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6" r:id="rId1"/>
  </p:sldMasterIdLst>
  <p:sldIdLst>
    <p:sldId id="256" r:id="rId2"/>
    <p:sldId id="257" r:id="rId3"/>
    <p:sldId id="258" r:id="rId4"/>
    <p:sldId id="262" r:id="rId5"/>
    <p:sldId id="260" r:id="rId6"/>
    <p:sldId id="263" r:id="rId7"/>
    <p:sldId id="264" r:id="rId8"/>
    <p:sldId id="265" r:id="rId9"/>
    <p:sldId id="266" r:id="rId10"/>
    <p:sldId id="267" r:id="rId11"/>
    <p:sldId id="268" r:id="rId12"/>
    <p:sldId id="270" r:id="rId13"/>
    <p:sldId id="272" r:id="rId14"/>
    <p:sldId id="279" r:id="rId15"/>
    <p:sldId id="278" r:id="rId16"/>
    <p:sldId id="269" r:id="rId17"/>
    <p:sldId id="271" r:id="rId18"/>
    <p:sldId id="27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B49125-BC74-4610-A283-93C2D38F8C91}" v="3" dt="2026-03-04T09:19:10.03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47" d="100"/>
          <a:sy n="47" d="100"/>
        </p:scale>
        <p:origin x="1388" y="2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0BCD765-05AA-4B70-8694-0EB084303A91}"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E7EFCDE8-D2D0-4A9D-A2D6-48EE3F327602}" type="pres">
      <dgm:prSet presAssocID="{20BCD765-05AA-4B70-8694-0EB084303A91}" presName="outerComposite" presStyleCnt="0">
        <dgm:presLayoutVars>
          <dgm:chMax val="5"/>
          <dgm:dir/>
          <dgm:resizeHandles val="exact"/>
        </dgm:presLayoutVars>
      </dgm:prSet>
      <dgm:spPr/>
    </dgm:pt>
    <dgm:pt modelId="{E69AEC24-7DDA-4B9F-844F-D06CFB07B248}" type="pres">
      <dgm:prSet presAssocID="{20BCD765-05AA-4B70-8694-0EB084303A91}" presName="dummyMaxCanvas" presStyleCnt="0">
        <dgm:presLayoutVars/>
      </dgm:prSet>
      <dgm:spPr/>
    </dgm:pt>
  </dgm:ptLst>
  <dgm:cxnLst>
    <dgm:cxn modelId="{D64C63B1-5C32-4D38-A1FE-C6DA58477D02}" type="presOf" srcId="{20BCD765-05AA-4B70-8694-0EB084303A91}" destId="{E7EFCDE8-D2D0-4A9D-A2D6-48EE3F327602}" srcOrd="0" destOrd="0" presId="urn:microsoft.com/office/officeart/2005/8/layout/vProcess5"/>
    <dgm:cxn modelId="{E9D13DCB-F013-471F-ACDE-3B9654D43A9D}" type="presParOf" srcId="{E7EFCDE8-D2D0-4A9D-A2D6-48EE3F327602}" destId="{E69AEC24-7DDA-4B9F-844F-D06CFB07B248}" srcOrd="0"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97C0D9C-D7E4-454F-AAA7-2BEBD5BCFF69}"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5DB3ED6C-2370-4CBE-8810-65E66818F248}">
      <dgm:prSet/>
      <dgm:spPr/>
      <dgm:t>
        <a:bodyPr/>
        <a:lstStyle/>
        <a:p>
          <a:r>
            <a:rPr lang="en-GB" b="1"/>
            <a:t>Recommendations for Improvement</a:t>
          </a:r>
          <a:endParaRPr lang="en-US"/>
        </a:p>
      </dgm:t>
    </dgm:pt>
    <dgm:pt modelId="{2A874740-646B-40B2-BA7D-F27570577722}" type="parTrans" cxnId="{4FCB28FF-A7FF-4714-BB8B-8E8A3003336F}">
      <dgm:prSet/>
      <dgm:spPr/>
      <dgm:t>
        <a:bodyPr/>
        <a:lstStyle/>
        <a:p>
          <a:endParaRPr lang="en-US"/>
        </a:p>
      </dgm:t>
    </dgm:pt>
    <dgm:pt modelId="{E740F43D-65B4-4960-848E-58F41858A39E}" type="sibTrans" cxnId="{4FCB28FF-A7FF-4714-BB8B-8E8A3003336F}">
      <dgm:prSet/>
      <dgm:spPr/>
      <dgm:t>
        <a:bodyPr/>
        <a:lstStyle/>
        <a:p>
          <a:endParaRPr lang="en-US"/>
        </a:p>
      </dgm:t>
    </dgm:pt>
    <dgm:pt modelId="{ED248C73-C0F8-42C4-967C-3362745B0A16}">
      <dgm:prSet/>
      <dgm:spPr/>
      <dgm:t>
        <a:bodyPr/>
        <a:lstStyle/>
        <a:p>
          <a:r>
            <a:rPr lang="en-GB">
              <a:latin typeface="Arial" panose="020B0604020202020204" pitchFamily="34" charset="0"/>
              <a:cs typeface="Arial" panose="020B0604020202020204" pitchFamily="34" charset="0"/>
            </a:rPr>
            <a:t>Increase investment in community-based services.(DHSC,2021).</a:t>
          </a:r>
          <a:endParaRPr lang="en-US">
            <a:latin typeface="Arial" panose="020B0604020202020204" pitchFamily="34" charset="0"/>
            <a:cs typeface="Arial" panose="020B0604020202020204" pitchFamily="34" charset="0"/>
          </a:endParaRPr>
        </a:p>
      </dgm:t>
    </dgm:pt>
    <dgm:pt modelId="{975E5906-AA94-46E3-B921-92F8AB0E8024}" type="parTrans" cxnId="{706B466E-CCBD-4A38-940F-8430F011FF21}">
      <dgm:prSet/>
      <dgm:spPr/>
      <dgm:t>
        <a:bodyPr/>
        <a:lstStyle/>
        <a:p>
          <a:endParaRPr lang="en-US"/>
        </a:p>
      </dgm:t>
    </dgm:pt>
    <dgm:pt modelId="{5C787749-ABCC-40FD-B809-0730C8A4BAEF}" type="sibTrans" cxnId="{706B466E-CCBD-4A38-940F-8430F011FF21}">
      <dgm:prSet/>
      <dgm:spPr/>
      <dgm:t>
        <a:bodyPr/>
        <a:lstStyle/>
        <a:p>
          <a:endParaRPr lang="en-US"/>
        </a:p>
      </dgm:t>
    </dgm:pt>
    <dgm:pt modelId="{187E275D-774F-4E52-AA05-9FDDBBE9374E}">
      <dgm:prSet/>
      <dgm:spPr/>
      <dgm:t>
        <a:bodyPr/>
        <a:lstStyle/>
        <a:p>
          <a:r>
            <a:rPr lang="en-GB">
              <a:latin typeface="Arial" panose="020B0604020202020204" pitchFamily="34" charset="0"/>
              <a:cs typeface="Arial" panose="020B0604020202020204" pitchFamily="34" charset="0"/>
            </a:rPr>
            <a:t>Expand reablement and rehabilitation programmes (SCIE,2020).</a:t>
          </a:r>
          <a:endParaRPr lang="en-US">
            <a:latin typeface="Arial" panose="020B0604020202020204" pitchFamily="34" charset="0"/>
            <a:cs typeface="Arial" panose="020B0604020202020204" pitchFamily="34" charset="0"/>
          </a:endParaRPr>
        </a:p>
      </dgm:t>
    </dgm:pt>
    <dgm:pt modelId="{177E77BF-D677-462A-A84A-8DBFD7DE89BE}" type="parTrans" cxnId="{362140A1-D7F5-4287-B561-750DC54670F5}">
      <dgm:prSet/>
      <dgm:spPr/>
      <dgm:t>
        <a:bodyPr/>
        <a:lstStyle/>
        <a:p>
          <a:endParaRPr lang="en-US"/>
        </a:p>
      </dgm:t>
    </dgm:pt>
    <dgm:pt modelId="{4C634E66-2CB7-4DB5-9605-DB5C66BC2182}" type="sibTrans" cxnId="{362140A1-D7F5-4287-B561-750DC54670F5}">
      <dgm:prSet/>
      <dgm:spPr/>
      <dgm:t>
        <a:bodyPr/>
        <a:lstStyle/>
        <a:p>
          <a:endParaRPr lang="en-US"/>
        </a:p>
      </dgm:t>
    </dgm:pt>
    <dgm:pt modelId="{CCB594EA-2488-4E39-97B3-5FC2B12BE37C}">
      <dgm:prSet/>
      <dgm:spPr/>
      <dgm:t>
        <a:bodyPr/>
        <a:lstStyle/>
        <a:p>
          <a:r>
            <a:rPr lang="en-GB">
              <a:latin typeface="Arial" panose="020B0604020202020204" pitchFamily="34" charset="0"/>
              <a:cs typeface="Arial" panose="020B0604020202020204" pitchFamily="34" charset="0"/>
            </a:rPr>
            <a:t>Improve workforce training in gerontology and dementia care</a:t>
          </a:r>
          <a:endParaRPr lang="en-US">
            <a:latin typeface="Arial" panose="020B0604020202020204" pitchFamily="34" charset="0"/>
            <a:cs typeface="Arial" panose="020B0604020202020204" pitchFamily="34" charset="0"/>
          </a:endParaRPr>
        </a:p>
      </dgm:t>
    </dgm:pt>
    <dgm:pt modelId="{3D682F52-F697-4795-8B45-29A31C987997}" type="parTrans" cxnId="{3FEAFA84-D7AC-4CCA-9A79-CA9405052876}">
      <dgm:prSet/>
      <dgm:spPr/>
      <dgm:t>
        <a:bodyPr/>
        <a:lstStyle/>
        <a:p>
          <a:endParaRPr lang="en-US"/>
        </a:p>
      </dgm:t>
    </dgm:pt>
    <dgm:pt modelId="{CC80D0B9-0663-486C-8522-2043A934C203}" type="sibTrans" cxnId="{3FEAFA84-D7AC-4CCA-9A79-CA9405052876}">
      <dgm:prSet/>
      <dgm:spPr/>
      <dgm:t>
        <a:bodyPr/>
        <a:lstStyle/>
        <a:p>
          <a:endParaRPr lang="en-US"/>
        </a:p>
      </dgm:t>
    </dgm:pt>
    <dgm:pt modelId="{1B8CA0B1-3CBC-4936-A88C-E8509219906D}">
      <dgm:prSet/>
      <dgm:spPr/>
      <dgm:t>
        <a:bodyPr/>
        <a:lstStyle/>
        <a:p>
          <a:r>
            <a:rPr lang="en-GB">
              <a:latin typeface="Arial" panose="020B0604020202020204" pitchFamily="34" charset="0"/>
              <a:cs typeface="Arial" panose="020B0604020202020204" pitchFamily="34" charset="0"/>
            </a:rPr>
            <a:t>Enhance integrated care models (NHS–social care collaboration)</a:t>
          </a:r>
          <a:endParaRPr lang="en-US">
            <a:latin typeface="Arial" panose="020B0604020202020204" pitchFamily="34" charset="0"/>
            <a:cs typeface="Arial" panose="020B0604020202020204" pitchFamily="34" charset="0"/>
          </a:endParaRPr>
        </a:p>
      </dgm:t>
    </dgm:pt>
    <dgm:pt modelId="{8EA814C0-18E9-49C2-A350-BBE2C9743A71}" type="parTrans" cxnId="{A39C723F-8C3B-45B5-B6F2-670F490F5398}">
      <dgm:prSet/>
      <dgm:spPr/>
      <dgm:t>
        <a:bodyPr/>
        <a:lstStyle/>
        <a:p>
          <a:endParaRPr lang="en-US"/>
        </a:p>
      </dgm:t>
    </dgm:pt>
    <dgm:pt modelId="{957C1DE8-6816-41B2-AE22-DB7A4807F10B}" type="sibTrans" cxnId="{A39C723F-8C3B-45B5-B6F2-670F490F5398}">
      <dgm:prSet/>
      <dgm:spPr/>
      <dgm:t>
        <a:bodyPr/>
        <a:lstStyle/>
        <a:p>
          <a:endParaRPr lang="en-US"/>
        </a:p>
      </dgm:t>
    </dgm:pt>
    <dgm:pt modelId="{51835DAB-B00C-4813-BD23-7EE489100FE3}">
      <dgm:prSet/>
      <dgm:spPr/>
      <dgm:t>
        <a:bodyPr/>
        <a:lstStyle/>
        <a:p>
          <a:r>
            <a:rPr lang="en-GB">
              <a:latin typeface="Arial" panose="020B0604020202020204" pitchFamily="34" charset="0"/>
              <a:cs typeface="Arial" panose="020B0604020202020204" pitchFamily="34" charset="0"/>
            </a:rPr>
            <a:t>Improve access to assistive technologies.(Skills for care,2023).</a:t>
          </a:r>
          <a:endParaRPr lang="en-US">
            <a:latin typeface="Arial" panose="020B0604020202020204" pitchFamily="34" charset="0"/>
            <a:cs typeface="Arial" panose="020B0604020202020204" pitchFamily="34" charset="0"/>
          </a:endParaRPr>
        </a:p>
      </dgm:t>
    </dgm:pt>
    <dgm:pt modelId="{E66338C2-EB6A-499B-8A52-AA5A9EFD7177}" type="parTrans" cxnId="{A8EF4463-8D93-4DD1-8356-A37C23B5A341}">
      <dgm:prSet/>
      <dgm:spPr/>
      <dgm:t>
        <a:bodyPr/>
        <a:lstStyle/>
        <a:p>
          <a:endParaRPr lang="en-US"/>
        </a:p>
      </dgm:t>
    </dgm:pt>
    <dgm:pt modelId="{F2766FB9-1537-4A4D-89BD-E6E4245148C4}" type="sibTrans" cxnId="{A8EF4463-8D93-4DD1-8356-A37C23B5A341}">
      <dgm:prSet/>
      <dgm:spPr/>
      <dgm:t>
        <a:bodyPr/>
        <a:lstStyle/>
        <a:p>
          <a:endParaRPr lang="en-US"/>
        </a:p>
      </dgm:t>
    </dgm:pt>
    <dgm:pt modelId="{C3A49D26-3A2E-488E-B609-664D8F1FFBC5}">
      <dgm:prSet/>
      <dgm:spPr/>
      <dgm:t>
        <a:bodyPr/>
        <a:lstStyle/>
        <a:p>
          <a:r>
            <a:rPr lang="en-GB">
              <a:latin typeface="Arial" panose="020B0604020202020204" pitchFamily="34" charset="0"/>
              <a:cs typeface="Arial" panose="020B0604020202020204" pitchFamily="34" charset="0"/>
            </a:rPr>
            <a:t>Promote age-friendly communities</a:t>
          </a:r>
          <a:endParaRPr lang="en-US">
            <a:latin typeface="Arial" panose="020B0604020202020204" pitchFamily="34" charset="0"/>
            <a:cs typeface="Arial" panose="020B0604020202020204" pitchFamily="34" charset="0"/>
          </a:endParaRPr>
        </a:p>
      </dgm:t>
    </dgm:pt>
    <dgm:pt modelId="{5CBA8433-AFA1-4983-B59C-C578410806A4}" type="parTrans" cxnId="{896DA17E-77A6-40EF-8E8B-C0B977C9CA53}">
      <dgm:prSet/>
      <dgm:spPr/>
      <dgm:t>
        <a:bodyPr/>
        <a:lstStyle/>
        <a:p>
          <a:endParaRPr lang="en-US"/>
        </a:p>
      </dgm:t>
    </dgm:pt>
    <dgm:pt modelId="{8EDDF899-5A48-461C-B2A6-170024D6ACF2}" type="sibTrans" cxnId="{896DA17E-77A6-40EF-8E8B-C0B977C9CA53}">
      <dgm:prSet/>
      <dgm:spPr/>
      <dgm:t>
        <a:bodyPr/>
        <a:lstStyle/>
        <a:p>
          <a:endParaRPr lang="en-US"/>
        </a:p>
      </dgm:t>
    </dgm:pt>
    <dgm:pt modelId="{8E20FE27-D0FF-4979-8699-145485D17971}">
      <dgm:prSet/>
      <dgm:spPr/>
      <dgm:t>
        <a:bodyPr/>
        <a:lstStyle/>
        <a:p>
          <a:r>
            <a:rPr lang="en-GB">
              <a:latin typeface="Arial" panose="020B0604020202020204" pitchFamily="34" charset="0"/>
              <a:cs typeface="Arial" panose="020B0604020202020204" pitchFamily="34" charset="0"/>
            </a:rPr>
            <a:t>Increase personalised budgets and direct payments.(Care Act 2014).</a:t>
          </a:r>
          <a:endParaRPr lang="en-US">
            <a:latin typeface="Arial" panose="020B0604020202020204" pitchFamily="34" charset="0"/>
            <a:cs typeface="Arial" panose="020B0604020202020204" pitchFamily="34" charset="0"/>
          </a:endParaRPr>
        </a:p>
      </dgm:t>
    </dgm:pt>
    <dgm:pt modelId="{46E18545-0EA1-4687-B113-29800F71C6F3}" type="parTrans" cxnId="{1EDE3CEB-119D-4E2E-956D-5D07F9AC6E27}">
      <dgm:prSet/>
      <dgm:spPr/>
      <dgm:t>
        <a:bodyPr/>
        <a:lstStyle/>
        <a:p>
          <a:endParaRPr lang="en-US"/>
        </a:p>
      </dgm:t>
    </dgm:pt>
    <dgm:pt modelId="{28D80ACE-AA34-4074-B41C-662DC1840721}" type="sibTrans" cxnId="{1EDE3CEB-119D-4E2E-956D-5D07F9AC6E27}">
      <dgm:prSet/>
      <dgm:spPr/>
      <dgm:t>
        <a:bodyPr/>
        <a:lstStyle/>
        <a:p>
          <a:endParaRPr lang="en-US"/>
        </a:p>
      </dgm:t>
    </dgm:pt>
    <dgm:pt modelId="{9FA75434-0EFC-4556-8886-8764CCD6BDB1}" type="pres">
      <dgm:prSet presAssocID="{897C0D9C-D7E4-454F-AAA7-2BEBD5BCFF69}" presName="vert0" presStyleCnt="0">
        <dgm:presLayoutVars>
          <dgm:dir/>
          <dgm:animOne val="branch"/>
          <dgm:animLvl val="lvl"/>
        </dgm:presLayoutVars>
      </dgm:prSet>
      <dgm:spPr/>
    </dgm:pt>
    <dgm:pt modelId="{78B709C2-332D-4C02-AABC-4394ACD80B96}" type="pres">
      <dgm:prSet presAssocID="{5DB3ED6C-2370-4CBE-8810-65E66818F248}" presName="thickLine" presStyleLbl="alignNode1" presStyleIdx="0" presStyleCnt="8"/>
      <dgm:spPr/>
    </dgm:pt>
    <dgm:pt modelId="{83EA139D-5D4D-4E1C-8574-6F5DD2CC1126}" type="pres">
      <dgm:prSet presAssocID="{5DB3ED6C-2370-4CBE-8810-65E66818F248}" presName="horz1" presStyleCnt="0"/>
      <dgm:spPr/>
    </dgm:pt>
    <dgm:pt modelId="{DF805486-C94A-4E2A-ADA8-22CB57598045}" type="pres">
      <dgm:prSet presAssocID="{5DB3ED6C-2370-4CBE-8810-65E66818F248}" presName="tx1" presStyleLbl="revTx" presStyleIdx="0" presStyleCnt="8"/>
      <dgm:spPr/>
    </dgm:pt>
    <dgm:pt modelId="{61ED7EBB-02C5-4B38-BC1C-BAAC99A09989}" type="pres">
      <dgm:prSet presAssocID="{5DB3ED6C-2370-4CBE-8810-65E66818F248}" presName="vert1" presStyleCnt="0"/>
      <dgm:spPr/>
    </dgm:pt>
    <dgm:pt modelId="{3174CD13-DE95-48E0-BA15-082E549ABED8}" type="pres">
      <dgm:prSet presAssocID="{ED248C73-C0F8-42C4-967C-3362745B0A16}" presName="thickLine" presStyleLbl="alignNode1" presStyleIdx="1" presStyleCnt="8"/>
      <dgm:spPr/>
    </dgm:pt>
    <dgm:pt modelId="{4E491D1B-FD11-4ACB-980F-AEBFFF456150}" type="pres">
      <dgm:prSet presAssocID="{ED248C73-C0F8-42C4-967C-3362745B0A16}" presName="horz1" presStyleCnt="0"/>
      <dgm:spPr/>
    </dgm:pt>
    <dgm:pt modelId="{08EA8B4D-56E9-4045-A693-2D9DC1ADC2AA}" type="pres">
      <dgm:prSet presAssocID="{ED248C73-C0F8-42C4-967C-3362745B0A16}" presName="tx1" presStyleLbl="revTx" presStyleIdx="1" presStyleCnt="8"/>
      <dgm:spPr/>
    </dgm:pt>
    <dgm:pt modelId="{704AF28D-6924-48FC-B9D9-80122BCD7B33}" type="pres">
      <dgm:prSet presAssocID="{ED248C73-C0F8-42C4-967C-3362745B0A16}" presName="vert1" presStyleCnt="0"/>
      <dgm:spPr/>
    </dgm:pt>
    <dgm:pt modelId="{5127B107-889F-46B0-8395-6C349180145A}" type="pres">
      <dgm:prSet presAssocID="{187E275D-774F-4E52-AA05-9FDDBBE9374E}" presName="thickLine" presStyleLbl="alignNode1" presStyleIdx="2" presStyleCnt="8"/>
      <dgm:spPr/>
    </dgm:pt>
    <dgm:pt modelId="{16437FFA-5FBB-424E-B5A2-8D666099334B}" type="pres">
      <dgm:prSet presAssocID="{187E275D-774F-4E52-AA05-9FDDBBE9374E}" presName="horz1" presStyleCnt="0"/>
      <dgm:spPr/>
    </dgm:pt>
    <dgm:pt modelId="{AFE76C58-F10A-481D-BCA0-1183BF045A16}" type="pres">
      <dgm:prSet presAssocID="{187E275D-774F-4E52-AA05-9FDDBBE9374E}" presName="tx1" presStyleLbl="revTx" presStyleIdx="2" presStyleCnt="8"/>
      <dgm:spPr/>
    </dgm:pt>
    <dgm:pt modelId="{623D5497-F0DE-42EF-8DB5-4348E85577E4}" type="pres">
      <dgm:prSet presAssocID="{187E275D-774F-4E52-AA05-9FDDBBE9374E}" presName="vert1" presStyleCnt="0"/>
      <dgm:spPr/>
    </dgm:pt>
    <dgm:pt modelId="{6C98FBBB-C641-4E63-818E-A5B0DA7EC4A1}" type="pres">
      <dgm:prSet presAssocID="{CCB594EA-2488-4E39-97B3-5FC2B12BE37C}" presName="thickLine" presStyleLbl="alignNode1" presStyleIdx="3" presStyleCnt="8"/>
      <dgm:spPr/>
    </dgm:pt>
    <dgm:pt modelId="{3587949A-96BF-4505-AD62-F4824B3DD7E4}" type="pres">
      <dgm:prSet presAssocID="{CCB594EA-2488-4E39-97B3-5FC2B12BE37C}" presName="horz1" presStyleCnt="0"/>
      <dgm:spPr/>
    </dgm:pt>
    <dgm:pt modelId="{1D386C84-BAE8-4279-9E53-3637274A075D}" type="pres">
      <dgm:prSet presAssocID="{CCB594EA-2488-4E39-97B3-5FC2B12BE37C}" presName="tx1" presStyleLbl="revTx" presStyleIdx="3" presStyleCnt="8"/>
      <dgm:spPr/>
    </dgm:pt>
    <dgm:pt modelId="{B677129B-F2CE-4EF0-93CA-33F9674A74C7}" type="pres">
      <dgm:prSet presAssocID="{CCB594EA-2488-4E39-97B3-5FC2B12BE37C}" presName="vert1" presStyleCnt="0"/>
      <dgm:spPr/>
    </dgm:pt>
    <dgm:pt modelId="{3015AF95-4459-4D60-AF70-1CE421728EEB}" type="pres">
      <dgm:prSet presAssocID="{1B8CA0B1-3CBC-4936-A88C-E8509219906D}" presName="thickLine" presStyleLbl="alignNode1" presStyleIdx="4" presStyleCnt="8"/>
      <dgm:spPr/>
    </dgm:pt>
    <dgm:pt modelId="{1C6EA7E6-877E-4B1B-84DE-8E9227D42E0A}" type="pres">
      <dgm:prSet presAssocID="{1B8CA0B1-3CBC-4936-A88C-E8509219906D}" presName="horz1" presStyleCnt="0"/>
      <dgm:spPr/>
    </dgm:pt>
    <dgm:pt modelId="{2AA2BBAB-1B97-4CFE-9F67-E34E68CC65E0}" type="pres">
      <dgm:prSet presAssocID="{1B8CA0B1-3CBC-4936-A88C-E8509219906D}" presName="tx1" presStyleLbl="revTx" presStyleIdx="4" presStyleCnt="8"/>
      <dgm:spPr/>
    </dgm:pt>
    <dgm:pt modelId="{A4BC2A4F-7272-4CFC-BD7E-42FC29578ACA}" type="pres">
      <dgm:prSet presAssocID="{1B8CA0B1-3CBC-4936-A88C-E8509219906D}" presName="vert1" presStyleCnt="0"/>
      <dgm:spPr/>
    </dgm:pt>
    <dgm:pt modelId="{5608AD8C-CB8A-44BC-93B1-2E66CDA2526C}" type="pres">
      <dgm:prSet presAssocID="{51835DAB-B00C-4813-BD23-7EE489100FE3}" presName="thickLine" presStyleLbl="alignNode1" presStyleIdx="5" presStyleCnt="8"/>
      <dgm:spPr/>
    </dgm:pt>
    <dgm:pt modelId="{E60B9BBA-CE05-4075-8B5C-FFA76579571C}" type="pres">
      <dgm:prSet presAssocID="{51835DAB-B00C-4813-BD23-7EE489100FE3}" presName="horz1" presStyleCnt="0"/>
      <dgm:spPr/>
    </dgm:pt>
    <dgm:pt modelId="{84D51C3B-B48F-4228-9B09-0FB53DB8963B}" type="pres">
      <dgm:prSet presAssocID="{51835DAB-B00C-4813-BD23-7EE489100FE3}" presName="tx1" presStyleLbl="revTx" presStyleIdx="5" presStyleCnt="8"/>
      <dgm:spPr/>
    </dgm:pt>
    <dgm:pt modelId="{DE6BF0FF-BE68-47A8-A19A-6D9AE754C411}" type="pres">
      <dgm:prSet presAssocID="{51835DAB-B00C-4813-BD23-7EE489100FE3}" presName="vert1" presStyleCnt="0"/>
      <dgm:spPr/>
    </dgm:pt>
    <dgm:pt modelId="{FC33A9DB-5DD6-40A2-9741-01A4D5793120}" type="pres">
      <dgm:prSet presAssocID="{C3A49D26-3A2E-488E-B609-664D8F1FFBC5}" presName="thickLine" presStyleLbl="alignNode1" presStyleIdx="6" presStyleCnt="8"/>
      <dgm:spPr/>
    </dgm:pt>
    <dgm:pt modelId="{6C24B58D-C598-4CD1-BE64-832E0AAD4EC7}" type="pres">
      <dgm:prSet presAssocID="{C3A49D26-3A2E-488E-B609-664D8F1FFBC5}" presName="horz1" presStyleCnt="0"/>
      <dgm:spPr/>
    </dgm:pt>
    <dgm:pt modelId="{F724916C-E315-4279-88DE-E2AC561520E4}" type="pres">
      <dgm:prSet presAssocID="{C3A49D26-3A2E-488E-B609-664D8F1FFBC5}" presName="tx1" presStyleLbl="revTx" presStyleIdx="6" presStyleCnt="8"/>
      <dgm:spPr/>
    </dgm:pt>
    <dgm:pt modelId="{2712063C-CF2B-4062-A945-EAE089FC6D48}" type="pres">
      <dgm:prSet presAssocID="{C3A49D26-3A2E-488E-B609-664D8F1FFBC5}" presName="vert1" presStyleCnt="0"/>
      <dgm:spPr/>
    </dgm:pt>
    <dgm:pt modelId="{47C75D0D-F05F-46E1-A693-48E17EC3B537}" type="pres">
      <dgm:prSet presAssocID="{8E20FE27-D0FF-4979-8699-145485D17971}" presName="thickLine" presStyleLbl="alignNode1" presStyleIdx="7" presStyleCnt="8"/>
      <dgm:spPr/>
    </dgm:pt>
    <dgm:pt modelId="{3FD8284C-72D5-42C4-AEF1-EBBF80C9A04A}" type="pres">
      <dgm:prSet presAssocID="{8E20FE27-D0FF-4979-8699-145485D17971}" presName="horz1" presStyleCnt="0"/>
      <dgm:spPr/>
    </dgm:pt>
    <dgm:pt modelId="{317A22D4-DFEA-499D-A43C-FF04DD6E5022}" type="pres">
      <dgm:prSet presAssocID="{8E20FE27-D0FF-4979-8699-145485D17971}" presName="tx1" presStyleLbl="revTx" presStyleIdx="7" presStyleCnt="8"/>
      <dgm:spPr/>
    </dgm:pt>
    <dgm:pt modelId="{4EC524AA-2A7A-4905-A01B-C4FF1340A6B0}" type="pres">
      <dgm:prSet presAssocID="{8E20FE27-D0FF-4979-8699-145485D17971}" presName="vert1" presStyleCnt="0"/>
      <dgm:spPr/>
    </dgm:pt>
  </dgm:ptLst>
  <dgm:cxnLst>
    <dgm:cxn modelId="{7F53160C-4722-42B3-BA7C-4DCCA02D5280}" type="presOf" srcId="{ED248C73-C0F8-42C4-967C-3362745B0A16}" destId="{08EA8B4D-56E9-4045-A693-2D9DC1ADC2AA}" srcOrd="0" destOrd="0" presId="urn:microsoft.com/office/officeart/2008/layout/LinedList"/>
    <dgm:cxn modelId="{A39C723F-8C3B-45B5-B6F2-670F490F5398}" srcId="{897C0D9C-D7E4-454F-AAA7-2BEBD5BCFF69}" destId="{1B8CA0B1-3CBC-4936-A88C-E8509219906D}" srcOrd="4" destOrd="0" parTransId="{8EA814C0-18E9-49C2-A350-BBE2C9743A71}" sibTransId="{957C1DE8-6816-41B2-AE22-DB7A4807F10B}"/>
    <dgm:cxn modelId="{A8EF4463-8D93-4DD1-8356-A37C23B5A341}" srcId="{897C0D9C-D7E4-454F-AAA7-2BEBD5BCFF69}" destId="{51835DAB-B00C-4813-BD23-7EE489100FE3}" srcOrd="5" destOrd="0" parTransId="{E66338C2-EB6A-499B-8A52-AA5A9EFD7177}" sibTransId="{F2766FB9-1537-4A4D-89BD-E6E4245148C4}"/>
    <dgm:cxn modelId="{706B466E-CCBD-4A38-940F-8430F011FF21}" srcId="{897C0D9C-D7E4-454F-AAA7-2BEBD5BCFF69}" destId="{ED248C73-C0F8-42C4-967C-3362745B0A16}" srcOrd="1" destOrd="0" parTransId="{975E5906-AA94-46E3-B921-92F8AB0E8024}" sibTransId="{5C787749-ABCC-40FD-B809-0730C8A4BAEF}"/>
    <dgm:cxn modelId="{D261186F-7972-4E15-A19E-5E5527933E12}" type="presOf" srcId="{CCB594EA-2488-4E39-97B3-5FC2B12BE37C}" destId="{1D386C84-BAE8-4279-9E53-3637274A075D}" srcOrd="0" destOrd="0" presId="urn:microsoft.com/office/officeart/2008/layout/LinedList"/>
    <dgm:cxn modelId="{B9BCB257-CFEA-44B4-B5E5-B4C238C0B679}" type="presOf" srcId="{187E275D-774F-4E52-AA05-9FDDBBE9374E}" destId="{AFE76C58-F10A-481D-BCA0-1183BF045A16}" srcOrd="0" destOrd="0" presId="urn:microsoft.com/office/officeart/2008/layout/LinedList"/>
    <dgm:cxn modelId="{896DA17E-77A6-40EF-8E8B-C0B977C9CA53}" srcId="{897C0D9C-D7E4-454F-AAA7-2BEBD5BCFF69}" destId="{C3A49D26-3A2E-488E-B609-664D8F1FFBC5}" srcOrd="6" destOrd="0" parTransId="{5CBA8433-AFA1-4983-B59C-C578410806A4}" sibTransId="{8EDDF899-5A48-461C-B2A6-170024D6ACF2}"/>
    <dgm:cxn modelId="{3FEAFA84-D7AC-4CCA-9A79-CA9405052876}" srcId="{897C0D9C-D7E4-454F-AAA7-2BEBD5BCFF69}" destId="{CCB594EA-2488-4E39-97B3-5FC2B12BE37C}" srcOrd="3" destOrd="0" parTransId="{3D682F52-F697-4795-8B45-29A31C987997}" sibTransId="{CC80D0B9-0663-486C-8522-2043A934C203}"/>
    <dgm:cxn modelId="{362140A1-D7F5-4287-B561-750DC54670F5}" srcId="{897C0D9C-D7E4-454F-AAA7-2BEBD5BCFF69}" destId="{187E275D-774F-4E52-AA05-9FDDBBE9374E}" srcOrd="2" destOrd="0" parTransId="{177E77BF-D677-462A-A84A-8DBFD7DE89BE}" sibTransId="{4C634E66-2CB7-4DB5-9605-DB5C66BC2182}"/>
    <dgm:cxn modelId="{34E832B9-5DC5-428B-AD3B-3B6CB12BA4D7}" type="presOf" srcId="{8E20FE27-D0FF-4979-8699-145485D17971}" destId="{317A22D4-DFEA-499D-A43C-FF04DD6E5022}" srcOrd="0" destOrd="0" presId="urn:microsoft.com/office/officeart/2008/layout/LinedList"/>
    <dgm:cxn modelId="{014F2DCD-7434-4E2A-929D-15ADF09A2982}" type="presOf" srcId="{1B8CA0B1-3CBC-4936-A88C-E8509219906D}" destId="{2AA2BBAB-1B97-4CFE-9F67-E34E68CC65E0}" srcOrd="0" destOrd="0" presId="urn:microsoft.com/office/officeart/2008/layout/LinedList"/>
    <dgm:cxn modelId="{9C29FAD3-D8CE-4111-8DB8-A9145A3DA93C}" type="presOf" srcId="{897C0D9C-D7E4-454F-AAA7-2BEBD5BCFF69}" destId="{9FA75434-0EFC-4556-8886-8764CCD6BDB1}" srcOrd="0" destOrd="0" presId="urn:microsoft.com/office/officeart/2008/layout/LinedList"/>
    <dgm:cxn modelId="{A31284E1-6BF9-4503-8F5C-B1A2D41ADAE5}" type="presOf" srcId="{5DB3ED6C-2370-4CBE-8810-65E66818F248}" destId="{DF805486-C94A-4E2A-ADA8-22CB57598045}" srcOrd="0" destOrd="0" presId="urn:microsoft.com/office/officeart/2008/layout/LinedList"/>
    <dgm:cxn modelId="{2C958FE7-90B8-4881-97E0-A03B6DE147F7}" type="presOf" srcId="{C3A49D26-3A2E-488E-B609-664D8F1FFBC5}" destId="{F724916C-E315-4279-88DE-E2AC561520E4}" srcOrd="0" destOrd="0" presId="urn:microsoft.com/office/officeart/2008/layout/LinedList"/>
    <dgm:cxn modelId="{1EDE3CEB-119D-4E2E-956D-5D07F9AC6E27}" srcId="{897C0D9C-D7E4-454F-AAA7-2BEBD5BCFF69}" destId="{8E20FE27-D0FF-4979-8699-145485D17971}" srcOrd="7" destOrd="0" parTransId="{46E18545-0EA1-4687-B113-29800F71C6F3}" sibTransId="{28D80ACE-AA34-4074-B41C-662DC1840721}"/>
    <dgm:cxn modelId="{1BBB1AFB-7191-44F0-8F4D-258A5167BD85}" type="presOf" srcId="{51835DAB-B00C-4813-BD23-7EE489100FE3}" destId="{84D51C3B-B48F-4228-9B09-0FB53DB8963B}" srcOrd="0" destOrd="0" presId="urn:microsoft.com/office/officeart/2008/layout/LinedList"/>
    <dgm:cxn modelId="{4FCB28FF-A7FF-4714-BB8B-8E8A3003336F}" srcId="{897C0D9C-D7E4-454F-AAA7-2BEBD5BCFF69}" destId="{5DB3ED6C-2370-4CBE-8810-65E66818F248}" srcOrd="0" destOrd="0" parTransId="{2A874740-646B-40B2-BA7D-F27570577722}" sibTransId="{E740F43D-65B4-4960-848E-58F41858A39E}"/>
    <dgm:cxn modelId="{286414DA-AAB8-4437-8509-268F3827A588}" type="presParOf" srcId="{9FA75434-0EFC-4556-8886-8764CCD6BDB1}" destId="{78B709C2-332D-4C02-AABC-4394ACD80B96}" srcOrd="0" destOrd="0" presId="urn:microsoft.com/office/officeart/2008/layout/LinedList"/>
    <dgm:cxn modelId="{8BCDAC7F-5D7D-4A9A-A852-173084289DD8}" type="presParOf" srcId="{9FA75434-0EFC-4556-8886-8764CCD6BDB1}" destId="{83EA139D-5D4D-4E1C-8574-6F5DD2CC1126}" srcOrd="1" destOrd="0" presId="urn:microsoft.com/office/officeart/2008/layout/LinedList"/>
    <dgm:cxn modelId="{5964F8B0-7089-47E7-8118-5BCCD5AF9D72}" type="presParOf" srcId="{83EA139D-5D4D-4E1C-8574-6F5DD2CC1126}" destId="{DF805486-C94A-4E2A-ADA8-22CB57598045}" srcOrd="0" destOrd="0" presId="urn:microsoft.com/office/officeart/2008/layout/LinedList"/>
    <dgm:cxn modelId="{DF52F4FC-F226-4BE1-A477-D0B94E976CF4}" type="presParOf" srcId="{83EA139D-5D4D-4E1C-8574-6F5DD2CC1126}" destId="{61ED7EBB-02C5-4B38-BC1C-BAAC99A09989}" srcOrd="1" destOrd="0" presId="urn:microsoft.com/office/officeart/2008/layout/LinedList"/>
    <dgm:cxn modelId="{96EECDBD-E463-493F-AC5B-A8986120DC2C}" type="presParOf" srcId="{9FA75434-0EFC-4556-8886-8764CCD6BDB1}" destId="{3174CD13-DE95-48E0-BA15-082E549ABED8}" srcOrd="2" destOrd="0" presId="urn:microsoft.com/office/officeart/2008/layout/LinedList"/>
    <dgm:cxn modelId="{98268E9C-8E3B-4BCD-95EC-7D6117BB3A01}" type="presParOf" srcId="{9FA75434-0EFC-4556-8886-8764CCD6BDB1}" destId="{4E491D1B-FD11-4ACB-980F-AEBFFF456150}" srcOrd="3" destOrd="0" presId="urn:microsoft.com/office/officeart/2008/layout/LinedList"/>
    <dgm:cxn modelId="{45FD87DA-A837-4546-9749-78643397D2CC}" type="presParOf" srcId="{4E491D1B-FD11-4ACB-980F-AEBFFF456150}" destId="{08EA8B4D-56E9-4045-A693-2D9DC1ADC2AA}" srcOrd="0" destOrd="0" presId="urn:microsoft.com/office/officeart/2008/layout/LinedList"/>
    <dgm:cxn modelId="{B7660C57-DFB3-4A76-8F67-88A36CFE0B8C}" type="presParOf" srcId="{4E491D1B-FD11-4ACB-980F-AEBFFF456150}" destId="{704AF28D-6924-48FC-B9D9-80122BCD7B33}" srcOrd="1" destOrd="0" presId="urn:microsoft.com/office/officeart/2008/layout/LinedList"/>
    <dgm:cxn modelId="{087F0BA2-086A-415C-84F5-980FA6AEEA48}" type="presParOf" srcId="{9FA75434-0EFC-4556-8886-8764CCD6BDB1}" destId="{5127B107-889F-46B0-8395-6C349180145A}" srcOrd="4" destOrd="0" presId="urn:microsoft.com/office/officeart/2008/layout/LinedList"/>
    <dgm:cxn modelId="{57A5DDE5-26AF-4CC5-9747-E6CB6F19A121}" type="presParOf" srcId="{9FA75434-0EFC-4556-8886-8764CCD6BDB1}" destId="{16437FFA-5FBB-424E-B5A2-8D666099334B}" srcOrd="5" destOrd="0" presId="urn:microsoft.com/office/officeart/2008/layout/LinedList"/>
    <dgm:cxn modelId="{AB0F1F02-412E-4388-89C7-FDF437678FA5}" type="presParOf" srcId="{16437FFA-5FBB-424E-B5A2-8D666099334B}" destId="{AFE76C58-F10A-481D-BCA0-1183BF045A16}" srcOrd="0" destOrd="0" presId="urn:microsoft.com/office/officeart/2008/layout/LinedList"/>
    <dgm:cxn modelId="{6FE21EA6-F072-4833-A22B-A809E9376496}" type="presParOf" srcId="{16437FFA-5FBB-424E-B5A2-8D666099334B}" destId="{623D5497-F0DE-42EF-8DB5-4348E85577E4}" srcOrd="1" destOrd="0" presId="urn:microsoft.com/office/officeart/2008/layout/LinedList"/>
    <dgm:cxn modelId="{FCA58981-215C-48DE-8D57-65D5502B4B6A}" type="presParOf" srcId="{9FA75434-0EFC-4556-8886-8764CCD6BDB1}" destId="{6C98FBBB-C641-4E63-818E-A5B0DA7EC4A1}" srcOrd="6" destOrd="0" presId="urn:microsoft.com/office/officeart/2008/layout/LinedList"/>
    <dgm:cxn modelId="{EEAD1472-5C31-4364-B9F9-F9DCD8BA8B04}" type="presParOf" srcId="{9FA75434-0EFC-4556-8886-8764CCD6BDB1}" destId="{3587949A-96BF-4505-AD62-F4824B3DD7E4}" srcOrd="7" destOrd="0" presId="urn:microsoft.com/office/officeart/2008/layout/LinedList"/>
    <dgm:cxn modelId="{E5176C16-1B42-427C-8A3A-66CC17E63C47}" type="presParOf" srcId="{3587949A-96BF-4505-AD62-F4824B3DD7E4}" destId="{1D386C84-BAE8-4279-9E53-3637274A075D}" srcOrd="0" destOrd="0" presId="urn:microsoft.com/office/officeart/2008/layout/LinedList"/>
    <dgm:cxn modelId="{DACF1202-0193-4000-B6CA-184D05ABDBBD}" type="presParOf" srcId="{3587949A-96BF-4505-AD62-F4824B3DD7E4}" destId="{B677129B-F2CE-4EF0-93CA-33F9674A74C7}" srcOrd="1" destOrd="0" presId="urn:microsoft.com/office/officeart/2008/layout/LinedList"/>
    <dgm:cxn modelId="{69E56BF6-35BF-48C0-B0B2-81F0AFA31508}" type="presParOf" srcId="{9FA75434-0EFC-4556-8886-8764CCD6BDB1}" destId="{3015AF95-4459-4D60-AF70-1CE421728EEB}" srcOrd="8" destOrd="0" presId="urn:microsoft.com/office/officeart/2008/layout/LinedList"/>
    <dgm:cxn modelId="{F3DD6127-2665-4B2F-970F-299523D57907}" type="presParOf" srcId="{9FA75434-0EFC-4556-8886-8764CCD6BDB1}" destId="{1C6EA7E6-877E-4B1B-84DE-8E9227D42E0A}" srcOrd="9" destOrd="0" presId="urn:microsoft.com/office/officeart/2008/layout/LinedList"/>
    <dgm:cxn modelId="{8B360E09-3160-4B7C-9520-A5A1CE0A81FF}" type="presParOf" srcId="{1C6EA7E6-877E-4B1B-84DE-8E9227D42E0A}" destId="{2AA2BBAB-1B97-4CFE-9F67-E34E68CC65E0}" srcOrd="0" destOrd="0" presId="urn:microsoft.com/office/officeart/2008/layout/LinedList"/>
    <dgm:cxn modelId="{49AA3640-6B64-4AD0-9DA0-D0A7C73C8F96}" type="presParOf" srcId="{1C6EA7E6-877E-4B1B-84DE-8E9227D42E0A}" destId="{A4BC2A4F-7272-4CFC-BD7E-42FC29578ACA}" srcOrd="1" destOrd="0" presId="urn:microsoft.com/office/officeart/2008/layout/LinedList"/>
    <dgm:cxn modelId="{6DD815FD-F281-4561-B7BC-74F8C9235239}" type="presParOf" srcId="{9FA75434-0EFC-4556-8886-8764CCD6BDB1}" destId="{5608AD8C-CB8A-44BC-93B1-2E66CDA2526C}" srcOrd="10" destOrd="0" presId="urn:microsoft.com/office/officeart/2008/layout/LinedList"/>
    <dgm:cxn modelId="{0AFF1A06-2D83-4A27-B8A8-FD78A1D1FB87}" type="presParOf" srcId="{9FA75434-0EFC-4556-8886-8764CCD6BDB1}" destId="{E60B9BBA-CE05-4075-8B5C-FFA76579571C}" srcOrd="11" destOrd="0" presId="urn:microsoft.com/office/officeart/2008/layout/LinedList"/>
    <dgm:cxn modelId="{52A16FA4-AD97-4EB6-893B-5EB1E4DAAB57}" type="presParOf" srcId="{E60B9BBA-CE05-4075-8B5C-FFA76579571C}" destId="{84D51C3B-B48F-4228-9B09-0FB53DB8963B}" srcOrd="0" destOrd="0" presId="urn:microsoft.com/office/officeart/2008/layout/LinedList"/>
    <dgm:cxn modelId="{24F921BD-F673-4505-BA60-3BFD5F626590}" type="presParOf" srcId="{E60B9BBA-CE05-4075-8B5C-FFA76579571C}" destId="{DE6BF0FF-BE68-47A8-A19A-6D9AE754C411}" srcOrd="1" destOrd="0" presId="urn:microsoft.com/office/officeart/2008/layout/LinedList"/>
    <dgm:cxn modelId="{561DF386-0CAC-4384-B277-AA77DD0288D9}" type="presParOf" srcId="{9FA75434-0EFC-4556-8886-8764CCD6BDB1}" destId="{FC33A9DB-5DD6-40A2-9741-01A4D5793120}" srcOrd="12" destOrd="0" presId="urn:microsoft.com/office/officeart/2008/layout/LinedList"/>
    <dgm:cxn modelId="{A241EED6-E7EE-4F47-A525-E278C6F62BD7}" type="presParOf" srcId="{9FA75434-0EFC-4556-8886-8764CCD6BDB1}" destId="{6C24B58D-C598-4CD1-BE64-832E0AAD4EC7}" srcOrd="13" destOrd="0" presId="urn:microsoft.com/office/officeart/2008/layout/LinedList"/>
    <dgm:cxn modelId="{3AF79B00-0F32-4FEE-B35D-9BCC2522D840}" type="presParOf" srcId="{6C24B58D-C598-4CD1-BE64-832E0AAD4EC7}" destId="{F724916C-E315-4279-88DE-E2AC561520E4}" srcOrd="0" destOrd="0" presId="urn:microsoft.com/office/officeart/2008/layout/LinedList"/>
    <dgm:cxn modelId="{F82D0C4B-3E47-4C6A-A9D2-2883D757E110}" type="presParOf" srcId="{6C24B58D-C598-4CD1-BE64-832E0AAD4EC7}" destId="{2712063C-CF2B-4062-A945-EAE089FC6D48}" srcOrd="1" destOrd="0" presId="urn:microsoft.com/office/officeart/2008/layout/LinedList"/>
    <dgm:cxn modelId="{4D6060EF-0C72-4F8D-B791-025F2FA36AB3}" type="presParOf" srcId="{9FA75434-0EFC-4556-8886-8764CCD6BDB1}" destId="{47C75D0D-F05F-46E1-A693-48E17EC3B537}" srcOrd="14" destOrd="0" presId="urn:microsoft.com/office/officeart/2008/layout/LinedList"/>
    <dgm:cxn modelId="{19B87F21-2715-400E-A937-A19079A2A28A}" type="presParOf" srcId="{9FA75434-0EFC-4556-8886-8764CCD6BDB1}" destId="{3FD8284C-72D5-42C4-AEF1-EBBF80C9A04A}" srcOrd="15" destOrd="0" presId="urn:microsoft.com/office/officeart/2008/layout/LinedList"/>
    <dgm:cxn modelId="{A07CC74B-3DA1-49D0-BC14-EDB3D237B771}" type="presParOf" srcId="{3FD8284C-72D5-42C4-AEF1-EBBF80C9A04A}" destId="{317A22D4-DFEA-499D-A43C-FF04DD6E5022}" srcOrd="0" destOrd="0" presId="urn:microsoft.com/office/officeart/2008/layout/LinedList"/>
    <dgm:cxn modelId="{4DBEF221-9AFD-4C23-928F-E807BE2D6D53}" type="presParOf" srcId="{3FD8284C-72D5-42C4-AEF1-EBBF80C9A04A}" destId="{4EC524AA-2A7A-4905-A01B-C4FF1340A6B0}"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B709C2-332D-4C02-AABC-4394ACD80B96}">
      <dsp:nvSpPr>
        <dsp:cNvPr id="0" name=""/>
        <dsp:cNvSpPr/>
      </dsp:nvSpPr>
      <dsp:spPr>
        <a:xfrm>
          <a:off x="0" y="0"/>
          <a:ext cx="527210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805486-C94A-4E2A-ADA8-22CB57598045}">
      <dsp:nvSpPr>
        <dsp:cNvPr id="0" name=""/>
        <dsp:cNvSpPr/>
      </dsp:nvSpPr>
      <dsp:spPr>
        <a:xfrm>
          <a:off x="0" y="0"/>
          <a:ext cx="5272105" cy="544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a:t>Recommendations for Improvement</a:t>
          </a:r>
          <a:endParaRPr lang="en-US" sz="1600" kern="1200"/>
        </a:p>
      </dsp:txBody>
      <dsp:txXfrm>
        <a:off x="0" y="0"/>
        <a:ext cx="5272105" cy="544360"/>
      </dsp:txXfrm>
    </dsp:sp>
    <dsp:sp modelId="{3174CD13-DE95-48E0-BA15-082E549ABED8}">
      <dsp:nvSpPr>
        <dsp:cNvPr id="0" name=""/>
        <dsp:cNvSpPr/>
      </dsp:nvSpPr>
      <dsp:spPr>
        <a:xfrm>
          <a:off x="0" y="544360"/>
          <a:ext cx="527210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EA8B4D-56E9-4045-A693-2D9DC1ADC2AA}">
      <dsp:nvSpPr>
        <dsp:cNvPr id="0" name=""/>
        <dsp:cNvSpPr/>
      </dsp:nvSpPr>
      <dsp:spPr>
        <a:xfrm>
          <a:off x="0" y="544360"/>
          <a:ext cx="5272105" cy="544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Increase investment in community-based services.(DHSC,2021).</a:t>
          </a:r>
          <a:endParaRPr lang="en-US" sz="1600" kern="1200">
            <a:latin typeface="Arial" panose="020B0604020202020204" pitchFamily="34" charset="0"/>
            <a:cs typeface="Arial" panose="020B0604020202020204" pitchFamily="34" charset="0"/>
          </a:endParaRPr>
        </a:p>
      </dsp:txBody>
      <dsp:txXfrm>
        <a:off x="0" y="544360"/>
        <a:ext cx="5272105" cy="544360"/>
      </dsp:txXfrm>
    </dsp:sp>
    <dsp:sp modelId="{5127B107-889F-46B0-8395-6C349180145A}">
      <dsp:nvSpPr>
        <dsp:cNvPr id="0" name=""/>
        <dsp:cNvSpPr/>
      </dsp:nvSpPr>
      <dsp:spPr>
        <a:xfrm>
          <a:off x="0" y="1088720"/>
          <a:ext cx="527210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E76C58-F10A-481D-BCA0-1183BF045A16}">
      <dsp:nvSpPr>
        <dsp:cNvPr id="0" name=""/>
        <dsp:cNvSpPr/>
      </dsp:nvSpPr>
      <dsp:spPr>
        <a:xfrm>
          <a:off x="0" y="1088720"/>
          <a:ext cx="5272105" cy="544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Expand reablement and rehabilitation programmes (SCIE,2020).</a:t>
          </a:r>
          <a:endParaRPr lang="en-US" sz="1600" kern="1200">
            <a:latin typeface="Arial" panose="020B0604020202020204" pitchFamily="34" charset="0"/>
            <a:cs typeface="Arial" panose="020B0604020202020204" pitchFamily="34" charset="0"/>
          </a:endParaRPr>
        </a:p>
      </dsp:txBody>
      <dsp:txXfrm>
        <a:off x="0" y="1088720"/>
        <a:ext cx="5272105" cy="544360"/>
      </dsp:txXfrm>
    </dsp:sp>
    <dsp:sp modelId="{6C98FBBB-C641-4E63-818E-A5B0DA7EC4A1}">
      <dsp:nvSpPr>
        <dsp:cNvPr id="0" name=""/>
        <dsp:cNvSpPr/>
      </dsp:nvSpPr>
      <dsp:spPr>
        <a:xfrm>
          <a:off x="0" y="1633080"/>
          <a:ext cx="527210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386C84-BAE8-4279-9E53-3637274A075D}">
      <dsp:nvSpPr>
        <dsp:cNvPr id="0" name=""/>
        <dsp:cNvSpPr/>
      </dsp:nvSpPr>
      <dsp:spPr>
        <a:xfrm>
          <a:off x="0" y="1633080"/>
          <a:ext cx="5272105" cy="544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Improve workforce training in gerontology and dementia care</a:t>
          </a:r>
          <a:endParaRPr lang="en-US" sz="1600" kern="1200">
            <a:latin typeface="Arial" panose="020B0604020202020204" pitchFamily="34" charset="0"/>
            <a:cs typeface="Arial" panose="020B0604020202020204" pitchFamily="34" charset="0"/>
          </a:endParaRPr>
        </a:p>
      </dsp:txBody>
      <dsp:txXfrm>
        <a:off x="0" y="1633080"/>
        <a:ext cx="5272105" cy="544360"/>
      </dsp:txXfrm>
    </dsp:sp>
    <dsp:sp modelId="{3015AF95-4459-4D60-AF70-1CE421728EEB}">
      <dsp:nvSpPr>
        <dsp:cNvPr id="0" name=""/>
        <dsp:cNvSpPr/>
      </dsp:nvSpPr>
      <dsp:spPr>
        <a:xfrm>
          <a:off x="0" y="2177441"/>
          <a:ext cx="527210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A2BBAB-1B97-4CFE-9F67-E34E68CC65E0}">
      <dsp:nvSpPr>
        <dsp:cNvPr id="0" name=""/>
        <dsp:cNvSpPr/>
      </dsp:nvSpPr>
      <dsp:spPr>
        <a:xfrm>
          <a:off x="0" y="2177441"/>
          <a:ext cx="5272105" cy="544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Enhance integrated care models (NHS–social care collaboration)</a:t>
          </a:r>
          <a:endParaRPr lang="en-US" sz="1600" kern="1200">
            <a:latin typeface="Arial" panose="020B0604020202020204" pitchFamily="34" charset="0"/>
            <a:cs typeface="Arial" panose="020B0604020202020204" pitchFamily="34" charset="0"/>
          </a:endParaRPr>
        </a:p>
      </dsp:txBody>
      <dsp:txXfrm>
        <a:off x="0" y="2177441"/>
        <a:ext cx="5272105" cy="544360"/>
      </dsp:txXfrm>
    </dsp:sp>
    <dsp:sp modelId="{5608AD8C-CB8A-44BC-93B1-2E66CDA2526C}">
      <dsp:nvSpPr>
        <dsp:cNvPr id="0" name=""/>
        <dsp:cNvSpPr/>
      </dsp:nvSpPr>
      <dsp:spPr>
        <a:xfrm>
          <a:off x="0" y="2721801"/>
          <a:ext cx="527210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D51C3B-B48F-4228-9B09-0FB53DB8963B}">
      <dsp:nvSpPr>
        <dsp:cNvPr id="0" name=""/>
        <dsp:cNvSpPr/>
      </dsp:nvSpPr>
      <dsp:spPr>
        <a:xfrm>
          <a:off x="0" y="2721801"/>
          <a:ext cx="5272105" cy="544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Improve access to assistive technologies.(Skills for care,2023).</a:t>
          </a:r>
          <a:endParaRPr lang="en-US" sz="1600" kern="1200">
            <a:latin typeface="Arial" panose="020B0604020202020204" pitchFamily="34" charset="0"/>
            <a:cs typeface="Arial" panose="020B0604020202020204" pitchFamily="34" charset="0"/>
          </a:endParaRPr>
        </a:p>
      </dsp:txBody>
      <dsp:txXfrm>
        <a:off x="0" y="2721801"/>
        <a:ext cx="5272105" cy="544360"/>
      </dsp:txXfrm>
    </dsp:sp>
    <dsp:sp modelId="{FC33A9DB-5DD6-40A2-9741-01A4D5793120}">
      <dsp:nvSpPr>
        <dsp:cNvPr id="0" name=""/>
        <dsp:cNvSpPr/>
      </dsp:nvSpPr>
      <dsp:spPr>
        <a:xfrm>
          <a:off x="0" y="3266161"/>
          <a:ext cx="527210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24916C-E315-4279-88DE-E2AC561520E4}">
      <dsp:nvSpPr>
        <dsp:cNvPr id="0" name=""/>
        <dsp:cNvSpPr/>
      </dsp:nvSpPr>
      <dsp:spPr>
        <a:xfrm>
          <a:off x="0" y="3266161"/>
          <a:ext cx="5272105" cy="544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Promote age-friendly communities</a:t>
          </a:r>
          <a:endParaRPr lang="en-US" sz="1600" kern="1200">
            <a:latin typeface="Arial" panose="020B0604020202020204" pitchFamily="34" charset="0"/>
            <a:cs typeface="Arial" panose="020B0604020202020204" pitchFamily="34" charset="0"/>
          </a:endParaRPr>
        </a:p>
      </dsp:txBody>
      <dsp:txXfrm>
        <a:off x="0" y="3266161"/>
        <a:ext cx="5272105" cy="544360"/>
      </dsp:txXfrm>
    </dsp:sp>
    <dsp:sp modelId="{47C75D0D-F05F-46E1-A693-48E17EC3B537}">
      <dsp:nvSpPr>
        <dsp:cNvPr id="0" name=""/>
        <dsp:cNvSpPr/>
      </dsp:nvSpPr>
      <dsp:spPr>
        <a:xfrm>
          <a:off x="0" y="3810521"/>
          <a:ext cx="527210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7A22D4-DFEA-499D-A43C-FF04DD6E5022}">
      <dsp:nvSpPr>
        <dsp:cNvPr id="0" name=""/>
        <dsp:cNvSpPr/>
      </dsp:nvSpPr>
      <dsp:spPr>
        <a:xfrm>
          <a:off x="0" y="3810521"/>
          <a:ext cx="5272105" cy="544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Increase personalised budgets and direct payments.(Care Act 2014).</a:t>
          </a:r>
          <a:endParaRPr lang="en-US" sz="1600" kern="1200">
            <a:latin typeface="Arial" panose="020B0604020202020204" pitchFamily="34" charset="0"/>
            <a:cs typeface="Arial" panose="020B0604020202020204" pitchFamily="34" charset="0"/>
          </a:endParaRPr>
        </a:p>
      </dsp:txBody>
      <dsp:txXfrm>
        <a:off x="0" y="3810521"/>
        <a:ext cx="5272105" cy="544360"/>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7B2E8-D40E-AB8F-5558-38882CB6B8F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9374107-396A-6FDC-54C5-F2120198756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138576B-E555-6391-1495-456497A3C48C}"/>
              </a:ext>
            </a:extLst>
          </p:cNvPr>
          <p:cNvSpPr>
            <a:spLocks noGrp="1"/>
          </p:cNvSpPr>
          <p:nvPr>
            <p:ph type="dt" sz="half" idx="10"/>
          </p:nvPr>
        </p:nvSpPr>
        <p:spPr/>
        <p:txBody>
          <a:bodyPr/>
          <a:lstStyle/>
          <a:p>
            <a:fld id="{F2EE3B7B-C7B5-42CF-90CF-67B3D21B2314}" type="datetimeFigureOut">
              <a:rPr lang="en-US" smtClean="0"/>
              <a:t>3/4/2026</a:t>
            </a:fld>
            <a:endParaRPr lang="en-US"/>
          </a:p>
        </p:txBody>
      </p:sp>
      <p:sp>
        <p:nvSpPr>
          <p:cNvPr id="5" name="Footer Placeholder 4">
            <a:extLst>
              <a:ext uri="{FF2B5EF4-FFF2-40B4-BE49-F238E27FC236}">
                <a16:creationId xmlns:a16="http://schemas.microsoft.com/office/drawing/2014/main" id="{95416933-D2CE-A6A5-0EBA-D2E0297C2276}"/>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C1AC39BB-C301-A324-0F56-8E42BD961A76}"/>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412370311"/>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B5282-2D4B-A524-C54A-9FFEA9D3992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4D2FFF5-366B-21E8-905F-719B0D116A4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5197FF-8DD7-EC45-A77A-5DA67B9402EE}"/>
              </a:ext>
            </a:extLst>
          </p:cNvPr>
          <p:cNvSpPr>
            <a:spLocks noGrp="1"/>
          </p:cNvSpPr>
          <p:nvPr>
            <p:ph type="dt" sz="half" idx="10"/>
          </p:nvPr>
        </p:nvSpPr>
        <p:spPr/>
        <p:txBody>
          <a:bodyPr/>
          <a:lstStyle/>
          <a:p>
            <a:fld id="{0F996519-E62D-4F8C-AE1E-36928EC7D15C}" type="datetimeFigureOut">
              <a:rPr lang="en-US" smtClean="0"/>
              <a:t>3/4/2026</a:t>
            </a:fld>
            <a:endParaRPr lang="en-US"/>
          </a:p>
        </p:txBody>
      </p:sp>
      <p:sp>
        <p:nvSpPr>
          <p:cNvPr id="5" name="Footer Placeholder 4">
            <a:extLst>
              <a:ext uri="{FF2B5EF4-FFF2-40B4-BE49-F238E27FC236}">
                <a16:creationId xmlns:a16="http://schemas.microsoft.com/office/drawing/2014/main" id="{FAD3D22F-891A-B94F-3978-B462557E5D5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6F78051-EFB8-3F89-610D-D25229B381A0}"/>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4149895690"/>
      </p:ext>
    </p:extLst>
  </p:cSld>
  <p:clrMapOvr>
    <a:masterClrMapping/>
  </p:clrMapOvr>
  <p:extLst>
    <p:ext uri="{DCECCB84-F9BA-43D5-87BE-67443E8EF086}">
      <p15:sldGuideLst xmlns:p15="http://schemas.microsoft.com/office/powerpoint/2012/main"/>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91BCC-0649-8CB6-35B1-7926CE3A07A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41D314B-9691-35C9-DCC6-C64093A02D0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52A5B3F-08F0-AC1D-D4EA-0BC295BC191F}"/>
              </a:ext>
            </a:extLst>
          </p:cNvPr>
          <p:cNvSpPr>
            <a:spLocks noGrp="1"/>
          </p:cNvSpPr>
          <p:nvPr>
            <p:ph type="dt" sz="half" idx="10"/>
          </p:nvPr>
        </p:nvSpPr>
        <p:spPr/>
        <p:txBody>
          <a:bodyPr/>
          <a:lstStyle/>
          <a:p>
            <a:fld id="{6477AEB6-FCE1-4CD5-923B-84E54F1460D5}" type="datetimeFigureOut">
              <a:rPr lang="en-US" smtClean="0"/>
              <a:t>3/4/2026</a:t>
            </a:fld>
            <a:endParaRPr lang="en-US"/>
          </a:p>
        </p:txBody>
      </p:sp>
      <p:sp>
        <p:nvSpPr>
          <p:cNvPr id="5" name="Footer Placeholder 4">
            <a:extLst>
              <a:ext uri="{FF2B5EF4-FFF2-40B4-BE49-F238E27FC236}">
                <a16:creationId xmlns:a16="http://schemas.microsoft.com/office/drawing/2014/main" id="{2538F43C-271A-0EB6-6962-362FF08D259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4BDCC41-450B-ECBD-B42C-07C26AFD2C29}"/>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4112730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56BD2-C841-B72A-F854-6FBCF9EFE35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C97E00D-BF1D-E3C3-B81A-5FC923592EB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98EF574-09DD-79D1-6E3A-C9C5DCABCB4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4426B54-EB8B-6BF6-0AED-619E468BD3D0}"/>
              </a:ext>
            </a:extLst>
          </p:cNvPr>
          <p:cNvSpPr>
            <a:spLocks noGrp="1"/>
          </p:cNvSpPr>
          <p:nvPr>
            <p:ph type="dt" sz="half" idx="10"/>
          </p:nvPr>
        </p:nvSpPr>
        <p:spPr/>
        <p:txBody>
          <a:bodyPr/>
          <a:lstStyle/>
          <a:p>
            <a:fld id="{96374C2F-71A1-43C9-B2F6-A4FAC8157F1A}" type="datetimeFigureOut">
              <a:rPr lang="en-US" smtClean="0"/>
              <a:t>3/4/2026</a:t>
            </a:fld>
            <a:endParaRPr lang="en-US"/>
          </a:p>
        </p:txBody>
      </p:sp>
      <p:sp>
        <p:nvSpPr>
          <p:cNvPr id="6" name="Footer Placeholder 5">
            <a:extLst>
              <a:ext uri="{FF2B5EF4-FFF2-40B4-BE49-F238E27FC236}">
                <a16:creationId xmlns:a16="http://schemas.microsoft.com/office/drawing/2014/main" id="{A377CADE-60B0-86A6-6B1E-077F0214A74D}"/>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534906A3-1ABC-81E7-3EE5-7404BB7D0A81}"/>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1569695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D55DE0-9BDC-2F75-858F-192B2804D25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2A9993C-E458-7212-1D5D-044BEBF43D5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7C89EC9-1795-2404-3DE6-C5C6592E4B5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EEA471B-ED24-F971-4A72-FD004061586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DA318B4-0CF4-541D-2772-1E3FC6F5DC7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9060A2B-1037-C708-6A2B-2BAF58113D5F}"/>
              </a:ext>
            </a:extLst>
          </p:cNvPr>
          <p:cNvSpPr>
            <a:spLocks noGrp="1"/>
          </p:cNvSpPr>
          <p:nvPr>
            <p:ph type="dt" sz="half" idx="10"/>
          </p:nvPr>
        </p:nvSpPr>
        <p:spPr/>
        <p:txBody>
          <a:bodyPr/>
          <a:lstStyle/>
          <a:p>
            <a:fld id="{AD631DCC-9916-4BB7-A2E9-25EC84C740A7}" type="datetimeFigureOut">
              <a:rPr lang="en-US" smtClean="0"/>
              <a:t>3/4/2026</a:t>
            </a:fld>
            <a:endParaRPr lang="en-US"/>
          </a:p>
        </p:txBody>
      </p:sp>
      <p:sp>
        <p:nvSpPr>
          <p:cNvPr id="8" name="Footer Placeholder 7">
            <a:extLst>
              <a:ext uri="{FF2B5EF4-FFF2-40B4-BE49-F238E27FC236}">
                <a16:creationId xmlns:a16="http://schemas.microsoft.com/office/drawing/2014/main" id="{28F284DB-CA04-F1F4-894C-9EE86E5BBCE2}"/>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8CA5C3CB-8C0F-1542-E508-40E410185585}"/>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9245011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48D97D-9A8C-C247-40EA-5A3208782FD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B45D484-EC09-EF9D-98C7-69EAE06FFEF9}"/>
              </a:ext>
            </a:extLst>
          </p:cNvPr>
          <p:cNvSpPr>
            <a:spLocks noGrp="1"/>
          </p:cNvSpPr>
          <p:nvPr>
            <p:ph type="dt" sz="half" idx="10"/>
          </p:nvPr>
        </p:nvSpPr>
        <p:spPr/>
        <p:txBody>
          <a:bodyPr/>
          <a:lstStyle/>
          <a:p>
            <a:fld id="{AF59146A-335D-4B7F-86AE-5D483B1F631C}" type="datetimeFigureOut">
              <a:rPr lang="en-US" smtClean="0"/>
              <a:t>3/4/2026</a:t>
            </a:fld>
            <a:endParaRPr lang="en-US"/>
          </a:p>
        </p:txBody>
      </p:sp>
      <p:sp>
        <p:nvSpPr>
          <p:cNvPr id="4" name="Footer Placeholder 3">
            <a:extLst>
              <a:ext uri="{FF2B5EF4-FFF2-40B4-BE49-F238E27FC236}">
                <a16:creationId xmlns:a16="http://schemas.microsoft.com/office/drawing/2014/main" id="{40A765D0-EF7B-4426-6BCB-897FB58A6903}"/>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82500F78-F3FD-7CF6-5FD6-EEDB811BBD67}"/>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1854644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6455A7E-9704-CD74-1B84-8D9058D7D47F}"/>
              </a:ext>
            </a:extLst>
          </p:cNvPr>
          <p:cNvSpPr>
            <a:spLocks noGrp="1"/>
          </p:cNvSpPr>
          <p:nvPr>
            <p:ph type="dt" sz="half" idx="10"/>
          </p:nvPr>
        </p:nvSpPr>
        <p:spPr/>
        <p:txBody>
          <a:bodyPr/>
          <a:lstStyle/>
          <a:p>
            <a:fld id="{DD71D8EC-8E17-4CE6-99C2-C22488572868}" type="datetimeFigureOut">
              <a:rPr lang="en-US" smtClean="0"/>
              <a:t>3/4/2026</a:t>
            </a:fld>
            <a:endParaRPr lang="en-US"/>
          </a:p>
        </p:txBody>
      </p:sp>
      <p:sp>
        <p:nvSpPr>
          <p:cNvPr id="3" name="Footer Placeholder 2">
            <a:extLst>
              <a:ext uri="{FF2B5EF4-FFF2-40B4-BE49-F238E27FC236}">
                <a16:creationId xmlns:a16="http://schemas.microsoft.com/office/drawing/2014/main" id="{E078C7D9-884A-F6CE-B436-92BB959C5E9B}"/>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40B9E492-39E6-9641-6827-A42EBCF28204}"/>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4154493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B791B-9AD7-7677-E611-20B86DEC8FC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72ED903-76E9-5779-AB5B-E63A6C6EDDD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16FC729-4271-143D-9414-1E85CD0E7F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77F12E9-F610-7235-94F2-B719FBF54534}"/>
              </a:ext>
            </a:extLst>
          </p:cNvPr>
          <p:cNvSpPr>
            <a:spLocks noGrp="1"/>
          </p:cNvSpPr>
          <p:nvPr>
            <p:ph type="dt" sz="half" idx="10"/>
          </p:nvPr>
        </p:nvSpPr>
        <p:spPr/>
        <p:txBody>
          <a:bodyPr/>
          <a:lstStyle/>
          <a:p>
            <a:fld id="{9A750ABA-DFFA-4B13-BB77-624D9164A38B}" type="datetimeFigureOut">
              <a:rPr lang="en-US" smtClean="0"/>
              <a:t>3/4/2026</a:t>
            </a:fld>
            <a:endParaRPr lang="en-US"/>
          </a:p>
        </p:txBody>
      </p:sp>
      <p:sp>
        <p:nvSpPr>
          <p:cNvPr id="6" name="Footer Placeholder 5">
            <a:extLst>
              <a:ext uri="{FF2B5EF4-FFF2-40B4-BE49-F238E27FC236}">
                <a16:creationId xmlns:a16="http://schemas.microsoft.com/office/drawing/2014/main" id="{59A2D771-DBE3-D688-0467-BC57F592D6FC}"/>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EB68763-D87D-0526-D0BB-3AA987140DE4}"/>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8815518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511BE2-8922-606A-AC6B-A5AE4BE692F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725367B-CC60-4A28-C1BC-77732CA0DCF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55E7842-B9DF-B407-9183-4739928A40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2DDC38-B068-668E-831B-A1429B716078}"/>
              </a:ext>
            </a:extLst>
          </p:cNvPr>
          <p:cNvSpPr>
            <a:spLocks noGrp="1"/>
          </p:cNvSpPr>
          <p:nvPr>
            <p:ph type="dt" sz="half" idx="10"/>
          </p:nvPr>
        </p:nvSpPr>
        <p:spPr/>
        <p:txBody>
          <a:bodyPr/>
          <a:lstStyle/>
          <a:p>
            <a:fld id="{3220A08F-2B1D-4498-A043-7C299B1C2561}" type="datetimeFigureOut">
              <a:rPr lang="en-US" smtClean="0"/>
              <a:t>3/4/2026</a:t>
            </a:fld>
            <a:endParaRPr lang="en-US"/>
          </a:p>
        </p:txBody>
      </p:sp>
      <p:sp>
        <p:nvSpPr>
          <p:cNvPr id="6" name="Footer Placeholder 5">
            <a:extLst>
              <a:ext uri="{FF2B5EF4-FFF2-40B4-BE49-F238E27FC236}">
                <a16:creationId xmlns:a16="http://schemas.microsoft.com/office/drawing/2014/main" id="{F1F58AED-C00F-4C8C-FA10-24FF339F88D4}"/>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9F6BB9CD-4CDA-D745-816F-57F83AEE9A73}"/>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3083795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4EA17-4B2E-5AEC-ED2D-FC2274A14E9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B8E7EBE-4D4D-78CB-CED6-6208CB8C322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A1DFF8-0AB5-4FCD-9E85-0C1ABCC61EEE}"/>
              </a:ext>
            </a:extLst>
          </p:cNvPr>
          <p:cNvSpPr>
            <a:spLocks noGrp="1"/>
          </p:cNvSpPr>
          <p:nvPr>
            <p:ph type="dt" sz="half" idx="10"/>
          </p:nvPr>
        </p:nvSpPr>
        <p:spPr/>
        <p:txBody>
          <a:bodyPr/>
          <a:lstStyle/>
          <a:p>
            <a:fld id="{6BAD9902-F134-45BD-ABD2-80C28059B090}" type="datetimeFigureOut">
              <a:rPr lang="en-US" smtClean="0"/>
              <a:t>3/4/2026</a:t>
            </a:fld>
            <a:endParaRPr lang="en-US"/>
          </a:p>
        </p:txBody>
      </p:sp>
      <p:sp>
        <p:nvSpPr>
          <p:cNvPr id="5" name="Footer Placeholder 4">
            <a:extLst>
              <a:ext uri="{FF2B5EF4-FFF2-40B4-BE49-F238E27FC236}">
                <a16:creationId xmlns:a16="http://schemas.microsoft.com/office/drawing/2014/main" id="{FCE82698-034B-91AB-8D6A-D4F6C29DEAA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8D5FA13-6BCC-412D-E650-2240E2CD82D9}"/>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3131002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8B3B27B-89B8-E977-F24B-AAD27A4469A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4A1AD62-6BB5-3027-871A-BC29ECF47EA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413C07-EFCF-1879-1286-C2A399E5D119}"/>
              </a:ext>
            </a:extLst>
          </p:cNvPr>
          <p:cNvSpPr>
            <a:spLocks noGrp="1"/>
          </p:cNvSpPr>
          <p:nvPr>
            <p:ph type="dt" sz="half" idx="10"/>
          </p:nvPr>
        </p:nvSpPr>
        <p:spPr/>
        <p:txBody>
          <a:bodyPr/>
          <a:lstStyle/>
          <a:p>
            <a:fld id="{C2B04DB0-379A-41B7-9B29-7F42F0D571D5}" type="datetimeFigureOut">
              <a:rPr lang="en-US" smtClean="0"/>
              <a:t>3/4/2026</a:t>
            </a:fld>
            <a:endParaRPr lang="en-US"/>
          </a:p>
        </p:txBody>
      </p:sp>
      <p:sp>
        <p:nvSpPr>
          <p:cNvPr id="5" name="Footer Placeholder 4">
            <a:extLst>
              <a:ext uri="{FF2B5EF4-FFF2-40B4-BE49-F238E27FC236}">
                <a16:creationId xmlns:a16="http://schemas.microsoft.com/office/drawing/2014/main" id="{471ED0F7-EB43-07C5-A514-AE8C4521A70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558BACA-B728-4E6B-BEDA-19F3723FA554}"/>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0991897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E9FA686-9F55-FC6E-F60D-3FE97D1898F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11D820D-C555-ED44-F4C8-84E8D57235E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F322A1-4166-4741-9788-FA2B23EE532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67E9B64-DC09-41C8-9DE3-DA74AF8D2F97}" type="datetimeFigureOut">
              <a:rPr lang="en-US" smtClean="0"/>
              <a:t>3/4/2026</a:t>
            </a:fld>
            <a:endParaRPr lang="en-US"/>
          </a:p>
        </p:txBody>
      </p:sp>
      <p:sp>
        <p:nvSpPr>
          <p:cNvPr id="5" name="Footer Placeholder 4">
            <a:extLst>
              <a:ext uri="{FF2B5EF4-FFF2-40B4-BE49-F238E27FC236}">
                <a16:creationId xmlns:a16="http://schemas.microsoft.com/office/drawing/2014/main" id="{122EBBD3-961B-9CFF-C6A8-A610439771A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en-US"/>
              <a:t>
              </a:t>
            </a:r>
          </a:p>
        </p:txBody>
      </p:sp>
      <p:sp>
        <p:nvSpPr>
          <p:cNvPr id="6" name="Slide Number Placeholder 5">
            <a:extLst>
              <a:ext uri="{FF2B5EF4-FFF2-40B4-BE49-F238E27FC236}">
                <a16:creationId xmlns:a16="http://schemas.microsoft.com/office/drawing/2014/main" id="{2A827103-3548-5FF3-9FD0-DFF557E65F1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E91CC32-6A6B-4E2E-BBA1-6864F305DA26}" type="slidenum">
              <a:rPr lang="en-US" smtClean="0"/>
              <a:t>‹#›</a:t>
            </a:fld>
            <a:endParaRPr lang="en-US"/>
          </a:p>
        </p:txBody>
      </p:sp>
    </p:spTree>
    <p:extLst>
      <p:ext uri="{BB962C8B-B14F-4D97-AF65-F5344CB8AC3E}">
        <p14:creationId xmlns:p14="http://schemas.microsoft.com/office/powerpoint/2010/main" val="2843379900"/>
      </p:ext>
    </p:extLst>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6.mp4"/><Relationship Id="rId1" Type="http://schemas.microsoft.com/office/2007/relationships/media" Target="../media/media6.mp4"/><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7.mp4"/><Relationship Id="rId1" Type="http://schemas.microsoft.com/office/2007/relationships/media" Target="../media/media7.mp4"/><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8.mp4"/><Relationship Id="rId1" Type="http://schemas.microsoft.com/office/2007/relationships/media" Target="../media/media8.mp4"/><Relationship Id="rId5" Type="http://schemas.openxmlformats.org/officeDocument/2006/relationships/image" Target="../media/image11.png"/><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7.xml"/><Relationship Id="rId7" Type="http://schemas.openxmlformats.org/officeDocument/2006/relationships/diagramColors" Target="../diagrams/colors1.xml"/><Relationship Id="rId2" Type="http://schemas.openxmlformats.org/officeDocument/2006/relationships/video" Target="../media/media9.mp4"/><Relationship Id="rId1" Type="http://schemas.microsoft.com/office/2007/relationships/media" Target="../media/media9.mp4"/><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0.mp4"/><Relationship Id="rId1" Type="http://schemas.microsoft.com/office/2007/relationships/media" Target="../media/media10.mp4"/><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1.mp4"/><Relationship Id="rId1" Type="http://schemas.microsoft.com/office/2007/relationships/media" Target="../media/media11.mp4"/><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2.mp4"/><Relationship Id="rId1" Type="http://schemas.microsoft.com/office/2007/relationships/media" Target="../media/media12.mp4"/><Relationship Id="rId5" Type="http://schemas.openxmlformats.org/officeDocument/2006/relationships/image" Target="../media/image16.png"/><Relationship Id="rId4" Type="http://schemas.openxmlformats.org/officeDocument/2006/relationships/image" Target="../media/image15.jpeg"/></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7.xml"/><Relationship Id="rId7" Type="http://schemas.openxmlformats.org/officeDocument/2006/relationships/diagramQuickStyle" Target="../diagrams/quickStyle2.xml"/><Relationship Id="rId2" Type="http://schemas.openxmlformats.org/officeDocument/2006/relationships/video" Target="../media/media13.mp4"/><Relationship Id="rId1" Type="http://schemas.microsoft.com/office/2007/relationships/media" Target="../media/media13.mp4"/><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18.png"/><Relationship Id="rId4" Type="http://schemas.openxmlformats.org/officeDocument/2006/relationships/image" Target="../media/image17.jpeg"/><Relationship Id="rId9" Type="http://schemas.microsoft.com/office/2007/relationships/diagramDrawing" Target="../diagrams/drawing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4.mp4"/><Relationship Id="rId1" Type="http://schemas.microsoft.com/office/2007/relationships/media" Target="../media/media14.mp4"/><Relationship Id="rId4" Type="http://schemas.openxmlformats.org/officeDocument/2006/relationships/image" Target="../media/image19.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5.mp4"/><Relationship Id="rId1" Type="http://schemas.microsoft.com/office/2007/relationships/media" Target="../media/media15.mp4"/><Relationship Id="rId4" Type="http://schemas.openxmlformats.org/officeDocument/2006/relationships/image" Target="../media/image20.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6.mp4"/><Relationship Id="rId1" Type="http://schemas.microsoft.com/office/2007/relationships/media" Target="../media/media16.mp4"/><Relationship Id="rId4" Type="http://schemas.openxmlformats.org/officeDocument/2006/relationships/image" Target="../media/image21.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7.mp4"/><Relationship Id="rId1" Type="http://schemas.microsoft.com/office/2007/relationships/media" Target="../media/media17.mp4"/><Relationship Id="rId5" Type="http://schemas.openxmlformats.org/officeDocument/2006/relationships/image" Target="../media/image22.png"/><Relationship Id="rId4" Type="http://schemas.openxmlformats.org/officeDocument/2006/relationships/hyperlink" Target="https://carelearning.org.uk/blog/models/what-are-theoretical-models-in-health-and-social-care/.accesed" TargetMode="Externa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8.mp4"/><Relationship Id="rId1" Type="http://schemas.microsoft.com/office/2007/relationships/media" Target="../media/media18.mp4"/><Relationship Id="rId4" Type="http://schemas.openxmlformats.org/officeDocument/2006/relationships/image" Target="../media/image2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descr="Two people holding hands">
            <a:extLst>
              <a:ext uri="{FF2B5EF4-FFF2-40B4-BE49-F238E27FC236}">
                <a16:creationId xmlns:a16="http://schemas.microsoft.com/office/drawing/2014/main" id="{F755359E-0C7F-4A65-C555-1C7F99DE4831}"/>
              </a:ext>
            </a:extLst>
          </p:cNvPr>
          <p:cNvPicPr>
            <a:picLocks noChangeAspect="1"/>
          </p:cNvPicPr>
          <p:nvPr/>
        </p:nvPicPr>
        <p:blipFill>
          <a:blip r:embed="rId4"/>
          <a:srcRect l="1373" r="4864"/>
          <a:stretch>
            <a:fillRect/>
          </a:stretch>
        </p:blipFill>
        <p:spPr>
          <a:xfrm>
            <a:off x="-1" y="9"/>
            <a:ext cx="12191999" cy="8646919"/>
          </a:xfrm>
          <a:prstGeom prst="rect">
            <a:avLst/>
          </a:prstGeom>
        </p:spPr>
      </p:pic>
      <p:sp>
        <p:nvSpPr>
          <p:cNvPr id="47" name="Rectangle 4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38200" y="365125"/>
            <a:ext cx="3822189" cy="1899912"/>
          </a:xfrm>
        </p:spPr>
        <p:txBody>
          <a:bodyPr vert="horz" lIns="91440" tIns="45720" rIns="91440" bIns="45720" rtlCol="0" anchor="ctr">
            <a:normAutofit/>
          </a:bodyPr>
          <a:lstStyle/>
          <a:p>
            <a:pPr algn="l"/>
            <a:r>
              <a:rPr lang="en-US" sz="4000">
                <a:ln w="22225">
                  <a:solidFill>
                    <a:srgbClr val="FFFFFF"/>
                  </a:solidFill>
                </a:ln>
              </a:rPr>
              <a:t>ELDERLY CARE IN THE UK</a:t>
            </a:r>
            <a:br>
              <a:rPr lang="en-US" sz="4000">
                <a:ln w="22225">
                  <a:solidFill>
                    <a:srgbClr val="FFFFFF"/>
                  </a:solidFill>
                </a:ln>
              </a:rPr>
            </a:br>
            <a:endParaRPr lang="en-US" sz="4000">
              <a:ln w="22225">
                <a:solidFill>
                  <a:srgbClr val="FFFFFF"/>
                </a:solidFill>
              </a:ln>
            </a:endParaRPr>
          </a:p>
        </p:txBody>
      </p:sp>
      <p:sp>
        <p:nvSpPr>
          <p:cNvPr id="3" name="Subtitle 2"/>
          <p:cNvSpPr>
            <a:spLocks noGrp="1"/>
          </p:cNvSpPr>
          <p:nvPr>
            <p:ph type="subTitle" idx="1"/>
          </p:nvPr>
        </p:nvSpPr>
        <p:spPr>
          <a:xfrm>
            <a:off x="838200" y="2434201"/>
            <a:ext cx="3822189" cy="3742762"/>
          </a:xfrm>
        </p:spPr>
        <p:txBody>
          <a:bodyPr vert="horz" lIns="91440" tIns="45720" rIns="91440" bIns="45720" rtlCol="0">
            <a:normAutofit/>
          </a:bodyPr>
          <a:lstStyle/>
          <a:p>
            <a:pPr algn="l"/>
            <a:r>
              <a:rPr lang="en-US" sz="2000"/>
              <a:t>Saica Bi</a:t>
            </a:r>
          </a:p>
          <a:p>
            <a:pPr algn="l"/>
            <a:r>
              <a:rPr lang="en-US" sz="2000"/>
              <a:t>2220163</a:t>
            </a:r>
          </a:p>
          <a:p>
            <a:pPr algn="l"/>
            <a:r>
              <a:rPr lang="en-US" sz="2000"/>
              <a:t>BMHP6027</a:t>
            </a:r>
          </a:p>
          <a:p>
            <a:pPr algn="l"/>
            <a:r>
              <a:rPr lang="en-US" sz="2000"/>
              <a:t>Empowering the older person </a:t>
            </a:r>
          </a:p>
          <a:p>
            <a:pPr algn="l"/>
            <a:r>
              <a:rPr lang="en-US" sz="2000"/>
              <a:t>Care and support needs of older people.</a:t>
            </a:r>
          </a:p>
          <a:p>
            <a:pPr algn="l"/>
            <a:endParaRPr lang="en-US" sz="2000"/>
          </a:p>
          <a:p>
            <a:pPr indent="-228600" algn="l">
              <a:buFont typeface="Arial" panose="020B0604020202020204" pitchFamily="34" charset="0"/>
              <a:buChar char="•"/>
            </a:pPr>
            <a:endParaRPr lang="en-US" sz="2000"/>
          </a:p>
        </p:txBody>
      </p:sp>
      <p:pic>
        <p:nvPicPr>
          <p:cNvPr id="7" name="Video 6">
            <a:hlinkClick r:id="" action="ppaction://media"/>
            <a:extLst>
              <a:ext uri="{FF2B5EF4-FFF2-40B4-BE49-F238E27FC236}">
                <a16:creationId xmlns:a16="http://schemas.microsoft.com/office/drawing/2014/main" id="{F38BFC5A-4A89-5A09-908F-59EE34FC19E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slow" p14:dur="2000" advTm="21272"/>
    </mc:Choice>
    <mc:Fallback xmlns="">
      <p:transition spd="slow" advTm="212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52855D-57A0-F2BE-4620-AC42A13C96B9}"/>
              </a:ext>
            </a:extLst>
          </p:cNvPr>
          <p:cNvSpPr>
            <a:spLocks noGrp="1"/>
          </p:cNvSpPr>
          <p:nvPr>
            <p:ph type="title"/>
          </p:nvPr>
        </p:nvSpPr>
        <p:spPr>
          <a:xfrm>
            <a:off x="572493" y="238539"/>
            <a:ext cx="11018520" cy="1434415"/>
          </a:xfrm>
        </p:spPr>
        <p:txBody>
          <a:bodyPr anchor="b">
            <a:normAutofit/>
          </a:bodyPr>
          <a:lstStyle/>
          <a:p>
            <a:r>
              <a:rPr lang="en-GB" sz="5400"/>
              <a:t>Introduction </a:t>
            </a:r>
            <a:endParaRPr lang="en-US" sz="5400"/>
          </a:p>
        </p:txBody>
      </p:sp>
      <p:sp>
        <p:nvSpPr>
          <p:cNvPr id="103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3532B46-4983-10C2-0CD2-579A5BE6D211}"/>
              </a:ext>
            </a:extLst>
          </p:cNvPr>
          <p:cNvSpPr>
            <a:spLocks noGrp="1"/>
          </p:cNvSpPr>
          <p:nvPr>
            <p:ph idx="1"/>
          </p:nvPr>
        </p:nvSpPr>
        <p:spPr>
          <a:xfrm>
            <a:off x="572492" y="2071316"/>
            <a:ext cx="7103165" cy="4136588"/>
          </a:xfrm>
        </p:spPr>
        <p:txBody>
          <a:bodyPr anchor="t">
            <a:normAutofit/>
          </a:bodyPr>
          <a:lstStyle/>
          <a:p>
            <a:pPr marL="0" indent="0">
              <a:buNone/>
            </a:pPr>
            <a:endParaRPr lang="en-GB" sz="900"/>
          </a:p>
          <a:p>
            <a:pPr marL="0" indent="0">
              <a:buNone/>
            </a:pPr>
            <a:endParaRPr lang="en-GB" sz="900"/>
          </a:p>
        </p:txBody>
      </p:sp>
      <p:pic>
        <p:nvPicPr>
          <p:cNvPr id="1026" name="Picture 2" descr="Ageing population">
            <a:extLst>
              <a:ext uri="{FF2B5EF4-FFF2-40B4-BE49-F238E27FC236}">
                <a16:creationId xmlns:a16="http://schemas.microsoft.com/office/drawing/2014/main" id="{46C0E5DC-80EC-E949-4D89-A6BAEB9E891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0124" r="15551" b="-2"/>
          <a:stretch>
            <a:fillRect/>
          </a:stretch>
        </p:blipFill>
        <p:spPr bwMode="auto">
          <a:xfrm>
            <a:off x="7675658" y="2093975"/>
            <a:ext cx="4224068" cy="480750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784CB78-F65A-E987-3C28-D861BF0D5F11}"/>
              </a:ext>
            </a:extLst>
          </p:cNvPr>
          <p:cNvSpPr txBox="1"/>
          <p:nvPr/>
        </p:nvSpPr>
        <p:spPr>
          <a:xfrm>
            <a:off x="484178" y="1997839"/>
            <a:ext cx="7103165" cy="2031325"/>
          </a:xfrm>
          <a:prstGeom prst="rect">
            <a:avLst/>
          </a:prstGeom>
          <a:noFill/>
        </p:spPr>
        <p:txBody>
          <a:bodyPr wrap="square">
            <a:spAutoFit/>
          </a:bodyPr>
          <a:lstStyle/>
          <a:p>
            <a:r>
              <a:rPr lang="en-GB" b="1"/>
              <a:t>Introduction</a:t>
            </a:r>
          </a:p>
          <a:p>
            <a:r>
              <a:rPr lang="en-GB"/>
              <a:t>Older people have diverse care and support needs influenced by physical ageing, long term conditions and social factors.</a:t>
            </a:r>
          </a:p>
          <a:p>
            <a:r>
              <a:rPr lang="en-GB"/>
              <a:t>Effective care integrates theoretical frameworks, policy guidance and professional practice to promote independence, dignity and wellbeing.</a:t>
            </a:r>
          </a:p>
          <a:p>
            <a:r>
              <a:rPr lang="en-GB"/>
              <a:t>Uk policies and person-centred theories guide services in addressing complex needs and supporting healthy aging. (WHO,2018).</a:t>
            </a:r>
          </a:p>
        </p:txBody>
      </p:sp>
      <p:pic>
        <p:nvPicPr>
          <p:cNvPr id="7" name="Video 6">
            <a:hlinkClick r:id="" action="ppaction://media"/>
            <a:extLst>
              <a:ext uri="{FF2B5EF4-FFF2-40B4-BE49-F238E27FC236}">
                <a16:creationId xmlns:a16="http://schemas.microsoft.com/office/drawing/2014/main" id="{C58872E4-637F-7ED8-753A-588CE877B53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88631324"/>
      </p:ext>
    </p:extLst>
  </p:cSld>
  <p:clrMapOvr>
    <a:masterClrMapping/>
  </p:clrMapOvr>
  <mc:AlternateContent xmlns:mc="http://schemas.openxmlformats.org/markup-compatibility/2006" xmlns:p14="http://schemas.microsoft.com/office/powerpoint/2010/main">
    <mc:Choice Requires="p14">
      <p:transition spd="slow" p14:dur="2000" advTm="31640"/>
    </mc:Choice>
    <mc:Fallback xmlns="">
      <p:transition spd="slow" advTm="316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ADF98B54-4286-61A0-5830-5F17735FB2B6}"/>
              </a:ext>
            </a:extLst>
          </p:cNvPr>
          <p:cNvSpPr>
            <a:spLocks noGrp="1"/>
          </p:cNvSpPr>
          <p:nvPr>
            <p:ph idx="1"/>
          </p:nvPr>
        </p:nvSpPr>
        <p:spPr>
          <a:xfrm>
            <a:off x="4654732" y="850052"/>
            <a:ext cx="7112725" cy="5812005"/>
          </a:xfrm>
        </p:spPr>
        <p:txBody>
          <a:bodyPr>
            <a:normAutofit/>
          </a:bodyPr>
          <a:lstStyle/>
          <a:p>
            <a:pPr marL="0" indent="0">
              <a:buNone/>
            </a:pPr>
            <a:endParaRPr lang="en-GB" sz="1200"/>
          </a:p>
          <a:p>
            <a:pPr marL="0" indent="0">
              <a:buNone/>
            </a:pPr>
            <a:endParaRPr lang="en-GB" sz="1100" b="1"/>
          </a:p>
        </p:txBody>
      </p:sp>
      <p:sp>
        <p:nvSpPr>
          <p:cNvPr id="2" name="TextBox 1">
            <a:extLst>
              <a:ext uri="{FF2B5EF4-FFF2-40B4-BE49-F238E27FC236}">
                <a16:creationId xmlns:a16="http://schemas.microsoft.com/office/drawing/2014/main" id="{4BDD029D-C2D9-FF7B-C5B7-C22DB80C6081}"/>
              </a:ext>
            </a:extLst>
          </p:cNvPr>
          <p:cNvSpPr txBox="1"/>
          <p:nvPr/>
        </p:nvSpPr>
        <p:spPr>
          <a:xfrm>
            <a:off x="424543" y="653143"/>
            <a:ext cx="10236773" cy="3416320"/>
          </a:xfrm>
          <a:prstGeom prst="rect">
            <a:avLst/>
          </a:prstGeom>
          <a:noFill/>
        </p:spPr>
        <p:txBody>
          <a:bodyPr wrap="square" rtlCol="0">
            <a:spAutoFit/>
          </a:bodyPr>
          <a:lstStyle/>
          <a:p>
            <a:r>
              <a:rPr lang="en-GB" b="1"/>
              <a:t>Care and Support Needs of Older People</a:t>
            </a:r>
          </a:p>
          <a:p>
            <a:br>
              <a:rPr lang="en-GB"/>
            </a:br>
            <a:endParaRPr lang="en-GB"/>
          </a:p>
          <a:p>
            <a:r>
              <a:rPr lang="en-GB"/>
              <a:t>Key needs include:</a:t>
            </a:r>
          </a:p>
          <a:p>
            <a:endParaRPr lang="en-GB"/>
          </a:p>
          <a:p>
            <a:r>
              <a:rPr lang="en-GB"/>
              <a:t>Maintaining functional ability  such as mobility, self care, cognitive health (WHO, 2020).</a:t>
            </a:r>
          </a:p>
          <a:p>
            <a:endParaRPr lang="en-GB"/>
          </a:p>
          <a:p>
            <a:r>
              <a:rPr lang="en-GB"/>
              <a:t>Empowerment and autonomy  choice, dignity, decision making (NICE, 2022).</a:t>
            </a:r>
          </a:p>
          <a:p>
            <a:endParaRPr lang="en-GB"/>
          </a:p>
          <a:p>
            <a:r>
              <a:rPr lang="en-GB"/>
              <a:t>Social connectedness  preventing loneliness and isolation.(Age </a:t>
            </a:r>
            <a:r>
              <a:rPr lang="en-GB" err="1"/>
              <a:t>uk</a:t>
            </a:r>
            <a:r>
              <a:rPr lang="en-GB"/>
              <a:t> 2023).</a:t>
            </a:r>
          </a:p>
          <a:p>
            <a:endParaRPr lang="en-GB"/>
          </a:p>
          <a:p>
            <a:r>
              <a:rPr lang="en-GB"/>
              <a:t>Access to integrated health and social care services.(NHS England).</a:t>
            </a:r>
          </a:p>
        </p:txBody>
      </p:sp>
      <p:pic>
        <p:nvPicPr>
          <p:cNvPr id="4" name="Video 3">
            <a:hlinkClick r:id="" action="ppaction://media"/>
            <a:extLst>
              <a:ext uri="{FF2B5EF4-FFF2-40B4-BE49-F238E27FC236}">
                <a16:creationId xmlns:a16="http://schemas.microsoft.com/office/drawing/2014/main" id="{496F9BC6-92C1-BCC3-B04B-C1DFFF697A5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8446214"/>
      </p:ext>
    </p:extLst>
  </p:cSld>
  <p:clrMapOvr>
    <a:masterClrMapping/>
  </p:clrMapOvr>
  <mc:AlternateContent xmlns:mc="http://schemas.openxmlformats.org/markup-compatibility/2006" xmlns:p14="http://schemas.microsoft.com/office/powerpoint/2010/main">
    <mc:Choice Requires="p14">
      <p:transition spd="slow" p14:dur="2000" advTm="31024"/>
    </mc:Choice>
    <mc:Fallback xmlns="">
      <p:transition spd="slow" advTm="310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Arc 2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4" name="TextBox 23">
            <a:extLst>
              <a:ext uri="{FF2B5EF4-FFF2-40B4-BE49-F238E27FC236}">
                <a16:creationId xmlns:a16="http://schemas.microsoft.com/office/drawing/2014/main" id="{E879B67B-297B-D4A4-A229-1EE72A684341}"/>
              </a:ext>
            </a:extLst>
          </p:cNvPr>
          <p:cNvSpPr txBox="1"/>
          <p:nvPr/>
        </p:nvSpPr>
        <p:spPr>
          <a:xfrm>
            <a:off x="838199" y="1825624"/>
            <a:ext cx="11081657" cy="4441031"/>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sz="700" b="1"/>
          </a:p>
          <a:p>
            <a:pPr indent="-228600">
              <a:lnSpc>
                <a:spcPct val="90000"/>
              </a:lnSpc>
              <a:spcAft>
                <a:spcPts val="600"/>
              </a:spcAft>
              <a:buFont typeface="Arial" panose="020B0604020202020204" pitchFamily="34" charset="0"/>
              <a:buChar char="•"/>
            </a:pPr>
            <a:endParaRPr lang="en-US" sz="700" b="1"/>
          </a:p>
          <a:p>
            <a:pPr indent="-228600">
              <a:lnSpc>
                <a:spcPct val="90000"/>
              </a:lnSpc>
              <a:spcAft>
                <a:spcPts val="600"/>
              </a:spcAft>
              <a:buFont typeface="Arial" panose="020B0604020202020204" pitchFamily="34" charset="0"/>
              <a:buChar char="•"/>
            </a:pPr>
            <a:endParaRPr lang="en-US" sz="700" b="1"/>
          </a:p>
          <a:p>
            <a:pPr indent="-228600">
              <a:lnSpc>
                <a:spcPct val="90000"/>
              </a:lnSpc>
              <a:spcAft>
                <a:spcPts val="600"/>
              </a:spcAft>
              <a:buFont typeface="Arial" panose="020B0604020202020204" pitchFamily="34" charset="0"/>
              <a:buChar char="•"/>
            </a:pPr>
            <a:endParaRPr lang="en-US" sz="700" b="1"/>
          </a:p>
          <a:p>
            <a:pPr indent="-228600">
              <a:lnSpc>
                <a:spcPct val="90000"/>
              </a:lnSpc>
              <a:spcAft>
                <a:spcPts val="600"/>
              </a:spcAft>
              <a:buFont typeface="Arial" panose="020B0604020202020204" pitchFamily="34" charset="0"/>
              <a:buChar char="•"/>
            </a:pPr>
            <a:endParaRPr lang="en-US" sz="700" b="1"/>
          </a:p>
          <a:p>
            <a:pPr indent="-228600">
              <a:lnSpc>
                <a:spcPct val="90000"/>
              </a:lnSpc>
              <a:spcAft>
                <a:spcPts val="600"/>
              </a:spcAft>
              <a:buFont typeface="Arial" panose="020B0604020202020204" pitchFamily="34" charset="0"/>
              <a:buChar char="•"/>
            </a:pPr>
            <a:endParaRPr lang="en-US" sz="700" b="1"/>
          </a:p>
        </p:txBody>
      </p:sp>
      <p:sp>
        <p:nvSpPr>
          <p:cNvPr id="3" name="TextBox 2">
            <a:extLst>
              <a:ext uri="{FF2B5EF4-FFF2-40B4-BE49-F238E27FC236}">
                <a16:creationId xmlns:a16="http://schemas.microsoft.com/office/drawing/2014/main" id="{D96E45C7-70A2-29B9-0800-ACA31149B1A1}"/>
              </a:ext>
            </a:extLst>
          </p:cNvPr>
          <p:cNvSpPr txBox="1"/>
          <p:nvPr/>
        </p:nvSpPr>
        <p:spPr>
          <a:xfrm>
            <a:off x="838199" y="1143001"/>
            <a:ext cx="8307472" cy="3970318"/>
          </a:xfrm>
          <a:prstGeom prst="rect">
            <a:avLst/>
          </a:prstGeom>
          <a:noFill/>
        </p:spPr>
        <p:txBody>
          <a:bodyPr wrap="square">
            <a:spAutoFit/>
          </a:bodyPr>
          <a:lstStyle/>
          <a:p>
            <a:r>
              <a:rPr lang="en-GB" b="1"/>
              <a:t> Empowerment Needs</a:t>
            </a:r>
          </a:p>
          <a:p>
            <a:br>
              <a:rPr lang="en-GB"/>
            </a:br>
            <a:endParaRPr lang="en-GB"/>
          </a:p>
          <a:p>
            <a:r>
              <a:rPr lang="en-GB"/>
              <a:t>Older people require</a:t>
            </a:r>
          </a:p>
          <a:p>
            <a:pPr>
              <a:buFont typeface="Arial" panose="020B0604020202020204" pitchFamily="34" charset="0"/>
              <a:buChar char="•"/>
            </a:pPr>
            <a:r>
              <a:rPr lang="en-GB"/>
              <a:t> Involvement in care planning. (Care Act 2014).</a:t>
            </a:r>
          </a:p>
          <a:p>
            <a:pPr>
              <a:buFont typeface="Arial" panose="020B0604020202020204" pitchFamily="34" charset="0"/>
              <a:buChar char="•"/>
            </a:pPr>
            <a:endParaRPr lang="en-GB"/>
          </a:p>
          <a:p>
            <a:pPr>
              <a:buFont typeface="Arial" panose="020B0604020202020204" pitchFamily="34" charset="0"/>
              <a:buChar char="•"/>
            </a:pPr>
            <a:r>
              <a:rPr lang="en-GB"/>
              <a:t> Respect, dignity and person-centred practice. (Coulter et al., 2015).</a:t>
            </a:r>
          </a:p>
          <a:p>
            <a:endParaRPr lang="en-GB"/>
          </a:p>
          <a:p>
            <a:pPr>
              <a:buFont typeface="Arial" panose="020B0604020202020204" pitchFamily="34" charset="0"/>
              <a:buChar char="•"/>
            </a:pPr>
            <a:r>
              <a:rPr lang="en-GB"/>
              <a:t> Clear communication and shared decision making</a:t>
            </a:r>
          </a:p>
          <a:p>
            <a:pPr>
              <a:buFont typeface="Arial" panose="020B0604020202020204" pitchFamily="34" charset="0"/>
              <a:buChar char="•"/>
            </a:pPr>
            <a:endParaRPr lang="en-GB"/>
          </a:p>
          <a:p>
            <a:pPr>
              <a:buFont typeface="Arial" panose="020B0604020202020204" pitchFamily="34" charset="0"/>
              <a:buChar char="•"/>
            </a:pPr>
            <a:r>
              <a:rPr lang="en-GB"/>
              <a:t> Support for independence (e.g., home adaptations, mobility aids).</a:t>
            </a:r>
          </a:p>
          <a:p>
            <a:pPr>
              <a:buFont typeface="Arial" panose="020B0604020202020204" pitchFamily="34" charset="0"/>
              <a:buChar char="•"/>
            </a:pPr>
            <a:endParaRPr lang="en-GB"/>
          </a:p>
          <a:p>
            <a:pPr>
              <a:buFont typeface="Arial" panose="020B0604020202020204" pitchFamily="34" charset="0"/>
              <a:buChar char="•"/>
            </a:pPr>
            <a:r>
              <a:rPr lang="en-GB"/>
              <a:t> Theory link  Person Centred Theory (Rogers) emphasises treating individuals holistically and with respect.</a:t>
            </a:r>
          </a:p>
        </p:txBody>
      </p:sp>
      <p:pic>
        <p:nvPicPr>
          <p:cNvPr id="4" name="Video 3">
            <a:hlinkClick r:id="" action="ppaction://media"/>
            <a:extLst>
              <a:ext uri="{FF2B5EF4-FFF2-40B4-BE49-F238E27FC236}">
                <a16:creationId xmlns:a16="http://schemas.microsoft.com/office/drawing/2014/main" id="{24BA2885-97FA-4E3F-5B90-8117B931C20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77698437"/>
      </p:ext>
    </p:extLst>
  </p:cSld>
  <p:clrMapOvr>
    <a:masterClrMapping/>
  </p:clrMapOvr>
  <mc:AlternateContent xmlns:mc="http://schemas.openxmlformats.org/markup-compatibility/2006" xmlns:p14="http://schemas.microsoft.com/office/powerpoint/2010/main">
    <mc:Choice Requires="p14">
      <p:transition spd="slow" p14:dur="2000" advTm="28674"/>
    </mc:Choice>
    <mc:Fallback xmlns="">
      <p:transition spd="slow" advTm="286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4F5554B2-B7C5-23BD-2478-4B24C8357BAA}"/>
              </a:ext>
            </a:extLst>
          </p:cNvPr>
          <p:cNvSpPr txBox="1"/>
          <p:nvPr/>
        </p:nvSpPr>
        <p:spPr>
          <a:xfrm>
            <a:off x="467361" y="1550993"/>
            <a:ext cx="8589553" cy="4521950"/>
          </a:xfrm>
          <a:prstGeom prst="rect">
            <a:avLst/>
          </a:prstGeom>
        </p:spPr>
        <p:txBody>
          <a:bodyPr vert="horz" lIns="91440" tIns="45720" rIns="91440" bIns="45720" rtlCol="0">
            <a:normAutofit/>
          </a:bodyPr>
          <a:lstStyle/>
          <a:p>
            <a:pPr>
              <a:lnSpc>
                <a:spcPct val="90000"/>
              </a:lnSpc>
              <a:spcAft>
                <a:spcPts val="600"/>
              </a:spcAft>
            </a:pPr>
            <a:endParaRPr lang="en-US"/>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C1E29734-0625-E536-D6C5-D09461C02C53}"/>
              </a:ext>
            </a:extLst>
          </p:cNvPr>
          <p:cNvSpPr txBox="1"/>
          <p:nvPr/>
        </p:nvSpPr>
        <p:spPr>
          <a:xfrm>
            <a:off x="609601" y="1305341"/>
            <a:ext cx="6608130" cy="4524315"/>
          </a:xfrm>
          <a:prstGeom prst="rect">
            <a:avLst/>
          </a:prstGeom>
          <a:noFill/>
        </p:spPr>
        <p:txBody>
          <a:bodyPr wrap="square">
            <a:spAutoFit/>
          </a:bodyPr>
          <a:lstStyle/>
          <a:p>
            <a:r>
              <a:rPr lang="en-GB" b="1"/>
              <a:t>Critical Evaluation: Current UK Care Provisions</a:t>
            </a:r>
          </a:p>
          <a:p>
            <a:br>
              <a:rPr lang="en-GB"/>
            </a:br>
            <a:endParaRPr lang="en-GB"/>
          </a:p>
          <a:p>
            <a:r>
              <a:rPr lang="en-GB"/>
              <a:t>Examples of current approaches:</a:t>
            </a:r>
          </a:p>
          <a:p>
            <a:pPr>
              <a:buFont typeface="Arial" panose="020B0604020202020204" pitchFamily="34" charset="0"/>
              <a:buChar char="•"/>
            </a:pPr>
            <a:r>
              <a:rPr lang="en-GB"/>
              <a:t> NHS Long Term Plan (2019) focus on prevention, integrated care, ageing well.</a:t>
            </a:r>
          </a:p>
          <a:p>
            <a:pPr>
              <a:buFont typeface="Arial" panose="020B0604020202020204" pitchFamily="34" charset="0"/>
              <a:buChar char="•"/>
            </a:pPr>
            <a:r>
              <a:rPr lang="en-GB"/>
              <a:t> Care Act 2014  emphasises wellbeing, choice, and personalised support.</a:t>
            </a:r>
          </a:p>
          <a:p>
            <a:pPr>
              <a:buFont typeface="Arial" panose="020B0604020202020204" pitchFamily="34" charset="0"/>
              <a:buChar char="•"/>
            </a:pPr>
            <a:r>
              <a:rPr lang="en-GB"/>
              <a:t> Better Care Fund  improves health–social care integration.</a:t>
            </a:r>
          </a:p>
          <a:p>
            <a:br>
              <a:rPr lang="en-GB"/>
            </a:br>
            <a:endParaRPr lang="en-GB"/>
          </a:p>
          <a:p>
            <a:r>
              <a:rPr lang="en-GB"/>
              <a:t>Critical view:</a:t>
            </a:r>
          </a:p>
          <a:p>
            <a:pPr>
              <a:buFont typeface="Arial" panose="020B0604020202020204" pitchFamily="34" charset="0"/>
              <a:buChar char="•"/>
            </a:pPr>
            <a:r>
              <a:rPr lang="en-GB"/>
              <a:t> Good emphasis on independence and choice</a:t>
            </a:r>
          </a:p>
          <a:p>
            <a:pPr>
              <a:buFont typeface="Arial" panose="020B0604020202020204" pitchFamily="34" charset="0"/>
              <a:buChar char="•"/>
            </a:pPr>
            <a:r>
              <a:rPr lang="en-GB"/>
              <a:t> However, workforce shortages, long waiting lists and inconsistent local implementation reduce effectiveness.(Skills for Care,2023).</a:t>
            </a:r>
          </a:p>
        </p:txBody>
      </p:sp>
      <p:pic>
        <p:nvPicPr>
          <p:cNvPr id="5" name="Video 4">
            <a:hlinkClick r:id="" action="ppaction://media"/>
            <a:extLst>
              <a:ext uri="{FF2B5EF4-FFF2-40B4-BE49-F238E27FC236}">
                <a16:creationId xmlns:a16="http://schemas.microsoft.com/office/drawing/2014/main" id="{D26FD6D9-207A-ABF2-1F63-312F42508FF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50401357"/>
      </p:ext>
    </p:extLst>
  </p:cSld>
  <p:clrMapOvr>
    <a:masterClrMapping/>
  </p:clrMapOvr>
  <mc:AlternateContent xmlns:mc="http://schemas.openxmlformats.org/markup-compatibility/2006" xmlns:p14="http://schemas.microsoft.com/office/powerpoint/2010/main">
    <mc:Choice Requires="p14">
      <p:transition spd="slow" p14:dur="2000" advTm="41256"/>
    </mc:Choice>
    <mc:Fallback xmlns="">
      <p:transition spd="slow" advTm="412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700C8086-A18D-EFAC-9FBE-33E73934A707}"/>
              </a:ext>
            </a:extLst>
          </p:cNvPr>
          <p:cNvSpPr txBox="1"/>
          <p:nvPr/>
        </p:nvSpPr>
        <p:spPr>
          <a:xfrm>
            <a:off x="3889143" y="892629"/>
            <a:ext cx="5374599" cy="4735285"/>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endParaRPr lang="en-US" sz="4400" b="1" kern="1200">
              <a:solidFill>
                <a:srgbClr val="FFFFFF"/>
              </a:solidFill>
              <a:latin typeface="+mj-lt"/>
              <a:ea typeface="+mj-ea"/>
              <a:cs typeface="+mj-cs"/>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TextBox 2">
            <a:extLst>
              <a:ext uri="{FF2B5EF4-FFF2-40B4-BE49-F238E27FC236}">
                <a16:creationId xmlns:a16="http://schemas.microsoft.com/office/drawing/2014/main" id="{C0566B83-7BBF-0FA1-117A-23887591E9B8}"/>
              </a:ext>
            </a:extLst>
          </p:cNvPr>
          <p:cNvSpPr txBox="1"/>
          <p:nvPr/>
        </p:nvSpPr>
        <p:spPr>
          <a:xfrm>
            <a:off x="4447308" y="591344"/>
            <a:ext cx="6906491" cy="558561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pPr>
            <a:endParaRPr lang="en-US"/>
          </a:p>
        </p:txBody>
      </p:sp>
      <p:sp>
        <p:nvSpPr>
          <p:cNvPr id="5" name="TextBox 4">
            <a:extLst>
              <a:ext uri="{FF2B5EF4-FFF2-40B4-BE49-F238E27FC236}">
                <a16:creationId xmlns:a16="http://schemas.microsoft.com/office/drawing/2014/main" id="{A13AAC2B-A417-4373-713B-9C095F4FA396}"/>
              </a:ext>
            </a:extLst>
          </p:cNvPr>
          <p:cNvSpPr txBox="1"/>
          <p:nvPr/>
        </p:nvSpPr>
        <p:spPr>
          <a:xfrm>
            <a:off x="3046329" y="1028343"/>
            <a:ext cx="6099342" cy="4801314"/>
          </a:xfrm>
          <a:prstGeom prst="rect">
            <a:avLst/>
          </a:prstGeom>
          <a:noFill/>
        </p:spPr>
        <p:txBody>
          <a:bodyPr wrap="square">
            <a:spAutoFit/>
          </a:bodyPr>
          <a:lstStyle/>
          <a:p>
            <a:r>
              <a:rPr lang="en-GB" b="1"/>
              <a:t>Interventions and Approaches</a:t>
            </a:r>
          </a:p>
          <a:p>
            <a:br>
              <a:rPr lang="en-GB"/>
            </a:br>
            <a:r>
              <a:rPr lang="en-GB"/>
              <a:t>interventions and approaches in elderly care focus on promoting independence, dignity and quality of life through holistic and person-centred support. Key approaches include person -centred care which respects individual  preferences, and multidisciplinary working, where health and social care professionals collaborate to meet complex needs. Preventative interventions such as falls prevention, health screening, and physical activity programmes help reduce hospital admissions and delay fragility. Psychological and social interventions include reminiscence therapy and community engagement, address loneliness and mental wellbeing. Integrated care models ensure coordinated services across the health and social care systems to support aging in place.(NHS,2019).</a:t>
            </a:r>
          </a:p>
          <a:p>
            <a:endParaRPr lang="en-GB"/>
          </a:p>
        </p:txBody>
      </p:sp>
      <p:pic>
        <p:nvPicPr>
          <p:cNvPr id="6" name="Video 5">
            <a:hlinkClick r:id="" action="ppaction://media"/>
            <a:extLst>
              <a:ext uri="{FF2B5EF4-FFF2-40B4-BE49-F238E27FC236}">
                <a16:creationId xmlns:a16="http://schemas.microsoft.com/office/drawing/2014/main" id="{9E686DB8-7AF1-184A-DC62-2E40D2358D8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05780901"/>
      </p:ext>
    </p:extLst>
  </p:cSld>
  <p:clrMapOvr>
    <a:masterClrMapping/>
  </p:clrMapOvr>
  <mc:AlternateContent xmlns:mc="http://schemas.openxmlformats.org/markup-compatibility/2006" xmlns:p14="http://schemas.microsoft.com/office/powerpoint/2010/main">
    <mc:Choice Requires="p14">
      <p:transition spd="slow" p14:dur="2000" advTm="63779"/>
    </mc:Choice>
    <mc:Fallback xmlns="">
      <p:transition spd="slow" advTm="637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59F9487-7B44-3F78-9095-26C972EA525D}"/>
              </a:ext>
            </a:extLst>
          </p:cNvPr>
          <p:cNvSpPr txBox="1"/>
          <p:nvPr/>
        </p:nvSpPr>
        <p:spPr>
          <a:xfrm>
            <a:off x="838200" y="1929384"/>
            <a:ext cx="10515600" cy="4251960"/>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sz="2200"/>
          </a:p>
          <a:p>
            <a:pPr indent="-228600">
              <a:lnSpc>
                <a:spcPct val="90000"/>
              </a:lnSpc>
              <a:spcAft>
                <a:spcPts val="600"/>
              </a:spcAft>
              <a:buFont typeface="Arial" panose="020B0604020202020204" pitchFamily="34" charset="0"/>
              <a:buChar char="•"/>
            </a:pPr>
            <a:endParaRPr lang="en-US" sz="2200"/>
          </a:p>
          <a:p>
            <a:pPr indent="-228600">
              <a:lnSpc>
                <a:spcPct val="90000"/>
              </a:lnSpc>
              <a:spcAft>
                <a:spcPts val="600"/>
              </a:spcAft>
              <a:buFont typeface="Arial" panose="020B0604020202020204" pitchFamily="34" charset="0"/>
              <a:buChar char="•"/>
            </a:pPr>
            <a:endParaRPr lang="en-US" sz="2200"/>
          </a:p>
          <a:p>
            <a:pPr indent="-228600">
              <a:lnSpc>
                <a:spcPct val="90000"/>
              </a:lnSpc>
              <a:spcAft>
                <a:spcPts val="600"/>
              </a:spcAft>
              <a:buFont typeface="Arial" panose="020B0604020202020204" pitchFamily="34" charset="0"/>
              <a:buChar char="•"/>
            </a:pPr>
            <a:endParaRPr lang="en-US" sz="2200"/>
          </a:p>
          <a:p>
            <a:pPr indent="-228600">
              <a:lnSpc>
                <a:spcPct val="90000"/>
              </a:lnSpc>
              <a:spcAft>
                <a:spcPts val="600"/>
              </a:spcAft>
              <a:buFont typeface="Arial" panose="020B0604020202020204" pitchFamily="34" charset="0"/>
              <a:buChar char="•"/>
            </a:pPr>
            <a:endParaRPr lang="en-US" sz="2200"/>
          </a:p>
        </p:txBody>
      </p:sp>
      <p:sp>
        <p:nvSpPr>
          <p:cNvPr id="4" name="TextBox 3">
            <a:extLst>
              <a:ext uri="{FF2B5EF4-FFF2-40B4-BE49-F238E27FC236}">
                <a16:creationId xmlns:a16="http://schemas.microsoft.com/office/drawing/2014/main" id="{B2FB7C94-6F83-E88D-2AFA-B056A5887FB5}"/>
              </a:ext>
            </a:extLst>
          </p:cNvPr>
          <p:cNvSpPr txBox="1"/>
          <p:nvPr/>
        </p:nvSpPr>
        <p:spPr>
          <a:xfrm>
            <a:off x="1208314" y="1997839"/>
            <a:ext cx="7937357" cy="3416320"/>
          </a:xfrm>
          <a:prstGeom prst="rect">
            <a:avLst/>
          </a:prstGeom>
          <a:noFill/>
        </p:spPr>
        <p:txBody>
          <a:bodyPr wrap="square">
            <a:spAutoFit/>
          </a:bodyPr>
          <a:lstStyle/>
          <a:p>
            <a:r>
              <a:rPr lang="en-GB" b="1"/>
              <a:t>Theoretical Frameworks</a:t>
            </a:r>
          </a:p>
          <a:p>
            <a:pPr>
              <a:buFont typeface="Arial" panose="020B0604020202020204" pitchFamily="34" charset="0"/>
              <a:buChar char="•"/>
            </a:pPr>
            <a:r>
              <a:rPr lang="en-GB"/>
              <a:t>Biopsychosocial Model: Recognises physical, psychological, and social needs.(Engel,1977).</a:t>
            </a:r>
          </a:p>
          <a:p>
            <a:pPr>
              <a:buFont typeface="Arial" panose="020B0604020202020204" pitchFamily="34" charset="0"/>
              <a:buChar char="•"/>
            </a:pPr>
            <a:endParaRPr lang="en-GB"/>
          </a:p>
          <a:p>
            <a:pPr>
              <a:buFont typeface="Arial" panose="020B0604020202020204" pitchFamily="34" charset="0"/>
              <a:buChar char="•"/>
            </a:pPr>
            <a:r>
              <a:rPr lang="en-GB"/>
              <a:t>Successful Ageing Theory: Focus on engagement, function, and low disease risk.(Rowe &amp; kahn,1977).</a:t>
            </a:r>
          </a:p>
          <a:p>
            <a:pPr>
              <a:buFont typeface="Arial" panose="020B0604020202020204" pitchFamily="34" charset="0"/>
              <a:buChar char="•"/>
            </a:pPr>
            <a:endParaRPr lang="en-GB"/>
          </a:p>
          <a:p>
            <a:pPr>
              <a:buFont typeface="Arial" panose="020B0604020202020204" pitchFamily="34" charset="0"/>
              <a:buChar char="•"/>
            </a:pPr>
            <a:r>
              <a:rPr lang="en-GB"/>
              <a:t>Empowerment Theory: Promotes autonomy and active participation.(Zimmerman,2000).</a:t>
            </a:r>
          </a:p>
          <a:p>
            <a:br>
              <a:rPr lang="en-GB"/>
            </a:br>
            <a:endParaRPr lang="en-GB"/>
          </a:p>
          <a:p>
            <a:endParaRPr lang="en-GB"/>
          </a:p>
        </p:txBody>
      </p:sp>
      <p:pic>
        <p:nvPicPr>
          <p:cNvPr id="5" name="Video 4">
            <a:hlinkClick r:id="" action="ppaction://media"/>
            <a:extLst>
              <a:ext uri="{FF2B5EF4-FFF2-40B4-BE49-F238E27FC236}">
                <a16:creationId xmlns:a16="http://schemas.microsoft.com/office/drawing/2014/main" id="{A21470E4-B05C-F546-5FA9-2DA587DB56C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5720135"/>
      </p:ext>
    </p:extLst>
  </p:cSld>
  <p:clrMapOvr>
    <a:masterClrMapping/>
  </p:clrMapOvr>
  <mc:AlternateContent xmlns:mc="http://schemas.openxmlformats.org/markup-compatibility/2006" xmlns:p14="http://schemas.microsoft.com/office/powerpoint/2010/main">
    <mc:Choice Requires="p14">
      <p:transition spd="slow" p14:dur="2000" advTm="69267"/>
    </mc:Choice>
    <mc:Fallback xmlns="">
      <p:transition spd="slow" advTm="692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robot using a laptop sitting on a blue chair">
            <a:extLst>
              <a:ext uri="{FF2B5EF4-FFF2-40B4-BE49-F238E27FC236}">
                <a16:creationId xmlns:a16="http://schemas.microsoft.com/office/drawing/2014/main" id="{B86AB940-13C6-4CB7-F66A-EFE216920F75}"/>
              </a:ext>
            </a:extLst>
          </p:cNvPr>
          <p:cNvPicPr>
            <a:picLocks noChangeAspect="1"/>
          </p:cNvPicPr>
          <p:nvPr/>
        </p:nvPicPr>
        <p:blipFill>
          <a:blip r:embed="rId4"/>
          <a:srcRect l="20688"/>
          <a:stretch>
            <a:fillRect/>
          </a:stretch>
        </p:blipFill>
        <p:spPr>
          <a:xfrm>
            <a:off x="1" y="10"/>
            <a:ext cx="9669642" cy="6857990"/>
          </a:xfrm>
          <a:prstGeom prst="rect">
            <a:avLst/>
          </a:prstGeom>
        </p:spPr>
      </p:pic>
      <p:sp>
        <p:nvSpPr>
          <p:cNvPr id="10" name="Rectangle 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D50238D-6A8D-1773-98DA-5CF08F94D350}"/>
              </a:ext>
            </a:extLst>
          </p:cNvPr>
          <p:cNvSpPr txBox="1"/>
          <p:nvPr/>
        </p:nvSpPr>
        <p:spPr>
          <a:xfrm>
            <a:off x="7531610" y="2434201"/>
            <a:ext cx="3822189" cy="3742762"/>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lnSpcReduction="10000"/>
          </a:bodyPr>
          <a:lstStyle/>
          <a:p>
            <a:pPr indent="-228600">
              <a:lnSpc>
                <a:spcPct val="90000"/>
              </a:lnSpc>
              <a:spcAft>
                <a:spcPts val="600"/>
              </a:spcAft>
              <a:buFont typeface="Arial" panose="020B0604020202020204" pitchFamily="34" charset="0"/>
              <a:buChar char="•"/>
            </a:pPr>
            <a:r>
              <a:rPr lang="en-US" sz="1300" b="1">
                <a:latin typeface="Arial" panose="020B0604020202020204" pitchFamily="34" charset="0"/>
                <a:cs typeface="Arial" panose="020B0604020202020204" pitchFamily="34" charset="0"/>
              </a:rPr>
              <a:t>Technological  innovation</a:t>
            </a:r>
            <a:endParaRPr lang="en-US" sz="130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1300" b="1">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1300" b="1">
                <a:latin typeface="Arial" panose="020B0604020202020204" pitchFamily="34" charset="0"/>
                <a:cs typeface="Arial" panose="020B0604020202020204" pitchFamily="34" charset="0"/>
              </a:rPr>
              <a:t>Wearable Sensors:</a:t>
            </a:r>
          </a:p>
          <a:p>
            <a:pPr indent="-228600">
              <a:lnSpc>
                <a:spcPct val="90000"/>
              </a:lnSpc>
              <a:spcAft>
                <a:spcPts val="600"/>
              </a:spcAft>
              <a:buFont typeface="Arial" panose="020B0604020202020204" pitchFamily="34" charset="0"/>
              <a:buChar char="•"/>
            </a:pPr>
            <a:r>
              <a:rPr lang="en-US" sz="1300" b="1">
                <a:latin typeface="Arial" panose="020B0604020202020204" pitchFamily="34" charset="0"/>
                <a:cs typeface="Arial" panose="020B0604020202020204" pitchFamily="34" charset="0"/>
              </a:rPr>
              <a:t>Track vital signs (e.g., heart rate, blood pressure) in real-time for proactive health management.</a:t>
            </a:r>
          </a:p>
          <a:p>
            <a:pPr indent="-228600">
              <a:lnSpc>
                <a:spcPct val="90000"/>
              </a:lnSpc>
              <a:spcAft>
                <a:spcPts val="600"/>
              </a:spcAft>
              <a:buFont typeface="Arial" panose="020B0604020202020204" pitchFamily="34" charset="0"/>
              <a:buChar char="•"/>
            </a:pPr>
            <a:endParaRPr lang="en-US" sz="1300" b="1">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1300" b="1">
                <a:latin typeface="Arial" panose="020B0604020202020204" pitchFamily="34" charset="0"/>
                <a:cs typeface="Arial" panose="020B0604020202020204" pitchFamily="34" charset="0"/>
              </a:rPr>
              <a:t>Telehealth Services:</a:t>
            </a:r>
          </a:p>
          <a:p>
            <a:pPr indent="-228600">
              <a:lnSpc>
                <a:spcPct val="90000"/>
              </a:lnSpc>
              <a:spcAft>
                <a:spcPts val="600"/>
              </a:spcAft>
              <a:buFont typeface="Arial" panose="020B0604020202020204" pitchFamily="34" charset="0"/>
              <a:buChar char="•"/>
            </a:pPr>
            <a:r>
              <a:rPr lang="en-US" sz="1300" b="1">
                <a:latin typeface="Arial" panose="020B0604020202020204" pitchFamily="34" charset="0"/>
                <a:cs typeface="Arial" panose="020B0604020202020204" pitchFamily="34" charset="0"/>
              </a:rPr>
              <a:t>Enable remote consultations, reducing the need for travel and increasing access to healthcare professionals .</a:t>
            </a:r>
          </a:p>
          <a:p>
            <a:pPr indent="-228600">
              <a:lnSpc>
                <a:spcPct val="90000"/>
              </a:lnSpc>
              <a:spcAft>
                <a:spcPts val="600"/>
              </a:spcAft>
              <a:buFont typeface="Arial" panose="020B0604020202020204" pitchFamily="34" charset="0"/>
              <a:buChar char="•"/>
            </a:pPr>
            <a:endParaRPr lang="en-US" sz="1300" b="1">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1300" b="1">
                <a:latin typeface="Arial" panose="020B0604020202020204" pitchFamily="34" charset="0"/>
                <a:cs typeface="Arial" panose="020B0604020202020204" pitchFamily="34" charset="0"/>
              </a:rPr>
              <a:t>Al-Powered Robots:</a:t>
            </a:r>
          </a:p>
          <a:p>
            <a:pPr indent="-228600">
              <a:lnSpc>
                <a:spcPct val="90000"/>
              </a:lnSpc>
              <a:spcAft>
                <a:spcPts val="600"/>
              </a:spcAft>
              <a:buFont typeface="Arial" panose="020B0604020202020204" pitchFamily="34" charset="0"/>
              <a:buChar char="•"/>
            </a:pPr>
            <a:r>
              <a:rPr lang="en-US" sz="1300" b="1">
                <a:latin typeface="Arial" panose="020B0604020202020204" pitchFamily="34" charset="0"/>
                <a:cs typeface="Arial" panose="020B0604020202020204" pitchFamily="34" charset="0"/>
              </a:rPr>
              <a:t>Provide companionship, medication reminders, and assistance with daily activities, enhancing independence and safety. </a:t>
            </a:r>
          </a:p>
          <a:p>
            <a:pPr indent="-228600">
              <a:lnSpc>
                <a:spcPct val="90000"/>
              </a:lnSpc>
              <a:spcAft>
                <a:spcPts val="600"/>
              </a:spcAft>
              <a:buFont typeface="Arial" panose="020B0604020202020204" pitchFamily="34" charset="0"/>
              <a:buChar char="•"/>
            </a:pPr>
            <a:endParaRPr lang="en-US" sz="1300" b="1">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1300" b="1"/>
          </a:p>
        </p:txBody>
      </p:sp>
      <p:pic>
        <p:nvPicPr>
          <p:cNvPr id="5" name="Video 4">
            <a:hlinkClick r:id="" action="ppaction://media"/>
            <a:extLst>
              <a:ext uri="{FF2B5EF4-FFF2-40B4-BE49-F238E27FC236}">
                <a16:creationId xmlns:a16="http://schemas.microsoft.com/office/drawing/2014/main" id="{D85D8C49-B206-5025-DCE8-64DDF5FD8E5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73486354"/>
      </p:ext>
    </p:extLst>
  </p:cSld>
  <p:clrMapOvr>
    <a:masterClrMapping/>
  </p:clrMapOvr>
  <mc:AlternateContent xmlns:mc="http://schemas.openxmlformats.org/markup-compatibility/2006" xmlns:p14="http://schemas.microsoft.com/office/powerpoint/2010/main">
    <mc:Choice Requires="p14">
      <p:transition spd="slow" p14:dur="2000" advTm="88256"/>
    </mc:Choice>
    <mc:Fallback xmlns="">
      <p:transition spd="slow" advTm="882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3E17859-C5F0-476F-A082-A4CB8841D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375"/>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980527" y="1929807"/>
            <a:ext cx="4556632" cy="455663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00988" y="1969050"/>
            <a:ext cx="666675" cy="64859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5" name="TextBox 2">
            <a:extLst>
              <a:ext uri="{FF2B5EF4-FFF2-40B4-BE49-F238E27FC236}">
                <a16:creationId xmlns:a16="http://schemas.microsoft.com/office/drawing/2014/main" id="{2DDB1763-434A-8B6C-FE5C-8357DABFA3A9}"/>
              </a:ext>
            </a:extLst>
          </p:cNvPr>
          <p:cNvGraphicFramePr/>
          <p:nvPr>
            <p:extLst>
              <p:ext uri="{D42A27DB-BD31-4B8C-83A1-F6EECF244321}">
                <p14:modId xmlns:p14="http://schemas.microsoft.com/office/powerpoint/2010/main" val="819824975"/>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2">
            <a:extLst>
              <a:ext uri="{FF2B5EF4-FFF2-40B4-BE49-F238E27FC236}">
                <a16:creationId xmlns:a16="http://schemas.microsoft.com/office/drawing/2014/main" id="{9EDDC1F8-7D62-0107-CF7B-DC0BA296D896}"/>
              </a:ext>
            </a:extLst>
          </p:cNvPr>
          <p:cNvSpPr txBox="1"/>
          <p:nvPr/>
        </p:nvSpPr>
        <p:spPr>
          <a:xfrm>
            <a:off x="3046329" y="1582340"/>
            <a:ext cx="6099342" cy="3693319"/>
          </a:xfrm>
          <a:prstGeom prst="rect">
            <a:avLst/>
          </a:prstGeom>
          <a:noFill/>
        </p:spPr>
        <p:txBody>
          <a:bodyPr wrap="square">
            <a:spAutoFit/>
          </a:bodyPr>
          <a:lstStyle/>
          <a:p>
            <a:r>
              <a:rPr lang="en-GB" b="1"/>
              <a:t>Policy Discussion</a:t>
            </a:r>
          </a:p>
          <a:p>
            <a:br>
              <a:rPr lang="en-GB"/>
            </a:br>
            <a:endParaRPr lang="en-GB"/>
          </a:p>
          <a:p>
            <a:r>
              <a:rPr lang="en-GB"/>
              <a:t>UK policies influencing older people’s care</a:t>
            </a:r>
          </a:p>
          <a:p>
            <a:endParaRPr lang="en-GB"/>
          </a:p>
          <a:p>
            <a:pPr>
              <a:buFont typeface="Arial" panose="020B0604020202020204" pitchFamily="34" charset="0"/>
              <a:buChar char="•"/>
            </a:pPr>
            <a:r>
              <a:rPr lang="en-GB"/>
              <a:t> Care Act 2014 – duty to promote wellbeing.</a:t>
            </a:r>
          </a:p>
          <a:p>
            <a:pPr>
              <a:buFont typeface="Arial" panose="020B0604020202020204" pitchFamily="34" charset="0"/>
              <a:buChar char="•"/>
            </a:pPr>
            <a:r>
              <a:rPr lang="en-GB"/>
              <a:t>Equality Act 2010 – protects against age discrimination.</a:t>
            </a:r>
          </a:p>
          <a:p>
            <a:pPr>
              <a:buFont typeface="Arial" panose="020B0604020202020204" pitchFamily="34" charset="0"/>
              <a:buChar char="•"/>
            </a:pPr>
            <a:r>
              <a:rPr lang="en-GB"/>
              <a:t>NHS Ageing Well Programme – proactive care in the community.</a:t>
            </a:r>
          </a:p>
          <a:p>
            <a:endParaRPr lang="en-GB"/>
          </a:p>
          <a:p>
            <a:r>
              <a:rPr lang="en-GB"/>
              <a:t>Critique:</a:t>
            </a:r>
          </a:p>
          <a:p>
            <a:pPr>
              <a:buFont typeface="Arial" panose="020B0604020202020204" pitchFamily="34" charset="0"/>
              <a:buChar char="•"/>
            </a:pPr>
            <a:r>
              <a:rPr lang="en-GB"/>
              <a:t>Policies are strong on paper, but budget constraints and staffing shortages limit impact.(Kings Fund,2022).</a:t>
            </a:r>
          </a:p>
        </p:txBody>
      </p:sp>
      <p:pic>
        <p:nvPicPr>
          <p:cNvPr id="4" name="Video 3">
            <a:hlinkClick r:id="" action="ppaction://media"/>
            <a:extLst>
              <a:ext uri="{FF2B5EF4-FFF2-40B4-BE49-F238E27FC236}">
                <a16:creationId xmlns:a16="http://schemas.microsoft.com/office/drawing/2014/main" id="{BFA58427-DA7C-8B35-724D-C4DDE3FF2AD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9"/>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23979305"/>
      </p:ext>
    </p:extLst>
  </p:cSld>
  <p:clrMapOvr>
    <a:masterClrMapping/>
  </p:clrMapOvr>
  <mc:AlternateContent xmlns:mc="http://schemas.openxmlformats.org/markup-compatibility/2006" xmlns:p14="http://schemas.microsoft.com/office/powerpoint/2010/main">
    <mc:Choice Requires="p14">
      <p:transition spd="slow" p14:dur="2000" advTm="31569"/>
    </mc:Choice>
    <mc:Fallback xmlns="">
      <p:transition spd="slow" advTm="315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C46047AD-7CC4-075F-55EB-5ACFDCDC2E1E}"/>
              </a:ext>
            </a:extLst>
          </p:cNvPr>
          <p:cNvSpPr txBox="1"/>
          <p:nvPr/>
        </p:nvSpPr>
        <p:spPr>
          <a:xfrm>
            <a:off x="838200" y="1929384"/>
            <a:ext cx="10515600" cy="425196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200" b="1"/>
              <a:t>Justification Using Theory and Policy</a:t>
            </a:r>
          </a:p>
          <a:p>
            <a:pPr indent="-228600">
              <a:lnSpc>
                <a:spcPct val="90000"/>
              </a:lnSpc>
              <a:spcAft>
                <a:spcPts val="600"/>
              </a:spcAft>
              <a:buFont typeface="Arial" panose="020B0604020202020204" pitchFamily="34" charset="0"/>
              <a:buChar char="•"/>
            </a:pPr>
            <a:r>
              <a:rPr lang="en-US" sz="2200"/>
              <a:t>Person-centered care theory emphasizes autonomy, dignity, and identity, guiding training and practice (Kit wood, 1997).</a:t>
            </a:r>
          </a:p>
          <a:p>
            <a:pPr indent="-228600">
              <a:lnSpc>
                <a:spcPct val="90000"/>
              </a:lnSpc>
              <a:spcAft>
                <a:spcPts val="600"/>
              </a:spcAft>
              <a:buFont typeface="Arial" panose="020B0604020202020204" pitchFamily="34" charset="0"/>
              <a:buChar char="•"/>
            </a:pPr>
            <a:endParaRPr lang="en-US" sz="2200"/>
          </a:p>
          <a:p>
            <a:pPr indent="-228600">
              <a:lnSpc>
                <a:spcPct val="90000"/>
              </a:lnSpc>
              <a:spcAft>
                <a:spcPts val="600"/>
              </a:spcAft>
              <a:buFont typeface="Arial" panose="020B0604020202020204" pitchFamily="34" charset="0"/>
              <a:buChar char="•"/>
            </a:pPr>
            <a:r>
              <a:rPr lang="en-US" sz="2200"/>
              <a:t>Preventative approaches reflect statutory duties under the UK Care Act 2014.</a:t>
            </a:r>
          </a:p>
          <a:p>
            <a:pPr indent="-228600">
              <a:lnSpc>
                <a:spcPct val="90000"/>
              </a:lnSpc>
              <a:spcAft>
                <a:spcPts val="600"/>
              </a:spcAft>
              <a:buFont typeface="Arial" panose="020B0604020202020204" pitchFamily="34" charset="0"/>
              <a:buChar char="•"/>
            </a:pPr>
            <a:endParaRPr lang="en-US" sz="2200"/>
          </a:p>
          <a:p>
            <a:pPr indent="-228600">
              <a:lnSpc>
                <a:spcPct val="90000"/>
              </a:lnSpc>
              <a:spcAft>
                <a:spcPts val="600"/>
              </a:spcAft>
              <a:buFont typeface="Arial" panose="020B0604020202020204" pitchFamily="34" charset="0"/>
              <a:buChar char="•"/>
            </a:pPr>
            <a:r>
              <a:rPr lang="en-US" sz="2200"/>
              <a:t>WHO Healthy Ageing Framework promotes system-level reforms to improve quality of life for older people (WHO, 2020).</a:t>
            </a:r>
          </a:p>
          <a:p>
            <a:pPr indent="-228600">
              <a:lnSpc>
                <a:spcPct val="90000"/>
              </a:lnSpc>
              <a:spcAft>
                <a:spcPts val="600"/>
              </a:spcAft>
              <a:buFont typeface="Arial" panose="020B0604020202020204" pitchFamily="34" charset="0"/>
              <a:buChar char="•"/>
            </a:pPr>
            <a:endParaRPr lang="en-US" sz="2200"/>
          </a:p>
          <a:p>
            <a:pPr indent="-228600">
              <a:lnSpc>
                <a:spcPct val="90000"/>
              </a:lnSpc>
              <a:spcAft>
                <a:spcPts val="600"/>
              </a:spcAft>
              <a:buFont typeface="Arial" panose="020B0604020202020204" pitchFamily="34" charset="0"/>
              <a:buChar char="•"/>
            </a:pPr>
            <a:r>
              <a:rPr lang="en-US" sz="2200"/>
              <a:t>Evidence indicates that integrated services reduce hospital admissions and improve wellbeing (Age UK, 2023).</a:t>
            </a:r>
          </a:p>
        </p:txBody>
      </p:sp>
      <p:pic>
        <p:nvPicPr>
          <p:cNvPr id="4" name="Video 3">
            <a:hlinkClick r:id="" action="ppaction://media"/>
            <a:extLst>
              <a:ext uri="{FF2B5EF4-FFF2-40B4-BE49-F238E27FC236}">
                <a16:creationId xmlns:a16="http://schemas.microsoft.com/office/drawing/2014/main" id="{C13CC329-E58B-E8A6-0AB7-5660D352D12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17087448"/>
      </p:ext>
    </p:extLst>
  </p:cSld>
  <p:clrMapOvr>
    <a:masterClrMapping/>
  </p:clrMapOvr>
  <mc:AlternateContent xmlns:mc="http://schemas.openxmlformats.org/markup-compatibility/2006" xmlns:p14="http://schemas.microsoft.com/office/powerpoint/2010/main">
    <mc:Choice Requires="p14">
      <p:transition spd="slow" p14:dur="2000" advTm="42791"/>
    </mc:Choice>
    <mc:Fallback xmlns="">
      <p:transition spd="slow" advTm="427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2B266D-3625-4584-A5C3-7D3F672CF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5D2A5D1-BA0D-47D3-B051-DA7743C46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3" name="Table 2">
            <a:extLst>
              <a:ext uri="{FF2B5EF4-FFF2-40B4-BE49-F238E27FC236}">
                <a16:creationId xmlns:a16="http://schemas.microsoft.com/office/drawing/2014/main" id="{F6F3C15C-26B8-945C-649A-9E9BF0A7E7D5}"/>
              </a:ext>
            </a:extLst>
          </p:cNvPr>
          <p:cNvGraphicFramePr/>
          <p:nvPr>
            <p:extLst>
              <p:ext uri="{D42A27DB-BD31-4B8C-83A1-F6EECF244321}">
                <p14:modId xmlns:p14="http://schemas.microsoft.com/office/powerpoint/2010/main" val="3882260738"/>
              </p:ext>
            </p:extLst>
          </p:nvPr>
        </p:nvGraphicFramePr>
        <p:xfrm>
          <a:off x="228600" y="567262"/>
          <a:ext cx="11658600" cy="4275679"/>
        </p:xfrm>
        <a:graphic>
          <a:graphicData uri="http://schemas.openxmlformats.org/drawingml/2006/table">
            <a:tbl>
              <a:tblPr>
                <a:tableStyleId>{5C22544A-7EE6-4342-B048-85BDC9FD1C3A}</a:tableStyleId>
              </a:tblPr>
              <a:tblGrid>
                <a:gridCol w="5829300">
                  <a:extLst>
                    <a:ext uri="{9D8B030D-6E8A-4147-A177-3AD203B41FA5}">
                      <a16:colId xmlns:a16="http://schemas.microsoft.com/office/drawing/2014/main" val="190429091"/>
                    </a:ext>
                  </a:extLst>
                </a:gridCol>
                <a:gridCol w="5829300">
                  <a:extLst>
                    <a:ext uri="{9D8B030D-6E8A-4147-A177-3AD203B41FA5}">
                      <a16:colId xmlns:a16="http://schemas.microsoft.com/office/drawing/2014/main" val="122344142"/>
                    </a:ext>
                  </a:extLst>
                </a:gridCol>
              </a:tblGrid>
              <a:tr h="508459">
                <a:tc>
                  <a:txBody>
                    <a:bodyPr/>
                    <a:lstStyle/>
                    <a:p>
                      <a:endParaRPr lang="en-GB" sz="2300"/>
                    </a:p>
                  </a:txBody>
                  <a:tcPr marL="115559" marR="115559" marT="57779" marB="57779" anchor="ctr"/>
                </a:tc>
                <a:tc>
                  <a:txBody>
                    <a:bodyPr/>
                    <a:lstStyle/>
                    <a:p>
                      <a:endParaRPr lang="en-GB" sz="2300"/>
                    </a:p>
                  </a:txBody>
                  <a:tcPr marL="115559" marR="115559" marT="57779" marB="57779" anchor="ctr"/>
                </a:tc>
                <a:extLst>
                  <a:ext uri="{0D108BD9-81ED-4DB2-BD59-A6C34878D82A}">
                    <a16:rowId xmlns:a16="http://schemas.microsoft.com/office/drawing/2014/main" val="1086520355"/>
                  </a:ext>
                </a:extLst>
              </a:tr>
              <a:tr h="855136">
                <a:tc>
                  <a:txBody>
                    <a:bodyPr/>
                    <a:lstStyle/>
                    <a:p>
                      <a:endParaRPr lang="en-GB" sz="2300"/>
                    </a:p>
                  </a:txBody>
                  <a:tcPr marL="115559" marR="115559" marT="57779" marB="57779" anchor="ctr"/>
                </a:tc>
                <a:tc>
                  <a:txBody>
                    <a:bodyPr/>
                    <a:lstStyle/>
                    <a:p>
                      <a:endParaRPr lang="en-GB" sz="2300"/>
                    </a:p>
                  </a:txBody>
                  <a:tcPr marL="115559" marR="115559" marT="57779" marB="57779" anchor="ctr"/>
                </a:tc>
                <a:extLst>
                  <a:ext uri="{0D108BD9-81ED-4DB2-BD59-A6C34878D82A}">
                    <a16:rowId xmlns:a16="http://schemas.microsoft.com/office/drawing/2014/main" val="464423485"/>
                  </a:ext>
                </a:extLst>
              </a:tr>
              <a:tr h="508459">
                <a:tc>
                  <a:txBody>
                    <a:bodyPr/>
                    <a:lstStyle/>
                    <a:p>
                      <a:endParaRPr lang="en-GB" sz="2300"/>
                    </a:p>
                  </a:txBody>
                  <a:tcPr marL="115559" marR="115559" marT="57779" marB="57779" anchor="ctr"/>
                </a:tc>
                <a:tc>
                  <a:txBody>
                    <a:bodyPr/>
                    <a:lstStyle/>
                    <a:p>
                      <a:endParaRPr lang="en-GB" sz="2300"/>
                    </a:p>
                  </a:txBody>
                  <a:tcPr marL="115559" marR="115559" marT="57779" marB="57779" anchor="ctr"/>
                </a:tc>
                <a:extLst>
                  <a:ext uri="{0D108BD9-81ED-4DB2-BD59-A6C34878D82A}">
                    <a16:rowId xmlns:a16="http://schemas.microsoft.com/office/drawing/2014/main" val="1900333052"/>
                  </a:ext>
                </a:extLst>
              </a:tr>
              <a:tr h="855136">
                <a:tc>
                  <a:txBody>
                    <a:bodyPr/>
                    <a:lstStyle/>
                    <a:p>
                      <a:endParaRPr lang="en-GB" sz="2300"/>
                    </a:p>
                  </a:txBody>
                  <a:tcPr marL="115559" marR="115559" marT="57779" marB="57779" anchor="ctr"/>
                </a:tc>
                <a:tc>
                  <a:txBody>
                    <a:bodyPr/>
                    <a:lstStyle/>
                    <a:p>
                      <a:endParaRPr lang="en-GB" sz="2300"/>
                    </a:p>
                  </a:txBody>
                  <a:tcPr marL="115559" marR="115559" marT="57779" marB="57779" anchor="ctr"/>
                </a:tc>
                <a:extLst>
                  <a:ext uri="{0D108BD9-81ED-4DB2-BD59-A6C34878D82A}">
                    <a16:rowId xmlns:a16="http://schemas.microsoft.com/office/drawing/2014/main" val="4196316633"/>
                  </a:ext>
                </a:extLst>
              </a:tr>
              <a:tr h="1548489">
                <a:tc>
                  <a:txBody>
                    <a:bodyPr/>
                    <a:lstStyle/>
                    <a:p>
                      <a:endParaRPr lang="en-GB" sz="2300"/>
                    </a:p>
                  </a:txBody>
                  <a:tcPr marL="115559" marR="115559" marT="57779" marB="57779" anchor="ctr"/>
                </a:tc>
                <a:tc>
                  <a:txBody>
                    <a:bodyPr/>
                    <a:lstStyle/>
                    <a:p>
                      <a:endParaRPr lang="en-GB" sz="2300"/>
                    </a:p>
                    <a:p>
                      <a:endParaRPr lang="en-GB" sz="2300"/>
                    </a:p>
                  </a:txBody>
                  <a:tcPr marL="115559" marR="115559" marT="57779" marB="57779" anchor="ctr"/>
                </a:tc>
                <a:extLst>
                  <a:ext uri="{0D108BD9-81ED-4DB2-BD59-A6C34878D82A}">
                    <a16:rowId xmlns:a16="http://schemas.microsoft.com/office/drawing/2014/main" val="1716050790"/>
                  </a:ext>
                </a:extLst>
              </a:tr>
            </a:tbl>
          </a:graphicData>
        </a:graphic>
      </p:graphicFrame>
      <p:sp>
        <p:nvSpPr>
          <p:cNvPr id="4" name="TextBox 3">
            <a:extLst>
              <a:ext uri="{FF2B5EF4-FFF2-40B4-BE49-F238E27FC236}">
                <a16:creationId xmlns:a16="http://schemas.microsoft.com/office/drawing/2014/main" id="{377DA1EF-0222-0E9C-8F8F-28B705480415}"/>
              </a:ext>
            </a:extLst>
          </p:cNvPr>
          <p:cNvSpPr txBox="1"/>
          <p:nvPr/>
        </p:nvSpPr>
        <p:spPr>
          <a:xfrm>
            <a:off x="893076" y="858441"/>
            <a:ext cx="8164954" cy="3693319"/>
          </a:xfrm>
          <a:prstGeom prst="rect">
            <a:avLst/>
          </a:prstGeom>
          <a:noFill/>
        </p:spPr>
        <p:txBody>
          <a:bodyPr wrap="square">
            <a:spAutoFit/>
          </a:bodyPr>
          <a:lstStyle/>
          <a:p>
            <a:r>
              <a:rPr lang="en-GB" b="1"/>
              <a:t>Challenges Faced by Older People</a:t>
            </a:r>
          </a:p>
          <a:p>
            <a:br>
              <a:rPr lang="en-GB"/>
            </a:br>
            <a:endParaRPr lang="en-GB"/>
          </a:p>
          <a:p>
            <a:r>
              <a:rPr lang="en-GB">
                <a:latin typeface="Arial" panose="020B0604020202020204" pitchFamily="34" charset="0"/>
                <a:cs typeface="Arial" panose="020B0604020202020204" pitchFamily="34" charset="0"/>
              </a:rPr>
              <a:t>Older people often experience:</a:t>
            </a:r>
          </a:p>
          <a:p>
            <a:pPr>
              <a:buFont typeface="Arial" panose="020B0604020202020204" pitchFamily="34" charset="0"/>
              <a:buChar char="•"/>
            </a:pPr>
            <a:r>
              <a:rPr lang="en-GB">
                <a:latin typeface="Arial" panose="020B0604020202020204" pitchFamily="34" charset="0"/>
                <a:cs typeface="Arial" panose="020B0604020202020204" pitchFamily="34" charset="0"/>
              </a:rPr>
              <a:t>Mobility issues, chronic illness</a:t>
            </a:r>
          </a:p>
          <a:p>
            <a:pPr>
              <a:buFont typeface="Arial" panose="020B0604020202020204" pitchFamily="34" charset="0"/>
              <a:buChar char="•"/>
            </a:pPr>
            <a:r>
              <a:rPr lang="en-GB">
                <a:latin typeface="Arial" panose="020B0604020202020204" pitchFamily="34" charset="0"/>
                <a:cs typeface="Arial" panose="020B0604020202020204" pitchFamily="34" charset="0"/>
              </a:rPr>
              <a:t>Frailty and falls risk</a:t>
            </a:r>
          </a:p>
          <a:p>
            <a:pPr>
              <a:buFont typeface="Arial" panose="020B0604020202020204" pitchFamily="34" charset="0"/>
              <a:buChar char="•"/>
            </a:pPr>
            <a:r>
              <a:rPr lang="en-GB">
                <a:latin typeface="Arial" panose="020B0604020202020204" pitchFamily="34" charset="0"/>
                <a:cs typeface="Arial" panose="020B0604020202020204" pitchFamily="34" charset="0"/>
              </a:rPr>
              <a:t>Cognitive decline (e.g., dementia)</a:t>
            </a:r>
          </a:p>
          <a:p>
            <a:pPr>
              <a:buFont typeface="Arial" panose="020B0604020202020204" pitchFamily="34" charset="0"/>
              <a:buChar char="•"/>
            </a:pPr>
            <a:r>
              <a:rPr lang="en-GB">
                <a:latin typeface="Arial" panose="020B0604020202020204" pitchFamily="34" charset="0"/>
                <a:cs typeface="Arial" panose="020B0604020202020204" pitchFamily="34" charset="0"/>
              </a:rPr>
              <a:t>Loneliness and social isolation</a:t>
            </a:r>
          </a:p>
          <a:p>
            <a:pPr>
              <a:buFont typeface="Arial" panose="020B0604020202020204" pitchFamily="34" charset="0"/>
              <a:buChar char="•"/>
            </a:pPr>
            <a:r>
              <a:rPr lang="en-GB">
                <a:latin typeface="Arial" panose="020B0604020202020204" pitchFamily="34" charset="0"/>
                <a:cs typeface="Arial" panose="020B0604020202020204" pitchFamily="34" charset="0"/>
              </a:rPr>
              <a:t>Barriers to accessing services</a:t>
            </a:r>
          </a:p>
          <a:p>
            <a:pPr>
              <a:buFont typeface="Arial" panose="020B0604020202020204" pitchFamily="34" charset="0"/>
              <a:buChar char="•"/>
            </a:pPr>
            <a:r>
              <a:rPr lang="en-GB">
                <a:latin typeface="Arial" panose="020B0604020202020204" pitchFamily="34" charset="0"/>
                <a:cs typeface="Arial" panose="020B0604020202020204" pitchFamily="34" charset="0"/>
              </a:rPr>
              <a:t>Cost</a:t>
            </a:r>
          </a:p>
          <a:p>
            <a:pPr>
              <a:buFont typeface="Arial" panose="020B0604020202020204" pitchFamily="34" charset="0"/>
              <a:buChar char="•"/>
            </a:pPr>
            <a:r>
              <a:rPr lang="en-GB">
                <a:latin typeface="Arial" panose="020B0604020202020204" pitchFamily="34" charset="0"/>
                <a:cs typeface="Arial" panose="020B0604020202020204" pitchFamily="34" charset="0"/>
              </a:rPr>
              <a:t>Technology barriers</a:t>
            </a:r>
          </a:p>
          <a:p>
            <a:pPr>
              <a:buFont typeface="Arial" panose="020B0604020202020204" pitchFamily="34" charset="0"/>
              <a:buChar char="•"/>
            </a:pPr>
            <a:r>
              <a:rPr lang="en-GB">
                <a:latin typeface="Arial" panose="020B0604020202020204" pitchFamily="34" charset="0"/>
                <a:cs typeface="Arial" panose="020B0604020202020204" pitchFamily="34" charset="0"/>
              </a:rPr>
              <a:t>Transport issues</a:t>
            </a:r>
          </a:p>
          <a:p>
            <a:pPr>
              <a:buFont typeface="Arial" panose="020B0604020202020204" pitchFamily="34" charset="0"/>
              <a:buChar char="•"/>
            </a:pPr>
            <a:r>
              <a:rPr lang="en-GB">
                <a:latin typeface="Arial" panose="020B0604020202020204" pitchFamily="34" charset="0"/>
                <a:cs typeface="Arial" panose="020B0604020202020204" pitchFamily="34" charset="0"/>
              </a:rPr>
              <a:t>Health inequalities (more severe in deprived areas)</a:t>
            </a:r>
          </a:p>
        </p:txBody>
      </p:sp>
      <p:pic>
        <p:nvPicPr>
          <p:cNvPr id="5" name="Video 4">
            <a:hlinkClick r:id="" action="ppaction://media"/>
            <a:extLst>
              <a:ext uri="{FF2B5EF4-FFF2-40B4-BE49-F238E27FC236}">
                <a16:creationId xmlns:a16="http://schemas.microsoft.com/office/drawing/2014/main" id="{BCB81595-4F28-3AAD-527E-D273B7A6AC7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1576389"/>
      </p:ext>
    </p:extLst>
  </p:cSld>
  <p:clrMapOvr>
    <a:masterClrMapping/>
  </p:clrMapOvr>
  <mc:AlternateContent xmlns:mc="http://schemas.openxmlformats.org/markup-compatibility/2006" xmlns:p14="http://schemas.microsoft.com/office/powerpoint/2010/main">
    <mc:Choice Requires="p14">
      <p:transition spd="slow" p14:dur="2000" advTm="52306"/>
    </mc:Choice>
    <mc:Fallback xmlns="">
      <p:transition spd="slow" advTm="523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descr="Two people holding each other's hands">
            <a:extLst>
              <a:ext uri="{FF2B5EF4-FFF2-40B4-BE49-F238E27FC236}">
                <a16:creationId xmlns:a16="http://schemas.microsoft.com/office/drawing/2014/main" id="{034A9663-4746-EABD-11B7-CA97F03E789C}"/>
              </a:ext>
            </a:extLst>
          </p:cNvPr>
          <p:cNvPicPr>
            <a:picLocks noChangeAspect="1"/>
          </p:cNvPicPr>
          <p:nvPr/>
        </p:nvPicPr>
        <p:blipFill>
          <a:blip r:embed="rId4"/>
          <a:srcRect l="10981" r="17088" b="-1"/>
          <a:stretch>
            <a:fillRect/>
          </a:stretch>
        </p:blipFill>
        <p:spPr>
          <a:xfrm>
            <a:off x="20" y="10"/>
            <a:ext cx="7390243" cy="6857990"/>
          </a:xfrm>
          <a:prstGeom prst="rect">
            <a:avLst/>
          </a:prstGeom>
        </p:spPr>
      </p:pic>
      <p:sp>
        <p:nvSpPr>
          <p:cNvPr id="9" name="Rectangle 8">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879677" y="2347416"/>
            <a:ext cx="1630908" cy="7390262"/>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919061" y="1919060"/>
            <a:ext cx="6854280" cy="301615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61657" y="4425055"/>
            <a:ext cx="2928605"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TextBox 11">
            <a:extLst>
              <a:ext uri="{FF2B5EF4-FFF2-40B4-BE49-F238E27FC236}">
                <a16:creationId xmlns:a16="http://schemas.microsoft.com/office/drawing/2014/main" id="{0A135C6D-B2CD-9D0E-7E4E-291E4BB30D85}"/>
              </a:ext>
            </a:extLst>
          </p:cNvPr>
          <p:cNvSpPr txBox="1"/>
          <p:nvPr/>
        </p:nvSpPr>
        <p:spPr>
          <a:xfrm>
            <a:off x="8079978" y="2533476"/>
            <a:ext cx="3369234" cy="3447832"/>
          </a:xfrm>
          <a:prstGeom prst="rect">
            <a:avLst/>
          </a:prstGeom>
        </p:spPr>
        <p:txBody>
          <a:bodyPr vert="horz" lIns="91440" tIns="45720" rIns="91440" bIns="45720" rtlCol="0" anchor="t">
            <a:normAutofit/>
          </a:bodyPr>
          <a:lstStyle/>
          <a:p>
            <a:pPr>
              <a:lnSpc>
                <a:spcPct val="90000"/>
              </a:lnSpc>
              <a:spcAft>
                <a:spcPts val="600"/>
              </a:spcAft>
            </a:pPr>
            <a:endParaRPr lang="en-US" sz="1000"/>
          </a:p>
        </p:txBody>
      </p:sp>
      <p:sp>
        <p:nvSpPr>
          <p:cNvPr id="3" name="TextBox 2">
            <a:extLst>
              <a:ext uri="{FF2B5EF4-FFF2-40B4-BE49-F238E27FC236}">
                <a16:creationId xmlns:a16="http://schemas.microsoft.com/office/drawing/2014/main" id="{B2C4B681-055A-74EF-DDB5-B6256E3C3D2C}"/>
              </a:ext>
            </a:extLst>
          </p:cNvPr>
          <p:cNvSpPr txBox="1"/>
          <p:nvPr/>
        </p:nvSpPr>
        <p:spPr>
          <a:xfrm>
            <a:off x="7598228" y="1997838"/>
            <a:ext cx="4593771" cy="4801314"/>
          </a:xfrm>
          <a:prstGeom prst="rect">
            <a:avLst/>
          </a:prstGeom>
          <a:noFill/>
        </p:spPr>
        <p:txBody>
          <a:bodyPr wrap="square">
            <a:spAutoFit/>
          </a:bodyPr>
          <a:lstStyle/>
          <a:p>
            <a:r>
              <a:rPr lang="en-GB" b="1"/>
              <a:t>Barriers to Maintaining Independence</a:t>
            </a:r>
          </a:p>
          <a:p>
            <a:pPr>
              <a:buFont typeface="Arial" panose="020B0604020202020204" pitchFamily="34" charset="0"/>
              <a:buChar char="•"/>
            </a:pPr>
            <a:r>
              <a:rPr lang="en-GB">
                <a:latin typeface="Arial" panose="020B0604020202020204" pitchFamily="34" charset="0"/>
                <a:cs typeface="Arial" panose="020B0604020202020204" pitchFamily="34" charset="0"/>
              </a:rPr>
              <a:t> Inconsistent support between NHS and local authorities</a:t>
            </a:r>
          </a:p>
          <a:p>
            <a:endParaRPr lang="en-GB">
              <a:latin typeface="Arial" panose="020B0604020202020204" pitchFamily="34" charset="0"/>
              <a:cs typeface="Arial" panose="020B0604020202020204" pitchFamily="34" charset="0"/>
            </a:endParaRPr>
          </a:p>
          <a:p>
            <a:pPr>
              <a:buFont typeface="Arial" panose="020B0604020202020204" pitchFamily="34" charset="0"/>
              <a:buChar char="•"/>
            </a:pPr>
            <a:r>
              <a:rPr lang="en-GB">
                <a:latin typeface="Arial" panose="020B0604020202020204" pitchFamily="34" charset="0"/>
                <a:cs typeface="Arial" panose="020B0604020202020204" pitchFamily="34" charset="0"/>
              </a:rPr>
              <a:t> Limited home-care hours</a:t>
            </a:r>
          </a:p>
          <a:p>
            <a:endParaRPr lang="en-GB">
              <a:latin typeface="Arial" panose="020B0604020202020204" pitchFamily="34" charset="0"/>
              <a:cs typeface="Arial" panose="020B0604020202020204" pitchFamily="34" charset="0"/>
            </a:endParaRPr>
          </a:p>
          <a:p>
            <a:pPr>
              <a:buFont typeface="Arial" panose="020B0604020202020204" pitchFamily="34" charset="0"/>
              <a:buChar char="•"/>
            </a:pPr>
            <a:r>
              <a:rPr lang="en-GB">
                <a:latin typeface="Arial" panose="020B0604020202020204" pitchFamily="34" charset="0"/>
                <a:cs typeface="Arial" panose="020B0604020202020204" pitchFamily="34" charset="0"/>
              </a:rPr>
              <a:t> Cultural or linguistic barriers</a:t>
            </a:r>
          </a:p>
          <a:p>
            <a:pPr>
              <a:buFont typeface="Arial" panose="020B0604020202020204" pitchFamily="34" charset="0"/>
              <a:buChar char="•"/>
            </a:pPr>
            <a:endParaRPr lang="en-GB">
              <a:latin typeface="Arial" panose="020B0604020202020204" pitchFamily="34" charset="0"/>
              <a:cs typeface="Arial" panose="020B0604020202020204" pitchFamily="34" charset="0"/>
            </a:endParaRPr>
          </a:p>
          <a:p>
            <a:pPr>
              <a:buFont typeface="Arial" panose="020B0604020202020204" pitchFamily="34" charset="0"/>
              <a:buChar char="•"/>
            </a:pPr>
            <a:r>
              <a:rPr lang="en-GB">
                <a:latin typeface="Arial" panose="020B0604020202020204" pitchFamily="34" charset="0"/>
                <a:cs typeface="Arial" panose="020B0604020202020204" pitchFamily="34" charset="0"/>
              </a:rPr>
              <a:t> Lack of accessible housing</a:t>
            </a:r>
          </a:p>
          <a:p>
            <a:pPr>
              <a:buFont typeface="Arial" panose="020B0604020202020204" pitchFamily="34" charset="0"/>
              <a:buChar char="•"/>
            </a:pPr>
            <a:endParaRPr lang="en-GB">
              <a:latin typeface="Arial" panose="020B0604020202020204" pitchFamily="34" charset="0"/>
              <a:cs typeface="Arial" panose="020B0604020202020204" pitchFamily="34" charset="0"/>
            </a:endParaRPr>
          </a:p>
          <a:p>
            <a:pPr>
              <a:buFont typeface="Arial" panose="020B0604020202020204" pitchFamily="34" charset="0"/>
              <a:buChar char="•"/>
            </a:pPr>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Insufficient rehabilitation services</a:t>
            </a:r>
          </a:p>
          <a:p>
            <a:br>
              <a:rPr lang="en-GB">
                <a:latin typeface="Arial" panose="020B0604020202020204" pitchFamily="34" charset="0"/>
                <a:cs typeface="Arial" panose="020B0604020202020204" pitchFamily="34" charset="0"/>
              </a:rPr>
            </a:br>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Support often focuses more on crisis management rather than prevention.(The kings Fund,2022).</a:t>
            </a:r>
          </a:p>
        </p:txBody>
      </p:sp>
      <p:pic>
        <p:nvPicPr>
          <p:cNvPr id="4" name="Video 3">
            <a:hlinkClick r:id="" action="ppaction://media"/>
            <a:extLst>
              <a:ext uri="{FF2B5EF4-FFF2-40B4-BE49-F238E27FC236}">
                <a16:creationId xmlns:a16="http://schemas.microsoft.com/office/drawing/2014/main" id="{151C0FC5-06B0-B11F-81E7-D9A796EAEE9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80107095"/>
      </p:ext>
    </p:extLst>
  </p:cSld>
  <p:clrMapOvr>
    <a:masterClrMapping/>
  </p:clrMapOvr>
  <mc:AlternateContent xmlns:mc="http://schemas.openxmlformats.org/markup-compatibility/2006" xmlns:p14="http://schemas.microsoft.com/office/powerpoint/2010/main">
    <mc:Choice Requires="p14">
      <p:transition spd="slow" p14:dur="2000" advTm="28390"/>
    </mc:Choice>
    <mc:Fallback xmlns="">
      <p:transition spd="slow" advTm="283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3" name="Rectangle 82">
            <a:extLst>
              <a:ext uri="{FF2B5EF4-FFF2-40B4-BE49-F238E27FC236}">
                <a16:creationId xmlns:a16="http://schemas.microsoft.com/office/drawing/2014/main" id="{70DFA0FD-AB28-4B25-B870-4D2BBC35BA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9" name="Picture 68" descr="A green lights in a dark room&#10;&#10;AI-generated content may be incorrect.">
            <a:extLst>
              <a:ext uri="{FF2B5EF4-FFF2-40B4-BE49-F238E27FC236}">
                <a16:creationId xmlns:a16="http://schemas.microsoft.com/office/drawing/2014/main" id="{A44F89F8-6332-B19A-7CC2-52A98D0C10BE}"/>
              </a:ext>
            </a:extLst>
          </p:cNvPr>
          <p:cNvPicPr>
            <a:picLocks noChangeAspect="1"/>
          </p:cNvPicPr>
          <p:nvPr/>
        </p:nvPicPr>
        <p:blipFill>
          <a:blip r:embed="rId4">
            <a:alphaModFix/>
          </a:blip>
          <a:srcRect l="18924" r="18840" b="-1"/>
          <a:stretch>
            <a:fillRect/>
          </a:stretch>
        </p:blipFill>
        <p:spPr>
          <a:xfrm>
            <a:off x="5833976" y="10896"/>
            <a:ext cx="6394152" cy="6857990"/>
          </a:xfrm>
          <a:prstGeom prst="rect">
            <a:avLst/>
          </a:prstGeom>
        </p:spPr>
      </p:pic>
      <p:grpSp>
        <p:nvGrpSpPr>
          <p:cNvPr id="85" name="Group 84">
            <a:extLst>
              <a:ext uri="{FF2B5EF4-FFF2-40B4-BE49-F238E27FC236}">
                <a16:creationId xmlns:a16="http://schemas.microsoft.com/office/drawing/2014/main" id="{0D628DFB-9CD1-4E2B-8B44-9FDF7E80F6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79564" y="0"/>
            <a:ext cx="6648564" cy="6858000"/>
            <a:chOff x="5705128" y="0"/>
            <a:chExt cx="6648564" cy="6858000"/>
          </a:xfrm>
        </p:grpSpPr>
        <p:sp>
          <p:nvSpPr>
            <p:cNvPr id="86" name="Freeform: Shape 85">
              <a:extLst>
                <a:ext uri="{FF2B5EF4-FFF2-40B4-BE49-F238E27FC236}">
                  <a16:creationId xmlns:a16="http://schemas.microsoft.com/office/drawing/2014/main" id="{4CB07514-66C4-498E-85FA-6CCDFB2531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8018" y="0"/>
              <a:ext cx="6485674" cy="6858000"/>
            </a:xfrm>
            <a:custGeom>
              <a:avLst/>
              <a:gdLst>
                <a:gd name="connsiteX0" fmla="*/ 1720317 w 6237794"/>
                <a:gd name="connsiteY0" fmla="*/ 0 h 6858000"/>
                <a:gd name="connsiteX1" fmla="*/ 2433560 w 6237794"/>
                <a:gd name="connsiteY1" fmla="*/ 0 h 6858000"/>
                <a:gd name="connsiteX2" fmla="*/ 2351473 w 6237794"/>
                <a:gd name="connsiteY2" fmla="*/ 41605 h 6858000"/>
                <a:gd name="connsiteX3" fmla="*/ 1473152 w 6237794"/>
                <a:gd name="connsiteY3" fmla="*/ 667521 h 6858000"/>
                <a:gd name="connsiteX4" fmla="*/ 982876 w 6237794"/>
                <a:gd name="connsiteY4" fmla="*/ 1193803 h 6858000"/>
                <a:gd name="connsiteX5" fmla="*/ 595242 w 6237794"/>
                <a:gd name="connsiteY5" fmla="*/ 1798192 h 6858000"/>
                <a:gd name="connsiteX6" fmla="*/ 332174 w 6237794"/>
                <a:gd name="connsiteY6" fmla="*/ 2466315 h 6858000"/>
                <a:gd name="connsiteX7" fmla="*/ 236500 w 6237794"/>
                <a:gd name="connsiteY7" fmla="*/ 3178573 h 6858000"/>
                <a:gd name="connsiteX8" fmla="*/ 276860 w 6237794"/>
                <a:gd name="connsiteY8" fmla="*/ 3527298 h 6858000"/>
                <a:gd name="connsiteX9" fmla="*/ 396054 w 6237794"/>
                <a:gd name="connsiteY9" fmla="*/ 3853520 h 6858000"/>
                <a:gd name="connsiteX10" fmla="*/ 479243 w 6237794"/>
                <a:gd name="connsiteY10" fmla="*/ 4007121 h 6858000"/>
                <a:gd name="connsiteX11" fmla="*/ 574772 w 6237794"/>
                <a:gd name="connsiteY11" fmla="*/ 4155787 h 6858000"/>
                <a:gd name="connsiteX12" fmla="*/ 795447 w 6237794"/>
                <a:gd name="connsiteY12" fmla="*/ 4443100 h 6858000"/>
                <a:gd name="connsiteX13" fmla="*/ 1034270 w 6237794"/>
                <a:gd name="connsiteY13" fmla="*/ 4732591 h 6858000"/>
                <a:gd name="connsiteX14" fmla="*/ 1153028 w 6237794"/>
                <a:gd name="connsiteY14" fmla="*/ 4883725 h 6858000"/>
                <a:gd name="connsiteX15" fmla="*/ 1210084 w 6237794"/>
                <a:gd name="connsiteY15" fmla="*/ 4957912 h 6858000"/>
                <a:gd name="connsiteX16" fmla="*/ 1265979 w 6237794"/>
                <a:gd name="connsiteY16" fmla="*/ 5028906 h 6858000"/>
                <a:gd name="connsiteX17" fmla="*/ 1746238 w 6237794"/>
                <a:gd name="connsiteY17" fmla="*/ 5553590 h 6858000"/>
                <a:gd name="connsiteX18" fmla="*/ 2001611 w 6237794"/>
                <a:gd name="connsiteY18" fmla="*/ 5789654 h 6858000"/>
                <a:gd name="connsiteX19" fmla="*/ 2269035 w 6237794"/>
                <a:gd name="connsiteY19" fmla="*/ 6007280 h 6858000"/>
                <a:gd name="connsiteX20" fmla="*/ 2866455 w 6237794"/>
                <a:gd name="connsiteY20" fmla="*/ 6351505 h 6858000"/>
                <a:gd name="connsiteX21" fmla="*/ 3200661 w 6237794"/>
                <a:gd name="connsiteY21" fmla="*/ 6448777 h 6858000"/>
                <a:gd name="connsiteX22" fmla="*/ 3286318 w 6237794"/>
                <a:gd name="connsiteY22" fmla="*/ 6465908 h 6858000"/>
                <a:gd name="connsiteX23" fmla="*/ 3372701 w 6237794"/>
                <a:gd name="connsiteY23" fmla="*/ 6480281 h 6858000"/>
                <a:gd name="connsiteX24" fmla="*/ 3547063 w 6237794"/>
                <a:gd name="connsiteY24" fmla="*/ 6500896 h 6858000"/>
                <a:gd name="connsiteX25" fmla="*/ 3634753 w 6237794"/>
                <a:gd name="connsiteY25" fmla="*/ 6507575 h 6858000"/>
                <a:gd name="connsiteX26" fmla="*/ 3722733 w 6237794"/>
                <a:gd name="connsiteY26" fmla="*/ 6512221 h 6858000"/>
                <a:gd name="connsiteX27" fmla="*/ 3811003 w 6237794"/>
                <a:gd name="connsiteY27" fmla="*/ 6514253 h 6858000"/>
                <a:gd name="connsiteX28" fmla="*/ 3899418 w 6237794"/>
                <a:gd name="connsiteY28" fmla="*/ 6513817 h 6858000"/>
                <a:gd name="connsiteX29" fmla="*/ 3943698 w 6237794"/>
                <a:gd name="connsiteY29" fmla="*/ 6513381 h 6858000"/>
                <a:gd name="connsiteX30" fmla="*/ 3986381 w 6237794"/>
                <a:gd name="connsiteY30" fmla="*/ 6511495 h 6858000"/>
                <a:gd name="connsiteX31" fmla="*/ 4028919 w 6237794"/>
                <a:gd name="connsiteY31" fmla="*/ 6509317 h 6858000"/>
                <a:gd name="connsiteX32" fmla="*/ 4071312 w 6237794"/>
                <a:gd name="connsiteY32" fmla="*/ 6505833 h 6858000"/>
                <a:gd name="connsiteX33" fmla="*/ 4239432 w 6237794"/>
                <a:gd name="connsiteY33" fmla="*/ 6485072 h 6858000"/>
                <a:gd name="connsiteX34" fmla="*/ 4879826 w 6237794"/>
                <a:gd name="connsiteY34" fmla="*/ 6274849 h 6858000"/>
                <a:gd name="connsiteX35" fmla="*/ 5471439 w 6237794"/>
                <a:gd name="connsiteY35" fmla="*/ 5906235 h 6858000"/>
                <a:gd name="connsiteX36" fmla="*/ 5614877 w 6237794"/>
                <a:gd name="connsiteY36" fmla="*/ 5797930 h 6858000"/>
                <a:gd name="connsiteX37" fmla="*/ 5758316 w 6237794"/>
                <a:gd name="connsiteY37" fmla="*/ 5685995 h 6858000"/>
                <a:gd name="connsiteX38" fmla="*/ 6048824 w 6237794"/>
                <a:gd name="connsiteY38" fmla="*/ 5453705 h 6858000"/>
                <a:gd name="connsiteX39" fmla="*/ 6237794 w 6237794"/>
                <a:gd name="connsiteY39" fmla="*/ 5308644 h 6858000"/>
                <a:gd name="connsiteX40" fmla="*/ 6237794 w 6237794"/>
                <a:gd name="connsiteY40" fmla="*/ 6081399 h 6858000"/>
                <a:gd name="connsiteX41" fmla="*/ 6123011 w 6237794"/>
                <a:gd name="connsiteY41" fmla="*/ 6166399 h 6858000"/>
                <a:gd name="connsiteX42" fmla="*/ 5965925 w 6237794"/>
                <a:gd name="connsiteY42" fmla="*/ 6278479 h 6858000"/>
                <a:gd name="connsiteX43" fmla="*/ 5803903 w 6237794"/>
                <a:gd name="connsiteY43" fmla="*/ 6387364 h 6858000"/>
                <a:gd name="connsiteX44" fmla="*/ 5463744 w 6237794"/>
                <a:gd name="connsiteY44" fmla="*/ 6591780 h 6858000"/>
                <a:gd name="connsiteX45" fmla="*/ 5097888 w 6237794"/>
                <a:gd name="connsiteY45" fmla="*/ 6765562 h 6858000"/>
                <a:gd name="connsiteX46" fmla="*/ 4905602 w 6237794"/>
                <a:gd name="connsiteY46" fmla="*/ 6836446 h 6858000"/>
                <a:gd name="connsiteX47" fmla="*/ 4831447 w 6237794"/>
                <a:gd name="connsiteY47" fmla="*/ 6858000 h 6858000"/>
                <a:gd name="connsiteX48" fmla="*/ 3036485 w 6237794"/>
                <a:gd name="connsiteY48" fmla="*/ 6858000 h 6858000"/>
                <a:gd name="connsiteX49" fmla="*/ 2911533 w 6237794"/>
                <a:gd name="connsiteY49" fmla="*/ 6825558 h 6858000"/>
                <a:gd name="connsiteX50" fmla="*/ 2719386 w 6237794"/>
                <a:gd name="connsiteY50" fmla="*/ 6767158 h 6858000"/>
                <a:gd name="connsiteX51" fmla="*/ 1980415 w 6237794"/>
                <a:gd name="connsiteY51" fmla="*/ 6440210 h 6858000"/>
                <a:gd name="connsiteX52" fmla="*/ 1357588 w 6237794"/>
                <a:gd name="connsiteY52" fmla="*/ 5931206 h 6858000"/>
                <a:gd name="connsiteX53" fmla="*/ 1105118 w 6237794"/>
                <a:gd name="connsiteY53" fmla="*/ 5624874 h 6858000"/>
                <a:gd name="connsiteX54" fmla="*/ 884588 w 6237794"/>
                <a:gd name="connsiteY54" fmla="*/ 5300539 h 6858000"/>
                <a:gd name="connsiteX55" fmla="*/ 833049 w 6237794"/>
                <a:gd name="connsiteY55" fmla="*/ 5217931 h 6858000"/>
                <a:gd name="connsiteX56" fmla="*/ 783833 w 6237794"/>
                <a:gd name="connsiteY56" fmla="*/ 5137791 h 6858000"/>
                <a:gd name="connsiteX57" fmla="*/ 686706 w 6237794"/>
                <a:gd name="connsiteY57" fmla="*/ 4982447 h 6858000"/>
                <a:gd name="connsiteX58" fmla="*/ 485485 w 6237794"/>
                <a:gd name="connsiteY58" fmla="*/ 4665082 h 6858000"/>
                <a:gd name="connsiteX59" fmla="*/ 289055 w 6237794"/>
                <a:gd name="connsiteY59" fmla="*/ 4329568 h 6858000"/>
                <a:gd name="connsiteX60" fmla="*/ 200495 w 6237794"/>
                <a:gd name="connsiteY60" fmla="*/ 4151721 h 6858000"/>
                <a:gd name="connsiteX61" fmla="*/ 125291 w 6237794"/>
                <a:gd name="connsiteY61" fmla="*/ 3965600 h 6858000"/>
                <a:gd name="connsiteX62" fmla="*/ 67654 w 6237794"/>
                <a:gd name="connsiteY62" fmla="*/ 3772509 h 6858000"/>
                <a:gd name="connsiteX63" fmla="*/ 46168 w 6237794"/>
                <a:gd name="connsiteY63" fmla="*/ 3674076 h 6858000"/>
                <a:gd name="connsiteX64" fmla="*/ 36731 w 6237794"/>
                <a:gd name="connsiteY64" fmla="*/ 3624714 h 6858000"/>
                <a:gd name="connsiteX65" fmla="*/ 28891 w 6237794"/>
                <a:gd name="connsiteY65" fmla="*/ 3575208 h 6858000"/>
                <a:gd name="connsiteX66" fmla="*/ 0 w 6237794"/>
                <a:gd name="connsiteY66" fmla="*/ 3178573 h 6858000"/>
                <a:gd name="connsiteX67" fmla="*/ 80575 w 6237794"/>
                <a:gd name="connsiteY67" fmla="*/ 2405774 h 6858000"/>
                <a:gd name="connsiteX68" fmla="*/ 322737 w 6237794"/>
                <a:gd name="connsiteY68" fmla="*/ 1665351 h 6858000"/>
                <a:gd name="connsiteX69" fmla="*/ 1230700 w 6237794"/>
                <a:gd name="connsiteY69" fmla="*/ 407938 h 6858000"/>
                <a:gd name="connsiteX70" fmla="*/ 1521825 w 6237794"/>
                <a:gd name="connsiteY70" fmla="*/ 14944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6237794" h="6858000">
                  <a:moveTo>
                    <a:pt x="1720317" y="0"/>
                  </a:moveTo>
                  <a:lnTo>
                    <a:pt x="2433560" y="0"/>
                  </a:lnTo>
                  <a:lnTo>
                    <a:pt x="2351473" y="41605"/>
                  </a:lnTo>
                  <a:cubicBezTo>
                    <a:pt x="2036528" y="216271"/>
                    <a:pt x="1740794" y="426339"/>
                    <a:pt x="1473152" y="667521"/>
                  </a:cubicBezTo>
                  <a:cubicBezTo>
                    <a:pt x="1295305" y="828818"/>
                    <a:pt x="1130525" y="1004777"/>
                    <a:pt x="982876" y="1193803"/>
                  </a:cubicBezTo>
                  <a:cubicBezTo>
                    <a:pt x="834936" y="1382538"/>
                    <a:pt x="704418" y="1584921"/>
                    <a:pt x="595242" y="1798192"/>
                  </a:cubicBezTo>
                  <a:cubicBezTo>
                    <a:pt x="486066" y="2011317"/>
                    <a:pt x="395183" y="2234461"/>
                    <a:pt x="332174" y="2466315"/>
                  </a:cubicBezTo>
                  <a:cubicBezTo>
                    <a:pt x="269166" y="2697588"/>
                    <a:pt x="236355" y="2938008"/>
                    <a:pt x="236500" y="3178573"/>
                  </a:cubicBezTo>
                  <a:cubicBezTo>
                    <a:pt x="237807" y="3296751"/>
                    <a:pt x="249421" y="3414057"/>
                    <a:pt x="276860" y="3527298"/>
                  </a:cubicBezTo>
                  <a:cubicBezTo>
                    <a:pt x="303864" y="3640684"/>
                    <a:pt x="345821" y="3749135"/>
                    <a:pt x="396054" y="3853520"/>
                  </a:cubicBezTo>
                  <a:cubicBezTo>
                    <a:pt x="421461" y="3905640"/>
                    <a:pt x="449626" y="3956743"/>
                    <a:pt x="479243" y="4007121"/>
                  </a:cubicBezTo>
                  <a:cubicBezTo>
                    <a:pt x="509295" y="4057354"/>
                    <a:pt x="541380" y="4106861"/>
                    <a:pt x="574772" y="4155787"/>
                  </a:cubicBezTo>
                  <a:cubicBezTo>
                    <a:pt x="642426" y="4253348"/>
                    <a:pt x="717630" y="4348007"/>
                    <a:pt x="795447" y="4443100"/>
                  </a:cubicBezTo>
                  <a:cubicBezTo>
                    <a:pt x="873264" y="4538339"/>
                    <a:pt x="954565" y="4633577"/>
                    <a:pt x="1034270" y="4732591"/>
                  </a:cubicBezTo>
                  <a:cubicBezTo>
                    <a:pt x="1074195" y="4781952"/>
                    <a:pt x="1113684" y="4832476"/>
                    <a:pt x="1153028" y="4883725"/>
                  </a:cubicBezTo>
                  <a:lnTo>
                    <a:pt x="1210084" y="4957912"/>
                  </a:lnTo>
                  <a:cubicBezTo>
                    <a:pt x="1228813" y="4981576"/>
                    <a:pt x="1246670" y="5005822"/>
                    <a:pt x="1265979" y="5028906"/>
                  </a:cubicBezTo>
                  <a:cubicBezTo>
                    <a:pt x="1416677" y="5216770"/>
                    <a:pt x="1580151" y="5389681"/>
                    <a:pt x="1746238" y="5553590"/>
                  </a:cubicBezTo>
                  <a:cubicBezTo>
                    <a:pt x="1829717" y="5635182"/>
                    <a:pt x="1914648" y="5714015"/>
                    <a:pt x="2001611" y="5789654"/>
                  </a:cubicBezTo>
                  <a:cubicBezTo>
                    <a:pt x="2088575" y="5865293"/>
                    <a:pt x="2177135" y="5938465"/>
                    <a:pt x="2269035" y="6007280"/>
                  </a:cubicBezTo>
                  <a:cubicBezTo>
                    <a:pt x="2452108" y="6145202"/>
                    <a:pt x="2649554" y="6268461"/>
                    <a:pt x="2866455" y="6351505"/>
                  </a:cubicBezTo>
                  <a:cubicBezTo>
                    <a:pt x="2974615" y="6393027"/>
                    <a:pt x="3086694" y="6424821"/>
                    <a:pt x="3200661" y="6448777"/>
                  </a:cubicBezTo>
                  <a:cubicBezTo>
                    <a:pt x="3229262" y="6454438"/>
                    <a:pt x="3257572" y="6460971"/>
                    <a:pt x="3286318" y="6465908"/>
                  </a:cubicBezTo>
                  <a:lnTo>
                    <a:pt x="3372701" y="6480281"/>
                  </a:lnTo>
                  <a:cubicBezTo>
                    <a:pt x="3430628" y="6487975"/>
                    <a:pt x="3488556" y="6496106"/>
                    <a:pt x="3547063" y="6500896"/>
                  </a:cubicBezTo>
                  <a:cubicBezTo>
                    <a:pt x="3576245" y="6503654"/>
                    <a:pt x="3605426" y="6506268"/>
                    <a:pt x="3634753" y="6507575"/>
                  </a:cubicBezTo>
                  <a:cubicBezTo>
                    <a:pt x="3664079" y="6509026"/>
                    <a:pt x="3693261" y="6511350"/>
                    <a:pt x="3722733" y="6512221"/>
                  </a:cubicBezTo>
                  <a:lnTo>
                    <a:pt x="3811003" y="6514253"/>
                  </a:lnTo>
                  <a:cubicBezTo>
                    <a:pt x="3840329" y="6514979"/>
                    <a:pt x="3869946" y="6513963"/>
                    <a:pt x="3899418" y="6513817"/>
                  </a:cubicBezTo>
                  <a:lnTo>
                    <a:pt x="3943698" y="6513381"/>
                  </a:lnTo>
                  <a:cubicBezTo>
                    <a:pt x="3958071" y="6512946"/>
                    <a:pt x="3972154" y="6512075"/>
                    <a:pt x="3986381" y="6511495"/>
                  </a:cubicBezTo>
                  <a:cubicBezTo>
                    <a:pt x="4000609" y="6510768"/>
                    <a:pt x="4014837" y="6510333"/>
                    <a:pt x="4028919" y="6509317"/>
                  </a:cubicBezTo>
                  <a:lnTo>
                    <a:pt x="4071312" y="6505833"/>
                  </a:lnTo>
                  <a:cubicBezTo>
                    <a:pt x="4127788" y="6501332"/>
                    <a:pt x="4183828" y="6493782"/>
                    <a:pt x="4239432" y="6485072"/>
                  </a:cubicBezTo>
                  <a:cubicBezTo>
                    <a:pt x="4461994" y="6448195"/>
                    <a:pt x="4675992" y="6376041"/>
                    <a:pt x="4879826" y="6274849"/>
                  </a:cubicBezTo>
                  <a:cubicBezTo>
                    <a:pt x="5084386" y="6174820"/>
                    <a:pt x="5279074" y="6046770"/>
                    <a:pt x="5471439" y="5906235"/>
                  </a:cubicBezTo>
                  <a:cubicBezTo>
                    <a:pt x="5519494" y="5871246"/>
                    <a:pt x="5567258" y="5834806"/>
                    <a:pt x="5614877" y="5797930"/>
                  </a:cubicBezTo>
                  <a:cubicBezTo>
                    <a:pt x="5662787" y="5761199"/>
                    <a:pt x="5710551" y="5723887"/>
                    <a:pt x="5758316" y="5685995"/>
                  </a:cubicBezTo>
                  <a:lnTo>
                    <a:pt x="6048824" y="5453705"/>
                  </a:lnTo>
                  <a:lnTo>
                    <a:pt x="6237794" y="5308644"/>
                  </a:lnTo>
                  <a:lnTo>
                    <a:pt x="6237794" y="6081399"/>
                  </a:lnTo>
                  <a:lnTo>
                    <a:pt x="6123011" y="6166399"/>
                  </a:lnTo>
                  <a:cubicBezTo>
                    <a:pt x="6071326" y="6204001"/>
                    <a:pt x="6019061" y="6241458"/>
                    <a:pt x="5965925" y="6278479"/>
                  </a:cubicBezTo>
                  <a:cubicBezTo>
                    <a:pt x="5912644" y="6315210"/>
                    <a:pt x="5858927" y="6351650"/>
                    <a:pt x="5803903" y="6387364"/>
                  </a:cubicBezTo>
                  <a:cubicBezTo>
                    <a:pt x="5694437" y="6458938"/>
                    <a:pt x="5581486" y="6528335"/>
                    <a:pt x="5463744" y="6591780"/>
                  </a:cubicBezTo>
                  <a:cubicBezTo>
                    <a:pt x="5346147" y="6655514"/>
                    <a:pt x="5224486" y="6714748"/>
                    <a:pt x="5097888" y="6765562"/>
                  </a:cubicBezTo>
                  <a:cubicBezTo>
                    <a:pt x="5034879" y="6791332"/>
                    <a:pt x="4970700" y="6815005"/>
                    <a:pt x="4905602" y="6836446"/>
                  </a:cubicBezTo>
                  <a:lnTo>
                    <a:pt x="4831447" y="6858000"/>
                  </a:lnTo>
                  <a:lnTo>
                    <a:pt x="3036485" y="6858000"/>
                  </a:lnTo>
                  <a:lnTo>
                    <a:pt x="2911533" y="6825558"/>
                  </a:lnTo>
                  <a:cubicBezTo>
                    <a:pt x="2847182" y="6807410"/>
                    <a:pt x="2783121" y="6787919"/>
                    <a:pt x="2719386" y="6767158"/>
                  </a:cubicBezTo>
                  <a:cubicBezTo>
                    <a:pt x="2464884" y="6683389"/>
                    <a:pt x="2213285" y="6579149"/>
                    <a:pt x="1980415" y="6440210"/>
                  </a:cubicBezTo>
                  <a:cubicBezTo>
                    <a:pt x="1747399" y="6301563"/>
                    <a:pt x="1539355" y="6125749"/>
                    <a:pt x="1357588" y="5931206"/>
                  </a:cubicBezTo>
                  <a:cubicBezTo>
                    <a:pt x="1266269" y="5834080"/>
                    <a:pt x="1183226" y="5730711"/>
                    <a:pt x="1105118" y="5624874"/>
                  </a:cubicBezTo>
                  <a:cubicBezTo>
                    <a:pt x="1027446" y="5518601"/>
                    <a:pt x="953549" y="5410732"/>
                    <a:pt x="884588" y="5300539"/>
                  </a:cubicBezTo>
                  <a:cubicBezTo>
                    <a:pt x="866876" y="5273245"/>
                    <a:pt x="850180" y="5245516"/>
                    <a:pt x="833049" y="5217931"/>
                  </a:cubicBezTo>
                  <a:lnTo>
                    <a:pt x="783833" y="5137791"/>
                  </a:lnTo>
                  <a:cubicBezTo>
                    <a:pt x="752328" y="5085962"/>
                    <a:pt x="719662" y="5034567"/>
                    <a:pt x="686706" y="4982447"/>
                  </a:cubicBezTo>
                  <a:lnTo>
                    <a:pt x="485485" y="4665082"/>
                  </a:lnTo>
                  <a:cubicBezTo>
                    <a:pt x="417976" y="4556922"/>
                    <a:pt x="351338" y="4445568"/>
                    <a:pt x="289055" y="4329568"/>
                  </a:cubicBezTo>
                  <a:cubicBezTo>
                    <a:pt x="257987" y="4271496"/>
                    <a:pt x="227934" y="4212408"/>
                    <a:pt x="200495" y="4151721"/>
                  </a:cubicBezTo>
                  <a:cubicBezTo>
                    <a:pt x="173201" y="4090891"/>
                    <a:pt x="147794" y="4028898"/>
                    <a:pt x="125291" y="3965600"/>
                  </a:cubicBezTo>
                  <a:cubicBezTo>
                    <a:pt x="103224" y="3902155"/>
                    <a:pt x="83624" y="3837840"/>
                    <a:pt x="67654" y="3772509"/>
                  </a:cubicBezTo>
                  <a:cubicBezTo>
                    <a:pt x="60105" y="3739843"/>
                    <a:pt x="52410" y="3707032"/>
                    <a:pt x="46168" y="3674076"/>
                  </a:cubicBezTo>
                  <a:lnTo>
                    <a:pt x="36731" y="3624714"/>
                  </a:lnTo>
                  <a:lnTo>
                    <a:pt x="28891" y="3575208"/>
                  </a:lnTo>
                  <a:cubicBezTo>
                    <a:pt x="8566" y="3442948"/>
                    <a:pt x="0" y="3310252"/>
                    <a:pt x="0" y="3178573"/>
                  </a:cubicBezTo>
                  <a:cubicBezTo>
                    <a:pt x="726" y="2919425"/>
                    <a:pt x="27730" y="2660277"/>
                    <a:pt x="80575" y="2405774"/>
                  </a:cubicBezTo>
                  <a:cubicBezTo>
                    <a:pt x="133276" y="2151417"/>
                    <a:pt x="213997" y="1901996"/>
                    <a:pt x="322737" y="1665351"/>
                  </a:cubicBezTo>
                  <a:cubicBezTo>
                    <a:pt x="541235" y="1192061"/>
                    <a:pt x="857875" y="768568"/>
                    <a:pt x="1230700" y="407938"/>
                  </a:cubicBezTo>
                  <a:cubicBezTo>
                    <a:pt x="1324124" y="317781"/>
                    <a:pt x="1421323" y="231579"/>
                    <a:pt x="1521825" y="149443"/>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Freeform: Shape 86">
              <a:extLst>
                <a:ext uri="{FF2B5EF4-FFF2-40B4-BE49-F238E27FC236}">
                  <a16:creationId xmlns:a16="http://schemas.microsoft.com/office/drawing/2014/main" id="{13BFB38F-216C-4A75-8C1C-DAF998A5C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698" y="0"/>
              <a:ext cx="6477994" cy="6858000"/>
            </a:xfrm>
            <a:custGeom>
              <a:avLst/>
              <a:gdLst>
                <a:gd name="connsiteX0" fmla="*/ 5634917 w 6230407"/>
                <a:gd name="connsiteY0" fmla="*/ 0 h 6858000"/>
                <a:gd name="connsiteX1" fmla="*/ 6230407 w 6230407"/>
                <a:gd name="connsiteY1" fmla="*/ 0 h 6858000"/>
                <a:gd name="connsiteX2" fmla="*/ 6230407 w 6230407"/>
                <a:gd name="connsiteY2" fmla="*/ 322046 h 6858000"/>
                <a:gd name="connsiteX3" fmla="*/ 6061915 w 6230407"/>
                <a:gd name="connsiteY3" fmla="*/ 206288 h 6858000"/>
                <a:gd name="connsiteX4" fmla="*/ 5814792 w 6230407"/>
                <a:gd name="connsiteY4" fmla="*/ 74312 h 6858000"/>
                <a:gd name="connsiteX5" fmla="*/ 5676576 w 6230407"/>
                <a:gd name="connsiteY5" fmla="*/ 15049 h 6858000"/>
                <a:gd name="connsiteX6" fmla="*/ 1821847 w 6230407"/>
                <a:gd name="connsiteY6" fmla="*/ 0 h 6858000"/>
                <a:gd name="connsiteX7" fmla="*/ 3449591 w 6230407"/>
                <a:gd name="connsiteY7" fmla="*/ 0 h 6858000"/>
                <a:gd name="connsiteX8" fmla="*/ 3354111 w 6230407"/>
                <a:gd name="connsiteY8" fmla="*/ 29819 h 6858000"/>
                <a:gd name="connsiteX9" fmla="*/ 3177287 w 6230407"/>
                <a:gd name="connsiteY9" fmla="*/ 93621 h 6858000"/>
                <a:gd name="connsiteX10" fmla="*/ 1915374 w 6230407"/>
                <a:gd name="connsiteY10" fmla="*/ 844207 h 6858000"/>
                <a:gd name="connsiteX11" fmla="*/ 1042545 w 6230407"/>
                <a:gd name="connsiteY11" fmla="*/ 1926532 h 6858000"/>
                <a:gd name="connsiteX12" fmla="*/ 726050 w 6230407"/>
                <a:gd name="connsiteY12" fmla="*/ 3186123 h 6858000"/>
                <a:gd name="connsiteX13" fmla="*/ 1249864 w 6230407"/>
                <a:gd name="connsiteY13" fmla="*/ 4355701 h 6858000"/>
                <a:gd name="connsiteX14" fmla="*/ 1513803 w 6230407"/>
                <a:gd name="connsiteY14" fmla="*/ 4726929 h 6858000"/>
                <a:gd name="connsiteX15" fmla="*/ 3990446 w 6230407"/>
                <a:gd name="connsiteY15" fmla="*/ 6178014 h 6858000"/>
                <a:gd name="connsiteX16" fmla="*/ 5870541 w 6230407"/>
                <a:gd name="connsiteY16" fmla="*/ 5285296 h 6858000"/>
                <a:gd name="connsiteX17" fmla="*/ 6099347 w 6230407"/>
                <a:gd name="connsiteY17" fmla="*/ 5108030 h 6858000"/>
                <a:gd name="connsiteX18" fmla="*/ 6230407 w 6230407"/>
                <a:gd name="connsiteY18" fmla="*/ 5006078 h 6858000"/>
                <a:gd name="connsiteX19" fmla="*/ 6230407 w 6230407"/>
                <a:gd name="connsiteY19" fmla="*/ 5924458 h 6858000"/>
                <a:gd name="connsiteX20" fmla="*/ 6056186 w 6230407"/>
                <a:gd name="connsiteY20" fmla="*/ 6058925 h 6858000"/>
                <a:gd name="connsiteX21" fmla="*/ 4500343 w 6230407"/>
                <a:gd name="connsiteY21" fmla="*/ 6854086 h 6858000"/>
                <a:gd name="connsiteX22" fmla="*/ 4476760 w 6230407"/>
                <a:gd name="connsiteY22" fmla="*/ 6858000 h 6858000"/>
                <a:gd name="connsiteX23" fmla="*/ 3391617 w 6230407"/>
                <a:gd name="connsiteY23" fmla="*/ 6858000 h 6858000"/>
                <a:gd name="connsiteX24" fmla="*/ 3242986 w 6230407"/>
                <a:gd name="connsiteY24" fmla="*/ 6833894 h 6858000"/>
                <a:gd name="connsiteX25" fmla="*/ 913044 w 6230407"/>
                <a:gd name="connsiteY25" fmla="*/ 5134452 h 6858000"/>
                <a:gd name="connsiteX26" fmla="*/ 0 w 6230407"/>
                <a:gd name="connsiteY26" fmla="*/ 3186123 h 6858000"/>
                <a:gd name="connsiteX27" fmla="*/ 1779764 w 6230407"/>
                <a:gd name="connsiteY27" fmla="*/ 2881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230407" h="6858000">
                  <a:moveTo>
                    <a:pt x="5634917" y="0"/>
                  </a:moveTo>
                  <a:lnTo>
                    <a:pt x="6230407" y="0"/>
                  </a:lnTo>
                  <a:lnTo>
                    <a:pt x="6230407" y="322046"/>
                  </a:lnTo>
                  <a:lnTo>
                    <a:pt x="6061915" y="206288"/>
                  </a:lnTo>
                  <a:cubicBezTo>
                    <a:pt x="5982213" y="157828"/>
                    <a:pt x="5899796" y="113801"/>
                    <a:pt x="5814792" y="74312"/>
                  </a:cubicBezTo>
                  <a:cubicBezTo>
                    <a:pt x="5769441" y="53261"/>
                    <a:pt x="5723362" y="33505"/>
                    <a:pt x="5676576" y="15049"/>
                  </a:cubicBezTo>
                  <a:close/>
                  <a:moveTo>
                    <a:pt x="1821847" y="0"/>
                  </a:moveTo>
                  <a:lnTo>
                    <a:pt x="3449591" y="0"/>
                  </a:lnTo>
                  <a:lnTo>
                    <a:pt x="3354111" y="29819"/>
                  </a:lnTo>
                  <a:cubicBezTo>
                    <a:pt x="3295072" y="49686"/>
                    <a:pt x="3236122" y="70955"/>
                    <a:pt x="3177287" y="93621"/>
                  </a:cubicBezTo>
                  <a:cubicBezTo>
                    <a:pt x="2718951" y="269871"/>
                    <a:pt x="2282682" y="529455"/>
                    <a:pt x="1915374" y="844207"/>
                  </a:cubicBezTo>
                  <a:cubicBezTo>
                    <a:pt x="1541678" y="1164331"/>
                    <a:pt x="1247976" y="1528591"/>
                    <a:pt x="1042545" y="1926532"/>
                  </a:cubicBezTo>
                  <a:cubicBezTo>
                    <a:pt x="832613" y="2333329"/>
                    <a:pt x="726050" y="2757113"/>
                    <a:pt x="726050" y="3186123"/>
                  </a:cubicBezTo>
                  <a:cubicBezTo>
                    <a:pt x="726050" y="3618181"/>
                    <a:pt x="896057" y="3870506"/>
                    <a:pt x="1249864" y="4355701"/>
                  </a:cubicBezTo>
                  <a:cubicBezTo>
                    <a:pt x="1335230" y="4472717"/>
                    <a:pt x="1423500" y="4593798"/>
                    <a:pt x="1513803" y="4726929"/>
                  </a:cubicBezTo>
                  <a:cubicBezTo>
                    <a:pt x="2203848" y="5744068"/>
                    <a:pt x="2944562" y="6178014"/>
                    <a:pt x="3990446" y="6178014"/>
                  </a:cubicBezTo>
                  <a:cubicBezTo>
                    <a:pt x="4676863" y="6178014"/>
                    <a:pt x="5180496" y="5824498"/>
                    <a:pt x="5870541" y="5285296"/>
                  </a:cubicBezTo>
                  <a:cubicBezTo>
                    <a:pt x="5947632" y="5225046"/>
                    <a:pt x="6024723" y="5165521"/>
                    <a:pt x="6099347" y="5108030"/>
                  </a:cubicBezTo>
                  <a:lnTo>
                    <a:pt x="6230407" y="5006078"/>
                  </a:lnTo>
                  <a:lnTo>
                    <a:pt x="6230407" y="5924458"/>
                  </a:lnTo>
                  <a:lnTo>
                    <a:pt x="6056186" y="6058925"/>
                  </a:lnTo>
                  <a:cubicBezTo>
                    <a:pt x="5577260" y="6421454"/>
                    <a:pt x="5092142" y="6735949"/>
                    <a:pt x="4500343" y="6854086"/>
                  </a:cubicBezTo>
                  <a:lnTo>
                    <a:pt x="4476760" y="6858000"/>
                  </a:lnTo>
                  <a:lnTo>
                    <a:pt x="3391617" y="6858000"/>
                  </a:lnTo>
                  <a:lnTo>
                    <a:pt x="3242986" y="6833894"/>
                  </a:lnTo>
                  <a:cubicBezTo>
                    <a:pt x="2233307" y="6634206"/>
                    <a:pt x="1512986" y="6018796"/>
                    <a:pt x="913044" y="5134452"/>
                  </a:cubicBezTo>
                  <a:cubicBezTo>
                    <a:pt x="469951" y="4481428"/>
                    <a:pt x="0" y="4033545"/>
                    <a:pt x="0" y="3186123"/>
                  </a:cubicBezTo>
                  <a:cubicBezTo>
                    <a:pt x="0" y="1915018"/>
                    <a:pt x="732545" y="779286"/>
                    <a:pt x="1779764" y="28818"/>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Freeform: Shape 87">
              <a:extLst>
                <a:ext uri="{FF2B5EF4-FFF2-40B4-BE49-F238E27FC236}">
                  <a16:creationId xmlns:a16="http://schemas.microsoft.com/office/drawing/2014/main" id="{4DF24F7D-73CE-4EF0-86BC-1C1C4C5CB7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698" y="0"/>
              <a:ext cx="6477994" cy="6858000"/>
            </a:xfrm>
            <a:custGeom>
              <a:avLst/>
              <a:gdLst>
                <a:gd name="connsiteX0" fmla="*/ 5061392 w 6230408"/>
                <a:gd name="connsiteY0" fmla="*/ 0 h 6858000"/>
                <a:gd name="connsiteX1" fmla="*/ 6230408 w 6230408"/>
                <a:gd name="connsiteY1" fmla="*/ 0 h 6858000"/>
                <a:gd name="connsiteX2" fmla="*/ 6230408 w 6230408"/>
                <a:gd name="connsiteY2" fmla="*/ 502666 h 6858000"/>
                <a:gd name="connsiteX3" fmla="*/ 6204367 w 6230408"/>
                <a:gd name="connsiteY3" fmla="*/ 480166 h 6858000"/>
                <a:gd name="connsiteX4" fmla="*/ 5753525 w 6230408"/>
                <a:gd name="connsiteY4" fmla="*/ 205991 h 6858000"/>
                <a:gd name="connsiteX5" fmla="*/ 5205685 w 6230408"/>
                <a:gd name="connsiteY5" fmla="*/ 25948 h 6858000"/>
                <a:gd name="connsiteX6" fmla="*/ 1821847 w 6230408"/>
                <a:gd name="connsiteY6" fmla="*/ 0 h 6858000"/>
                <a:gd name="connsiteX7" fmla="*/ 4114919 w 6230408"/>
                <a:gd name="connsiteY7" fmla="*/ 0 h 6858000"/>
                <a:gd name="connsiteX8" fmla="*/ 4086206 w 6230408"/>
                <a:gd name="connsiteY8" fmla="*/ 3507 h 6858000"/>
                <a:gd name="connsiteX9" fmla="*/ 3229262 w 6230408"/>
                <a:gd name="connsiteY9" fmla="*/ 229075 h 6858000"/>
                <a:gd name="connsiteX10" fmla="*/ 2009741 w 6230408"/>
                <a:gd name="connsiteY10" fmla="*/ 954400 h 6858000"/>
                <a:gd name="connsiteX11" fmla="*/ 1171466 w 6230408"/>
                <a:gd name="connsiteY11" fmla="*/ 1993025 h 6858000"/>
                <a:gd name="connsiteX12" fmla="*/ 871086 w 6230408"/>
                <a:gd name="connsiteY12" fmla="*/ 3186123 h 6858000"/>
                <a:gd name="connsiteX13" fmla="*/ 1367025 w 6230408"/>
                <a:gd name="connsiteY13" fmla="*/ 4270190 h 6858000"/>
                <a:gd name="connsiteX14" fmla="*/ 1633868 w 6230408"/>
                <a:gd name="connsiteY14" fmla="*/ 4645483 h 6858000"/>
                <a:gd name="connsiteX15" fmla="*/ 2651877 w 6230408"/>
                <a:gd name="connsiteY15" fmla="*/ 5684689 h 6858000"/>
                <a:gd name="connsiteX16" fmla="*/ 3990301 w 6230408"/>
                <a:gd name="connsiteY16" fmla="*/ 6032833 h 6858000"/>
                <a:gd name="connsiteX17" fmla="*/ 4851225 w 6230408"/>
                <a:gd name="connsiteY17" fmla="*/ 5811141 h 6858000"/>
                <a:gd name="connsiteX18" fmla="*/ 5780965 w 6230408"/>
                <a:gd name="connsiteY18" fmla="*/ 5171038 h 6858000"/>
                <a:gd name="connsiteX19" fmla="*/ 6010496 w 6230408"/>
                <a:gd name="connsiteY19" fmla="*/ 4993191 h 6858000"/>
                <a:gd name="connsiteX20" fmla="*/ 6230408 w 6230408"/>
                <a:gd name="connsiteY20" fmla="*/ 4822117 h 6858000"/>
                <a:gd name="connsiteX21" fmla="*/ 6230408 w 6230408"/>
                <a:gd name="connsiteY21" fmla="*/ 5924457 h 6858000"/>
                <a:gd name="connsiteX22" fmla="*/ 6056186 w 6230408"/>
                <a:gd name="connsiteY22" fmla="*/ 6058925 h 6858000"/>
                <a:gd name="connsiteX23" fmla="*/ 4500343 w 6230408"/>
                <a:gd name="connsiteY23" fmla="*/ 6854086 h 6858000"/>
                <a:gd name="connsiteX24" fmla="*/ 4476760 w 6230408"/>
                <a:gd name="connsiteY24" fmla="*/ 6858000 h 6858000"/>
                <a:gd name="connsiteX25" fmla="*/ 3391617 w 6230408"/>
                <a:gd name="connsiteY25" fmla="*/ 6858000 h 6858000"/>
                <a:gd name="connsiteX26" fmla="*/ 3242986 w 6230408"/>
                <a:gd name="connsiteY26" fmla="*/ 6833894 h 6858000"/>
                <a:gd name="connsiteX27" fmla="*/ 913044 w 6230408"/>
                <a:gd name="connsiteY27" fmla="*/ 5134452 h 6858000"/>
                <a:gd name="connsiteX28" fmla="*/ 0 w 6230408"/>
                <a:gd name="connsiteY28" fmla="*/ 3186123 h 6858000"/>
                <a:gd name="connsiteX29" fmla="*/ 1779764 w 6230408"/>
                <a:gd name="connsiteY29" fmla="*/ 2881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6230408" h="6858000">
                  <a:moveTo>
                    <a:pt x="5061392" y="0"/>
                  </a:moveTo>
                  <a:lnTo>
                    <a:pt x="6230408" y="0"/>
                  </a:lnTo>
                  <a:lnTo>
                    <a:pt x="6230408" y="502666"/>
                  </a:lnTo>
                  <a:lnTo>
                    <a:pt x="6204367" y="480166"/>
                  </a:lnTo>
                  <a:cubicBezTo>
                    <a:pt x="6064466" y="372115"/>
                    <a:pt x="5913877" y="280469"/>
                    <a:pt x="5753525" y="205991"/>
                  </a:cubicBezTo>
                  <a:cubicBezTo>
                    <a:pt x="5581848" y="126214"/>
                    <a:pt x="5398775" y="66109"/>
                    <a:pt x="5205685" y="25948"/>
                  </a:cubicBezTo>
                  <a:close/>
                  <a:moveTo>
                    <a:pt x="1821847" y="0"/>
                  </a:moveTo>
                  <a:lnTo>
                    <a:pt x="4114919" y="0"/>
                  </a:lnTo>
                  <a:lnTo>
                    <a:pt x="4086206" y="3507"/>
                  </a:lnTo>
                  <a:cubicBezTo>
                    <a:pt x="3798985" y="45364"/>
                    <a:pt x="3509190" y="121369"/>
                    <a:pt x="3229262" y="229075"/>
                  </a:cubicBezTo>
                  <a:cubicBezTo>
                    <a:pt x="2786315" y="399518"/>
                    <a:pt x="2364564" y="650390"/>
                    <a:pt x="2009741" y="954400"/>
                  </a:cubicBezTo>
                  <a:cubicBezTo>
                    <a:pt x="1655354" y="1257973"/>
                    <a:pt x="1365573" y="1617151"/>
                    <a:pt x="1171466" y="1993025"/>
                  </a:cubicBezTo>
                  <a:cubicBezTo>
                    <a:pt x="972132" y="2379061"/>
                    <a:pt x="871086" y="2780487"/>
                    <a:pt x="871086" y="3186123"/>
                  </a:cubicBezTo>
                  <a:cubicBezTo>
                    <a:pt x="871086" y="3573756"/>
                    <a:pt x="1023091" y="3798642"/>
                    <a:pt x="1367025" y="4270190"/>
                  </a:cubicBezTo>
                  <a:cubicBezTo>
                    <a:pt x="1453117" y="4388222"/>
                    <a:pt x="1542113" y="4510319"/>
                    <a:pt x="1633868" y="4645483"/>
                  </a:cubicBezTo>
                  <a:cubicBezTo>
                    <a:pt x="1958347" y="5123709"/>
                    <a:pt x="2291248" y="5463723"/>
                    <a:pt x="2651877" y="5684689"/>
                  </a:cubicBezTo>
                  <a:cubicBezTo>
                    <a:pt x="3034139" y="5919011"/>
                    <a:pt x="3472005" y="6032833"/>
                    <a:pt x="3990301" y="6032833"/>
                  </a:cubicBezTo>
                  <a:cubicBezTo>
                    <a:pt x="4284438" y="6032833"/>
                    <a:pt x="4557959" y="5962420"/>
                    <a:pt x="4851225" y="5811141"/>
                  </a:cubicBezTo>
                  <a:cubicBezTo>
                    <a:pt x="5152330" y="5655798"/>
                    <a:pt x="5450387" y="5429315"/>
                    <a:pt x="5780965" y="5171038"/>
                  </a:cubicBezTo>
                  <a:cubicBezTo>
                    <a:pt x="5858491" y="5110498"/>
                    <a:pt x="5935727" y="5050828"/>
                    <a:pt x="6010496" y="4993191"/>
                  </a:cubicBezTo>
                  <a:lnTo>
                    <a:pt x="6230408" y="4822117"/>
                  </a:lnTo>
                  <a:lnTo>
                    <a:pt x="6230408" y="5924457"/>
                  </a:lnTo>
                  <a:lnTo>
                    <a:pt x="6056186" y="6058925"/>
                  </a:lnTo>
                  <a:cubicBezTo>
                    <a:pt x="5577260" y="6421454"/>
                    <a:pt x="5092142" y="6735949"/>
                    <a:pt x="4500343" y="6854086"/>
                  </a:cubicBezTo>
                  <a:lnTo>
                    <a:pt x="4476760" y="6858000"/>
                  </a:lnTo>
                  <a:lnTo>
                    <a:pt x="3391617" y="6858000"/>
                  </a:lnTo>
                  <a:lnTo>
                    <a:pt x="3242986" y="6833894"/>
                  </a:lnTo>
                  <a:cubicBezTo>
                    <a:pt x="2233307" y="6634206"/>
                    <a:pt x="1512986" y="6018796"/>
                    <a:pt x="913044" y="5134452"/>
                  </a:cubicBezTo>
                  <a:cubicBezTo>
                    <a:pt x="469951" y="4481428"/>
                    <a:pt x="0" y="4033545"/>
                    <a:pt x="0" y="3186123"/>
                  </a:cubicBezTo>
                  <a:cubicBezTo>
                    <a:pt x="0" y="1915018"/>
                    <a:pt x="732545" y="779286"/>
                    <a:pt x="1779764" y="28818"/>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9" name="Freeform: Shape 88">
              <a:extLst>
                <a:ext uri="{FF2B5EF4-FFF2-40B4-BE49-F238E27FC236}">
                  <a16:creationId xmlns:a16="http://schemas.microsoft.com/office/drawing/2014/main" id="{EC3445B6-9C0D-4865-BF68-CD74892D0E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05128" y="0"/>
              <a:ext cx="6648564" cy="6858000"/>
            </a:xfrm>
            <a:custGeom>
              <a:avLst/>
              <a:gdLst>
                <a:gd name="connsiteX0" fmla="*/ 1242460 w 6394458"/>
                <a:gd name="connsiteY0" fmla="*/ 0 h 6858000"/>
                <a:gd name="connsiteX1" fmla="*/ 2160732 w 6394458"/>
                <a:gd name="connsiteY1" fmla="*/ 0 h 6858000"/>
                <a:gd name="connsiteX2" fmla="*/ 2096124 w 6394458"/>
                <a:gd name="connsiteY2" fmla="*/ 41936 h 6858000"/>
                <a:gd name="connsiteX3" fmla="*/ 1942232 w 6394458"/>
                <a:gd name="connsiteY3" fmla="*/ 154451 h 6858000"/>
                <a:gd name="connsiteX4" fmla="*/ 1941942 w 6394458"/>
                <a:gd name="connsiteY4" fmla="*/ 154741 h 6858000"/>
                <a:gd name="connsiteX5" fmla="*/ 1941652 w 6394458"/>
                <a:gd name="connsiteY5" fmla="*/ 155032 h 6858000"/>
                <a:gd name="connsiteX6" fmla="*/ 1878498 w 6394458"/>
                <a:gd name="connsiteY6" fmla="*/ 203377 h 6858000"/>
                <a:gd name="connsiteX7" fmla="*/ 1865722 w 6394458"/>
                <a:gd name="connsiteY7" fmla="*/ 213395 h 6858000"/>
                <a:gd name="connsiteX8" fmla="*/ 1791679 w 6394458"/>
                <a:gd name="connsiteY8" fmla="*/ 272483 h 6858000"/>
                <a:gd name="connsiteX9" fmla="*/ 1503495 w 6394458"/>
                <a:gd name="connsiteY9" fmla="*/ 525389 h 6858000"/>
                <a:gd name="connsiteX10" fmla="*/ 990135 w 6394458"/>
                <a:gd name="connsiteY10" fmla="*/ 1098128 h 6858000"/>
                <a:gd name="connsiteX11" fmla="*/ 771637 w 6394458"/>
                <a:gd name="connsiteY11" fmla="*/ 1416800 h 6858000"/>
                <a:gd name="connsiteX12" fmla="*/ 585660 w 6394458"/>
                <a:gd name="connsiteY12" fmla="*/ 1756960 h 6858000"/>
                <a:gd name="connsiteX13" fmla="*/ 585515 w 6394458"/>
                <a:gd name="connsiteY13" fmla="*/ 1757395 h 6858000"/>
                <a:gd name="connsiteX14" fmla="*/ 585370 w 6394458"/>
                <a:gd name="connsiteY14" fmla="*/ 1757831 h 6858000"/>
                <a:gd name="connsiteX15" fmla="*/ 544574 w 6394458"/>
                <a:gd name="connsiteY15" fmla="*/ 1845230 h 6858000"/>
                <a:gd name="connsiteX16" fmla="*/ 524539 w 6394458"/>
                <a:gd name="connsiteY16" fmla="*/ 1889510 h 6858000"/>
                <a:gd name="connsiteX17" fmla="*/ 505666 w 6394458"/>
                <a:gd name="connsiteY17" fmla="*/ 1933935 h 6858000"/>
                <a:gd name="connsiteX18" fmla="*/ 502762 w 6394458"/>
                <a:gd name="connsiteY18" fmla="*/ 1940904 h 6858000"/>
                <a:gd name="connsiteX19" fmla="*/ 469661 w 6394458"/>
                <a:gd name="connsiteY19" fmla="*/ 2023512 h 6858000"/>
                <a:gd name="connsiteX20" fmla="*/ 456885 w 6394458"/>
                <a:gd name="connsiteY20" fmla="*/ 2057049 h 6858000"/>
                <a:gd name="connsiteX21" fmla="*/ 435688 w 6394458"/>
                <a:gd name="connsiteY21" fmla="*/ 2114395 h 6858000"/>
                <a:gd name="connsiteX22" fmla="*/ 435543 w 6394458"/>
                <a:gd name="connsiteY22" fmla="*/ 2114976 h 6858000"/>
                <a:gd name="connsiteX23" fmla="*/ 435253 w 6394458"/>
                <a:gd name="connsiteY23" fmla="*/ 2115557 h 6858000"/>
                <a:gd name="connsiteX24" fmla="*/ 324770 w 6394458"/>
                <a:gd name="connsiteY24" fmla="*/ 2488382 h 6858000"/>
                <a:gd name="connsiteX25" fmla="*/ 235338 w 6394458"/>
                <a:gd name="connsiteY25" fmla="*/ 3261036 h 6858000"/>
                <a:gd name="connsiteX26" fmla="*/ 272505 w 6394458"/>
                <a:gd name="connsiteY26" fmla="*/ 3641991 h 6858000"/>
                <a:gd name="connsiteX27" fmla="*/ 385891 w 6394458"/>
                <a:gd name="connsiteY27" fmla="*/ 4006104 h 6858000"/>
                <a:gd name="connsiteX28" fmla="*/ 386182 w 6394458"/>
                <a:gd name="connsiteY28" fmla="*/ 4006685 h 6858000"/>
                <a:gd name="connsiteX29" fmla="*/ 386472 w 6394458"/>
                <a:gd name="connsiteY29" fmla="*/ 4007266 h 6858000"/>
                <a:gd name="connsiteX30" fmla="*/ 413911 w 6394458"/>
                <a:gd name="connsiteY30" fmla="*/ 4068823 h 6858000"/>
                <a:gd name="connsiteX31" fmla="*/ 425380 w 6394458"/>
                <a:gd name="connsiteY31" fmla="*/ 4093794 h 6858000"/>
                <a:gd name="connsiteX32" fmla="*/ 435834 w 6394458"/>
                <a:gd name="connsiteY32" fmla="*/ 4114845 h 6858000"/>
                <a:gd name="connsiteX33" fmla="*/ 468644 w 6394458"/>
                <a:gd name="connsiteY33" fmla="*/ 4178435 h 6858000"/>
                <a:gd name="connsiteX34" fmla="*/ 468935 w 6394458"/>
                <a:gd name="connsiteY34" fmla="*/ 4179015 h 6858000"/>
                <a:gd name="connsiteX35" fmla="*/ 469225 w 6394458"/>
                <a:gd name="connsiteY35" fmla="*/ 4179596 h 6858000"/>
                <a:gd name="connsiteX36" fmla="*/ 566496 w 6394458"/>
                <a:gd name="connsiteY36" fmla="*/ 4345828 h 6858000"/>
                <a:gd name="connsiteX37" fmla="*/ 674366 w 6394458"/>
                <a:gd name="connsiteY37" fmla="*/ 4507124 h 6858000"/>
                <a:gd name="connsiteX38" fmla="*/ 790946 w 6394458"/>
                <a:gd name="connsiteY38" fmla="*/ 4665372 h 6858000"/>
                <a:gd name="connsiteX39" fmla="*/ 938015 w 6394458"/>
                <a:gd name="connsiteY39" fmla="*/ 4855559 h 6858000"/>
                <a:gd name="connsiteX40" fmla="*/ 1035286 w 6394458"/>
                <a:gd name="connsiteY40" fmla="*/ 4980269 h 6858000"/>
                <a:gd name="connsiteX41" fmla="*/ 1158254 w 6394458"/>
                <a:gd name="connsiteY41" fmla="*/ 5140985 h 6858000"/>
                <a:gd name="connsiteX42" fmla="*/ 1221118 w 6394458"/>
                <a:gd name="connsiteY42" fmla="*/ 5226351 h 6858000"/>
                <a:gd name="connsiteX43" fmla="*/ 1277448 w 6394458"/>
                <a:gd name="connsiteY43" fmla="*/ 5303007 h 6858000"/>
                <a:gd name="connsiteX44" fmla="*/ 1277739 w 6394458"/>
                <a:gd name="connsiteY44" fmla="*/ 5303297 h 6858000"/>
                <a:gd name="connsiteX45" fmla="*/ 1278029 w 6394458"/>
                <a:gd name="connsiteY45" fmla="*/ 5303588 h 6858000"/>
                <a:gd name="connsiteX46" fmla="*/ 1376607 w 6394458"/>
                <a:gd name="connsiteY46" fmla="*/ 5433525 h 6858000"/>
                <a:gd name="connsiteX47" fmla="*/ 1395625 w 6394458"/>
                <a:gd name="connsiteY47" fmla="*/ 5458060 h 6858000"/>
                <a:gd name="connsiteX48" fmla="*/ 1405207 w 6394458"/>
                <a:gd name="connsiteY48" fmla="*/ 5469965 h 6858000"/>
                <a:gd name="connsiteX49" fmla="*/ 1518739 w 6394458"/>
                <a:gd name="connsiteY49" fmla="*/ 5607597 h 6858000"/>
                <a:gd name="connsiteX50" fmla="*/ 1779194 w 6394458"/>
                <a:gd name="connsiteY50" fmla="*/ 5888957 h 6858000"/>
                <a:gd name="connsiteX51" fmla="*/ 2361805 w 6394458"/>
                <a:gd name="connsiteY51" fmla="*/ 6356876 h 6858000"/>
                <a:gd name="connsiteX52" fmla="*/ 2682656 w 6394458"/>
                <a:gd name="connsiteY52" fmla="*/ 6532110 h 6858000"/>
                <a:gd name="connsiteX53" fmla="*/ 2682946 w 6394458"/>
                <a:gd name="connsiteY53" fmla="*/ 6532255 h 6858000"/>
                <a:gd name="connsiteX54" fmla="*/ 2683236 w 6394458"/>
                <a:gd name="connsiteY54" fmla="*/ 6532400 h 6858000"/>
                <a:gd name="connsiteX55" fmla="*/ 3021944 w 6394458"/>
                <a:gd name="connsiteY55" fmla="*/ 6664805 h 6858000"/>
                <a:gd name="connsiteX56" fmla="*/ 3375605 w 6394458"/>
                <a:gd name="connsiteY56" fmla="*/ 6756415 h 6858000"/>
                <a:gd name="connsiteX57" fmla="*/ 3555048 w 6394458"/>
                <a:gd name="connsiteY57" fmla="*/ 6786612 h 6858000"/>
                <a:gd name="connsiteX58" fmla="*/ 3735218 w 6394458"/>
                <a:gd name="connsiteY58" fmla="*/ 6807083 h 6858000"/>
                <a:gd name="connsiteX59" fmla="*/ 4108188 w 6394458"/>
                <a:gd name="connsiteY59" fmla="*/ 6823343 h 6858000"/>
                <a:gd name="connsiteX60" fmla="*/ 4126917 w 6394458"/>
                <a:gd name="connsiteY60" fmla="*/ 6823343 h 6858000"/>
                <a:gd name="connsiteX61" fmla="*/ 4151597 w 6394458"/>
                <a:gd name="connsiteY61" fmla="*/ 6823488 h 6858000"/>
                <a:gd name="connsiteX62" fmla="*/ 4199652 w 6394458"/>
                <a:gd name="connsiteY62" fmla="*/ 6822763 h 6858000"/>
                <a:gd name="connsiteX63" fmla="*/ 4200088 w 6394458"/>
                <a:gd name="connsiteY63" fmla="*/ 6822763 h 6858000"/>
                <a:gd name="connsiteX64" fmla="*/ 4200523 w 6394458"/>
                <a:gd name="connsiteY64" fmla="*/ 6822763 h 6858000"/>
                <a:gd name="connsiteX65" fmla="*/ 4245675 w 6394458"/>
                <a:gd name="connsiteY65" fmla="*/ 6821601 h 6858000"/>
                <a:gd name="connsiteX66" fmla="*/ 4291117 w 6394458"/>
                <a:gd name="connsiteY66" fmla="*/ 6819277 h 6858000"/>
                <a:gd name="connsiteX67" fmla="*/ 4469108 w 6394458"/>
                <a:gd name="connsiteY67" fmla="*/ 6803743 h 6858000"/>
                <a:gd name="connsiteX68" fmla="*/ 5157267 w 6394458"/>
                <a:gd name="connsiteY68" fmla="*/ 6617766 h 6858000"/>
                <a:gd name="connsiteX69" fmla="*/ 5484069 w 6394458"/>
                <a:gd name="connsiteY69" fmla="*/ 6455744 h 6858000"/>
                <a:gd name="connsiteX70" fmla="*/ 5801144 w 6394458"/>
                <a:gd name="connsiteY70" fmla="*/ 6257717 h 6858000"/>
                <a:gd name="connsiteX71" fmla="*/ 6111106 w 6394458"/>
                <a:gd name="connsiteY71" fmla="*/ 6032542 h 6858000"/>
                <a:gd name="connsiteX72" fmla="*/ 6264127 w 6394458"/>
                <a:gd name="connsiteY72" fmla="*/ 5913203 h 6858000"/>
                <a:gd name="connsiteX73" fmla="*/ 6394458 w 6394458"/>
                <a:gd name="connsiteY73" fmla="*/ 5808939 h 6858000"/>
                <a:gd name="connsiteX74" fmla="*/ 6394458 w 6394458"/>
                <a:gd name="connsiteY74" fmla="*/ 6858000 h 6858000"/>
                <a:gd name="connsiteX75" fmla="*/ 2234128 w 6394458"/>
                <a:gd name="connsiteY75" fmla="*/ 6858000 h 6858000"/>
                <a:gd name="connsiteX76" fmla="*/ 2151583 w 6394458"/>
                <a:gd name="connsiteY76" fmla="*/ 6802146 h 6858000"/>
                <a:gd name="connsiteX77" fmla="*/ 593791 w 6394458"/>
                <a:gd name="connsiteY77" fmla="*/ 5241450 h 6858000"/>
                <a:gd name="connsiteX78" fmla="*/ 0 w 6394458"/>
                <a:gd name="connsiteY78" fmla="*/ 3044861 h 6858000"/>
                <a:gd name="connsiteX79" fmla="*/ 342337 w 6394458"/>
                <a:gd name="connsiteY79" fmla="*/ 1349581 h 6858000"/>
                <a:gd name="connsiteX80" fmla="*/ 1129762 w 6394458"/>
                <a:gd name="connsiteY80" fmla="*/ 1181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Lst>
              <a:rect l="l" t="t" r="r" b="b"/>
              <a:pathLst>
                <a:path w="6394458" h="6858000">
                  <a:moveTo>
                    <a:pt x="1242460" y="0"/>
                  </a:moveTo>
                  <a:lnTo>
                    <a:pt x="2160732" y="0"/>
                  </a:lnTo>
                  <a:lnTo>
                    <a:pt x="2096124" y="41936"/>
                  </a:lnTo>
                  <a:cubicBezTo>
                    <a:pt x="2053586" y="71988"/>
                    <a:pt x="1997691" y="111913"/>
                    <a:pt x="1942232" y="154451"/>
                  </a:cubicBezTo>
                  <a:lnTo>
                    <a:pt x="1941942" y="154741"/>
                  </a:lnTo>
                  <a:lnTo>
                    <a:pt x="1941652" y="155032"/>
                  </a:lnTo>
                  <a:cubicBezTo>
                    <a:pt x="1920455" y="170711"/>
                    <a:pt x="1899113" y="187262"/>
                    <a:pt x="1878498" y="203377"/>
                  </a:cubicBezTo>
                  <a:lnTo>
                    <a:pt x="1865722" y="213395"/>
                  </a:lnTo>
                  <a:cubicBezTo>
                    <a:pt x="1838863" y="233865"/>
                    <a:pt x="1813311" y="254771"/>
                    <a:pt x="1791679" y="272483"/>
                  </a:cubicBezTo>
                  <a:cubicBezTo>
                    <a:pt x="1684245" y="360463"/>
                    <a:pt x="1590023" y="443216"/>
                    <a:pt x="1503495" y="525389"/>
                  </a:cubicBezTo>
                  <a:cubicBezTo>
                    <a:pt x="1315050" y="703090"/>
                    <a:pt x="1142430" y="895746"/>
                    <a:pt x="990135" y="1098128"/>
                  </a:cubicBezTo>
                  <a:cubicBezTo>
                    <a:pt x="911301" y="1202949"/>
                    <a:pt x="837695" y="1310238"/>
                    <a:pt x="771637" y="1416800"/>
                  </a:cubicBezTo>
                  <a:cubicBezTo>
                    <a:pt x="697595" y="1538898"/>
                    <a:pt x="636764" y="1650106"/>
                    <a:pt x="585660" y="1756960"/>
                  </a:cubicBezTo>
                  <a:lnTo>
                    <a:pt x="585515" y="1757395"/>
                  </a:lnTo>
                  <a:lnTo>
                    <a:pt x="585370" y="1757831"/>
                  </a:lnTo>
                  <a:cubicBezTo>
                    <a:pt x="570271" y="1788174"/>
                    <a:pt x="556334" y="1818952"/>
                    <a:pt x="544574" y="1845230"/>
                  </a:cubicBezTo>
                  <a:lnTo>
                    <a:pt x="524539" y="1889510"/>
                  </a:lnTo>
                  <a:lnTo>
                    <a:pt x="505666" y="1933935"/>
                  </a:lnTo>
                  <a:lnTo>
                    <a:pt x="502762" y="1940904"/>
                  </a:lnTo>
                  <a:cubicBezTo>
                    <a:pt x="491002" y="1969214"/>
                    <a:pt x="479823" y="1996073"/>
                    <a:pt x="469661" y="2023512"/>
                  </a:cubicBezTo>
                  <a:cubicBezTo>
                    <a:pt x="465450" y="2034691"/>
                    <a:pt x="461240" y="2045870"/>
                    <a:pt x="456885" y="2057049"/>
                  </a:cubicBezTo>
                  <a:cubicBezTo>
                    <a:pt x="449190" y="2076794"/>
                    <a:pt x="442076" y="2095522"/>
                    <a:pt x="435688" y="2114395"/>
                  </a:cubicBezTo>
                  <a:lnTo>
                    <a:pt x="435543" y="2114976"/>
                  </a:lnTo>
                  <a:lnTo>
                    <a:pt x="435253" y="2115557"/>
                  </a:lnTo>
                  <a:cubicBezTo>
                    <a:pt x="390392" y="2239687"/>
                    <a:pt x="353226" y="2365123"/>
                    <a:pt x="324770" y="2488382"/>
                  </a:cubicBezTo>
                  <a:cubicBezTo>
                    <a:pt x="265391" y="2742158"/>
                    <a:pt x="235193" y="3002178"/>
                    <a:pt x="235338" y="3261036"/>
                  </a:cubicBezTo>
                  <a:cubicBezTo>
                    <a:pt x="236210" y="3391989"/>
                    <a:pt x="248695" y="3520474"/>
                    <a:pt x="272505" y="3641991"/>
                  </a:cubicBezTo>
                  <a:cubicBezTo>
                    <a:pt x="299073" y="3770621"/>
                    <a:pt x="337110" y="3893154"/>
                    <a:pt x="385891" y="4006104"/>
                  </a:cubicBezTo>
                  <a:lnTo>
                    <a:pt x="386182" y="4006685"/>
                  </a:lnTo>
                  <a:lnTo>
                    <a:pt x="386472" y="4007266"/>
                  </a:lnTo>
                  <a:cubicBezTo>
                    <a:pt x="394747" y="4027591"/>
                    <a:pt x="404039" y="4047626"/>
                    <a:pt x="413911" y="4068823"/>
                  </a:cubicBezTo>
                  <a:cubicBezTo>
                    <a:pt x="417686" y="4077098"/>
                    <a:pt x="421606" y="4085374"/>
                    <a:pt x="425380" y="4093794"/>
                  </a:cubicBezTo>
                  <a:cubicBezTo>
                    <a:pt x="428865" y="4100908"/>
                    <a:pt x="432349" y="4107876"/>
                    <a:pt x="435834" y="4114845"/>
                  </a:cubicBezTo>
                  <a:cubicBezTo>
                    <a:pt x="446867" y="4136913"/>
                    <a:pt x="457320" y="4157819"/>
                    <a:pt x="468644" y="4178435"/>
                  </a:cubicBezTo>
                  <a:lnTo>
                    <a:pt x="468935" y="4179015"/>
                  </a:lnTo>
                  <a:lnTo>
                    <a:pt x="469225" y="4179596"/>
                  </a:lnTo>
                  <a:cubicBezTo>
                    <a:pt x="495213" y="4229103"/>
                    <a:pt x="525120" y="4280352"/>
                    <a:pt x="566496" y="4345828"/>
                  </a:cubicBezTo>
                  <a:cubicBezTo>
                    <a:pt x="598727" y="4397368"/>
                    <a:pt x="633135" y="4447745"/>
                    <a:pt x="674366" y="4507124"/>
                  </a:cubicBezTo>
                  <a:cubicBezTo>
                    <a:pt x="713129" y="4561713"/>
                    <a:pt x="753199" y="4615139"/>
                    <a:pt x="790946" y="4665372"/>
                  </a:cubicBezTo>
                  <a:cubicBezTo>
                    <a:pt x="839001" y="4729106"/>
                    <a:pt x="889379" y="4793421"/>
                    <a:pt x="938015" y="4855559"/>
                  </a:cubicBezTo>
                  <a:cubicBezTo>
                    <a:pt x="969955" y="4896355"/>
                    <a:pt x="1003056" y="4938457"/>
                    <a:pt x="1035286" y="4980269"/>
                  </a:cubicBezTo>
                  <a:cubicBezTo>
                    <a:pt x="1069113" y="5023969"/>
                    <a:pt x="1113684" y="5081606"/>
                    <a:pt x="1158254" y="5140985"/>
                  </a:cubicBezTo>
                  <a:cubicBezTo>
                    <a:pt x="1179451" y="5169005"/>
                    <a:pt x="1200647" y="5198186"/>
                    <a:pt x="1221118" y="5226351"/>
                  </a:cubicBezTo>
                  <a:cubicBezTo>
                    <a:pt x="1240572" y="5253065"/>
                    <a:pt x="1259010" y="5278471"/>
                    <a:pt x="1277448" y="5303007"/>
                  </a:cubicBezTo>
                  <a:lnTo>
                    <a:pt x="1277739" y="5303297"/>
                  </a:lnTo>
                  <a:lnTo>
                    <a:pt x="1278029" y="5303588"/>
                  </a:lnTo>
                  <a:cubicBezTo>
                    <a:pt x="1309824" y="5347287"/>
                    <a:pt x="1343796" y="5391132"/>
                    <a:pt x="1376607" y="5433525"/>
                  </a:cubicBezTo>
                  <a:lnTo>
                    <a:pt x="1395625" y="5458060"/>
                  </a:lnTo>
                  <a:lnTo>
                    <a:pt x="1405207" y="5469965"/>
                  </a:lnTo>
                  <a:cubicBezTo>
                    <a:pt x="1442083" y="5515552"/>
                    <a:pt x="1479976" y="5562736"/>
                    <a:pt x="1518739" y="5607597"/>
                  </a:cubicBezTo>
                  <a:cubicBezTo>
                    <a:pt x="1603960" y="5707481"/>
                    <a:pt x="1691650" y="5802139"/>
                    <a:pt x="1779194" y="5888957"/>
                  </a:cubicBezTo>
                  <a:cubicBezTo>
                    <a:pt x="1965606" y="6072902"/>
                    <a:pt x="2161746" y="6230423"/>
                    <a:pt x="2361805" y="6356876"/>
                  </a:cubicBezTo>
                  <a:cubicBezTo>
                    <a:pt x="2475047" y="6427870"/>
                    <a:pt x="2579867" y="6485217"/>
                    <a:pt x="2682656" y="6532110"/>
                  </a:cubicBezTo>
                  <a:lnTo>
                    <a:pt x="2682946" y="6532255"/>
                  </a:lnTo>
                  <a:lnTo>
                    <a:pt x="2683236" y="6532400"/>
                  </a:lnTo>
                  <a:cubicBezTo>
                    <a:pt x="2787767" y="6581616"/>
                    <a:pt x="2901734" y="6626187"/>
                    <a:pt x="3021944" y="6664805"/>
                  </a:cubicBezTo>
                  <a:cubicBezTo>
                    <a:pt x="3132572" y="6700374"/>
                    <a:pt x="3251620" y="6731298"/>
                    <a:pt x="3375605" y="6756415"/>
                  </a:cubicBezTo>
                  <a:cubicBezTo>
                    <a:pt x="3432661" y="6767738"/>
                    <a:pt x="3493201" y="6777901"/>
                    <a:pt x="3555048" y="6786612"/>
                  </a:cubicBezTo>
                  <a:cubicBezTo>
                    <a:pt x="3613121" y="6794742"/>
                    <a:pt x="3673807" y="6801566"/>
                    <a:pt x="3735218" y="6807083"/>
                  </a:cubicBezTo>
                  <a:cubicBezTo>
                    <a:pt x="3852670" y="6817826"/>
                    <a:pt x="3974622" y="6823052"/>
                    <a:pt x="4108188" y="6823343"/>
                  </a:cubicBezTo>
                  <a:lnTo>
                    <a:pt x="4126917" y="6823343"/>
                  </a:lnTo>
                  <a:cubicBezTo>
                    <a:pt x="4135192" y="6823488"/>
                    <a:pt x="4143322" y="6823488"/>
                    <a:pt x="4151597" y="6823488"/>
                  </a:cubicBezTo>
                  <a:cubicBezTo>
                    <a:pt x="4171487" y="6823488"/>
                    <a:pt x="4186296" y="6823343"/>
                    <a:pt x="4199652" y="6822763"/>
                  </a:cubicBezTo>
                  <a:lnTo>
                    <a:pt x="4200088" y="6822763"/>
                  </a:lnTo>
                  <a:lnTo>
                    <a:pt x="4200523" y="6822763"/>
                  </a:lnTo>
                  <a:lnTo>
                    <a:pt x="4245675" y="6821601"/>
                  </a:lnTo>
                  <a:lnTo>
                    <a:pt x="4291117" y="6819277"/>
                  </a:lnTo>
                  <a:cubicBezTo>
                    <a:pt x="4342801" y="6816955"/>
                    <a:pt x="4397825" y="6812164"/>
                    <a:pt x="4469108" y="6803743"/>
                  </a:cubicBezTo>
                  <a:cubicBezTo>
                    <a:pt x="4700672" y="6775433"/>
                    <a:pt x="4932236" y="6712860"/>
                    <a:pt x="5157267" y="6617766"/>
                  </a:cubicBezTo>
                  <a:cubicBezTo>
                    <a:pt x="5260490" y="6574648"/>
                    <a:pt x="5367344" y="6521656"/>
                    <a:pt x="5484069" y="6455744"/>
                  </a:cubicBezTo>
                  <a:cubicBezTo>
                    <a:pt x="5584535" y="6399414"/>
                    <a:pt x="5688194" y="6334663"/>
                    <a:pt x="5801144" y="6257717"/>
                  </a:cubicBezTo>
                  <a:cubicBezTo>
                    <a:pt x="5894061" y="6194419"/>
                    <a:pt x="5992638" y="6122844"/>
                    <a:pt x="6111106" y="6032542"/>
                  </a:cubicBezTo>
                  <a:cubicBezTo>
                    <a:pt x="6163081" y="5993052"/>
                    <a:pt x="6215491" y="5951676"/>
                    <a:pt x="6264127" y="5913203"/>
                  </a:cubicBezTo>
                  <a:lnTo>
                    <a:pt x="6394458" y="5808939"/>
                  </a:lnTo>
                  <a:lnTo>
                    <a:pt x="6394458" y="6858000"/>
                  </a:lnTo>
                  <a:lnTo>
                    <a:pt x="2234128" y="6858000"/>
                  </a:lnTo>
                  <a:lnTo>
                    <a:pt x="2151583" y="6802146"/>
                  </a:lnTo>
                  <a:cubicBezTo>
                    <a:pt x="1509012" y="6424386"/>
                    <a:pt x="970245" y="5884748"/>
                    <a:pt x="593791" y="5241450"/>
                  </a:cubicBezTo>
                  <a:cubicBezTo>
                    <a:pt x="205286" y="4577683"/>
                    <a:pt x="0" y="3818240"/>
                    <a:pt x="0" y="3044861"/>
                  </a:cubicBezTo>
                  <a:cubicBezTo>
                    <a:pt x="0" y="2457023"/>
                    <a:pt x="115129" y="1886606"/>
                    <a:pt x="342337" y="1349581"/>
                  </a:cubicBezTo>
                  <a:cubicBezTo>
                    <a:pt x="534284" y="895692"/>
                    <a:pt x="798705" y="482372"/>
                    <a:pt x="1129762" y="118183"/>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0" name="Freeform: Shape 89">
              <a:extLst>
                <a:ext uri="{FF2B5EF4-FFF2-40B4-BE49-F238E27FC236}">
                  <a16:creationId xmlns:a16="http://schemas.microsoft.com/office/drawing/2014/main" id="{1905757E-C772-4187-BD34-A12DC33F3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4266" y="0"/>
              <a:ext cx="6419426" cy="6858000"/>
            </a:xfrm>
            <a:custGeom>
              <a:avLst/>
              <a:gdLst>
                <a:gd name="connsiteX0" fmla="*/ 6419426 w 6419426"/>
                <a:gd name="connsiteY0" fmla="*/ 6276207 h 6858000"/>
                <a:gd name="connsiteX1" fmla="*/ 6419426 w 6419426"/>
                <a:gd name="connsiteY1" fmla="*/ 6858000 h 6858000"/>
                <a:gd name="connsiteX2" fmla="*/ 5377226 w 6419426"/>
                <a:gd name="connsiteY2" fmla="*/ 6858000 h 6858000"/>
                <a:gd name="connsiteX3" fmla="*/ 5526079 w 6419426"/>
                <a:gd name="connsiteY3" fmla="*/ 6799309 h 6858000"/>
                <a:gd name="connsiteX4" fmla="*/ 6372097 w 6419426"/>
                <a:gd name="connsiteY4" fmla="*/ 6313400 h 6858000"/>
                <a:gd name="connsiteX5" fmla="*/ 0 w 6419426"/>
                <a:gd name="connsiteY5" fmla="*/ 3944218 h 6858000"/>
                <a:gd name="connsiteX6" fmla="*/ 31811 w 6419426"/>
                <a:gd name="connsiteY6" fmla="*/ 4082046 h 6858000"/>
                <a:gd name="connsiteX7" fmla="*/ 2375871 w 6419426"/>
                <a:gd name="connsiteY7" fmla="*/ 6799309 h 6858000"/>
                <a:gd name="connsiteX8" fmla="*/ 2524724 w 6419426"/>
                <a:gd name="connsiteY8" fmla="*/ 6858000 h 6858000"/>
                <a:gd name="connsiteX9" fmla="*/ 0 w 6419426"/>
                <a:gd name="connsiteY9" fmla="*/ 6858000 h 6858000"/>
                <a:gd name="connsiteX10" fmla="*/ 0 w 6419426"/>
                <a:gd name="connsiteY10" fmla="*/ 0 h 6858000"/>
                <a:gd name="connsiteX11" fmla="*/ 1320019 w 6419426"/>
                <a:gd name="connsiteY11" fmla="*/ 0 h 6858000"/>
                <a:gd name="connsiteX12" fmla="*/ 1089625 w 6419426"/>
                <a:gd name="connsiteY12" fmla="*/ 209396 h 6858000"/>
                <a:gd name="connsiteX13" fmla="*/ 31811 w 6419426"/>
                <a:gd name="connsiteY13" fmla="*/ 2059448 h 6858000"/>
                <a:gd name="connsiteX14" fmla="*/ 0 w 6419426"/>
                <a:gd name="connsiteY14" fmla="*/ 21972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19426" h="6858000">
                  <a:moveTo>
                    <a:pt x="6419426" y="6276207"/>
                  </a:moveTo>
                  <a:lnTo>
                    <a:pt x="6419426" y="6858000"/>
                  </a:lnTo>
                  <a:lnTo>
                    <a:pt x="5377226" y="6858000"/>
                  </a:lnTo>
                  <a:lnTo>
                    <a:pt x="5526079" y="6799309"/>
                  </a:lnTo>
                  <a:cubicBezTo>
                    <a:pt x="5828657" y="6671330"/>
                    <a:pt x="6112428" y="6507594"/>
                    <a:pt x="6372097" y="6313400"/>
                  </a:cubicBezTo>
                  <a:close/>
                  <a:moveTo>
                    <a:pt x="0" y="3944218"/>
                  </a:moveTo>
                  <a:lnTo>
                    <a:pt x="31811" y="4082046"/>
                  </a:lnTo>
                  <a:cubicBezTo>
                    <a:pt x="347839" y="5310348"/>
                    <a:pt x="1226077" y="6312987"/>
                    <a:pt x="2375871" y="6799309"/>
                  </a:cubicBezTo>
                  <a:lnTo>
                    <a:pt x="2524724" y="6858000"/>
                  </a:lnTo>
                  <a:lnTo>
                    <a:pt x="0" y="6858000"/>
                  </a:lnTo>
                  <a:close/>
                  <a:moveTo>
                    <a:pt x="0" y="0"/>
                  </a:moveTo>
                  <a:lnTo>
                    <a:pt x="1320019" y="0"/>
                  </a:lnTo>
                  <a:lnTo>
                    <a:pt x="1089625" y="209396"/>
                  </a:lnTo>
                  <a:cubicBezTo>
                    <a:pt x="586180" y="712841"/>
                    <a:pt x="214775" y="1348326"/>
                    <a:pt x="31811" y="2059448"/>
                  </a:cubicBezTo>
                  <a:lnTo>
                    <a:pt x="0" y="2197276"/>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Footer Placeholder 2">
            <a:extLst>
              <a:ext uri="{FF2B5EF4-FFF2-40B4-BE49-F238E27FC236}">
                <a16:creationId xmlns:a16="http://schemas.microsoft.com/office/drawing/2014/main" id="{30BCB4D0-8E9C-AA09-2726-EEAB25B70BE4}"/>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lnSpc>
                <a:spcPct val="90000"/>
              </a:lnSpc>
              <a:spcAft>
                <a:spcPts val="600"/>
              </a:spcAft>
              <a:defRPr/>
            </a:pPr>
            <a:r>
              <a:rPr lang="en-US" sz="700" kern="1200">
                <a:solidFill>
                  <a:prstClr val="black">
                    <a:tint val="75000"/>
                  </a:prstClr>
                </a:solidFill>
                <a:latin typeface="Calibri" panose="020F0502020204030204"/>
                <a:ea typeface="+mn-ea"/>
                <a:cs typeface="+mn-cs"/>
              </a:rPr>
              <a:t>
              </a:t>
            </a:r>
          </a:p>
        </p:txBody>
      </p:sp>
      <p:sp>
        <p:nvSpPr>
          <p:cNvPr id="4" name="Slide Number Placeholder 3">
            <a:extLst>
              <a:ext uri="{FF2B5EF4-FFF2-40B4-BE49-F238E27FC236}">
                <a16:creationId xmlns:a16="http://schemas.microsoft.com/office/drawing/2014/main" id="{BFC20E46-C19A-9F1F-E2C7-B6A0E460F265}"/>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6E91CC32-6A6B-4E2E-BBA1-6864F305DA26}" type="slidenum">
              <a:rPr lang="en-US">
                <a:solidFill>
                  <a:prstClr val="black">
                    <a:tint val="75000"/>
                  </a:prstClr>
                </a:solidFill>
                <a:latin typeface="Calibri" panose="020F0502020204030204"/>
              </a:rPr>
              <a:pPr>
                <a:spcAft>
                  <a:spcPts val="600"/>
                </a:spcAft>
                <a:defRPr/>
              </a:pPr>
              <a:t>13</a:t>
            </a:fld>
            <a:endParaRPr lang="en-US">
              <a:solidFill>
                <a:prstClr val="black">
                  <a:tint val="75000"/>
                </a:prstClr>
              </a:solidFill>
              <a:latin typeface="Calibri" panose="020F0502020204030204"/>
            </a:endParaRPr>
          </a:p>
        </p:txBody>
      </p:sp>
      <p:graphicFrame>
        <p:nvGraphicFramePr>
          <p:cNvPr id="70" name="TextBox 1">
            <a:extLst>
              <a:ext uri="{FF2B5EF4-FFF2-40B4-BE49-F238E27FC236}">
                <a16:creationId xmlns:a16="http://schemas.microsoft.com/office/drawing/2014/main" id="{7A7BBE60-2CEF-8C9C-F437-18A12C8A7C3D}"/>
              </a:ext>
            </a:extLst>
          </p:cNvPr>
          <p:cNvGraphicFramePr/>
          <p:nvPr>
            <p:extLst>
              <p:ext uri="{D42A27DB-BD31-4B8C-83A1-F6EECF244321}">
                <p14:modId xmlns:p14="http://schemas.microsoft.com/office/powerpoint/2010/main" val="3058278483"/>
              </p:ext>
            </p:extLst>
          </p:nvPr>
        </p:nvGraphicFramePr>
        <p:xfrm>
          <a:off x="225468" y="1741118"/>
          <a:ext cx="5272105" cy="435488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Video 4">
            <a:hlinkClick r:id="" action="ppaction://media"/>
            <a:extLst>
              <a:ext uri="{FF2B5EF4-FFF2-40B4-BE49-F238E27FC236}">
                <a16:creationId xmlns:a16="http://schemas.microsoft.com/office/drawing/2014/main" id="{581614EB-6862-D766-A7F7-055FC78F961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0"/>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40691425"/>
      </p:ext>
    </p:extLst>
  </p:cSld>
  <p:clrMapOvr>
    <a:masterClrMapping/>
  </p:clrMapOvr>
  <mc:AlternateContent xmlns:mc="http://schemas.openxmlformats.org/markup-compatibility/2006" xmlns:p14="http://schemas.microsoft.com/office/powerpoint/2010/main">
    <mc:Choice Requires="p14">
      <p:transition spd="slow" p14:dur="2000" advTm="46486"/>
    </mc:Choice>
    <mc:Fallback xmlns="">
      <p:transition spd="slow" advTm="464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30BCB4D0-8E9C-AA09-2726-EEAB25B70BE4}"/>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lnSpc>
                <a:spcPct val="90000"/>
              </a:lnSpc>
              <a:spcAft>
                <a:spcPts val="600"/>
              </a:spcAft>
            </a:pPr>
            <a:r>
              <a:rPr lang="en-US" sz="700" kern="1200">
                <a:solidFill>
                  <a:schemeClr val="tx1">
                    <a:tint val="75000"/>
                  </a:schemeClr>
                </a:solidFill>
                <a:latin typeface="+mn-lt"/>
                <a:ea typeface="+mn-ea"/>
                <a:cs typeface="+mn-cs"/>
              </a:rPr>
              <a:t>
              </a:t>
            </a:r>
          </a:p>
        </p:txBody>
      </p:sp>
      <p:sp>
        <p:nvSpPr>
          <p:cNvPr id="4" name="Slide Number Placeholder 3">
            <a:extLst>
              <a:ext uri="{FF2B5EF4-FFF2-40B4-BE49-F238E27FC236}">
                <a16:creationId xmlns:a16="http://schemas.microsoft.com/office/drawing/2014/main" id="{BFC20E46-C19A-9F1F-E2C7-B6A0E460F265}"/>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6E91CC32-6A6B-4E2E-BBA1-6864F305DA26}" type="slidenum">
              <a:rPr lang="en-US" smtClean="0">
                <a:solidFill>
                  <a:schemeClr val="tx1">
                    <a:tint val="75000"/>
                  </a:schemeClr>
                </a:solidFill>
              </a:rPr>
              <a:pPr>
                <a:spcAft>
                  <a:spcPts val="600"/>
                </a:spcAft>
              </a:pPr>
              <a:t>14</a:t>
            </a:fld>
            <a:endParaRPr lang="en-US">
              <a:solidFill>
                <a:schemeClr val="tx1">
                  <a:tint val="75000"/>
                </a:schemeClr>
              </a:solidFill>
            </a:endParaRPr>
          </a:p>
        </p:txBody>
      </p:sp>
      <p:sp>
        <p:nvSpPr>
          <p:cNvPr id="5" name="TextBox 4">
            <a:extLst>
              <a:ext uri="{FF2B5EF4-FFF2-40B4-BE49-F238E27FC236}">
                <a16:creationId xmlns:a16="http://schemas.microsoft.com/office/drawing/2014/main" id="{B704F268-CECE-A592-93BB-FE981C84EEEF}"/>
              </a:ext>
            </a:extLst>
          </p:cNvPr>
          <p:cNvSpPr txBox="1"/>
          <p:nvPr/>
        </p:nvSpPr>
        <p:spPr>
          <a:xfrm>
            <a:off x="1533394" y="1607954"/>
            <a:ext cx="11342914" cy="3139321"/>
          </a:xfrm>
          <a:prstGeom prst="rect">
            <a:avLst/>
          </a:prstGeom>
          <a:noFill/>
        </p:spPr>
        <p:txBody>
          <a:bodyPr wrap="square">
            <a:spAutoFit/>
          </a:bodyPr>
          <a:lstStyle/>
          <a:p>
            <a:r>
              <a:rPr lang="en-GB" b="1"/>
              <a:t>Ethical and Person-Centred Considerations</a:t>
            </a:r>
          </a:p>
          <a:p>
            <a:endParaRPr lang="en-GB" b="1"/>
          </a:p>
          <a:p>
            <a:pPr>
              <a:buFont typeface="Arial" panose="020B0604020202020204" pitchFamily="34" charset="0"/>
              <a:buChar char="•"/>
            </a:pPr>
            <a:r>
              <a:rPr lang="en-GB">
                <a:latin typeface="Arial" panose="020B0604020202020204" pitchFamily="34" charset="0"/>
                <a:cs typeface="Arial" panose="020B0604020202020204" pitchFamily="34" charset="0"/>
              </a:rPr>
              <a:t> Respect autonomy and choice. (Coulter et al,2015).</a:t>
            </a:r>
          </a:p>
          <a:p>
            <a:pPr>
              <a:buFont typeface="Arial" panose="020B0604020202020204" pitchFamily="34" charset="0"/>
              <a:buChar char="•"/>
            </a:pPr>
            <a:endParaRPr lang="en-GB">
              <a:latin typeface="Arial" panose="020B0604020202020204" pitchFamily="34" charset="0"/>
              <a:cs typeface="Arial" panose="020B0604020202020204" pitchFamily="34" charset="0"/>
            </a:endParaRPr>
          </a:p>
          <a:p>
            <a:pPr>
              <a:buFont typeface="Arial" panose="020B0604020202020204" pitchFamily="34" charset="0"/>
              <a:buChar char="•"/>
            </a:pPr>
            <a:r>
              <a:rPr lang="en-GB">
                <a:latin typeface="Arial" panose="020B0604020202020204" pitchFamily="34" charset="0"/>
                <a:cs typeface="Arial" panose="020B0604020202020204" pitchFamily="34" charset="0"/>
              </a:rPr>
              <a:t> Empower individuals in decision-making</a:t>
            </a:r>
          </a:p>
          <a:p>
            <a:pPr>
              <a:buFont typeface="Arial" panose="020B0604020202020204" pitchFamily="34" charset="0"/>
              <a:buChar char="•"/>
            </a:pPr>
            <a:endParaRPr lang="en-GB">
              <a:latin typeface="Arial" panose="020B0604020202020204" pitchFamily="34" charset="0"/>
              <a:cs typeface="Arial" panose="020B0604020202020204" pitchFamily="34" charset="0"/>
            </a:endParaRPr>
          </a:p>
          <a:p>
            <a:pPr>
              <a:buFont typeface="Arial" panose="020B0604020202020204" pitchFamily="34" charset="0"/>
              <a:buChar char="•"/>
            </a:pPr>
            <a:r>
              <a:rPr lang="en-GB">
                <a:latin typeface="Arial" panose="020B0604020202020204" pitchFamily="34" charset="0"/>
                <a:cs typeface="Arial" panose="020B0604020202020204" pitchFamily="34" charset="0"/>
              </a:rPr>
              <a:t> Use strengths-based approaches.(Department of Health and social care,2017).</a:t>
            </a:r>
          </a:p>
          <a:p>
            <a:endParaRPr lang="en-GB">
              <a:latin typeface="Arial" panose="020B0604020202020204" pitchFamily="34" charset="0"/>
              <a:cs typeface="Arial" panose="020B0604020202020204" pitchFamily="34" charset="0"/>
            </a:endParaRPr>
          </a:p>
          <a:p>
            <a:pPr>
              <a:buFont typeface="Arial" panose="020B0604020202020204" pitchFamily="34" charset="0"/>
              <a:buChar char="•"/>
            </a:pPr>
            <a:r>
              <a:rPr lang="en-GB">
                <a:latin typeface="Arial" panose="020B0604020202020204" pitchFamily="34" charset="0"/>
                <a:cs typeface="Arial" panose="020B0604020202020204" pitchFamily="34" charset="0"/>
              </a:rPr>
              <a:t> Provide culturally sensitive care.</a:t>
            </a:r>
          </a:p>
          <a:p>
            <a:endParaRPr lang="en-GB">
              <a:latin typeface="Arial" panose="020B0604020202020204" pitchFamily="34" charset="0"/>
              <a:cs typeface="Arial" panose="020B0604020202020204" pitchFamily="34" charset="0"/>
            </a:endParaRPr>
          </a:p>
          <a:p>
            <a:pPr>
              <a:buFont typeface="Arial" panose="020B0604020202020204" pitchFamily="34" charset="0"/>
              <a:buChar char="•"/>
            </a:pPr>
            <a:r>
              <a:rPr lang="en-GB">
                <a:latin typeface="Arial" panose="020B0604020202020204" pitchFamily="34" charset="0"/>
                <a:cs typeface="Arial" panose="020B0604020202020204" pitchFamily="34" charset="0"/>
              </a:rPr>
              <a:t> Protect safety, dignity, and rights. (NICE,202</a:t>
            </a:r>
            <a:r>
              <a:rPr lang="en-GB" sz="1400">
                <a:latin typeface="Arial" panose="020B0604020202020204" pitchFamily="34" charset="0"/>
                <a:cs typeface="Arial" panose="020B0604020202020204" pitchFamily="34" charset="0"/>
              </a:rPr>
              <a:t>2).</a:t>
            </a:r>
          </a:p>
        </p:txBody>
      </p:sp>
      <p:pic>
        <p:nvPicPr>
          <p:cNvPr id="6" name="Video 5">
            <a:hlinkClick r:id="" action="ppaction://media"/>
            <a:extLst>
              <a:ext uri="{FF2B5EF4-FFF2-40B4-BE49-F238E27FC236}">
                <a16:creationId xmlns:a16="http://schemas.microsoft.com/office/drawing/2014/main" id="{C3B09552-656E-A1E9-335C-4B9EA5941B2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99646677"/>
      </p:ext>
    </p:extLst>
  </p:cSld>
  <p:clrMapOvr>
    <a:masterClrMapping/>
  </p:clrMapOvr>
  <mc:AlternateContent xmlns:mc="http://schemas.openxmlformats.org/markup-compatibility/2006" xmlns:p14="http://schemas.microsoft.com/office/powerpoint/2010/main">
    <mc:Choice Requires="p14">
      <p:transition spd="slow" p14:dur="2000" advTm="31817"/>
    </mc:Choice>
    <mc:Fallback xmlns="">
      <p:transition spd="slow" advTm="318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490920C8-4B76-261C-3FF3-F87C3E6ED264}"/>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E49E8408-39E4-35EC-BB69-1AE1D46D445E}"/>
              </a:ext>
            </a:extLst>
          </p:cNvPr>
          <p:cNvSpPr>
            <a:spLocks noGrp="1"/>
          </p:cNvSpPr>
          <p:nvPr>
            <p:ph type="sldNum" sz="quarter" idx="12"/>
          </p:nvPr>
        </p:nvSpPr>
        <p:spPr/>
        <p:txBody>
          <a:bodyPr/>
          <a:lstStyle/>
          <a:p>
            <a:fld id="{6E91CC32-6A6B-4E2E-BBA1-6864F305DA26}" type="slidenum">
              <a:rPr lang="en-US" smtClean="0"/>
              <a:t>15</a:t>
            </a:fld>
            <a:endParaRPr lang="en-US"/>
          </a:p>
        </p:txBody>
      </p:sp>
      <p:sp>
        <p:nvSpPr>
          <p:cNvPr id="6" name="TextBox 5">
            <a:extLst>
              <a:ext uri="{FF2B5EF4-FFF2-40B4-BE49-F238E27FC236}">
                <a16:creationId xmlns:a16="http://schemas.microsoft.com/office/drawing/2014/main" id="{5BD5F76D-37A7-E026-CA78-F3AE43270BCD}"/>
              </a:ext>
            </a:extLst>
          </p:cNvPr>
          <p:cNvSpPr txBox="1"/>
          <p:nvPr/>
        </p:nvSpPr>
        <p:spPr>
          <a:xfrm>
            <a:off x="664029" y="1534886"/>
            <a:ext cx="8481642" cy="3139321"/>
          </a:xfrm>
          <a:prstGeom prst="rect">
            <a:avLst/>
          </a:prstGeom>
          <a:noFill/>
        </p:spPr>
        <p:txBody>
          <a:bodyPr wrap="square">
            <a:spAutoFit/>
          </a:bodyPr>
          <a:lstStyle/>
          <a:p>
            <a:r>
              <a:rPr lang="en-GB" b="1"/>
              <a:t>Conclusion</a:t>
            </a:r>
          </a:p>
          <a:p>
            <a:pPr>
              <a:buFont typeface="Arial" panose="020B0604020202020204" pitchFamily="34" charset="0"/>
              <a:buChar char="•"/>
            </a:pPr>
            <a:r>
              <a:rPr lang="en-GB"/>
              <a:t> The ageing UK population requires comprehensive, person-centred and integrated services.</a:t>
            </a:r>
          </a:p>
          <a:p>
            <a:pPr>
              <a:buFont typeface="Arial" panose="020B0604020202020204" pitchFamily="34" charset="0"/>
              <a:buChar char="•"/>
            </a:pPr>
            <a:endParaRPr lang="en-GB"/>
          </a:p>
          <a:p>
            <a:pPr>
              <a:buFont typeface="Arial" panose="020B0604020202020204" pitchFamily="34" charset="0"/>
              <a:buChar char="•"/>
            </a:pPr>
            <a:r>
              <a:rPr lang="en-GB"/>
              <a:t> Current policies offer strong frameworks, but practical challenges remain.</a:t>
            </a:r>
          </a:p>
          <a:p>
            <a:pPr>
              <a:buFont typeface="Arial" panose="020B0604020202020204" pitchFamily="34" charset="0"/>
              <a:buChar char="•"/>
            </a:pPr>
            <a:endParaRPr lang="en-GB"/>
          </a:p>
          <a:p>
            <a:pPr>
              <a:buFont typeface="Arial" panose="020B0604020202020204" pitchFamily="34" charset="0"/>
              <a:buChar char="•"/>
            </a:pPr>
            <a:r>
              <a:rPr lang="en-GB"/>
              <a:t> Empowerment, independence, and functional ability must be central to all services.</a:t>
            </a:r>
          </a:p>
          <a:p>
            <a:pPr>
              <a:buFont typeface="Arial" panose="020B0604020202020204" pitchFamily="34" charset="0"/>
              <a:buChar char="•"/>
            </a:pPr>
            <a:endParaRPr lang="en-GB"/>
          </a:p>
          <a:p>
            <a:pPr>
              <a:buFont typeface="Arial" panose="020B0604020202020204" pitchFamily="34" charset="0"/>
              <a:buChar char="•"/>
            </a:pPr>
            <a:r>
              <a:rPr lang="en-GB"/>
              <a:t> Strengthening community care, addressing inequalities, and improving coordination can significantly enhance older people’s quality of life.(WHO,2020.)</a:t>
            </a:r>
          </a:p>
        </p:txBody>
      </p:sp>
      <p:pic>
        <p:nvPicPr>
          <p:cNvPr id="5" name="Video 4">
            <a:hlinkClick r:id="" action="ppaction://media"/>
            <a:extLst>
              <a:ext uri="{FF2B5EF4-FFF2-40B4-BE49-F238E27FC236}">
                <a16:creationId xmlns:a16="http://schemas.microsoft.com/office/drawing/2014/main" id="{017D4F56-A63A-CF68-1DB3-1AC0EF86038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19740543"/>
      </p:ext>
    </p:extLst>
  </p:cSld>
  <p:clrMapOvr>
    <a:masterClrMapping/>
  </p:clrMapOvr>
  <mc:AlternateContent xmlns:mc="http://schemas.openxmlformats.org/markup-compatibility/2006" xmlns:p14="http://schemas.microsoft.com/office/powerpoint/2010/main">
    <mc:Choice Requires="p14">
      <p:transition spd="slow" p14:dur="2000" advTm="30938"/>
    </mc:Choice>
    <mc:Fallback xmlns="">
      <p:transition spd="slow" advTm="309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Arc 2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4" name="TextBox 13">
            <a:extLst>
              <a:ext uri="{FF2B5EF4-FFF2-40B4-BE49-F238E27FC236}">
                <a16:creationId xmlns:a16="http://schemas.microsoft.com/office/drawing/2014/main" id="{ED02A0AB-E907-066A-9C8D-E88C7196050C}"/>
              </a:ext>
            </a:extLst>
          </p:cNvPr>
          <p:cNvSpPr txBox="1"/>
          <p:nvPr/>
        </p:nvSpPr>
        <p:spPr>
          <a:xfrm>
            <a:off x="838200" y="1825625"/>
            <a:ext cx="10515600" cy="435133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a:p>
        </p:txBody>
      </p:sp>
      <p:sp>
        <p:nvSpPr>
          <p:cNvPr id="3" name="TextBox 2">
            <a:extLst>
              <a:ext uri="{FF2B5EF4-FFF2-40B4-BE49-F238E27FC236}">
                <a16:creationId xmlns:a16="http://schemas.microsoft.com/office/drawing/2014/main" id="{26A39B9A-850E-1C2D-D28E-4D8F807AC9EF}"/>
              </a:ext>
            </a:extLst>
          </p:cNvPr>
          <p:cNvSpPr txBox="1"/>
          <p:nvPr/>
        </p:nvSpPr>
        <p:spPr>
          <a:xfrm>
            <a:off x="304800" y="1443841"/>
            <a:ext cx="8840871" cy="3970318"/>
          </a:xfrm>
          <a:prstGeom prst="rect">
            <a:avLst/>
          </a:prstGeom>
          <a:noFill/>
        </p:spPr>
        <p:txBody>
          <a:bodyPr wrap="square">
            <a:spAutoFit/>
          </a:bodyPr>
          <a:lstStyle/>
          <a:p>
            <a:r>
              <a:rPr lang="en-GB" b="1"/>
              <a:t>References</a:t>
            </a:r>
            <a:br>
              <a:rPr lang="en-GB"/>
            </a:br>
            <a:endParaRPr lang="en-GB"/>
          </a:p>
          <a:p>
            <a:endParaRPr lang="en-GB"/>
          </a:p>
          <a:p>
            <a:pPr>
              <a:buFont typeface="Arial" panose="020B0604020202020204" pitchFamily="34" charset="0"/>
              <a:buChar char="•"/>
            </a:pPr>
            <a:r>
              <a:rPr lang="en-GB"/>
              <a:t>National Institute for Health and Care Excellence (NICE) (2021) Falls prevention in older people. Available at: URL (Accessed.01 February 2026.)</a:t>
            </a:r>
          </a:p>
          <a:p>
            <a:pPr>
              <a:buFont typeface="Arial" panose="020B0604020202020204" pitchFamily="34" charset="0"/>
              <a:buChar char="•"/>
            </a:pPr>
            <a:endParaRPr lang="en-GB"/>
          </a:p>
          <a:p>
            <a:pPr>
              <a:buFont typeface="Arial" panose="020B0604020202020204" pitchFamily="34" charset="0"/>
              <a:buChar char="•"/>
            </a:pPr>
            <a:r>
              <a:rPr lang="en-GB"/>
              <a:t>NHS England (2019) The NHS Long Term Plan. Available at: URL (Accessed 01 February 2026.)</a:t>
            </a:r>
          </a:p>
          <a:p>
            <a:pPr>
              <a:buFont typeface="Arial" panose="020B0604020202020204" pitchFamily="34" charset="0"/>
              <a:buChar char="•"/>
            </a:pPr>
            <a:endParaRPr lang="en-GB"/>
          </a:p>
          <a:p>
            <a:pPr>
              <a:buFont typeface="Arial" panose="020B0604020202020204" pitchFamily="34" charset="0"/>
              <a:buChar char="•"/>
            </a:pPr>
            <a:r>
              <a:rPr lang="en-GB"/>
              <a:t>Office for National Statistics (2023) UK population ageing statistics. Available at: URL (Accessed 01 February 2026).</a:t>
            </a:r>
          </a:p>
          <a:p>
            <a:pPr>
              <a:buFont typeface="Arial" panose="020B0604020202020204" pitchFamily="34" charset="0"/>
              <a:buChar char="•"/>
            </a:pPr>
            <a:endParaRPr lang="en-GB"/>
          </a:p>
          <a:p>
            <a:pPr>
              <a:buFont typeface="Arial" panose="020B0604020202020204" pitchFamily="34" charset="0"/>
              <a:buChar char="•"/>
            </a:pPr>
            <a:r>
              <a:rPr lang="en-GB"/>
              <a:t>World Health Organization (2020) Decade of Healthy Ageing. Available at: URL (Accessed 01 February 2026.)</a:t>
            </a:r>
          </a:p>
        </p:txBody>
      </p:sp>
      <p:pic>
        <p:nvPicPr>
          <p:cNvPr id="4" name="Video 3">
            <a:hlinkClick r:id="" action="ppaction://media"/>
            <a:extLst>
              <a:ext uri="{FF2B5EF4-FFF2-40B4-BE49-F238E27FC236}">
                <a16:creationId xmlns:a16="http://schemas.microsoft.com/office/drawing/2014/main" id="{3A456940-EC1C-6AE4-6EFD-E3BD0959340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69299589"/>
      </p:ext>
    </p:extLst>
  </p:cSld>
  <p:clrMapOvr>
    <a:masterClrMapping/>
  </p:clrMapOvr>
  <mc:AlternateContent xmlns:mc="http://schemas.openxmlformats.org/markup-compatibility/2006" xmlns:p14="http://schemas.microsoft.com/office/powerpoint/2010/main">
    <mc:Choice Requires="p14">
      <p:transition spd="slow" p14:dur="2000" advTm="26729"/>
    </mc:Choice>
    <mc:Fallback xmlns="">
      <p:transition spd="slow" advTm="267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94438EC-31C1-52E5-3594-C74730F810CD}"/>
              </a:ext>
            </a:extLst>
          </p:cNvPr>
          <p:cNvSpPr txBox="1"/>
          <p:nvPr/>
        </p:nvSpPr>
        <p:spPr>
          <a:xfrm>
            <a:off x="4724400" y="3200400"/>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latin typeface="Calibri"/>
              <a:ea typeface="Calibri"/>
              <a:cs typeface="Calibri"/>
            </a:endParaRPr>
          </a:p>
          <a:p>
            <a:r>
              <a:rPr lang="en-US">
                <a:latin typeface="Calibri"/>
                <a:ea typeface="Calibri"/>
                <a:cs typeface="Calibri"/>
              </a:rPr>
              <a:t>‌</a:t>
            </a:r>
          </a:p>
        </p:txBody>
      </p:sp>
      <p:sp>
        <p:nvSpPr>
          <p:cNvPr id="3" name="TextBox 2">
            <a:extLst>
              <a:ext uri="{FF2B5EF4-FFF2-40B4-BE49-F238E27FC236}">
                <a16:creationId xmlns:a16="http://schemas.microsoft.com/office/drawing/2014/main" id="{B11C562B-5987-51B5-EF94-11B3EF752170}"/>
              </a:ext>
            </a:extLst>
          </p:cNvPr>
          <p:cNvSpPr txBox="1"/>
          <p:nvPr/>
        </p:nvSpPr>
        <p:spPr>
          <a:xfrm>
            <a:off x="313151" y="474345"/>
            <a:ext cx="11654562"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panose="020B0604020202020204" pitchFamily="34" charset="0"/>
                <a:ea typeface="Calibri"/>
                <a:cs typeface="Arial" panose="020B0604020202020204" pitchFamily="34" charset="0"/>
              </a:rPr>
              <a:t>Care Learning. (2024). </a:t>
            </a:r>
            <a:r>
              <a:rPr lang="en-US" i="1">
                <a:latin typeface="Arial" panose="020B0604020202020204" pitchFamily="34" charset="0"/>
                <a:ea typeface="Calibri"/>
                <a:cs typeface="Arial" panose="020B0604020202020204" pitchFamily="34" charset="0"/>
              </a:rPr>
              <a:t>What Are Theoretical Models In Health And Social Care? - Care Learning</a:t>
            </a:r>
            <a:r>
              <a:rPr lang="en-US">
                <a:latin typeface="Arial" panose="020B0604020202020204" pitchFamily="34" charset="0"/>
                <a:ea typeface="Calibri"/>
                <a:cs typeface="Arial" panose="020B0604020202020204" pitchFamily="34" charset="0"/>
              </a:rPr>
              <a:t>. [online] Available at: </a:t>
            </a:r>
            <a:r>
              <a:rPr lang="en-US">
                <a:latin typeface="Arial" panose="020B0604020202020204" pitchFamily="34" charset="0"/>
                <a:ea typeface="Calibri"/>
                <a:cs typeface="Arial" panose="020B0604020202020204" pitchFamily="34" charset="0"/>
                <a:hlinkClick r:id="rId4"/>
              </a:rPr>
              <a:t>https://carelearning.org.uk/blog/models/what-are-theoretical-models-in-health-and-social-care/.accesed</a:t>
            </a:r>
            <a:r>
              <a:rPr lang="en-US">
                <a:latin typeface="Arial" panose="020B0604020202020204" pitchFamily="34" charset="0"/>
                <a:ea typeface="Calibri"/>
                <a:cs typeface="Arial" panose="020B0604020202020204" pitchFamily="34" charset="0"/>
              </a:rPr>
              <a:t> 01 February 2026)</a:t>
            </a:r>
          </a:p>
          <a:p>
            <a:endParaRPr lang="en-US">
              <a:latin typeface="Arial" panose="020B0604020202020204" pitchFamily="34" charset="0"/>
              <a:ea typeface="Calibri"/>
              <a:cs typeface="Arial" panose="020B0604020202020204" pitchFamily="34" charset="0"/>
            </a:endParaRPr>
          </a:p>
          <a:p>
            <a:endParaRPr lang="en-US">
              <a:latin typeface="Arial" panose="020B0604020202020204" pitchFamily="34" charset="0"/>
              <a:ea typeface="Calibri"/>
              <a:cs typeface="Arial" panose="020B0604020202020204" pitchFamily="34" charset="0"/>
            </a:endParaRPr>
          </a:p>
          <a:p>
            <a:endParaRPr lang="en-US">
              <a:latin typeface="Arial" panose="020B0604020202020204" pitchFamily="34" charset="0"/>
              <a:ea typeface="Calibri"/>
              <a:cs typeface="Arial" panose="020B0604020202020204" pitchFamily="34" charset="0"/>
            </a:endParaRPr>
          </a:p>
          <a:p>
            <a:endParaRPr lang="en-US">
              <a:latin typeface="Arial" panose="020B0604020202020204" pitchFamily="34" charset="0"/>
              <a:ea typeface="Calibri"/>
              <a:cs typeface="Arial" panose="020B0604020202020204" pitchFamily="34" charset="0"/>
            </a:endParaRPr>
          </a:p>
          <a:p>
            <a:endParaRPr lang="en-US">
              <a:latin typeface="Arial" panose="020B0604020202020204" pitchFamily="34" charset="0"/>
              <a:ea typeface="Calibri"/>
              <a:cs typeface="Arial" panose="020B0604020202020204" pitchFamily="34" charset="0"/>
            </a:endParaRPr>
          </a:p>
          <a:p>
            <a:endParaRPr lang="en-US">
              <a:latin typeface="Arial" panose="020B0604020202020204" pitchFamily="34" charset="0"/>
              <a:ea typeface="Calibri"/>
              <a:cs typeface="Arial" panose="020B0604020202020204" pitchFamily="34" charset="0"/>
            </a:endParaRPr>
          </a:p>
          <a:p>
            <a:endParaRPr lang="en-US">
              <a:latin typeface="Arial" panose="020B0604020202020204" pitchFamily="34" charset="0"/>
              <a:ea typeface="Calibri"/>
              <a:cs typeface="Arial" panose="020B0604020202020204" pitchFamily="34" charset="0"/>
            </a:endParaRPr>
          </a:p>
          <a:p>
            <a:endParaRPr lang="en-US">
              <a:latin typeface="Arial" panose="020B0604020202020204" pitchFamily="34" charset="0"/>
              <a:ea typeface="Calibri"/>
              <a:cs typeface="Arial" panose="020B0604020202020204" pitchFamily="34" charset="0"/>
            </a:endParaRPr>
          </a:p>
          <a:p>
            <a:endParaRPr lang="en-US">
              <a:latin typeface="Arial" panose="020B0604020202020204" pitchFamily="34" charset="0"/>
              <a:ea typeface="Calibri"/>
              <a:cs typeface="Arial" panose="020B0604020202020204" pitchFamily="34" charset="0"/>
            </a:endParaRPr>
          </a:p>
          <a:p>
            <a:endParaRPr lang="en-US">
              <a:latin typeface="Arial" panose="020B0604020202020204" pitchFamily="34" charset="0"/>
              <a:ea typeface="Calibri"/>
              <a:cs typeface="Arial" panose="020B0604020202020204" pitchFamily="34" charset="0"/>
            </a:endParaRPr>
          </a:p>
          <a:p>
            <a:endParaRPr lang="en-US">
              <a:latin typeface="Arial" panose="020B0604020202020204" pitchFamily="34" charset="0"/>
              <a:ea typeface="Calibri"/>
              <a:cs typeface="Arial" panose="020B0604020202020204" pitchFamily="34" charset="0"/>
            </a:endParaRPr>
          </a:p>
          <a:p>
            <a:endParaRPr lang="en-US">
              <a:latin typeface="Arial" panose="020B0604020202020204" pitchFamily="34" charset="0"/>
              <a:ea typeface="Calibri"/>
              <a:cs typeface="Arial" panose="020B0604020202020204" pitchFamily="34" charset="0"/>
            </a:endParaRPr>
          </a:p>
          <a:p>
            <a:endParaRPr lang="en-US">
              <a:latin typeface="Arial" panose="020B0604020202020204" pitchFamily="34" charset="0"/>
              <a:ea typeface="Calibri"/>
              <a:cs typeface="Arial" panose="020B0604020202020204" pitchFamily="34" charset="0"/>
            </a:endParaRPr>
          </a:p>
          <a:p>
            <a:endParaRPr lang="en-US">
              <a:latin typeface="Arial" panose="020B0604020202020204" pitchFamily="34" charset="0"/>
              <a:ea typeface="Calibri"/>
              <a:cs typeface="Arial" panose="020B0604020202020204" pitchFamily="34" charset="0"/>
            </a:endParaRPr>
          </a:p>
          <a:p>
            <a:endParaRPr lang="en-US">
              <a:latin typeface="Arial" panose="020B0604020202020204" pitchFamily="34" charset="0"/>
              <a:ea typeface="Calibri"/>
              <a:cs typeface="Arial" panose="020B0604020202020204" pitchFamily="34" charset="0"/>
            </a:endParaRPr>
          </a:p>
          <a:p>
            <a:r>
              <a:rPr lang="en-US">
                <a:latin typeface="Arial" panose="020B0604020202020204" pitchFamily="34" charset="0"/>
                <a:ea typeface="Calibri"/>
                <a:cs typeface="Arial" panose="020B0604020202020204" pitchFamily="34" charset="0"/>
              </a:rPr>
              <a:t>.</a:t>
            </a:r>
          </a:p>
          <a:p>
            <a:r>
              <a:rPr lang="en-US">
                <a:latin typeface="Arial" panose="020B0604020202020204" pitchFamily="34" charset="0"/>
                <a:ea typeface="Calibri"/>
                <a:cs typeface="Arial" panose="020B0604020202020204" pitchFamily="34" charset="0"/>
              </a:rPr>
              <a:t>‌</a:t>
            </a:r>
          </a:p>
          <a:p>
            <a:endParaRPr lang="en-US">
              <a:latin typeface="Calibri"/>
              <a:ea typeface="Calibri"/>
              <a:cs typeface="Calibri"/>
            </a:endParaRPr>
          </a:p>
        </p:txBody>
      </p:sp>
      <p:sp>
        <p:nvSpPr>
          <p:cNvPr id="5" name="TextBox 4">
            <a:extLst>
              <a:ext uri="{FF2B5EF4-FFF2-40B4-BE49-F238E27FC236}">
                <a16:creationId xmlns:a16="http://schemas.microsoft.com/office/drawing/2014/main" id="{71EF490D-880E-0911-7101-6E7A91BA595A}"/>
              </a:ext>
            </a:extLst>
          </p:cNvPr>
          <p:cNvSpPr txBox="1"/>
          <p:nvPr/>
        </p:nvSpPr>
        <p:spPr>
          <a:xfrm>
            <a:off x="224287" y="1791221"/>
            <a:ext cx="9592812" cy="7017306"/>
          </a:xfrm>
          <a:prstGeom prst="rect">
            <a:avLst/>
          </a:prstGeom>
          <a:noFill/>
        </p:spPr>
        <p:txBody>
          <a:bodyPr wrap="square">
            <a:spAutoFit/>
          </a:bodyPr>
          <a:lstStyle/>
          <a:p>
            <a:r>
              <a:rPr lang="en-GB"/>
              <a:t>Age UK (2022) Later life in the United Kingdom 2022. Available at: https://www.ageuk.org.uk (Accessed: 01 February 2026).</a:t>
            </a:r>
          </a:p>
          <a:p>
            <a:br>
              <a:rPr lang="en-GB"/>
            </a:br>
            <a:endParaRPr lang="en-GB"/>
          </a:p>
          <a:p>
            <a:r>
              <a:rPr lang="en-GB"/>
              <a:t>Ayalon, L. and Tesch-Römer, C. (2018) Contemporary perspectives on ageism. Cham: Springer.</a:t>
            </a:r>
          </a:p>
          <a:p>
            <a:r>
              <a:rPr lang="en-GB"/>
              <a:t>(accessed 01 February 2026).</a:t>
            </a:r>
            <a:br>
              <a:rPr lang="en-GB"/>
            </a:br>
            <a:endParaRPr lang="en-GB"/>
          </a:p>
          <a:p>
            <a:r>
              <a:rPr lang="en-GB"/>
              <a:t>Care Quality Commission (CQC) (2021) State of health care and adult social care in England 2020/21. Available at: https://www.cqc.org.uk (Accessed: 01 February 2026).</a:t>
            </a:r>
          </a:p>
          <a:p>
            <a:br>
              <a:rPr lang="en-GB"/>
            </a:br>
            <a:endParaRPr lang="en-GB"/>
          </a:p>
          <a:p>
            <a:r>
              <a:rPr lang="en-GB"/>
              <a:t>Organisation for Economic Co-operation and Development (OECD) (2023) Health at a Glance 2023. Available at: https://www.oecd.org (Accessed: 01 February 2026).</a:t>
            </a:r>
          </a:p>
          <a:p>
            <a:endParaRPr lang="en-GB"/>
          </a:p>
          <a:p>
            <a:endParaRPr lang="en-GB"/>
          </a:p>
          <a:p>
            <a:endParaRPr lang="en-GB"/>
          </a:p>
          <a:p>
            <a:endParaRPr lang="en-GB"/>
          </a:p>
          <a:p>
            <a:endParaRPr lang="en-GB"/>
          </a:p>
          <a:p>
            <a:endParaRPr lang="en-GB"/>
          </a:p>
          <a:p>
            <a:endParaRPr lang="en-GB"/>
          </a:p>
          <a:p>
            <a:endParaRPr lang="en-GB"/>
          </a:p>
          <a:p>
            <a:br>
              <a:rPr lang="en-GB"/>
            </a:br>
            <a:endParaRPr lang="en-GB"/>
          </a:p>
          <a:p>
            <a:br>
              <a:rPr lang="en-GB"/>
            </a:br>
            <a:endParaRPr lang="en-GB"/>
          </a:p>
        </p:txBody>
      </p:sp>
      <p:pic>
        <p:nvPicPr>
          <p:cNvPr id="6" name="Video 5">
            <a:hlinkClick r:id="" action="ppaction://media"/>
            <a:extLst>
              <a:ext uri="{FF2B5EF4-FFF2-40B4-BE49-F238E27FC236}">
                <a16:creationId xmlns:a16="http://schemas.microsoft.com/office/drawing/2014/main" id="{6724D9B1-7906-3AEF-49D0-5E2CC63B324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38677290"/>
      </p:ext>
    </p:extLst>
  </p:cSld>
  <p:clrMapOvr>
    <a:masterClrMapping/>
  </p:clrMapOvr>
  <mc:AlternateContent xmlns:mc="http://schemas.openxmlformats.org/markup-compatibility/2006" xmlns:p14="http://schemas.microsoft.com/office/powerpoint/2010/main">
    <mc:Choice Requires="p14">
      <p:transition spd="slow" p14:dur="2000" advTm="24322"/>
    </mc:Choice>
    <mc:Fallback xmlns="">
      <p:transition spd="slow" advTm="243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38DA4EF-0355-3EDB-6DCA-2B5E4FF7F513}"/>
              </a:ext>
            </a:extLst>
          </p:cNvPr>
          <p:cNvSpPr>
            <a:spLocks noGrp="1"/>
          </p:cNvSpPr>
          <p:nvPr>
            <p:ph type="dt" sz="half" idx="10"/>
          </p:nvPr>
        </p:nvSpPr>
        <p:spPr>
          <a:xfrm flipV="1">
            <a:off x="10333973" y="6413499"/>
            <a:ext cx="2034482" cy="307975"/>
          </a:xfrm>
        </p:spPr>
        <p:txBody>
          <a:bodyPr/>
          <a:lstStyle/>
          <a:p>
            <a:endParaRPr lang="en-US"/>
          </a:p>
        </p:txBody>
      </p:sp>
      <p:sp>
        <p:nvSpPr>
          <p:cNvPr id="3" name="Footer Placeholder 2">
            <a:extLst>
              <a:ext uri="{FF2B5EF4-FFF2-40B4-BE49-F238E27FC236}">
                <a16:creationId xmlns:a16="http://schemas.microsoft.com/office/drawing/2014/main" id="{08FD89FB-669D-1516-36AF-2B60907B6DF9}"/>
              </a:ext>
            </a:extLst>
          </p:cNvPr>
          <p:cNvSpPr>
            <a:spLocks noGrp="1"/>
          </p:cNvSpPr>
          <p:nvPr>
            <p:ph type="ftr" sz="quarter" idx="11"/>
          </p:nvPr>
        </p:nvSpPr>
        <p:spPr/>
        <p:txBody>
          <a:bodyPr/>
          <a:lstStyle/>
          <a:p>
            <a:r>
              <a:rPr lang="en-US"/>
              <a:t>
              </a:t>
            </a:r>
          </a:p>
        </p:txBody>
      </p:sp>
      <p:sp>
        <p:nvSpPr>
          <p:cNvPr id="6" name="TextBox 5">
            <a:extLst>
              <a:ext uri="{FF2B5EF4-FFF2-40B4-BE49-F238E27FC236}">
                <a16:creationId xmlns:a16="http://schemas.microsoft.com/office/drawing/2014/main" id="{DED8FF12-E5E4-6D73-DF1A-EA5D87954134}"/>
              </a:ext>
            </a:extLst>
          </p:cNvPr>
          <p:cNvSpPr txBox="1"/>
          <p:nvPr/>
        </p:nvSpPr>
        <p:spPr>
          <a:xfrm>
            <a:off x="531313" y="862263"/>
            <a:ext cx="9714977" cy="4247317"/>
          </a:xfrm>
          <a:prstGeom prst="rect">
            <a:avLst/>
          </a:prstGeom>
          <a:noFill/>
        </p:spPr>
        <p:txBody>
          <a:bodyPr wrap="square">
            <a:spAutoFit/>
          </a:bodyPr>
          <a:lstStyle/>
          <a:p>
            <a:r>
              <a:rPr lang="en-GB"/>
              <a:t>Health Foundation (2021) What makes us healthy? An introduction to the social determinants of health. London: The Health Foundation. Available at: https://www.health.org.uk/publications/what-makes-us-healthy (Accessed: 1 March 2026).</a:t>
            </a:r>
          </a:p>
          <a:p>
            <a:endParaRPr lang="en-GB"/>
          </a:p>
          <a:p>
            <a:endParaRPr lang="en-GB"/>
          </a:p>
          <a:p>
            <a:endParaRPr lang="en-GB"/>
          </a:p>
          <a:p>
            <a:r>
              <a:rPr lang="en-GB"/>
              <a:t>Equality of Human Rights Commission (2019)The human rights for older people in healthcare. London: Available at: http://www.equalityhumanrights.com (Accessed:1 March 2026). </a:t>
            </a:r>
          </a:p>
          <a:p>
            <a:endParaRPr lang="en-GB"/>
          </a:p>
          <a:p>
            <a:endParaRPr lang="en-GB"/>
          </a:p>
          <a:p>
            <a:r>
              <a:rPr lang="en-GB"/>
              <a:t>NHS England (2019)The NHS Long Term Plan, London England. Available at: http://www.longtermplan/.(Accessed; 1 March 2026).</a:t>
            </a:r>
          </a:p>
          <a:p>
            <a:endParaRPr lang="en-GB"/>
          </a:p>
          <a:p>
            <a:endParaRPr lang="en-GB"/>
          </a:p>
          <a:p>
            <a:endParaRPr lang="en-GB"/>
          </a:p>
        </p:txBody>
      </p:sp>
      <p:pic>
        <p:nvPicPr>
          <p:cNvPr id="5" name="Video 4">
            <a:hlinkClick r:id="" action="ppaction://media"/>
            <a:extLst>
              <a:ext uri="{FF2B5EF4-FFF2-40B4-BE49-F238E27FC236}">
                <a16:creationId xmlns:a16="http://schemas.microsoft.com/office/drawing/2014/main" id="{5CC5AAEF-1BE2-16DD-280C-A76CB85CC82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97372619"/>
      </p:ext>
    </p:extLst>
  </p:cSld>
  <p:clrMapOvr>
    <a:masterClrMapping/>
  </p:clrMapOvr>
  <mc:AlternateContent xmlns:mc="http://schemas.openxmlformats.org/markup-compatibility/2006" xmlns:p14="http://schemas.microsoft.com/office/powerpoint/2010/main">
    <mc:Choice Requires="p14">
      <p:transition spd="slow" p14:dur="2000" advTm="13401"/>
    </mc:Choice>
    <mc:Fallback xmlns="">
      <p:transition spd="slow" advTm="134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3</TotalTime>
  <Words>1374</Words>
  <Application>Microsoft Office PowerPoint</Application>
  <PresentationFormat>Widescreen</PresentationFormat>
  <Paragraphs>202</Paragraphs>
  <Slides>18</Slides>
  <Notes>0</Notes>
  <HiddenSlides>0</HiddenSlides>
  <MMClips>18</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Aptos</vt:lpstr>
      <vt:lpstr>Aptos Display</vt:lpstr>
      <vt:lpstr>Arial</vt:lpstr>
      <vt:lpstr>Calibri</vt:lpstr>
      <vt:lpstr>Office Theme</vt:lpstr>
      <vt:lpstr>ELDERLY CARE IN THE UK </vt:lpstr>
      <vt:lpstr>Introduction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ELDERLY CARE IN THE UK</dc:title>
  <dc:creator>User</dc:creator>
  <cp:lastModifiedBy>Saica Bi (2220163)</cp:lastModifiedBy>
  <cp:revision>3</cp:revision>
  <dcterms:created xsi:type="dcterms:W3CDTF">2025-06-14T21:26:10Z</dcterms:created>
  <dcterms:modified xsi:type="dcterms:W3CDTF">2026-03-04T09:24:49Z</dcterms:modified>
</cp:coreProperties>
</file>