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6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31"/>
  </p:notesMasterIdLst>
  <p:sldIdLst>
    <p:sldId id="257" r:id="rId8"/>
    <p:sldId id="256" r:id="rId9"/>
    <p:sldId id="261" r:id="rId10"/>
    <p:sldId id="258" r:id="rId11"/>
    <p:sldId id="357" r:id="rId12"/>
    <p:sldId id="259" r:id="rId13"/>
    <p:sldId id="359" r:id="rId14"/>
    <p:sldId id="260" r:id="rId15"/>
    <p:sldId id="360" r:id="rId16"/>
    <p:sldId id="291" r:id="rId17"/>
    <p:sldId id="268" r:id="rId18"/>
    <p:sldId id="280" r:id="rId19"/>
    <p:sldId id="265" r:id="rId20"/>
    <p:sldId id="358" r:id="rId21"/>
    <p:sldId id="339" r:id="rId22"/>
    <p:sldId id="364" r:id="rId23"/>
    <p:sldId id="365" r:id="rId24"/>
    <p:sldId id="332" r:id="rId25"/>
    <p:sldId id="326" r:id="rId26"/>
    <p:sldId id="366" r:id="rId27"/>
    <p:sldId id="367" r:id="rId28"/>
    <p:sldId id="288" r:id="rId29"/>
    <p:sldId id="34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microsoft.com/office/2016/11/relationships/changesInfo" Target="changesInfos/changesInfo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ableStyles" Target="tableStyles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Ainsworth" userId="888be70d-2e4c-4f55-baa0-638ca1ed17b4" providerId="ADAL" clId="{ED3889B9-12CE-4A42-A5CC-59395EEC1AC5}"/>
    <pc:docChg chg="modSld">
      <pc:chgData name="Sue Ainsworth" userId="888be70d-2e4c-4f55-baa0-638ca1ed17b4" providerId="ADAL" clId="{ED3889B9-12CE-4A42-A5CC-59395EEC1AC5}" dt="2025-08-24T09:53:13.137" v="19" actId="20577"/>
      <pc:docMkLst>
        <pc:docMk/>
      </pc:docMkLst>
      <pc:sldChg chg="modSp mod">
        <pc:chgData name="Sue Ainsworth" userId="888be70d-2e4c-4f55-baa0-638ca1ed17b4" providerId="ADAL" clId="{ED3889B9-12CE-4A42-A5CC-59395EEC1AC5}" dt="2025-08-24T09:52:47.187" v="3" actId="20577"/>
        <pc:sldMkLst>
          <pc:docMk/>
          <pc:sldMk cId="2585273264" sldId="259"/>
        </pc:sldMkLst>
        <pc:spChg chg="mod">
          <ac:chgData name="Sue Ainsworth" userId="888be70d-2e4c-4f55-baa0-638ca1ed17b4" providerId="ADAL" clId="{ED3889B9-12CE-4A42-A5CC-59395EEC1AC5}" dt="2025-08-24T09:52:47.187" v="3" actId="20577"/>
          <ac:spMkLst>
            <pc:docMk/>
            <pc:sldMk cId="2585273264" sldId="259"/>
            <ac:spMk id="19" creationId="{0D6AF52B-2487-43F3-87D1-A5E2EE29F6AF}"/>
          </ac:spMkLst>
        </pc:spChg>
      </pc:sldChg>
      <pc:sldChg chg="modSp mod">
        <pc:chgData name="Sue Ainsworth" userId="888be70d-2e4c-4f55-baa0-638ca1ed17b4" providerId="ADAL" clId="{ED3889B9-12CE-4A42-A5CC-59395EEC1AC5}" dt="2025-08-24T09:53:04.282" v="13" actId="20577"/>
        <pc:sldMkLst>
          <pc:docMk/>
          <pc:sldMk cId="905650089" sldId="260"/>
        </pc:sldMkLst>
        <pc:spChg chg="mod">
          <ac:chgData name="Sue Ainsworth" userId="888be70d-2e4c-4f55-baa0-638ca1ed17b4" providerId="ADAL" clId="{ED3889B9-12CE-4A42-A5CC-59395EEC1AC5}" dt="2025-08-24T09:53:04.282" v="13" actId="20577"/>
          <ac:spMkLst>
            <pc:docMk/>
            <pc:sldMk cId="905650089" sldId="260"/>
            <ac:spMk id="19" creationId="{0D6AF52B-2487-43F3-87D1-A5E2EE29F6AF}"/>
          </ac:spMkLst>
        </pc:spChg>
      </pc:sldChg>
      <pc:sldChg chg="modSp mod">
        <pc:chgData name="Sue Ainsworth" userId="888be70d-2e4c-4f55-baa0-638ca1ed17b4" providerId="ADAL" clId="{ED3889B9-12CE-4A42-A5CC-59395EEC1AC5}" dt="2025-08-24T09:52:56.741" v="9" actId="20577"/>
        <pc:sldMkLst>
          <pc:docMk/>
          <pc:sldMk cId="1289124466" sldId="359"/>
        </pc:sldMkLst>
        <pc:spChg chg="mod">
          <ac:chgData name="Sue Ainsworth" userId="888be70d-2e4c-4f55-baa0-638ca1ed17b4" providerId="ADAL" clId="{ED3889B9-12CE-4A42-A5CC-59395EEC1AC5}" dt="2025-08-24T09:52:56.741" v="9" actId="20577"/>
          <ac:spMkLst>
            <pc:docMk/>
            <pc:sldMk cId="1289124466" sldId="359"/>
            <ac:spMk id="19" creationId="{0D6AF52B-2487-43F3-87D1-A5E2EE29F6AF}"/>
          </ac:spMkLst>
        </pc:spChg>
      </pc:sldChg>
      <pc:sldChg chg="modSp mod">
        <pc:chgData name="Sue Ainsworth" userId="888be70d-2e4c-4f55-baa0-638ca1ed17b4" providerId="ADAL" clId="{ED3889B9-12CE-4A42-A5CC-59395EEC1AC5}" dt="2025-08-24T09:53:13.137" v="19" actId="20577"/>
        <pc:sldMkLst>
          <pc:docMk/>
          <pc:sldMk cId="200071016" sldId="360"/>
        </pc:sldMkLst>
        <pc:spChg chg="mod">
          <ac:chgData name="Sue Ainsworth" userId="888be70d-2e4c-4f55-baa0-638ca1ed17b4" providerId="ADAL" clId="{ED3889B9-12CE-4A42-A5CC-59395EEC1AC5}" dt="2025-08-24T09:53:13.137" v="19" actId="20577"/>
          <ac:spMkLst>
            <pc:docMk/>
            <pc:sldMk cId="200071016" sldId="360"/>
            <ac:spMk id="19" creationId="{0D6AF52B-2487-43F3-87D1-A5E2EE29F6A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EB96F-FA0E-418F-AB11-AA8A796287BC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6E069-D1E8-41BF-9E37-D2ED92E0B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674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198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769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4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1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2" Type="http://schemas.openxmlformats.org/officeDocument/2006/relationships/hyperlink" Target="http://images.google.com/imgres?imgurl=http://www.kurpfalz-residenz.de/bilder/tagung_parlamentarisch.jpg&amp;imgrefurl=http://www.kurpfalz-residenz.de/bestuhlung_english.htm&amp;h=151&amp;w=250&amp;sz=8&amp;hl=en&amp;start=3&amp;tbnid=KIN2oNIUXmXRUM:&amp;tbnh=67&amp;tbnw=111&amp;prev=/images%3Fq%3Dclassroom%2Bseating%2Bplan%26svnum%3D10%26hl%3Den%26lr%3D%26rls%3DRNWE,RNWE:2006-28,RNWE:en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www.teachersparadise.com/c/images.php?image=prods/1mhcp/0768212618" TargetMode="External"/><Relationship Id="rId5" Type="http://schemas.openxmlformats.org/officeDocument/2006/relationships/image" Target="../media/image38.jpeg"/><Relationship Id="rId4" Type="http://schemas.openxmlformats.org/officeDocument/2006/relationships/hyperlink" Target="http://www.kurpfalz-residenz.de/bilder/tagung_u-form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uk-wales-39947971" TargetMode="Externa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estyn.gov.wales/improvement-resources/establishing-behaviour-management-and-reward-methods-as-a-result-of-pupils-responsibility/" TargetMode="Externa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utism.org.uk/advice-and-guidance/what-is-autism" TargetMode="External"/><Relationship Id="rId3" Type="http://schemas.openxmlformats.org/officeDocument/2006/relationships/hyperlink" Target="https://www.spectrumnews.org/news/profiles/simon-baron-cohen-theorizing-on-the-mind-in-autism/" TargetMode="External"/><Relationship Id="rId7" Type="http://schemas.openxmlformats.org/officeDocument/2006/relationships/hyperlink" Target="https://uk.kivaprogram.net/what-is-kiva/" TargetMode="External"/><Relationship Id="rId12" Type="http://schemas.openxmlformats.org/officeDocument/2006/relationships/hyperlink" Target="https://www.youtube.com/watch?v=gxEMkOtB8tM" TargetMode="External"/><Relationship Id="rId2" Type="http://schemas.openxmlformats.org/officeDocument/2006/relationships/hyperlink" Target="https://www.academia.edu/23731894/Bronfenbrenners_Ecological_Systems_Theory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doi.org/10.1177/104973239800800609" TargetMode="External"/><Relationship Id="rId11" Type="http://schemas.openxmlformats.org/officeDocument/2006/relationships/hyperlink" Target="https://www.researchgate.net/publication/324497851_PARENTAL_INVOLVEMENT_IN_EDUCATION" TargetMode="External"/><Relationship Id="rId5" Type="http://schemas.openxmlformats.org/officeDocument/2006/relationships/hyperlink" Target="https://www.jstor.org/stable/3488616" TargetMode="External"/><Relationship Id="rId10" Type="http://schemas.openxmlformats.org/officeDocument/2006/relationships/hyperlink" Target="https://phw.nhs.wales/topics/adverse-childhood-experiences/" TargetMode="External"/><Relationship Id="rId4" Type="http://schemas.openxmlformats.org/officeDocument/2006/relationships/hyperlink" Target="https://www.bbc.co.uk/news/uk-wales-39947971" TargetMode="External"/><Relationship Id="rId9" Type="http://schemas.openxmlformats.org/officeDocument/2006/relationships/hyperlink" Target="https://www.nhs.uk/conditions/attention-deficit-hyperactivity-disorder-adhd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urettes-action.org.uk/71-behavioural-therapies.html" TargetMode="External"/><Relationship Id="rId7" Type="http://schemas.openxmlformats.org/officeDocument/2006/relationships/hyperlink" Target="https://www.youtube.com/watch?v=gxEMkOtB8tM" TargetMode="External"/><Relationship Id="rId2" Type="http://schemas.openxmlformats.org/officeDocument/2006/relationships/hyperlink" Target="https://restorative-practice.co.uk/for-schools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gov.wales/review-adverse-childhood-experiences-ace-policy-report-html" TargetMode="External"/><Relationship Id="rId5" Type="http://schemas.openxmlformats.org/officeDocument/2006/relationships/hyperlink" Target="https://fraserofallander.org/adverse-childhood-experiences-aces-and-development/#:~:text=The%20results%20suggest%20that%20exposure%20to%20ACEs%20in,probability%20of%20having%20a%20self-reported%20socio-emotional%20behavioural%20problem" TargetMode="External"/><Relationship Id="rId4" Type="http://schemas.openxmlformats.org/officeDocument/2006/relationships/hyperlink" Target="https://www.gov.uk/government/publications/impacts-of-anti-social-behaviour-on-individuals-and-communities/anti-social-behaviour-impacts-on-individuals-and-local-commun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Sue Ainsworth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216871"/>
          </a:xfrm>
        </p:spPr>
        <p:txBody>
          <a:bodyPr/>
          <a:lstStyle/>
          <a:p>
            <a:r>
              <a:rPr lang="en-GB" dirty="0"/>
              <a:t>Exploring Behaviours &amp; Interventions in the Learning Environment W3 ECIE4011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DE67B-89A0-4C9F-BACA-F88EC46DD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EAD8C-D1B1-44E2-A6D2-5F0B86FF3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57076"/>
            <a:ext cx="6906491" cy="6748608"/>
          </a:xfrm>
        </p:spPr>
        <p:txBody>
          <a:bodyPr anchor="ctr">
            <a:normAutofit/>
          </a:bodyPr>
          <a:lstStyle/>
          <a:p>
            <a:pPr fontAlgn="base" hangingPunct="0"/>
            <a:r>
              <a:rPr 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 myfyrwyr i’r ffactorau sy’n dylanwadu ar ymddygiad plant mewn amgylcheddau dysgu.</a:t>
            </a:r>
          </a:p>
          <a:p>
            <a:pPr lvl="0" fontAlgn="base" hangingPunct="0"/>
            <a:r>
              <a:rPr 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Cynefino myfyrwyr ag ystod o ymyriadau ymarferol sy’n cefnogi perthnasoedd rhyngbersonol ac ymddygiadau cadarnhaol yn yr amgylchedd dysgu.</a:t>
            </a:r>
          </a:p>
          <a:p>
            <a:pPr lvl="0" fontAlgn="base" hangingPunct="0"/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introduce students to the factors that influence children’s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learning environments.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familiarise</a:t>
            </a: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students with a range of practical interventions that support positive interpersonal relationships and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within the learning environment.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787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9EF09-1244-4805-BE52-8E67C060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B0DC-4E72-44B8-91DB-6DB275508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319088"/>
            <a:ext cx="6906491" cy="5857875"/>
          </a:xfrm>
        </p:spPr>
        <p:txBody>
          <a:bodyPr anchor="ctr">
            <a:normAutofit/>
          </a:bodyPr>
          <a:lstStyle/>
          <a:p>
            <a:pPr marL="0" indent="0" fontAlgn="base" hangingPunct="0">
              <a:buNone/>
            </a:pPr>
            <a:r>
              <a:rPr lang="cy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 ôl cwblhau’r modwl hwn yn llwyddiannus, dylai bod y myfyriwr yn gallu dangos y gallu i: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ddangos dealltwriaeth o’r ffactorau sy’n dylanwadu ar ymddygiad plant mewn amgylcheddau dysgu;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 gwybodaeth am y nodweddion personol sy’n dylanwadu ar ymddygiad plant yn yr amgylchedd dysgu;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 a gwerthuso  ystod o ymyriadau ymarferol a ddyfeisiwyd i hyrwyddo ymddygiadau cadarnhaol;  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trefnu eu gwybodaeth a’u dysgu trwy ddefnyddio ystod o adnoddau gwybodaeth a chyflwyno’u gwaith ar y lefel briodol.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15749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9EF09-1244-4805-BE52-8E67C060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Outcomes/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B0DC-4E72-44B8-91DB-6DB275508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fontAlgn="base" hangingPunc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understanding of the factors that influence children’s behaviour in learning environments;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knowledge of the personal characteristics that influence children’s behaviour in the learning environment;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and evaluate a range of practical interventions devised to promote positive behaviours; 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using 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range of information resources and present their work at the appropriate level.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64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472131" cy="5571066"/>
          </a:xfrm>
        </p:spPr>
        <p:txBody>
          <a:bodyPr>
            <a:normAutofit/>
          </a:bodyPr>
          <a:lstStyle/>
          <a:p>
            <a:r>
              <a:rPr lang="en-GB" sz="3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472434" y="0"/>
            <a:ext cx="6621003" cy="5552024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898859" y="707684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Asesiad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1 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– 50%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Aseiniad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20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Ysgrifenedig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(15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00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 </a:t>
              </a:r>
              <a:r>
                <a:rPr lang="en-GB" sz="20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eiriau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lang="en-US" sz="20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Cwestiwn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b="1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Traethawd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Trafodwch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ystod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ffactorau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sy’n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dylanwadu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gadarnhaol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ac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negyddol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ar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ymddygiad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plant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Dyddiad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Cyflwyno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Mawrth 2026</a:t>
              </a:r>
              <a:r>
                <a:rPr lang="en-GB" sz="1800" b="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(23:59</a:t>
              </a:r>
              <a:r>
                <a:rPr lang="en-GB" sz="1800" b="0" kern="1200" dirty="0">
                  <a:solidFill>
                    <a:srgbClr val="0070C0"/>
                  </a:solidFill>
                </a:rPr>
                <a:t>) </a:t>
              </a:r>
              <a:r>
                <a:rPr lang="en-GB" b="1" dirty="0" err="1">
                  <a:solidFill>
                    <a:srgbClr val="0070C0"/>
                  </a:solidFill>
                </a:rPr>
                <a:t>drwy</a:t>
              </a:r>
              <a:r>
                <a:rPr lang="en-GB" sz="1800" b="1" kern="1200" dirty="0">
                  <a:solidFill>
                    <a:srgbClr val="0070C0"/>
                  </a:solidFill>
                </a:rPr>
                <a:t> Turnitin</a:t>
              </a:r>
              <a:endParaRPr lang="en-US" sz="1800" b="1" kern="1200" dirty="0">
                <a:solidFill>
                  <a:srgbClr val="0070C0"/>
                </a:solidFill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04336" y="440053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273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472131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627605" y="149629"/>
            <a:ext cx="6621003" cy="5519651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898859" y="707684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Assessment 1 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– 50%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Written Assignment (15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00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words)</a:t>
              </a:r>
              <a:endParaRPr lang="en-US" sz="20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Essay Question: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Discuss a range of factors that influence children’s behaviour (both positively and negatively) in a learning environment.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Submission Date: 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March 2026</a:t>
              </a:r>
              <a:r>
                <a:rPr lang="en-GB" sz="1800" b="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(23:59</a:t>
              </a:r>
              <a:r>
                <a:rPr lang="en-GB" sz="1800" b="0" kern="1200" dirty="0">
                  <a:solidFill>
                    <a:srgbClr val="0070C0"/>
                  </a:solidFill>
                </a:rPr>
                <a:t>) </a:t>
              </a:r>
              <a:r>
                <a:rPr lang="en-GB" sz="1800" b="1" kern="1200" dirty="0">
                  <a:solidFill>
                    <a:srgbClr val="0070C0"/>
                  </a:solidFill>
                </a:rPr>
                <a:t>via Turnitin</a:t>
              </a:r>
              <a:endParaRPr lang="en-US" sz="1800" b="1" kern="1200" dirty="0">
                <a:solidFill>
                  <a:srgbClr val="0070C0"/>
                </a:solidFill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3372" y="49159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124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284828" cy="5571066"/>
          </a:xfrm>
        </p:spPr>
        <p:txBody>
          <a:bodyPr>
            <a:normAutofit/>
          </a:bodyPr>
          <a:lstStyle/>
          <a:p>
            <a:r>
              <a:rPr lang="en-GB" sz="3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445520" y="278304"/>
            <a:ext cx="6731044" cy="5552024"/>
            <a:chOff x="4479591" y="653693"/>
            <a:chExt cx="6731044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479591" y="722790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Asesiad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– 50%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marR="0" lvl="0" indent="0" algn="l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Fideo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(3 </a:t>
              </a:r>
              <a:r>
                <a:rPr lang="en-GB" sz="20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munud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Fideo - Cwestiwn</a:t>
              </a:r>
              <a:endParaRPr kumimoji="0" lang="cy-GB" sz="1800" b="1" i="0" u="none" strike="noStrike" kern="1200" cap="none" spc="0" normalizeH="0" baseline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y-GB" sz="1800" b="0" i="0" u="none" strike="noStrike" kern="1200" cap="none" spc="0" normalizeH="0" baseline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Adnabod, disgrifio a gwerthuso ymyriad ymarferol a ddefnyddir i hyrwyddo ymddygiad cadarnhaol yn eich lleoliad. 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Dyddiad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Cyflwyno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: 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Mawrth 2026 (23:59) –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Fideo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i’w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gyflwyno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drwy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Teams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12990" y="468317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50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284828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 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517564" y="199505"/>
            <a:ext cx="6731044" cy="5353397"/>
            <a:chOff x="4479591" y="653693"/>
            <a:chExt cx="6731044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479591" y="722790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Assessment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– 50%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marR="0" lvl="0" indent="0" algn="l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(3 minutes)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- Question</a:t>
              </a:r>
              <a:endPara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Identify, describe and evaluate a practical intervention that is used to promote positive behaviour within your setting.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Submission Date: 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March 2026 (23:59) –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to be submitted via Teams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3372" y="426199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71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8437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 err="1">
                <a:solidFill>
                  <a:srgbClr val="0070C0"/>
                </a:solidFill>
              </a:rPr>
              <a:t>Cynnwys</a:t>
            </a:r>
            <a:r>
              <a:rPr lang="en-GB" sz="2800" dirty="0">
                <a:solidFill>
                  <a:srgbClr val="0070C0"/>
                </a:solidFill>
              </a:rPr>
              <a:t> y </a:t>
            </a:r>
            <a:r>
              <a:rPr lang="en-GB" sz="2800" dirty="0" err="1">
                <a:solidFill>
                  <a:srgbClr val="0070C0"/>
                </a:solidFill>
              </a:rPr>
              <a:t>ddarlith</a:t>
            </a:r>
            <a:r>
              <a:rPr lang="en-GB" sz="2800" dirty="0">
                <a:solidFill>
                  <a:srgbClr val="0070C0"/>
                </a:solidFill>
              </a:rPr>
              <a:t>                                       Lecture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8688" y="1930919"/>
            <a:ext cx="5181600" cy="4351338"/>
          </a:xfrm>
        </p:spPr>
        <p:txBody>
          <a:bodyPr>
            <a:normAutofit/>
          </a:bodyPr>
          <a:lstStyle/>
          <a:p>
            <a:r>
              <a:rPr lang="en-GB" sz="1800" b="1" u="sng" dirty="0">
                <a:solidFill>
                  <a:srgbClr val="0070C0"/>
                </a:solidFill>
              </a:rPr>
              <a:t>Week 1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Introduction. Factors that influence children’s behaviour</a:t>
            </a:r>
          </a:p>
          <a:p>
            <a:r>
              <a:rPr lang="en-GB" sz="1800" b="1" u="sng" dirty="0">
                <a:solidFill>
                  <a:srgbClr val="0070C0"/>
                </a:solidFill>
              </a:rPr>
              <a:t>Week 2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Neurodiverse diagnoses that influence children’s behaviour; Parental influence</a:t>
            </a:r>
          </a:p>
          <a:p>
            <a:r>
              <a:rPr lang="en-GB" sz="1800" b="1" u="sng" dirty="0">
                <a:solidFill>
                  <a:srgbClr val="0070C0"/>
                </a:solidFill>
              </a:rPr>
              <a:t>Week 3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Practical interventions to promote positive behaviour; Classroom management strategies</a:t>
            </a:r>
          </a:p>
          <a:p>
            <a:r>
              <a:rPr lang="en-GB" sz="1800" b="1" u="sng" dirty="0">
                <a:solidFill>
                  <a:srgbClr val="0070C0"/>
                </a:solidFill>
              </a:rPr>
              <a:t>Week 4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Review learning outcomes and recap assessment requirements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4593" y="1930919"/>
            <a:ext cx="5181600" cy="4351338"/>
          </a:xfrm>
        </p:spPr>
        <p:txBody>
          <a:bodyPr>
            <a:normAutofit/>
          </a:bodyPr>
          <a:lstStyle/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1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70C0"/>
                </a:solidFill>
              </a:rPr>
              <a:t>Cyflwyniad</a:t>
            </a:r>
            <a:r>
              <a:rPr lang="en-GB" sz="1800" dirty="0">
                <a:solidFill>
                  <a:srgbClr val="0070C0"/>
                </a:solidFill>
              </a:rPr>
              <a:t>. </a:t>
            </a:r>
            <a:r>
              <a:rPr lang="en-GB" sz="1800" dirty="0" err="1">
                <a:solidFill>
                  <a:srgbClr val="0070C0"/>
                </a:solidFill>
              </a:rPr>
              <a:t>Ffactorau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sy'n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dylanwadu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ar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ymddygiad</a:t>
            </a:r>
            <a:r>
              <a:rPr lang="en-GB" sz="1800" dirty="0">
                <a:solidFill>
                  <a:srgbClr val="0070C0"/>
                </a:solidFill>
              </a:rPr>
              <a:t> plant</a:t>
            </a:r>
          </a:p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2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Diagnosis </a:t>
            </a:r>
            <a:r>
              <a:rPr lang="en-GB" sz="1800" dirty="0" err="1">
                <a:solidFill>
                  <a:srgbClr val="0070C0"/>
                </a:solidFill>
              </a:rPr>
              <a:t>niwroamrywiol</a:t>
            </a:r>
            <a:r>
              <a:rPr lang="en-GB" sz="1800" dirty="0">
                <a:solidFill>
                  <a:srgbClr val="0070C0"/>
                </a:solidFill>
              </a:rPr>
              <a:t> a all </a:t>
            </a:r>
            <a:r>
              <a:rPr lang="en-GB" sz="1800" dirty="0" err="1">
                <a:solidFill>
                  <a:srgbClr val="0070C0"/>
                </a:solidFill>
              </a:rPr>
              <a:t>ddylanwadu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ar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ymddygiad</a:t>
            </a:r>
            <a:r>
              <a:rPr lang="en-GB" sz="1800" dirty="0">
                <a:solidFill>
                  <a:srgbClr val="0070C0"/>
                </a:solidFill>
              </a:rPr>
              <a:t> plant; </a:t>
            </a:r>
            <a:r>
              <a:rPr lang="en-GB" sz="1800" dirty="0" err="1">
                <a:solidFill>
                  <a:srgbClr val="0070C0"/>
                </a:solidFill>
              </a:rPr>
              <a:t>Dylanwad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rhieni</a:t>
            </a:r>
            <a:endParaRPr lang="en-GB" sz="1800" dirty="0">
              <a:solidFill>
                <a:srgbClr val="0070C0"/>
              </a:solidFill>
            </a:endParaRPr>
          </a:p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3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70C0"/>
                </a:solidFill>
              </a:rPr>
              <a:t>Ymyriadau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ymarferol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sy'n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hyrwyddo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ymddygiad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cadarnhaol</a:t>
            </a:r>
            <a:r>
              <a:rPr lang="en-GB" sz="1800" dirty="0">
                <a:solidFill>
                  <a:srgbClr val="0070C0"/>
                </a:solidFill>
              </a:rPr>
              <a:t>; </a:t>
            </a:r>
            <a:r>
              <a:rPr lang="en-GB" sz="1800" dirty="0" err="1">
                <a:solidFill>
                  <a:srgbClr val="0070C0"/>
                </a:solidFill>
              </a:rPr>
              <a:t>Strategaethau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rheolaeth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dosbarth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</a:p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4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70C0"/>
                </a:solidFill>
              </a:rPr>
              <a:t>Adolygu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deilliannau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dysgu</a:t>
            </a:r>
            <a:r>
              <a:rPr lang="en-GB" sz="1800" dirty="0">
                <a:solidFill>
                  <a:srgbClr val="0070C0"/>
                </a:solidFill>
              </a:rPr>
              <a:t> ac </a:t>
            </a:r>
            <a:r>
              <a:rPr lang="en-GB" sz="1800" dirty="0" err="1">
                <a:solidFill>
                  <a:srgbClr val="0070C0"/>
                </a:solidFill>
              </a:rPr>
              <a:t>ailadrodd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gofynion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asesu</a:t>
            </a:r>
            <a:endParaRPr lang="en-GB" sz="1800" dirty="0">
              <a:solidFill>
                <a:srgbClr val="0070C0"/>
              </a:solidFill>
            </a:endParaRPr>
          </a:p>
        </p:txBody>
      </p:sp>
      <p:pic>
        <p:nvPicPr>
          <p:cNvPr id="7" name="Picture 6" descr="Calendar dates">
            <a:extLst>
              <a:ext uri="{FF2B5EF4-FFF2-40B4-BE49-F238E27FC236}">
                <a16:creationId xmlns:a16="http://schemas.microsoft.com/office/drawing/2014/main" id="{33290172-CE61-0D71-AE22-EC79CA3D8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763" y="198437"/>
            <a:ext cx="3343274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633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39D33-D023-426A-A64C-B343DEF5B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To be effective, positive </a:t>
            </a:r>
            <a:r>
              <a:rPr lang="en-US" altLang="en-US" sz="2600" dirty="0" err="1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 management will</a:t>
            </a:r>
            <a:endParaRPr lang="en-US" altLang="en-US" sz="2600" b="1" dirty="0">
              <a:solidFill>
                <a:srgbClr val="0070C0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None/>
            </a:pPr>
            <a:endParaRPr lang="en-GB" altLang="en-US" sz="2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ClrTx/>
              <a:buSzTx/>
              <a:buNone/>
            </a:pPr>
            <a:endParaRPr lang="en-GB" altLang="en-US" sz="2600" dirty="0">
              <a:solidFill>
                <a:srgbClr val="0070C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indent="-514350"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Follow as soon as possible after the </a:t>
            </a:r>
            <a:r>
              <a:rPr lang="en-US" altLang="en-US" sz="2600" dirty="0" err="1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endParaRPr lang="en-US" altLang="en-US" sz="2600" dirty="0">
              <a:solidFill>
                <a:srgbClr val="0070C0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 marL="514350" indent="-514350"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Reinforce good </a:t>
            </a:r>
            <a:r>
              <a:rPr lang="en-US" altLang="en-US" sz="2600" dirty="0" err="1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endParaRPr lang="en-US" altLang="en-US" sz="2600" dirty="0">
              <a:solidFill>
                <a:srgbClr val="0070C0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 marL="514350" indent="-514350"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Reinforce expectations/classroom rules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4. Fit the target </a:t>
            </a:r>
            <a:r>
              <a:rPr lang="en-US" altLang="en-US" sz="2600" dirty="0" err="1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5. Be meaningful to the child.</a:t>
            </a:r>
            <a:endParaRPr lang="en-GB" altLang="en-US" sz="2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957384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F7411-BA8B-4A7E-9FD1-7FF42B059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55" y="1128940"/>
            <a:ext cx="5387502" cy="4351338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Reinforcement and punishment can be equally effective in reducing specific target </a:t>
            </a:r>
            <a:r>
              <a:rPr lang="en-US" altLang="en-US" sz="2600" dirty="0" err="1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behaviours</a:t>
            </a: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 in the classroom.</a:t>
            </a:r>
          </a:p>
          <a:p>
            <a:pPr>
              <a:spcBef>
                <a:spcPct val="0"/>
              </a:spcBef>
              <a:buNone/>
            </a:pPr>
            <a:endParaRPr lang="en-US" altLang="en-US" sz="2600" dirty="0">
              <a:solidFill>
                <a:srgbClr val="0070C0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None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However…</a:t>
            </a:r>
          </a:p>
          <a:p>
            <a:pPr marL="0" indent="0">
              <a:buNone/>
            </a:pP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reinforcement is far more effective in helping children develop alternative, more positive, functional </a:t>
            </a:r>
            <a:r>
              <a:rPr lang="en-US" altLang="en-US" sz="2600" dirty="0" err="1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behaviours</a:t>
            </a:r>
            <a:r>
              <a:rPr lang="en-US" altLang="en-US" sz="26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. </a:t>
            </a:r>
            <a:endParaRPr lang="en-GB" altLang="en-US" sz="2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/>
          </a:p>
        </p:txBody>
      </p:sp>
      <p:pic>
        <p:nvPicPr>
          <p:cNvPr id="4" name="Picture 3" descr="A smiling young person ">
            <a:extLst>
              <a:ext uri="{FF2B5EF4-FFF2-40B4-BE49-F238E27FC236}">
                <a16:creationId xmlns:a16="http://schemas.microsoft.com/office/drawing/2014/main" id="{7EC954F5-73EE-460D-8312-9A63A75C95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5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09795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C5F83-9E12-490A-AFAD-8227925C0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Some examples of practical interventions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 to promote positive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8C4C7-3A62-4D4F-A1E1-711D2CF38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979" y="1490749"/>
            <a:ext cx="10515600" cy="4178531"/>
          </a:xfrm>
        </p:spPr>
        <p:txBody>
          <a:bodyPr>
            <a:normAutofit fontScale="62500" lnSpcReduction="20000"/>
          </a:bodyPr>
          <a:lstStyle/>
          <a:p>
            <a:pPr marL="457200" lvl="1" indent="0">
              <a:buNone/>
              <a:defRPr/>
            </a:pPr>
            <a:r>
              <a:rPr lang="en-US" sz="4000" dirty="0">
                <a:solidFill>
                  <a:srgbClr val="0070C0"/>
                </a:solidFill>
              </a:rPr>
              <a:t>Interventions that:</a:t>
            </a:r>
          </a:p>
          <a:p>
            <a:pPr lvl="1">
              <a:defRPr/>
            </a:pPr>
            <a:r>
              <a:rPr lang="en-US" sz="4000" dirty="0">
                <a:solidFill>
                  <a:srgbClr val="0070C0"/>
                </a:solidFill>
              </a:rPr>
              <a:t>Reduce disruptive </a:t>
            </a:r>
            <a:r>
              <a:rPr lang="en-US" sz="4000" dirty="0" err="1">
                <a:solidFill>
                  <a:srgbClr val="0070C0"/>
                </a:solidFill>
              </a:rPr>
              <a:t>behaviour</a:t>
            </a:r>
            <a:r>
              <a:rPr lang="en-US" sz="4000" dirty="0">
                <a:solidFill>
                  <a:srgbClr val="0070C0"/>
                </a:solidFill>
              </a:rPr>
              <a:t> (e.g. use of a timer to build in down-time after short bursts of engagement; Check-in/out)</a:t>
            </a:r>
          </a:p>
          <a:p>
            <a:pPr lvl="1">
              <a:defRPr/>
            </a:pPr>
            <a:r>
              <a:rPr lang="en-US" sz="4000" dirty="0">
                <a:solidFill>
                  <a:srgbClr val="0070C0"/>
                </a:solidFill>
              </a:rPr>
              <a:t>Support communication (e.g. PECS; Makaton; technology)</a:t>
            </a:r>
          </a:p>
          <a:p>
            <a:pPr lvl="1">
              <a:defRPr/>
            </a:pPr>
            <a:r>
              <a:rPr lang="en-US" sz="4000" dirty="0">
                <a:solidFill>
                  <a:srgbClr val="0070C0"/>
                </a:solidFill>
              </a:rPr>
              <a:t>Enhance social interaction skills (e.g. ELSA, SEAL, puppets, role play; buddies)</a:t>
            </a:r>
          </a:p>
          <a:p>
            <a:pPr lvl="1">
              <a:defRPr/>
            </a:pPr>
            <a:r>
              <a:rPr lang="en-US" sz="4000" dirty="0">
                <a:solidFill>
                  <a:srgbClr val="0070C0"/>
                </a:solidFill>
              </a:rPr>
              <a:t>Improve attention (e.g. Visual timetable)</a:t>
            </a:r>
          </a:p>
          <a:p>
            <a:pPr lvl="1">
              <a:defRPr/>
            </a:pPr>
            <a:r>
              <a:rPr lang="en-US" sz="4000" dirty="0">
                <a:solidFill>
                  <a:srgbClr val="0070C0"/>
                </a:solidFill>
              </a:rPr>
              <a:t>Modify </a:t>
            </a:r>
            <a:r>
              <a:rPr lang="en-US" sz="4000" dirty="0" err="1">
                <a:solidFill>
                  <a:srgbClr val="0070C0"/>
                </a:solidFill>
              </a:rPr>
              <a:t>behaviours</a:t>
            </a:r>
            <a:r>
              <a:rPr lang="en-US" sz="4000" dirty="0">
                <a:solidFill>
                  <a:srgbClr val="0070C0"/>
                </a:solidFill>
              </a:rPr>
              <a:t> (e.g. Class-devised rules; Jewels in the Jar; Stickers; Class Dojo; House points )</a:t>
            </a:r>
          </a:p>
          <a:p>
            <a:pPr lvl="1">
              <a:defRPr/>
            </a:pPr>
            <a:r>
              <a:rPr lang="en-US" sz="4000" dirty="0">
                <a:solidFill>
                  <a:srgbClr val="0070C0"/>
                </a:solidFill>
              </a:rPr>
              <a:t>Work with parents (e.g. school as a community hub; invite parents to join in planned session/activities/school meals with their children)</a:t>
            </a:r>
          </a:p>
          <a:p>
            <a:pPr marL="457200" lvl="1" indent="0">
              <a:buNone/>
              <a:defRPr/>
            </a:pPr>
            <a:endParaRPr lang="en-US" sz="4000" dirty="0">
              <a:solidFill>
                <a:srgbClr val="0070C0"/>
              </a:solidFill>
            </a:endParaRPr>
          </a:p>
          <a:p>
            <a:pPr lvl="1">
              <a:defRPr/>
            </a:pPr>
            <a:r>
              <a:rPr lang="en-US" sz="4000" b="1" dirty="0">
                <a:solidFill>
                  <a:srgbClr val="0070C0"/>
                </a:solidFill>
              </a:rPr>
              <a:t>Link each intervention to a theory</a:t>
            </a:r>
          </a:p>
        </p:txBody>
      </p:sp>
    </p:spTree>
    <p:extLst>
      <p:ext uri="{BB962C8B-B14F-4D97-AF65-F5344CB8AC3E}">
        <p14:creationId xmlns:p14="http://schemas.microsoft.com/office/powerpoint/2010/main" val="728880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14B7F-E7DE-0CB9-3035-03B085D38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Classroom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7DEEA-13BE-2B38-7053-0D40DC76F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charset="0"/>
              </a:rPr>
              <a:t>Definition: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charset="0"/>
              </a:rPr>
              <a:t>I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nvolves a positive classroom environment, appropriate standards of behaviour for students, student engagement, and effective management of routines and transitions </a:t>
            </a:r>
            <a:endParaRPr lang="en-GB" sz="1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Everston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Weinstein (2011)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else would you include?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Educators create the weather in their classroom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type of weather do you create?</a:t>
            </a:r>
          </a:p>
        </p:txBody>
      </p:sp>
    </p:spTree>
    <p:extLst>
      <p:ext uri="{BB962C8B-B14F-4D97-AF65-F5344CB8AC3E}">
        <p14:creationId xmlns:p14="http://schemas.microsoft.com/office/powerpoint/2010/main" val="4160979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lassroom seating in long rows facing the front">
            <a:hlinkClick r:id="rId2"/>
            <a:extLst>
              <a:ext uri="{FF2B5EF4-FFF2-40B4-BE49-F238E27FC236}">
                <a16:creationId xmlns:a16="http://schemas.microsoft.com/office/drawing/2014/main" id="{5DAC722A-3490-4AC0-B1C0-C7FC885334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5481" y="1222788"/>
            <a:ext cx="2726912" cy="164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Classroom seating in a U shape where everyone can see each other">
            <a:hlinkClick r:id="rId4"/>
            <a:extLst>
              <a:ext uri="{FF2B5EF4-FFF2-40B4-BE49-F238E27FC236}">
                <a16:creationId xmlns:a16="http://schemas.microsoft.com/office/drawing/2014/main" id="{7630EA8B-519E-4CF9-B72B-69FAF472C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003" y="3983327"/>
            <a:ext cx="2726822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D70F3F-4F3F-46AC-AE72-513454D61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Things we can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B8F0-FF9A-4303-8304-F5D05FD16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 fontScale="475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000" spc="0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Seating                         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000" spc="0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Rules and Consequences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000" spc="0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Procedures                                           </a:t>
            </a:r>
            <a:r>
              <a:rPr lang="en-US" altLang="en-US" sz="1400" spc="0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Rogers (2012)</a:t>
            </a:r>
            <a:endParaRPr lang="en-US" altLang="en-US" sz="4000" spc="0" dirty="0">
              <a:solidFill>
                <a:srgbClr val="0070C0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000" dirty="0">
                <a:solidFill>
                  <a:srgbClr val="0070C0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Although there are certain limits (e.g. emotional influences related to ASD/ADHD), all children function better when their needs are met through effective management strategies</a:t>
            </a:r>
            <a:r>
              <a:rPr lang="en-US" altLang="en-US" sz="4000" spc="0" dirty="0">
                <a:solidFill>
                  <a:srgbClr val="0070C0"/>
                </a:solidFill>
              </a:rPr>
              <a:t>             </a:t>
            </a:r>
          </a:p>
          <a:p>
            <a:pPr marL="0" indent="0" algn="r">
              <a:lnSpc>
                <a:spcPct val="130000"/>
              </a:lnSpc>
              <a:buNone/>
            </a:pPr>
            <a:endParaRPr lang="en-US" altLang="en-US" sz="1500" spc="0" dirty="0">
              <a:solidFill>
                <a:srgbClr val="0070C0"/>
              </a:solidFill>
            </a:endParaRPr>
          </a:p>
          <a:p>
            <a:pPr>
              <a:lnSpc>
                <a:spcPct val="130000"/>
              </a:lnSpc>
            </a:pPr>
            <a:endParaRPr lang="en-GB" sz="1500" dirty="0"/>
          </a:p>
        </p:txBody>
      </p:sp>
      <p:pic>
        <p:nvPicPr>
          <p:cNvPr id="15" name="Picture 5" descr="A colourful list of classroom rules">
            <a:hlinkClick r:id="rId6"/>
            <a:extLst>
              <a:ext uri="{FF2B5EF4-FFF2-40B4-BE49-F238E27FC236}">
                <a16:creationId xmlns:a16="http://schemas.microsoft.com/office/drawing/2014/main" id="{1ECE4392-7B93-406B-848D-200730085E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215" y="4948323"/>
            <a:ext cx="1687814" cy="1909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1917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60D17-0885-42CD-82D3-B9D7B869D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More difficult to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1AF2-A48C-4B8F-9075-C449E7E70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en-US" sz="4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 size 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en-US" sz="4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of day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en-US" sz="4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Weather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en-US" sz="4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Interruptions</a:t>
            </a:r>
          </a:p>
          <a:p>
            <a:pPr marL="0" indent="0">
              <a:spcBef>
                <a:spcPct val="20000"/>
              </a:spcBef>
              <a:buClr>
                <a:schemeClr val="hlink"/>
              </a:buClr>
              <a:buSzPct val="80000"/>
              <a:buNone/>
              <a:defRPr/>
            </a:pPr>
            <a:endParaRPr lang="en-US" sz="4000" spc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en-US" sz="4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your strategies for these?</a:t>
            </a:r>
          </a:p>
        </p:txBody>
      </p:sp>
    </p:spTree>
    <p:extLst>
      <p:ext uri="{BB962C8B-B14F-4D97-AF65-F5344CB8AC3E}">
        <p14:creationId xmlns:p14="http://schemas.microsoft.com/office/powerpoint/2010/main" val="114105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093FD-7C37-86AF-1112-D3166E84E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Restorative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2DD0E-4819-E700-CE0B-C2F9568E3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Restorative Practice acknowledges the central importance of effective relationships in school. It emphasises developing respect, empathy, responsibility and self-regulation </a:t>
            </a:r>
          </a:p>
          <a:p>
            <a:pPr>
              <a:spcBef>
                <a:spcPct val="0"/>
              </a:spcBef>
            </a:pPr>
            <a:endParaRPr lang="en-GB" altLang="en-US" sz="3000" spc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sz="30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Schools develop use of Restorative Practice to create harmonious learning environments where pupils can self-regulate their own behaviour and learning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00000"/>
              </a:lnSpc>
            </a:pPr>
            <a:endParaRPr lang="en-GB" sz="3000" b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00000"/>
              </a:lnSpc>
            </a:pPr>
            <a:r>
              <a:rPr lang="en-GB" sz="3000" b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Restorative Practice can change behaviour by challenging core beliefs, rather than simply managing the behaviour. </a:t>
            </a:r>
          </a:p>
          <a:p>
            <a:pPr>
              <a:spcBef>
                <a:spcPct val="0"/>
              </a:spcBef>
            </a:pPr>
            <a:endParaRPr lang="en-GB" altLang="en-US" sz="2800" spc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spcBef>
                <a:spcPct val="0"/>
              </a:spcBef>
              <a:buNone/>
            </a:pPr>
            <a:r>
              <a:rPr lang="en-GB" altLang="en-US" sz="16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Restorative Practice (2019)</a:t>
            </a:r>
          </a:p>
          <a:p>
            <a:endParaRPr lang="en-GB" dirty="0"/>
          </a:p>
        </p:txBody>
      </p:sp>
      <p:pic>
        <p:nvPicPr>
          <p:cNvPr id="4" name="Picture 4" descr="Children shaking hands">
            <a:extLst>
              <a:ext uri="{FF2B5EF4-FFF2-40B4-BE49-F238E27FC236}">
                <a16:creationId xmlns:a16="http://schemas.microsoft.com/office/drawing/2014/main" id="{91FFC8AF-1328-CCD9-47F4-AA259EC3E9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623" y="5032142"/>
            <a:ext cx="1603664" cy="1825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463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4" descr="White puzzle with one red piece joining the others together">
            <a:extLst>
              <a:ext uri="{FF2B5EF4-FFF2-40B4-BE49-F238E27FC236}">
                <a16:creationId xmlns:a16="http://schemas.microsoft.com/office/drawing/2014/main" id="{968FB8F1-E9EA-4AD1-BCC1-DA517CBB46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39" r="25934"/>
          <a:stretch/>
        </p:blipFill>
        <p:spPr>
          <a:xfrm>
            <a:off x="20" y="719747"/>
            <a:ext cx="4458058" cy="5389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3A1296-0AAE-498F-AA1E-5B868164A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Restorative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4E9C8-44EB-4831-94B3-24EF5E3C7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046914"/>
            <a:ext cx="6627226" cy="3727680"/>
          </a:xfrm>
        </p:spPr>
        <p:txBody>
          <a:bodyPr anchor="t">
            <a:normAutofit/>
          </a:bodyPr>
          <a:lstStyle/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Buddying and Befriending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Mentoring and Modelling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Circle time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Check-in and Debrief </a:t>
            </a:r>
            <a:r>
              <a:rPr lang="en-GB" altLang="en-US" sz="2000" spc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(Check-out)</a:t>
            </a:r>
            <a:endParaRPr lang="en-GB" altLang="en-US" sz="2000" spc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Partners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time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Curriculum-based Programmes in Emotional Literacy and Intelligence</a:t>
            </a:r>
          </a:p>
          <a:p>
            <a:pPr marL="0" indent="0" algn="r">
              <a:lnSpc>
                <a:spcPct val="130000"/>
              </a:lnSpc>
              <a:spcBef>
                <a:spcPct val="0"/>
              </a:spcBef>
              <a:buNone/>
            </a:pPr>
            <a:r>
              <a:rPr lang="en-GB" alt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Restorative Practice (2019)</a:t>
            </a:r>
            <a:endParaRPr lang="en-GB" altLang="en-US" sz="1400" spc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84608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85962-5C35-EEF5-1AB2-D1A60D684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400" dirty="0"/>
            </a:br>
            <a:r>
              <a:rPr lang="en-GB" sz="2400" dirty="0">
                <a:solidFill>
                  <a:srgbClr val="0070C0"/>
                </a:solidFill>
              </a:rPr>
              <a:t>Summary/</a:t>
            </a:r>
            <a:r>
              <a:rPr lang="en-GB" sz="2400" dirty="0" err="1">
                <a:solidFill>
                  <a:srgbClr val="0070C0"/>
                </a:solidFill>
              </a:rPr>
              <a:t>Crynodeb</a:t>
            </a:r>
            <a:r>
              <a:rPr lang="en-GB" sz="2400" dirty="0">
                <a:solidFill>
                  <a:srgbClr val="0070C0"/>
                </a:solidFill>
              </a:rPr>
              <a:t>: </a:t>
            </a:r>
            <a:br>
              <a:rPr lang="en-GB" sz="2400" dirty="0">
                <a:solidFill>
                  <a:srgbClr val="0070C0"/>
                </a:solidFill>
              </a:rPr>
            </a:br>
            <a:r>
              <a:rPr lang="en-GB" sz="2400" dirty="0">
                <a:solidFill>
                  <a:srgbClr val="0070C0"/>
                </a:solidFill>
              </a:rPr>
              <a:t>Practical interventions to promote      </a:t>
            </a:r>
            <a:r>
              <a:rPr lang="en-GB" sz="2400" dirty="0" err="1">
                <a:solidFill>
                  <a:srgbClr val="0070C0"/>
                </a:solidFill>
              </a:rPr>
              <a:t>Ymyriadau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ymarferol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sy'n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hyrwyddo</a:t>
            </a:r>
            <a:r>
              <a:rPr lang="en-GB" sz="2400" dirty="0">
                <a:solidFill>
                  <a:srgbClr val="0070C0"/>
                </a:solidFill>
              </a:rPr>
              <a:t>              </a:t>
            </a:r>
            <a:br>
              <a:rPr lang="en-GB" sz="2400" dirty="0">
                <a:solidFill>
                  <a:srgbClr val="0070C0"/>
                </a:solidFill>
              </a:rPr>
            </a:br>
            <a:r>
              <a:rPr lang="en-GB" sz="2400" dirty="0">
                <a:solidFill>
                  <a:srgbClr val="0070C0"/>
                </a:solidFill>
              </a:rPr>
              <a:t>positive behaviour                                 </a:t>
            </a:r>
            <a:r>
              <a:rPr lang="en-GB" sz="2400" dirty="0" err="1">
                <a:solidFill>
                  <a:srgbClr val="0070C0"/>
                </a:solidFill>
              </a:rPr>
              <a:t>ymddygiad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cadarnhaol</a:t>
            </a:r>
            <a:br>
              <a:rPr lang="en-GB" sz="2400" dirty="0"/>
            </a:br>
            <a:r>
              <a:rPr lang="en-GB" sz="2400" dirty="0"/>
              <a:t> 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48CBD-5F89-C292-A6B5-2B21F4D8ED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Classroom management approaches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e.g. routine, consistency, positive phrasing, feedback, expectations, agree classroom rules</a:t>
            </a:r>
          </a:p>
          <a:p>
            <a:r>
              <a:rPr lang="en-GB" dirty="0">
                <a:solidFill>
                  <a:srgbClr val="0070C0"/>
                </a:solidFill>
              </a:rPr>
              <a:t>Whole school approaches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e.g. Restorative Practice, </a:t>
            </a:r>
            <a:r>
              <a:rPr lang="en-GB" dirty="0" err="1">
                <a:solidFill>
                  <a:srgbClr val="0070C0"/>
                </a:solidFill>
              </a:rPr>
              <a:t>KiVa</a:t>
            </a:r>
            <a:r>
              <a:rPr lang="en-GB" dirty="0">
                <a:solidFill>
                  <a:srgbClr val="0070C0"/>
                </a:solidFill>
              </a:rPr>
              <a:t>, Rights Respecting Schools </a:t>
            </a:r>
            <a:r>
              <a:rPr lang="en-GB" sz="16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https://www.bbc.co.uk/news/uk-wales-39947971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F02E93-6F10-3BF3-ADA5-29317C1612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Dulliau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rheoli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ystafelloedd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dosbarth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e.e.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trefn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cysondeb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geirio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cadarnhaol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adborth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disgwyliadau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cytuno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gyfres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reolau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ystafell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ddosbarth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Dulliau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ysgol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gyfan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e.e.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Ymarfer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Adferol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KiVa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Hawliau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parchu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ysgolion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546723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85962-5C35-EEF5-1AB2-D1A60D684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400" dirty="0"/>
            </a:br>
            <a:br>
              <a:rPr lang="en-GB" sz="2400" dirty="0"/>
            </a:br>
            <a:r>
              <a:rPr lang="en-GB" sz="3100" dirty="0">
                <a:solidFill>
                  <a:srgbClr val="0070C0"/>
                </a:solidFill>
              </a:rPr>
              <a:t>Recap</a:t>
            </a:r>
            <a:r>
              <a:rPr lang="en-GB" sz="2400" dirty="0">
                <a:solidFill>
                  <a:srgbClr val="0070C0"/>
                </a:solidFill>
              </a:rPr>
              <a:t>;                                                </a:t>
            </a:r>
            <a:r>
              <a:rPr lang="en-GB" sz="3100" dirty="0" err="1">
                <a:solidFill>
                  <a:srgbClr val="0070C0"/>
                </a:solidFill>
              </a:rPr>
              <a:t>Ailadrodd</a:t>
            </a:r>
            <a:r>
              <a:rPr lang="en-GB" sz="3100" dirty="0">
                <a:solidFill>
                  <a:srgbClr val="0070C0"/>
                </a:solidFill>
              </a:rPr>
              <a:t>:</a:t>
            </a:r>
            <a:br>
              <a:rPr lang="en-GB" sz="2400" dirty="0">
                <a:solidFill>
                  <a:srgbClr val="0070C0"/>
                </a:solidFill>
              </a:rPr>
            </a:br>
            <a:r>
              <a:rPr lang="en-GB" sz="3100" dirty="0">
                <a:solidFill>
                  <a:srgbClr val="0070C0"/>
                </a:solidFill>
              </a:rPr>
              <a:t>Theory, Policy, Practice          </a:t>
            </a:r>
            <a:r>
              <a:rPr lang="en-GB" sz="3100" dirty="0" err="1">
                <a:solidFill>
                  <a:srgbClr val="0070C0"/>
                </a:solidFill>
              </a:rPr>
              <a:t>Theori</a:t>
            </a:r>
            <a:r>
              <a:rPr lang="en-GB" sz="3100" dirty="0">
                <a:solidFill>
                  <a:srgbClr val="0070C0"/>
                </a:solidFill>
              </a:rPr>
              <a:t>, Polisi, </a:t>
            </a:r>
            <a:r>
              <a:rPr lang="en-GB" sz="3100" dirty="0" err="1">
                <a:solidFill>
                  <a:srgbClr val="0070C0"/>
                </a:solidFill>
              </a:rPr>
              <a:t>Ymarfer</a:t>
            </a:r>
            <a:br>
              <a:rPr lang="en-GB" sz="3100" dirty="0"/>
            </a:br>
            <a:r>
              <a:rPr lang="en-GB" sz="3100" dirty="0"/>
              <a:t> 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48CBD-5F89-C292-A6B5-2B21F4D8ED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2782" y="1291244"/>
            <a:ext cx="5181600" cy="4486708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>
                <a:solidFill>
                  <a:srgbClr val="0070C0"/>
                </a:solidFill>
              </a:rPr>
              <a:t>Theory: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e.g. Skinner, Piaget, Bronfenbrenner, Freud, Baron-Cohen</a:t>
            </a:r>
          </a:p>
          <a:p>
            <a:r>
              <a:rPr lang="en-GB" b="1" u="sng" dirty="0">
                <a:solidFill>
                  <a:srgbClr val="0070C0"/>
                </a:solidFill>
              </a:rPr>
              <a:t>Policy: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e.g. Children’s Rights, School Behaviour policy, Anti-Bullying policy, ALN Code of Practice (Wales) (2021)</a:t>
            </a:r>
          </a:p>
          <a:p>
            <a:r>
              <a:rPr lang="en-GB" b="1" u="sng" dirty="0">
                <a:solidFill>
                  <a:srgbClr val="0070C0"/>
                </a:solidFill>
              </a:rPr>
              <a:t>Best Practice: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e.g. Estyn best practice case studies; Individual interventions, Classroom management, Whole school approaches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70C0"/>
                </a:solidFill>
              </a:rPr>
              <a:t>e.g. </a:t>
            </a:r>
            <a:r>
              <a:rPr lang="en-GB" sz="1400" dirty="0">
                <a:hlinkClick r:id="rId2"/>
              </a:rPr>
              <a:t>Establishing behaviour management and reward methods, as a result of pupils’ responsibility. - Estyn</a:t>
            </a:r>
            <a:endParaRPr lang="en-GB" sz="1400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F02E93-6F10-3BF3-ADA5-29317C1612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 err="1">
                <a:solidFill>
                  <a:srgbClr val="0070C0"/>
                </a:solidFill>
              </a:rPr>
              <a:t>Theori</a:t>
            </a:r>
            <a:r>
              <a:rPr lang="en-GB" b="1" u="sng" dirty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70C0"/>
                </a:solidFill>
              </a:rPr>
              <a:t>e.e.</a:t>
            </a:r>
            <a:r>
              <a:rPr lang="en-GB" dirty="0">
                <a:solidFill>
                  <a:srgbClr val="0070C0"/>
                </a:solidFill>
              </a:rPr>
              <a:t> Skinner, Piaget, Bronfenbrenner, Freud, Baron-Cohen</a:t>
            </a:r>
          </a:p>
          <a:p>
            <a:r>
              <a:rPr lang="en-GB" b="1" u="sng" dirty="0">
                <a:solidFill>
                  <a:srgbClr val="0070C0"/>
                </a:solidFill>
              </a:rPr>
              <a:t>Polisi: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70C0"/>
                </a:solidFill>
              </a:rPr>
              <a:t>e.e.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Hawliau</a:t>
            </a:r>
            <a:r>
              <a:rPr lang="en-GB" dirty="0">
                <a:solidFill>
                  <a:srgbClr val="0070C0"/>
                </a:solidFill>
              </a:rPr>
              <a:t> Plant, Polisi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r>
              <a:rPr lang="en-GB" dirty="0">
                <a:solidFill>
                  <a:srgbClr val="0070C0"/>
                </a:solidFill>
              </a:rPr>
              <a:t> Ysgol, Polisi </a:t>
            </a:r>
            <a:r>
              <a:rPr lang="en-GB" dirty="0" err="1">
                <a:solidFill>
                  <a:srgbClr val="0070C0"/>
                </a:solidFill>
              </a:rPr>
              <a:t>Gwrth-Fwlio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b="1" u="sng" dirty="0" err="1">
                <a:solidFill>
                  <a:srgbClr val="0070C0"/>
                </a:solidFill>
              </a:rPr>
              <a:t>Arfer</a:t>
            </a:r>
            <a:r>
              <a:rPr lang="en-GB" b="1" u="sng" dirty="0">
                <a:solidFill>
                  <a:srgbClr val="0070C0"/>
                </a:solidFill>
              </a:rPr>
              <a:t> </a:t>
            </a:r>
            <a:r>
              <a:rPr lang="en-GB" b="1" u="sng" dirty="0" err="1">
                <a:solidFill>
                  <a:srgbClr val="0070C0"/>
                </a:solidFill>
              </a:rPr>
              <a:t>Gorau</a:t>
            </a:r>
            <a:r>
              <a:rPr lang="en-GB" b="1" u="sng" dirty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70C0"/>
                </a:solidFill>
              </a:rPr>
              <a:t>e.e.</a:t>
            </a:r>
            <a:r>
              <a:rPr lang="en-GB" dirty="0">
                <a:solidFill>
                  <a:srgbClr val="0070C0"/>
                </a:solidFill>
              </a:rPr>
              <a:t> Estyn; </a:t>
            </a:r>
            <a:r>
              <a:rPr lang="en-GB" dirty="0" err="1">
                <a:solidFill>
                  <a:srgbClr val="0070C0"/>
                </a:solidFill>
              </a:rPr>
              <a:t>Ymyriadau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unigol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rheoli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ystafell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ddosbarth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dulliau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ysgol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gyfan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1200" dirty="0" err="1">
                <a:solidFill>
                  <a:srgbClr val="0070C0"/>
                </a:solidFill>
              </a:rPr>
              <a:t>e.e.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>
                <a:solidFill>
                  <a:srgbClr val="0070C0"/>
                </a:solidFill>
                <a:hlinkClick r:id="rId2"/>
              </a:rPr>
              <a:t>https://estyn.gov.wales/improvement-resources/establishing-behaviour-management-and-reward-methods-as-a-result-of-pupils-responsibility/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endParaRPr lang="en-GB" sz="13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4531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E8FE7-7670-DF82-FE5D-610E3202B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Heddiw/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5D170-1FC5-9086-28EE-BC41CAA6A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Identified, described and evaluated some practical interventions are used to promote positive behaviour within school settings.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Discussed classroom management strategies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used to promote positive behaviour within school settings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Drawn links between theories, policies and the interventions/strategies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 these to the video and essay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4248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EFED-8BF5-48DC-805E-981819EAE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EEB8-7933-4135-8B90-09E8B5CE3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7033"/>
            <a:ext cx="10515600" cy="4389120"/>
          </a:xfrm>
        </p:spPr>
        <p:txBody>
          <a:bodyPr>
            <a:normAutofit fontScale="70000" lnSpcReduction="20000"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Academia (2022)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Bronfenbrenner’s Ecological Systems Theory. Available at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https://www.academia.edu/23731894/Bronfenbrenners_Ecological_Systems_Theory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 (Accessed 02.02.2023)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Baron-Cohen, S. (1998)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Theorising on the mind in Autism.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https://www.spectrumnews.org/news/profiles/simon-baron-cohen-theorizing-on-the-mind-in-autism/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04.01.2023)</a:t>
            </a:r>
            <a:endParaRPr lang="en-GB" sz="18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BBC (2017)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Children’s Rights key to better school behaviour.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https://www.bbc.co.uk/news/uk-wales-39947971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 (Accessed 04.01.2023)</a:t>
            </a:r>
          </a:p>
          <a:p>
            <a:r>
              <a:rPr lang="en-US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Comer, R. (2006) Abnormal Psychology 3</a:t>
            </a:r>
            <a:r>
              <a:rPr lang="en-US" altLang="en-US" sz="1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US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. New </a:t>
            </a:r>
            <a:r>
              <a:rPr lang="en-US" altLang="en-US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York:Routledge</a:t>
            </a:r>
            <a:r>
              <a:rPr lang="en-US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b="0" dirty="0" err="1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Everston</a:t>
            </a:r>
            <a:r>
              <a:rPr lang="en-GB" altLang="en-US" sz="1800" b="0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, C.M. and Weinstein, C.S. (2011) </a:t>
            </a:r>
            <a:r>
              <a:rPr lang="en-GB" altLang="en-US" sz="1800" b="0" i="1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Handbook of Classroom Management: Research, Practice and Contemporary Issues,</a:t>
            </a:r>
            <a:r>
              <a:rPr lang="en-GB" altLang="en-US" sz="1800" b="0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 Oxon, Routledge.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Feinstein, L. &amp; Symons, J. (1999) </a:t>
            </a:r>
            <a:r>
              <a:rPr lang="en-GB" altLang="en-US" sz="1800" i="1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Attainment in Secondary School. </a:t>
            </a:r>
            <a:r>
              <a:rPr lang="en-GB" altLang="en-US" sz="1800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Available at </a:t>
            </a:r>
            <a:r>
              <a:rPr lang="en-GB" altLang="en-US" sz="1800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  <a:hlinkClick r:id="rId5"/>
              </a:rPr>
              <a:t>https://www.jstor.org/stable/3488616</a:t>
            </a:r>
            <a:r>
              <a:rPr lang="en-GB" altLang="en-US" sz="1800" dirty="0"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 (Accessed 15.08.2023)</a:t>
            </a:r>
            <a:endParaRPr lang="en-GB" altLang="en-US" sz="1800" b="0" dirty="0">
              <a:latin typeface="Calibri" panose="020F0502020204030204" pitchFamily="34" charset="0"/>
              <a:ea typeface="ＭＳ Ｐゴシック" pitchFamily="34" charset="-128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Freud, S. (2001) </a:t>
            </a:r>
            <a:r>
              <a:rPr lang="en-GB" sz="1800" i="0" dirty="0">
                <a:solidFill>
                  <a:srgbClr val="0F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Complete Psychological Works of Sigmund Freud, Volume 18: Beyond the Pleasure Principal, Group Psychology and Other Works (1920 – 1922). London: Vintage Classics </a:t>
            </a:r>
          </a:p>
          <a:p>
            <a:r>
              <a:rPr lang="en-GB" sz="1900" b="0" i="0" dirty="0">
                <a:solidFill>
                  <a:srgbClr val="23232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Kendall, J. (1998). Outlasting Disruption. The Process of Reinvestment in Families with ADHD Children. Qualitative Health Research, 8, 893-856. </a:t>
            </a:r>
            <a:r>
              <a:rPr lang="en-GB" sz="1900" b="0" i="0" dirty="0">
                <a:solidFill>
                  <a:srgbClr val="23232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https://doi.org/10.1177/104973239800800609</a:t>
            </a:r>
            <a:r>
              <a:rPr lang="en-GB" sz="1900" b="0" i="0" dirty="0">
                <a:solidFill>
                  <a:srgbClr val="23232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(Accessed 12.08.2023)</a:t>
            </a:r>
            <a:endParaRPr lang="en-GB" sz="1900" i="0" dirty="0">
              <a:solidFill>
                <a:srgbClr val="0F111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 err="1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KiVa</a:t>
            </a:r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(2023) </a:t>
            </a:r>
            <a:r>
              <a:rPr lang="en-GB" sz="1800" i="1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</a:t>
            </a:r>
            <a:r>
              <a:rPr lang="en-GB" sz="1800" i="1" dirty="0" err="1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KiVa</a:t>
            </a:r>
            <a:r>
              <a:rPr lang="en-GB" sz="1800" i="1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 </a:t>
            </a:r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Available at </a:t>
            </a:r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https://uk.kivaprogram.net/what-is-kiva/</a:t>
            </a:r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 04.01.2023)</a:t>
            </a:r>
          </a:p>
          <a:p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Autistic Society (2023) Available at </a:t>
            </a:r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https://www.autism.org.uk/advice-and-guidance/what-is-autism</a:t>
            </a:r>
            <a:r>
              <a:rPr lang="en-GB" sz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 12.08.2023)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NHS (2021)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Overview of Attention Deficit Hyperactivity Disorder (ADHD).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https://www.nhs.uk/conditions/attention-deficit-hyperactivity-disorder-adhd/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02.01.2023)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NHS (Wales) n.d. A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dverse Childhood Experiences.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https://phw.nhs.wales/topics/adverse-childhood-experiences/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02.01.2023)</a:t>
            </a:r>
          </a:p>
          <a:p>
            <a:r>
              <a:rPr lang="en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Ntekane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, A.(2018) </a:t>
            </a:r>
            <a:r>
              <a:rPr lang="en-GB" sz="1800" i="1" dirty="0">
                <a:latin typeface="Calibri" panose="020F0502020204030204" pitchFamily="34" charset="0"/>
                <a:cs typeface="Calibri" panose="020F0502020204030204" pitchFamily="34" charset="0"/>
              </a:rPr>
              <a:t>Parental Involvement in Education.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11"/>
              </a:rPr>
              <a:t>https://www.researchgate.net/publication/324497851_PARENTAL_INVOLVEMENT_IN_EDUCATION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(Accessed 15.08.2023)</a:t>
            </a:r>
            <a:endParaRPr lang="en-GB" sz="18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solidFill>
                <a:srgbClr val="0F111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000" i="1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>
              <a:hlinkClick r:id="rId12"/>
            </a:endParaRPr>
          </a:p>
          <a:p>
            <a:endParaRPr lang="en-GB" sz="2000" dirty="0">
              <a:hlinkClick r:id="rId1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2429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EFED-8BF5-48DC-805E-981819EAE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EEB8-7933-4135-8B90-09E8B5CE3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080"/>
            <a:ext cx="10515600" cy="4283825"/>
          </a:xfrm>
        </p:spPr>
        <p:txBody>
          <a:bodyPr>
            <a:normAutofit fontScale="55000" lnSpcReduction="20000"/>
          </a:bodyPr>
          <a:lstStyle/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Restorative Practice (2019)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Restorative Practice in schools.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https://restorative-practice.co.uk/for-schools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(Accessed 04.01.2023)</a:t>
            </a:r>
          </a:p>
          <a:p>
            <a:r>
              <a:rPr lang="en-GB" altLang="en-US" sz="2100" b="0" dirty="0"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Rogers, B. (2012) </a:t>
            </a:r>
            <a:r>
              <a:rPr lang="en-GB" altLang="en-US" sz="2100" b="0" i="1" dirty="0"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Classroom Behaviour  </a:t>
            </a:r>
            <a:r>
              <a:rPr lang="en-GB" altLang="en-US" sz="2100" b="0" dirty="0"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London: Sage</a:t>
            </a: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Scottish Government (2018)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Understanding Childhood Adversity, Resilience and Crime.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Available at ://www.gov.scot/publications/understanding-childhood-adversity-resilience-crime/#:~:text=Research%20consistently%20shows%20a%20strong%20association%20between%20ACE,for%20Justice%20%E2%80%93%20sometimes%20associated%20with%20criminal%20behaviour. (Accessed 11.08.2023)</a:t>
            </a: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Skinner, B.F. (2015)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Verbal Behaviour.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Connecticut: Martino Fine </a:t>
            </a:r>
            <a:r>
              <a:rPr lang="en-GB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BookshttpsSpectrum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(2012) </a:t>
            </a:r>
          </a:p>
          <a:p>
            <a:r>
              <a:rPr lang="en-GB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Tourettes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Action (2021). Behavioural Therapies. Available at 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https://www.tourettes-action.org.uk/71-behavioural-therapies.html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(Accessed 03.01.2023)</a:t>
            </a: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UK Government |(2023)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Anti-Social Behaviour: Impact on Individuals and Local Communities.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https://www.gov.uk/government/publications/impacts-of-anti-social-behaviour-on-individuals-and-communities/anti-social-behaviour-impacts-on-individuals-and-local-communities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(Accessed 10.08.2023)</a:t>
            </a: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University of Strathclyde Fraser of </a:t>
            </a:r>
            <a:r>
              <a:rPr lang="en-GB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Allander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Institute (2022)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ACEs and Development.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Available athttps://www.gov.scot/publications/understanding-childhood-adversity-resilience-crime/#:~:text=Research%20consistently%20shows%20a%20strong%20association%20between%20ACE,for%20Justice%20%E2%80%93%20sometimes%20associated%20with%20criminal%20behaviour.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https://fraserofallander.org/adverse-childhood-experiences-aces-and-development/#:~:text=The%20results%20suggest%20that%20exposure%20to%20ACEs%20in,probability%20of%20having%20a%20self-reported%20socio-emotional%20behavioural%20problem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. (Accessed 10.08.2023)</a:t>
            </a: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Wadsworth, B.J. (1989)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Piaget’s Theory of Cognitive and Affective Development.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Oxon: Taylor and Francis</a:t>
            </a:r>
            <a:endParaRPr lang="en-GB" sz="21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(2012)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Practical Approaches to Behaviour in the Classroom.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Cardiff: Welsh Government</a:t>
            </a:r>
          </a:p>
          <a:p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(2021) </a:t>
            </a:r>
            <a:r>
              <a:rPr lang="en-GB" sz="2100" i="1" dirty="0">
                <a:latin typeface="Calibri" panose="020F0502020204030204" pitchFamily="34" charset="0"/>
                <a:cs typeface="Calibri" panose="020F0502020204030204" pitchFamily="34" charset="0"/>
              </a:rPr>
              <a:t>Review of Adverse Childhood Experiences (ACE) Policy: Report.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https://www.gov.wales/review-adverse-childhood-experiences-ace-policy-report-html</a:t>
            </a: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 (Accessed 03.01.2023)</a:t>
            </a:r>
          </a:p>
          <a:p>
            <a:pPr marL="0" indent="0">
              <a:buNone/>
            </a:pPr>
            <a:endParaRPr lang="en-GB" sz="2000" i="1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>
              <a:hlinkClick r:id="rId7"/>
            </a:endParaRPr>
          </a:p>
          <a:p>
            <a:endParaRPr lang="en-GB" sz="2000" dirty="0">
              <a:hlinkClick r:id="rId7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23596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2061</Words>
  <Application>Microsoft Office PowerPoint</Application>
  <PresentationFormat>Widescreen</PresentationFormat>
  <Paragraphs>189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Aptos</vt:lpstr>
      <vt:lpstr>Arial</vt:lpstr>
      <vt:lpstr>Avenir Next LT Pro</vt:lpstr>
      <vt:lpstr>Calibri</vt:lpstr>
      <vt:lpstr>Calibri Light</vt:lpstr>
      <vt:lpstr>Verdana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Sue Ainsworth</vt:lpstr>
      <vt:lpstr>Nodau Modiwl/ Module Aims</vt:lpstr>
      <vt:lpstr>Deilliannau Dysgu</vt:lpstr>
      <vt:lpstr>Learning Outcomes/ Canlyniadau Dysgu</vt:lpstr>
      <vt:lpstr>Asesiad 1</vt:lpstr>
      <vt:lpstr>Assessment 1</vt:lpstr>
      <vt:lpstr>Asesiad 2</vt:lpstr>
      <vt:lpstr>Assessment  2</vt:lpstr>
      <vt:lpstr>Cynnwys y ddarlith                                       Lecture content </vt:lpstr>
      <vt:lpstr>PowerPoint Presentation</vt:lpstr>
      <vt:lpstr>PowerPoint Presentation</vt:lpstr>
      <vt:lpstr>Some examples of practical interventions  to promote positive behaviour</vt:lpstr>
      <vt:lpstr>Classroom Management </vt:lpstr>
      <vt:lpstr>Things we can control</vt:lpstr>
      <vt:lpstr>More difficult to control</vt:lpstr>
      <vt:lpstr>Restorative Practice</vt:lpstr>
      <vt:lpstr>Restorative interventions</vt:lpstr>
      <vt:lpstr> Summary/Crynodeb:  Practical interventions to promote      Ymyriadau ymarferol sy'n hyrwyddo               positive behaviour                                 ymddygiad cadarnhaol   </vt:lpstr>
      <vt:lpstr>  Recap;                                                Ailadrodd: Theory, Policy, Practice          Theori, Polisi, Ymarfer   </vt:lpstr>
      <vt:lpstr>Heddiw/ Today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8</cp:revision>
  <dcterms:created xsi:type="dcterms:W3CDTF">2024-09-09T10:46:02Z</dcterms:created>
  <dcterms:modified xsi:type="dcterms:W3CDTF">2026-01-18T07:58:53Z</dcterms:modified>
</cp:coreProperties>
</file>