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7" r:id="rId2"/>
    <p:sldId id="256" r:id="rId3"/>
    <p:sldId id="259"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7" autoAdjust="0"/>
    <p:restoredTop sz="94660"/>
  </p:normalViewPr>
  <p:slideViewPr>
    <p:cSldViewPr snapToGrid="0">
      <p:cViewPr>
        <p:scale>
          <a:sx n="78" d="100"/>
          <a:sy n="78" d="100"/>
        </p:scale>
        <p:origin x="220"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98427C-1ED2-4248-803B-B1FC86AB801B}" type="doc">
      <dgm:prSet loTypeId="urn:microsoft.com/office/officeart/2005/8/layout/matrix1" loCatId="matrix" qsTypeId="urn:microsoft.com/office/officeart/2005/8/quickstyle/simple5" qsCatId="simple" csTypeId="urn:microsoft.com/office/officeart/2005/8/colors/accent1_2" csCatId="accent1" phldr="1"/>
      <dgm:spPr/>
      <dgm:t>
        <a:bodyPr/>
        <a:lstStyle/>
        <a:p>
          <a:endParaRPr lang="en-GB"/>
        </a:p>
      </dgm:t>
    </dgm:pt>
    <dgm:pt modelId="{458483CF-42D1-44D4-9897-F8017A7AE0CF}">
      <dgm:prSet phldrT="[Text]" phldr="0" custT="1"/>
      <dgm:spPr/>
      <dgm:t>
        <a:bodyPr/>
        <a:lstStyle/>
        <a:p>
          <a:r>
            <a:rPr lang="en-GB" sz="1600" dirty="0">
              <a:latin typeface="Arial" panose="020B0604020202020204" pitchFamily="34" charset="0"/>
              <a:cs typeface="Arial" panose="020B0604020202020204" pitchFamily="34" charset="0"/>
            </a:rPr>
            <a:t>History</a:t>
          </a:r>
        </a:p>
      </dgm:t>
    </dgm:pt>
    <dgm:pt modelId="{3FFFFED7-CC87-44EA-9236-98E772E17E7D}" type="parTrans" cxnId="{8CE168CD-D610-4FD0-AE0B-343C86D72E02}">
      <dgm:prSet/>
      <dgm:spPr/>
      <dgm:t>
        <a:bodyPr/>
        <a:lstStyle/>
        <a:p>
          <a:endParaRPr lang="en-GB"/>
        </a:p>
      </dgm:t>
    </dgm:pt>
    <dgm:pt modelId="{C19A3D41-2813-4B48-9CCE-AFF7AE2E2BFB}" type="sibTrans" cxnId="{8CE168CD-D610-4FD0-AE0B-343C86D72E02}">
      <dgm:prSet/>
      <dgm:spPr/>
      <dgm:t>
        <a:bodyPr/>
        <a:lstStyle/>
        <a:p>
          <a:endParaRPr lang="en-GB"/>
        </a:p>
      </dgm:t>
    </dgm:pt>
    <dgm:pt modelId="{C86DE13B-75D1-42F6-93B2-1DE538ADC0E5}">
      <dgm:prSet phldrT="[Text]" custT="1"/>
      <dgm:spPr/>
      <dgm:t>
        <a:bodyPr/>
        <a:lstStyle/>
        <a:p>
          <a:r>
            <a:rPr lang="en-GB" sz="1100" u="sng" dirty="0">
              <a:latin typeface="Arial" panose="020B0604020202020204" pitchFamily="34" charset="0"/>
              <a:cs typeface="Arial" panose="020B0604020202020204" pitchFamily="34" charset="0"/>
            </a:rPr>
            <a:t>History</a:t>
          </a:r>
        </a:p>
        <a:p>
          <a:r>
            <a:rPr lang="en-GB" sz="1100" u="none" dirty="0">
              <a:latin typeface="Arial" panose="020B0604020202020204" pitchFamily="34" charset="0"/>
              <a:cs typeface="Arial" panose="020B0604020202020204" pitchFamily="34" charset="0"/>
            </a:rPr>
            <a:t>Used to be referred to as melancholy or nervous disorders</a:t>
          </a:r>
        </a:p>
        <a:p>
          <a:r>
            <a:rPr lang="en-GB" sz="1100" u="none" dirty="0">
              <a:latin typeface="Arial" panose="020B0604020202020204" pitchFamily="34" charset="0"/>
              <a:cs typeface="Arial" panose="020B0604020202020204" pitchFamily="34" charset="0"/>
            </a:rPr>
            <a:t>Commonly diagnosed as Neurasthenia or Hysteria</a:t>
          </a:r>
        </a:p>
        <a:p>
          <a:r>
            <a:rPr lang="en-GB" sz="1100" u="none" dirty="0">
              <a:latin typeface="Arial" panose="020B0604020202020204" pitchFamily="34" charset="0"/>
              <a:cs typeface="Arial" panose="020B0604020202020204" pitchFamily="34" charset="0"/>
            </a:rPr>
            <a:t>Benzodiazepines used to prescribed</a:t>
          </a:r>
        </a:p>
        <a:p>
          <a:r>
            <a:rPr lang="en-GB" sz="1100" u="none" dirty="0">
              <a:latin typeface="Arial" panose="020B0604020202020204" pitchFamily="34" charset="0"/>
              <a:cs typeface="Arial" panose="020B0604020202020204" pitchFamily="34" charset="0"/>
            </a:rPr>
            <a:t>Surged in the Covid-19 period</a:t>
          </a:r>
        </a:p>
        <a:p>
          <a:r>
            <a:rPr lang="en-GB" sz="1100" u="none" dirty="0">
              <a:latin typeface="Arial" panose="020B0604020202020204" pitchFamily="34" charset="0"/>
              <a:cs typeface="Arial" panose="020B0604020202020204" pitchFamily="34" charset="0"/>
            </a:rPr>
            <a:t>Soldiers were diagnosed with shell shock in WW1</a:t>
          </a:r>
        </a:p>
      </dgm:t>
    </dgm:pt>
    <dgm:pt modelId="{4AF0460E-FF7A-4C4C-9DBC-2D714BBC5DD8}" type="parTrans" cxnId="{848B6111-42CB-4228-A120-8278282981AF}">
      <dgm:prSet/>
      <dgm:spPr/>
      <dgm:t>
        <a:bodyPr/>
        <a:lstStyle/>
        <a:p>
          <a:endParaRPr lang="en-GB"/>
        </a:p>
      </dgm:t>
    </dgm:pt>
    <dgm:pt modelId="{CB4A8D95-FED0-4D89-ABC2-076EF293E6CA}" type="sibTrans" cxnId="{848B6111-42CB-4228-A120-8278282981AF}">
      <dgm:prSet/>
      <dgm:spPr/>
      <dgm:t>
        <a:bodyPr/>
        <a:lstStyle/>
        <a:p>
          <a:endParaRPr lang="en-GB"/>
        </a:p>
      </dgm:t>
    </dgm:pt>
    <dgm:pt modelId="{806C1DDE-D3F0-4571-8170-090330AC5F3C}">
      <dgm:prSet phldrT="[Text]" custT="1"/>
      <dgm:spPr/>
      <dgm:t>
        <a:bodyPr/>
        <a:lstStyle/>
        <a:p>
          <a:pPr algn="ctr"/>
          <a:r>
            <a:rPr lang="en-GB" sz="900" u="sng" dirty="0">
              <a:latin typeface="Arial" panose="020B0604020202020204" pitchFamily="34" charset="0"/>
              <a:cs typeface="Arial" panose="020B0604020202020204" pitchFamily="34" charset="0"/>
            </a:rPr>
            <a:t>Symptoms and Diagnosis</a:t>
          </a:r>
        </a:p>
        <a:p>
          <a:pPr algn="l"/>
          <a:r>
            <a:rPr lang="en-GB" sz="900" dirty="0">
              <a:latin typeface="Arial" panose="020B0604020202020204" pitchFamily="34" charset="0"/>
              <a:cs typeface="Arial" panose="020B0604020202020204" pitchFamily="34" charset="0"/>
            </a:rPr>
            <a:t>General apprehensiveness that isn’t linked to any specific to any circumstance</a:t>
          </a:r>
        </a:p>
        <a:p>
          <a:pPr algn="l"/>
          <a:r>
            <a:rPr lang="en-GB" sz="900" dirty="0">
              <a:latin typeface="Arial" panose="020B0604020202020204" pitchFamily="34" charset="0"/>
              <a:cs typeface="Arial" panose="020B0604020202020204" pitchFamily="34" charset="0"/>
            </a:rPr>
            <a:t>Motor restlessness/motor tension</a:t>
          </a:r>
        </a:p>
        <a:p>
          <a:pPr algn="l"/>
          <a:r>
            <a:rPr lang="en-GB" sz="900" dirty="0">
              <a:latin typeface="Arial" panose="020B0604020202020204" pitchFamily="34" charset="0"/>
              <a:cs typeface="Arial" panose="020B0604020202020204" pitchFamily="34" charset="0"/>
            </a:rPr>
            <a:t>Palpitations</a:t>
          </a:r>
        </a:p>
        <a:p>
          <a:pPr algn="l"/>
          <a:r>
            <a:rPr lang="en-GB" sz="900" dirty="0">
              <a:latin typeface="Arial" panose="020B0604020202020204" pitchFamily="34" charset="0"/>
              <a:cs typeface="Arial" panose="020B0604020202020204" pitchFamily="34" charset="0"/>
            </a:rPr>
            <a:t>Trembling </a:t>
          </a:r>
        </a:p>
        <a:p>
          <a:pPr algn="l"/>
          <a:r>
            <a:rPr lang="en-GB" sz="900" dirty="0">
              <a:latin typeface="Arial" panose="020B0604020202020204" pitchFamily="34" charset="0"/>
              <a:cs typeface="Arial" panose="020B0604020202020204" pitchFamily="34" charset="0"/>
            </a:rPr>
            <a:t>Sweating</a:t>
          </a:r>
        </a:p>
        <a:p>
          <a:pPr algn="l"/>
          <a:r>
            <a:rPr lang="en-GB" sz="900" dirty="0">
              <a:latin typeface="Arial" panose="020B0604020202020204" pitchFamily="34" charset="0"/>
              <a:cs typeface="Arial" panose="020B0604020202020204" pitchFamily="34" charset="0"/>
            </a:rPr>
            <a:t>Irritability</a:t>
          </a:r>
        </a:p>
      </dgm:t>
    </dgm:pt>
    <dgm:pt modelId="{29322332-73DA-41DC-B8AA-81191A0A50C1}" type="parTrans" cxnId="{A503945A-42BF-4934-8B96-3D35BDC7D258}">
      <dgm:prSet/>
      <dgm:spPr/>
      <dgm:t>
        <a:bodyPr/>
        <a:lstStyle/>
        <a:p>
          <a:endParaRPr lang="en-GB"/>
        </a:p>
      </dgm:t>
    </dgm:pt>
    <dgm:pt modelId="{72247CB0-8B68-4408-B035-A5B8370C0102}" type="sibTrans" cxnId="{A503945A-42BF-4934-8B96-3D35BDC7D258}">
      <dgm:prSet/>
      <dgm:spPr/>
      <dgm:t>
        <a:bodyPr/>
        <a:lstStyle/>
        <a:p>
          <a:endParaRPr lang="en-GB"/>
        </a:p>
      </dgm:t>
    </dgm:pt>
    <dgm:pt modelId="{EC4AB5E2-1ED7-45AA-8622-7952137D6DFD}">
      <dgm:prSet phldrT="[Text]" custT="1"/>
      <dgm:spPr/>
      <dgm:t>
        <a:bodyPr/>
        <a:lstStyle/>
        <a:p>
          <a:pPr algn="ctr"/>
          <a:r>
            <a:rPr lang="en-GB" sz="1200" u="sng" dirty="0">
              <a:latin typeface="Arial" panose="020B0604020202020204" pitchFamily="34" charset="0"/>
              <a:cs typeface="Arial" panose="020B0604020202020204" pitchFamily="34" charset="0"/>
            </a:rPr>
            <a:t>Challenges within the system</a:t>
          </a:r>
        </a:p>
        <a:p>
          <a:pPr algn="l"/>
          <a:r>
            <a:rPr lang="en-GB" sz="1200" dirty="0">
              <a:latin typeface="Arial" panose="020B0604020202020204" pitchFamily="34" charset="0"/>
              <a:cs typeface="Arial" panose="020B0604020202020204" pitchFamily="34" charset="0"/>
            </a:rPr>
            <a:t>Shortages of trained staff</a:t>
          </a:r>
        </a:p>
        <a:p>
          <a:pPr algn="l"/>
          <a:r>
            <a:rPr lang="en-GB" sz="1200" dirty="0">
              <a:latin typeface="Arial" panose="020B0604020202020204" pitchFamily="34" charset="0"/>
              <a:cs typeface="Arial" panose="020B0604020202020204" pitchFamily="34" charset="0"/>
            </a:rPr>
            <a:t>Access to services</a:t>
          </a:r>
        </a:p>
        <a:p>
          <a:pPr algn="l"/>
          <a:r>
            <a:rPr lang="en-GB" sz="1200" dirty="0">
              <a:latin typeface="Arial" panose="020B0604020202020204" pitchFamily="34" charset="0"/>
              <a:cs typeface="Arial" panose="020B0604020202020204" pitchFamily="34" charset="0"/>
            </a:rPr>
            <a:t>Money</a:t>
          </a:r>
        </a:p>
        <a:p>
          <a:pPr algn="l"/>
          <a:r>
            <a:rPr lang="en-GB" sz="1200" dirty="0">
              <a:latin typeface="Arial" panose="020B0604020202020204" pitchFamily="34" charset="0"/>
              <a:cs typeface="Arial" panose="020B0604020202020204" pitchFamily="34" charset="0"/>
            </a:rPr>
            <a:t>Covid-19</a:t>
          </a:r>
        </a:p>
        <a:p>
          <a:pPr algn="l"/>
          <a:r>
            <a:rPr lang="en-GB" sz="1200" dirty="0">
              <a:latin typeface="Arial" panose="020B0604020202020204" pitchFamily="34" charset="0"/>
              <a:cs typeface="Arial" panose="020B0604020202020204" pitchFamily="34" charset="0"/>
            </a:rPr>
            <a:t>Steadily increasing demand</a:t>
          </a:r>
        </a:p>
      </dgm:t>
    </dgm:pt>
    <dgm:pt modelId="{8016A330-0EC2-4AC6-A760-6E3683CE96E6}" type="parTrans" cxnId="{82FB3B00-9DD6-4E74-92D2-289B41DAFBA6}">
      <dgm:prSet/>
      <dgm:spPr/>
      <dgm:t>
        <a:bodyPr/>
        <a:lstStyle/>
        <a:p>
          <a:endParaRPr lang="en-GB"/>
        </a:p>
      </dgm:t>
    </dgm:pt>
    <dgm:pt modelId="{36B6203F-5AB8-4DA0-B9B9-D51A9B8D3C1C}" type="sibTrans" cxnId="{82FB3B00-9DD6-4E74-92D2-289B41DAFBA6}">
      <dgm:prSet/>
      <dgm:spPr/>
      <dgm:t>
        <a:bodyPr/>
        <a:lstStyle/>
        <a:p>
          <a:endParaRPr lang="en-GB"/>
        </a:p>
      </dgm:t>
    </dgm:pt>
    <dgm:pt modelId="{7EB7169E-D352-4D19-8100-FE11377183B2}">
      <dgm:prSet phldrT="[Text]" custT="1"/>
      <dgm:spPr/>
      <dgm:t>
        <a:bodyPr/>
        <a:lstStyle/>
        <a:p>
          <a:pPr algn="ctr">
            <a:buNone/>
          </a:pPr>
          <a:r>
            <a:rPr lang="en-GB" sz="1200" u="sng" dirty="0">
              <a:latin typeface="Arial" panose="020B0604020202020204" pitchFamily="34" charset="0"/>
              <a:cs typeface="Arial" panose="020B0604020202020204" pitchFamily="34" charset="0"/>
            </a:rPr>
            <a:t>Types of Therapy available</a:t>
          </a:r>
          <a:r>
            <a:rPr lang="en-GB" sz="1200" dirty="0">
              <a:latin typeface="Arial" panose="020B0604020202020204" pitchFamily="34" charset="0"/>
              <a:cs typeface="Arial" panose="020B0604020202020204" pitchFamily="34" charset="0"/>
            </a:rPr>
            <a:t>:</a:t>
          </a:r>
        </a:p>
        <a:p>
          <a:pPr algn="l">
            <a:buFont typeface="Arial" panose="020B0604020202020204" pitchFamily="34" charset="0"/>
            <a:buChar char="•"/>
          </a:pPr>
          <a:r>
            <a:rPr lang="en-GB" sz="1200" dirty="0">
              <a:latin typeface="Arial" panose="020B0604020202020204" pitchFamily="34" charset="0"/>
              <a:cs typeface="Arial" panose="020B0604020202020204" pitchFamily="34" charset="0"/>
            </a:rPr>
            <a:t>Cognitive behavioural therapy (CBT)</a:t>
          </a:r>
        </a:p>
        <a:p>
          <a:pPr algn="l">
            <a:buFont typeface="Arial" panose="020B0604020202020204" pitchFamily="34" charset="0"/>
            <a:buChar char="•"/>
          </a:pPr>
          <a:r>
            <a:rPr lang="en-GB" sz="1200" dirty="0">
              <a:latin typeface="Arial" panose="020B0604020202020204" pitchFamily="34" charset="0"/>
              <a:cs typeface="Arial" panose="020B0604020202020204" pitchFamily="34" charset="0"/>
            </a:rPr>
            <a:t>Guided self-help</a:t>
          </a:r>
        </a:p>
        <a:p>
          <a:pPr algn="l">
            <a:buFont typeface="Arial" panose="020B0604020202020204" pitchFamily="34" charset="0"/>
            <a:buChar char="•"/>
          </a:pPr>
          <a:r>
            <a:rPr lang="en-GB" sz="1200" dirty="0">
              <a:latin typeface="Arial" panose="020B0604020202020204" pitchFamily="34" charset="0"/>
              <a:cs typeface="Arial" panose="020B0604020202020204" pitchFamily="34" charset="0"/>
            </a:rPr>
            <a:t>Eye movement desensitisation and reprocessing (EMDR)</a:t>
          </a:r>
        </a:p>
        <a:p>
          <a:pPr algn="l">
            <a:buFont typeface="Arial" panose="020B0604020202020204" pitchFamily="34" charset="0"/>
            <a:buChar char="•"/>
          </a:pPr>
          <a:r>
            <a:rPr lang="en-GB" sz="1200" dirty="0">
              <a:latin typeface="Arial" panose="020B0604020202020204" pitchFamily="34" charset="0"/>
              <a:cs typeface="Arial" panose="020B0604020202020204" pitchFamily="34" charset="0"/>
            </a:rPr>
            <a:t>Talking therapy (IAPT)</a:t>
          </a:r>
        </a:p>
        <a:p>
          <a:pPr algn="l">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dgm:t>
    </dgm:pt>
    <dgm:pt modelId="{F68D2AEB-147F-46B3-98EF-7F56574E1D53}" type="sibTrans" cxnId="{B66AF3E1-7FC1-43BF-9463-F6A9AB450FA3}">
      <dgm:prSet/>
      <dgm:spPr/>
      <dgm:t>
        <a:bodyPr/>
        <a:lstStyle/>
        <a:p>
          <a:endParaRPr lang="en-GB"/>
        </a:p>
      </dgm:t>
    </dgm:pt>
    <dgm:pt modelId="{B8BF2104-F840-4BF1-B033-BB737B75CB5B}" type="parTrans" cxnId="{B66AF3E1-7FC1-43BF-9463-F6A9AB450FA3}">
      <dgm:prSet/>
      <dgm:spPr/>
      <dgm:t>
        <a:bodyPr/>
        <a:lstStyle/>
        <a:p>
          <a:endParaRPr lang="en-GB"/>
        </a:p>
      </dgm:t>
    </dgm:pt>
    <dgm:pt modelId="{ABF2695B-7E42-46D9-B7D5-C7A9838B0035}" type="pres">
      <dgm:prSet presAssocID="{9098427C-1ED2-4248-803B-B1FC86AB801B}" presName="diagram" presStyleCnt="0">
        <dgm:presLayoutVars>
          <dgm:chMax val="1"/>
          <dgm:dir/>
          <dgm:animLvl val="ctr"/>
          <dgm:resizeHandles val="exact"/>
        </dgm:presLayoutVars>
      </dgm:prSet>
      <dgm:spPr/>
    </dgm:pt>
    <dgm:pt modelId="{601A0C08-69EA-43F5-83C1-CE8DFC8B3811}" type="pres">
      <dgm:prSet presAssocID="{9098427C-1ED2-4248-803B-B1FC86AB801B}" presName="matrix" presStyleCnt="0"/>
      <dgm:spPr/>
    </dgm:pt>
    <dgm:pt modelId="{69E08D6C-DEBF-4061-9602-0914B934E6A1}" type="pres">
      <dgm:prSet presAssocID="{9098427C-1ED2-4248-803B-B1FC86AB801B}" presName="tile1" presStyleLbl="node1" presStyleIdx="0" presStyleCnt="4"/>
      <dgm:spPr/>
    </dgm:pt>
    <dgm:pt modelId="{C7917085-B1B1-4482-A347-E97A5F3C7DAB}" type="pres">
      <dgm:prSet presAssocID="{9098427C-1ED2-4248-803B-B1FC86AB801B}" presName="tile1text" presStyleLbl="node1" presStyleIdx="0" presStyleCnt="4">
        <dgm:presLayoutVars>
          <dgm:chMax val="0"/>
          <dgm:chPref val="0"/>
          <dgm:bulletEnabled val="1"/>
        </dgm:presLayoutVars>
      </dgm:prSet>
      <dgm:spPr/>
    </dgm:pt>
    <dgm:pt modelId="{C1C6BCE2-BA98-4611-BC0F-9EBB927CA549}" type="pres">
      <dgm:prSet presAssocID="{9098427C-1ED2-4248-803B-B1FC86AB801B}" presName="tile2" presStyleLbl="node1" presStyleIdx="1" presStyleCnt="4"/>
      <dgm:spPr/>
    </dgm:pt>
    <dgm:pt modelId="{B3BF2249-B838-4E79-8F36-7EE7BA99F8A8}" type="pres">
      <dgm:prSet presAssocID="{9098427C-1ED2-4248-803B-B1FC86AB801B}" presName="tile2text" presStyleLbl="node1" presStyleIdx="1" presStyleCnt="4">
        <dgm:presLayoutVars>
          <dgm:chMax val="0"/>
          <dgm:chPref val="0"/>
          <dgm:bulletEnabled val="1"/>
        </dgm:presLayoutVars>
      </dgm:prSet>
      <dgm:spPr/>
    </dgm:pt>
    <dgm:pt modelId="{12FA90A0-08ED-42C4-BDDE-3706D09AC08E}" type="pres">
      <dgm:prSet presAssocID="{9098427C-1ED2-4248-803B-B1FC86AB801B}" presName="tile3" presStyleLbl="node1" presStyleIdx="2" presStyleCnt="4"/>
      <dgm:spPr/>
    </dgm:pt>
    <dgm:pt modelId="{2CBEF55F-A5C4-44D8-9CBC-A40419275290}" type="pres">
      <dgm:prSet presAssocID="{9098427C-1ED2-4248-803B-B1FC86AB801B}" presName="tile3text" presStyleLbl="node1" presStyleIdx="2" presStyleCnt="4">
        <dgm:presLayoutVars>
          <dgm:chMax val="0"/>
          <dgm:chPref val="0"/>
          <dgm:bulletEnabled val="1"/>
        </dgm:presLayoutVars>
      </dgm:prSet>
      <dgm:spPr/>
    </dgm:pt>
    <dgm:pt modelId="{27728420-9028-4EAB-BAEF-4D121DEC4FE6}" type="pres">
      <dgm:prSet presAssocID="{9098427C-1ED2-4248-803B-B1FC86AB801B}" presName="tile4" presStyleLbl="node1" presStyleIdx="3" presStyleCnt="4" custLinFactNeighborX="515"/>
      <dgm:spPr/>
    </dgm:pt>
    <dgm:pt modelId="{8E3F7115-6834-4CDF-8ADB-A93C2D1DEBC9}" type="pres">
      <dgm:prSet presAssocID="{9098427C-1ED2-4248-803B-B1FC86AB801B}" presName="tile4text" presStyleLbl="node1" presStyleIdx="3" presStyleCnt="4">
        <dgm:presLayoutVars>
          <dgm:chMax val="0"/>
          <dgm:chPref val="0"/>
          <dgm:bulletEnabled val="1"/>
        </dgm:presLayoutVars>
      </dgm:prSet>
      <dgm:spPr/>
    </dgm:pt>
    <dgm:pt modelId="{C544C681-ABA3-4373-A66F-DEB0236BB2A9}" type="pres">
      <dgm:prSet presAssocID="{9098427C-1ED2-4248-803B-B1FC86AB801B}" presName="centerTile" presStyleLbl="fgShp" presStyleIdx="0" presStyleCnt="1">
        <dgm:presLayoutVars>
          <dgm:chMax val="0"/>
          <dgm:chPref val="0"/>
        </dgm:presLayoutVars>
      </dgm:prSet>
      <dgm:spPr/>
    </dgm:pt>
  </dgm:ptLst>
  <dgm:cxnLst>
    <dgm:cxn modelId="{82FB3B00-9DD6-4E74-92D2-289B41DAFBA6}" srcId="{458483CF-42D1-44D4-9897-F8017A7AE0CF}" destId="{EC4AB5E2-1ED7-45AA-8622-7952137D6DFD}" srcOrd="2" destOrd="0" parTransId="{8016A330-0EC2-4AC6-A760-6E3683CE96E6}" sibTransId="{36B6203F-5AB8-4DA0-B9B9-D51A9B8D3C1C}"/>
    <dgm:cxn modelId="{848B6111-42CB-4228-A120-8278282981AF}" srcId="{458483CF-42D1-44D4-9897-F8017A7AE0CF}" destId="{C86DE13B-75D1-42F6-93B2-1DE538ADC0E5}" srcOrd="0" destOrd="0" parTransId="{4AF0460E-FF7A-4C4C-9DBC-2D714BBC5DD8}" sibTransId="{CB4A8D95-FED0-4D89-ABC2-076EF293E6CA}"/>
    <dgm:cxn modelId="{53AE1C2B-D0AB-4AB2-9169-7C0DB322A74C}" type="presOf" srcId="{EC4AB5E2-1ED7-45AA-8622-7952137D6DFD}" destId="{2CBEF55F-A5C4-44D8-9CBC-A40419275290}" srcOrd="1" destOrd="0" presId="urn:microsoft.com/office/officeart/2005/8/layout/matrix1"/>
    <dgm:cxn modelId="{3B95E833-9401-4384-94DC-145E5A1EDD61}" type="presOf" srcId="{C86DE13B-75D1-42F6-93B2-1DE538ADC0E5}" destId="{69E08D6C-DEBF-4061-9602-0914B934E6A1}" srcOrd="0" destOrd="0" presId="urn:microsoft.com/office/officeart/2005/8/layout/matrix1"/>
    <dgm:cxn modelId="{7336575D-AD97-49F1-8C41-DB0B2A095F4F}" type="presOf" srcId="{C86DE13B-75D1-42F6-93B2-1DE538ADC0E5}" destId="{C7917085-B1B1-4482-A347-E97A5F3C7DAB}" srcOrd="1" destOrd="0" presId="urn:microsoft.com/office/officeart/2005/8/layout/matrix1"/>
    <dgm:cxn modelId="{ED375167-6511-467D-9B69-D4D09783CFB8}" type="presOf" srcId="{7EB7169E-D352-4D19-8100-FE11377183B2}" destId="{8E3F7115-6834-4CDF-8ADB-A93C2D1DEBC9}" srcOrd="1" destOrd="0" presId="urn:microsoft.com/office/officeart/2005/8/layout/matrix1"/>
    <dgm:cxn modelId="{1D32CB6E-52A8-43BF-810A-5C9A1B07A3EB}" type="presOf" srcId="{806C1DDE-D3F0-4571-8170-090330AC5F3C}" destId="{B3BF2249-B838-4E79-8F36-7EE7BA99F8A8}" srcOrd="1" destOrd="0" presId="urn:microsoft.com/office/officeart/2005/8/layout/matrix1"/>
    <dgm:cxn modelId="{2F2AFE70-746E-40C5-AD9D-B6DDDC85DA76}" type="presOf" srcId="{EC4AB5E2-1ED7-45AA-8622-7952137D6DFD}" destId="{12FA90A0-08ED-42C4-BDDE-3706D09AC08E}" srcOrd="0" destOrd="0" presId="urn:microsoft.com/office/officeart/2005/8/layout/matrix1"/>
    <dgm:cxn modelId="{A503945A-42BF-4934-8B96-3D35BDC7D258}" srcId="{458483CF-42D1-44D4-9897-F8017A7AE0CF}" destId="{806C1DDE-D3F0-4571-8170-090330AC5F3C}" srcOrd="1" destOrd="0" parTransId="{29322332-73DA-41DC-B8AA-81191A0A50C1}" sibTransId="{72247CB0-8B68-4408-B035-A5B8370C0102}"/>
    <dgm:cxn modelId="{326CB87C-C6A9-4861-AF4C-107B064D14CC}" type="presOf" srcId="{458483CF-42D1-44D4-9897-F8017A7AE0CF}" destId="{C544C681-ABA3-4373-A66F-DEB0236BB2A9}" srcOrd="0" destOrd="0" presId="urn:microsoft.com/office/officeart/2005/8/layout/matrix1"/>
    <dgm:cxn modelId="{F7DB7298-3376-437D-95D0-550B49B92A36}" type="presOf" srcId="{7EB7169E-D352-4D19-8100-FE11377183B2}" destId="{27728420-9028-4EAB-BAEF-4D121DEC4FE6}" srcOrd="0" destOrd="0" presId="urn:microsoft.com/office/officeart/2005/8/layout/matrix1"/>
    <dgm:cxn modelId="{C2ED9E99-3547-4D60-9FA2-76318FB58ECA}" type="presOf" srcId="{9098427C-1ED2-4248-803B-B1FC86AB801B}" destId="{ABF2695B-7E42-46D9-B7D5-C7A9838B0035}" srcOrd="0" destOrd="0" presId="urn:microsoft.com/office/officeart/2005/8/layout/matrix1"/>
    <dgm:cxn modelId="{F36A22BF-7569-4261-94E8-8EFC8061BDD6}" type="presOf" srcId="{806C1DDE-D3F0-4571-8170-090330AC5F3C}" destId="{C1C6BCE2-BA98-4611-BC0F-9EBB927CA549}" srcOrd="0" destOrd="0" presId="urn:microsoft.com/office/officeart/2005/8/layout/matrix1"/>
    <dgm:cxn modelId="{8CE168CD-D610-4FD0-AE0B-343C86D72E02}" srcId="{9098427C-1ED2-4248-803B-B1FC86AB801B}" destId="{458483CF-42D1-44D4-9897-F8017A7AE0CF}" srcOrd="0" destOrd="0" parTransId="{3FFFFED7-CC87-44EA-9236-98E772E17E7D}" sibTransId="{C19A3D41-2813-4B48-9CCE-AFF7AE2E2BFB}"/>
    <dgm:cxn modelId="{B66AF3E1-7FC1-43BF-9463-F6A9AB450FA3}" srcId="{458483CF-42D1-44D4-9897-F8017A7AE0CF}" destId="{7EB7169E-D352-4D19-8100-FE11377183B2}" srcOrd="3" destOrd="0" parTransId="{B8BF2104-F840-4BF1-B033-BB737B75CB5B}" sibTransId="{F68D2AEB-147F-46B3-98EF-7F56574E1D53}"/>
    <dgm:cxn modelId="{B24CA160-5B96-43EC-B4DB-6CBA73AF5FC8}" type="presParOf" srcId="{ABF2695B-7E42-46D9-B7D5-C7A9838B0035}" destId="{601A0C08-69EA-43F5-83C1-CE8DFC8B3811}" srcOrd="0" destOrd="0" presId="urn:microsoft.com/office/officeart/2005/8/layout/matrix1"/>
    <dgm:cxn modelId="{6324F48B-3C54-43F7-97C8-96CAE8AD4857}" type="presParOf" srcId="{601A0C08-69EA-43F5-83C1-CE8DFC8B3811}" destId="{69E08D6C-DEBF-4061-9602-0914B934E6A1}" srcOrd="0" destOrd="0" presId="urn:microsoft.com/office/officeart/2005/8/layout/matrix1"/>
    <dgm:cxn modelId="{193FFE93-BC67-4B24-A7D9-4860425F1489}" type="presParOf" srcId="{601A0C08-69EA-43F5-83C1-CE8DFC8B3811}" destId="{C7917085-B1B1-4482-A347-E97A5F3C7DAB}" srcOrd="1" destOrd="0" presId="urn:microsoft.com/office/officeart/2005/8/layout/matrix1"/>
    <dgm:cxn modelId="{8069AE8D-E707-48B4-85EA-F6C004379DF5}" type="presParOf" srcId="{601A0C08-69EA-43F5-83C1-CE8DFC8B3811}" destId="{C1C6BCE2-BA98-4611-BC0F-9EBB927CA549}" srcOrd="2" destOrd="0" presId="urn:microsoft.com/office/officeart/2005/8/layout/matrix1"/>
    <dgm:cxn modelId="{BB9D842A-4B7F-4CCC-828C-510E1D96B2A4}" type="presParOf" srcId="{601A0C08-69EA-43F5-83C1-CE8DFC8B3811}" destId="{B3BF2249-B838-4E79-8F36-7EE7BA99F8A8}" srcOrd="3" destOrd="0" presId="urn:microsoft.com/office/officeart/2005/8/layout/matrix1"/>
    <dgm:cxn modelId="{6565FDEF-FC95-413E-A626-6172C4569157}" type="presParOf" srcId="{601A0C08-69EA-43F5-83C1-CE8DFC8B3811}" destId="{12FA90A0-08ED-42C4-BDDE-3706D09AC08E}" srcOrd="4" destOrd="0" presId="urn:microsoft.com/office/officeart/2005/8/layout/matrix1"/>
    <dgm:cxn modelId="{D5CC582F-0DB1-4DE5-87D8-01B4B723B940}" type="presParOf" srcId="{601A0C08-69EA-43F5-83C1-CE8DFC8B3811}" destId="{2CBEF55F-A5C4-44D8-9CBC-A40419275290}" srcOrd="5" destOrd="0" presId="urn:microsoft.com/office/officeart/2005/8/layout/matrix1"/>
    <dgm:cxn modelId="{2C623AB1-6045-448B-BD70-8A1CAF6E15C2}" type="presParOf" srcId="{601A0C08-69EA-43F5-83C1-CE8DFC8B3811}" destId="{27728420-9028-4EAB-BAEF-4D121DEC4FE6}" srcOrd="6" destOrd="0" presId="urn:microsoft.com/office/officeart/2005/8/layout/matrix1"/>
    <dgm:cxn modelId="{43D23736-5CA4-4B9C-B2F5-D0AAD13994E3}" type="presParOf" srcId="{601A0C08-69EA-43F5-83C1-CE8DFC8B3811}" destId="{8E3F7115-6834-4CDF-8ADB-A93C2D1DEBC9}" srcOrd="7" destOrd="0" presId="urn:microsoft.com/office/officeart/2005/8/layout/matrix1"/>
    <dgm:cxn modelId="{68102B3E-B0D0-4A9B-92B3-EF53BB6260CF}" type="presParOf" srcId="{ABF2695B-7E42-46D9-B7D5-C7A9838B0035}" destId="{C544C681-ABA3-4373-A66F-DEB0236BB2A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9ADD11-37F7-4DFB-881D-8B224EC32A78}" type="doc">
      <dgm:prSet loTypeId="urn:microsoft.com/office/officeart/2005/8/layout/cycle4" loCatId="matrix" qsTypeId="urn:microsoft.com/office/officeart/2005/8/quickstyle/3d1" qsCatId="3D" csTypeId="urn:microsoft.com/office/officeart/2005/8/colors/accent1_2" csCatId="accent1" phldr="1"/>
      <dgm:spPr/>
      <dgm:t>
        <a:bodyPr/>
        <a:lstStyle/>
        <a:p>
          <a:endParaRPr lang="en-GB"/>
        </a:p>
      </dgm:t>
    </dgm:pt>
    <dgm:pt modelId="{F69BA93B-758F-470F-9C80-E77CEF041AAD}">
      <dgm:prSet phldrT="[Text]" custT="1"/>
      <dgm:spPr>
        <a:scene3d>
          <a:camera prst="orthographicFront"/>
          <a:lightRig rig="flat" dir="t"/>
        </a:scene3d>
        <a:sp3d prstMaterial="plastic">
          <a:bevelT w="120900" h="88900" prst="artDeco"/>
          <a:bevelB w="88900" h="31750" prst="angle"/>
        </a:sp3d>
      </dgm:spPr>
      <dgm:t>
        <a:bodyPr/>
        <a:lstStyle/>
        <a:p>
          <a:r>
            <a:rPr lang="en-GB" sz="1600" dirty="0">
              <a:latin typeface="Arial" panose="020B0604020202020204" pitchFamily="34" charset="0"/>
              <a:cs typeface="Arial" panose="020B0604020202020204" pitchFamily="34" charset="0"/>
            </a:rPr>
            <a:t>Statistics</a:t>
          </a:r>
        </a:p>
      </dgm:t>
    </dgm:pt>
    <dgm:pt modelId="{E0075BC8-F6D3-4F81-9A13-9167AA7C04E6}" type="parTrans" cxnId="{F613ED5E-4B96-4EE7-B148-9CE3675A45BA}">
      <dgm:prSet/>
      <dgm:spPr/>
      <dgm:t>
        <a:bodyPr/>
        <a:lstStyle/>
        <a:p>
          <a:endParaRPr lang="en-GB"/>
        </a:p>
      </dgm:t>
    </dgm:pt>
    <dgm:pt modelId="{E27A0EF4-99A3-46A1-9327-428E690C0A96}" type="sibTrans" cxnId="{F613ED5E-4B96-4EE7-B148-9CE3675A45BA}">
      <dgm:prSet/>
      <dgm:spPr/>
      <dgm:t>
        <a:bodyPr/>
        <a:lstStyle/>
        <a:p>
          <a:endParaRPr lang="en-GB"/>
        </a:p>
      </dgm:t>
    </dgm:pt>
    <dgm:pt modelId="{7B66BE86-6FF2-4F27-A7F5-CAA212AFBC13}">
      <dgm:prSet phldrT="[Text]" custT="1"/>
      <dgm:spPr/>
      <dgm:t>
        <a:bodyPr/>
        <a:lstStyle/>
        <a:p>
          <a:r>
            <a:rPr lang="en-GB" sz="1000" dirty="0">
              <a:latin typeface="Arial" panose="020B0604020202020204" pitchFamily="34" charset="0"/>
              <a:cs typeface="Arial" panose="020B0604020202020204" pitchFamily="34" charset="0"/>
            </a:rPr>
            <a:t>Affects women more than men.</a:t>
          </a:r>
        </a:p>
      </dgm:t>
    </dgm:pt>
    <dgm:pt modelId="{1652FDF6-0037-44EE-A187-552176CFE307}" type="parTrans" cxnId="{30C74F33-2A98-494C-A0C1-3DF13CAA6ABF}">
      <dgm:prSet/>
      <dgm:spPr/>
      <dgm:t>
        <a:bodyPr/>
        <a:lstStyle/>
        <a:p>
          <a:endParaRPr lang="en-GB"/>
        </a:p>
      </dgm:t>
    </dgm:pt>
    <dgm:pt modelId="{113652E3-3EA5-4315-A330-264C14EAC2B7}" type="sibTrans" cxnId="{30C74F33-2A98-494C-A0C1-3DF13CAA6ABF}">
      <dgm:prSet/>
      <dgm:spPr/>
      <dgm:t>
        <a:bodyPr/>
        <a:lstStyle/>
        <a:p>
          <a:endParaRPr lang="en-GB"/>
        </a:p>
      </dgm:t>
    </dgm:pt>
    <dgm:pt modelId="{9946113D-D6AD-4F2E-9E6A-A7FFFC6E745E}">
      <dgm:prSet phldrT="[Text]" custT="1"/>
      <dgm:spPr>
        <a:scene3d>
          <a:camera prst="orthographicFront"/>
          <a:lightRig rig="flat" dir="t"/>
        </a:scene3d>
        <a:sp3d prstMaterial="plastic">
          <a:bevelT w="120900" h="88900" prst="artDeco"/>
          <a:bevelB w="88900" h="31750" prst="angle"/>
        </a:sp3d>
      </dgm:spPr>
      <dgm:t>
        <a:bodyPr/>
        <a:lstStyle/>
        <a:p>
          <a:r>
            <a:rPr lang="en-GB" sz="1600" dirty="0">
              <a:latin typeface="Arial" panose="020B0604020202020204" pitchFamily="34" charset="0"/>
              <a:cs typeface="Arial" panose="020B0604020202020204" pitchFamily="34" charset="0"/>
            </a:rPr>
            <a:t>Evolution of attitudes</a:t>
          </a:r>
        </a:p>
      </dgm:t>
    </dgm:pt>
    <dgm:pt modelId="{36C36F5B-C71B-4557-A17D-A09A012CB91E}" type="parTrans" cxnId="{838394BB-AB90-499D-889F-3BD1B058C218}">
      <dgm:prSet/>
      <dgm:spPr/>
      <dgm:t>
        <a:bodyPr/>
        <a:lstStyle/>
        <a:p>
          <a:endParaRPr lang="en-GB"/>
        </a:p>
      </dgm:t>
    </dgm:pt>
    <dgm:pt modelId="{FABEA0D4-EAF2-47FA-8B88-E7B312F67ECE}" type="sibTrans" cxnId="{838394BB-AB90-499D-889F-3BD1B058C218}">
      <dgm:prSet/>
      <dgm:spPr/>
      <dgm:t>
        <a:bodyPr/>
        <a:lstStyle/>
        <a:p>
          <a:endParaRPr lang="en-GB"/>
        </a:p>
      </dgm:t>
    </dgm:pt>
    <dgm:pt modelId="{39C423F1-CE48-48AB-916E-D58E77DF4C80}">
      <dgm:prSet phldrT="[Text]" custT="1"/>
      <dgm:spPr>
        <a:scene3d>
          <a:camera prst="orthographicFront"/>
          <a:lightRig rig="flat" dir="t"/>
        </a:scene3d>
        <a:sp3d prstMaterial="plastic">
          <a:bevelT w="120900" h="88900" prst="artDeco"/>
          <a:bevelB w="88900" h="31750" prst="angle"/>
        </a:sp3d>
      </dgm:spPr>
      <dgm:t>
        <a:bodyPr/>
        <a:lstStyle/>
        <a:p>
          <a:r>
            <a:rPr lang="en-GB" sz="1600" dirty="0">
              <a:latin typeface="Arial" panose="020B0604020202020204" pitchFamily="34" charset="0"/>
              <a:cs typeface="Arial" panose="020B0604020202020204" pitchFamily="34" charset="0"/>
            </a:rPr>
            <a:t>recommendations</a:t>
          </a:r>
        </a:p>
      </dgm:t>
    </dgm:pt>
    <dgm:pt modelId="{B28B5400-AF7C-4430-9F7C-70608A1068C4}" type="parTrans" cxnId="{CEF9F2FC-959E-4A9C-8E8B-CCA6D3D25B39}">
      <dgm:prSet/>
      <dgm:spPr/>
      <dgm:t>
        <a:bodyPr/>
        <a:lstStyle/>
        <a:p>
          <a:endParaRPr lang="en-GB"/>
        </a:p>
      </dgm:t>
    </dgm:pt>
    <dgm:pt modelId="{C64E158B-13D6-4FEC-B436-FA083055B9D3}" type="sibTrans" cxnId="{CEF9F2FC-959E-4A9C-8E8B-CCA6D3D25B39}">
      <dgm:prSet/>
      <dgm:spPr/>
      <dgm:t>
        <a:bodyPr/>
        <a:lstStyle/>
        <a:p>
          <a:endParaRPr lang="en-GB"/>
        </a:p>
      </dgm:t>
    </dgm:pt>
    <dgm:pt modelId="{534D64B9-3507-4F48-A133-A8A336F858D1}">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Increased funding to institutions proving therapy</a:t>
          </a:r>
        </a:p>
      </dgm:t>
    </dgm:pt>
    <dgm:pt modelId="{7EE80517-FD20-4B1C-B0AE-9FA4E41BBBFF}" type="parTrans" cxnId="{77317513-7617-46DE-B545-3E0EAC54AAC8}">
      <dgm:prSet/>
      <dgm:spPr/>
      <dgm:t>
        <a:bodyPr/>
        <a:lstStyle/>
        <a:p>
          <a:endParaRPr lang="en-GB"/>
        </a:p>
      </dgm:t>
    </dgm:pt>
    <dgm:pt modelId="{9E390D9E-4A15-4CF3-8B38-F51E31B59A5F}" type="sibTrans" cxnId="{77317513-7617-46DE-B545-3E0EAC54AAC8}">
      <dgm:prSet/>
      <dgm:spPr/>
      <dgm:t>
        <a:bodyPr/>
        <a:lstStyle/>
        <a:p>
          <a:endParaRPr lang="en-GB"/>
        </a:p>
      </dgm:t>
    </dgm:pt>
    <dgm:pt modelId="{703E050E-6384-447E-97B4-5F2CE5573A4E}">
      <dgm:prSet phldrT="[Text]" custT="1"/>
      <dgm:spPr/>
      <dgm:t>
        <a:bodyPr/>
        <a:lstStyle/>
        <a:p>
          <a:r>
            <a:rPr lang="en-GB" sz="1000" dirty="0">
              <a:latin typeface="Arial" panose="020B0604020202020204" pitchFamily="34" charset="0"/>
              <a:cs typeface="Arial" panose="020B0604020202020204" pitchFamily="34" charset="0"/>
            </a:rPr>
            <a:t>18.2% of women have had an anxiety diagnosis</a:t>
          </a:r>
        </a:p>
      </dgm:t>
    </dgm:pt>
    <dgm:pt modelId="{DC4CB770-6497-4C3F-AC26-8C8A25E7E714}" type="parTrans" cxnId="{B81C1C88-C8D4-4C79-8665-E6A3E135F59C}">
      <dgm:prSet/>
      <dgm:spPr/>
      <dgm:t>
        <a:bodyPr/>
        <a:lstStyle/>
        <a:p>
          <a:endParaRPr lang="en-GB"/>
        </a:p>
      </dgm:t>
    </dgm:pt>
    <dgm:pt modelId="{3C115C5D-53C1-4DD9-BD50-76710450B513}" type="sibTrans" cxnId="{B81C1C88-C8D4-4C79-8665-E6A3E135F59C}">
      <dgm:prSet/>
      <dgm:spPr/>
      <dgm:t>
        <a:bodyPr/>
        <a:lstStyle/>
        <a:p>
          <a:endParaRPr lang="en-GB"/>
        </a:p>
      </dgm:t>
    </dgm:pt>
    <dgm:pt modelId="{30DE52EB-9A2E-4F95-B280-090615E6BBB4}">
      <dgm:prSet phldrT="[Text]" custT="1"/>
      <dgm:spPr/>
      <dgm:t>
        <a:bodyPr/>
        <a:lstStyle/>
        <a:p>
          <a:r>
            <a:rPr lang="en-GB" sz="1000" dirty="0">
              <a:latin typeface="Arial" panose="020B0604020202020204" pitchFamily="34" charset="0"/>
              <a:cs typeface="Arial" panose="020B0604020202020204" pitchFamily="34" charset="0"/>
            </a:rPr>
            <a:t>People with GAD usually have another mental health condition</a:t>
          </a:r>
        </a:p>
      </dgm:t>
    </dgm:pt>
    <dgm:pt modelId="{9E4FFABC-D98E-499D-9B89-5F860457ECC6}" type="parTrans" cxnId="{798AEF87-8335-4A9E-97A5-8F437AA43D45}">
      <dgm:prSet/>
      <dgm:spPr/>
      <dgm:t>
        <a:bodyPr/>
        <a:lstStyle/>
        <a:p>
          <a:endParaRPr lang="en-GB"/>
        </a:p>
      </dgm:t>
    </dgm:pt>
    <dgm:pt modelId="{0DBC55E0-46D5-4E4D-A6E4-B54E61B46AE2}" type="sibTrans" cxnId="{798AEF87-8335-4A9E-97A5-8F437AA43D45}">
      <dgm:prSet/>
      <dgm:spPr/>
      <dgm:t>
        <a:bodyPr/>
        <a:lstStyle/>
        <a:p>
          <a:endParaRPr lang="en-GB"/>
        </a:p>
      </dgm:t>
    </dgm:pt>
    <dgm:pt modelId="{42B2106D-88DD-44CE-B2E2-D90B0C2880CA}">
      <dgm:prSet phldrT="[Text]" custT="1"/>
      <dgm:spPr>
        <a:scene3d>
          <a:camera prst="orthographicFront"/>
          <a:lightRig rig="flat" dir="t"/>
        </a:scene3d>
        <a:sp3d prstMaterial="plastic">
          <a:bevelT w="120900" h="88900" prst="artDeco"/>
          <a:bevelB w="88900" h="31750" prst="angle"/>
        </a:sp3d>
      </dgm:spPr>
      <dgm:t>
        <a:bodyPr/>
        <a:lstStyle/>
        <a:p>
          <a:r>
            <a:rPr lang="en-GB" sz="1600" dirty="0">
              <a:latin typeface="Arial" panose="020B0604020202020204" pitchFamily="34" charset="0"/>
              <a:cs typeface="Arial" panose="020B0604020202020204" pitchFamily="34" charset="0"/>
            </a:rPr>
            <a:t>Practices and policies</a:t>
          </a:r>
        </a:p>
      </dgm:t>
    </dgm:pt>
    <dgm:pt modelId="{AFD954AF-2EDF-49CA-92CD-AEFF261D48E3}" type="sibTrans" cxnId="{848A16CA-040E-46E0-848E-79B47BD06CBD}">
      <dgm:prSet/>
      <dgm:spPr/>
      <dgm:t>
        <a:bodyPr/>
        <a:lstStyle/>
        <a:p>
          <a:endParaRPr lang="en-GB"/>
        </a:p>
      </dgm:t>
    </dgm:pt>
    <dgm:pt modelId="{45185CE3-1F2A-4E6D-B323-C2B3B3B4BAF8}" type="parTrans" cxnId="{848A16CA-040E-46E0-848E-79B47BD06CBD}">
      <dgm:prSet/>
      <dgm:spPr/>
      <dgm:t>
        <a:bodyPr/>
        <a:lstStyle/>
        <a:p>
          <a:endParaRPr lang="en-GB"/>
        </a:p>
      </dgm:t>
    </dgm:pt>
    <dgm:pt modelId="{81C41729-A0A8-485C-BA30-EC9A96A439D9}">
      <dgm:prSet phldrT="[Text]" custT="1"/>
      <dgm:spPr>
        <a:scene3d>
          <a:camera prst="orthographicFront"/>
          <a:lightRig rig="flat" dir="t"/>
        </a:scene3d>
        <a:sp3d z="-190500" extrusionH="12700" prstMaterial="plastic">
          <a:bevelT w="50800" h="50800" prst="artDeco"/>
        </a:sp3d>
      </dgm:spPr>
      <dgm:t>
        <a:bodyPr/>
        <a:lstStyle/>
        <a:p>
          <a:r>
            <a:rPr lang="en-GB" sz="800" dirty="0">
              <a:latin typeface="Arial" panose="020B0604020202020204" pitchFamily="34" charset="0"/>
              <a:cs typeface="Arial" panose="020B0604020202020204" pitchFamily="34" charset="0"/>
            </a:rPr>
            <a:t>National Institute for Health and Care Excellence (NICE) provides guidance on how to manage it</a:t>
          </a:r>
        </a:p>
      </dgm:t>
    </dgm:pt>
    <dgm:pt modelId="{82B4157A-EAFD-47A5-BECE-CE28AF8FDE08}" type="sibTrans" cxnId="{6F6919DD-D4FB-4E28-9D1A-0BEB434CB57E}">
      <dgm:prSet/>
      <dgm:spPr/>
      <dgm:t>
        <a:bodyPr/>
        <a:lstStyle/>
        <a:p>
          <a:endParaRPr lang="en-GB"/>
        </a:p>
      </dgm:t>
    </dgm:pt>
    <dgm:pt modelId="{8F5A6795-20CD-49DE-A438-321087A56C89}" type="parTrans" cxnId="{6F6919DD-D4FB-4E28-9D1A-0BEB434CB57E}">
      <dgm:prSet/>
      <dgm:spPr/>
      <dgm:t>
        <a:bodyPr/>
        <a:lstStyle/>
        <a:p>
          <a:endParaRPr lang="en-GB"/>
        </a:p>
      </dgm:t>
    </dgm:pt>
    <dgm:pt modelId="{D8F53A3A-5E88-4563-BA95-2D87121E3A88}">
      <dgm:prSet phldrT="[Text]" custT="1"/>
      <dgm:spPr>
        <a:scene3d>
          <a:camera prst="orthographicFront"/>
          <a:lightRig rig="flat" dir="t"/>
        </a:scene3d>
        <a:sp3d z="-190500" extrusionH="12700" prstMaterial="plastic">
          <a:bevelT w="50800" h="50800" prst="artDeco"/>
        </a:sp3d>
      </dgm:spPr>
      <dgm:t>
        <a:bodyPr/>
        <a:lstStyle/>
        <a:p>
          <a:r>
            <a:rPr lang="en-GB" sz="800" dirty="0" err="1">
              <a:latin typeface="Arial" panose="020B0604020202020204" pitchFamily="34" charset="0"/>
              <a:cs typeface="Arial" panose="020B0604020202020204" pitchFamily="34" charset="0"/>
            </a:rPr>
            <a:t>Setraline</a:t>
          </a:r>
          <a:r>
            <a:rPr lang="en-GB" sz="800" dirty="0">
              <a:latin typeface="Arial" panose="020B0604020202020204" pitchFamily="34" charset="0"/>
              <a:cs typeface="Arial" panose="020B0604020202020204" pitchFamily="34" charset="0"/>
            </a:rPr>
            <a:t>, an SSRI, is recommended</a:t>
          </a:r>
        </a:p>
      </dgm:t>
    </dgm:pt>
    <dgm:pt modelId="{67518EEF-D97B-48B9-99ED-1B276EF8CA2D}" type="parTrans" cxnId="{4B8D475D-908D-45E4-BA9B-10C2FF185B14}">
      <dgm:prSet/>
      <dgm:spPr/>
      <dgm:t>
        <a:bodyPr/>
        <a:lstStyle/>
        <a:p>
          <a:endParaRPr lang="en-GB"/>
        </a:p>
      </dgm:t>
    </dgm:pt>
    <dgm:pt modelId="{8DE7565A-4969-4D1B-B5D8-4B31C5AD984F}" type="sibTrans" cxnId="{4B8D475D-908D-45E4-BA9B-10C2FF185B14}">
      <dgm:prSet/>
      <dgm:spPr/>
      <dgm:t>
        <a:bodyPr/>
        <a:lstStyle/>
        <a:p>
          <a:endParaRPr lang="en-GB"/>
        </a:p>
      </dgm:t>
    </dgm:pt>
    <dgm:pt modelId="{A3C3AFFF-5767-420E-9035-525504FF8307}">
      <dgm:prSet phldrT="[Text]" custT="1"/>
      <dgm:spPr>
        <a:scene3d>
          <a:camera prst="orthographicFront"/>
          <a:lightRig rig="flat" dir="t"/>
        </a:scene3d>
        <a:sp3d z="-190500" extrusionH="12700" prstMaterial="plastic">
          <a:bevelT w="50800" h="50800" prst="artDeco"/>
        </a:sp3d>
      </dgm:spPr>
      <dgm:t>
        <a:bodyPr/>
        <a:lstStyle/>
        <a:p>
          <a:r>
            <a:rPr lang="en-GB" sz="800" dirty="0">
              <a:latin typeface="Arial" panose="020B0604020202020204" pitchFamily="34" charset="0"/>
              <a:cs typeface="Arial" panose="020B0604020202020204" pitchFamily="34" charset="0"/>
            </a:rPr>
            <a:t>Online therapy</a:t>
          </a:r>
        </a:p>
      </dgm:t>
    </dgm:pt>
    <dgm:pt modelId="{0398D48B-D2A6-4DDD-90DC-42997EF09781}" type="parTrans" cxnId="{7AEBD0F1-C4A9-41B7-B932-AF88EB2720A4}">
      <dgm:prSet/>
      <dgm:spPr/>
      <dgm:t>
        <a:bodyPr/>
        <a:lstStyle/>
        <a:p>
          <a:endParaRPr lang="en-GB"/>
        </a:p>
      </dgm:t>
    </dgm:pt>
    <dgm:pt modelId="{33F8DA44-8780-472B-B301-1475294EE568}" type="sibTrans" cxnId="{7AEBD0F1-C4A9-41B7-B932-AF88EB2720A4}">
      <dgm:prSet/>
      <dgm:spPr/>
      <dgm:t>
        <a:bodyPr/>
        <a:lstStyle/>
        <a:p>
          <a:endParaRPr lang="en-GB"/>
        </a:p>
      </dgm:t>
    </dgm:pt>
    <dgm:pt modelId="{2F1891A5-117D-4A50-876F-E463B68C0087}">
      <dgm:prSet phldrT="[Text]" custT="1"/>
      <dgm:spPr>
        <a:scene3d>
          <a:camera prst="orthographicFront"/>
          <a:lightRig rig="flat" dir="t"/>
        </a:scene3d>
        <a:sp3d z="-190500" extrusionH="12700" prstMaterial="plastic">
          <a:bevelT w="50800" h="50800" prst="artDeco"/>
        </a:sp3d>
      </dgm:spPr>
      <dgm:t>
        <a:bodyPr/>
        <a:lstStyle/>
        <a:p>
          <a:endParaRPr lang="en-GB" sz="800" dirty="0">
            <a:latin typeface="Arial" panose="020B0604020202020204" pitchFamily="34" charset="0"/>
            <a:cs typeface="Arial" panose="020B0604020202020204" pitchFamily="34" charset="0"/>
          </a:endParaRPr>
        </a:p>
      </dgm:t>
    </dgm:pt>
    <dgm:pt modelId="{1CA7EEF0-045E-4178-8FD5-4BB6D020AA9D}" type="parTrans" cxnId="{16C59236-AEB1-4569-A55F-996D8FE9C522}">
      <dgm:prSet/>
      <dgm:spPr/>
      <dgm:t>
        <a:bodyPr/>
        <a:lstStyle/>
        <a:p>
          <a:endParaRPr lang="en-GB"/>
        </a:p>
      </dgm:t>
    </dgm:pt>
    <dgm:pt modelId="{CC155C6E-13E6-4C83-A3D0-C367CAB02104}" type="sibTrans" cxnId="{16C59236-AEB1-4569-A55F-996D8FE9C522}">
      <dgm:prSet/>
      <dgm:spPr/>
      <dgm:t>
        <a:bodyPr/>
        <a:lstStyle/>
        <a:p>
          <a:endParaRPr lang="en-GB"/>
        </a:p>
      </dgm:t>
    </dgm:pt>
    <dgm:pt modelId="{2C47E7E5-86F3-44D6-B04E-A7A4C363C00E}">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Better education for young people so they are able to deal with it better in the future</a:t>
          </a:r>
        </a:p>
      </dgm:t>
    </dgm:pt>
    <dgm:pt modelId="{C079BF7E-FE12-4E48-9E1F-A30B236EDC2D}" type="parTrans" cxnId="{B3B7F8E8-2CB6-4472-B7DA-EAFC48FAFE8A}">
      <dgm:prSet/>
      <dgm:spPr/>
      <dgm:t>
        <a:bodyPr/>
        <a:lstStyle/>
        <a:p>
          <a:endParaRPr lang="en-GB"/>
        </a:p>
      </dgm:t>
    </dgm:pt>
    <dgm:pt modelId="{CCAC49AD-7DD2-487A-A7AD-680732523489}" type="sibTrans" cxnId="{B3B7F8E8-2CB6-4472-B7DA-EAFC48FAFE8A}">
      <dgm:prSet/>
      <dgm:spPr/>
      <dgm:t>
        <a:bodyPr/>
        <a:lstStyle/>
        <a:p>
          <a:endParaRPr lang="en-GB"/>
        </a:p>
      </dgm:t>
    </dgm:pt>
    <dgm:pt modelId="{2D917F7F-D0CD-43FB-9B93-B5E234679B53}">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Integration of support in the workplace</a:t>
          </a:r>
        </a:p>
      </dgm:t>
    </dgm:pt>
    <dgm:pt modelId="{6BC2ECAD-3069-4365-8CCC-7D01CF41BEE1}" type="parTrans" cxnId="{3A7A5E91-B652-42B8-9814-6DF090C96883}">
      <dgm:prSet/>
      <dgm:spPr/>
      <dgm:t>
        <a:bodyPr/>
        <a:lstStyle/>
        <a:p>
          <a:endParaRPr lang="en-GB"/>
        </a:p>
      </dgm:t>
    </dgm:pt>
    <dgm:pt modelId="{555A73E1-C920-4AA8-B363-94B4691CA58E}" type="sibTrans" cxnId="{3A7A5E91-B652-42B8-9814-6DF090C96883}">
      <dgm:prSet/>
      <dgm:spPr/>
      <dgm:t>
        <a:bodyPr/>
        <a:lstStyle/>
        <a:p>
          <a:endParaRPr lang="en-GB"/>
        </a:p>
      </dgm:t>
    </dgm:pt>
    <dgm:pt modelId="{30247805-5370-4CB8-B798-28116C3B5D1B}">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Before the 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century it was seen to be weakness or spiritual troubles</a:t>
          </a:r>
        </a:p>
      </dgm:t>
    </dgm:pt>
    <dgm:pt modelId="{DD0C59B8-174B-4B93-BD24-77F113B2CB72}" type="sibTrans" cxnId="{E82F7872-4210-4AFC-B4F7-F4D3DB64E3AE}">
      <dgm:prSet/>
      <dgm:spPr/>
      <dgm:t>
        <a:bodyPr/>
        <a:lstStyle/>
        <a:p>
          <a:endParaRPr lang="en-GB"/>
        </a:p>
      </dgm:t>
    </dgm:pt>
    <dgm:pt modelId="{6CF25615-2536-45A2-AEDF-1B5CDB3C0153}" type="parTrans" cxnId="{E82F7872-4210-4AFC-B4F7-F4D3DB64E3AE}">
      <dgm:prSet/>
      <dgm:spPr/>
      <dgm:t>
        <a:bodyPr/>
        <a:lstStyle/>
        <a:p>
          <a:endParaRPr lang="en-GB"/>
        </a:p>
      </dgm:t>
    </dgm:pt>
    <dgm:pt modelId="{7C55468C-1202-43A2-9AC8-2740B642C50D}">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20</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Century – seen as a medical issue rather than moral</a:t>
          </a:r>
        </a:p>
      </dgm:t>
    </dgm:pt>
    <dgm:pt modelId="{63D7718B-6C77-40AC-826D-EFD3880F5F63}" type="parTrans" cxnId="{297C31B6-92BD-4CEF-B66F-8F968BC28D1C}">
      <dgm:prSet/>
      <dgm:spPr/>
      <dgm:t>
        <a:bodyPr/>
        <a:lstStyle/>
        <a:p>
          <a:endParaRPr lang="en-GB"/>
        </a:p>
      </dgm:t>
    </dgm:pt>
    <dgm:pt modelId="{DB5A9189-2D87-4B62-B418-32E93DF29891}" type="sibTrans" cxnId="{297C31B6-92BD-4CEF-B66F-8F968BC28D1C}">
      <dgm:prSet/>
      <dgm:spPr/>
      <dgm:t>
        <a:bodyPr/>
        <a:lstStyle/>
        <a:p>
          <a:endParaRPr lang="en-GB"/>
        </a:p>
      </dgm:t>
    </dgm:pt>
    <dgm:pt modelId="{67B72D57-5DCB-4DEF-9E1D-B6B933AF9059}">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1980 – diagnosis of GAD</a:t>
          </a:r>
        </a:p>
      </dgm:t>
    </dgm:pt>
    <dgm:pt modelId="{65A1C2DE-BEE4-43B8-BEE8-4980EB06E557}" type="parTrans" cxnId="{6652DBEF-630B-4BE8-9483-FF6BF7C94824}">
      <dgm:prSet/>
      <dgm:spPr/>
      <dgm:t>
        <a:bodyPr/>
        <a:lstStyle/>
        <a:p>
          <a:endParaRPr lang="en-GB"/>
        </a:p>
      </dgm:t>
    </dgm:pt>
    <dgm:pt modelId="{B456FC46-1087-4AC1-B2A6-26D7E79480A9}" type="sibTrans" cxnId="{6652DBEF-630B-4BE8-9483-FF6BF7C94824}">
      <dgm:prSet/>
      <dgm:spPr/>
      <dgm:t>
        <a:bodyPr/>
        <a:lstStyle/>
        <a:p>
          <a:endParaRPr lang="en-GB"/>
        </a:p>
      </dgm:t>
    </dgm:pt>
    <dgm:pt modelId="{76E4AD9F-9FD8-4FC4-AAEF-AF491F3D8EEA}">
      <dgm:prSet phldrT="[Text]" custT="1"/>
      <dgm:spPr>
        <a:scene3d>
          <a:camera prst="orthographicFront"/>
          <a:lightRig rig="flat" dir="t"/>
        </a:scene3d>
        <a:sp3d z="-190500" extrusionH="12700" prstMaterial="plastic">
          <a:bevelT w="50800" h="50800" prst="artDeco"/>
        </a:sp3d>
      </dgm:spPr>
      <dgm:t>
        <a:bodyPr/>
        <a:lstStyle/>
        <a:p>
          <a:r>
            <a:rPr lang="en-GB" sz="1000" dirty="0">
              <a:latin typeface="Arial" panose="020B0604020202020204" pitchFamily="34" charset="0"/>
              <a:cs typeface="Arial" panose="020B0604020202020204" pitchFamily="34" charset="0"/>
            </a:rPr>
            <a:t>2000s – stigma around it has decreased, more transparency on social media</a:t>
          </a:r>
        </a:p>
      </dgm:t>
    </dgm:pt>
    <dgm:pt modelId="{27BC8B71-556C-4C0A-BB93-23FA80EDCA6D}" type="parTrans" cxnId="{1508D10B-8341-42EE-88FC-4A4610FD3D59}">
      <dgm:prSet/>
      <dgm:spPr/>
      <dgm:t>
        <a:bodyPr/>
        <a:lstStyle/>
        <a:p>
          <a:endParaRPr lang="en-GB"/>
        </a:p>
      </dgm:t>
    </dgm:pt>
    <dgm:pt modelId="{C403FE41-639C-4498-9477-16E3BD069585}" type="sibTrans" cxnId="{1508D10B-8341-42EE-88FC-4A4610FD3D59}">
      <dgm:prSet/>
      <dgm:spPr/>
      <dgm:t>
        <a:bodyPr/>
        <a:lstStyle/>
        <a:p>
          <a:endParaRPr lang="en-GB"/>
        </a:p>
      </dgm:t>
    </dgm:pt>
    <dgm:pt modelId="{5CEC5A1A-6ADE-4E62-82C4-B02C33A92D6B}">
      <dgm:prSet phldrT="[Text]" custT="1"/>
      <dgm:spPr/>
      <dgm:t>
        <a:bodyPr/>
        <a:lstStyle/>
        <a:p>
          <a:r>
            <a:rPr lang="en-GB" sz="1000" dirty="0">
              <a:latin typeface="Arial" panose="020B0604020202020204" pitchFamily="34" charset="0"/>
              <a:cs typeface="Arial" panose="020B0604020202020204" pitchFamily="34" charset="0"/>
            </a:rPr>
            <a:t>7.5 of adults have GAD</a:t>
          </a:r>
        </a:p>
      </dgm:t>
    </dgm:pt>
    <dgm:pt modelId="{D16098FA-2D9B-4BEC-8410-C7645EEAD4D7}" type="parTrans" cxnId="{47897BA6-A9F5-4C03-9FC3-4E5CFDAF37BA}">
      <dgm:prSet/>
      <dgm:spPr/>
      <dgm:t>
        <a:bodyPr/>
        <a:lstStyle/>
        <a:p>
          <a:endParaRPr lang="en-GB"/>
        </a:p>
      </dgm:t>
    </dgm:pt>
    <dgm:pt modelId="{E258CB61-35DD-4302-A6C7-F4500A4806A4}" type="sibTrans" cxnId="{47897BA6-A9F5-4C03-9FC3-4E5CFDAF37BA}">
      <dgm:prSet/>
      <dgm:spPr/>
      <dgm:t>
        <a:bodyPr/>
        <a:lstStyle/>
        <a:p>
          <a:endParaRPr lang="en-GB"/>
        </a:p>
      </dgm:t>
    </dgm:pt>
    <dgm:pt modelId="{2917A430-19DC-44C9-81AC-5F82AF6937F9}">
      <dgm:prSet phldrT="[Text]" custT="1"/>
      <dgm:spPr/>
      <dgm:t>
        <a:bodyPr/>
        <a:lstStyle/>
        <a:p>
          <a:r>
            <a:rPr lang="en-GB" sz="1000" dirty="0">
              <a:latin typeface="Arial" panose="020B0604020202020204" pitchFamily="34" charset="0"/>
              <a:cs typeface="Arial" panose="020B0604020202020204" pitchFamily="34" charset="0"/>
            </a:rPr>
            <a:t>More than 50% of people cannot access treatment</a:t>
          </a:r>
        </a:p>
      </dgm:t>
    </dgm:pt>
    <dgm:pt modelId="{1673AB8D-4C1F-4FBD-B6AC-8B54778A7CA9}" type="parTrans" cxnId="{64DDFA20-A9D1-4A17-82BD-7C9A27FDFD5A}">
      <dgm:prSet/>
      <dgm:spPr/>
      <dgm:t>
        <a:bodyPr/>
        <a:lstStyle/>
        <a:p>
          <a:endParaRPr lang="en-GB"/>
        </a:p>
      </dgm:t>
    </dgm:pt>
    <dgm:pt modelId="{88856ECA-E993-4249-9D41-4A2F69916BB9}" type="sibTrans" cxnId="{64DDFA20-A9D1-4A17-82BD-7C9A27FDFD5A}">
      <dgm:prSet/>
      <dgm:spPr/>
      <dgm:t>
        <a:bodyPr/>
        <a:lstStyle/>
        <a:p>
          <a:endParaRPr lang="en-GB"/>
        </a:p>
      </dgm:t>
    </dgm:pt>
    <dgm:pt modelId="{375EC54E-B807-40B7-B5EC-371F04175886}">
      <dgm:prSet phldrT="[Text]" custT="1"/>
      <dgm:spPr>
        <a:scene3d>
          <a:camera prst="orthographicFront"/>
          <a:lightRig rig="flat" dir="t"/>
        </a:scene3d>
        <a:sp3d z="-190500" extrusionH="12700" prstMaterial="plastic">
          <a:bevelT w="50800" h="50800" prst="artDeco"/>
        </a:sp3d>
      </dgm:spPr>
      <dgm:t>
        <a:bodyPr/>
        <a:lstStyle/>
        <a:p>
          <a:r>
            <a:rPr lang="en-GB" sz="800" dirty="0">
              <a:latin typeface="Arial" panose="020B0604020202020204" pitchFamily="34" charset="0"/>
              <a:cs typeface="Arial" panose="020B0604020202020204" pitchFamily="34" charset="0"/>
            </a:rPr>
            <a:t>Diagnosis is from Diagnostic and Statistic Manual (DSM-5)</a:t>
          </a:r>
        </a:p>
      </dgm:t>
    </dgm:pt>
    <dgm:pt modelId="{CEA0ADDF-E0B1-49FE-81C9-398F0580E275}" type="parTrans" cxnId="{6BA8E247-2AB8-4963-B388-DE4DDBF0C416}">
      <dgm:prSet/>
      <dgm:spPr/>
      <dgm:t>
        <a:bodyPr/>
        <a:lstStyle/>
        <a:p>
          <a:endParaRPr lang="en-GB"/>
        </a:p>
      </dgm:t>
    </dgm:pt>
    <dgm:pt modelId="{2CD57927-FA6B-45EE-A01D-ADF6538C1924}" type="sibTrans" cxnId="{6BA8E247-2AB8-4963-B388-DE4DDBF0C416}">
      <dgm:prSet/>
      <dgm:spPr/>
      <dgm:t>
        <a:bodyPr/>
        <a:lstStyle/>
        <a:p>
          <a:endParaRPr lang="en-GB"/>
        </a:p>
      </dgm:t>
    </dgm:pt>
    <dgm:pt modelId="{9846874D-DDB4-439B-B67A-31C9224A1EB1}">
      <dgm:prSet phldrT="[Text]" custT="1"/>
      <dgm:spPr>
        <a:scene3d>
          <a:camera prst="orthographicFront"/>
          <a:lightRig rig="flat" dir="t"/>
        </a:scene3d>
        <a:sp3d z="-190500" extrusionH="12700" prstMaterial="plastic">
          <a:bevelT w="50800" h="50800" prst="artDeco"/>
        </a:sp3d>
      </dgm:spPr>
      <dgm:t>
        <a:bodyPr/>
        <a:lstStyle/>
        <a:p>
          <a:r>
            <a:rPr lang="en-GB" sz="800" dirty="0">
              <a:latin typeface="Arial" panose="020B0604020202020204" pitchFamily="34" charset="0"/>
              <a:cs typeface="Arial" panose="020B0604020202020204" pitchFamily="34" charset="0"/>
            </a:rPr>
            <a:t>NHS Long Term Plan 2019</a:t>
          </a:r>
        </a:p>
      </dgm:t>
    </dgm:pt>
    <dgm:pt modelId="{BA96155C-6E02-4914-98A0-5F5FD4DEEC3C}" type="parTrans" cxnId="{BB1A0911-2FE2-4C07-8E89-D5EC7E44977F}">
      <dgm:prSet/>
      <dgm:spPr/>
      <dgm:t>
        <a:bodyPr/>
        <a:lstStyle/>
        <a:p>
          <a:endParaRPr lang="en-GB"/>
        </a:p>
      </dgm:t>
    </dgm:pt>
    <dgm:pt modelId="{E815196C-D0B4-4323-9FB3-431B9036F637}" type="sibTrans" cxnId="{BB1A0911-2FE2-4C07-8E89-D5EC7E44977F}">
      <dgm:prSet/>
      <dgm:spPr/>
      <dgm:t>
        <a:bodyPr/>
        <a:lstStyle/>
        <a:p>
          <a:endParaRPr lang="en-GB"/>
        </a:p>
      </dgm:t>
    </dgm:pt>
    <dgm:pt modelId="{AB249278-51FF-447A-9C5F-CB65F215A016}" type="pres">
      <dgm:prSet presAssocID="{549ADD11-37F7-4DFB-881D-8B224EC32A78}" presName="cycleMatrixDiagram" presStyleCnt="0">
        <dgm:presLayoutVars>
          <dgm:chMax val="1"/>
          <dgm:dir/>
          <dgm:animLvl val="lvl"/>
          <dgm:resizeHandles val="exact"/>
        </dgm:presLayoutVars>
      </dgm:prSet>
      <dgm:spPr/>
    </dgm:pt>
    <dgm:pt modelId="{32B5676E-1ED8-440A-909B-CB809FCE4D03}" type="pres">
      <dgm:prSet presAssocID="{549ADD11-37F7-4DFB-881D-8B224EC32A78}" presName="children" presStyleCnt="0"/>
      <dgm:spPr/>
    </dgm:pt>
    <dgm:pt modelId="{823BD2A4-FA42-4A15-BA6E-53E4C63473A2}" type="pres">
      <dgm:prSet presAssocID="{549ADD11-37F7-4DFB-881D-8B224EC32A78}" presName="child1group" presStyleCnt="0"/>
      <dgm:spPr/>
    </dgm:pt>
    <dgm:pt modelId="{2BA55466-C226-4C72-ACA3-516951642605}" type="pres">
      <dgm:prSet presAssocID="{549ADD11-37F7-4DFB-881D-8B224EC32A78}" presName="child1" presStyleLbl="bgAcc1" presStyleIdx="0" presStyleCnt="4" custScaleX="151591" custScaleY="136473" custLinFactNeighborX="-14326"/>
      <dgm:spPr/>
    </dgm:pt>
    <dgm:pt modelId="{4D04E80F-8913-4190-B80F-21851F54E573}" type="pres">
      <dgm:prSet presAssocID="{549ADD11-37F7-4DFB-881D-8B224EC32A78}" presName="child1Text" presStyleLbl="bgAcc1" presStyleIdx="0" presStyleCnt="4">
        <dgm:presLayoutVars>
          <dgm:bulletEnabled val="1"/>
        </dgm:presLayoutVars>
      </dgm:prSet>
      <dgm:spPr/>
    </dgm:pt>
    <dgm:pt modelId="{ED59781E-C56E-48B2-BF67-9BDF196C3B34}" type="pres">
      <dgm:prSet presAssocID="{549ADD11-37F7-4DFB-881D-8B224EC32A78}" presName="child2group" presStyleCnt="0"/>
      <dgm:spPr/>
    </dgm:pt>
    <dgm:pt modelId="{474B028A-3935-45DD-B1BF-FAA833374711}" type="pres">
      <dgm:prSet presAssocID="{549ADD11-37F7-4DFB-881D-8B224EC32A78}" presName="child2" presStyleLbl="bgAcc1" presStyleIdx="1" presStyleCnt="4" custScaleX="159711" custScaleY="137452" custLinFactNeighborX="12323"/>
      <dgm:spPr/>
    </dgm:pt>
    <dgm:pt modelId="{A4395681-CA6E-4024-979D-8222F0E192F0}" type="pres">
      <dgm:prSet presAssocID="{549ADD11-37F7-4DFB-881D-8B224EC32A78}" presName="child2Text" presStyleLbl="bgAcc1" presStyleIdx="1" presStyleCnt="4">
        <dgm:presLayoutVars>
          <dgm:bulletEnabled val="1"/>
        </dgm:presLayoutVars>
      </dgm:prSet>
      <dgm:spPr/>
    </dgm:pt>
    <dgm:pt modelId="{D7194544-9C68-453B-85AD-5D710F8101C8}" type="pres">
      <dgm:prSet presAssocID="{549ADD11-37F7-4DFB-881D-8B224EC32A78}" presName="child3group" presStyleCnt="0"/>
      <dgm:spPr/>
    </dgm:pt>
    <dgm:pt modelId="{FF2D0D2C-BD02-4118-B538-843C11A26053}" type="pres">
      <dgm:prSet presAssocID="{549ADD11-37F7-4DFB-881D-8B224EC32A78}" presName="child3" presStyleLbl="bgAcc1" presStyleIdx="2" presStyleCnt="4" custScaleX="161537" custScaleY="129059" custLinFactNeighborX="9690"/>
      <dgm:spPr/>
    </dgm:pt>
    <dgm:pt modelId="{5484FF72-DB56-403B-9A6D-77C590922AC6}" type="pres">
      <dgm:prSet presAssocID="{549ADD11-37F7-4DFB-881D-8B224EC32A78}" presName="child3Text" presStyleLbl="bgAcc1" presStyleIdx="2" presStyleCnt="4">
        <dgm:presLayoutVars>
          <dgm:bulletEnabled val="1"/>
        </dgm:presLayoutVars>
      </dgm:prSet>
      <dgm:spPr/>
    </dgm:pt>
    <dgm:pt modelId="{685A63E6-1583-4A08-A23C-3540D73F13F8}" type="pres">
      <dgm:prSet presAssocID="{549ADD11-37F7-4DFB-881D-8B224EC32A78}" presName="child4group" presStyleCnt="0"/>
      <dgm:spPr/>
    </dgm:pt>
    <dgm:pt modelId="{BEE5C056-CD64-4754-B843-B606AC7E01BE}" type="pres">
      <dgm:prSet presAssocID="{549ADD11-37F7-4DFB-881D-8B224EC32A78}" presName="child4" presStyleLbl="bgAcc1" presStyleIdx="3" presStyleCnt="4" custScaleX="156691" custScaleY="126496" custLinFactNeighborX="-52275"/>
      <dgm:spPr/>
    </dgm:pt>
    <dgm:pt modelId="{4312F898-ED5E-42F2-A332-0810DEB59659}" type="pres">
      <dgm:prSet presAssocID="{549ADD11-37F7-4DFB-881D-8B224EC32A78}" presName="child4Text" presStyleLbl="bgAcc1" presStyleIdx="3" presStyleCnt="4">
        <dgm:presLayoutVars>
          <dgm:bulletEnabled val="1"/>
        </dgm:presLayoutVars>
      </dgm:prSet>
      <dgm:spPr/>
    </dgm:pt>
    <dgm:pt modelId="{C0CF8283-D6F0-4518-907B-61375C0CA48F}" type="pres">
      <dgm:prSet presAssocID="{549ADD11-37F7-4DFB-881D-8B224EC32A78}" presName="childPlaceholder" presStyleCnt="0"/>
      <dgm:spPr/>
    </dgm:pt>
    <dgm:pt modelId="{2F2A4DD8-BFEE-40C4-A163-DA3BF7B8860A}" type="pres">
      <dgm:prSet presAssocID="{549ADD11-37F7-4DFB-881D-8B224EC32A78}" presName="circle" presStyleCnt="0"/>
      <dgm:spPr/>
    </dgm:pt>
    <dgm:pt modelId="{F003212B-3D0A-4320-81F1-771B0C845E4D}" type="pres">
      <dgm:prSet presAssocID="{549ADD11-37F7-4DFB-881D-8B224EC32A78}" presName="quadrant1" presStyleLbl="node1" presStyleIdx="0" presStyleCnt="4">
        <dgm:presLayoutVars>
          <dgm:chMax val="1"/>
          <dgm:bulletEnabled val="1"/>
        </dgm:presLayoutVars>
      </dgm:prSet>
      <dgm:spPr/>
    </dgm:pt>
    <dgm:pt modelId="{DDA9DCD8-23CC-4B26-AB3E-215BAE377901}" type="pres">
      <dgm:prSet presAssocID="{549ADD11-37F7-4DFB-881D-8B224EC32A78}" presName="quadrant2" presStyleLbl="node1" presStyleIdx="1" presStyleCnt="4">
        <dgm:presLayoutVars>
          <dgm:chMax val="1"/>
          <dgm:bulletEnabled val="1"/>
        </dgm:presLayoutVars>
      </dgm:prSet>
      <dgm:spPr/>
    </dgm:pt>
    <dgm:pt modelId="{54F5A0A1-F497-43C9-A189-40E16A94DCC2}" type="pres">
      <dgm:prSet presAssocID="{549ADD11-37F7-4DFB-881D-8B224EC32A78}" presName="quadrant3" presStyleLbl="node1" presStyleIdx="2" presStyleCnt="4">
        <dgm:presLayoutVars>
          <dgm:chMax val="1"/>
          <dgm:bulletEnabled val="1"/>
        </dgm:presLayoutVars>
      </dgm:prSet>
      <dgm:spPr/>
    </dgm:pt>
    <dgm:pt modelId="{E41A9168-82F1-4C8D-A6BB-8080D676E62E}" type="pres">
      <dgm:prSet presAssocID="{549ADD11-37F7-4DFB-881D-8B224EC32A78}" presName="quadrant4" presStyleLbl="node1" presStyleIdx="3" presStyleCnt="4">
        <dgm:presLayoutVars>
          <dgm:chMax val="1"/>
          <dgm:bulletEnabled val="1"/>
        </dgm:presLayoutVars>
      </dgm:prSet>
      <dgm:spPr/>
    </dgm:pt>
    <dgm:pt modelId="{D103BF0E-CCEC-4AF8-85E4-EF97B540DDFF}" type="pres">
      <dgm:prSet presAssocID="{549ADD11-37F7-4DFB-881D-8B224EC32A78}" presName="quadrantPlaceholder" presStyleCnt="0"/>
      <dgm:spPr/>
    </dgm:pt>
    <dgm:pt modelId="{B9995D6A-6320-4909-8AC3-9D9F11F8656D}" type="pres">
      <dgm:prSet presAssocID="{549ADD11-37F7-4DFB-881D-8B224EC32A78}" presName="center1" presStyleLbl="fgShp" presStyleIdx="0" presStyleCnt="2"/>
      <dgm:spPr/>
    </dgm:pt>
    <dgm:pt modelId="{ACD2F054-3BD1-4D19-A5C5-4451D8A3DB9F}" type="pres">
      <dgm:prSet presAssocID="{549ADD11-37F7-4DFB-881D-8B224EC32A78}" presName="center2" presStyleLbl="fgShp" presStyleIdx="1" presStyleCnt="2"/>
      <dgm:spPr/>
    </dgm:pt>
  </dgm:ptLst>
  <dgm:cxnLst>
    <dgm:cxn modelId="{6B8F3F03-0D59-4188-9819-639C374DF60D}" type="presOf" srcId="{39C423F1-CE48-48AB-916E-D58E77DF4C80}" destId="{E41A9168-82F1-4C8D-A6BB-8080D676E62E}" srcOrd="0" destOrd="0" presId="urn:microsoft.com/office/officeart/2005/8/layout/cycle4"/>
    <dgm:cxn modelId="{1508D10B-8341-42EE-88FC-4A4610FD3D59}" srcId="{9946113D-D6AD-4F2E-9E6A-A7FFFC6E745E}" destId="{76E4AD9F-9FD8-4FC4-AAEF-AF491F3D8EEA}" srcOrd="3" destOrd="0" parTransId="{27BC8B71-556C-4C0A-BB93-23FA80EDCA6D}" sibTransId="{C403FE41-639C-4498-9477-16E3BD069585}"/>
    <dgm:cxn modelId="{BB1A0911-2FE2-4C07-8E89-D5EC7E44977F}" srcId="{42B2106D-88DD-44CE-B2E2-D90B0C2880CA}" destId="{9846874D-DDB4-439B-B67A-31C9224A1EB1}" srcOrd="4" destOrd="0" parTransId="{BA96155C-6E02-4914-98A0-5F5FD4DEEC3C}" sibTransId="{E815196C-D0B4-4323-9FB3-431B9036F637}"/>
    <dgm:cxn modelId="{77317513-7617-46DE-B545-3E0EAC54AAC8}" srcId="{39C423F1-CE48-48AB-916E-D58E77DF4C80}" destId="{534D64B9-3507-4F48-A133-A8A336F858D1}" srcOrd="0" destOrd="0" parTransId="{7EE80517-FD20-4B1C-B0AE-9FA4E41BBBFF}" sibTransId="{9E390D9E-4A15-4CF3-8B38-F51E31B59A5F}"/>
    <dgm:cxn modelId="{64DDFA20-A9D1-4A17-82BD-7C9A27FDFD5A}" srcId="{F69BA93B-758F-470F-9C80-E77CEF041AAD}" destId="{2917A430-19DC-44C9-81AC-5F82AF6937F9}" srcOrd="4" destOrd="0" parTransId="{1673AB8D-4C1F-4FBD-B6AC-8B54778A7CA9}" sibTransId="{88856ECA-E993-4249-9D41-4A2F69916BB9}"/>
    <dgm:cxn modelId="{3BBF1622-C0B8-407D-A268-8D2460E62F45}" type="presOf" srcId="{2917A430-19DC-44C9-81AC-5F82AF6937F9}" destId="{4D04E80F-8913-4190-B80F-21851F54E573}" srcOrd="1" destOrd="4" presId="urn:microsoft.com/office/officeart/2005/8/layout/cycle4"/>
    <dgm:cxn modelId="{AE567427-DABD-4515-AB66-A32E8B1A73EE}" type="presOf" srcId="{2C47E7E5-86F3-44D6-B04E-A7A4C363C00E}" destId="{BEE5C056-CD64-4754-B843-B606AC7E01BE}" srcOrd="0" destOrd="1" presId="urn:microsoft.com/office/officeart/2005/8/layout/cycle4"/>
    <dgm:cxn modelId="{18F0A72C-94ED-4F5B-A4A5-46FC2E41C884}" type="presOf" srcId="{67B72D57-5DCB-4DEF-9E1D-B6B933AF9059}" destId="{A4395681-CA6E-4024-979D-8222F0E192F0}" srcOrd="1" destOrd="2" presId="urn:microsoft.com/office/officeart/2005/8/layout/cycle4"/>
    <dgm:cxn modelId="{30C74F33-2A98-494C-A0C1-3DF13CAA6ABF}" srcId="{F69BA93B-758F-470F-9C80-E77CEF041AAD}" destId="{7B66BE86-6FF2-4F27-A7F5-CAA212AFBC13}" srcOrd="0" destOrd="0" parTransId="{1652FDF6-0037-44EE-A187-552176CFE307}" sibTransId="{113652E3-3EA5-4315-A330-264C14EAC2B7}"/>
    <dgm:cxn modelId="{EF989335-ED33-4A89-B07E-4C7E627D97BD}" type="presOf" srcId="{F69BA93B-758F-470F-9C80-E77CEF041AAD}" destId="{F003212B-3D0A-4320-81F1-771B0C845E4D}" srcOrd="0" destOrd="0" presId="urn:microsoft.com/office/officeart/2005/8/layout/cycle4"/>
    <dgm:cxn modelId="{16C59236-AEB1-4569-A55F-996D8FE9C522}" srcId="{42B2106D-88DD-44CE-B2E2-D90B0C2880CA}" destId="{2F1891A5-117D-4A50-876F-E463B68C0087}" srcOrd="5" destOrd="0" parTransId="{1CA7EEF0-045E-4178-8FD5-4BB6D020AA9D}" sibTransId="{CC155C6E-13E6-4C83-A3D0-C367CAB02104}"/>
    <dgm:cxn modelId="{5E71853A-3D07-46E5-B137-40888E66E50B}" type="presOf" srcId="{549ADD11-37F7-4DFB-881D-8B224EC32A78}" destId="{AB249278-51FF-447A-9C5F-CB65F215A016}" srcOrd="0" destOrd="0" presId="urn:microsoft.com/office/officeart/2005/8/layout/cycle4"/>
    <dgm:cxn modelId="{6761353F-1503-47C2-A473-345E6C12F307}" type="presOf" srcId="{2917A430-19DC-44C9-81AC-5F82AF6937F9}" destId="{2BA55466-C226-4C72-ACA3-516951642605}" srcOrd="0" destOrd="4" presId="urn:microsoft.com/office/officeart/2005/8/layout/cycle4"/>
    <dgm:cxn modelId="{4B8D475D-908D-45E4-BA9B-10C2FF185B14}" srcId="{42B2106D-88DD-44CE-B2E2-D90B0C2880CA}" destId="{D8F53A3A-5E88-4563-BA95-2D87121E3A88}" srcOrd="1" destOrd="0" parTransId="{67518EEF-D97B-48B9-99ED-1B276EF8CA2D}" sibTransId="{8DE7565A-4969-4D1B-B5D8-4B31C5AD984F}"/>
    <dgm:cxn modelId="{F613ED5E-4B96-4EE7-B148-9CE3675A45BA}" srcId="{549ADD11-37F7-4DFB-881D-8B224EC32A78}" destId="{F69BA93B-758F-470F-9C80-E77CEF041AAD}" srcOrd="0" destOrd="0" parTransId="{E0075BC8-F6D3-4F81-9A13-9167AA7C04E6}" sibTransId="{E27A0EF4-99A3-46A1-9327-428E690C0A96}"/>
    <dgm:cxn modelId="{4B5FFD62-BCD8-422E-91EA-31ABB1CB81FB}" type="presOf" srcId="{76E4AD9F-9FD8-4FC4-AAEF-AF491F3D8EEA}" destId="{A4395681-CA6E-4024-979D-8222F0E192F0}" srcOrd="1" destOrd="3" presId="urn:microsoft.com/office/officeart/2005/8/layout/cycle4"/>
    <dgm:cxn modelId="{2AD35065-9132-4631-B101-54B57F56B06A}" type="presOf" srcId="{D8F53A3A-5E88-4563-BA95-2D87121E3A88}" destId="{FF2D0D2C-BD02-4118-B538-843C11A26053}" srcOrd="0" destOrd="1" presId="urn:microsoft.com/office/officeart/2005/8/layout/cycle4"/>
    <dgm:cxn modelId="{B7CE5966-4EE3-44D0-93C2-E65734A34169}" type="presOf" srcId="{9846874D-DDB4-439B-B67A-31C9224A1EB1}" destId="{FF2D0D2C-BD02-4118-B538-843C11A26053}" srcOrd="0" destOrd="4" presId="urn:microsoft.com/office/officeart/2005/8/layout/cycle4"/>
    <dgm:cxn modelId="{6BA8E247-2AB8-4963-B388-DE4DDBF0C416}" srcId="{42B2106D-88DD-44CE-B2E2-D90B0C2880CA}" destId="{375EC54E-B807-40B7-B5EC-371F04175886}" srcOrd="3" destOrd="0" parTransId="{CEA0ADDF-E0B1-49FE-81C9-398F0580E275}" sibTransId="{2CD57927-FA6B-45EE-A01D-ADF6538C1924}"/>
    <dgm:cxn modelId="{030CB969-AF0E-4CF8-892F-97EAAAE14EFD}" type="presOf" srcId="{7B66BE86-6FF2-4F27-A7F5-CAA212AFBC13}" destId="{4D04E80F-8913-4190-B80F-21851F54E573}" srcOrd="1" destOrd="0" presId="urn:microsoft.com/office/officeart/2005/8/layout/cycle4"/>
    <dgm:cxn modelId="{3D2E5D6B-B6FB-4FDB-AE99-5CE867EF7D4C}" type="presOf" srcId="{2D917F7F-D0CD-43FB-9B93-B5E234679B53}" destId="{BEE5C056-CD64-4754-B843-B606AC7E01BE}" srcOrd="0" destOrd="2" presId="urn:microsoft.com/office/officeart/2005/8/layout/cycle4"/>
    <dgm:cxn modelId="{8A3EBB4B-DF66-48DA-87D9-B062FEFF840E}" type="presOf" srcId="{9946113D-D6AD-4F2E-9E6A-A7FFFC6E745E}" destId="{DDA9DCD8-23CC-4B26-AB3E-215BAE377901}" srcOrd="0" destOrd="0" presId="urn:microsoft.com/office/officeart/2005/8/layout/cycle4"/>
    <dgm:cxn modelId="{923C8F70-F064-4597-A020-D5D9498ACA2A}" type="presOf" srcId="{703E050E-6384-447E-97B4-5F2CE5573A4E}" destId="{2BA55466-C226-4C72-ACA3-516951642605}" srcOrd="0" destOrd="1" presId="urn:microsoft.com/office/officeart/2005/8/layout/cycle4"/>
    <dgm:cxn modelId="{E82F7872-4210-4AFC-B4F7-F4D3DB64E3AE}" srcId="{9946113D-D6AD-4F2E-9E6A-A7FFFC6E745E}" destId="{30247805-5370-4CB8-B798-28116C3B5D1B}" srcOrd="0" destOrd="0" parTransId="{6CF25615-2536-45A2-AEDF-1B5CDB3C0153}" sibTransId="{DD0C59B8-174B-4B93-BD24-77F113B2CB72}"/>
    <dgm:cxn modelId="{9BAD6A74-4851-4E62-9B9E-FF7D2AF6CB18}" type="presOf" srcId="{703E050E-6384-447E-97B4-5F2CE5573A4E}" destId="{4D04E80F-8913-4190-B80F-21851F54E573}" srcOrd="1" destOrd="1" presId="urn:microsoft.com/office/officeart/2005/8/layout/cycle4"/>
    <dgm:cxn modelId="{45869354-7037-454C-96BC-D4DB76529936}" type="presOf" srcId="{81C41729-A0A8-485C-BA30-EC9A96A439D9}" destId="{5484FF72-DB56-403B-9A6D-77C590922AC6}" srcOrd="1" destOrd="0" presId="urn:microsoft.com/office/officeart/2005/8/layout/cycle4"/>
    <dgm:cxn modelId="{5A54D47E-8A02-4770-8A1F-51E48C782491}" type="presOf" srcId="{7B66BE86-6FF2-4F27-A7F5-CAA212AFBC13}" destId="{2BA55466-C226-4C72-ACA3-516951642605}" srcOrd="0" destOrd="0" presId="urn:microsoft.com/office/officeart/2005/8/layout/cycle4"/>
    <dgm:cxn modelId="{A909AD81-E5A8-4446-BACA-B1B3C616C90E}" type="presOf" srcId="{7C55468C-1202-43A2-9AC8-2740B642C50D}" destId="{474B028A-3935-45DD-B1BF-FAA833374711}" srcOrd="0" destOrd="1" presId="urn:microsoft.com/office/officeart/2005/8/layout/cycle4"/>
    <dgm:cxn modelId="{798AEF87-8335-4A9E-97A5-8F437AA43D45}" srcId="{F69BA93B-758F-470F-9C80-E77CEF041AAD}" destId="{30DE52EB-9A2E-4F95-B280-090615E6BBB4}" srcOrd="2" destOrd="0" parTransId="{9E4FFABC-D98E-499D-9B89-5F860457ECC6}" sibTransId="{0DBC55E0-46D5-4E4D-A6E4-B54E61B46AE2}"/>
    <dgm:cxn modelId="{B81C1C88-C8D4-4C79-8665-E6A3E135F59C}" srcId="{F69BA93B-758F-470F-9C80-E77CEF041AAD}" destId="{703E050E-6384-447E-97B4-5F2CE5573A4E}" srcOrd="1" destOrd="0" parTransId="{DC4CB770-6497-4C3F-AC26-8C8A25E7E714}" sibTransId="{3C115C5D-53C1-4DD9-BD50-76710450B513}"/>
    <dgm:cxn modelId="{C6077C8C-5876-42AE-B060-DD474190452B}" type="presOf" srcId="{A3C3AFFF-5767-420E-9035-525504FF8307}" destId="{FF2D0D2C-BD02-4118-B538-843C11A26053}" srcOrd="0" destOrd="2" presId="urn:microsoft.com/office/officeart/2005/8/layout/cycle4"/>
    <dgm:cxn modelId="{231B3B8D-545A-4799-9766-B0AAC7D1D9C3}" type="presOf" srcId="{534D64B9-3507-4F48-A133-A8A336F858D1}" destId="{4312F898-ED5E-42F2-A332-0810DEB59659}" srcOrd="1" destOrd="0" presId="urn:microsoft.com/office/officeart/2005/8/layout/cycle4"/>
    <dgm:cxn modelId="{BA349C8D-6FB1-4B3C-BB1D-175EDF342F85}" type="presOf" srcId="{30DE52EB-9A2E-4F95-B280-090615E6BBB4}" destId="{4D04E80F-8913-4190-B80F-21851F54E573}" srcOrd="1" destOrd="2" presId="urn:microsoft.com/office/officeart/2005/8/layout/cycle4"/>
    <dgm:cxn modelId="{0ED9EE90-6171-44FD-B8B7-F1BD1EB1C76E}" type="presOf" srcId="{2F1891A5-117D-4A50-876F-E463B68C0087}" destId="{FF2D0D2C-BD02-4118-B538-843C11A26053}" srcOrd="0" destOrd="5" presId="urn:microsoft.com/office/officeart/2005/8/layout/cycle4"/>
    <dgm:cxn modelId="{3A7A5E91-B652-42B8-9814-6DF090C96883}" srcId="{39C423F1-CE48-48AB-916E-D58E77DF4C80}" destId="{2D917F7F-D0CD-43FB-9B93-B5E234679B53}" srcOrd="2" destOrd="0" parTransId="{6BC2ECAD-3069-4365-8CCC-7D01CF41BEE1}" sibTransId="{555A73E1-C920-4AA8-B363-94B4691CA58E}"/>
    <dgm:cxn modelId="{092CEC94-FD2A-4CE7-8E84-ABAC0B946F9E}" type="presOf" srcId="{D8F53A3A-5E88-4563-BA95-2D87121E3A88}" destId="{5484FF72-DB56-403B-9A6D-77C590922AC6}" srcOrd="1" destOrd="1" presId="urn:microsoft.com/office/officeart/2005/8/layout/cycle4"/>
    <dgm:cxn modelId="{6AC867A6-1266-4C10-9D5D-6543D506590B}" type="presOf" srcId="{42B2106D-88DD-44CE-B2E2-D90B0C2880CA}" destId="{54F5A0A1-F497-43C9-A189-40E16A94DCC2}" srcOrd="0" destOrd="0" presId="urn:microsoft.com/office/officeart/2005/8/layout/cycle4"/>
    <dgm:cxn modelId="{47897BA6-A9F5-4C03-9FC3-4E5CFDAF37BA}" srcId="{F69BA93B-758F-470F-9C80-E77CEF041AAD}" destId="{5CEC5A1A-6ADE-4E62-82C4-B02C33A92D6B}" srcOrd="3" destOrd="0" parTransId="{D16098FA-2D9B-4BEC-8410-C7645EEAD4D7}" sibTransId="{E258CB61-35DD-4302-A6C7-F4500A4806A4}"/>
    <dgm:cxn modelId="{DBEB23A7-BB64-4729-9C41-B5DD2C5DB58E}" type="presOf" srcId="{534D64B9-3507-4F48-A133-A8A336F858D1}" destId="{BEE5C056-CD64-4754-B843-B606AC7E01BE}" srcOrd="0" destOrd="0" presId="urn:microsoft.com/office/officeart/2005/8/layout/cycle4"/>
    <dgm:cxn modelId="{780963AF-1A68-455D-867B-16705A94B75D}" type="presOf" srcId="{5CEC5A1A-6ADE-4E62-82C4-B02C33A92D6B}" destId="{4D04E80F-8913-4190-B80F-21851F54E573}" srcOrd="1" destOrd="3" presId="urn:microsoft.com/office/officeart/2005/8/layout/cycle4"/>
    <dgm:cxn modelId="{297C31B6-92BD-4CEF-B66F-8F968BC28D1C}" srcId="{9946113D-D6AD-4F2E-9E6A-A7FFFC6E745E}" destId="{7C55468C-1202-43A2-9AC8-2740B642C50D}" srcOrd="1" destOrd="0" parTransId="{63D7718B-6C77-40AC-826D-EFD3880F5F63}" sibTransId="{DB5A9189-2D87-4B62-B418-32E93DF29891}"/>
    <dgm:cxn modelId="{D4C03AB8-7803-42D2-B78A-82AAC8B881A6}" type="presOf" srcId="{7C55468C-1202-43A2-9AC8-2740B642C50D}" destId="{A4395681-CA6E-4024-979D-8222F0E192F0}" srcOrd="1" destOrd="1" presId="urn:microsoft.com/office/officeart/2005/8/layout/cycle4"/>
    <dgm:cxn modelId="{838394BB-AB90-499D-889F-3BD1B058C218}" srcId="{549ADD11-37F7-4DFB-881D-8B224EC32A78}" destId="{9946113D-D6AD-4F2E-9E6A-A7FFFC6E745E}" srcOrd="1" destOrd="0" parTransId="{36C36F5B-C71B-4557-A17D-A09A012CB91E}" sibTransId="{FABEA0D4-EAF2-47FA-8B88-E7B312F67ECE}"/>
    <dgm:cxn modelId="{D19F9EBC-5877-4879-AAEC-34959E00B49C}" type="presOf" srcId="{375EC54E-B807-40B7-B5EC-371F04175886}" destId="{FF2D0D2C-BD02-4118-B538-843C11A26053}" srcOrd="0" destOrd="3" presId="urn:microsoft.com/office/officeart/2005/8/layout/cycle4"/>
    <dgm:cxn modelId="{81C407BF-8CD9-45B8-AE59-9491EA15AACF}" type="presOf" srcId="{375EC54E-B807-40B7-B5EC-371F04175886}" destId="{5484FF72-DB56-403B-9A6D-77C590922AC6}" srcOrd="1" destOrd="3" presId="urn:microsoft.com/office/officeart/2005/8/layout/cycle4"/>
    <dgm:cxn modelId="{B50A2CC2-004A-408D-AFFD-1C9474C85D68}" type="presOf" srcId="{76E4AD9F-9FD8-4FC4-AAEF-AF491F3D8EEA}" destId="{474B028A-3935-45DD-B1BF-FAA833374711}" srcOrd="0" destOrd="3" presId="urn:microsoft.com/office/officeart/2005/8/layout/cycle4"/>
    <dgm:cxn modelId="{F965EEC5-9E52-4AC9-81A5-235995734A23}" type="presOf" srcId="{81C41729-A0A8-485C-BA30-EC9A96A439D9}" destId="{FF2D0D2C-BD02-4118-B538-843C11A26053}" srcOrd="0" destOrd="0" presId="urn:microsoft.com/office/officeart/2005/8/layout/cycle4"/>
    <dgm:cxn modelId="{848A16CA-040E-46E0-848E-79B47BD06CBD}" srcId="{549ADD11-37F7-4DFB-881D-8B224EC32A78}" destId="{42B2106D-88DD-44CE-B2E2-D90B0C2880CA}" srcOrd="2" destOrd="0" parTransId="{45185CE3-1F2A-4E6D-B323-C2B3B3B4BAF8}" sibTransId="{AFD954AF-2EDF-49CA-92CD-AEFF261D48E3}"/>
    <dgm:cxn modelId="{4E84A7CC-41B8-4A38-9EFF-3C53A0E2A7DA}" type="presOf" srcId="{30247805-5370-4CB8-B798-28116C3B5D1B}" destId="{A4395681-CA6E-4024-979D-8222F0E192F0}" srcOrd="1" destOrd="0" presId="urn:microsoft.com/office/officeart/2005/8/layout/cycle4"/>
    <dgm:cxn modelId="{BCF812CE-E084-4546-AB82-CC00441FFC21}" type="presOf" srcId="{9846874D-DDB4-439B-B67A-31C9224A1EB1}" destId="{5484FF72-DB56-403B-9A6D-77C590922AC6}" srcOrd="1" destOrd="4" presId="urn:microsoft.com/office/officeart/2005/8/layout/cycle4"/>
    <dgm:cxn modelId="{25468FCE-84FC-494A-8055-C691D72C1CB9}" type="presOf" srcId="{30247805-5370-4CB8-B798-28116C3B5D1B}" destId="{474B028A-3935-45DD-B1BF-FAA833374711}" srcOrd="0" destOrd="0" presId="urn:microsoft.com/office/officeart/2005/8/layout/cycle4"/>
    <dgm:cxn modelId="{EF9104D0-F8B1-419F-A2AF-9439A8BB55FC}" type="presOf" srcId="{A3C3AFFF-5767-420E-9035-525504FF8307}" destId="{5484FF72-DB56-403B-9A6D-77C590922AC6}" srcOrd="1" destOrd="2" presId="urn:microsoft.com/office/officeart/2005/8/layout/cycle4"/>
    <dgm:cxn modelId="{9B91DCD6-21D1-4497-BAD0-FED258BEEA23}" type="presOf" srcId="{2C47E7E5-86F3-44D6-B04E-A7A4C363C00E}" destId="{4312F898-ED5E-42F2-A332-0810DEB59659}" srcOrd="1" destOrd="1" presId="urn:microsoft.com/office/officeart/2005/8/layout/cycle4"/>
    <dgm:cxn modelId="{6F6919DD-D4FB-4E28-9D1A-0BEB434CB57E}" srcId="{42B2106D-88DD-44CE-B2E2-D90B0C2880CA}" destId="{81C41729-A0A8-485C-BA30-EC9A96A439D9}" srcOrd="0" destOrd="0" parTransId="{8F5A6795-20CD-49DE-A438-321087A56C89}" sibTransId="{82B4157A-EAFD-47A5-BECE-CE28AF8FDE08}"/>
    <dgm:cxn modelId="{CB8D4EDE-C4C2-4CA8-B195-2980C6B11B68}" type="presOf" srcId="{30DE52EB-9A2E-4F95-B280-090615E6BBB4}" destId="{2BA55466-C226-4C72-ACA3-516951642605}" srcOrd="0" destOrd="2" presId="urn:microsoft.com/office/officeart/2005/8/layout/cycle4"/>
    <dgm:cxn modelId="{60DEDDE6-E8CA-469B-B2A1-2590A3C14F17}" type="presOf" srcId="{5CEC5A1A-6ADE-4E62-82C4-B02C33A92D6B}" destId="{2BA55466-C226-4C72-ACA3-516951642605}" srcOrd="0" destOrd="3" presId="urn:microsoft.com/office/officeart/2005/8/layout/cycle4"/>
    <dgm:cxn modelId="{B3B7F8E8-2CB6-4472-B7DA-EAFC48FAFE8A}" srcId="{39C423F1-CE48-48AB-916E-D58E77DF4C80}" destId="{2C47E7E5-86F3-44D6-B04E-A7A4C363C00E}" srcOrd="1" destOrd="0" parTransId="{C079BF7E-FE12-4E48-9E1F-A30B236EDC2D}" sibTransId="{CCAC49AD-7DD2-487A-A7AD-680732523489}"/>
    <dgm:cxn modelId="{F78C17E9-55AA-40A2-A453-14670726D9FC}" type="presOf" srcId="{67B72D57-5DCB-4DEF-9E1D-B6B933AF9059}" destId="{474B028A-3935-45DD-B1BF-FAA833374711}" srcOrd="0" destOrd="2" presId="urn:microsoft.com/office/officeart/2005/8/layout/cycle4"/>
    <dgm:cxn modelId="{6652DBEF-630B-4BE8-9483-FF6BF7C94824}" srcId="{9946113D-D6AD-4F2E-9E6A-A7FFFC6E745E}" destId="{67B72D57-5DCB-4DEF-9E1D-B6B933AF9059}" srcOrd="2" destOrd="0" parTransId="{65A1C2DE-BEE4-43B8-BEE8-4980EB06E557}" sibTransId="{B456FC46-1087-4AC1-B2A6-26D7E79480A9}"/>
    <dgm:cxn modelId="{7AEBD0F1-C4A9-41B7-B932-AF88EB2720A4}" srcId="{42B2106D-88DD-44CE-B2E2-D90B0C2880CA}" destId="{A3C3AFFF-5767-420E-9035-525504FF8307}" srcOrd="2" destOrd="0" parTransId="{0398D48B-D2A6-4DDD-90DC-42997EF09781}" sibTransId="{33F8DA44-8780-472B-B301-1475294EE568}"/>
    <dgm:cxn modelId="{BFFCF3F2-FD22-4366-BA90-44691C6016BC}" type="presOf" srcId="{2D917F7F-D0CD-43FB-9B93-B5E234679B53}" destId="{4312F898-ED5E-42F2-A332-0810DEB59659}" srcOrd="1" destOrd="2" presId="urn:microsoft.com/office/officeart/2005/8/layout/cycle4"/>
    <dgm:cxn modelId="{200837FC-33A9-4790-8E6F-A3BB678E24E8}" type="presOf" srcId="{2F1891A5-117D-4A50-876F-E463B68C0087}" destId="{5484FF72-DB56-403B-9A6D-77C590922AC6}" srcOrd="1" destOrd="5" presId="urn:microsoft.com/office/officeart/2005/8/layout/cycle4"/>
    <dgm:cxn modelId="{CEF9F2FC-959E-4A9C-8E8B-CCA6D3D25B39}" srcId="{549ADD11-37F7-4DFB-881D-8B224EC32A78}" destId="{39C423F1-CE48-48AB-916E-D58E77DF4C80}" srcOrd="3" destOrd="0" parTransId="{B28B5400-AF7C-4430-9F7C-70608A1068C4}" sibTransId="{C64E158B-13D6-4FEC-B436-FA083055B9D3}"/>
    <dgm:cxn modelId="{1670D3CE-D275-42BE-95A1-C21D2D3F3DCF}" type="presParOf" srcId="{AB249278-51FF-447A-9C5F-CB65F215A016}" destId="{32B5676E-1ED8-440A-909B-CB809FCE4D03}" srcOrd="0" destOrd="0" presId="urn:microsoft.com/office/officeart/2005/8/layout/cycle4"/>
    <dgm:cxn modelId="{DF621CFD-7831-4F19-9A5F-CC9B719AD5D4}" type="presParOf" srcId="{32B5676E-1ED8-440A-909B-CB809FCE4D03}" destId="{823BD2A4-FA42-4A15-BA6E-53E4C63473A2}" srcOrd="0" destOrd="0" presId="urn:microsoft.com/office/officeart/2005/8/layout/cycle4"/>
    <dgm:cxn modelId="{0FE79F35-CEBF-464E-94C5-ECC9276FE6D2}" type="presParOf" srcId="{823BD2A4-FA42-4A15-BA6E-53E4C63473A2}" destId="{2BA55466-C226-4C72-ACA3-516951642605}" srcOrd="0" destOrd="0" presId="urn:microsoft.com/office/officeart/2005/8/layout/cycle4"/>
    <dgm:cxn modelId="{A768B367-D954-48C9-9619-AFAFD1C0D816}" type="presParOf" srcId="{823BD2A4-FA42-4A15-BA6E-53E4C63473A2}" destId="{4D04E80F-8913-4190-B80F-21851F54E573}" srcOrd="1" destOrd="0" presId="urn:microsoft.com/office/officeart/2005/8/layout/cycle4"/>
    <dgm:cxn modelId="{D729848F-AB15-4E8E-B346-68E1236AFFA5}" type="presParOf" srcId="{32B5676E-1ED8-440A-909B-CB809FCE4D03}" destId="{ED59781E-C56E-48B2-BF67-9BDF196C3B34}" srcOrd="1" destOrd="0" presId="urn:microsoft.com/office/officeart/2005/8/layout/cycle4"/>
    <dgm:cxn modelId="{1DEC407B-84AD-4C53-8152-5566027D0DD4}" type="presParOf" srcId="{ED59781E-C56E-48B2-BF67-9BDF196C3B34}" destId="{474B028A-3935-45DD-B1BF-FAA833374711}" srcOrd="0" destOrd="0" presId="urn:microsoft.com/office/officeart/2005/8/layout/cycle4"/>
    <dgm:cxn modelId="{4AE64686-FE76-4777-A11E-137D6B37F476}" type="presParOf" srcId="{ED59781E-C56E-48B2-BF67-9BDF196C3B34}" destId="{A4395681-CA6E-4024-979D-8222F0E192F0}" srcOrd="1" destOrd="0" presId="urn:microsoft.com/office/officeart/2005/8/layout/cycle4"/>
    <dgm:cxn modelId="{0BBFF7FD-D4F1-4FE8-9349-668AEDF6AF9F}" type="presParOf" srcId="{32B5676E-1ED8-440A-909B-CB809FCE4D03}" destId="{D7194544-9C68-453B-85AD-5D710F8101C8}" srcOrd="2" destOrd="0" presId="urn:microsoft.com/office/officeart/2005/8/layout/cycle4"/>
    <dgm:cxn modelId="{D0232A12-11A1-4B64-A10B-0557E38117FD}" type="presParOf" srcId="{D7194544-9C68-453B-85AD-5D710F8101C8}" destId="{FF2D0D2C-BD02-4118-B538-843C11A26053}" srcOrd="0" destOrd="0" presId="urn:microsoft.com/office/officeart/2005/8/layout/cycle4"/>
    <dgm:cxn modelId="{CB284436-0656-4DA9-9532-BC233D32EC64}" type="presParOf" srcId="{D7194544-9C68-453B-85AD-5D710F8101C8}" destId="{5484FF72-DB56-403B-9A6D-77C590922AC6}" srcOrd="1" destOrd="0" presId="urn:microsoft.com/office/officeart/2005/8/layout/cycle4"/>
    <dgm:cxn modelId="{B794684F-537F-4AF3-B47D-B5A17BDD975B}" type="presParOf" srcId="{32B5676E-1ED8-440A-909B-CB809FCE4D03}" destId="{685A63E6-1583-4A08-A23C-3540D73F13F8}" srcOrd="3" destOrd="0" presId="urn:microsoft.com/office/officeart/2005/8/layout/cycle4"/>
    <dgm:cxn modelId="{0C7B4705-39FA-4220-B936-B0F12BB43593}" type="presParOf" srcId="{685A63E6-1583-4A08-A23C-3540D73F13F8}" destId="{BEE5C056-CD64-4754-B843-B606AC7E01BE}" srcOrd="0" destOrd="0" presId="urn:microsoft.com/office/officeart/2005/8/layout/cycle4"/>
    <dgm:cxn modelId="{94CB8138-97BF-4472-BE9F-F0881B65A84D}" type="presParOf" srcId="{685A63E6-1583-4A08-A23C-3540D73F13F8}" destId="{4312F898-ED5E-42F2-A332-0810DEB59659}" srcOrd="1" destOrd="0" presId="urn:microsoft.com/office/officeart/2005/8/layout/cycle4"/>
    <dgm:cxn modelId="{001CCCD9-BE33-40DF-A167-53DE6AA36660}" type="presParOf" srcId="{32B5676E-1ED8-440A-909B-CB809FCE4D03}" destId="{C0CF8283-D6F0-4518-907B-61375C0CA48F}" srcOrd="4" destOrd="0" presId="urn:microsoft.com/office/officeart/2005/8/layout/cycle4"/>
    <dgm:cxn modelId="{070DF240-08CB-48CA-AB1B-7706C7C166AB}" type="presParOf" srcId="{AB249278-51FF-447A-9C5F-CB65F215A016}" destId="{2F2A4DD8-BFEE-40C4-A163-DA3BF7B8860A}" srcOrd="1" destOrd="0" presId="urn:microsoft.com/office/officeart/2005/8/layout/cycle4"/>
    <dgm:cxn modelId="{38257D09-B2C8-41A2-A7EA-EA0ACE59CF80}" type="presParOf" srcId="{2F2A4DD8-BFEE-40C4-A163-DA3BF7B8860A}" destId="{F003212B-3D0A-4320-81F1-771B0C845E4D}" srcOrd="0" destOrd="0" presId="urn:microsoft.com/office/officeart/2005/8/layout/cycle4"/>
    <dgm:cxn modelId="{EBAC5B51-9EDD-466A-A6E5-39C55D371F77}" type="presParOf" srcId="{2F2A4DD8-BFEE-40C4-A163-DA3BF7B8860A}" destId="{DDA9DCD8-23CC-4B26-AB3E-215BAE377901}" srcOrd="1" destOrd="0" presId="urn:microsoft.com/office/officeart/2005/8/layout/cycle4"/>
    <dgm:cxn modelId="{AE68A6C6-94B3-43C3-B1E6-5C8A85941F87}" type="presParOf" srcId="{2F2A4DD8-BFEE-40C4-A163-DA3BF7B8860A}" destId="{54F5A0A1-F497-43C9-A189-40E16A94DCC2}" srcOrd="2" destOrd="0" presId="urn:microsoft.com/office/officeart/2005/8/layout/cycle4"/>
    <dgm:cxn modelId="{68817B05-1CB5-46AB-952B-26B122D50D96}" type="presParOf" srcId="{2F2A4DD8-BFEE-40C4-A163-DA3BF7B8860A}" destId="{E41A9168-82F1-4C8D-A6BB-8080D676E62E}" srcOrd="3" destOrd="0" presId="urn:microsoft.com/office/officeart/2005/8/layout/cycle4"/>
    <dgm:cxn modelId="{802E1C85-A937-4A76-915F-D9DBAE539548}" type="presParOf" srcId="{2F2A4DD8-BFEE-40C4-A163-DA3BF7B8860A}" destId="{D103BF0E-CCEC-4AF8-85E4-EF97B540DDFF}" srcOrd="4" destOrd="0" presId="urn:microsoft.com/office/officeart/2005/8/layout/cycle4"/>
    <dgm:cxn modelId="{26EF48F9-F066-4297-961D-D0A2CA166C71}" type="presParOf" srcId="{AB249278-51FF-447A-9C5F-CB65F215A016}" destId="{B9995D6A-6320-4909-8AC3-9D9F11F8656D}" srcOrd="2" destOrd="0" presId="urn:microsoft.com/office/officeart/2005/8/layout/cycle4"/>
    <dgm:cxn modelId="{4800C27E-87E2-4A1C-BF36-E4ED5A105C4A}" type="presParOf" srcId="{AB249278-51FF-447A-9C5F-CB65F215A016}" destId="{ACD2F054-3BD1-4D19-A5C5-4451D8A3DB9F}" srcOrd="3" destOrd="0" presId="urn:microsoft.com/office/officeart/2005/8/layout/cycle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08D6C-DEBF-4061-9602-0914B934E6A1}">
      <dsp:nvSpPr>
        <dsp:cNvPr id="0" name=""/>
        <dsp:cNvSpPr/>
      </dsp:nvSpPr>
      <dsp:spPr>
        <a:xfrm rot="16200000">
          <a:off x="466527" y="-466527"/>
          <a:ext cx="1719262" cy="2652318"/>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u="sng" kern="1200" dirty="0">
              <a:latin typeface="Arial" panose="020B0604020202020204" pitchFamily="34" charset="0"/>
              <a:cs typeface="Arial" panose="020B0604020202020204" pitchFamily="34" charset="0"/>
            </a:rPr>
            <a:t>History</a:t>
          </a:r>
        </a:p>
        <a:p>
          <a:pPr marL="0" lvl="0" indent="0" algn="ctr" defTabSz="488950">
            <a:lnSpc>
              <a:spcPct val="90000"/>
            </a:lnSpc>
            <a:spcBef>
              <a:spcPct val="0"/>
            </a:spcBef>
            <a:spcAft>
              <a:spcPct val="35000"/>
            </a:spcAft>
            <a:buNone/>
          </a:pPr>
          <a:r>
            <a:rPr lang="en-GB" sz="1100" u="none" kern="1200" dirty="0">
              <a:latin typeface="Arial" panose="020B0604020202020204" pitchFamily="34" charset="0"/>
              <a:cs typeface="Arial" panose="020B0604020202020204" pitchFamily="34" charset="0"/>
            </a:rPr>
            <a:t>Used to be referred to as melancholy or nervous disorders</a:t>
          </a:r>
        </a:p>
        <a:p>
          <a:pPr marL="0" lvl="0" indent="0" algn="ctr" defTabSz="488950">
            <a:lnSpc>
              <a:spcPct val="90000"/>
            </a:lnSpc>
            <a:spcBef>
              <a:spcPct val="0"/>
            </a:spcBef>
            <a:spcAft>
              <a:spcPct val="35000"/>
            </a:spcAft>
            <a:buNone/>
          </a:pPr>
          <a:r>
            <a:rPr lang="en-GB" sz="1100" u="none" kern="1200" dirty="0">
              <a:latin typeface="Arial" panose="020B0604020202020204" pitchFamily="34" charset="0"/>
              <a:cs typeface="Arial" panose="020B0604020202020204" pitchFamily="34" charset="0"/>
            </a:rPr>
            <a:t>Commonly diagnosed as Neurasthenia or Hysteria</a:t>
          </a:r>
        </a:p>
        <a:p>
          <a:pPr marL="0" lvl="0" indent="0" algn="ctr" defTabSz="488950">
            <a:lnSpc>
              <a:spcPct val="90000"/>
            </a:lnSpc>
            <a:spcBef>
              <a:spcPct val="0"/>
            </a:spcBef>
            <a:spcAft>
              <a:spcPct val="35000"/>
            </a:spcAft>
            <a:buNone/>
          </a:pPr>
          <a:r>
            <a:rPr lang="en-GB" sz="1100" u="none" kern="1200" dirty="0">
              <a:latin typeface="Arial" panose="020B0604020202020204" pitchFamily="34" charset="0"/>
              <a:cs typeface="Arial" panose="020B0604020202020204" pitchFamily="34" charset="0"/>
            </a:rPr>
            <a:t>Benzodiazepines used to prescribed</a:t>
          </a:r>
        </a:p>
        <a:p>
          <a:pPr marL="0" lvl="0" indent="0" algn="ctr" defTabSz="488950">
            <a:lnSpc>
              <a:spcPct val="90000"/>
            </a:lnSpc>
            <a:spcBef>
              <a:spcPct val="0"/>
            </a:spcBef>
            <a:spcAft>
              <a:spcPct val="35000"/>
            </a:spcAft>
            <a:buNone/>
          </a:pPr>
          <a:r>
            <a:rPr lang="en-GB" sz="1100" u="none" kern="1200" dirty="0">
              <a:latin typeface="Arial" panose="020B0604020202020204" pitchFamily="34" charset="0"/>
              <a:cs typeface="Arial" panose="020B0604020202020204" pitchFamily="34" charset="0"/>
            </a:rPr>
            <a:t>Surged in the Covid-19 period</a:t>
          </a:r>
        </a:p>
        <a:p>
          <a:pPr marL="0" lvl="0" indent="0" algn="ctr" defTabSz="488950">
            <a:lnSpc>
              <a:spcPct val="90000"/>
            </a:lnSpc>
            <a:spcBef>
              <a:spcPct val="0"/>
            </a:spcBef>
            <a:spcAft>
              <a:spcPct val="35000"/>
            </a:spcAft>
            <a:buNone/>
          </a:pPr>
          <a:r>
            <a:rPr lang="en-GB" sz="1100" u="none" kern="1200" dirty="0">
              <a:latin typeface="Arial" panose="020B0604020202020204" pitchFamily="34" charset="0"/>
              <a:cs typeface="Arial" panose="020B0604020202020204" pitchFamily="34" charset="0"/>
            </a:rPr>
            <a:t>Soldiers were diagnosed with shell shock in WW1</a:t>
          </a:r>
        </a:p>
      </dsp:txBody>
      <dsp:txXfrm rot="5400000">
        <a:off x="-1" y="1"/>
        <a:ext cx="2652318" cy="1289446"/>
      </dsp:txXfrm>
    </dsp:sp>
    <dsp:sp modelId="{C1C6BCE2-BA98-4611-BC0F-9EBB927CA549}">
      <dsp:nvSpPr>
        <dsp:cNvPr id="0" name=""/>
        <dsp:cNvSpPr/>
      </dsp:nvSpPr>
      <dsp:spPr>
        <a:xfrm>
          <a:off x="2652318" y="0"/>
          <a:ext cx="2652318" cy="1719262"/>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u="sng" kern="1200" dirty="0">
              <a:latin typeface="Arial" panose="020B0604020202020204" pitchFamily="34" charset="0"/>
              <a:cs typeface="Arial" panose="020B0604020202020204" pitchFamily="34" charset="0"/>
            </a:rPr>
            <a:t>Symptoms and Diagnosis</a:t>
          </a:r>
        </a:p>
        <a:p>
          <a:pPr marL="0" lvl="0" indent="0" algn="l"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General apprehensiveness that isn’t linked to any specific to any circumstance</a:t>
          </a:r>
        </a:p>
        <a:p>
          <a:pPr marL="0" lvl="0" indent="0" algn="l"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Motor restlessness/motor tension</a:t>
          </a:r>
        </a:p>
        <a:p>
          <a:pPr marL="0" lvl="0" indent="0" algn="l"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Palpitations</a:t>
          </a:r>
        </a:p>
        <a:p>
          <a:pPr marL="0" lvl="0" indent="0" algn="l"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Trembling </a:t>
          </a:r>
        </a:p>
        <a:p>
          <a:pPr marL="0" lvl="0" indent="0" algn="l"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Sweating</a:t>
          </a:r>
        </a:p>
        <a:p>
          <a:pPr marL="0" lvl="0" indent="0" algn="l" defTabSz="400050">
            <a:lnSpc>
              <a:spcPct val="90000"/>
            </a:lnSpc>
            <a:spcBef>
              <a:spcPct val="0"/>
            </a:spcBef>
            <a:spcAft>
              <a:spcPct val="35000"/>
            </a:spcAft>
            <a:buNone/>
          </a:pPr>
          <a:r>
            <a:rPr lang="en-GB" sz="900" kern="1200" dirty="0">
              <a:latin typeface="Arial" panose="020B0604020202020204" pitchFamily="34" charset="0"/>
              <a:cs typeface="Arial" panose="020B0604020202020204" pitchFamily="34" charset="0"/>
            </a:rPr>
            <a:t>Irritability</a:t>
          </a:r>
        </a:p>
      </dsp:txBody>
      <dsp:txXfrm>
        <a:off x="2652318" y="0"/>
        <a:ext cx="2652318" cy="1289446"/>
      </dsp:txXfrm>
    </dsp:sp>
    <dsp:sp modelId="{12FA90A0-08ED-42C4-BDDE-3706D09AC08E}">
      <dsp:nvSpPr>
        <dsp:cNvPr id="0" name=""/>
        <dsp:cNvSpPr/>
      </dsp:nvSpPr>
      <dsp:spPr>
        <a:xfrm rot="10800000">
          <a:off x="0" y="1719262"/>
          <a:ext cx="2652318" cy="1719262"/>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u="sng" kern="1200" dirty="0">
              <a:latin typeface="Arial" panose="020B0604020202020204" pitchFamily="34" charset="0"/>
              <a:cs typeface="Arial" panose="020B0604020202020204" pitchFamily="34" charset="0"/>
            </a:rPr>
            <a:t>Challenges within the system</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Shortages of trained staff</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Access to services</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Money</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Covid-19</a:t>
          </a:r>
        </a:p>
        <a:p>
          <a:pPr marL="0" lvl="0" indent="0" algn="l"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Steadily increasing demand</a:t>
          </a:r>
        </a:p>
      </dsp:txBody>
      <dsp:txXfrm rot="10800000">
        <a:off x="0" y="2149078"/>
        <a:ext cx="2652318" cy="1289446"/>
      </dsp:txXfrm>
    </dsp:sp>
    <dsp:sp modelId="{27728420-9028-4EAB-BAEF-4D121DEC4FE6}">
      <dsp:nvSpPr>
        <dsp:cNvPr id="0" name=""/>
        <dsp:cNvSpPr/>
      </dsp:nvSpPr>
      <dsp:spPr>
        <a:xfrm rot="5400000">
          <a:off x="3118845" y="1252734"/>
          <a:ext cx="1719262" cy="2652318"/>
        </a:xfrm>
        <a:prstGeom prst="round1Rect">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u="sng" kern="1200" dirty="0">
              <a:latin typeface="Arial" panose="020B0604020202020204" pitchFamily="34" charset="0"/>
              <a:cs typeface="Arial" panose="020B0604020202020204" pitchFamily="34" charset="0"/>
            </a:rPr>
            <a:t>Types of Therapy available</a:t>
          </a:r>
          <a:r>
            <a:rPr lang="en-GB" sz="1200" kern="1200" dirty="0">
              <a:latin typeface="Arial" panose="020B0604020202020204" pitchFamily="34" charset="0"/>
              <a:cs typeface="Arial" panose="020B0604020202020204" pitchFamily="34" charset="0"/>
            </a:rPr>
            <a:t>:</a:t>
          </a:r>
        </a:p>
        <a:p>
          <a:pPr marL="0" lvl="0" indent="0" algn="l" defTabSz="533400">
            <a:lnSpc>
              <a:spcPct val="90000"/>
            </a:lnSpc>
            <a:spcBef>
              <a:spcPct val="0"/>
            </a:spcBef>
            <a:spcAft>
              <a:spcPct val="35000"/>
            </a:spcAft>
            <a:buFont typeface="Arial" panose="020B0604020202020204" pitchFamily="34" charset="0"/>
            <a:buNone/>
          </a:pPr>
          <a:r>
            <a:rPr lang="en-GB" sz="1200" kern="1200" dirty="0">
              <a:latin typeface="Arial" panose="020B0604020202020204" pitchFamily="34" charset="0"/>
              <a:cs typeface="Arial" panose="020B0604020202020204" pitchFamily="34" charset="0"/>
            </a:rPr>
            <a:t>Cognitive behavioural therapy (CBT)</a:t>
          </a:r>
        </a:p>
        <a:p>
          <a:pPr marL="0" lvl="0" indent="0" algn="l" defTabSz="533400">
            <a:lnSpc>
              <a:spcPct val="90000"/>
            </a:lnSpc>
            <a:spcBef>
              <a:spcPct val="0"/>
            </a:spcBef>
            <a:spcAft>
              <a:spcPct val="35000"/>
            </a:spcAft>
            <a:buFont typeface="Arial" panose="020B0604020202020204" pitchFamily="34" charset="0"/>
            <a:buNone/>
          </a:pPr>
          <a:r>
            <a:rPr lang="en-GB" sz="1200" kern="1200" dirty="0">
              <a:latin typeface="Arial" panose="020B0604020202020204" pitchFamily="34" charset="0"/>
              <a:cs typeface="Arial" panose="020B0604020202020204" pitchFamily="34" charset="0"/>
            </a:rPr>
            <a:t>Guided self-help</a:t>
          </a:r>
        </a:p>
        <a:p>
          <a:pPr marL="0" lvl="0" indent="0" algn="l" defTabSz="533400">
            <a:lnSpc>
              <a:spcPct val="90000"/>
            </a:lnSpc>
            <a:spcBef>
              <a:spcPct val="0"/>
            </a:spcBef>
            <a:spcAft>
              <a:spcPct val="35000"/>
            </a:spcAft>
            <a:buFont typeface="Arial" panose="020B0604020202020204" pitchFamily="34" charset="0"/>
            <a:buNone/>
          </a:pPr>
          <a:r>
            <a:rPr lang="en-GB" sz="1200" kern="1200" dirty="0">
              <a:latin typeface="Arial" panose="020B0604020202020204" pitchFamily="34" charset="0"/>
              <a:cs typeface="Arial" panose="020B0604020202020204" pitchFamily="34" charset="0"/>
            </a:rPr>
            <a:t>Eye movement desensitisation and reprocessing (EMDR)</a:t>
          </a:r>
        </a:p>
        <a:p>
          <a:pPr marL="0" lvl="0" indent="0" algn="l" defTabSz="533400">
            <a:lnSpc>
              <a:spcPct val="90000"/>
            </a:lnSpc>
            <a:spcBef>
              <a:spcPct val="0"/>
            </a:spcBef>
            <a:spcAft>
              <a:spcPct val="35000"/>
            </a:spcAft>
            <a:buFont typeface="Arial" panose="020B0604020202020204" pitchFamily="34" charset="0"/>
            <a:buNone/>
          </a:pPr>
          <a:r>
            <a:rPr lang="en-GB" sz="1200" kern="1200" dirty="0">
              <a:latin typeface="Arial" panose="020B0604020202020204" pitchFamily="34" charset="0"/>
              <a:cs typeface="Arial" panose="020B0604020202020204" pitchFamily="34" charset="0"/>
            </a:rPr>
            <a:t>Talking therapy (IAPT)</a:t>
          </a:r>
        </a:p>
        <a:p>
          <a:pPr marL="0" lvl="0" indent="0" algn="l" defTabSz="533400">
            <a:lnSpc>
              <a:spcPct val="90000"/>
            </a:lnSpc>
            <a:spcBef>
              <a:spcPct val="0"/>
            </a:spcBef>
            <a:spcAft>
              <a:spcPct val="35000"/>
            </a:spcAft>
            <a:buFont typeface="Arial" panose="020B0604020202020204" pitchFamily="34" charset="0"/>
            <a:buNone/>
          </a:pPr>
          <a:endParaRPr lang="en-GB" sz="1200" kern="1200" dirty="0">
            <a:latin typeface="Arial" panose="020B0604020202020204" pitchFamily="34" charset="0"/>
            <a:cs typeface="Arial" panose="020B0604020202020204" pitchFamily="34" charset="0"/>
          </a:endParaRPr>
        </a:p>
      </dsp:txBody>
      <dsp:txXfrm rot="-5400000">
        <a:off x="2652317" y="2149078"/>
        <a:ext cx="2652318" cy="1289446"/>
      </dsp:txXfrm>
    </dsp:sp>
    <dsp:sp modelId="{C544C681-ABA3-4373-A66F-DEB0236BB2A9}">
      <dsp:nvSpPr>
        <dsp:cNvPr id="0" name=""/>
        <dsp:cNvSpPr/>
      </dsp:nvSpPr>
      <dsp:spPr>
        <a:xfrm>
          <a:off x="1856622" y="1289446"/>
          <a:ext cx="1591390" cy="859631"/>
        </a:xfrm>
        <a:prstGeom prst="roundRect">
          <a:avLst/>
        </a:prstGeom>
        <a:gradFill rotWithShape="0">
          <a:gsLst>
            <a:gs pos="0">
              <a:schemeClr val="accent1">
                <a:tint val="60000"/>
                <a:hueOff val="0"/>
                <a:satOff val="0"/>
                <a:lumOff val="0"/>
                <a:alphaOff val="0"/>
                <a:tint val="98000"/>
                <a:hueMod val="94000"/>
                <a:satMod val="130000"/>
                <a:lumMod val="128000"/>
              </a:schemeClr>
            </a:gs>
            <a:gs pos="100000">
              <a:schemeClr val="accent1">
                <a:tint val="60000"/>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History</a:t>
          </a:r>
        </a:p>
      </dsp:txBody>
      <dsp:txXfrm>
        <a:off x="1898586" y="1331410"/>
        <a:ext cx="1507462" cy="775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D0D2C-BD02-4118-B538-843C11A26053}">
      <dsp:nvSpPr>
        <dsp:cNvPr id="0" name=""/>
        <dsp:cNvSpPr/>
      </dsp:nvSpPr>
      <dsp:spPr>
        <a:xfrm>
          <a:off x="3066187" y="2198197"/>
          <a:ext cx="2725618" cy="1410601"/>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innerShdw blurRad="25400" dist="12700" dir="13500000">
            <a:srgbClr val="000000">
              <a:alpha val="45000"/>
            </a:srgbClr>
          </a:innerShdw>
        </a:effectLst>
        <a:scene3d>
          <a:camera prst="orthographicFront"/>
          <a:lightRig rig="flat" dir="t"/>
        </a:scene3d>
        <a:sp3d z="-190500" extrusionH="12700" prstMaterial="plastic">
          <a:bevelT w="50800" h="50800" prst="artDeco"/>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t" anchorCtr="0">
          <a:noAutofit/>
        </a:bodyPr>
        <a:lstStyle/>
        <a:p>
          <a:pPr marL="57150" lvl="1" indent="-57150" algn="l" defTabSz="355600">
            <a:lnSpc>
              <a:spcPct val="90000"/>
            </a:lnSpc>
            <a:spcBef>
              <a:spcPct val="0"/>
            </a:spcBef>
            <a:spcAft>
              <a:spcPct val="15000"/>
            </a:spcAft>
            <a:buChar char="•"/>
          </a:pPr>
          <a:r>
            <a:rPr lang="en-GB" sz="800" kern="1200" dirty="0">
              <a:latin typeface="Arial" panose="020B0604020202020204" pitchFamily="34" charset="0"/>
              <a:cs typeface="Arial" panose="020B0604020202020204" pitchFamily="34" charset="0"/>
            </a:rPr>
            <a:t>National Institute for Health and Care Excellence (NICE) provides guidance on how to manage it</a:t>
          </a:r>
        </a:p>
        <a:p>
          <a:pPr marL="57150" lvl="1" indent="-57150" algn="l" defTabSz="355600">
            <a:lnSpc>
              <a:spcPct val="90000"/>
            </a:lnSpc>
            <a:spcBef>
              <a:spcPct val="0"/>
            </a:spcBef>
            <a:spcAft>
              <a:spcPct val="15000"/>
            </a:spcAft>
            <a:buChar char="•"/>
          </a:pPr>
          <a:r>
            <a:rPr lang="en-GB" sz="800" kern="1200" dirty="0" err="1">
              <a:latin typeface="Arial" panose="020B0604020202020204" pitchFamily="34" charset="0"/>
              <a:cs typeface="Arial" panose="020B0604020202020204" pitchFamily="34" charset="0"/>
            </a:rPr>
            <a:t>Setraline</a:t>
          </a:r>
          <a:r>
            <a:rPr lang="en-GB" sz="800" kern="1200" dirty="0">
              <a:latin typeface="Arial" panose="020B0604020202020204" pitchFamily="34" charset="0"/>
              <a:cs typeface="Arial" panose="020B0604020202020204" pitchFamily="34" charset="0"/>
            </a:rPr>
            <a:t>, an SSRI, is recommended</a:t>
          </a:r>
        </a:p>
        <a:p>
          <a:pPr marL="57150" lvl="1" indent="-57150" algn="l" defTabSz="355600">
            <a:lnSpc>
              <a:spcPct val="90000"/>
            </a:lnSpc>
            <a:spcBef>
              <a:spcPct val="0"/>
            </a:spcBef>
            <a:spcAft>
              <a:spcPct val="15000"/>
            </a:spcAft>
            <a:buChar char="•"/>
          </a:pPr>
          <a:r>
            <a:rPr lang="en-GB" sz="800" kern="1200" dirty="0">
              <a:latin typeface="Arial" panose="020B0604020202020204" pitchFamily="34" charset="0"/>
              <a:cs typeface="Arial" panose="020B0604020202020204" pitchFamily="34" charset="0"/>
            </a:rPr>
            <a:t>Online therapy</a:t>
          </a:r>
        </a:p>
        <a:p>
          <a:pPr marL="57150" lvl="1" indent="-57150" algn="l" defTabSz="355600">
            <a:lnSpc>
              <a:spcPct val="90000"/>
            </a:lnSpc>
            <a:spcBef>
              <a:spcPct val="0"/>
            </a:spcBef>
            <a:spcAft>
              <a:spcPct val="15000"/>
            </a:spcAft>
            <a:buChar char="•"/>
          </a:pPr>
          <a:r>
            <a:rPr lang="en-GB" sz="800" kern="1200" dirty="0">
              <a:latin typeface="Arial" panose="020B0604020202020204" pitchFamily="34" charset="0"/>
              <a:cs typeface="Arial" panose="020B0604020202020204" pitchFamily="34" charset="0"/>
            </a:rPr>
            <a:t>Diagnosis is from Diagnostic and Statistic Manual (DSM-5)</a:t>
          </a:r>
        </a:p>
        <a:p>
          <a:pPr marL="57150" lvl="1" indent="-57150" algn="l" defTabSz="355600">
            <a:lnSpc>
              <a:spcPct val="90000"/>
            </a:lnSpc>
            <a:spcBef>
              <a:spcPct val="0"/>
            </a:spcBef>
            <a:spcAft>
              <a:spcPct val="15000"/>
            </a:spcAft>
            <a:buChar char="•"/>
          </a:pPr>
          <a:r>
            <a:rPr lang="en-GB" sz="800" kern="1200" dirty="0">
              <a:latin typeface="Arial" panose="020B0604020202020204" pitchFamily="34" charset="0"/>
              <a:cs typeface="Arial" panose="020B0604020202020204" pitchFamily="34" charset="0"/>
            </a:rPr>
            <a:t>NHS Long Term Plan 2019</a:t>
          </a:r>
        </a:p>
        <a:p>
          <a:pPr marL="57150" lvl="1" indent="-57150" algn="l" defTabSz="355600">
            <a:lnSpc>
              <a:spcPct val="90000"/>
            </a:lnSpc>
            <a:spcBef>
              <a:spcPct val="0"/>
            </a:spcBef>
            <a:spcAft>
              <a:spcPct val="15000"/>
            </a:spcAft>
            <a:buChar char="•"/>
          </a:pPr>
          <a:endParaRPr lang="en-GB" sz="800" kern="1200" dirty="0">
            <a:latin typeface="Arial" panose="020B0604020202020204" pitchFamily="34" charset="0"/>
            <a:cs typeface="Arial" panose="020B0604020202020204" pitchFamily="34" charset="0"/>
          </a:endParaRPr>
        </a:p>
      </dsp:txBody>
      <dsp:txXfrm>
        <a:off x="3914858" y="2581833"/>
        <a:ext cx="1845960" cy="995979"/>
      </dsp:txXfrm>
    </dsp:sp>
    <dsp:sp modelId="{BEE5C056-CD64-4754-B843-B606AC7E01BE}">
      <dsp:nvSpPr>
        <dsp:cNvPr id="0" name=""/>
        <dsp:cNvSpPr/>
      </dsp:nvSpPr>
      <dsp:spPr>
        <a:xfrm>
          <a:off x="0" y="2212204"/>
          <a:ext cx="2643851" cy="1382588"/>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innerShdw blurRad="25400" dist="12700" dir="13500000">
            <a:srgbClr val="000000">
              <a:alpha val="45000"/>
            </a:srgbClr>
          </a:innerShdw>
        </a:effectLst>
        <a:scene3d>
          <a:camera prst="orthographicFront"/>
          <a:lightRig rig="flat" dir="t"/>
        </a:scene3d>
        <a:sp3d z="-190500" extrusionH="12700" prstMaterial="plastic">
          <a:bevelT w="50800" h="50800" prst="artDeco"/>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Increased funding to institutions proving therapy</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Better education for young people so they are able to deal with it better in the future</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Integration of support in the workplace</a:t>
          </a:r>
        </a:p>
      </dsp:txBody>
      <dsp:txXfrm>
        <a:off x="30371" y="2588222"/>
        <a:ext cx="1789953" cy="976199"/>
      </dsp:txXfrm>
    </dsp:sp>
    <dsp:sp modelId="{474B028A-3935-45DD-B1BF-FAA833374711}">
      <dsp:nvSpPr>
        <dsp:cNvPr id="0" name=""/>
        <dsp:cNvSpPr/>
      </dsp:nvSpPr>
      <dsp:spPr>
        <a:xfrm>
          <a:off x="3124101" y="-170272"/>
          <a:ext cx="2694807" cy="1502335"/>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innerShdw blurRad="25400" dist="12700" dir="13500000">
            <a:srgbClr val="000000">
              <a:alpha val="45000"/>
            </a:srgbClr>
          </a:innerShdw>
        </a:effectLst>
        <a:scene3d>
          <a:camera prst="orthographicFront"/>
          <a:lightRig rig="flat" dir="t"/>
        </a:scene3d>
        <a:sp3d z="-190500" extrusionH="12700" prstMaterial="plastic">
          <a:bevelT w="50800" h="50800" prst="artDeco"/>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Before the 20</a:t>
          </a:r>
          <a:r>
            <a:rPr lang="en-GB" sz="1000" kern="1200" baseline="30000" dirty="0">
              <a:latin typeface="Arial" panose="020B0604020202020204" pitchFamily="34" charset="0"/>
              <a:cs typeface="Arial" panose="020B0604020202020204" pitchFamily="34" charset="0"/>
            </a:rPr>
            <a:t>th</a:t>
          </a:r>
          <a:r>
            <a:rPr lang="en-GB" sz="1000" kern="1200" dirty="0">
              <a:latin typeface="Arial" panose="020B0604020202020204" pitchFamily="34" charset="0"/>
              <a:cs typeface="Arial" panose="020B0604020202020204" pitchFamily="34" charset="0"/>
            </a:rPr>
            <a:t> century it was seen to be weakness or spiritual troubles</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20</a:t>
          </a:r>
          <a:r>
            <a:rPr lang="en-GB" sz="1000" kern="1200" baseline="30000" dirty="0">
              <a:latin typeface="Arial" panose="020B0604020202020204" pitchFamily="34" charset="0"/>
              <a:cs typeface="Arial" panose="020B0604020202020204" pitchFamily="34" charset="0"/>
            </a:rPr>
            <a:t>th</a:t>
          </a:r>
          <a:r>
            <a:rPr lang="en-GB" sz="1000" kern="1200" dirty="0">
              <a:latin typeface="Arial" panose="020B0604020202020204" pitchFamily="34" charset="0"/>
              <a:cs typeface="Arial" panose="020B0604020202020204" pitchFamily="34" charset="0"/>
            </a:rPr>
            <a:t> Century – seen as a medical issue rather than moral</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1980 – diagnosis of GAD</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2000s – stigma around it has decreased, more transparency on social media</a:t>
          </a:r>
        </a:p>
      </dsp:txBody>
      <dsp:txXfrm>
        <a:off x="3965544" y="-137271"/>
        <a:ext cx="1820363" cy="1060749"/>
      </dsp:txXfrm>
    </dsp:sp>
    <dsp:sp modelId="{2BA55466-C226-4C72-ACA3-516951642605}">
      <dsp:nvSpPr>
        <dsp:cNvPr id="0" name=""/>
        <dsp:cNvSpPr/>
      </dsp:nvSpPr>
      <dsp:spPr>
        <a:xfrm>
          <a:off x="0" y="-164922"/>
          <a:ext cx="2557798" cy="1491635"/>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a:innerShdw blurRad="25400" dist="12700" dir="13500000">
            <a:srgbClr val="000000">
              <a:alpha val="45000"/>
            </a:srgbClr>
          </a:inn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Affects women more than men.</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18.2% of women have had an anxiety diagnosis</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People with GAD usually have another mental health condition</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7.5 of adults have GAD</a:t>
          </a:r>
        </a:p>
        <a:p>
          <a:pPr marL="57150" lvl="1" indent="-57150" algn="l" defTabSz="444500">
            <a:lnSpc>
              <a:spcPct val="90000"/>
            </a:lnSpc>
            <a:spcBef>
              <a:spcPct val="0"/>
            </a:spcBef>
            <a:spcAft>
              <a:spcPct val="15000"/>
            </a:spcAft>
            <a:buChar char="•"/>
          </a:pPr>
          <a:r>
            <a:rPr lang="en-GB" sz="1000" kern="1200" dirty="0">
              <a:latin typeface="Arial" panose="020B0604020202020204" pitchFamily="34" charset="0"/>
              <a:cs typeface="Arial" panose="020B0604020202020204" pitchFamily="34" charset="0"/>
            </a:rPr>
            <a:t>More than 50% of people cannot access treatment</a:t>
          </a:r>
        </a:p>
      </dsp:txBody>
      <dsp:txXfrm>
        <a:off x="32766" y="-132156"/>
        <a:ext cx="1724927" cy="1053194"/>
      </dsp:txXfrm>
    </dsp:sp>
    <dsp:sp modelId="{F003212B-3D0A-4320-81F1-771B0C845E4D}">
      <dsp:nvSpPr>
        <dsp:cNvPr id="0" name=""/>
        <dsp:cNvSpPr/>
      </dsp:nvSpPr>
      <dsp:spPr>
        <a:xfrm>
          <a:off x="1396347" y="206155"/>
          <a:ext cx="1478951" cy="1478951"/>
        </a:xfrm>
        <a:prstGeom prst="pieWedge">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a:scene3d>
          <a:camera prst="orthographicFront"/>
          <a:lightRig rig="flat" dir="t"/>
        </a:scene3d>
        <a:sp3d prstMaterial="plastic">
          <a:bevelT w="120900" h="88900" prst="artDeco"/>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Statistics</a:t>
          </a:r>
        </a:p>
      </dsp:txBody>
      <dsp:txXfrm>
        <a:off x="1829522" y="639330"/>
        <a:ext cx="1045776" cy="1045776"/>
      </dsp:txXfrm>
    </dsp:sp>
    <dsp:sp modelId="{DDA9DCD8-23CC-4B26-AB3E-215BAE377901}">
      <dsp:nvSpPr>
        <dsp:cNvPr id="0" name=""/>
        <dsp:cNvSpPr/>
      </dsp:nvSpPr>
      <dsp:spPr>
        <a:xfrm rot="5400000">
          <a:off x="2943610" y="206155"/>
          <a:ext cx="1478951" cy="1478951"/>
        </a:xfrm>
        <a:prstGeom prst="pieWedge">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a:scene3d>
          <a:camera prst="orthographicFront"/>
          <a:lightRig rig="flat" dir="t"/>
        </a:scene3d>
        <a:sp3d prstMaterial="plastic">
          <a:bevelT w="120900" h="88900" prst="artDeco"/>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Evolution of attitudes</a:t>
          </a:r>
        </a:p>
      </dsp:txBody>
      <dsp:txXfrm rot="-5400000">
        <a:off x="2943610" y="639330"/>
        <a:ext cx="1045776" cy="1045776"/>
      </dsp:txXfrm>
    </dsp:sp>
    <dsp:sp modelId="{54F5A0A1-F497-43C9-A189-40E16A94DCC2}">
      <dsp:nvSpPr>
        <dsp:cNvPr id="0" name=""/>
        <dsp:cNvSpPr/>
      </dsp:nvSpPr>
      <dsp:spPr>
        <a:xfrm rot="10800000">
          <a:off x="2943610" y="1753418"/>
          <a:ext cx="1478951" cy="1478951"/>
        </a:xfrm>
        <a:prstGeom prst="pieWedge">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a:scene3d>
          <a:camera prst="orthographicFront"/>
          <a:lightRig rig="flat" dir="t"/>
        </a:scene3d>
        <a:sp3d prstMaterial="plastic">
          <a:bevelT w="120900" h="88900" prst="artDeco"/>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Practices and policies</a:t>
          </a:r>
        </a:p>
      </dsp:txBody>
      <dsp:txXfrm rot="10800000">
        <a:off x="2943610" y="1753418"/>
        <a:ext cx="1045776" cy="1045776"/>
      </dsp:txXfrm>
    </dsp:sp>
    <dsp:sp modelId="{E41A9168-82F1-4C8D-A6BB-8080D676E62E}">
      <dsp:nvSpPr>
        <dsp:cNvPr id="0" name=""/>
        <dsp:cNvSpPr/>
      </dsp:nvSpPr>
      <dsp:spPr>
        <a:xfrm rot="16200000">
          <a:off x="1396347" y="1753418"/>
          <a:ext cx="1478951" cy="1478951"/>
        </a:xfrm>
        <a:prstGeom prst="pieWedge">
          <a:avLst/>
        </a:prstGeom>
        <a:gradFill rotWithShape="0">
          <a:gsLst>
            <a:gs pos="0">
              <a:schemeClr val="accent1">
                <a:hueOff val="0"/>
                <a:satOff val="0"/>
                <a:lumOff val="0"/>
                <a:alphaOff val="0"/>
                <a:tint val="98000"/>
                <a:hueMod val="94000"/>
                <a:satMod val="130000"/>
                <a:lumMod val="128000"/>
              </a:schemeClr>
            </a:gs>
            <a:gs pos="100000">
              <a:schemeClr val="accent1">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a:scene3d>
          <a:camera prst="orthographicFront"/>
          <a:lightRig rig="flat" dir="t"/>
        </a:scene3d>
        <a:sp3d prstMaterial="plastic">
          <a:bevelT w="120900" h="88900" prst="artDeco"/>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recommendations</a:t>
          </a:r>
        </a:p>
      </dsp:txBody>
      <dsp:txXfrm rot="5400000">
        <a:off x="1829522" y="1753418"/>
        <a:ext cx="1045776" cy="1045776"/>
      </dsp:txXfrm>
    </dsp:sp>
    <dsp:sp modelId="{B9995D6A-6320-4909-8AC3-9D9F11F8656D}">
      <dsp:nvSpPr>
        <dsp:cNvPr id="0" name=""/>
        <dsp:cNvSpPr/>
      </dsp:nvSpPr>
      <dsp:spPr>
        <a:xfrm>
          <a:off x="2654138" y="1411859"/>
          <a:ext cx="510631" cy="444027"/>
        </a:xfrm>
        <a:prstGeom prst="circularArrow">
          <a:avLst/>
        </a:prstGeom>
        <a:solidFill>
          <a:schemeClr val="accent1">
            <a:tint val="60000"/>
            <a:hueOff val="0"/>
            <a:satOff val="0"/>
            <a:lumOff val="0"/>
            <a:alphaOff val="0"/>
          </a:schemeClr>
        </a:solidFill>
        <a:ln>
          <a:noFill/>
        </a:ln>
        <a:effectLst>
          <a:outerShdw blurRad="50800" dist="38100" dir="5400000" rotWithShape="0">
            <a:srgbClr val="000000">
              <a:alpha val="46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 modelId="{ACD2F054-3BD1-4D19-A5C5-4451D8A3DB9F}">
      <dsp:nvSpPr>
        <dsp:cNvPr id="0" name=""/>
        <dsp:cNvSpPr/>
      </dsp:nvSpPr>
      <dsp:spPr>
        <a:xfrm rot="10800000">
          <a:off x="2654138" y="1582639"/>
          <a:ext cx="510631" cy="444027"/>
        </a:xfrm>
        <a:prstGeom prst="circularArrow">
          <a:avLst/>
        </a:prstGeom>
        <a:solidFill>
          <a:schemeClr val="accent1">
            <a:tint val="60000"/>
            <a:hueOff val="0"/>
            <a:satOff val="0"/>
            <a:lumOff val="0"/>
            <a:alphaOff val="0"/>
          </a:schemeClr>
        </a:solidFill>
        <a:ln>
          <a:noFill/>
        </a:ln>
        <a:effectLst>
          <a:outerShdw blurRad="50800" dist="38100" dir="5400000" rotWithShape="0">
            <a:srgbClr val="000000">
              <a:alpha val="46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4560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653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92127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70831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22/11/2025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1469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22/11/2025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504648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22/11/2025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9072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99179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8786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22/11/2025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59499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0739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539257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52148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0547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836607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312170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33572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5F277553-F296-4DFB-BD15-770B47FF2CCF}" type="datetimeFigureOut">
              <a:rPr lang="en-GB" smtClean="0"/>
              <a:t>22/11/2025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2970608918"/>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Nicola Hermitt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2133277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General </a:t>
            </a:r>
            <a:r>
              <a:rPr lang="en-GB">
                <a:solidFill>
                  <a:schemeClr val="tx1"/>
                </a:solidFill>
              </a:rPr>
              <a:t>Anxiety Disorder</a:t>
            </a:r>
            <a:endParaRPr lang="en-GB" dirty="0">
              <a:solidFill>
                <a:schemeClr val="tx1"/>
              </a:solidFill>
            </a:endParaRP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342900"/>
            <a:ext cx="9705975" cy="581025"/>
          </a:xfrm>
          <a:prstGeom prst="roundRect">
            <a:avLst/>
          </a:prstGeom>
          <a:solidFill>
            <a:schemeClr val="bg1"/>
          </a:solidFill>
          <a:ln w="38100">
            <a:solidFill>
              <a:schemeClr val="accent1"/>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General Anxiety Disorder  </a:t>
            </a: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371475" y="5245100"/>
            <a:ext cx="5428460" cy="1489074"/>
          </a:xfrm>
          <a:prstGeom prst="roundRect">
            <a:avLst/>
          </a:prstGeom>
          <a:solidFill>
            <a:schemeClr val="bg1">
              <a:lumMod val="85000"/>
            </a:schemeClr>
          </a:solidFill>
          <a:ln w="57150">
            <a:solidFill>
              <a:schemeClr val="accent1"/>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General Anxiety Disorder (GAD) is a daily, long lasting sense of worry which could be about anything and everything. Individuals that have been diagnosed with this usually think of the worst possible outcomes of a situation, even if it is unlikely to occur. Not only do they over estimate the problems that could happen, they also under estimate their ability to deal with it. GAD is not synonymous with being stressed or worrying once in a while.</a:t>
            </a:r>
          </a:p>
        </p:txBody>
      </p:sp>
      <p:sp>
        <p:nvSpPr>
          <p:cNvPr id="6" name="Rectangle: Rounded Corners 5">
            <a:extLst>
              <a:ext uri="{FF2B5EF4-FFF2-40B4-BE49-F238E27FC236}">
                <a16:creationId xmlns:a16="http://schemas.microsoft.com/office/drawing/2014/main" id="{06D4A2F6-C598-0B23-69B5-F5C7B69AE935}"/>
              </a:ext>
            </a:extLst>
          </p:cNvPr>
          <p:cNvSpPr/>
          <p:nvPr/>
        </p:nvSpPr>
        <p:spPr>
          <a:xfrm>
            <a:off x="6095998" y="5245100"/>
            <a:ext cx="5956301" cy="1504950"/>
          </a:xfrm>
          <a:prstGeom prst="roundRect">
            <a:avLst/>
          </a:prstGeom>
          <a:solidFill>
            <a:schemeClr val="bg1">
              <a:lumMod val="85000"/>
            </a:schemeClr>
          </a:solidFill>
          <a:ln w="57150">
            <a:solidFill>
              <a:schemeClr val="accent1"/>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There is no definitive cause of a person developing GAD, however, some factors which influence it are; genetics, personality traits, life experiences, trauma, sustained pressure, and brain chemistry (serotonin levels).</a:t>
            </a:r>
          </a:p>
        </p:txBody>
      </p:sp>
      <p:graphicFrame>
        <p:nvGraphicFramePr>
          <p:cNvPr id="10" name="Diagram 9">
            <a:extLst>
              <a:ext uri="{FF2B5EF4-FFF2-40B4-BE49-F238E27FC236}">
                <a16:creationId xmlns:a16="http://schemas.microsoft.com/office/drawing/2014/main" id="{04003174-5CCB-0AC0-B313-4CB10D4A7AEA}"/>
              </a:ext>
            </a:extLst>
          </p:cNvPr>
          <p:cNvGraphicFramePr/>
          <p:nvPr>
            <p:extLst>
              <p:ext uri="{D42A27DB-BD31-4B8C-83A1-F6EECF244321}">
                <p14:modId xmlns:p14="http://schemas.microsoft.com/office/powerpoint/2010/main" val="853319332"/>
              </p:ext>
            </p:extLst>
          </p:nvPr>
        </p:nvGraphicFramePr>
        <p:xfrm>
          <a:off x="495299" y="1311275"/>
          <a:ext cx="5304636" cy="3438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CF37AD15-E8DA-F2C3-9068-5CA739C48CAB}"/>
              </a:ext>
            </a:extLst>
          </p:cNvPr>
          <p:cNvGraphicFramePr/>
          <p:nvPr>
            <p:extLst>
              <p:ext uri="{D42A27DB-BD31-4B8C-83A1-F6EECF244321}">
                <p14:modId xmlns:p14="http://schemas.microsoft.com/office/powerpoint/2010/main" val="1904530371"/>
              </p:ext>
            </p:extLst>
          </p:nvPr>
        </p:nvGraphicFramePr>
        <p:xfrm>
          <a:off x="6164693" y="1365249"/>
          <a:ext cx="5818909" cy="34385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a:xfrm>
            <a:off x="617710" y="361262"/>
            <a:ext cx="8534400" cy="1507067"/>
          </a:xfrm>
        </p:spPr>
        <p:txBody>
          <a:bodyPr/>
          <a:lstStyle/>
          <a:p>
            <a:r>
              <a:rPr lang="en-GB" dirty="0"/>
              <a:t>Reference List </a:t>
            </a:r>
          </a:p>
        </p:txBody>
      </p:sp>
      <p:sp>
        <p:nvSpPr>
          <p:cNvPr id="3" name="Content Placeholder 2">
            <a:extLst>
              <a:ext uri="{FF2B5EF4-FFF2-40B4-BE49-F238E27FC236}">
                <a16:creationId xmlns:a16="http://schemas.microsoft.com/office/drawing/2014/main" id="{2286EB00-5018-58D7-1832-0E8A96A15413}"/>
              </a:ext>
            </a:extLst>
          </p:cNvPr>
          <p:cNvSpPr>
            <a:spLocks noGrp="1"/>
          </p:cNvSpPr>
          <p:nvPr>
            <p:ph idx="1"/>
          </p:nvPr>
        </p:nvSpPr>
        <p:spPr>
          <a:xfrm>
            <a:off x="780771" y="1868329"/>
            <a:ext cx="10364452" cy="4628409"/>
          </a:xfrm>
        </p:spPr>
        <p:txBody>
          <a:bodyPr>
            <a:normAutofit fontScale="70000" lnSpcReduction="20000"/>
          </a:bodyPr>
          <a:lstStyle/>
          <a:p>
            <a:r>
              <a:rPr lang="en-GB" dirty="0"/>
              <a:t>Baldwin, D., Woods, R., Lawson, R. and Taylor, D., 2011. Efficacy of drug treatments for generalised anxiety disorder: systematic review and meta-analysis. </a:t>
            </a:r>
            <a:r>
              <a:rPr lang="en-GB" i="1" dirty="0" err="1"/>
              <a:t>Bmj</a:t>
            </a:r>
            <a:r>
              <a:rPr lang="en-GB" dirty="0"/>
              <a:t>, </a:t>
            </a:r>
            <a:r>
              <a:rPr lang="en-GB" i="1" dirty="0"/>
              <a:t>342</a:t>
            </a:r>
            <a:r>
              <a:rPr lang="en-GB" dirty="0"/>
              <a:t>.</a:t>
            </a:r>
          </a:p>
          <a:p>
            <a:r>
              <a:rPr lang="en-GB" dirty="0"/>
              <a:t>Craske, M.G., Rauch, S.L., </a:t>
            </a:r>
            <a:r>
              <a:rPr lang="en-GB" dirty="0" err="1"/>
              <a:t>Ursano</a:t>
            </a:r>
            <a:r>
              <a:rPr lang="en-GB" dirty="0"/>
              <a:t>, R., </a:t>
            </a:r>
            <a:r>
              <a:rPr lang="en-GB" dirty="0" err="1"/>
              <a:t>Prenoveau</a:t>
            </a:r>
            <a:r>
              <a:rPr lang="en-GB" dirty="0"/>
              <a:t>, J., Pine, D.S. and </a:t>
            </a:r>
            <a:r>
              <a:rPr lang="en-GB" dirty="0" err="1"/>
              <a:t>Zinbarg</a:t>
            </a:r>
            <a:r>
              <a:rPr lang="en-GB" dirty="0"/>
              <a:t>, R.E., 2011. What is an anxiety disorder?. </a:t>
            </a:r>
            <a:r>
              <a:rPr lang="en-GB" i="1" dirty="0"/>
              <a:t>Focus</a:t>
            </a:r>
            <a:r>
              <a:rPr lang="en-GB" dirty="0"/>
              <a:t>, </a:t>
            </a:r>
            <a:r>
              <a:rPr lang="en-GB" i="1" dirty="0"/>
              <a:t>9</a:t>
            </a:r>
            <a:r>
              <a:rPr lang="en-GB" dirty="0"/>
              <a:t>(3), pp.369-388.</a:t>
            </a:r>
          </a:p>
          <a:p>
            <a:r>
              <a:rPr lang="en-GB" dirty="0" err="1"/>
              <a:t>Crocq</a:t>
            </a:r>
            <a:r>
              <a:rPr lang="en-GB" dirty="0"/>
              <a:t>, M.A., 2017. The history of generalized anxiety disorder as a diagnostic category. </a:t>
            </a:r>
            <a:r>
              <a:rPr lang="en-GB" i="1" dirty="0"/>
              <a:t>Dialogues in clinical neuroscience</a:t>
            </a:r>
            <a:r>
              <a:rPr lang="en-GB" dirty="0"/>
              <a:t>, </a:t>
            </a:r>
            <a:r>
              <a:rPr lang="en-GB" i="1" dirty="0"/>
              <a:t>19</a:t>
            </a:r>
            <a:r>
              <a:rPr lang="en-GB" dirty="0"/>
              <a:t>(2), pp.107-116.</a:t>
            </a:r>
          </a:p>
          <a:p>
            <a:r>
              <a:rPr lang="en-GB" dirty="0"/>
              <a:t>Hudson, C.G., 2022. United Kingdom. An overview of its mental health policies and services. </a:t>
            </a:r>
            <a:r>
              <a:rPr lang="en-GB" i="1" dirty="0"/>
              <a:t>Research Handbook on Mental Health Policy</a:t>
            </a:r>
            <a:r>
              <a:rPr lang="en-GB" dirty="0"/>
              <a:t>, pp.243-257.</a:t>
            </a:r>
          </a:p>
          <a:p>
            <a:r>
              <a:rPr lang="en-GB" dirty="0"/>
              <a:t>Kendall, T., Cape, J., Chan, M. and Taylor, C., 2011. Management of generalised anxiety disorder in adults: summary of NICE guidance. </a:t>
            </a:r>
            <a:r>
              <a:rPr lang="en-GB" i="1" dirty="0" err="1"/>
              <a:t>Bmj</a:t>
            </a:r>
            <a:r>
              <a:rPr lang="en-GB" dirty="0"/>
              <a:t>, </a:t>
            </a:r>
            <a:r>
              <a:rPr lang="en-GB" i="1" dirty="0"/>
              <a:t>342</a:t>
            </a:r>
            <a:r>
              <a:rPr lang="en-GB" dirty="0"/>
              <a:t>.</a:t>
            </a:r>
          </a:p>
          <a:p>
            <a:r>
              <a:rPr lang="en-GB" dirty="0"/>
              <a:t>Martín-Merino, E., </a:t>
            </a:r>
            <a:r>
              <a:rPr lang="en-GB" dirty="0" err="1"/>
              <a:t>Ruigomez</a:t>
            </a:r>
            <a:r>
              <a:rPr lang="en-GB" dirty="0"/>
              <a:t>, A., Wallander, M.A., Johansson, S. and García-Rodríguez, L.A., 2010. Prevalence, incidence, morbidity and treatment patterns in a cohort of patients diagnosed with anxiety in UK primary care. </a:t>
            </a:r>
            <a:r>
              <a:rPr lang="en-GB" i="1" dirty="0"/>
              <a:t>Family practice</a:t>
            </a:r>
            <a:r>
              <a:rPr lang="en-GB" dirty="0"/>
              <a:t>, </a:t>
            </a:r>
            <a:r>
              <a:rPr lang="en-GB" i="1" dirty="0"/>
              <a:t>27</a:t>
            </a:r>
            <a:r>
              <a:rPr lang="en-GB" dirty="0"/>
              <a:t>(1), pp.9-16.</a:t>
            </a:r>
          </a:p>
          <a:p>
            <a:r>
              <a:rPr lang="en-GB" dirty="0"/>
              <a:t>Rickels, K. and Rynn, M.A., 2001. What is generalized anxiety disorder?. </a:t>
            </a:r>
            <a:r>
              <a:rPr lang="en-GB" i="1" dirty="0"/>
              <a:t>Journal of Clinical Psychiatry</a:t>
            </a:r>
            <a:r>
              <a:rPr lang="en-GB" dirty="0"/>
              <a:t>, </a:t>
            </a:r>
            <a:r>
              <a:rPr lang="en-GB" i="1" dirty="0"/>
              <a:t>62</a:t>
            </a:r>
            <a:r>
              <a:rPr lang="en-GB" dirty="0"/>
              <a:t>, pp.4-14.</a:t>
            </a:r>
          </a:p>
          <a:p>
            <a:r>
              <a:rPr lang="en-GB" dirty="0"/>
              <a:t>Slee, A., Nazareth, I., Freemantle, N. and Horsfall, L., 2021. Trends in generalised anxiety disorders and symptoms in primary care: UK population-based cohort study. </a:t>
            </a:r>
            <a:r>
              <a:rPr lang="en-GB" i="1" dirty="0"/>
              <a:t>The British Journal of Psychiatry</a:t>
            </a:r>
            <a:r>
              <a:rPr lang="en-GB" dirty="0"/>
              <a:t>, </a:t>
            </a:r>
            <a:r>
              <a:rPr lang="en-GB" i="1" dirty="0"/>
              <a:t>218</a:t>
            </a:r>
            <a:r>
              <a:rPr lang="en-GB" dirty="0"/>
              <a:t>(3), pp.158-164.</a:t>
            </a:r>
          </a:p>
          <a:p>
            <a:r>
              <a:rPr lang="en-GB" dirty="0"/>
              <a:t>Tham, S.G., </a:t>
            </a:r>
            <a:r>
              <a:rPr lang="en-GB" dirty="0" err="1"/>
              <a:t>Lidbetter</a:t>
            </a:r>
            <a:r>
              <a:rPr lang="en-GB" dirty="0"/>
              <a:t>, N., Pedley, R., Smithson, D., </a:t>
            </a:r>
            <a:r>
              <a:rPr lang="en-GB" dirty="0" err="1"/>
              <a:t>Lukoseviciute</a:t>
            </a:r>
            <a:r>
              <a:rPr lang="en-GB" dirty="0"/>
              <a:t>, B. and Gooding, P., 2022. An evaluation of Anxiety UK's psychological therapy service outcomes. </a:t>
            </a:r>
            <a:r>
              <a:rPr lang="en-GB" i="1" dirty="0"/>
              <a:t>Journal of affective disorders</a:t>
            </a:r>
            <a:r>
              <a:rPr lang="en-GB" dirty="0"/>
              <a:t>, </a:t>
            </a:r>
            <a:r>
              <a:rPr lang="en-GB" i="1" dirty="0"/>
              <a:t>301</a:t>
            </a:r>
            <a:r>
              <a:rPr lang="en-GB" dirty="0"/>
              <a:t>, pp.478-485.</a:t>
            </a:r>
            <a:endParaRPr lang="en-GB" sz="1200" dirty="0"/>
          </a:p>
        </p:txBody>
      </p:sp>
    </p:spTree>
    <p:extLst>
      <p:ext uri="{BB962C8B-B14F-4D97-AF65-F5344CB8AC3E}">
        <p14:creationId xmlns:p14="http://schemas.microsoft.com/office/powerpoint/2010/main" val="955168240"/>
      </p:ext>
    </p:extLst>
  </p:cSld>
  <p:clrMapOvr>
    <a:masterClrMapping/>
  </p:clrMapOvr>
</p:sld>
</file>

<file path=ppt/theme/theme1.xml><?xml version="1.0" encoding="utf-8"?>
<a:theme xmlns:a="http://schemas.openxmlformats.org/drawingml/2006/main" name="Slic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2515</TotalTime>
  <Words>782</Words>
  <Application>Microsoft Office PowerPoint</Application>
  <PresentationFormat>Widescreen</PresentationFormat>
  <Paragraphs>63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Century Gothic</vt:lpstr>
      <vt:lpstr>Wingdings 3</vt:lpstr>
      <vt:lpstr>Slice</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Nicola Hermitt (2133277)</cp:lastModifiedBy>
  <cp:revision>4</cp:revision>
  <dcterms:created xsi:type="dcterms:W3CDTF">2024-12-04T18:07:56Z</dcterms:created>
  <dcterms:modified xsi:type="dcterms:W3CDTF">2025-11-23T18:40:38Z</dcterms:modified>
</cp:coreProperties>
</file>