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7" r:id="rId4"/>
    <p:sldId id="266" r:id="rId5"/>
    <p:sldId id="258" r:id="rId6"/>
    <p:sldId id="259" r:id="rId7"/>
    <p:sldId id="260" r:id="rId8"/>
    <p:sldId id="262" r:id="rId9"/>
    <p:sldId id="263" r:id="rId10"/>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2" d="100"/>
          <a:sy n="102" d="100"/>
        </p:scale>
        <p:origin x="264" y="12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9144000" cy="6857999"/>
          </a:xfrm>
          <a:prstGeom prst="rect">
            <a:avLst/>
          </a:prstGeom>
          <a:blipFill>
            <a:blip r:embed="rId2" cstate="print"/>
            <a:stretch>
              <a:fillRect/>
            </a:stretch>
          </a:blipFill>
        </p:spPr>
        <p:txBody>
          <a:bodyPr wrap="square" lIns="0" tIns="0" rIns="0" bIns="0" rtlCol="0"/>
          <a:lstStyle/>
          <a:p>
            <a:endParaRPr/>
          </a:p>
        </p:txBody>
      </p:sp>
      <p:sp>
        <p:nvSpPr>
          <p:cNvPr id="17" name="bk object 17"/>
          <p:cNvSpPr/>
          <p:nvPr/>
        </p:nvSpPr>
        <p:spPr>
          <a:xfrm>
            <a:off x="3492500" y="203200"/>
            <a:ext cx="2201332" cy="1240366"/>
          </a:xfrm>
          <a:prstGeom prst="rect">
            <a:avLst/>
          </a:prstGeom>
          <a:blipFill>
            <a:blip r:embed="rId3" cstate="print"/>
            <a:stretch>
              <a:fillRect/>
            </a:stretch>
          </a:blipFill>
        </p:spPr>
        <p:txBody>
          <a:bodyPr wrap="square" lIns="0" tIns="0" rIns="0" bIns="0" rtlCol="0"/>
          <a:lstStyle/>
          <a:p>
            <a:endParaRPr/>
          </a:p>
        </p:txBody>
      </p:sp>
      <p:sp>
        <p:nvSpPr>
          <p:cNvPr id="2" name="Holder 2"/>
          <p:cNvSpPr>
            <a:spLocks noGrp="1"/>
          </p:cNvSpPr>
          <p:nvPr>
            <p:ph type="ctrTitle"/>
          </p:nvPr>
        </p:nvSpPr>
        <p:spPr>
          <a:xfrm>
            <a:off x="3826637" y="361878"/>
            <a:ext cx="1490725" cy="695960"/>
          </a:xfrm>
          <a:prstGeom prst="rect">
            <a:avLst/>
          </a:prstGeom>
        </p:spPr>
        <p:txBody>
          <a:bodyPr wrap="square" lIns="0" tIns="0" rIns="0" bIns="0">
            <a:spAutoFit/>
          </a:bodyPr>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p:txBody>
          <a:bodyPr lIns="0" tIns="0" rIns="0" bIns="0"/>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9144000" cy="6857999"/>
          </a:xfrm>
          <a:prstGeom prst="rect">
            <a:avLst/>
          </a:prstGeom>
          <a:blipFill>
            <a:blip r:embed="rId7" cstate="print"/>
            <a:stretch>
              <a:fillRect/>
            </a:stretch>
          </a:blipFill>
        </p:spPr>
        <p:txBody>
          <a:bodyPr wrap="square" lIns="0" tIns="0" rIns="0" bIns="0" rtlCol="0"/>
          <a:lstStyle/>
          <a:p>
            <a:endParaRPr/>
          </a:p>
        </p:txBody>
      </p:sp>
      <p:sp>
        <p:nvSpPr>
          <p:cNvPr id="2" name="Holder 2"/>
          <p:cNvSpPr>
            <a:spLocks noGrp="1"/>
          </p:cNvSpPr>
          <p:nvPr>
            <p:ph type="title"/>
          </p:nvPr>
        </p:nvSpPr>
        <p:spPr>
          <a:xfrm>
            <a:off x="934052" y="154432"/>
            <a:ext cx="7275894" cy="1365250"/>
          </a:xfrm>
          <a:prstGeom prst="rect">
            <a:avLst/>
          </a:prstGeom>
        </p:spPr>
        <p:txBody>
          <a:bodyPr wrap="square" lIns="0" tIns="0" rIns="0" bIns="0">
            <a:spAutoFit/>
          </a:bodyPr>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a:xfrm>
            <a:off x="438149" y="1317831"/>
            <a:ext cx="8267700" cy="3903345"/>
          </a:xfrm>
          <a:prstGeom prst="rect">
            <a:avLst/>
          </a:prstGeom>
        </p:spPr>
        <p:txBody>
          <a:bodyPr wrap="square" lIns="0" tIns="0" rIns="0" bIns="0">
            <a:spAutoFit/>
          </a:bodyPr>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11/12/2018</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9144000" cy="6857999"/>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2857500" y="1960032"/>
            <a:ext cx="3716867" cy="1244600"/>
          </a:xfrm>
          <a:prstGeom prst="rect">
            <a:avLst/>
          </a:prstGeom>
          <a:blipFill>
            <a:blip r:embed="rId3" cstate="print"/>
            <a:stretch>
              <a:fillRect/>
            </a:stretch>
          </a:blipFill>
        </p:spPr>
        <p:txBody>
          <a:bodyPr wrap="square" lIns="0" tIns="0" rIns="0" bIns="0" rtlCol="0"/>
          <a:lstStyle/>
          <a:p>
            <a:endParaRPr/>
          </a:p>
        </p:txBody>
      </p:sp>
      <p:sp>
        <p:nvSpPr>
          <p:cNvPr id="4" name="object 4"/>
          <p:cNvSpPr txBox="1"/>
          <p:nvPr/>
        </p:nvSpPr>
        <p:spPr>
          <a:xfrm>
            <a:off x="804108" y="1999623"/>
            <a:ext cx="7925434" cy="1466850"/>
          </a:xfrm>
          <a:prstGeom prst="rect">
            <a:avLst/>
          </a:prstGeom>
        </p:spPr>
        <p:txBody>
          <a:bodyPr vert="horz" wrap="square" lIns="0" tIns="134620" rIns="0" bIns="0" rtlCol="0">
            <a:spAutoFit/>
          </a:bodyPr>
          <a:lstStyle/>
          <a:p>
            <a:pPr marL="2401570">
              <a:lnSpc>
                <a:spcPct val="100000"/>
              </a:lnSpc>
              <a:spcBef>
                <a:spcPts val="1060"/>
              </a:spcBef>
            </a:pPr>
            <a:r>
              <a:rPr sz="4400" spc="-5" dirty="0">
                <a:latin typeface="Arial Rounded MT Bold"/>
                <a:cs typeface="Arial Rounded MT Bold"/>
              </a:rPr>
              <a:t>BMSK4003</a:t>
            </a:r>
            <a:endParaRPr sz="4400">
              <a:latin typeface="Arial Rounded MT Bold"/>
              <a:cs typeface="Arial Rounded MT Bold"/>
            </a:endParaRPr>
          </a:p>
          <a:p>
            <a:pPr marL="12700">
              <a:lnSpc>
                <a:spcPct val="100000"/>
              </a:lnSpc>
              <a:spcBef>
                <a:spcPts val="785"/>
              </a:spcBef>
            </a:pPr>
            <a:r>
              <a:rPr sz="3600" spc="-5" dirty="0">
                <a:solidFill>
                  <a:srgbClr val="BFBFBF"/>
                </a:solidFill>
                <a:latin typeface="Arial Rounded MT Bold"/>
                <a:cs typeface="Arial Rounded MT Bold"/>
              </a:rPr>
              <a:t>Digital </a:t>
            </a:r>
            <a:r>
              <a:rPr sz="3600" spc="-20" dirty="0">
                <a:solidFill>
                  <a:srgbClr val="BFBFBF"/>
                </a:solidFill>
                <a:latin typeface="Arial Rounded MT Bold"/>
                <a:cs typeface="Arial Rounded MT Bold"/>
              </a:rPr>
              <a:t>Skills </a:t>
            </a:r>
            <a:r>
              <a:rPr sz="3600" spc="-5" dirty="0">
                <a:solidFill>
                  <a:srgbClr val="BFBFBF"/>
                </a:solidFill>
                <a:latin typeface="Arial Rounded MT Bold"/>
                <a:cs typeface="Arial Rounded MT Bold"/>
              </a:rPr>
              <a:t>and </a:t>
            </a:r>
            <a:r>
              <a:rPr sz="3600" spc="-40" dirty="0">
                <a:solidFill>
                  <a:srgbClr val="BFBFBF"/>
                </a:solidFill>
                <a:latin typeface="Arial Rounded MT Bold"/>
                <a:cs typeface="Arial Rounded MT Bold"/>
              </a:rPr>
              <a:t>Research</a:t>
            </a:r>
            <a:r>
              <a:rPr sz="3600" spc="10" dirty="0">
                <a:solidFill>
                  <a:srgbClr val="BFBFBF"/>
                </a:solidFill>
                <a:latin typeface="Arial Rounded MT Bold"/>
                <a:cs typeface="Arial Rounded MT Bold"/>
              </a:rPr>
              <a:t> </a:t>
            </a:r>
            <a:r>
              <a:rPr sz="3600" spc="-5" dirty="0">
                <a:solidFill>
                  <a:srgbClr val="BFBFBF"/>
                </a:solidFill>
                <a:latin typeface="Arial Rounded MT Bold"/>
                <a:cs typeface="Arial Rounded MT Bold"/>
              </a:rPr>
              <a:t>Methods</a:t>
            </a:r>
            <a:endParaRPr sz="3600">
              <a:latin typeface="Arial Rounded MT Bold"/>
              <a:cs typeface="Arial Rounded MT Bold"/>
            </a:endParaRPr>
          </a:p>
        </p:txBody>
      </p:sp>
      <p:sp>
        <p:nvSpPr>
          <p:cNvPr id="5" name="object 5"/>
          <p:cNvSpPr txBox="1"/>
          <p:nvPr/>
        </p:nvSpPr>
        <p:spPr>
          <a:xfrm>
            <a:off x="1016071" y="4797154"/>
            <a:ext cx="7361555" cy="695960"/>
          </a:xfrm>
          <a:prstGeom prst="rect">
            <a:avLst/>
          </a:prstGeom>
        </p:spPr>
        <p:txBody>
          <a:bodyPr vert="horz" wrap="square" lIns="0" tIns="12700" rIns="0" bIns="0" rtlCol="0">
            <a:spAutoFit/>
          </a:bodyPr>
          <a:lstStyle/>
          <a:p>
            <a:pPr marL="12700">
              <a:lnSpc>
                <a:spcPct val="100000"/>
              </a:lnSpc>
              <a:spcBef>
                <a:spcPts val="100"/>
              </a:spcBef>
            </a:pPr>
            <a:r>
              <a:rPr sz="4400" spc="-5" dirty="0">
                <a:latin typeface="Arial"/>
                <a:cs typeface="Arial"/>
              </a:rPr>
              <a:t>Recap </a:t>
            </a:r>
            <a:r>
              <a:rPr sz="4400" dirty="0">
                <a:latin typeface="Arial"/>
                <a:cs typeface="Arial"/>
              </a:rPr>
              <a:t>of </a:t>
            </a:r>
            <a:r>
              <a:rPr sz="4400" spc="-5" dirty="0">
                <a:latin typeface="Arial"/>
                <a:cs typeface="Arial"/>
              </a:rPr>
              <a:t>Learning</a:t>
            </a:r>
            <a:r>
              <a:rPr sz="4400" spc="10" dirty="0">
                <a:latin typeface="Arial"/>
                <a:cs typeface="Arial"/>
              </a:rPr>
              <a:t> </a:t>
            </a:r>
            <a:r>
              <a:rPr sz="4400" spc="-5" dirty="0">
                <a:latin typeface="Arial"/>
                <a:cs typeface="Arial"/>
              </a:rPr>
              <a:t>Objectives</a:t>
            </a:r>
            <a:endParaRPr sz="4400">
              <a:latin typeface="Arial"/>
              <a:cs typeface="Arial"/>
            </a:endParaRPr>
          </a:p>
        </p:txBody>
      </p:sp>
      <p:sp>
        <p:nvSpPr>
          <p:cNvPr id="6" name="object 6"/>
          <p:cNvSpPr/>
          <p:nvPr/>
        </p:nvSpPr>
        <p:spPr>
          <a:xfrm>
            <a:off x="436033" y="1100666"/>
            <a:ext cx="8398932" cy="1134533"/>
          </a:xfrm>
          <a:prstGeom prst="rect">
            <a:avLst/>
          </a:prstGeom>
          <a:blipFill>
            <a:blip r:embed="rId4" cstate="print"/>
            <a:stretch>
              <a:fillRect/>
            </a:stretch>
          </a:blipFill>
        </p:spPr>
        <p:txBody>
          <a:bodyPr wrap="square" lIns="0" tIns="0" rIns="0" bIns="0" rtlCol="0"/>
          <a:lstStyle/>
          <a:p>
            <a:endParaRPr/>
          </a:p>
        </p:txBody>
      </p:sp>
      <p:sp>
        <p:nvSpPr>
          <p:cNvPr id="7" name="object 7"/>
          <p:cNvSpPr txBox="1">
            <a:spLocks noGrp="1"/>
          </p:cNvSpPr>
          <p:nvPr>
            <p:ph type="title"/>
          </p:nvPr>
        </p:nvSpPr>
        <p:spPr>
          <a:xfrm>
            <a:off x="744662" y="1247086"/>
            <a:ext cx="7747634" cy="635000"/>
          </a:xfrm>
          <a:prstGeom prst="rect">
            <a:avLst/>
          </a:prstGeom>
        </p:spPr>
        <p:txBody>
          <a:bodyPr vert="horz" wrap="square" lIns="0" tIns="12700" rIns="0" bIns="0" rtlCol="0">
            <a:spAutoFit/>
          </a:bodyPr>
          <a:lstStyle/>
          <a:p>
            <a:pPr marL="12700">
              <a:lnSpc>
                <a:spcPct val="100000"/>
              </a:lnSpc>
              <a:spcBef>
                <a:spcPts val="100"/>
              </a:spcBef>
            </a:pPr>
            <a:r>
              <a:rPr sz="4000" spc="5" dirty="0"/>
              <a:t>CertHE </a:t>
            </a:r>
            <a:r>
              <a:rPr sz="4000" spc="-20" dirty="0"/>
              <a:t>Skills for </a:t>
            </a:r>
            <a:r>
              <a:rPr sz="4000" spc="-5" dirty="0"/>
              <a:t>the</a:t>
            </a:r>
            <a:r>
              <a:rPr sz="4000" spc="-40" dirty="0"/>
              <a:t> Workplace</a:t>
            </a:r>
            <a:endParaRPr sz="40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19200" y="0"/>
            <a:ext cx="6172200" cy="1120820"/>
          </a:xfrm>
          <a:prstGeom prst="rect">
            <a:avLst/>
          </a:prstGeom>
        </p:spPr>
        <p:txBody>
          <a:bodyPr vert="horz" wrap="square" lIns="0" tIns="12700" rIns="0" bIns="0" rtlCol="0">
            <a:spAutoFit/>
          </a:bodyPr>
          <a:lstStyle/>
          <a:p>
            <a:pPr marL="12700">
              <a:lnSpc>
                <a:spcPct val="100000"/>
              </a:lnSpc>
              <a:spcBef>
                <a:spcPts val="100"/>
              </a:spcBef>
            </a:pPr>
            <a:r>
              <a:rPr lang="en-GB" sz="3600" spc="-20" dirty="0" smtClean="0"/>
              <a:t>Assessment Individual Task - </a:t>
            </a:r>
            <a:r>
              <a:rPr sz="3600" spc="-20" dirty="0" smtClean="0"/>
              <a:t>Time</a:t>
            </a:r>
            <a:r>
              <a:rPr sz="3600" spc="-85" dirty="0" smtClean="0"/>
              <a:t> </a:t>
            </a:r>
            <a:r>
              <a:rPr sz="3600" spc="-5" dirty="0" smtClean="0"/>
              <a:t>Scales</a:t>
            </a:r>
            <a:r>
              <a:rPr lang="en-GB" sz="3600" spc="-5" dirty="0" smtClean="0"/>
              <a:t> </a:t>
            </a:r>
            <a:r>
              <a:rPr lang="en-GB" sz="1400" dirty="0">
                <a:solidFill>
                  <a:prstClr val="black"/>
                </a:solidFill>
              </a:rPr>
              <a:t>(contribution to module mark 50%)</a:t>
            </a:r>
            <a:endParaRPr spc="-5" dirty="0"/>
          </a:p>
        </p:txBody>
      </p:sp>
      <p:sp>
        <p:nvSpPr>
          <p:cNvPr id="3" name="object 3"/>
          <p:cNvSpPr txBox="1"/>
          <p:nvPr/>
        </p:nvSpPr>
        <p:spPr>
          <a:xfrm>
            <a:off x="582295" y="1828800"/>
            <a:ext cx="7446009" cy="2072362"/>
          </a:xfrm>
          <a:prstGeom prst="rect">
            <a:avLst/>
          </a:prstGeom>
        </p:spPr>
        <p:txBody>
          <a:bodyPr vert="horz" wrap="square" lIns="0" tIns="109220" rIns="0" bIns="0" rtlCol="0">
            <a:spAutoFit/>
          </a:bodyPr>
          <a:lstStyle/>
          <a:p>
            <a:pPr marL="355600" indent="-342900">
              <a:lnSpc>
                <a:spcPct val="100000"/>
              </a:lnSpc>
              <a:spcBef>
                <a:spcPts val="860"/>
              </a:spcBef>
              <a:buFont typeface="Arial"/>
              <a:buChar char="•"/>
              <a:tabLst>
                <a:tab pos="354965" algn="l"/>
                <a:tab pos="355600" algn="l"/>
              </a:tabLst>
            </a:pPr>
            <a:r>
              <a:rPr sz="2000" dirty="0">
                <a:latin typeface="Calibri"/>
                <a:cs typeface="Calibri"/>
              </a:rPr>
              <a:t>In-class </a:t>
            </a:r>
            <a:r>
              <a:rPr lang="en-GB" sz="2000" spc="-5" dirty="0">
                <a:cs typeface="Calibri"/>
              </a:rPr>
              <a:t>y</a:t>
            </a:r>
            <a:r>
              <a:rPr lang="en-GB" sz="2000" spc="-5" dirty="0" smtClean="0">
                <a:cs typeface="Calibri"/>
              </a:rPr>
              <a:t>ou </a:t>
            </a:r>
            <a:r>
              <a:rPr lang="en-GB" sz="2000" spc="-5" dirty="0">
                <a:cs typeface="Calibri"/>
              </a:rPr>
              <a:t>are required to write a short account of 500 words.  The question will be distributed during the timetabled session week commencing </a:t>
            </a:r>
            <a:r>
              <a:rPr lang="en-GB" sz="2000" b="1" spc="-5" dirty="0">
                <a:cs typeface="Calibri"/>
              </a:rPr>
              <a:t>26th November 2018</a:t>
            </a:r>
            <a:r>
              <a:rPr lang="en-GB" sz="2000" spc="-5" dirty="0">
                <a:cs typeface="Calibri"/>
              </a:rPr>
              <a:t>.    An hour has been allocated for the completion of this task. </a:t>
            </a:r>
            <a:r>
              <a:rPr lang="en-GB" sz="2000" spc="-5" dirty="0" smtClean="0">
                <a:cs typeface="Calibri"/>
              </a:rPr>
              <a:t>(25%)</a:t>
            </a:r>
          </a:p>
          <a:p>
            <a:pPr marL="355600" indent="-342900">
              <a:lnSpc>
                <a:spcPct val="100000"/>
              </a:lnSpc>
              <a:spcBef>
                <a:spcPts val="860"/>
              </a:spcBef>
              <a:buFont typeface="Arial"/>
              <a:buChar char="•"/>
              <a:tabLst>
                <a:tab pos="354965" algn="l"/>
                <a:tab pos="355600" algn="l"/>
              </a:tabLst>
            </a:pPr>
            <a:r>
              <a:rPr lang="en-GB" sz="2000" spc="-5" dirty="0" smtClean="0">
                <a:latin typeface="Calibri"/>
                <a:cs typeface="Calibri"/>
              </a:rPr>
              <a:t>Final Blog </a:t>
            </a:r>
            <a:r>
              <a:rPr lang="en-GB" sz="2000" spc="-5" smtClean="0">
                <a:latin typeface="Calibri"/>
                <a:cs typeface="Calibri"/>
              </a:rPr>
              <a:t>submission </a:t>
            </a:r>
            <a:r>
              <a:rPr lang="en-GB" sz="2000" b="1" spc="-5" smtClean="0">
                <a:latin typeface="Calibri"/>
                <a:cs typeface="Calibri"/>
              </a:rPr>
              <a:t>3</a:t>
            </a:r>
            <a:r>
              <a:rPr lang="en-GB" sz="2000" b="1" spc="-5" baseline="30000" smtClean="0">
                <a:latin typeface="Calibri"/>
                <a:cs typeface="Calibri"/>
              </a:rPr>
              <a:t>rd</a:t>
            </a:r>
            <a:r>
              <a:rPr lang="en-GB" sz="2000" b="1" spc="-5" smtClean="0">
                <a:latin typeface="Calibri"/>
                <a:cs typeface="Calibri"/>
              </a:rPr>
              <a:t> December</a:t>
            </a:r>
            <a:r>
              <a:rPr lang="en-GB" sz="2000" b="1" spc="-5" smtClean="0">
                <a:cs typeface="Calibri"/>
              </a:rPr>
              <a:t> </a:t>
            </a:r>
            <a:r>
              <a:rPr lang="en-GB" sz="2000" b="1" spc="-5" dirty="0">
                <a:cs typeface="Calibri"/>
              </a:rPr>
              <a:t>2018 </a:t>
            </a:r>
            <a:r>
              <a:rPr lang="en-GB" sz="2000" spc="-5" dirty="0">
                <a:cs typeface="Calibri"/>
              </a:rPr>
              <a:t>You should aim to write a total of 1,500 words during the semester. </a:t>
            </a:r>
            <a:r>
              <a:rPr lang="en-GB" sz="2000" spc="-5" dirty="0" smtClean="0">
                <a:cs typeface="Calibri"/>
              </a:rPr>
              <a:t> (75%)</a:t>
            </a:r>
            <a:endParaRPr lang="en-GB" sz="2000" spc="-5" dirty="0">
              <a:latin typeface="Calibri"/>
              <a:cs typeface="Calibri"/>
            </a:endParaRPr>
          </a:p>
        </p:txBody>
      </p:sp>
      <p:sp>
        <p:nvSpPr>
          <p:cNvPr id="4" name="object 4"/>
          <p:cNvSpPr txBox="1"/>
          <p:nvPr/>
        </p:nvSpPr>
        <p:spPr>
          <a:xfrm>
            <a:off x="8503602" y="6430517"/>
            <a:ext cx="103505"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2</a:t>
            </a:r>
            <a:endParaRPr sz="1200">
              <a:latin typeface="Corbel"/>
              <a:cs typeface="Corbe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642532" y="88900"/>
            <a:ext cx="5770032" cy="1240366"/>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1978950" y="248658"/>
            <a:ext cx="5060315" cy="695960"/>
          </a:xfrm>
          <a:prstGeom prst="rect">
            <a:avLst/>
          </a:prstGeom>
        </p:spPr>
        <p:txBody>
          <a:bodyPr vert="horz" wrap="square" lIns="0" tIns="12700" rIns="0" bIns="0" rtlCol="0">
            <a:spAutoFit/>
          </a:bodyPr>
          <a:lstStyle/>
          <a:p>
            <a:pPr marL="12700">
              <a:lnSpc>
                <a:spcPct val="100000"/>
              </a:lnSpc>
              <a:spcBef>
                <a:spcPts val="100"/>
              </a:spcBef>
              <a:tabLst>
                <a:tab pos="1391920" algn="l"/>
              </a:tabLst>
            </a:pPr>
            <a:r>
              <a:rPr spc="-5" dirty="0"/>
              <a:t>Blog	Best</a:t>
            </a:r>
            <a:r>
              <a:rPr spc="-55" dirty="0"/>
              <a:t> </a:t>
            </a:r>
            <a:r>
              <a:rPr spc="-20" dirty="0"/>
              <a:t>Practice</a:t>
            </a:r>
          </a:p>
        </p:txBody>
      </p:sp>
      <p:sp>
        <p:nvSpPr>
          <p:cNvPr id="4" name="object 4"/>
          <p:cNvSpPr txBox="1">
            <a:spLocks noGrp="1"/>
          </p:cNvSpPr>
          <p:nvPr>
            <p:ph type="body" idx="1"/>
          </p:nvPr>
        </p:nvSpPr>
        <p:spPr>
          <a:prstGeom prst="rect">
            <a:avLst/>
          </a:prstGeom>
        </p:spPr>
        <p:txBody>
          <a:bodyPr vert="horz" wrap="square" lIns="0" tIns="51435" rIns="0" bIns="0" rtlCol="0">
            <a:spAutoFit/>
          </a:bodyPr>
          <a:lstStyle/>
          <a:p>
            <a:pPr marL="554990" indent="-342900">
              <a:lnSpc>
                <a:spcPct val="100000"/>
              </a:lnSpc>
              <a:spcBef>
                <a:spcPts val="405"/>
              </a:spcBef>
              <a:buFont typeface="Arial"/>
              <a:buChar char="•"/>
              <a:tabLst>
                <a:tab pos="554355" algn="l"/>
                <a:tab pos="554990" algn="l"/>
              </a:tabLst>
            </a:pPr>
            <a:r>
              <a:rPr dirty="0"/>
              <a:t>100 </a:t>
            </a:r>
            <a:r>
              <a:rPr spc="-15" dirty="0"/>
              <a:t>words </a:t>
            </a:r>
            <a:r>
              <a:rPr spc="-5" dirty="0"/>
              <a:t>per</a:t>
            </a:r>
            <a:r>
              <a:rPr spc="25" dirty="0"/>
              <a:t> </a:t>
            </a:r>
            <a:r>
              <a:rPr spc="-5" dirty="0"/>
              <a:t>blog</a:t>
            </a:r>
          </a:p>
          <a:p>
            <a:pPr marL="554990" indent="-342900">
              <a:lnSpc>
                <a:spcPct val="100000"/>
              </a:lnSpc>
              <a:spcBef>
                <a:spcPts val="305"/>
              </a:spcBef>
              <a:buFont typeface="Arial"/>
              <a:buChar char="•"/>
              <a:tabLst>
                <a:tab pos="554355" algn="l"/>
                <a:tab pos="554990" algn="l"/>
              </a:tabLst>
            </a:pPr>
            <a:r>
              <a:rPr spc="-15" dirty="0"/>
              <a:t>Content:</a:t>
            </a:r>
          </a:p>
          <a:p>
            <a:pPr marL="955040" lvl="1" indent="-285750">
              <a:lnSpc>
                <a:spcPct val="100000"/>
              </a:lnSpc>
              <a:spcBef>
                <a:spcPts val="340"/>
              </a:spcBef>
              <a:buFont typeface="Arial"/>
              <a:buChar char="–"/>
              <a:tabLst>
                <a:tab pos="955040" algn="l"/>
              </a:tabLst>
            </a:pPr>
            <a:r>
              <a:rPr sz="2400" spc="-5" dirty="0">
                <a:latin typeface="Calibri"/>
                <a:cs typeface="Calibri"/>
              </a:rPr>
              <a:t>Use </a:t>
            </a:r>
            <a:r>
              <a:rPr sz="2400" spc="-10" dirty="0">
                <a:latin typeface="Calibri"/>
                <a:cs typeface="Calibri"/>
              </a:rPr>
              <a:t>lecture notes </a:t>
            </a:r>
            <a:r>
              <a:rPr sz="2400" dirty="0">
                <a:latin typeface="Calibri"/>
                <a:cs typeface="Calibri"/>
              </a:rPr>
              <a:t>as a</a:t>
            </a:r>
            <a:r>
              <a:rPr sz="2400" spc="-15" dirty="0">
                <a:latin typeface="Calibri"/>
                <a:cs typeface="Calibri"/>
              </a:rPr>
              <a:t> </a:t>
            </a:r>
            <a:r>
              <a:rPr sz="2400" spc="-5" dirty="0">
                <a:latin typeface="Calibri"/>
                <a:cs typeface="Calibri"/>
              </a:rPr>
              <a:t>basis</a:t>
            </a:r>
            <a:endParaRPr sz="2400">
              <a:latin typeface="Calibri"/>
              <a:cs typeface="Calibri"/>
            </a:endParaRPr>
          </a:p>
          <a:p>
            <a:pPr marL="955040" lvl="1" indent="-285750">
              <a:lnSpc>
                <a:spcPct val="100000"/>
              </a:lnSpc>
              <a:spcBef>
                <a:spcPts val="290"/>
              </a:spcBef>
              <a:buFont typeface="Arial"/>
              <a:buChar char="–"/>
              <a:tabLst>
                <a:tab pos="955040" algn="l"/>
              </a:tabLst>
            </a:pPr>
            <a:r>
              <a:rPr sz="2400" spc="-5" dirty="0">
                <a:latin typeface="Calibri"/>
                <a:cs typeface="Calibri"/>
              </a:rPr>
              <a:t>Use</a:t>
            </a:r>
            <a:r>
              <a:rPr sz="2400" spc="-10" dirty="0">
                <a:latin typeface="Calibri"/>
                <a:cs typeface="Calibri"/>
              </a:rPr>
              <a:t> self-reflection</a:t>
            </a:r>
            <a:endParaRPr sz="2400">
              <a:latin typeface="Calibri"/>
              <a:cs typeface="Calibri"/>
            </a:endParaRPr>
          </a:p>
          <a:p>
            <a:pPr marL="554990" indent="-342900">
              <a:lnSpc>
                <a:spcPct val="100000"/>
              </a:lnSpc>
              <a:spcBef>
                <a:spcPts val="285"/>
              </a:spcBef>
              <a:buFont typeface="Arial"/>
              <a:buChar char="•"/>
              <a:tabLst>
                <a:tab pos="554355" algn="l"/>
                <a:tab pos="554990" algn="l"/>
              </a:tabLst>
            </a:pPr>
            <a:r>
              <a:rPr spc="-5" dirty="0"/>
              <a:t>Minimum of </a:t>
            </a:r>
            <a:r>
              <a:rPr dirty="0"/>
              <a:t>1 </a:t>
            </a:r>
            <a:r>
              <a:rPr spc="-10" dirty="0"/>
              <a:t>photo </a:t>
            </a:r>
            <a:r>
              <a:rPr spc="-5" dirty="0"/>
              <a:t>per</a:t>
            </a:r>
            <a:r>
              <a:rPr spc="25" dirty="0"/>
              <a:t> </a:t>
            </a:r>
            <a:r>
              <a:rPr spc="-5" dirty="0"/>
              <a:t>blog</a:t>
            </a:r>
          </a:p>
          <a:p>
            <a:pPr marL="554990" indent="-342900">
              <a:lnSpc>
                <a:spcPct val="100000"/>
              </a:lnSpc>
              <a:spcBef>
                <a:spcPts val="340"/>
              </a:spcBef>
              <a:buFont typeface="Arial"/>
              <a:buChar char="•"/>
              <a:tabLst>
                <a:tab pos="554355" algn="l"/>
                <a:tab pos="554990" algn="l"/>
              </a:tabLst>
            </a:pPr>
            <a:r>
              <a:rPr spc="-5" dirty="0"/>
              <a:t>Minimum </a:t>
            </a:r>
            <a:r>
              <a:rPr spc="-10" dirty="0"/>
              <a:t>two </a:t>
            </a:r>
            <a:r>
              <a:rPr spc="-20" dirty="0"/>
              <a:t>text </a:t>
            </a:r>
            <a:r>
              <a:rPr spc="-10" dirty="0"/>
              <a:t>links </a:t>
            </a:r>
            <a:r>
              <a:rPr spc="-5" dirty="0"/>
              <a:t>per</a:t>
            </a:r>
            <a:r>
              <a:rPr spc="60" dirty="0"/>
              <a:t> </a:t>
            </a:r>
            <a:r>
              <a:rPr spc="-5" dirty="0"/>
              <a:t>blog</a:t>
            </a:r>
          </a:p>
          <a:p>
            <a:pPr marL="955040" marR="5080" lvl="1" indent="-285750">
              <a:lnSpc>
                <a:spcPts val="2600"/>
              </a:lnSpc>
              <a:spcBef>
                <a:spcPts val="625"/>
              </a:spcBef>
              <a:buFont typeface="Arial"/>
              <a:buChar char="–"/>
              <a:tabLst>
                <a:tab pos="955040" algn="l"/>
              </a:tabLst>
            </a:pPr>
            <a:r>
              <a:rPr sz="2400" spc="-5" dirty="0">
                <a:latin typeface="Calibri"/>
                <a:cs typeface="Calibri"/>
              </a:rPr>
              <a:t>Link </a:t>
            </a:r>
            <a:r>
              <a:rPr sz="2400" spc="-15" dirty="0">
                <a:latin typeface="Calibri"/>
                <a:cs typeface="Calibri"/>
              </a:rPr>
              <a:t>to </a:t>
            </a:r>
            <a:r>
              <a:rPr sz="2400" spc="-5" dirty="0">
                <a:latin typeface="Calibri"/>
                <a:cs typeface="Calibri"/>
              </a:rPr>
              <a:t>useful </a:t>
            </a:r>
            <a:r>
              <a:rPr sz="2400" spc="-15" dirty="0">
                <a:latin typeface="Calibri"/>
                <a:cs typeface="Calibri"/>
              </a:rPr>
              <a:t>information </a:t>
            </a:r>
            <a:r>
              <a:rPr sz="2400" spc="-5" dirty="0">
                <a:latin typeface="Calibri"/>
                <a:cs typeface="Calibri"/>
              </a:rPr>
              <a:t>on </a:t>
            </a:r>
            <a:r>
              <a:rPr sz="2400" spc="-10" dirty="0">
                <a:latin typeface="Calibri"/>
                <a:cs typeface="Calibri"/>
              </a:rPr>
              <a:t>what </a:t>
            </a:r>
            <a:r>
              <a:rPr sz="2400" spc="-15" dirty="0">
                <a:latin typeface="Calibri"/>
                <a:cs typeface="Calibri"/>
              </a:rPr>
              <a:t>you have </a:t>
            </a:r>
            <a:r>
              <a:rPr sz="2400" dirty="0">
                <a:latin typeface="Calibri"/>
                <a:cs typeface="Calibri"/>
              </a:rPr>
              <a:t>learned </a:t>
            </a:r>
            <a:r>
              <a:rPr sz="2400" spc="-5" dirty="0">
                <a:latin typeface="Calibri"/>
                <a:cs typeface="Calibri"/>
              </a:rPr>
              <a:t>(Don’t  </a:t>
            </a:r>
            <a:r>
              <a:rPr sz="2400" spc="-10" dirty="0">
                <a:latin typeface="Calibri"/>
                <a:cs typeface="Calibri"/>
              </a:rPr>
              <a:t>just </a:t>
            </a:r>
            <a:r>
              <a:rPr sz="2400" spc="-5" dirty="0">
                <a:latin typeface="Calibri"/>
                <a:cs typeface="Calibri"/>
              </a:rPr>
              <a:t>use </a:t>
            </a:r>
            <a:r>
              <a:rPr sz="2400" spc="-10" dirty="0">
                <a:latin typeface="Calibri"/>
                <a:cs typeface="Calibri"/>
              </a:rPr>
              <a:t>lecture notes </a:t>
            </a:r>
            <a:r>
              <a:rPr sz="2400" dirty="0">
                <a:latin typeface="Calibri"/>
                <a:cs typeface="Calibri"/>
              </a:rPr>
              <a:t>– </a:t>
            </a:r>
            <a:r>
              <a:rPr sz="2400" spc="-10" dirty="0">
                <a:latin typeface="Calibri"/>
                <a:cs typeface="Calibri"/>
              </a:rPr>
              <a:t>read around </a:t>
            </a:r>
            <a:r>
              <a:rPr sz="2400" spc="-5" dirty="0">
                <a:latin typeface="Calibri"/>
                <a:cs typeface="Calibri"/>
              </a:rPr>
              <a:t>the</a:t>
            </a:r>
            <a:r>
              <a:rPr sz="2400" spc="30" dirty="0">
                <a:latin typeface="Calibri"/>
                <a:cs typeface="Calibri"/>
              </a:rPr>
              <a:t> </a:t>
            </a:r>
            <a:r>
              <a:rPr sz="2400" spc="-5" dirty="0">
                <a:latin typeface="Calibri"/>
                <a:cs typeface="Calibri"/>
              </a:rPr>
              <a:t>subject)</a:t>
            </a:r>
            <a:endParaRPr sz="2400">
              <a:latin typeface="Calibri"/>
              <a:cs typeface="Calibri"/>
            </a:endParaRPr>
          </a:p>
          <a:p>
            <a:pPr marL="554990" indent="-342900">
              <a:lnSpc>
                <a:spcPct val="100000"/>
              </a:lnSpc>
              <a:spcBef>
                <a:spcPts val="280"/>
              </a:spcBef>
              <a:buFont typeface="Arial"/>
              <a:buChar char="•"/>
              <a:tabLst>
                <a:tab pos="554355" algn="l"/>
                <a:tab pos="554990" algn="l"/>
              </a:tabLst>
            </a:pPr>
            <a:r>
              <a:rPr spc="-5" dirty="0"/>
              <a:t>Check </a:t>
            </a:r>
            <a:r>
              <a:rPr spc="-10" dirty="0"/>
              <a:t>your </a:t>
            </a:r>
            <a:r>
              <a:rPr spc="-5" dirty="0"/>
              <a:t>spelling </a:t>
            </a:r>
            <a:r>
              <a:rPr dirty="0"/>
              <a:t>and</a:t>
            </a:r>
            <a:r>
              <a:rPr spc="25" dirty="0"/>
              <a:t> </a:t>
            </a:r>
            <a:r>
              <a:rPr spc="-45" dirty="0"/>
              <a:t>grammar.</a:t>
            </a:r>
          </a:p>
        </p:txBody>
      </p:sp>
    </p:spTree>
    <p:extLst>
      <p:ext uri="{BB962C8B-B14F-4D97-AF65-F5344CB8AC3E}">
        <p14:creationId xmlns:p14="http://schemas.microsoft.com/office/powerpoint/2010/main" val="30179760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386"/>
            <a:ext cx="7275894" cy="1107996"/>
          </a:xfrm>
        </p:spPr>
        <p:txBody>
          <a:bodyPr/>
          <a:lstStyle/>
          <a:p>
            <a:r>
              <a:rPr lang="en-GB" sz="3600" dirty="0" smtClean="0"/>
              <a:t>Assessment Group Task – Time Scales </a:t>
            </a:r>
            <a:r>
              <a:rPr lang="en-GB" sz="1400" dirty="0" smtClean="0"/>
              <a:t>(contribution to module mark 50%)</a:t>
            </a:r>
            <a:endParaRPr lang="en-GB" dirty="0"/>
          </a:p>
        </p:txBody>
      </p:sp>
      <p:sp>
        <p:nvSpPr>
          <p:cNvPr id="3" name="Text Placeholder 2"/>
          <p:cNvSpPr>
            <a:spLocks noGrp="1"/>
          </p:cNvSpPr>
          <p:nvPr>
            <p:ph type="body" idx="1"/>
          </p:nvPr>
        </p:nvSpPr>
        <p:spPr>
          <a:xfrm>
            <a:off x="457200" y="1066800"/>
            <a:ext cx="8267700" cy="4801314"/>
          </a:xfrm>
        </p:spPr>
        <p:txBody>
          <a:bodyPr/>
          <a:lstStyle/>
          <a:p>
            <a:pPr marL="457200" indent="-457200">
              <a:buFont typeface="+mj-lt"/>
              <a:buAutoNum type="arabicPeriod"/>
            </a:pPr>
            <a:r>
              <a:rPr lang="en-GB" sz="2000" dirty="0" smtClean="0"/>
              <a:t>Produce </a:t>
            </a:r>
            <a:r>
              <a:rPr lang="en-GB" sz="2000" dirty="0"/>
              <a:t>a questionnaire using Google Forms.  The questions posed will be for the purpose of market research for your business plan in the module Managing Enterprise in the 21st century.  You should aim to include 10 questions.  The questionnaire will be distributed to other students on your course to complete.  Having gathered the data, you will produce graphs and extrapolate key statistics.  This task is to be completed </a:t>
            </a:r>
            <a:r>
              <a:rPr lang="en-GB" sz="2000" b="1" u="sng" dirty="0"/>
              <a:t>in GROUPS OF 3-6. </a:t>
            </a:r>
            <a:r>
              <a:rPr lang="en-GB" sz="2000" b="1" dirty="0" smtClean="0"/>
              <a:t>Deadline 7</a:t>
            </a:r>
            <a:r>
              <a:rPr lang="en-GB" sz="2000" b="1" baseline="30000" dirty="0" smtClean="0"/>
              <a:t>th</a:t>
            </a:r>
            <a:r>
              <a:rPr lang="en-GB" sz="2000" b="1" dirty="0" smtClean="0"/>
              <a:t> of December</a:t>
            </a:r>
          </a:p>
          <a:p>
            <a:pPr marL="457200" indent="-457200">
              <a:buFont typeface="+mj-lt"/>
              <a:buAutoNum type="arabicPeriod"/>
            </a:pPr>
            <a:endParaRPr lang="en-GB" sz="2000" dirty="0"/>
          </a:p>
          <a:p>
            <a:pPr marL="457200" indent="-457200">
              <a:buFont typeface="+mj-lt"/>
              <a:buAutoNum type="arabicPeriod"/>
            </a:pPr>
            <a:r>
              <a:rPr lang="en-GB" sz="2000" dirty="0" smtClean="0"/>
              <a:t>In </a:t>
            </a:r>
            <a:r>
              <a:rPr lang="en-GB" sz="2000" dirty="0"/>
              <a:t>these same groups, design a website for a fictitious organisation.  You should incorporate elements that would help to maximise sales and/or publicity for that organisation.  The website will again support your business plan in module Managing Enterprise in the 21st century</a:t>
            </a:r>
            <a:r>
              <a:rPr lang="en-GB" sz="2000" dirty="0" smtClean="0"/>
              <a:t>.</a:t>
            </a:r>
            <a:r>
              <a:rPr lang="en-GB" sz="2000" b="1" dirty="0"/>
              <a:t> Deadline 7</a:t>
            </a:r>
            <a:r>
              <a:rPr lang="en-GB" sz="2000" b="1" baseline="30000" dirty="0"/>
              <a:t>th</a:t>
            </a:r>
            <a:r>
              <a:rPr lang="en-GB" sz="2000" b="1" dirty="0"/>
              <a:t> of </a:t>
            </a:r>
            <a:r>
              <a:rPr lang="en-GB" sz="2000" b="1" dirty="0" smtClean="0"/>
              <a:t>December</a:t>
            </a:r>
          </a:p>
          <a:p>
            <a:r>
              <a:rPr lang="en-GB" sz="1600" b="1" dirty="0"/>
              <a:t>You need to supply your </a:t>
            </a:r>
            <a:r>
              <a:rPr lang="en-GB" sz="1600" b="1" dirty="0" err="1"/>
              <a:t>gmail</a:t>
            </a:r>
            <a:r>
              <a:rPr lang="en-GB" sz="1600" b="1" dirty="0"/>
              <a:t> address used to create the website and questionnaires online and pass word in </a:t>
            </a:r>
            <a:r>
              <a:rPr lang="en-GB" sz="1600" b="1" dirty="0" smtClean="0"/>
              <a:t>a word document </a:t>
            </a:r>
            <a:r>
              <a:rPr lang="en-GB" sz="1600" b="1" dirty="0"/>
              <a:t>and submit to the </a:t>
            </a:r>
            <a:r>
              <a:rPr lang="en-GB" sz="1600" b="1" dirty="0" err="1"/>
              <a:t>Turnitin</a:t>
            </a:r>
            <a:r>
              <a:rPr lang="en-GB" sz="1600" b="1" dirty="0"/>
              <a:t> link on Moodle. </a:t>
            </a:r>
          </a:p>
          <a:p>
            <a:pPr marL="457200" indent="-457200">
              <a:buFont typeface="+mj-lt"/>
              <a:buAutoNum type="arabicPeriod"/>
            </a:pPr>
            <a:endParaRPr lang="en-GB" sz="2000" dirty="0"/>
          </a:p>
        </p:txBody>
      </p:sp>
    </p:spTree>
    <p:extLst>
      <p:ext uri="{BB962C8B-B14F-4D97-AF65-F5344CB8AC3E}">
        <p14:creationId xmlns:p14="http://schemas.microsoft.com/office/powerpoint/2010/main" val="3236386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46711" y="208014"/>
            <a:ext cx="3851910" cy="695960"/>
          </a:xfrm>
          <a:prstGeom prst="rect">
            <a:avLst/>
          </a:prstGeom>
        </p:spPr>
        <p:txBody>
          <a:bodyPr vert="horz" wrap="square" lIns="0" tIns="12700" rIns="0" bIns="0" rtlCol="0">
            <a:spAutoFit/>
          </a:bodyPr>
          <a:lstStyle/>
          <a:p>
            <a:pPr marL="12700">
              <a:lnSpc>
                <a:spcPct val="100000"/>
              </a:lnSpc>
              <a:spcBef>
                <a:spcPts val="100"/>
              </a:spcBef>
            </a:pPr>
            <a:r>
              <a:rPr spc="-10" dirty="0"/>
              <a:t>Questionnaire</a:t>
            </a:r>
          </a:p>
        </p:txBody>
      </p:sp>
      <p:sp>
        <p:nvSpPr>
          <p:cNvPr id="3" name="object 3"/>
          <p:cNvSpPr txBox="1"/>
          <p:nvPr/>
        </p:nvSpPr>
        <p:spPr>
          <a:xfrm>
            <a:off x="535940" y="866117"/>
            <a:ext cx="7952740" cy="4461510"/>
          </a:xfrm>
          <a:prstGeom prst="rect">
            <a:avLst/>
          </a:prstGeom>
        </p:spPr>
        <p:txBody>
          <a:bodyPr vert="horz" wrap="square" lIns="0" tIns="12700" rIns="0" bIns="0" rtlCol="0">
            <a:spAutoFit/>
          </a:bodyPr>
          <a:lstStyle/>
          <a:p>
            <a:pPr marL="355600" marR="5080" indent="-342900">
              <a:lnSpc>
                <a:spcPct val="99900"/>
              </a:lnSpc>
              <a:spcBef>
                <a:spcPts val="100"/>
              </a:spcBef>
              <a:buFont typeface="Arial"/>
              <a:buChar char="•"/>
              <a:tabLst>
                <a:tab pos="354965" algn="l"/>
                <a:tab pos="355600" algn="l"/>
              </a:tabLst>
            </a:pPr>
            <a:r>
              <a:rPr sz="2800" spc="-10" dirty="0">
                <a:latin typeface="Calibri"/>
                <a:cs typeface="Calibri"/>
              </a:rPr>
              <a:t>Produce </a:t>
            </a:r>
            <a:r>
              <a:rPr sz="2800" dirty="0">
                <a:latin typeface="Calibri"/>
                <a:cs typeface="Calibri"/>
              </a:rPr>
              <a:t>a </a:t>
            </a:r>
            <a:r>
              <a:rPr sz="2800" spc="-10" dirty="0">
                <a:latin typeface="Calibri"/>
                <a:cs typeface="Calibri"/>
              </a:rPr>
              <a:t>questionnaire </a:t>
            </a:r>
            <a:r>
              <a:rPr sz="2800" dirty="0">
                <a:latin typeface="Calibri"/>
                <a:cs typeface="Calibri"/>
              </a:rPr>
              <a:t>using </a:t>
            </a:r>
            <a:r>
              <a:rPr sz="2800" spc="-15" dirty="0">
                <a:latin typeface="Calibri"/>
                <a:cs typeface="Calibri"/>
              </a:rPr>
              <a:t>appropriate software.  </a:t>
            </a:r>
            <a:r>
              <a:rPr sz="2800" spc="-5" dirty="0">
                <a:latin typeface="Calibri"/>
                <a:cs typeface="Calibri"/>
              </a:rPr>
              <a:t>The </a:t>
            </a:r>
            <a:r>
              <a:rPr sz="2800" spc="-10" dirty="0">
                <a:latin typeface="Calibri"/>
                <a:cs typeface="Calibri"/>
              </a:rPr>
              <a:t>questions </a:t>
            </a:r>
            <a:r>
              <a:rPr sz="2800" spc="-5" dirty="0">
                <a:latin typeface="Calibri"/>
                <a:cs typeface="Calibri"/>
              </a:rPr>
              <a:t>posed will </a:t>
            </a:r>
            <a:r>
              <a:rPr sz="2800" dirty="0">
                <a:latin typeface="Calibri"/>
                <a:cs typeface="Calibri"/>
              </a:rPr>
              <a:t>be </a:t>
            </a:r>
            <a:r>
              <a:rPr sz="2800" spc="-25" dirty="0">
                <a:latin typeface="Calibri"/>
                <a:cs typeface="Calibri"/>
              </a:rPr>
              <a:t>for </a:t>
            </a:r>
            <a:r>
              <a:rPr sz="2800" spc="-5" dirty="0">
                <a:latin typeface="Calibri"/>
                <a:cs typeface="Calibri"/>
              </a:rPr>
              <a:t>the purpose of  </a:t>
            </a:r>
            <a:r>
              <a:rPr sz="2800" spc="-25" dirty="0">
                <a:latin typeface="Calibri"/>
                <a:cs typeface="Calibri"/>
              </a:rPr>
              <a:t>market </a:t>
            </a:r>
            <a:r>
              <a:rPr sz="2800" spc="-15" dirty="0">
                <a:latin typeface="Calibri"/>
                <a:cs typeface="Calibri"/>
              </a:rPr>
              <a:t>research </a:t>
            </a:r>
            <a:r>
              <a:rPr sz="2800" spc="-25" dirty="0">
                <a:latin typeface="Calibri"/>
                <a:cs typeface="Calibri"/>
              </a:rPr>
              <a:t>for </a:t>
            </a:r>
            <a:r>
              <a:rPr sz="2800" spc="-15" dirty="0">
                <a:latin typeface="Calibri"/>
                <a:cs typeface="Calibri"/>
              </a:rPr>
              <a:t>your </a:t>
            </a:r>
            <a:r>
              <a:rPr sz="2800" spc="-5" dirty="0">
                <a:latin typeface="Calibri"/>
                <a:cs typeface="Calibri"/>
              </a:rPr>
              <a:t>business plan in </a:t>
            </a:r>
            <a:r>
              <a:rPr sz="2800" dirty="0">
                <a:latin typeface="Calibri"/>
                <a:cs typeface="Calibri"/>
              </a:rPr>
              <a:t>module  </a:t>
            </a:r>
            <a:r>
              <a:rPr sz="2800" spc="-5" dirty="0">
                <a:latin typeface="Calibri"/>
                <a:cs typeface="Calibri"/>
              </a:rPr>
              <a:t>Managing </a:t>
            </a:r>
            <a:r>
              <a:rPr sz="2800" spc="-10" dirty="0">
                <a:latin typeface="Calibri"/>
                <a:cs typeface="Calibri"/>
              </a:rPr>
              <a:t>Enterprise </a:t>
            </a:r>
            <a:r>
              <a:rPr sz="2800" spc="-5" dirty="0">
                <a:latin typeface="Calibri"/>
                <a:cs typeface="Calibri"/>
              </a:rPr>
              <a:t>in </a:t>
            </a:r>
            <a:r>
              <a:rPr sz="2800" dirty="0">
                <a:latin typeface="Calibri"/>
                <a:cs typeface="Calibri"/>
              </a:rPr>
              <a:t>the </a:t>
            </a:r>
            <a:r>
              <a:rPr sz="2800" spc="-5" dirty="0">
                <a:latin typeface="Calibri"/>
                <a:cs typeface="Calibri"/>
              </a:rPr>
              <a:t>21</a:t>
            </a:r>
            <a:r>
              <a:rPr sz="2775" spc="-7" baseline="25525" dirty="0">
                <a:latin typeface="Calibri"/>
                <a:cs typeface="Calibri"/>
              </a:rPr>
              <a:t>st</a:t>
            </a:r>
            <a:r>
              <a:rPr sz="2775" spc="330" baseline="25525" dirty="0">
                <a:latin typeface="Calibri"/>
                <a:cs typeface="Calibri"/>
              </a:rPr>
              <a:t> </a:t>
            </a:r>
            <a:r>
              <a:rPr sz="2800" spc="-30" dirty="0">
                <a:latin typeface="Calibri"/>
                <a:cs typeface="Calibri"/>
              </a:rPr>
              <a:t>century.</a:t>
            </a:r>
            <a:endParaRPr sz="2800" dirty="0">
              <a:latin typeface="Calibri"/>
              <a:cs typeface="Calibri"/>
            </a:endParaRPr>
          </a:p>
          <a:p>
            <a:pPr marL="355600" marR="137160" indent="-342900">
              <a:lnSpc>
                <a:spcPct val="100000"/>
              </a:lnSpc>
              <a:spcBef>
                <a:spcPts val="675"/>
              </a:spcBef>
              <a:buFont typeface="Arial"/>
              <a:buChar char="•"/>
              <a:tabLst>
                <a:tab pos="354965" algn="l"/>
                <a:tab pos="355600" algn="l"/>
                <a:tab pos="6708140" algn="l"/>
              </a:tabLst>
            </a:pPr>
            <a:r>
              <a:rPr sz="2800" spc="-75" dirty="0">
                <a:latin typeface="Calibri"/>
                <a:cs typeface="Calibri"/>
              </a:rPr>
              <a:t>You </a:t>
            </a:r>
            <a:r>
              <a:rPr sz="2800" dirty="0">
                <a:latin typeface="Calibri"/>
                <a:cs typeface="Calibri"/>
              </a:rPr>
              <a:t>should </a:t>
            </a:r>
            <a:r>
              <a:rPr sz="2800" spc="-5" dirty="0">
                <a:latin typeface="Calibri"/>
                <a:cs typeface="Calibri"/>
              </a:rPr>
              <a:t>aim </a:t>
            </a:r>
            <a:r>
              <a:rPr sz="2800" spc="-15" dirty="0">
                <a:latin typeface="Calibri"/>
                <a:cs typeface="Calibri"/>
              </a:rPr>
              <a:t>to </a:t>
            </a:r>
            <a:r>
              <a:rPr sz="2800" spc="-5" dirty="0">
                <a:latin typeface="Calibri"/>
                <a:cs typeface="Calibri"/>
              </a:rPr>
              <a:t>include</a:t>
            </a:r>
            <a:r>
              <a:rPr sz="2800" spc="165" dirty="0">
                <a:latin typeface="Calibri"/>
                <a:cs typeface="Calibri"/>
              </a:rPr>
              <a:t> </a:t>
            </a:r>
            <a:r>
              <a:rPr sz="2800" dirty="0" smtClean="0">
                <a:latin typeface="Calibri"/>
                <a:cs typeface="Calibri"/>
              </a:rPr>
              <a:t>1</a:t>
            </a:r>
            <a:r>
              <a:rPr lang="en-GB" sz="2800" dirty="0" smtClean="0">
                <a:latin typeface="Calibri"/>
                <a:cs typeface="Calibri"/>
              </a:rPr>
              <a:t>0</a:t>
            </a:r>
            <a:r>
              <a:rPr sz="2800" spc="20" dirty="0" smtClean="0">
                <a:latin typeface="Calibri"/>
                <a:cs typeface="Calibri"/>
              </a:rPr>
              <a:t> </a:t>
            </a:r>
            <a:r>
              <a:rPr sz="2800" spc="-10" dirty="0">
                <a:latin typeface="Calibri"/>
                <a:cs typeface="Calibri"/>
              </a:rPr>
              <a:t>questions.	</a:t>
            </a:r>
            <a:r>
              <a:rPr sz="2800" b="1" u="heavy" spc="-5" dirty="0">
                <a:uFill>
                  <a:solidFill>
                    <a:srgbClr val="000000"/>
                  </a:solidFill>
                </a:uFill>
                <a:latin typeface="Calibri"/>
                <a:cs typeface="Calibri"/>
              </a:rPr>
              <a:t>The  </a:t>
            </a:r>
            <a:r>
              <a:rPr sz="2800" b="1" u="heavy" spc="-10" dirty="0">
                <a:uFill>
                  <a:solidFill>
                    <a:srgbClr val="000000"/>
                  </a:solidFill>
                </a:uFill>
                <a:latin typeface="Calibri"/>
                <a:cs typeface="Calibri"/>
              </a:rPr>
              <a:t>questionnaire </a:t>
            </a:r>
            <a:r>
              <a:rPr sz="2800" b="1" u="heavy" dirty="0">
                <a:uFill>
                  <a:solidFill>
                    <a:srgbClr val="000000"/>
                  </a:solidFill>
                </a:uFill>
                <a:latin typeface="Calibri"/>
                <a:cs typeface="Calibri"/>
              </a:rPr>
              <a:t>will </a:t>
            </a:r>
            <a:r>
              <a:rPr sz="2800" b="1" u="heavy" spc="-5" dirty="0">
                <a:uFill>
                  <a:solidFill>
                    <a:srgbClr val="000000"/>
                  </a:solidFill>
                </a:uFill>
                <a:latin typeface="Calibri"/>
                <a:cs typeface="Calibri"/>
              </a:rPr>
              <a:t>be </a:t>
            </a:r>
            <a:r>
              <a:rPr sz="2800" b="1" u="heavy" spc="-10" dirty="0">
                <a:uFill>
                  <a:solidFill>
                    <a:srgbClr val="000000"/>
                  </a:solidFill>
                </a:uFill>
                <a:latin typeface="Calibri"/>
                <a:cs typeface="Calibri"/>
              </a:rPr>
              <a:t>distributed to </a:t>
            </a:r>
            <a:r>
              <a:rPr sz="2800" b="1" u="heavy" spc="-5" dirty="0">
                <a:uFill>
                  <a:solidFill>
                    <a:srgbClr val="000000"/>
                  </a:solidFill>
                </a:uFill>
                <a:latin typeface="Calibri"/>
                <a:cs typeface="Calibri"/>
              </a:rPr>
              <a:t>other </a:t>
            </a:r>
            <a:r>
              <a:rPr sz="2800" b="1" u="heavy" spc="-10" dirty="0">
                <a:uFill>
                  <a:solidFill>
                    <a:srgbClr val="000000"/>
                  </a:solidFill>
                </a:uFill>
                <a:latin typeface="Calibri"/>
                <a:cs typeface="Calibri"/>
              </a:rPr>
              <a:t>students  </a:t>
            </a:r>
            <a:r>
              <a:rPr sz="2800" b="1" u="heavy" spc="-5" dirty="0">
                <a:uFill>
                  <a:solidFill>
                    <a:srgbClr val="000000"/>
                  </a:solidFill>
                </a:uFill>
                <a:latin typeface="Calibri"/>
                <a:cs typeface="Calibri"/>
              </a:rPr>
              <a:t>on </a:t>
            </a:r>
            <a:r>
              <a:rPr sz="2800" b="1" u="heavy" spc="-15" dirty="0">
                <a:uFill>
                  <a:solidFill>
                    <a:srgbClr val="000000"/>
                  </a:solidFill>
                </a:uFill>
                <a:latin typeface="Calibri"/>
                <a:cs typeface="Calibri"/>
              </a:rPr>
              <a:t>your course </a:t>
            </a:r>
            <a:r>
              <a:rPr sz="2800" b="1" u="heavy" spc="-10" dirty="0">
                <a:uFill>
                  <a:solidFill>
                    <a:srgbClr val="000000"/>
                  </a:solidFill>
                </a:uFill>
                <a:latin typeface="Calibri"/>
                <a:cs typeface="Calibri"/>
              </a:rPr>
              <a:t>to </a:t>
            </a:r>
            <a:r>
              <a:rPr sz="2800" b="1" u="heavy" dirty="0">
                <a:uFill>
                  <a:solidFill>
                    <a:srgbClr val="000000"/>
                  </a:solidFill>
                </a:uFill>
                <a:latin typeface="Calibri"/>
                <a:cs typeface="Calibri"/>
              </a:rPr>
              <a:t>fill</a:t>
            </a:r>
            <a:r>
              <a:rPr sz="2800" b="1" u="heavy" spc="45" dirty="0">
                <a:uFill>
                  <a:solidFill>
                    <a:srgbClr val="000000"/>
                  </a:solidFill>
                </a:uFill>
                <a:latin typeface="Calibri"/>
                <a:cs typeface="Calibri"/>
              </a:rPr>
              <a:t> </a:t>
            </a:r>
            <a:r>
              <a:rPr sz="2800" b="1" u="heavy" spc="-5" dirty="0">
                <a:uFill>
                  <a:solidFill>
                    <a:srgbClr val="000000"/>
                  </a:solidFill>
                </a:uFill>
                <a:latin typeface="Calibri"/>
                <a:cs typeface="Calibri"/>
              </a:rPr>
              <a:t>in.</a:t>
            </a:r>
            <a:endParaRPr sz="2800" dirty="0">
              <a:latin typeface="Calibri"/>
              <a:cs typeface="Calibri"/>
            </a:endParaRPr>
          </a:p>
          <a:p>
            <a:pPr marL="355600" marR="348615" indent="-342900">
              <a:lnSpc>
                <a:spcPct val="99700"/>
              </a:lnSpc>
              <a:spcBef>
                <a:spcPts val="695"/>
              </a:spcBef>
              <a:buFont typeface="Arial"/>
              <a:buChar char="•"/>
              <a:tabLst>
                <a:tab pos="354965" algn="l"/>
                <a:tab pos="355600" algn="l"/>
                <a:tab pos="4768215" algn="l"/>
              </a:tabLst>
            </a:pPr>
            <a:r>
              <a:rPr sz="2800" spc="-10" dirty="0">
                <a:latin typeface="Calibri"/>
                <a:cs typeface="Calibri"/>
              </a:rPr>
              <a:t>Having </a:t>
            </a:r>
            <a:r>
              <a:rPr sz="2800" spc="-20" dirty="0">
                <a:latin typeface="Calibri"/>
                <a:cs typeface="Calibri"/>
              </a:rPr>
              <a:t>gathered </a:t>
            </a:r>
            <a:r>
              <a:rPr sz="2800" spc="-5" dirty="0">
                <a:latin typeface="Calibri"/>
                <a:cs typeface="Calibri"/>
              </a:rPr>
              <a:t>the </a:t>
            </a:r>
            <a:r>
              <a:rPr sz="2800" spc="-15" dirty="0">
                <a:latin typeface="Calibri"/>
                <a:cs typeface="Calibri"/>
              </a:rPr>
              <a:t>data, you </a:t>
            </a:r>
            <a:r>
              <a:rPr sz="2800" spc="-5" dirty="0">
                <a:latin typeface="Calibri"/>
                <a:cs typeface="Calibri"/>
              </a:rPr>
              <a:t>will </a:t>
            </a:r>
            <a:r>
              <a:rPr sz="2800" spc="-10" dirty="0">
                <a:latin typeface="Calibri"/>
                <a:cs typeface="Calibri"/>
              </a:rPr>
              <a:t>produce </a:t>
            </a:r>
            <a:r>
              <a:rPr sz="2800" spc="-15" dirty="0">
                <a:latin typeface="Calibri"/>
                <a:cs typeface="Calibri"/>
              </a:rPr>
              <a:t>graphs  </a:t>
            </a:r>
            <a:r>
              <a:rPr sz="2800" spc="-5" dirty="0">
                <a:latin typeface="Calibri"/>
                <a:cs typeface="Calibri"/>
              </a:rPr>
              <a:t>and </a:t>
            </a:r>
            <a:r>
              <a:rPr sz="2800" spc="-20" dirty="0">
                <a:latin typeface="Calibri"/>
                <a:cs typeface="Calibri"/>
              </a:rPr>
              <a:t>extrapolate</a:t>
            </a:r>
            <a:r>
              <a:rPr sz="2800" spc="25" dirty="0">
                <a:latin typeface="Calibri"/>
                <a:cs typeface="Calibri"/>
              </a:rPr>
              <a:t> </a:t>
            </a:r>
            <a:r>
              <a:rPr sz="2800" spc="-40" dirty="0">
                <a:latin typeface="Calibri"/>
                <a:cs typeface="Calibri"/>
              </a:rPr>
              <a:t>key</a:t>
            </a:r>
            <a:r>
              <a:rPr sz="2800" spc="10" dirty="0">
                <a:latin typeface="Calibri"/>
                <a:cs typeface="Calibri"/>
              </a:rPr>
              <a:t> </a:t>
            </a:r>
            <a:r>
              <a:rPr sz="2800" spc="-15" dirty="0">
                <a:latin typeface="Calibri"/>
                <a:cs typeface="Calibri"/>
              </a:rPr>
              <a:t>statistics.	</a:t>
            </a:r>
            <a:r>
              <a:rPr sz="2800" spc="-5" dirty="0">
                <a:latin typeface="Calibri"/>
                <a:cs typeface="Calibri"/>
              </a:rPr>
              <a:t>This </a:t>
            </a:r>
            <a:r>
              <a:rPr sz="2800" spc="-10" dirty="0">
                <a:latin typeface="Calibri"/>
                <a:cs typeface="Calibri"/>
              </a:rPr>
              <a:t>task </a:t>
            </a:r>
            <a:r>
              <a:rPr sz="2800" spc="-5" dirty="0">
                <a:latin typeface="Calibri"/>
                <a:cs typeface="Calibri"/>
              </a:rPr>
              <a:t>is </a:t>
            </a:r>
            <a:r>
              <a:rPr sz="2800" spc="-15" dirty="0">
                <a:latin typeface="Calibri"/>
                <a:cs typeface="Calibri"/>
              </a:rPr>
              <a:t>to </a:t>
            </a:r>
            <a:r>
              <a:rPr sz="2800" dirty="0">
                <a:latin typeface="Calibri"/>
                <a:cs typeface="Calibri"/>
              </a:rPr>
              <a:t>be  </a:t>
            </a:r>
            <a:r>
              <a:rPr sz="2800" spc="-10" dirty="0">
                <a:latin typeface="Calibri"/>
                <a:cs typeface="Calibri"/>
              </a:rPr>
              <a:t>completed </a:t>
            </a:r>
            <a:r>
              <a:rPr sz="2800" spc="-5" dirty="0">
                <a:latin typeface="Calibri"/>
                <a:cs typeface="Calibri"/>
              </a:rPr>
              <a:t>in </a:t>
            </a:r>
            <a:r>
              <a:rPr sz="2800" b="1" u="heavy" spc="-10" dirty="0">
                <a:uFill>
                  <a:solidFill>
                    <a:srgbClr val="000000"/>
                  </a:solidFill>
                </a:uFill>
                <a:latin typeface="Calibri"/>
                <a:cs typeface="Calibri"/>
              </a:rPr>
              <a:t>GROUPS </a:t>
            </a:r>
            <a:r>
              <a:rPr sz="2800" b="1" u="heavy" spc="-5" dirty="0">
                <a:uFill>
                  <a:solidFill>
                    <a:srgbClr val="000000"/>
                  </a:solidFill>
                </a:uFill>
                <a:latin typeface="Calibri"/>
                <a:cs typeface="Calibri"/>
              </a:rPr>
              <a:t>OF</a:t>
            </a:r>
            <a:r>
              <a:rPr sz="2800" b="1" u="heavy" spc="30" dirty="0">
                <a:uFill>
                  <a:solidFill>
                    <a:srgbClr val="000000"/>
                  </a:solidFill>
                </a:uFill>
                <a:latin typeface="Calibri"/>
                <a:cs typeface="Calibri"/>
              </a:rPr>
              <a:t> </a:t>
            </a:r>
            <a:r>
              <a:rPr sz="2800" b="1" u="heavy" dirty="0">
                <a:uFill>
                  <a:solidFill>
                    <a:srgbClr val="000000"/>
                  </a:solidFill>
                </a:uFill>
                <a:latin typeface="Calibri"/>
                <a:cs typeface="Calibri"/>
              </a:rPr>
              <a:t>3-6</a:t>
            </a:r>
            <a:r>
              <a:rPr sz="2800" dirty="0">
                <a:latin typeface="Calibri"/>
                <a:cs typeface="Calibri"/>
              </a:rPr>
              <a:t>.</a:t>
            </a:r>
          </a:p>
        </p:txBody>
      </p:sp>
      <p:sp>
        <p:nvSpPr>
          <p:cNvPr id="4" name="object 4"/>
          <p:cNvSpPr txBox="1"/>
          <p:nvPr/>
        </p:nvSpPr>
        <p:spPr>
          <a:xfrm>
            <a:off x="8511540" y="6430517"/>
            <a:ext cx="94615"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3</a:t>
            </a:r>
            <a:endParaRPr sz="1200">
              <a:latin typeface="Corbel"/>
              <a:cs typeface="Corbe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46711" y="489712"/>
            <a:ext cx="3851910" cy="695960"/>
          </a:xfrm>
          <a:prstGeom prst="rect">
            <a:avLst/>
          </a:prstGeom>
        </p:spPr>
        <p:txBody>
          <a:bodyPr vert="horz" wrap="square" lIns="0" tIns="12700" rIns="0" bIns="0" rtlCol="0">
            <a:spAutoFit/>
          </a:bodyPr>
          <a:lstStyle/>
          <a:p>
            <a:pPr marL="12700">
              <a:lnSpc>
                <a:spcPct val="100000"/>
              </a:lnSpc>
              <a:spcBef>
                <a:spcPts val="100"/>
              </a:spcBef>
            </a:pPr>
            <a:r>
              <a:rPr spc="-10" dirty="0"/>
              <a:t>Questionnaire</a:t>
            </a:r>
          </a:p>
        </p:txBody>
      </p:sp>
      <p:sp>
        <p:nvSpPr>
          <p:cNvPr id="3" name="object 3"/>
          <p:cNvSpPr txBox="1"/>
          <p:nvPr/>
        </p:nvSpPr>
        <p:spPr>
          <a:xfrm>
            <a:off x="535940" y="1607821"/>
            <a:ext cx="7977505" cy="2659380"/>
          </a:xfrm>
          <a:prstGeom prst="rect">
            <a:avLst/>
          </a:prstGeom>
        </p:spPr>
        <p:txBody>
          <a:bodyPr vert="horz" wrap="square" lIns="0" tIns="12700" rIns="0" bIns="0" rtlCol="0">
            <a:spAutoFit/>
          </a:bodyPr>
          <a:lstStyle/>
          <a:p>
            <a:pPr marL="355600" marR="5080" indent="-342900">
              <a:lnSpc>
                <a:spcPct val="100000"/>
              </a:lnSpc>
              <a:spcBef>
                <a:spcPts val="100"/>
              </a:spcBef>
              <a:buFont typeface="Arial"/>
              <a:buChar char="•"/>
              <a:tabLst>
                <a:tab pos="354965" algn="l"/>
                <a:tab pos="355600" algn="l"/>
              </a:tabLst>
            </a:pPr>
            <a:r>
              <a:rPr sz="3200" dirty="0">
                <a:latin typeface="Calibri"/>
                <a:cs typeface="Calibri"/>
              </a:rPr>
              <a:t>So </a:t>
            </a:r>
            <a:r>
              <a:rPr sz="3200" spc="-15" dirty="0">
                <a:latin typeface="Calibri"/>
                <a:cs typeface="Calibri"/>
              </a:rPr>
              <a:t>you </a:t>
            </a:r>
            <a:r>
              <a:rPr sz="3200" spc="-5" dirty="0">
                <a:latin typeface="Calibri"/>
                <a:cs typeface="Calibri"/>
              </a:rPr>
              <a:t>need </a:t>
            </a:r>
            <a:r>
              <a:rPr sz="3200" spc="-15" dirty="0">
                <a:latin typeface="Calibri"/>
                <a:cs typeface="Calibri"/>
              </a:rPr>
              <a:t>to </a:t>
            </a:r>
            <a:r>
              <a:rPr sz="3200" dirty="0">
                <a:latin typeface="Calibri"/>
                <a:cs typeface="Calibri"/>
              </a:rPr>
              <a:t>be building </a:t>
            </a:r>
            <a:r>
              <a:rPr sz="3200" spc="-10" dirty="0">
                <a:latin typeface="Calibri"/>
                <a:cs typeface="Calibri"/>
              </a:rPr>
              <a:t>your questionnaire  </a:t>
            </a:r>
            <a:r>
              <a:rPr sz="3200" spc="-55" dirty="0">
                <a:latin typeface="Calibri"/>
                <a:cs typeface="Calibri"/>
              </a:rPr>
              <a:t>now.</a:t>
            </a:r>
            <a:endParaRPr sz="3200">
              <a:latin typeface="Calibri"/>
              <a:cs typeface="Calibri"/>
            </a:endParaRPr>
          </a:p>
          <a:p>
            <a:pPr marL="355600" indent="-342900">
              <a:lnSpc>
                <a:spcPct val="100000"/>
              </a:lnSpc>
              <a:spcBef>
                <a:spcPts val="750"/>
              </a:spcBef>
              <a:buFont typeface="Arial"/>
              <a:buChar char="•"/>
              <a:tabLst>
                <a:tab pos="354965" algn="l"/>
                <a:tab pos="355600" algn="l"/>
              </a:tabLst>
            </a:pPr>
            <a:r>
              <a:rPr sz="3200" dirty="0">
                <a:latin typeface="Calibri"/>
                <a:cs typeface="Calibri"/>
              </a:rPr>
              <a:t>Email me </a:t>
            </a:r>
            <a:r>
              <a:rPr sz="3200" spc="-10" dirty="0">
                <a:latin typeface="Calibri"/>
                <a:cs typeface="Calibri"/>
              </a:rPr>
              <a:t>your questionnaires </a:t>
            </a:r>
            <a:r>
              <a:rPr sz="3200" spc="-25" dirty="0">
                <a:latin typeface="Calibri"/>
                <a:cs typeface="Calibri"/>
              </a:rPr>
              <a:t>for</a:t>
            </a:r>
            <a:r>
              <a:rPr sz="3200" spc="-20" dirty="0">
                <a:latin typeface="Calibri"/>
                <a:cs typeface="Calibri"/>
              </a:rPr>
              <a:t> </a:t>
            </a:r>
            <a:r>
              <a:rPr sz="3200" spc="-10" dirty="0">
                <a:latin typeface="Calibri"/>
                <a:cs typeface="Calibri"/>
              </a:rPr>
              <a:t>feedback.</a:t>
            </a:r>
            <a:endParaRPr sz="3200">
              <a:latin typeface="Calibri"/>
              <a:cs typeface="Calibri"/>
            </a:endParaRPr>
          </a:p>
          <a:p>
            <a:pPr marL="355600" marR="20320" indent="-342900">
              <a:lnSpc>
                <a:spcPct val="100000"/>
              </a:lnSpc>
              <a:spcBef>
                <a:spcPts val="795"/>
              </a:spcBef>
              <a:buFont typeface="Arial"/>
              <a:buChar char="•"/>
              <a:tabLst>
                <a:tab pos="354965" algn="l"/>
                <a:tab pos="355600" algn="l"/>
              </a:tabLst>
            </a:pPr>
            <a:r>
              <a:rPr sz="3200" dirty="0">
                <a:latin typeface="Calibri"/>
                <a:cs typeface="Calibri"/>
              </a:rPr>
              <a:t>Then </a:t>
            </a:r>
            <a:r>
              <a:rPr sz="3200" spc="-15" dirty="0">
                <a:latin typeface="Calibri"/>
                <a:cs typeface="Calibri"/>
              </a:rPr>
              <a:t>you </a:t>
            </a:r>
            <a:r>
              <a:rPr sz="3200" spc="-5" dirty="0">
                <a:latin typeface="Calibri"/>
                <a:cs typeface="Calibri"/>
              </a:rPr>
              <a:t>need </a:t>
            </a:r>
            <a:r>
              <a:rPr sz="3200" spc="-15" dirty="0">
                <a:latin typeface="Calibri"/>
                <a:cs typeface="Calibri"/>
              </a:rPr>
              <a:t>to </a:t>
            </a:r>
            <a:r>
              <a:rPr sz="3200" dirty="0">
                <a:latin typeface="Calibri"/>
                <a:cs typeface="Calibri"/>
              </a:rPr>
              <a:t>email the </a:t>
            </a:r>
            <a:r>
              <a:rPr sz="3200" spc="-10" dirty="0">
                <a:latin typeface="Calibri"/>
                <a:cs typeface="Calibri"/>
              </a:rPr>
              <a:t>questionnaire </a:t>
            </a:r>
            <a:r>
              <a:rPr sz="3200" dirty="0">
                <a:latin typeface="Calibri"/>
                <a:cs typeface="Calibri"/>
              </a:rPr>
              <a:t>link  </a:t>
            </a:r>
            <a:r>
              <a:rPr sz="3200" spc="-15" dirty="0">
                <a:latin typeface="Calibri"/>
                <a:cs typeface="Calibri"/>
              </a:rPr>
              <a:t>to </a:t>
            </a:r>
            <a:r>
              <a:rPr sz="3200" spc="-20" dirty="0">
                <a:latin typeface="Calibri"/>
                <a:cs typeface="Calibri"/>
              </a:rPr>
              <a:t>fellow </a:t>
            </a:r>
            <a:r>
              <a:rPr sz="3200" spc="-10" dirty="0">
                <a:latin typeface="Calibri"/>
                <a:cs typeface="Calibri"/>
              </a:rPr>
              <a:t>students </a:t>
            </a:r>
            <a:r>
              <a:rPr sz="3200" dirty="0">
                <a:latin typeface="Calibri"/>
                <a:cs typeface="Calibri"/>
              </a:rPr>
              <a:t>in this</a:t>
            </a:r>
            <a:r>
              <a:rPr sz="3200" spc="35" dirty="0">
                <a:latin typeface="Calibri"/>
                <a:cs typeface="Calibri"/>
              </a:rPr>
              <a:t> </a:t>
            </a:r>
            <a:r>
              <a:rPr sz="3200" spc="-10" dirty="0">
                <a:latin typeface="Calibri"/>
                <a:cs typeface="Calibri"/>
              </a:rPr>
              <a:t>group.</a:t>
            </a:r>
            <a:endParaRPr sz="3200">
              <a:latin typeface="Calibri"/>
              <a:cs typeface="Calibri"/>
            </a:endParaRPr>
          </a:p>
        </p:txBody>
      </p:sp>
      <p:sp>
        <p:nvSpPr>
          <p:cNvPr id="4" name="object 4"/>
          <p:cNvSpPr txBox="1"/>
          <p:nvPr/>
        </p:nvSpPr>
        <p:spPr>
          <a:xfrm>
            <a:off x="8502015" y="6430517"/>
            <a:ext cx="104139"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4</a:t>
            </a:r>
            <a:endParaRPr sz="1200">
              <a:latin typeface="Corbel"/>
              <a:cs typeface="Corbe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95105" y="489712"/>
            <a:ext cx="4154804" cy="695960"/>
          </a:xfrm>
          <a:prstGeom prst="rect">
            <a:avLst/>
          </a:prstGeom>
        </p:spPr>
        <p:txBody>
          <a:bodyPr vert="horz" wrap="square" lIns="0" tIns="12700" rIns="0" bIns="0" rtlCol="0">
            <a:spAutoFit/>
          </a:bodyPr>
          <a:lstStyle/>
          <a:p>
            <a:pPr marL="12700">
              <a:lnSpc>
                <a:spcPct val="100000"/>
              </a:lnSpc>
              <a:spcBef>
                <a:spcPts val="100"/>
              </a:spcBef>
            </a:pPr>
            <a:r>
              <a:rPr spc="-10" dirty="0"/>
              <a:t>Questionnaires</a:t>
            </a:r>
          </a:p>
        </p:txBody>
      </p:sp>
      <p:sp>
        <p:nvSpPr>
          <p:cNvPr id="3" name="object 3"/>
          <p:cNvSpPr txBox="1"/>
          <p:nvPr/>
        </p:nvSpPr>
        <p:spPr>
          <a:xfrm>
            <a:off x="535940" y="1511322"/>
            <a:ext cx="7931150" cy="2182649"/>
          </a:xfrm>
          <a:prstGeom prst="rect">
            <a:avLst/>
          </a:prstGeom>
        </p:spPr>
        <p:txBody>
          <a:bodyPr vert="horz" wrap="square" lIns="0" tIns="109220" rIns="0" bIns="0" rtlCol="0">
            <a:spAutoFit/>
          </a:bodyPr>
          <a:lstStyle/>
          <a:p>
            <a:pPr marL="355600" indent="-342900">
              <a:lnSpc>
                <a:spcPct val="100000"/>
              </a:lnSpc>
              <a:spcBef>
                <a:spcPts val="860"/>
              </a:spcBef>
              <a:buFont typeface="Arial"/>
              <a:buChar char="•"/>
              <a:tabLst>
                <a:tab pos="354965" algn="l"/>
                <a:tab pos="355600" algn="l"/>
              </a:tabLst>
            </a:pPr>
            <a:r>
              <a:rPr sz="3200" dirty="0">
                <a:latin typeface="Calibri"/>
                <a:cs typeface="Calibri"/>
              </a:rPr>
              <a:t>Google </a:t>
            </a:r>
            <a:r>
              <a:rPr sz="3200" spc="-15" dirty="0">
                <a:latin typeface="Calibri"/>
                <a:cs typeface="Calibri"/>
              </a:rPr>
              <a:t>forms produce </a:t>
            </a:r>
            <a:r>
              <a:rPr sz="3200" spc="-10" dirty="0">
                <a:latin typeface="Calibri"/>
                <a:cs typeface="Calibri"/>
              </a:rPr>
              <a:t>graphs</a:t>
            </a:r>
            <a:r>
              <a:rPr sz="3200" spc="-15" dirty="0">
                <a:latin typeface="Calibri"/>
                <a:cs typeface="Calibri"/>
              </a:rPr>
              <a:t> </a:t>
            </a:r>
            <a:r>
              <a:rPr sz="3200" spc="-5" dirty="0" smtClean="0">
                <a:latin typeface="Calibri"/>
                <a:cs typeface="Calibri"/>
              </a:rPr>
              <a:t>automatically</a:t>
            </a:r>
            <a:endParaRPr sz="3200" dirty="0">
              <a:latin typeface="Calibri"/>
              <a:cs typeface="Calibri"/>
            </a:endParaRPr>
          </a:p>
          <a:p>
            <a:pPr marL="355600" marR="63500" indent="-342900">
              <a:lnSpc>
                <a:spcPct val="100000"/>
              </a:lnSpc>
              <a:spcBef>
                <a:spcPts val="785"/>
              </a:spcBef>
              <a:buFont typeface="Arial"/>
              <a:buChar char="•"/>
              <a:tabLst>
                <a:tab pos="447040" algn="l"/>
                <a:tab pos="447675" algn="l"/>
              </a:tabLst>
            </a:pPr>
            <a:r>
              <a:rPr sz="3200" spc="-5" smtClean="0">
                <a:latin typeface="Calibri"/>
                <a:cs typeface="Calibri"/>
              </a:rPr>
              <a:t>What </a:t>
            </a:r>
            <a:r>
              <a:rPr sz="3200" spc="-5" dirty="0">
                <a:latin typeface="Calibri"/>
                <a:cs typeface="Calibri"/>
              </a:rPr>
              <a:t>would </a:t>
            </a:r>
            <a:r>
              <a:rPr sz="3200" dirty="0">
                <a:latin typeface="Calibri"/>
                <a:cs typeface="Calibri"/>
              </a:rPr>
              <a:t>be an </a:t>
            </a:r>
            <a:r>
              <a:rPr sz="3200" spc="-20" dirty="0">
                <a:latin typeface="Calibri"/>
                <a:cs typeface="Calibri"/>
              </a:rPr>
              <a:t>easy </a:t>
            </a:r>
            <a:r>
              <a:rPr sz="3200" spc="-35" dirty="0">
                <a:latin typeface="Calibri"/>
                <a:cs typeface="Calibri"/>
              </a:rPr>
              <a:t>way </a:t>
            </a:r>
            <a:r>
              <a:rPr sz="3200" dirty="0">
                <a:latin typeface="Calibri"/>
                <a:cs typeface="Calibri"/>
              </a:rPr>
              <a:t>of </a:t>
            </a:r>
            <a:r>
              <a:rPr sz="3200" spc="-10" dirty="0">
                <a:latin typeface="Calibri"/>
                <a:cs typeface="Calibri"/>
              </a:rPr>
              <a:t>copying </a:t>
            </a:r>
            <a:r>
              <a:rPr sz="3200" spc="-5" dirty="0">
                <a:latin typeface="Calibri"/>
                <a:cs typeface="Calibri"/>
              </a:rPr>
              <a:t>these  </a:t>
            </a:r>
            <a:r>
              <a:rPr sz="3200" dirty="0">
                <a:latin typeface="Calibri"/>
                <a:cs typeface="Calibri"/>
              </a:rPr>
              <a:t>charts </a:t>
            </a:r>
            <a:r>
              <a:rPr sz="3200" spc="-5" dirty="0">
                <a:latin typeface="Calibri"/>
                <a:cs typeface="Calibri"/>
              </a:rPr>
              <a:t>on </a:t>
            </a:r>
            <a:r>
              <a:rPr sz="3200" spc="-15" dirty="0">
                <a:latin typeface="Calibri"/>
                <a:cs typeface="Calibri"/>
              </a:rPr>
              <a:t>to </a:t>
            </a:r>
            <a:r>
              <a:rPr sz="3200" dirty="0">
                <a:latin typeface="Calibri"/>
                <a:cs typeface="Calibri"/>
              </a:rPr>
              <a:t>a </a:t>
            </a:r>
            <a:r>
              <a:rPr sz="3200" spc="-20" dirty="0">
                <a:latin typeface="Calibri"/>
                <a:cs typeface="Calibri"/>
              </a:rPr>
              <a:t>word </a:t>
            </a:r>
            <a:r>
              <a:rPr sz="3200" spc="-5" dirty="0">
                <a:latin typeface="Calibri"/>
                <a:cs typeface="Calibri"/>
              </a:rPr>
              <a:t>document </a:t>
            </a:r>
            <a:r>
              <a:rPr sz="3200" spc="-25" dirty="0">
                <a:latin typeface="Calibri"/>
                <a:cs typeface="Calibri"/>
              </a:rPr>
              <a:t>for </a:t>
            </a:r>
            <a:r>
              <a:rPr sz="3200" spc="-10" dirty="0">
                <a:latin typeface="Calibri"/>
                <a:cs typeface="Calibri"/>
              </a:rPr>
              <a:t>your  </a:t>
            </a:r>
            <a:r>
              <a:rPr sz="3200" spc="-5" dirty="0">
                <a:latin typeface="Calibri"/>
                <a:cs typeface="Calibri"/>
              </a:rPr>
              <a:t>assignment?</a:t>
            </a:r>
            <a:endParaRPr sz="3200" dirty="0">
              <a:latin typeface="Calibri"/>
              <a:cs typeface="Calibri"/>
            </a:endParaRPr>
          </a:p>
        </p:txBody>
      </p:sp>
      <p:sp>
        <p:nvSpPr>
          <p:cNvPr id="4" name="object 4"/>
          <p:cNvSpPr txBox="1"/>
          <p:nvPr/>
        </p:nvSpPr>
        <p:spPr>
          <a:xfrm>
            <a:off x="8508365" y="6430517"/>
            <a:ext cx="9906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5</a:t>
            </a:r>
            <a:endParaRPr sz="1200">
              <a:latin typeface="Corbel"/>
              <a:cs typeface="Corbe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263900" y="152399"/>
            <a:ext cx="2383367" cy="1020233"/>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3538754" y="280598"/>
            <a:ext cx="1799589" cy="574040"/>
          </a:xfrm>
          <a:prstGeom prst="rect">
            <a:avLst/>
          </a:prstGeom>
        </p:spPr>
        <p:txBody>
          <a:bodyPr vert="horz" wrap="square" lIns="0" tIns="12700" rIns="0" bIns="0" rtlCol="0">
            <a:spAutoFit/>
          </a:bodyPr>
          <a:lstStyle/>
          <a:p>
            <a:pPr marL="12700">
              <a:lnSpc>
                <a:spcPct val="100000"/>
              </a:lnSpc>
              <a:spcBef>
                <a:spcPts val="100"/>
              </a:spcBef>
            </a:pPr>
            <a:r>
              <a:rPr sz="3600" spc="-25" dirty="0"/>
              <a:t>Website</a:t>
            </a:r>
            <a:endParaRPr sz="3600"/>
          </a:p>
        </p:txBody>
      </p:sp>
      <p:sp>
        <p:nvSpPr>
          <p:cNvPr id="4" name="object 4"/>
          <p:cNvSpPr txBox="1"/>
          <p:nvPr/>
        </p:nvSpPr>
        <p:spPr>
          <a:xfrm>
            <a:off x="474276" y="1178942"/>
            <a:ext cx="8042275" cy="3438525"/>
          </a:xfrm>
          <a:prstGeom prst="rect">
            <a:avLst/>
          </a:prstGeom>
        </p:spPr>
        <p:txBody>
          <a:bodyPr vert="horz" wrap="square" lIns="0" tIns="12700" rIns="0" bIns="0" rtlCol="0">
            <a:spAutoFit/>
          </a:bodyPr>
          <a:lstStyle/>
          <a:p>
            <a:pPr marL="355600" marR="5080" indent="-342900">
              <a:lnSpc>
                <a:spcPct val="100000"/>
              </a:lnSpc>
              <a:spcBef>
                <a:spcPts val="100"/>
              </a:spcBef>
              <a:buFont typeface="Arial"/>
              <a:buChar char="•"/>
              <a:tabLst>
                <a:tab pos="354965" algn="l"/>
                <a:tab pos="355600" algn="l"/>
                <a:tab pos="5982970" algn="l"/>
              </a:tabLst>
            </a:pPr>
            <a:r>
              <a:rPr sz="3200" dirty="0">
                <a:latin typeface="Calibri"/>
                <a:cs typeface="Calibri"/>
              </a:rPr>
              <a:t>In addition </a:t>
            </a:r>
            <a:r>
              <a:rPr sz="3200" spc="-15" dirty="0">
                <a:latin typeface="Calibri"/>
                <a:cs typeface="Calibri"/>
              </a:rPr>
              <a:t>to </a:t>
            </a:r>
            <a:r>
              <a:rPr sz="3200" dirty="0">
                <a:latin typeface="Calibri"/>
                <a:cs typeface="Calibri"/>
              </a:rPr>
              <a:t>designing the </a:t>
            </a:r>
            <a:r>
              <a:rPr sz="3200" spc="-15" dirty="0">
                <a:latin typeface="Calibri"/>
                <a:cs typeface="Calibri"/>
              </a:rPr>
              <a:t>website, </a:t>
            </a:r>
            <a:r>
              <a:rPr sz="3200" dirty="0">
                <a:latin typeface="Calibri"/>
                <a:cs typeface="Calibri"/>
              </a:rPr>
              <a:t>as part of  </a:t>
            </a:r>
            <a:r>
              <a:rPr sz="3200" spc="-5" dirty="0">
                <a:latin typeface="Calibri"/>
                <a:cs typeface="Calibri"/>
              </a:rPr>
              <a:t>assignment </a:t>
            </a:r>
            <a:r>
              <a:rPr sz="3200" dirty="0">
                <a:latin typeface="Calibri"/>
                <a:cs typeface="Calibri"/>
              </a:rPr>
              <a:t>1 </a:t>
            </a:r>
            <a:r>
              <a:rPr sz="3200" spc="-10" dirty="0">
                <a:latin typeface="Calibri"/>
                <a:cs typeface="Calibri"/>
              </a:rPr>
              <a:t>students </a:t>
            </a:r>
            <a:r>
              <a:rPr sz="3200" spc="-20" dirty="0">
                <a:latin typeface="Calibri"/>
                <a:cs typeface="Calibri"/>
              </a:rPr>
              <a:t>are </a:t>
            </a:r>
            <a:r>
              <a:rPr sz="3200" spc="-15" dirty="0">
                <a:latin typeface="Calibri"/>
                <a:cs typeface="Calibri"/>
              </a:rPr>
              <a:t>required to </a:t>
            </a:r>
            <a:r>
              <a:rPr sz="3200" spc="-10" dirty="0">
                <a:latin typeface="Calibri"/>
                <a:cs typeface="Calibri"/>
              </a:rPr>
              <a:t>write </a:t>
            </a:r>
            <a:r>
              <a:rPr sz="3200" dirty="0">
                <a:latin typeface="Calibri"/>
                <a:cs typeface="Calibri"/>
              </a:rPr>
              <a:t>a  </a:t>
            </a:r>
            <a:r>
              <a:rPr sz="3200" spc="-5" dirty="0">
                <a:latin typeface="Calibri"/>
                <a:cs typeface="Calibri"/>
              </a:rPr>
              <a:t>short </a:t>
            </a:r>
            <a:r>
              <a:rPr sz="3200" spc="-10" dirty="0">
                <a:latin typeface="Calibri"/>
                <a:cs typeface="Calibri"/>
              </a:rPr>
              <a:t>account </a:t>
            </a:r>
            <a:r>
              <a:rPr sz="3200" dirty="0">
                <a:latin typeface="Calibri"/>
                <a:cs typeface="Calibri"/>
              </a:rPr>
              <a:t>of 500 </a:t>
            </a:r>
            <a:r>
              <a:rPr sz="3200" spc="-15" dirty="0">
                <a:latin typeface="Calibri"/>
                <a:cs typeface="Calibri"/>
              </a:rPr>
              <a:t>words </a:t>
            </a:r>
            <a:r>
              <a:rPr sz="3200" spc="-5" dirty="0">
                <a:latin typeface="Calibri"/>
                <a:cs typeface="Calibri"/>
              </a:rPr>
              <a:t>explaining </a:t>
            </a:r>
            <a:r>
              <a:rPr sz="3200" dirty="0">
                <a:latin typeface="Calibri"/>
                <a:cs typeface="Calibri"/>
              </a:rPr>
              <a:t>the </a:t>
            </a:r>
            <a:r>
              <a:rPr sz="3200" spc="-45" dirty="0">
                <a:latin typeface="Calibri"/>
                <a:cs typeface="Calibri"/>
              </a:rPr>
              <a:t>key  </a:t>
            </a:r>
            <a:r>
              <a:rPr sz="3200" spc="-5" dirty="0">
                <a:latin typeface="Calibri"/>
                <a:cs typeface="Calibri"/>
              </a:rPr>
              <a:t>elements </a:t>
            </a:r>
            <a:r>
              <a:rPr sz="3200" dirty="0">
                <a:latin typeface="Calibri"/>
                <a:cs typeface="Calibri"/>
              </a:rPr>
              <a:t>and </a:t>
            </a:r>
            <a:r>
              <a:rPr sz="3200" spc="-10" dirty="0">
                <a:latin typeface="Calibri"/>
                <a:cs typeface="Calibri"/>
              </a:rPr>
              <a:t>reflecting </a:t>
            </a:r>
            <a:r>
              <a:rPr sz="3200" dirty="0">
                <a:latin typeface="Calibri"/>
                <a:cs typeface="Calibri"/>
              </a:rPr>
              <a:t>the </a:t>
            </a:r>
            <a:r>
              <a:rPr sz="3200" spc="-5" dirty="0">
                <a:latin typeface="Calibri"/>
                <a:cs typeface="Calibri"/>
              </a:rPr>
              <a:t>underlying  </a:t>
            </a:r>
            <a:r>
              <a:rPr sz="3200" spc="-15" dirty="0">
                <a:latin typeface="Calibri"/>
                <a:cs typeface="Calibri"/>
              </a:rPr>
              <a:t>research </a:t>
            </a:r>
            <a:r>
              <a:rPr sz="3200" spc="-10" dirty="0">
                <a:latin typeface="Calibri"/>
                <a:cs typeface="Calibri"/>
              </a:rPr>
              <a:t>carried </a:t>
            </a:r>
            <a:r>
              <a:rPr sz="3200" dirty="0">
                <a:latin typeface="Calibri"/>
                <a:cs typeface="Calibri"/>
              </a:rPr>
              <a:t>out </a:t>
            </a:r>
            <a:r>
              <a:rPr sz="3200" spc="-25" dirty="0">
                <a:latin typeface="Calibri"/>
                <a:cs typeface="Calibri"/>
              </a:rPr>
              <a:t>for</a:t>
            </a:r>
            <a:r>
              <a:rPr sz="3200" spc="50" dirty="0">
                <a:latin typeface="Calibri"/>
                <a:cs typeface="Calibri"/>
              </a:rPr>
              <a:t> </a:t>
            </a:r>
            <a:r>
              <a:rPr sz="3200" dirty="0">
                <a:latin typeface="Calibri"/>
                <a:cs typeface="Calibri"/>
              </a:rPr>
              <a:t>this</a:t>
            </a:r>
            <a:r>
              <a:rPr sz="3200" spc="5" dirty="0">
                <a:latin typeface="Calibri"/>
                <a:cs typeface="Calibri"/>
              </a:rPr>
              <a:t> </a:t>
            </a:r>
            <a:r>
              <a:rPr sz="3200" spc="-10" dirty="0">
                <a:latin typeface="Calibri"/>
                <a:cs typeface="Calibri"/>
              </a:rPr>
              <a:t>task.	</a:t>
            </a:r>
            <a:r>
              <a:rPr sz="3200" b="1" u="heavy" spc="-5" dirty="0">
                <a:uFill>
                  <a:solidFill>
                    <a:srgbClr val="000000"/>
                  </a:solidFill>
                </a:uFill>
                <a:latin typeface="Calibri"/>
                <a:cs typeface="Calibri"/>
              </a:rPr>
              <a:t>The </a:t>
            </a:r>
            <a:r>
              <a:rPr sz="3200" b="1" u="heavy" spc="-15" dirty="0">
                <a:uFill>
                  <a:solidFill>
                    <a:srgbClr val="000000"/>
                  </a:solidFill>
                </a:uFill>
                <a:latin typeface="Calibri"/>
                <a:cs typeface="Calibri"/>
              </a:rPr>
              <a:t>written  </a:t>
            </a:r>
            <a:r>
              <a:rPr sz="3200" b="1" u="heavy" spc="-5" dirty="0">
                <a:uFill>
                  <a:solidFill>
                    <a:srgbClr val="000000"/>
                  </a:solidFill>
                </a:uFill>
                <a:latin typeface="Calibri"/>
                <a:cs typeface="Calibri"/>
              </a:rPr>
              <a:t>part </a:t>
            </a:r>
            <a:r>
              <a:rPr sz="3200" b="1" u="heavy" dirty="0">
                <a:uFill>
                  <a:solidFill>
                    <a:srgbClr val="000000"/>
                  </a:solidFill>
                </a:uFill>
                <a:latin typeface="Calibri"/>
                <a:cs typeface="Calibri"/>
              </a:rPr>
              <a:t>of </a:t>
            </a:r>
            <a:r>
              <a:rPr sz="3200" b="1" u="heavy" spc="-5" dirty="0">
                <a:uFill>
                  <a:solidFill>
                    <a:srgbClr val="000000"/>
                  </a:solidFill>
                </a:uFill>
                <a:latin typeface="Calibri"/>
                <a:cs typeface="Calibri"/>
              </a:rPr>
              <a:t>this </a:t>
            </a:r>
            <a:r>
              <a:rPr sz="3200" b="1" u="heavy" spc="-10" dirty="0">
                <a:uFill>
                  <a:solidFill>
                    <a:srgbClr val="000000"/>
                  </a:solidFill>
                </a:uFill>
                <a:latin typeface="Calibri"/>
                <a:cs typeface="Calibri"/>
              </a:rPr>
              <a:t>task </a:t>
            </a:r>
            <a:r>
              <a:rPr sz="3200" b="1" u="heavy" spc="-15" dirty="0">
                <a:uFill>
                  <a:solidFill>
                    <a:srgbClr val="000000"/>
                  </a:solidFill>
                </a:uFill>
                <a:latin typeface="Calibri"/>
                <a:cs typeface="Calibri"/>
              </a:rPr>
              <a:t>must </a:t>
            </a:r>
            <a:r>
              <a:rPr sz="3200" b="1" u="heavy" spc="-5" dirty="0">
                <a:uFill>
                  <a:solidFill>
                    <a:srgbClr val="000000"/>
                  </a:solidFill>
                </a:uFill>
                <a:latin typeface="Calibri"/>
                <a:cs typeface="Calibri"/>
              </a:rPr>
              <a:t>be </a:t>
            </a:r>
            <a:r>
              <a:rPr sz="3200" b="1" u="heavy" spc="-10" dirty="0">
                <a:uFill>
                  <a:solidFill>
                    <a:srgbClr val="000000"/>
                  </a:solidFill>
                </a:uFill>
                <a:latin typeface="Calibri"/>
                <a:cs typeface="Calibri"/>
              </a:rPr>
              <a:t>completed </a:t>
            </a:r>
            <a:r>
              <a:rPr sz="3200" b="1" u="heavy" spc="-5" dirty="0">
                <a:uFill>
                  <a:solidFill>
                    <a:srgbClr val="000000"/>
                  </a:solidFill>
                </a:uFill>
                <a:latin typeface="Calibri"/>
                <a:cs typeface="Calibri"/>
              </a:rPr>
              <a:t>during  class time</a:t>
            </a:r>
            <a:endParaRPr sz="3200">
              <a:latin typeface="Calibri"/>
              <a:cs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8343" y="489712"/>
            <a:ext cx="5166995" cy="695960"/>
          </a:xfrm>
          <a:prstGeom prst="rect">
            <a:avLst/>
          </a:prstGeom>
        </p:spPr>
        <p:txBody>
          <a:bodyPr vert="horz" wrap="square" lIns="0" tIns="12700" rIns="0" bIns="0" rtlCol="0">
            <a:spAutoFit/>
          </a:bodyPr>
          <a:lstStyle/>
          <a:p>
            <a:pPr marL="12700">
              <a:lnSpc>
                <a:spcPct val="100000"/>
              </a:lnSpc>
              <a:spcBef>
                <a:spcPts val="100"/>
              </a:spcBef>
            </a:pPr>
            <a:r>
              <a:rPr spc="-25" dirty="0"/>
              <a:t>Website</a:t>
            </a:r>
            <a:r>
              <a:rPr spc="-80" dirty="0"/>
              <a:t> </a:t>
            </a:r>
            <a:r>
              <a:rPr spc="-20" dirty="0"/>
              <a:t>Evaluation</a:t>
            </a:r>
          </a:p>
        </p:txBody>
      </p:sp>
      <p:sp>
        <p:nvSpPr>
          <p:cNvPr id="3" name="object 3"/>
          <p:cNvSpPr txBox="1"/>
          <p:nvPr/>
        </p:nvSpPr>
        <p:spPr>
          <a:xfrm>
            <a:off x="535940" y="1612075"/>
            <a:ext cx="8058150" cy="3610610"/>
          </a:xfrm>
          <a:prstGeom prst="rect">
            <a:avLst/>
          </a:prstGeom>
        </p:spPr>
        <p:txBody>
          <a:bodyPr vert="horz" wrap="square" lIns="0" tIns="13970" rIns="0" bIns="0" rtlCol="0">
            <a:spAutoFit/>
          </a:bodyPr>
          <a:lstStyle/>
          <a:p>
            <a:pPr marL="355600" marR="5080" indent="-342900">
              <a:lnSpc>
                <a:spcPct val="99700"/>
              </a:lnSpc>
              <a:spcBef>
                <a:spcPts val="110"/>
              </a:spcBef>
              <a:buFont typeface="Arial"/>
              <a:buChar char="•"/>
              <a:tabLst>
                <a:tab pos="354965" algn="l"/>
                <a:tab pos="355600" algn="l"/>
              </a:tabLst>
            </a:pPr>
            <a:r>
              <a:rPr sz="2800" spc="-75" dirty="0">
                <a:latin typeface="Calibri"/>
                <a:cs typeface="Calibri"/>
              </a:rPr>
              <a:t>You </a:t>
            </a:r>
            <a:r>
              <a:rPr sz="2800" spc="-10" dirty="0">
                <a:latin typeface="Calibri"/>
                <a:cs typeface="Calibri"/>
              </a:rPr>
              <a:t>can </a:t>
            </a:r>
            <a:r>
              <a:rPr sz="2800" spc="-15" dirty="0">
                <a:latin typeface="Calibri"/>
                <a:cs typeface="Calibri"/>
              </a:rPr>
              <a:t>prepare </a:t>
            </a:r>
            <a:r>
              <a:rPr sz="2800" spc="-25" dirty="0">
                <a:latin typeface="Calibri"/>
                <a:cs typeface="Calibri"/>
              </a:rPr>
              <a:t>for </a:t>
            </a:r>
            <a:r>
              <a:rPr sz="2800" spc="-5" dirty="0">
                <a:latin typeface="Calibri"/>
                <a:cs typeface="Calibri"/>
              </a:rPr>
              <a:t>this in </a:t>
            </a:r>
            <a:r>
              <a:rPr sz="2800" spc="-10" dirty="0">
                <a:latin typeface="Calibri"/>
                <a:cs typeface="Calibri"/>
              </a:rPr>
              <a:t>advance </a:t>
            </a:r>
            <a:r>
              <a:rPr sz="2800" spc="-5" dirty="0">
                <a:latin typeface="Calibri"/>
                <a:cs typeface="Calibri"/>
              </a:rPr>
              <a:t>i.e. </a:t>
            </a:r>
            <a:r>
              <a:rPr sz="2800" spc="-15" dirty="0">
                <a:latin typeface="Calibri"/>
                <a:cs typeface="Calibri"/>
              </a:rPr>
              <a:t>revise </a:t>
            </a:r>
            <a:r>
              <a:rPr sz="2800" dirty="0">
                <a:latin typeface="Calibri"/>
                <a:cs typeface="Calibri"/>
              </a:rPr>
              <a:t>but </a:t>
            </a:r>
            <a:r>
              <a:rPr sz="2800" spc="-15" dirty="0">
                <a:latin typeface="Calibri"/>
                <a:cs typeface="Calibri"/>
              </a:rPr>
              <a:t>you  </a:t>
            </a:r>
            <a:r>
              <a:rPr sz="2800" spc="-5" dirty="0">
                <a:latin typeface="Calibri"/>
                <a:cs typeface="Calibri"/>
              </a:rPr>
              <a:t>cannot bring </a:t>
            </a:r>
            <a:r>
              <a:rPr sz="2800" spc="-20" dirty="0">
                <a:latin typeface="Calibri"/>
                <a:cs typeface="Calibri"/>
              </a:rPr>
              <a:t>any </a:t>
            </a:r>
            <a:r>
              <a:rPr sz="2800" spc="-10" dirty="0">
                <a:latin typeface="Calibri"/>
                <a:cs typeface="Calibri"/>
              </a:rPr>
              <a:t>papers, </a:t>
            </a:r>
            <a:r>
              <a:rPr sz="2800" spc="-5" dirty="0">
                <a:latin typeface="Calibri"/>
                <a:cs typeface="Calibri"/>
              </a:rPr>
              <a:t>pen drives/memory </a:t>
            </a:r>
            <a:r>
              <a:rPr sz="2800" spc="-15" dirty="0">
                <a:latin typeface="Calibri"/>
                <a:cs typeface="Calibri"/>
              </a:rPr>
              <a:t>sticks  into </a:t>
            </a:r>
            <a:r>
              <a:rPr sz="2800" spc="-5" dirty="0">
                <a:latin typeface="Calibri"/>
                <a:cs typeface="Calibri"/>
              </a:rPr>
              <a:t>the class during the</a:t>
            </a:r>
            <a:r>
              <a:rPr sz="2800" spc="20" dirty="0">
                <a:latin typeface="Calibri"/>
                <a:cs typeface="Calibri"/>
              </a:rPr>
              <a:t> </a:t>
            </a:r>
            <a:r>
              <a:rPr sz="2800" spc="-10" dirty="0">
                <a:latin typeface="Calibri"/>
                <a:cs typeface="Calibri"/>
              </a:rPr>
              <a:t>assignment.</a:t>
            </a:r>
            <a:endParaRPr sz="2800">
              <a:latin typeface="Calibri"/>
              <a:cs typeface="Calibri"/>
            </a:endParaRPr>
          </a:p>
          <a:p>
            <a:pPr marL="355600" marR="263525" indent="-342900">
              <a:lnSpc>
                <a:spcPct val="100000"/>
              </a:lnSpc>
              <a:spcBef>
                <a:spcPts val="670"/>
              </a:spcBef>
              <a:buFont typeface="Arial"/>
              <a:buChar char="•"/>
              <a:tabLst>
                <a:tab pos="354965" algn="l"/>
                <a:tab pos="355600" algn="l"/>
              </a:tabLst>
            </a:pPr>
            <a:r>
              <a:rPr sz="2800" spc="-15" dirty="0">
                <a:latin typeface="Calibri"/>
                <a:cs typeface="Calibri"/>
              </a:rPr>
              <a:t>There </a:t>
            </a:r>
            <a:r>
              <a:rPr sz="2800" spc="-5" dirty="0">
                <a:latin typeface="Calibri"/>
                <a:cs typeface="Calibri"/>
              </a:rPr>
              <a:t>will </a:t>
            </a:r>
            <a:r>
              <a:rPr sz="2800" dirty="0">
                <a:latin typeface="Calibri"/>
                <a:cs typeface="Calibri"/>
              </a:rPr>
              <a:t>be no </a:t>
            </a:r>
            <a:r>
              <a:rPr sz="2800" spc="-15" dirty="0">
                <a:latin typeface="Calibri"/>
                <a:cs typeface="Calibri"/>
              </a:rPr>
              <a:t>Internet </a:t>
            </a:r>
            <a:r>
              <a:rPr sz="2800" spc="-5" dirty="0">
                <a:latin typeface="Calibri"/>
                <a:cs typeface="Calibri"/>
              </a:rPr>
              <a:t>access or access </a:t>
            </a:r>
            <a:r>
              <a:rPr sz="2800" spc="-15" dirty="0">
                <a:latin typeface="Calibri"/>
                <a:cs typeface="Calibri"/>
              </a:rPr>
              <a:t>to </a:t>
            </a:r>
            <a:r>
              <a:rPr sz="2800" spc="-5" dirty="0">
                <a:latin typeface="Calibri"/>
                <a:cs typeface="Calibri"/>
              </a:rPr>
              <a:t>mobile  phones during the</a:t>
            </a:r>
            <a:r>
              <a:rPr sz="2800" dirty="0">
                <a:latin typeface="Calibri"/>
                <a:cs typeface="Calibri"/>
              </a:rPr>
              <a:t> </a:t>
            </a:r>
            <a:r>
              <a:rPr sz="2800" spc="-10" dirty="0">
                <a:latin typeface="Calibri"/>
                <a:cs typeface="Calibri"/>
              </a:rPr>
              <a:t>assignment.</a:t>
            </a:r>
            <a:endParaRPr sz="2800">
              <a:latin typeface="Calibri"/>
              <a:cs typeface="Calibri"/>
            </a:endParaRPr>
          </a:p>
          <a:p>
            <a:pPr marL="355600" marR="272415" indent="-342900">
              <a:lnSpc>
                <a:spcPct val="100000"/>
              </a:lnSpc>
              <a:spcBef>
                <a:spcPts val="680"/>
              </a:spcBef>
              <a:buFont typeface="Arial"/>
              <a:buChar char="•"/>
              <a:tabLst>
                <a:tab pos="354965" algn="l"/>
                <a:tab pos="355600" algn="l"/>
              </a:tabLst>
            </a:pPr>
            <a:r>
              <a:rPr sz="2800" spc="-5" dirty="0">
                <a:latin typeface="Calibri"/>
                <a:cs typeface="Calibri"/>
              </a:rPr>
              <a:t>If </a:t>
            </a:r>
            <a:r>
              <a:rPr sz="2800" spc="-15" dirty="0">
                <a:latin typeface="Calibri"/>
                <a:cs typeface="Calibri"/>
              </a:rPr>
              <a:t>you </a:t>
            </a:r>
            <a:r>
              <a:rPr sz="2800" dirty="0">
                <a:latin typeface="Calibri"/>
                <a:cs typeface="Calibri"/>
              </a:rPr>
              <a:t>do </a:t>
            </a:r>
            <a:r>
              <a:rPr sz="2800" spc="-5" dirty="0">
                <a:latin typeface="Calibri"/>
                <a:cs typeface="Calibri"/>
              </a:rPr>
              <a:t>not turn </a:t>
            </a:r>
            <a:r>
              <a:rPr sz="2800" dirty="0">
                <a:latin typeface="Calibri"/>
                <a:cs typeface="Calibri"/>
              </a:rPr>
              <a:t>up </a:t>
            </a:r>
            <a:r>
              <a:rPr sz="2800" spc="-15" dirty="0">
                <a:latin typeface="Calibri"/>
                <a:cs typeface="Calibri"/>
              </a:rPr>
              <a:t>your </a:t>
            </a:r>
            <a:r>
              <a:rPr sz="2800" spc="-5" dirty="0">
                <a:latin typeface="Calibri"/>
                <a:cs typeface="Calibri"/>
              </a:rPr>
              <a:t>mark will </a:t>
            </a:r>
            <a:r>
              <a:rPr sz="2800" dirty="0">
                <a:latin typeface="Calibri"/>
                <a:cs typeface="Calibri"/>
              </a:rPr>
              <a:t>be </a:t>
            </a:r>
            <a:r>
              <a:rPr sz="2800" spc="-10" dirty="0">
                <a:latin typeface="Calibri"/>
                <a:cs typeface="Calibri"/>
              </a:rPr>
              <a:t>capped </a:t>
            </a:r>
            <a:r>
              <a:rPr sz="2800" spc="-15" dirty="0">
                <a:latin typeface="Calibri"/>
                <a:cs typeface="Calibri"/>
              </a:rPr>
              <a:t>at  </a:t>
            </a:r>
            <a:r>
              <a:rPr sz="2800" dirty="0">
                <a:latin typeface="Calibri"/>
                <a:cs typeface="Calibri"/>
              </a:rPr>
              <a:t>40% </a:t>
            </a:r>
            <a:r>
              <a:rPr sz="2800" spc="-5" dirty="0">
                <a:latin typeface="Calibri"/>
                <a:cs typeface="Calibri"/>
              </a:rPr>
              <a:t>and </a:t>
            </a:r>
            <a:r>
              <a:rPr sz="2800" spc="-15" dirty="0">
                <a:latin typeface="Calibri"/>
                <a:cs typeface="Calibri"/>
              </a:rPr>
              <a:t>you </a:t>
            </a:r>
            <a:r>
              <a:rPr sz="2800" spc="-5" dirty="0">
                <a:latin typeface="Calibri"/>
                <a:cs typeface="Calibri"/>
              </a:rPr>
              <a:t>will </a:t>
            </a:r>
            <a:r>
              <a:rPr sz="2800" spc="-20" dirty="0">
                <a:latin typeface="Calibri"/>
                <a:cs typeface="Calibri"/>
              </a:rPr>
              <a:t>have </a:t>
            </a:r>
            <a:r>
              <a:rPr sz="2800" spc="-5" dirty="0">
                <a:latin typeface="Calibri"/>
                <a:cs typeface="Calibri"/>
              </a:rPr>
              <a:t>one </a:t>
            </a:r>
            <a:r>
              <a:rPr sz="2800" spc="-15" dirty="0">
                <a:latin typeface="Calibri"/>
                <a:cs typeface="Calibri"/>
              </a:rPr>
              <a:t>more </a:t>
            </a:r>
            <a:r>
              <a:rPr sz="2800" spc="-5" dirty="0">
                <a:latin typeface="Calibri"/>
                <a:cs typeface="Calibri"/>
              </a:rPr>
              <a:t>chance </a:t>
            </a:r>
            <a:r>
              <a:rPr sz="2800" spc="-15" dirty="0">
                <a:latin typeface="Calibri"/>
                <a:cs typeface="Calibri"/>
              </a:rPr>
              <a:t>to </a:t>
            </a:r>
            <a:r>
              <a:rPr sz="2800" spc="-35" dirty="0">
                <a:latin typeface="Calibri"/>
                <a:cs typeface="Calibri"/>
              </a:rPr>
              <a:t>take </a:t>
            </a:r>
            <a:r>
              <a:rPr sz="2800" spc="-5" dirty="0">
                <a:latin typeface="Calibri"/>
                <a:cs typeface="Calibri"/>
              </a:rPr>
              <a:t>the  </a:t>
            </a:r>
            <a:r>
              <a:rPr sz="2800" spc="-10" dirty="0">
                <a:latin typeface="Calibri"/>
                <a:cs typeface="Calibri"/>
              </a:rPr>
              <a:t>assignment.</a:t>
            </a:r>
            <a:endParaRPr sz="2800">
              <a:latin typeface="Calibri"/>
              <a:cs typeface="Calibri"/>
            </a:endParaRPr>
          </a:p>
        </p:txBody>
      </p:sp>
      <p:sp>
        <p:nvSpPr>
          <p:cNvPr id="4" name="object 4"/>
          <p:cNvSpPr txBox="1"/>
          <p:nvPr/>
        </p:nvSpPr>
        <p:spPr>
          <a:xfrm>
            <a:off x="8503602" y="6430517"/>
            <a:ext cx="104139"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8</a:t>
            </a:r>
            <a:endParaRPr sz="1200">
              <a:latin typeface="Corbel"/>
              <a:cs typeface="Corbe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TotalTime>
  <Words>538</Words>
  <Application>Microsoft Office PowerPoint</Application>
  <PresentationFormat>On-screen Show (4:3)</PresentationFormat>
  <Paragraphs>43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 Rounded MT Bold</vt:lpstr>
      <vt:lpstr>Calibri</vt:lpstr>
      <vt:lpstr>Corbel</vt:lpstr>
      <vt:lpstr>Office Theme</vt:lpstr>
      <vt:lpstr>CertHE Skills for the Workplace</vt:lpstr>
      <vt:lpstr>Assessment Individual Task - Time Scales (contribution to module mark 50%)</vt:lpstr>
      <vt:lpstr>Blog Best Practice</vt:lpstr>
      <vt:lpstr>Assessment Group Task – Time Scales (contribution to module mark 50%)</vt:lpstr>
      <vt:lpstr>Questionnaire</vt:lpstr>
      <vt:lpstr>Questionnaire</vt:lpstr>
      <vt:lpstr>Questionnaires</vt:lpstr>
      <vt:lpstr>Website</vt:lpstr>
      <vt:lpstr>Website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dc:title>
  <dc:creator>Anthony Burns</dc:creator>
  <cp:lastModifiedBy>Shehla Khan</cp:lastModifiedBy>
  <cp:revision>8</cp:revision>
  <dcterms:created xsi:type="dcterms:W3CDTF">2018-09-11T10:44:31Z</dcterms:created>
  <dcterms:modified xsi:type="dcterms:W3CDTF">2018-11-12T10:29:02Z</dcterms:modified>
</cp:coreProperties>
</file>