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4"/>
  </p:notesMasterIdLst>
  <p:sldIdLst>
    <p:sldId id="257" r:id="rId2"/>
    <p:sldId id="322" r:id="rId3"/>
    <p:sldId id="258" r:id="rId4"/>
    <p:sldId id="259" r:id="rId5"/>
    <p:sldId id="260" r:id="rId6"/>
    <p:sldId id="262" r:id="rId7"/>
    <p:sldId id="261" r:id="rId8"/>
    <p:sldId id="320" r:id="rId9"/>
    <p:sldId id="264" r:id="rId10"/>
    <p:sldId id="265" r:id="rId11"/>
    <p:sldId id="266" r:id="rId12"/>
    <p:sldId id="267" r:id="rId13"/>
    <p:sldId id="268" r:id="rId14"/>
    <p:sldId id="269" r:id="rId15"/>
    <p:sldId id="263" r:id="rId16"/>
    <p:sldId id="270" r:id="rId17"/>
    <p:sldId id="271" r:id="rId18"/>
    <p:sldId id="272" r:id="rId19"/>
    <p:sldId id="321" r:id="rId20"/>
    <p:sldId id="273" r:id="rId21"/>
    <p:sldId id="274" r:id="rId22"/>
    <p:sldId id="275" r:id="rId23"/>
    <p:sldId id="323" r:id="rId24"/>
    <p:sldId id="324" r:id="rId25"/>
    <p:sldId id="276" r:id="rId26"/>
    <p:sldId id="277" r:id="rId27"/>
    <p:sldId id="278" r:id="rId28"/>
    <p:sldId id="279" r:id="rId29"/>
    <p:sldId id="280" r:id="rId30"/>
    <p:sldId id="317" r:id="rId31"/>
    <p:sldId id="283" r:id="rId32"/>
    <p:sldId id="281" r:id="rId33"/>
    <p:sldId id="282" r:id="rId34"/>
    <p:sldId id="284" r:id="rId35"/>
    <p:sldId id="285" r:id="rId36"/>
    <p:sldId id="286" r:id="rId37"/>
    <p:sldId id="287" r:id="rId38"/>
    <p:sldId id="288" r:id="rId39"/>
    <p:sldId id="289" r:id="rId40"/>
    <p:sldId id="292" r:id="rId41"/>
    <p:sldId id="290" r:id="rId42"/>
    <p:sldId id="291" r:id="rId43"/>
    <p:sldId id="294" r:id="rId44"/>
    <p:sldId id="295" r:id="rId45"/>
    <p:sldId id="296" r:id="rId46"/>
    <p:sldId id="297" r:id="rId47"/>
    <p:sldId id="298" r:id="rId48"/>
    <p:sldId id="299" r:id="rId49"/>
    <p:sldId id="300" r:id="rId50"/>
    <p:sldId id="302" r:id="rId51"/>
    <p:sldId id="303" r:id="rId52"/>
    <p:sldId id="305" r:id="rId53"/>
    <p:sldId id="306" r:id="rId54"/>
    <p:sldId id="308" r:id="rId55"/>
    <p:sldId id="311" r:id="rId56"/>
    <p:sldId id="312" r:id="rId57"/>
    <p:sldId id="307" r:id="rId58"/>
    <p:sldId id="313" r:id="rId59"/>
    <p:sldId id="314" r:id="rId60"/>
    <p:sldId id="316" r:id="rId61"/>
    <p:sldId id="318" r:id="rId62"/>
    <p:sldId id="319" r:id="rId63"/>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p:scale>
          <a:sx n="75" d="100"/>
          <a:sy n="75" d="100"/>
        </p:scale>
        <p:origin x="1434" y="3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8B6B6FE1-FDD2-49FB-B75A-3EBF117B2228}" type="datetimeFigureOut">
              <a:rPr lang="en-GB"/>
              <a:pPr>
                <a:defRPr/>
              </a:pPr>
              <a:t>14/11/2016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78DC72-318B-4E7D-B86D-8D0BA5F0141C}" type="slidenum">
              <a:rPr lang="en-GB"/>
              <a:pPr>
                <a:defRPr/>
              </a:pPr>
              <a:t>‹#›</a:t>
            </a:fld>
            <a:endParaRPr lang="en-GB"/>
          </a:p>
        </p:txBody>
      </p:sp>
    </p:spTree>
    <p:extLst>
      <p:ext uri="{BB962C8B-B14F-4D97-AF65-F5344CB8AC3E}">
        <p14:creationId xmlns:p14="http://schemas.microsoft.com/office/powerpoint/2010/main" val="15913484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819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1666AE1-617D-4765-AA58-28F35C2A97FB}" type="slidenum">
              <a:rPr lang="en-GB" altLang="en-US" smtClean="0">
                <a:solidFill>
                  <a:srgbClr val="000000"/>
                </a:solidFill>
              </a:rPr>
              <a:pPr fontAlgn="base">
                <a:spcBef>
                  <a:spcPct val="0"/>
                </a:spcBef>
                <a:spcAft>
                  <a:spcPct val="0"/>
                </a:spcAft>
                <a:defRPr/>
              </a:pPr>
              <a:t>1</a:t>
            </a:fld>
            <a:endParaRPr lang="en-GB" altLang="en-US" smtClean="0">
              <a:solidFill>
                <a:srgbClr val="000000"/>
              </a:solidFill>
            </a:endParaRPr>
          </a:p>
        </p:txBody>
      </p:sp>
    </p:spTree>
    <p:extLst>
      <p:ext uri="{BB962C8B-B14F-4D97-AF65-F5344CB8AC3E}">
        <p14:creationId xmlns:p14="http://schemas.microsoft.com/office/powerpoint/2010/main" val="1618717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5B38AE0-EB58-45FF-BDFF-77721C7ACCA6}" type="slidenum">
              <a:rPr lang="en-GB" altLang="en-US" smtClean="0">
                <a:solidFill>
                  <a:srgbClr val="000000"/>
                </a:solidFill>
              </a:rPr>
              <a:pPr fontAlgn="base">
                <a:spcBef>
                  <a:spcPct val="0"/>
                </a:spcBef>
                <a:spcAft>
                  <a:spcPct val="0"/>
                </a:spcAft>
                <a:defRPr/>
              </a:pPr>
              <a:t>3</a:t>
            </a:fld>
            <a:endParaRPr lang="en-GB" altLang="en-US" smtClean="0">
              <a:solidFill>
                <a:srgbClr val="000000"/>
              </a:solidFill>
            </a:endParaRPr>
          </a:p>
        </p:txBody>
      </p:sp>
    </p:spTree>
    <p:extLst>
      <p:ext uri="{BB962C8B-B14F-4D97-AF65-F5344CB8AC3E}">
        <p14:creationId xmlns:p14="http://schemas.microsoft.com/office/powerpoint/2010/main" val="1340872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024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9E87E1C-9566-4699-92E3-0051478ABD12}" type="slidenum">
              <a:rPr lang="en-GB" altLang="en-US" smtClean="0">
                <a:solidFill>
                  <a:srgbClr val="000000"/>
                </a:solidFill>
              </a:rPr>
              <a:pPr fontAlgn="base">
                <a:spcBef>
                  <a:spcPct val="0"/>
                </a:spcBef>
                <a:spcAft>
                  <a:spcPct val="0"/>
                </a:spcAft>
                <a:defRPr/>
              </a:pPr>
              <a:t>4</a:t>
            </a:fld>
            <a:endParaRPr lang="en-GB" altLang="en-US" smtClean="0">
              <a:solidFill>
                <a:srgbClr val="000000"/>
              </a:solidFill>
            </a:endParaRPr>
          </a:p>
        </p:txBody>
      </p:sp>
    </p:spTree>
    <p:extLst>
      <p:ext uri="{BB962C8B-B14F-4D97-AF65-F5344CB8AC3E}">
        <p14:creationId xmlns:p14="http://schemas.microsoft.com/office/powerpoint/2010/main" val="19686947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E73EADB-2BE6-4DD1-AB35-51F9F4E001E8}" type="slidenum">
              <a:rPr lang="en-GB" altLang="en-US" smtClean="0">
                <a:solidFill>
                  <a:srgbClr val="000000"/>
                </a:solidFill>
              </a:rPr>
              <a:pPr fontAlgn="base">
                <a:spcBef>
                  <a:spcPct val="0"/>
                </a:spcBef>
                <a:spcAft>
                  <a:spcPct val="0"/>
                </a:spcAft>
                <a:defRPr/>
              </a:pPr>
              <a:t>5</a:t>
            </a:fld>
            <a:endParaRPr lang="en-GB" altLang="en-US" smtClean="0">
              <a:solidFill>
                <a:srgbClr val="000000"/>
              </a:solidFill>
            </a:endParaRPr>
          </a:p>
        </p:txBody>
      </p:sp>
    </p:spTree>
    <p:extLst>
      <p:ext uri="{BB962C8B-B14F-4D97-AF65-F5344CB8AC3E}">
        <p14:creationId xmlns:p14="http://schemas.microsoft.com/office/powerpoint/2010/main" val="7321593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631BD7EB-5366-4727-9E18-A795264111C7}" type="slidenum">
              <a:rPr lang="en-GB" altLang="en-US" smtClean="0">
                <a:solidFill>
                  <a:srgbClr val="000000"/>
                </a:solidFill>
              </a:rPr>
              <a:pPr fontAlgn="base">
                <a:spcBef>
                  <a:spcPct val="0"/>
                </a:spcBef>
                <a:spcAft>
                  <a:spcPct val="0"/>
                </a:spcAft>
                <a:defRPr/>
              </a:pPr>
              <a:t>6</a:t>
            </a:fld>
            <a:endParaRPr lang="en-GB" altLang="en-US" smtClean="0">
              <a:solidFill>
                <a:srgbClr val="000000"/>
              </a:solidFill>
            </a:endParaRPr>
          </a:p>
        </p:txBody>
      </p:sp>
    </p:spTree>
    <p:extLst>
      <p:ext uri="{BB962C8B-B14F-4D97-AF65-F5344CB8AC3E}">
        <p14:creationId xmlns:p14="http://schemas.microsoft.com/office/powerpoint/2010/main" val="2848687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229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6A42B87-0DD0-4BA6-A419-315E123092E4}" type="slidenum">
              <a:rPr lang="en-GB" altLang="en-US" smtClean="0">
                <a:solidFill>
                  <a:srgbClr val="000000"/>
                </a:solidFill>
              </a:rPr>
              <a:pPr fontAlgn="base">
                <a:spcBef>
                  <a:spcPct val="0"/>
                </a:spcBef>
                <a:spcAft>
                  <a:spcPct val="0"/>
                </a:spcAft>
                <a:defRPr/>
              </a:pPr>
              <a:t>7</a:t>
            </a:fld>
            <a:endParaRPr lang="en-GB" altLang="en-US" smtClean="0">
              <a:solidFill>
                <a:srgbClr val="000000"/>
              </a:solidFill>
            </a:endParaRPr>
          </a:p>
        </p:txBody>
      </p:sp>
    </p:spTree>
    <p:extLst>
      <p:ext uri="{BB962C8B-B14F-4D97-AF65-F5344CB8AC3E}">
        <p14:creationId xmlns:p14="http://schemas.microsoft.com/office/powerpoint/2010/main" val="1627473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8D4CAFB-1590-40F6-AF66-6B06C7671786}" type="slidenum">
              <a:rPr lang="en-GB" altLang="en-US" smtClean="0">
                <a:solidFill>
                  <a:srgbClr val="000000"/>
                </a:solidFill>
              </a:rPr>
              <a:pPr fontAlgn="base">
                <a:spcBef>
                  <a:spcPct val="0"/>
                </a:spcBef>
                <a:spcAft>
                  <a:spcPct val="0"/>
                </a:spcAft>
                <a:defRPr/>
              </a:pPr>
              <a:t>8</a:t>
            </a:fld>
            <a:endParaRPr lang="en-GB" altLang="en-US" smtClean="0">
              <a:solidFill>
                <a:srgbClr val="000000"/>
              </a:solidFill>
            </a:endParaRPr>
          </a:p>
        </p:txBody>
      </p:sp>
    </p:spTree>
    <p:extLst>
      <p:ext uri="{BB962C8B-B14F-4D97-AF65-F5344CB8AC3E}">
        <p14:creationId xmlns:p14="http://schemas.microsoft.com/office/powerpoint/2010/main" val="28536116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8D4CAFB-1590-40F6-AF66-6B06C7671786}" type="slidenum">
              <a:rPr lang="en-GB" altLang="en-US" smtClean="0">
                <a:solidFill>
                  <a:srgbClr val="000000"/>
                </a:solidFill>
              </a:rPr>
              <a:pPr fontAlgn="base">
                <a:spcBef>
                  <a:spcPct val="0"/>
                </a:spcBef>
                <a:spcAft>
                  <a:spcPct val="0"/>
                </a:spcAft>
                <a:defRPr/>
              </a:pPr>
              <a:t>9</a:t>
            </a:fld>
            <a:endParaRPr lang="en-GB" altLang="en-US" smtClean="0">
              <a:solidFill>
                <a:srgbClr val="000000"/>
              </a:solidFill>
            </a:endParaRPr>
          </a:p>
        </p:txBody>
      </p:sp>
    </p:spTree>
    <p:extLst>
      <p:ext uri="{BB962C8B-B14F-4D97-AF65-F5344CB8AC3E}">
        <p14:creationId xmlns:p14="http://schemas.microsoft.com/office/powerpoint/2010/main" val="4192152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A29B190-201E-4C65-BA7F-D5F6E9D71803}" type="slidenum">
              <a:rPr lang="en-GB" altLang="en-US" smtClean="0">
                <a:solidFill>
                  <a:srgbClr val="000000"/>
                </a:solidFill>
              </a:rPr>
              <a:pPr fontAlgn="base">
                <a:spcBef>
                  <a:spcPct val="0"/>
                </a:spcBef>
                <a:spcAft>
                  <a:spcPct val="0"/>
                </a:spcAft>
                <a:defRPr/>
              </a:pPr>
              <a:t>10</a:t>
            </a:fld>
            <a:endParaRPr lang="en-GB" altLang="en-US" smtClean="0">
              <a:solidFill>
                <a:srgbClr val="000000"/>
              </a:solidFill>
            </a:endParaRPr>
          </a:p>
        </p:txBody>
      </p:sp>
    </p:spTree>
    <p:extLst>
      <p:ext uri="{BB962C8B-B14F-4D97-AF65-F5344CB8AC3E}">
        <p14:creationId xmlns:p14="http://schemas.microsoft.com/office/powerpoint/2010/main" val="1225543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F1630B8-AE2E-4BF0-AD39-FEF5F4C2FCA0}" type="slidenum">
              <a:rPr lang="en-GB" altLang="en-US" smtClean="0">
                <a:solidFill>
                  <a:srgbClr val="000000"/>
                </a:solidFill>
              </a:rPr>
              <a:pPr fontAlgn="base">
                <a:spcBef>
                  <a:spcPct val="0"/>
                </a:spcBef>
                <a:spcAft>
                  <a:spcPct val="0"/>
                </a:spcAft>
                <a:defRPr/>
              </a:pPr>
              <a:t>11</a:t>
            </a:fld>
            <a:endParaRPr lang="en-GB" altLang="en-US" smtClean="0">
              <a:solidFill>
                <a:srgbClr val="000000"/>
              </a:solidFill>
            </a:endParaRPr>
          </a:p>
        </p:txBody>
      </p:sp>
    </p:spTree>
    <p:extLst>
      <p:ext uri="{BB962C8B-B14F-4D97-AF65-F5344CB8AC3E}">
        <p14:creationId xmlns:p14="http://schemas.microsoft.com/office/powerpoint/2010/main" val="544927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2150453-0A31-4CC1-A4E6-7AAF2DFBC4F8}" type="slidenum">
              <a:rPr lang="en-GB" altLang="en-US" smtClean="0">
                <a:solidFill>
                  <a:srgbClr val="000000"/>
                </a:solidFill>
              </a:rPr>
              <a:pPr fontAlgn="base">
                <a:spcBef>
                  <a:spcPct val="0"/>
                </a:spcBef>
                <a:spcAft>
                  <a:spcPct val="0"/>
                </a:spcAft>
                <a:defRPr/>
              </a:pPr>
              <a:t>12</a:t>
            </a:fld>
            <a:endParaRPr lang="en-GB" altLang="en-US" smtClean="0">
              <a:solidFill>
                <a:srgbClr val="000000"/>
              </a:solidFill>
            </a:endParaRPr>
          </a:p>
        </p:txBody>
      </p:sp>
    </p:spTree>
    <p:extLst>
      <p:ext uri="{BB962C8B-B14F-4D97-AF65-F5344CB8AC3E}">
        <p14:creationId xmlns:p14="http://schemas.microsoft.com/office/powerpoint/2010/main" val="779246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8936C51-61A2-4B24-8310-01CAB8C09597}" type="slidenum">
              <a:rPr lang="en-GB" altLang="en-US" smtClean="0">
                <a:solidFill>
                  <a:srgbClr val="000000"/>
                </a:solidFill>
              </a:rPr>
              <a:pPr fontAlgn="base">
                <a:spcBef>
                  <a:spcPct val="0"/>
                </a:spcBef>
                <a:spcAft>
                  <a:spcPct val="0"/>
                </a:spcAft>
                <a:defRPr/>
              </a:pPr>
              <a:t>13</a:t>
            </a:fld>
            <a:endParaRPr lang="en-GB" altLang="en-US" smtClean="0">
              <a:solidFill>
                <a:srgbClr val="000000"/>
              </a:solidFill>
            </a:endParaRPr>
          </a:p>
        </p:txBody>
      </p:sp>
    </p:spTree>
    <p:extLst>
      <p:ext uri="{BB962C8B-B14F-4D97-AF65-F5344CB8AC3E}">
        <p14:creationId xmlns:p14="http://schemas.microsoft.com/office/powerpoint/2010/main" val="18299862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51DA84AA-64D6-4F46-AD3E-825848A6E718}" type="slidenum">
              <a:rPr lang="en-GB" altLang="en-US" smtClean="0">
                <a:solidFill>
                  <a:srgbClr val="000000"/>
                </a:solidFill>
              </a:rPr>
              <a:pPr fontAlgn="base">
                <a:spcBef>
                  <a:spcPct val="0"/>
                </a:spcBef>
                <a:spcAft>
                  <a:spcPct val="0"/>
                </a:spcAft>
                <a:defRPr/>
              </a:pPr>
              <a:t>14</a:t>
            </a:fld>
            <a:endParaRPr lang="en-GB" altLang="en-US" smtClean="0">
              <a:solidFill>
                <a:srgbClr val="000000"/>
              </a:solidFill>
            </a:endParaRPr>
          </a:p>
        </p:txBody>
      </p:sp>
    </p:spTree>
    <p:extLst>
      <p:ext uri="{BB962C8B-B14F-4D97-AF65-F5344CB8AC3E}">
        <p14:creationId xmlns:p14="http://schemas.microsoft.com/office/powerpoint/2010/main" val="28146196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smtClean="0"/>
          </a:p>
        </p:txBody>
      </p:sp>
      <p:sp>
        <p:nvSpPr>
          <p:cNvPr id="4" name="Slide Number Placeholder 3"/>
          <p:cNvSpPr>
            <a:spLocks noGrp="1"/>
          </p:cNvSpPr>
          <p:nvPr>
            <p:ph type="sldNum" sz="quarter" idx="5"/>
          </p:nvPr>
        </p:nvSpPr>
        <p:spPr/>
        <p:txBody>
          <a:bodyPr/>
          <a:lstStyle/>
          <a:p>
            <a:pPr>
              <a:defRPr/>
            </a:pPr>
            <a:fld id="{73DCA9E9-D455-40DD-AA95-E0896F92A69B}" type="slidenum">
              <a:rPr lang="en-GB" smtClean="0">
                <a:solidFill>
                  <a:prstClr val="black"/>
                </a:solidFill>
              </a:rPr>
              <a:pPr>
                <a:defRPr/>
              </a:pPr>
              <a:t>15</a:t>
            </a:fld>
            <a:endParaRPr lang="en-GB">
              <a:solidFill>
                <a:prstClr val="black"/>
              </a:solidFill>
            </a:endParaRPr>
          </a:p>
        </p:txBody>
      </p:sp>
    </p:spTree>
    <p:extLst>
      <p:ext uri="{BB962C8B-B14F-4D97-AF65-F5344CB8AC3E}">
        <p14:creationId xmlns:p14="http://schemas.microsoft.com/office/powerpoint/2010/main" val="14495167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867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8E15171-2BB6-4F01-8F8A-BFE6868AE9D2}" type="slidenum">
              <a:rPr lang="en-GB" altLang="en-US" smtClean="0">
                <a:solidFill>
                  <a:srgbClr val="000000"/>
                </a:solidFill>
              </a:rPr>
              <a:pPr fontAlgn="base">
                <a:spcBef>
                  <a:spcPct val="0"/>
                </a:spcBef>
                <a:spcAft>
                  <a:spcPct val="0"/>
                </a:spcAft>
                <a:defRPr/>
              </a:pPr>
              <a:t>16</a:t>
            </a:fld>
            <a:endParaRPr lang="en-GB" altLang="en-US" smtClean="0">
              <a:solidFill>
                <a:srgbClr val="000000"/>
              </a:solidFill>
            </a:endParaRPr>
          </a:p>
        </p:txBody>
      </p:sp>
    </p:spTree>
    <p:extLst>
      <p:ext uri="{BB962C8B-B14F-4D97-AF65-F5344CB8AC3E}">
        <p14:creationId xmlns:p14="http://schemas.microsoft.com/office/powerpoint/2010/main" val="10094414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867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8E15171-2BB6-4F01-8F8A-BFE6868AE9D2}" type="slidenum">
              <a:rPr lang="en-GB" altLang="en-US" smtClean="0">
                <a:solidFill>
                  <a:srgbClr val="000000"/>
                </a:solidFill>
              </a:rPr>
              <a:pPr fontAlgn="base">
                <a:spcBef>
                  <a:spcPct val="0"/>
                </a:spcBef>
                <a:spcAft>
                  <a:spcPct val="0"/>
                </a:spcAft>
                <a:defRPr/>
              </a:pPr>
              <a:t>17</a:t>
            </a:fld>
            <a:endParaRPr lang="en-GB" altLang="en-US" smtClean="0">
              <a:solidFill>
                <a:srgbClr val="000000"/>
              </a:solidFill>
            </a:endParaRPr>
          </a:p>
        </p:txBody>
      </p:sp>
    </p:spTree>
    <p:extLst>
      <p:ext uri="{BB962C8B-B14F-4D97-AF65-F5344CB8AC3E}">
        <p14:creationId xmlns:p14="http://schemas.microsoft.com/office/powerpoint/2010/main" val="1954202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970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0605379-C951-4B1D-A7EA-168B258B8373}" type="slidenum">
              <a:rPr lang="en-GB" altLang="en-US" smtClean="0">
                <a:solidFill>
                  <a:srgbClr val="000000"/>
                </a:solidFill>
              </a:rPr>
              <a:pPr fontAlgn="base">
                <a:spcBef>
                  <a:spcPct val="0"/>
                </a:spcBef>
                <a:spcAft>
                  <a:spcPct val="0"/>
                </a:spcAft>
                <a:defRPr/>
              </a:pPr>
              <a:t>18</a:t>
            </a:fld>
            <a:endParaRPr lang="en-GB" altLang="en-US" smtClean="0">
              <a:solidFill>
                <a:srgbClr val="000000"/>
              </a:solidFill>
            </a:endParaRPr>
          </a:p>
        </p:txBody>
      </p:sp>
    </p:spTree>
    <p:extLst>
      <p:ext uri="{BB962C8B-B14F-4D97-AF65-F5344CB8AC3E}">
        <p14:creationId xmlns:p14="http://schemas.microsoft.com/office/powerpoint/2010/main" val="11833173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277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C1AA4A69-8F5C-4059-BB36-724D586C9176}" type="slidenum">
              <a:rPr lang="en-GB" altLang="en-US" smtClean="0">
                <a:solidFill>
                  <a:srgbClr val="000000"/>
                </a:solidFill>
              </a:rPr>
              <a:pPr>
                <a:defRPr/>
              </a:pPr>
              <a:t>19</a:t>
            </a:fld>
            <a:endParaRPr lang="en-GB" altLang="en-US" smtClean="0">
              <a:solidFill>
                <a:srgbClr val="000000"/>
              </a:solidFill>
            </a:endParaRPr>
          </a:p>
        </p:txBody>
      </p:sp>
    </p:spTree>
    <p:extLst>
      <p:ext uri="{BB962C8B-B14F-4D97-AF65-F5344CB8AC3E}">
        <p14:creationId xmlns:p14="http://schemas.microsoft.com/office/powerpoint/2010/main" val="6551901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072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8E4CF1A-0A7D-4008-8426-A6B0C8B5D2B4}" type="slidenum">
              <a:rPr lang="en-GB" altLang="en-US" smtClean="0">
                <a:solidFill>
                  <a:srgbClr val="000000"/>
                </a:solidFill>
              </a:rPr>
              <a:pPr fontAlgn="base">
                <a:spcBef>
                  <a:spcPct val="0"/>
                </a:spcBef>
                <a:spcAft>
                  <a:spcPct val="0"/>
                </a:spcAft>
                <a:defRPr/>
              </a:pPr>
              <a:t>20</a:t>
            </a:fld>
            <a:endParaRPr lang="en-GB" altLang="en-US" smtClean="0">
              <a:solidFill>
                <a:srgbClr val="000000"/>
              </a:solidFill>
            </a:endParaRPr>
          </a:p>
        </p:txBody>
      </p:sp>
    </p:spTree>
    <p:extLst>
      <p:ext uri="{BB962C8B-B14F-4D97-AF65-F5344CB8AC3E}">
        <p14:creationId xmlns:p14="http://schemas.microsoft.com/office/powerpoint/2010/main" val="854595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F7B6FCB6-590D-42F6-82E9-28CFE6D58DAF}" type="slidenum">
              <a:rPr lang="en-GB" altLang="en-US" smtClean="0">
                <a:solidFill>
                  <a:srgbClr val="000000"/>
                </a:solidFill>
              </a:rPr>
              <a:pPr fontAlgn="base">
                <a:spcBef>
                  <a:spcPct val="0"/>
                </a:spcBef>
                <a:spcAft>
                  <a:spcPct val="0"/>
                </a:spcAft>
                <a:defRPr/>
              </a:pPr>
              <a:t>21</a:t>
            </a:fld>
            <a:endParaRPr lang="en-GB" altLang="en-US" smtClean="0">
              <a:solidFill>
                <a:srgbClr val="000000"/>
              </a:solidFill>
            </a:endParaRPr>
          </a:p>
        </p:txBody>
      </p:sp>
    </p:spTree>
    <p:extLst>
      <p:ext uri="{BB962C8B-B14F-4D97-AF65-F5344CB8AC3E}">
        <p14:creationId xmlns:p14="http://schemas.microsoft.com/office/powerpoint/2010/main" val="26276739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277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1AA4A69-8F5C-4059-BB36-724D586C9176}" type="slidenum">
              <a:rPr lang="en-GB" altLang="en-US" smtClean="0">
                <a:solidFill>
                  <a:srgbClr val="000000"/>
                </a:solidFill>
              </a:rPr>
              <a:pPr fontAlgn="base">
                <a:spcBef>
                  <a:spcPct val="0"/>
                </a:spcBef>
                <a:spcAft>
                  <a:spcPct val="0"/>
                </a:spcAft>
                <a:defRPr/>
              </a:pPr>
              <a:t>22</a:t>
            </a:fld>
            <a:endParaRPr lang="en-GB" altLang="en-US" smtClean="0">
              <a:solidFill>
                <a:srgbClr val="000000"/>
              </a:solidFill>
            </a:endParaRPr>
          </a:p>
        </p:txBody>
      </p:sp>
    </p:spTree>
    <p:extLst>
      <p:ext uri="{BB962C8B-B14F-4D97-AF65-F5344CB8AC3E}">
        <p14:creationId xmlns:p14="http://schemas.microsoft.com/office/powerpoint/2010/main" val="1653109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4078DC72-318B-4E7D-B86D-8D0BA5F0141C}" type="slidenum">
              <a:rPr lang="en-GB" smtClean="0"/>
              <a:pPr>
                <a:defRPr/>
              </a:pPr>
              <a:t>24</a:t>
            </a:fld>
            <a:endParaRPr lang="en-GB"/>
          </a:p>
        </p:txBody>
      </p:sp>
    </p:spTree>
    <p:extLst>
      <p:ext uri="{BB962C8B-B14F-4D97-AF65-F5344CB8AC3E}">
        <p14:creationId xmlns:p14="http://schemas.microsoft.com/office/powerpoint/2010/main" val="35617588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379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0D1066D-4739-404F-A268-1F0528289060}" type="slidenum">
              <a:rPr lang="en-GB" altLang="en-US" smtClean="0">
                <a:solidFill>
                  <a:srgbClr val="000000"/>
                </a:solidFill>
              </a:rPr>
              <a:pPr fontAlgn="base">
                <a:spcBef>
                  <a:spcPct val="0"/>
                </a:spcBef>
                <a:spcAft>
                  <a:spcPct val="0"/>
                </a:spcAft>
                <a:defRPr/>
              </a:pPr>
              <a:t>25</a:t>
            </a:fld>
            <a:endParaRPr lang="en-GB" altLang="en-US" smtClean="0">
              <a:solidFill>
                <a:srgbClr val="000000"/>
              </a:solidFill>
            </a:endParaRPr>
          </a:p>
        </p:txBody>
      </p:sp>
    </p:spTree>
    <p:extLst>
      <p:ext uri="{BB962C8B-B14F-4D97-AF65-F5344CB8AC3E}">
        <p14:creationId xmlns:p14="http://schemas.microsoft.com/office/powerpoint/2010/main" val="17734296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48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4D6EECF-4746-44DB-85A6-A1301958A5B8}" type="slidenum">
              <a:rPr lang="en-GB" altLang="en-US" smtClean="0">
                <a:solidFill>
                  <a:srgbClr val="000000"/>
                </a:solidFill>
              </a:rPr>
              <a:pPr fontAlgn="base">
                <a:spcBef>
                  <a:spcPct val="0"/>
                </a:spcBef>
                <a:spcAft>
                  <a:spcPct val="0"/>
                </a:spcAft>
                <a:defRPr/>
              </a:pPr>
              <a:t>26</a:t>
            </a:fld>
            <a:endParaRPr lang="en-GB" altLang="en-US" smtClean="0">
              <a:solidFill>
                <a:srgbClr val="000000"/>
              </a:solidFill>
            </a:endParaRPr>
          </a:p>
        </p:txBody>
      </p:sp>
    </p:spTree>
    <p:extLst>
      <p:ext uri="{BB962C8B-B14F-4D97-AF65-F5344CB8AC3E}">
        <p14:creationId xmlns:p14="http://schemas.microsoft.com/office/powerpoint/2010/main" val="2435577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smtClean="0"/>
          </a:p>
        </p:txBody>
      </p:sp>
      <p:sp>
        <p:nvSpPr>
          <p:cNvPr id="3584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643ECB5-E2FE-433A-B8D5-3F2FE42DB025}" type="slidenum">
              <a:rPr lang="en-GB" altLang="en-US" smtClean="0">
                <a:solidFill>
                  <a:srgbClr val="000000"/>
                </a:solidFill>
              </a:rPr>
              <a:pPr fontAlgn="base">
                <a:spcBef>
                  <a:spcPct val="0"/>
                </a:spcBef>
                <a:spcAft>
                  <a:spcPct val="0"/>
                </a:spcAft>
                <a:defRPr/>
              </a:pPr>
              <a:t>27</a:t>
            </a:fld>
            <a:endParaRPr lang="en-GB" altLang="en-US" smtClean="0">
              <a:solidFill>
                <a:srgbClr val="000000"/>
              </a:solidFill>
            </a:endParaRPr>
          </a:p>
        </p:txBody>
      </p:sp>
    </p:spTree>
    <p:extLst>
      <p:ext uri="{BB962C8B-B14F-4D97-AF65-F5344CB8AC3E}">
        <p14:creationId xmlns:p14="http://schemas.microsoft.com/office/powerpoint/2010/main" val="22521245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48E429-67FD-415F-ABD8-AD4ADA09E34C}" type="slidenum">
              <a:rPr lang="en-GB" smtClean="0">
                <a:solidFill>
                  <a:prstClr val="black"/>
                </a:solidFill>
              </a:rPr>
              <a:pPr/>
              <a:t>28</a:t>
            </a:fld>
            <a:endParaRPr lang="en-GB" dirty="0">
              <a:solidFill>
                <a:prstClr val="black"/>
              </a:solidFill>
            </a:endParaRPr>
          </a:p>
        </p:txBody>
      </p:sp>
    </p:spTree>
    <p:extLst>
      <p:ext uri="{BB962C8B-B14F-4D97-AF65-F5344CB8AC3E}">
        <p14:creationId xmlns:p14="http://schemas.microsoft.com/office/powerpoint/2010/main" val="7853917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458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1CF3605-FAC5-4FC7-83A0-7C0B329DD4CD}" type="slidenum">
              <a:rPr lang="en-GB" altLang="en-US" smtClean="0">
                <a:solidFill>
                  <a:srgbClr val="000000"/>
                </a:solidFill>
              </a:rPr>
              <a:pPr fontAlgn="base">
                <a:spcBef>
                  <a:spcPct val="0"/>
                </a:spcBef>
                <a:spcAft>
                  <a:spcPct val="0"/>
                </a:spcAft>
                <a:defRPr/>
              </a:pPr>
              <a:t>29</a:t>
            </a:fld>
            <a:endParaRPr lang="en-GB" altLang="en-US" smtClean="0">
              <a:solidFill>
                <a:srgbClr val="000000"/>
              </a:solidFill>
            </a:endParaRPr>
          </a:p>
        </p:txBody>
      </p:sp>
    </p:spTree>
    <p:extLst>
      <p:ext uri="{BB962C8B-B14F-4D97-AF65-F5344CB8AC3E}">
        <p14:creationId xmlns:p14="http://schemas.microsoft.com/office/powerpoint/2010/main" val="41734716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6F6644B5-882E-49C4-A6A3-883AE075E58D}" type="slidenum">
              <a:rPr lang="en-GB" altLang="en-US" smtClean="0">
                <a:solidFill>
                  <a:srgbClr val="000000"/>
                </a:solidFill>
              </a:rPr>
              <a:pPr fontAlgn="base">
                <a:spcBef>
                  <a:spcPct val="0"/>
                </a:spcBef>
                <a:spcAft>
                  <a:spcPct val="0"/>
                </a:spcAft>
                <a:defRPr/>
              </a:pPr>
              <a:t>31</a:t>
            </a:fld>
            <a:endParaRPr lang="en-GB" altLang="en-US" smtClean="0">
              <a:solidFill>
                <a:srgbClr val="000000"/>
              </a:solidFill>
            </a:endParaRPr>
          </a:p>
        </p:txBody>
      </p:sp>
    </p:spTree>
    <p:extLst>
      <p:ext uri="{BB962C8B-B14F-4D97-AF65-F5344CB8AC3E}">
        <p14:creationId xmlns:p14="http://schemas.microsoft.com/office/powerpoint/2010/main" val="7080939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0E46E0D-7BD2-4DAC-A200-B3B455FBBB28}" type="slidenum">
              <a:rPr lang="en-GB" altLang="en-US" smtClean="0">
                <a:solidFill>
                  <a:srgbClr val="000000"/>
                </a:solidFill>
              </a:rPr>
              <a:pPr fontAlgn="base">
                <a:spcBef>
                  <a:spcPct val="0"/>
                </a:spcBef>
                <a:spcAft>
                  <a:spcPct val="0"/>
                </a:spcAft>
                <a:defRPr/>
              </a:pPr>
              <a:t>32</a:t>
            </a:fld>
            <a:endParaRPr lang="en-GB" altLang="en-US" smtClean="0">
              <a:solidFill>
                <a:srgbClr val="000000"/>
              </a:solidFill>
            </a:endParaRPr>
          </a:p>
        </p:txBody>
      </p:sp>
    </p:spTree>
    <p:extLst>
      <p:ext uri="{BB962C8B-B14F-4D97-AF65-F5344CB8AC3E}">
        <p14:creationId xmlns:p14="http://schemas.microsoft.com/office/powerpoint/2010/main" val="27810125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582AC6E-4299-458A-B294-900AB0366A4C}" type="slidenum">
              <a:rPr lang="en-GB" altLang="en-US" smtClean="0">
                <a:solidFill>
                  <a:srgbClr val="000000"/>
                </a:solidFill>
              </a:rPr>
              <a:pPr fontAlgn="base">
                <a:spcBef>
                  <a:spcPct val="0"/>
                </a:spcBef>
                <a:spcAft>
                  <a:spcPct val="0"/>
                </a:spcAft>
                <a:defRPr/>
              </a:pPr>
              <a:t>33</a:t>
            </a:fld>
            <a:endParaRPr lang="en-GB" altLang="en-US" smtClean="0">
              <a:solidFill>
                <a:srgbClr val="000000"/>
              </a:solidFill>
            </a:endParaRPr>
          </a:p>
        </p:txBody>
      </p:sp>
    </p:spTree>
    <p:extLst>
      <p:ext uri="{BB962C8B-B14F-4D97-AF65-F5344CB8AC3E}">
        <p14:creationId xmlns:p14="http://schemas.microsoft.com/office/powerpoint/2010/main" val="40568158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3523156-9D90-473F-85A6-3F7828DB67FE}" type="slidenum">
              <a:rPr lang="en-GB" altLang="en-US" smtClean="0">
                <a:solidFill>
                  <a:srgbClr val="000000"/>
                </a:solidFill>
              </a:rPr>
              <a:pPr fontAlgn="base">
                <a:spcBef>
                  <a:spcPct val="0"/>
                </a:spcBef>
                <a:spcAft>
                  <a:spcPct val="0"/>
                </a:spcAft>
                <a:defRPr/>
              </a:pPr>
              <a:t>34</a:t>
            </a:fld>
            <a:endParaRPr lang="en-GB" altLang="en-US" smtClean="0">
              <a:solidFill>
                <a:srgbClr val="000000"/>
              </a:solidFill>
            </a:endParaRPr>
          </a:p>
        </p:txBody>
      </p:sp>
    </p:spTree>
    <p:extLst>
      <p:ext uri="{BB962C8B-B14F-4D97-AF65-F5344CB8AC3E}">
        <p14:creationId xmlns:p14="http://schemas.microsoft.com/office/powerpoint/2010/main" val="38945856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19C7926B-D86C-42A7-A983-E4E3FF36800D}" type="slidenum">
              <a:rPr lang="en-GB" altLang="en-US" smtClean="0">
                <a:solidFill>
                  <a:srgbClr val="000000"/>
                </a:solidFill>
              </a:rPr>
              <a:pPr fontAlgn="base">
                <a:spcBef>
                  <a:spcPct val="0"/>
                </a:spcBef>
                <a:spcAft>
                  <a:spcPct val="0"/>
                </a:spcAft>
                <a:defRPr/>
              </a:pPr>
              <a:t>35</a:t>
            </a:fld>
            <a:endParaRPr lang="en-GB" altLang="en-US" smtClean="0">
              <a:solidFill>
                <a:srgbClr val="000000"/>
              </a:solidFill>
            </a:endParaRPr>
          </a:p>
        </p:txBody>
      </p:sp>
    </p:spTree>
    <p:extLst>
      <p:ext uri="{BB962C8B-B14F-4D97-AF65-F5344CB8AC3E}">
        <p14:creationId xmlns:p14="http://schemas.microsoft.com/office/powerpoint/2010/main" val="18437068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E592BCF4-7666-4A13-ADE4-DD1872B1623D}" type="slidenum">
              <a:rPr lang="en-GB" altLang="en-US" smtClean="0">
                <a:solidFill>
                  <a:srgbClr val="000000"/>
                </a:solidFill>
              </a:rPr>
              <a:pPr fontAlgn="base">
                <a:spcBef>
                  <a:spcPct val="0"/>
                </a:spcBef>
                <a:spcAft>
                  <a:spcPct val="0"/>
                </a:spcAft>
                <a:defRPr/>
              </a:pPr>
              <a:t>36</a:t>
            </a:fld>
            <a:endParaRPr lang="en-GB" altLang="en-US" smtClean="0">
              <a:solidFill>
                <a:srgbClr val="000000"/>
              </a:solidFill>
            </a:endParaRPr>
          </a:p>
        </p:txBody>
      </p:sp>
    </p:spTree>
    <p:extLst>
      <p:ext uri="{BB962C8B-B14F-4D97-AF65-F5344CB8AC3E}">
        <p14:creationId xmlns:p14="http://schemas.microsoft.com/office/powerpoint/2010/main" val="29777709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fld id="{E592BCF4-7666-4A13-ADE4-DD1872B1623D}" type="slidenum">
              <a:rPr lang="en-GB" altLang="en-US" smtClean="0">
                <a:solidFill>
                  <a:srgbClr val="000000"/>
                </a:solidFill>
              </a:rPr>
              <a:pPr>
                <a:defRPr/>
              </a:pPr>
              <a:t>37</a:t>
            </a:fld>
            <a:endParaRPr lang="en-GB" altLang="en-US" smtClean="0">
              <a:solidFill>
                <a:srgbClr val="000000"/>
              </a:solidFill>
            </a:endParaRPr>
          </a:p>
        </p:txBody>
      </p:sp>
    </p:spTree>
    <p:extLst>
      <p:ext uri="{BB962C8B-B14F-4D97-AF65-F5344CB8AC3E}">
        <p14:creationId xmlns:p14="http://schemas.microsoft.com/office/powerpoint/2010/main" val="39123278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E8CB23F-F441-4214-BC1E-181022886A8A}" type="slidenum">
              <a:rPr lang="en-GB" altLang="en-US" smtClean="0">
                <a:solidFill>
                  <a:srgbClr val="000000"/>
                </a:solidFill>
              </a:rPr>
              <a:pPr fontAlgn="base">
                <a:spcBef>
                  <a:spcPct val="0"/>
                </a:spcBef>
                <a:spcAft>
                  <a:spcPct val="0"/>
                </a:spcAft>
                <a:defRPr/>
              </a:pPr>
              <a:t>38</a:t>
            </a:fld>
            <a:endParaRPr lang="en-GB" altLang="en-US" smtClean="0">
              <a:solidFill>
                <a:srgbClr val="000000"/>
              </a:solidFill>
            </a:endParaRPr>
          </a:p>
        </p:txBody>
      </p:sp>
    </p:spTree>
    <p:extLst>
      <p:ext uri="{BB962C8B-B14F-4D97-AF65-F5344CB8AC3E}">
        <p14:creationId xmlns:p14="http://schemas.microsoft.com/office/powerpoint/2010/main" val="39000834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E8CB23F-F441-4214-BC1E-181022886A8A}" type="slidenum">
              <a:rPr lang="en-GB" altLang="en-US" smtClean="0">
                <a:solidFill>
                  <a:srgbClr val="000000"/>
                </a:solidFill>
              </a:rPr>
              <a:pPr fontAlgn="base">
                <a:spcBef>
                  <a:spcPct val="0"/>
                </a:spcBef>
                <a:spcAft>
                  <a:spcPct val="0"/>
                </a:spcAft>
                <a:defRPr/>
              </a:pPr>
              <a:t>39</a:t>
            </a:fld>
            <a:endParaRPr lang="en-GB" altLang="en-US" smtClean="0">
              <a:solidFill>
                <a:srgbClr val="000000"/>
              </a:solidFill>
            </a:endParaRPr>
          </a:p>
        </p:txBody>
      </p:sp>
    </p:spTree>
    <p:extLst>
      <p:ext uri="{BB962C8B-B14F-4D97-AF65-F5344CB8AC3E}">
        <p14:creationId xmlns:p14="http://schemas.microsoft.com/office/powerpoint/2010/main" val="1952322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DE8CB23F-F441-4214-BC1E-181022886A8A}" type="slidenum">
              <a:rPr lang="en-GB" altLang="en-US" smtClean="0">
                <a:solidFill>
                  <a:srgbClr val="000000"/>
                </a:solidFill>
              </a:rPr>
              <a:pPr fontAlgn="base">
                <a:spcBef>
                  <a:spcPct val="0"/>
                </a:spcBef>
                <a:spcAft>
                  <a:spcPct val="0"/>
                </a:spcAft>
                <a:defRPr/>
              </a:pPr>
              <a:t>40</a:t>
            </a:fld>
            <a:endParaRPr lang="en-GB" altLang="en-US" smtClean="0">
              <a:solidFill>
                <a:srgbClr val="000000"/>
              </a:solidFill>
            </a:endParaRPr>
          </a:p>
        </p:txBody>
      </p:sp>
    </p:spTree>
    <p:extLst>
      <p:ext uri="{BB962C8B-B14F-4D97-AF65-F5344CB8AC3E}">
        <p14:creationId xmlns:p14="http://schemas.microsoft.com/office/powerpoint/2010/main" val="17625501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842DD2F-3C67-49E3-A3CF-BD415341326B}" type="slidenum">
              <a:rPr lang="en-GB" altLang="en-US" smtClean="0">
                <a:solidFill>
                  <a:srgbClr val="000000"/>
                </a:solidFill>
              </a:rPr>
              <a:pPr fontAlgn="base">
                <a:spcBef>
                  <a:spcPct val="0"/>
                </a:spcBef>
                <a:spcAft>
                  <a:spcPct val="0"/>
                </a:spcAft>
                <a:defRPr/>
              </a:pPr>
              <a:t>41</a:t>
            </a:fld>
            <a:endParaRPr lang="en-GB" altLang="en-US" smtClean="0">
              <a:solidFill>
                <a:srgbClr val="000000"/>
              </a:solidFill>
            </a:endParaRPr>
          </a:p>
        </p:txBody>
      </p:sp>
    </p:spTree>
    <p:extLst>
      <p:ext uri="{BB962C8B-B14F-4D97-AF65-F5344CB8AC3E}">
        <p14:creationId xmlns:p14="http://schemas.microsoft.com/office/powerpoint/2010/main" val="8748046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00D0EC7C-E5B4-4A87-8EF7-5335D803AC1F}" type="slidenum">
              <a:rPr lang="en-GB" altLang="en-US" smtClean="0">
                <a:solidFill>
                  <a:srgbClr val="000000"/>
                </a:solidFill>
              </a:rPr>
              <a:pPr fontAlgn="base">
                <a:spcBef>
                  <a:spcPct val="0"/>
                </a:spcBef>
                <a:spcAft>
                  <a:spcPct val="0"/>
                </a:spcAft>
                <a:defRPr/>
              </a:pPr>
              <a:t>42</a:t>
            </a:fld>
            <a:endParaRPr lang="en-GB" altLang="en-US" smtClean="0">
              <a:solidFill>
                <a:srgbClr val="000000"/>
              </a:solidFill>
            </a:endParaRPr>
          </a:p>
        </p:txBody>
      </p:sp>
    </p:spTree>
    <p:extLst>
      <p:ext uri="{BB962C8B-B14F-4D97-AF65-F5344CB8AC3E}">
        <p14:creationId xmlns:p14="http://schemas.microsoft.com/office/powerpoint/2010/main" val="27561132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7B4BB123-B675-47DA-90A7-E36A8E1ACEB9}" type="slidenum">
              <a:rPr lang="en-GB" altLang="en-US" smtClean="0">
                <a:solidFill>
                  <a:srgbClr val="000000"/>
                </a:solidFill>
              </a:rPr>
              <a:pPr fontAlgn="base">
                <a:spcBef>
                  <a:spcPct val="0"/>
                </a:spcBef>
                <a:spcAft>
                  <a:spcPct val="0"/>
                </a:spcAft>
                <a:defRPr/>
              </a:pPr>
              <a:t>43</a:t>
            </a:fld>
            <a:endParaRPr lang="en-GB" altLang="en-US" smtClean="0">
              <a:solidFill>
                <a:srgbClr val="000000"/>
              </a:solidFill>
            </a:endParaRPr>
          </a:p>
        </p:txBody>
      </p:sp>
    </p:spTree>
    <p:extLst>
      <p:ext uri="{BB962C8B-B14F-4D97-AF65-F5344CB8AC3E}">
        <p14:creationId xmlns:p14="http://schemas.microsoft.com/office/powerpoint/2010/main" val="304947267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3866C634-AD7F-4D09-ADBB-7ACD395A359A}" type="slidenum">
              <a:rPr lang="en-GB" altLang="en-US" smtClean="0">
                <a:solidFill>
                  <a:srgbClr val="000000"/>
                </a:solidFill>
              </a:rPr>
              <a:pPr fontAlgn="base">
                <a:spcBef>
                  <a:spcPct val="0"/>
                </a:spcBef>
                <a:spcAft>
                  <a:spcPct val="0"/>
                </a:spcAft>
                <a:defRPr/>
              </a:pPr>
              <a:t>44</a:t>
            </a:fld>
            <a:endParaRPr lang="en-GB" altLang="en-US" smtClean="0">
              <a:solidFill>
                <a:srgbClr val="000000"/>
              </a:solidFill>
            </a:endParaRPr>
          </a:p>
        </p:txBody>
      </p:sp>
    </p:spTree>
    <p:extLst>
      <p:ext uri="{BB962C8B-B14F-4D97-AF65-F5344CB8AC3E}">
        <p14:creationId xmlns:p14="http://schemas.microsoft.com/office/powerpoint/2010/main" val="5463113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A576EDF-BECA-422B-9F44-98C79F38EC1F}" type="slidenum">
              <a:rPr lang="en-GB" altLang="en-US" smtClean="0">
                <a:solidFill>
                  <a:srgbClr val="000000"/>
                </a:solidFill>
              </a:rPr>
              <a:pPr fontAlgn="base">
                <a:spcBef>
                  <a:spcPct val="0"/>
                </a:spcBef>
                <a:spcAft>
                  <a:spcPct val="0"/>
                </a:spcAft>
                <a:defRPr/>
              </a:pPr>
              <a:t>45</a:t>
            </a:fld>
            <a:endParaRPr lang="en-GB" altLang="en-US" smtClean="0">
              <a:solidFill>
                <a:srgbClr val="000000"/>
              </a:solidFill>
            </a:endParaRPr>
          </a:p>
        </p:txBody>
      </p:sp>
    </p:spTree>
    <p:extLst>
      <p:ext uri="{BB962C8B-B14F-4D97-AF65-F5344CB8AC3E}">
        <p14:creationId xmlns:p14="http://schemas.microsoft.com/office/powerpoint/2010/main" val="37559978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A576EDF-BECA-422B-9F44-98C79F38EC1F}" type="slidenum">
              <a:rPr lang="en-GB" altLang="en-US" smtClean="0">
                <a:solidFill>
                  <a:srgbClr val="000000"/>
                </a:solidFill>
              </a:rPr>
              <a:pPr fontAlgn="base">
                <a:spcBef>
                  <a:spcPct val="0"/>
                </a:spcBef>
                <a:spcAft>
                  <a:spcPct val="0"/>
                </a:spcAft>
                <a:defRPr/>
              </a:pPr>
              <a:t>46</a:t>
            </a:fld>
            <a:endParaRPr lang="en-GB" altLang="en-US" smtClean="0">
              <a:solidFill>
                <a:srgbClr val="000000"/>
              </a:solidFill>
            </a:endParaRPr>
          </a:p>
        </p:txBody>
      </p:sp>
    </p:spTree>
    <p:extLst>
      <p:ext uri="{BB962C8B-B14F-4D97-AF65-F5344CB8AC3E}">
        <p14:creationId xmlns:p14="http://schemas.microsoft.com/office/powerpoint/2010/main" val="12629382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A576EDF-BECA-422B-9F44-98C79F38EC1F}" type="slidenum">
              <a:rPr lang="en-GB" altLang="en-US" smtClean="0">
                <a:solidFill>
                  <a:srgbClr val="000000"/>
                </a:solidFill>
              </a:rPr>
              <a:pPr fontAlgn="base">
                <a:spcBef>
                  <a:spcPct val="0"/>
                </a:spcBef>
                <a:spcAft>
                  <a:spcPct val="0"/>
                </a:spcAft>
                <a:defRPr/>
              </a:pPr>
              <a:t>47</a:t>
            </a:fld>
            <a:endParaRPr lang="en-GB" altLang="en-US" smtClean="0">
              <a:solidFill>
                <a:srgbClr val="000000"/>
              </a:solidFill>
            </a:endParaRPr>
          </a:p>
        </p:txBody>
      </p:sp>
    </p:spTree>
    <p:extLst>
      <p:ext uri="{BB962C8B-B14F-4D97-AF65-F5344CB8AC3E}">
        <p14:creationId xmlns:p14="http://schemas.microsoft.com/office/powerpoint/2010/main" val="130148432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A576EDF-BECA-422B-9F44-98C79F38EC1F}" type="slidenum">
              <a:rPr lang="en-GB" altLang="en-US" smtClean="0">
                <a:solidFill>
                  <a:srgbClr val="000000"/>
                </a:solidFill>
              </a:rPr>
              <a:pPr fontAlgn="base">
                <a:spcBef>
                  <a:spcPct val="0"/>
                </a:spcBef>
                <a:spcAft>
                  <a:spcPct val="0"/>
                </a:spcAft>
                <a:defRPr/>
              </a:pPr>
              <a:t>48</a:t>
            </a:fld>
            <a:endParaRPr lang="en-GB" altLang="en-US" smtClean="0">
              <a:solidFill>
                <a:srgbClr val="000000"/>
              </a:solidFill>
            </a:endParaRPr>
          </a:p>
        </p:txBody>
      </p:sp>
    </p:spTree>
    <p:extLst>
      <p:ext uri="{BB962C8B-B14F-4D97-AF65-F5344CB8AC3E}">
        <p14:creationId xmlns:p14="http://schemas.microsoft.com/office/powerpoint/2010/main" val="208876590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48E429-67FD-415F-ABD8-AD4ADA09E34C}" type="slidenum">
              <a:rPr lang="en-GB" smtClean="0"/>
              <a:t>49</a:t>
            </a:fld>
            <a:endParaRPr lang="en-GB" dirty="0"/>
          </a:p>
        </p:txBody>
      </p:sp>
    </p:spTree>
    <p:extLst>
      <p:ext uri="{BB962C8B-B14F-4D97-AF65-F5344CB8AC3E}">
        <p14:creationId xmlns:p14="http://schemas.microsoft.com/office/powerpoint/2010/main" val="7853917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48E429-67FD-415F-ABD8-AD4ADA09E34C}" type="slidenum">
              <a:rPr lang="en-GB" smtClean="0"/>
              <a:t>50</a:t>
            </a:fld>
            <a:endParaRPr lang="en-GB" dirty="0"/>
          </a:p>
        </p:txBody>
      </p:sp>
    </p:spTree>
    <p:extLst>
      <p:ext uri="{BB962C8B-B14F-4D97-AF65-F5344CB8AC3E}">
        <p14:creationId xmlns:p14="http://schemas.microsoft.com/office/powerpoint/2010/main" val="78539175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48E429-67FD-415F-ABD8-AD4ADA09E34C}" type="slidenum">
              <a:rPr lang="en-GB" smtClean="0"/>
              <a:t>51</a:t>
            </a:fld>
            <a:endParaRPr lang="en-GB" dirty="0"/>
          </a:p>
        </p:txBody>
      </p:sp>
    </p:spTree>
    <p:extLst>
      <p:ext uri="{BB962C8B-B14F-4D97-AF65-F5344CB8AC3E}">
        <p14:creationId xmlns:p14="http://schemas.microsoft.com/office/powerpoint/2010/main" val="78539175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A576EDF-BECA-422B-9F44-98C79F38EC1F}" type="slidenum">
              <a:rPr lang="en-GB" altLang="en-US" smtClean="0">
                <a:solidFill>
                  <a:srgbClr val="000000"/>
                </a:solidFill>
              </a:rPr>
              <a:pPr fontAlgn="base">
                <a:spcBef>
                  <a:spcPct val="0"/>
                </a:spcBef>
                <a:spcAft>
                  <a:spcPct val="0"/>
                </a:spcAft>
                <a:defRPr/>
              </a:pPr>
              <a:t>52</a:t>
            </a:fld>
            <a:endParaRPr lang="en-GB" altLang="en-US" smtClean="0">
              <a:solidFill>
                <a:srgbClr val="000000"/>
              </a:solidFill>
            </a:endParaRPr>
          </a:p>
        </p:txBody>
      </p:sp>
    </p:spTree>
    <p:extLst>
      <p:ext uri="{BB962C8B-B14F-4D97-AF65-F5344CB8AC3E}">
        <p14:creationId xmlns:p14="http://schemas.microsoft.com/office/powerpoint/2010/main" val="40429371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A576EDF-BECA-422B-9F44-98C79F38EC1F}" type="slidenum">
              <a:rPr lang="en-GB" altLang="en-US" smtClean="0">
                <a:solidFill>
                  <a:srgbClr val="000000"/>
                </a:solidFill>
              </a:rPr>
              <a:pPr fontAlgn="base">
                <a:spcBef>
                  <a:spcPct val="0"/>
                </a:spcBef>
                <a:spcAft>
                  <a:spcPct val="0"/>
                </a:spcAft>
                <a:defRPr/>
              </a:pPr>
              <a:t>53</a:t>
            </a:fld>
            <a:endParaRPr lang="en-GB" altLang="en-US" smtClean="0">
              <a:solidFill>
                <a:srgbClr val="000000"/>
              </a:solidFill>
            </a:endParaRPr>
          </a:p>
        </p:txBody>
      </p:sp>
    </p:spTree>
    <p:extLst>
      <p:ext uri="{BB962C8B-B14F-4D97-AF65-F5344CB8AC3E}">
        <p14:creationId xmlns:p14="http://schemas.microsoft.com/office/powerpoint/2010/main" val="17742352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48E429-67FD-415F-ABD8-AD4ADA09E34C}" type="slidenum">
              <a:rPr lang="en-GB" smtClean="0"/>
              <a:t>54</a:t>
            </a:fld>
            <a:endParaRPr lang="en-GB" dirty="0"/>
          </a:p>
        </p:txBody>
      </p:sp>
    </p:spTree>
    <p:extLst>
      <p:ext uri="{BB962C8B-B14F-4D97-AF65-F5344CB8AC3E}">
        <p14:creationId xmlns:p14="http://schemas.microsoft.com/office/powerpoint/2010/main" val="7853917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4078DC72-318B-4E7D-B86D-8D0BA5F0141C}" type="slidenum">
              <a:rPr lang="en-GB" smtClean="0"/>
              <a:pPr>
                <a:defRPr/>
              </a:pPr>
              <a:t>55</a:t>
            </a:fld>
            <a:endParaRPr lang="en-GB"/>
          </a:p>
        </p:txBody>
      </p:sp>
    </p:spTree>
    <p:extLst>
      <p:ext uri="{BB962C8B-B14F-4D97-AF65-F5344CB8AC3E}">
        <p14:creationId xmlns:p14="http://schemas.microsoft.com/office/powerpoint/2010/main" val="281490254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A576EDF-BECA-422B-9F44-98C79F38EC1F}" type="slidenum">
              <a:rPr lang="en-GB" altLang="en-US" smtClean="0">
                <a:solidFill>
                  <a:srgbClr val="000000"/>
                </a:solidFill>
              </a:rPr>
              <a:pPr fontAlgn="base">
                <a:spcBef>
                  <a:spcPct val="0"/>
                </a:spcBef>
                <a:spcAft>
                  <a:spcPct val="0"/>
                </a:spcAft>
                <a:defRPr/>
              </a:pPr>
              <a:t>56</a:t>
            </a:fld>
            <a:endParaRPr lang="en-GB" altLang="en-US" smtClean="0">
              <a:solidFill>
                <a:srgbClr val="000000"/>
              </a:solidFill>
            </a:endParaRPr>
          </a:p>
        </p:txBody>
      </p:sp>
    </p:spTree>
    <p:extLst>
      <p:ext uri="{BB962C8B-B14F-4D97-AF65-F5344CB8AC3E}">
        <p14:creationId xmlns:p14="http://schemas.microsoft.com/office/powerpoint/2010/main" val="160295287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686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A576EDF-BECA-422B-9F44-98C79F38EC1F}" type="slidenum">
              <a:rPr lang="en-GB" altLang="en-US" smtClean="0">
                <a:solidFill>
                  <a:srgbClr val="000000"/>
                </a:solidFill>
              </a:rPr>
              <a:pPr fontAlgn="base">
                <a:spcBef>
                  <a:spcPct val="0"/>
                </a:spcBef>
                <a:spcAft>
                  <a:spcPct val="0"/>
                </a:spcAft>
                <a:defRPr/>
              </a:pPr>
              <a:t>57</a:t>
            </a:fld>
            <a:endParaRPr lang="en-GB" altLang="en-US" smtClean="0">
              <a:solidFill>
                <a:srgbClr val="000000"/>
              </a:solidFill>
            </a:endParaRPr>
          </a:p>
        </p:txBody>
      </p:sp>
    </p:spTree>
    <p:extLst>
      <p:ext uri="{BB962C8B-B14F-4D97-AF65-F5344CB8AC3E}">
        <p14:creationId xmlns:p14="http://schemas.microsoft.com/office/powerpoint/2010/main" val="108788248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4078DC72-318B-4E7D-B86D-8D0BA5F0141C}" type="slidenum">
              <a:rPr lang="en-GB" smtClean="0"/>
              <a:pPr>
                <a:defRPr/>
              </a:pPr>
              <a:t>58</a:t>
            </a:fld>
            <a:endParaRPr lang="en-GB"/>
          </a:p>
        </p:txBody>
      </p:sp>
    </p:spTree>
    <p:extLst>
      <p:ext uri="{BB962C8B-B14F-4D97-AF65-F5344CB8AC3E}">
        <p14:creationId xmlns:p14="http://schemas.microsoft.com/office/powerpoint/2010/main" val="23893384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4078DC72-318B-4E7D-B86D-8D0BA5F0141C}" type="slidenum">
              <a:rPr lang="en-GB" smtClean="0"/>
              <a:pPr>
                <a:defRPr/>
              </a:pPr>
              <a:t>59</a:t>
            </a:fld>
            <a:endParaRPr lang="en-GB"/>
          </a:p>
        </p:txBody>
      </p:sp>
    </p:spTree>
    <p:extLst>
      <p:ext uri="{BB962C8B-B14F-4D97-AF65-F5344CB8AC3E}">
        <p14:creationId xmlns:p14="http://schemas.microsoft.com/office/powerpoint/2010/main" val="44195841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60</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61</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smtClean="0">
                <a:solidFill>
                  <a:prstClr val="black"/>
                </a:solidFill>
              </a:rPr>
              <a:pPr/>
              <a:t>62</a:t>
            </a:fld>
            <a:endParaRPr lang="en-GB">
              <a:solidFill>
                <a:prstClr val="black"/>
              </a:solidFill>
            </a:endParaRPr>
          </a:p>
        </p:txBody>
      </p:sp>
    </p:spTree>
    <p:extLst>
      <p:ext uri="{BB962C8B-B14F-4D97-AF65-F5344CB8AC3E}">
        <p14:creationId xmlns:p14="http://schemas.microsoft.com/office/powerpoint/2010/main" val="3572915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C9527AF5-CBD4-46BB-B051-4FB1EA962765}" type="datetimeFigureOut">
              <a:rPr lang="en-GB"/>
              <a:pPr>
                <a:defRPr/>
              </a:pPr>
              <a:t>14/11/2016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DDC9904-3B9C-410C-B555-D88897E3511F}" type="slidenum">
              <a:rPr lang="en-GB"/>
              <a:pPr>
                <a:defRPr/>
              </a:pPr>
              <a:t>‹#›</a:t>
            </a:fld>
            <a:endParaRPr lang="en-GB"/>
          </a:p>
        </p:txBody>
      </p:sp>
    </p:spTree>
    <p:extLst>
      <p:ext uri="{BB962C8B-B14F-4D97-AF65-F5344CB8AC3E}">
        <p14:creationId xmlns:p14="http://schemas.microsoft.com/office/powerpoint/2010/main" val="2047280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5C503D1-5534-469D-B642-7F594E593E75}" type="datetimeFigureOut">
              <a:rPr lang="en-GB"/>
              <a:pPr>
                <a:defRPr/>
              </a:pPr>
              <a:t>14/11/2016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A20A9DD-496E-4458-9248-0D0584C65961}" type="slidenum">
              <a:rPr lang="en-GB"/>
              <a:pPr>
                <a:defRPr/>
              </a:pPr>
              <a:t>‹#›</a:t>
            </a:fld>
            <a:endParaRPr lang="en-GB"/>
          </a:p>
        </p:txBody>
      </p:sp>
    </p:spTree>
    <p:extLst>
      <p:ext uri="{BB962C8B-B14F-4D97-AF65-F5344CB8AC3E}">
        <p14:creationId xmlns:p14="http://schemas.microsoft.com/office/powerpoint/2010/main" val="104587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6BB60B5-C950-49D9-AFE4-F6645C44141B}" type="datetimeFigureOut">
              <a:rPr lang="en-GB"/>
              <a:pPr>
                <a:defRPr/>
              </a:pPr>
              <a:t>14/11/2016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EA67B96-863B-453F-AD53-9569AC0CB755}" type="slidenum">
              <a:rPr lang="en-GB"/>
              <a:pPr>
                <a:defRPr/>
              </a:pPr>
              <a:t>‹#›</a:t>
            </a:fld>
            <a:endParaRPr lang="en-GB"/>
          </a:p>
        </p:txBody>
      </p:sp>
    </p:spTree>
    <p:extLst>
      <p:ext uri="{BB962C8B-B14F-4D97-AF65-F5344CB8AC3E}">
        <p14:creationId xmlns:p14="http://schemas.microsoft.com/office/powerpoint/2010/main" val="323155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3BB825E3-9655-4D3A-8F36-96FBAEC5399A}" type="datetimeFigureOut">
              <a:rPr lang="en-GB"/>
              <a:pPr>
                <a:defRPr/>
              </a:pPr>
              <a:t>14/11/2016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7C1C3BC-7EBC-4BDD-9FA1-E219AF5377A6}" type="slidenum">
              <a:rPr lang="en-GB"/>
              <a:pPr>
                <a:defRPr/>
              </a:pPr>
              <a:t>‹#›</a:t>
            </a:fld>
            <a:endParaRPr lang="en-GB"/>
          </a:p>
        </p:txBody>
      </p:sp>
    </p:spTree>
    <p:extLst>
      <p:ext uri="{BB962C8B-B14F-4D97-AF65-F5344CB8AC3E}">
        <p14:creationId xmlns:p14="http://schemas.microsoft.com/office/powerpoint/2010/main" val="470941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4CDD4E56-B18B-400F-A37E-8225956FAFF5}" type="datetimeFigureOut">
              <a:rPr lang="en-GB"/>
              <a:pPr>
                <a:defRPr/>
              </a:pPr>
              <a:t>14/11/2016</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F246783D-22D0-47D4-9FDD-02A661573CD6}" type="slidenum">
              <a:rPr lang="en-GB"/>
              <a:pPr>
                <a:defRPr/>
              </a:pPr>
              <a:t>‹#›</a:t>
            </a:fld>
            <a:endParaRPr lang="en-GB"/>
          </a:p>
        </p:txBody>
      </p:sp>
    </p:spTree>
    <p:extLst>
      <p:ext uri="{BB962C8B-B14F-4D97-AF65-F5344CB8AC3E}">
        <p14:creationId xmlns:p14="http://schemas.microsoft.com/office/powerpoint/2010/main" val="2440654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AD46156D-3C26-4551-B136-616EADD1F363}" type="datetimeFigureOut">
              <a:rPr lang="en-GB"/>
              <a:pPr>
                <a:defRPr/>
              </a:pPr>
              <a:t>14/11/2016</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4B4174A9-F5C9-4561-95B2-A0C81C40B8E3}" type="slidenum">
              <a:rPr lang="en-GB"/>
              <a:pPr>
                <a:defRPr/>
              </a:pPr>
              <a:t>‹#›</a:t>
            </a:fld>
            <a:endParaRPr lang="en-GB"/>
          </a:p>
        </p:txBody>
      </p:sp>
    </p:spTree>
    <p:extLst>
      <p:ext uri="{BB962C8B-B14F-4D97-AF65-F5344CB8AC3E}">
        <p14:creationId xmlns:p14="http://schemas.microsoft.com/office/powerpoint/2010/main" val="977796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5AA6B0F-DB73-4A76-94D6-8DE7D5293412}" type="datetimeFigureOut">
              <a:rPr lang="en-GB"/>
              <a:pPr>
                <a:defRPr/>
              </a:pPr>
              <a:t>14/11/2016</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17A5D397-8F46-4490-A714-D765C5873C6B}" type="slidenum">
              <a:rPr lang="en-GB"/>
              <a:pPr>
                <a:defRPr/>
              </a:pPr>
              <a:t>‹#›</a:t>
            </a:fld>
            <a:endParaRPr lang="en-GB"/>
          </a:p>
        </p:txBody>
      </p:sp>
    </p:spTree>
    <p:extLst>
      <p:ext uri="{BB962C8B-B14F-4D97-AF65-F5344CB8AC3E}">
        <p14:creationId xmlns:p14="http://schemas.microsoft.com/office/powerpoint/2010/main" val="4270828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06FDA21-66D8-4CA6-910C-50B673693FBC}" type="datetimeFigureOut">
              <a:rPr lang="en-GB"/>
              <a:pPr>
                <a:defRPr/>
              </a:pPr>
              <a:t>14/11/2016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ACFF586-1CC0-4926-B478-145923E4F273}" type="slidenum">
              <a:rPr lang="en-GB"/>
              <a:pPr>
                <a:defRPr/>
              </a:pPr>
              <a:t>‹#›</a:t>
            </a:fld>
            <a:endParaRPr lang="en-GB"/>
          </a:p>
        </p:txBody>
      </p:sp>
    </p:spTree>
    <p:extLst>
      <p:ext uri="{BB962C8B-B14F-4D97-AF65-F5344CB8AC3E}">
        <p14:creationId xmlns:p14="http://schemas.microsoft.com/office/powerpoint/2010/main" val="1607790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65FE7DC-0FC2-4F7E-8E7C-034AA64FAC15}" type="datetimeFigureOut">
              <a:rPr lang="en-GB"/>
              <a:pPr>
                <a:defRPr/>
              </a:pPr>
              <a:t>14/11/2016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6DA918B9-9BC7-441B-B23C-536095CB14E9}" type="slidenum">
              <a:rPr lang="en-GB"/>
              <a:pPr>
                <a:defRPr/>
              </a:pPr>
              <a:t>‹#›</a:t>
            </a:fld>
            <a:endParaRPr lang="en-GB"/>
          </a:p>
        </p:txBody>
      </p:sp>
    </p:spTree>
    <p:extLst>
      <p:ext uri="{BB962C8B-B14F-4D97-AF65-F5344CB8AC3E}">
        <p14:creationId xmlns:p14="http://schemas.microsoft.com/office/powerpoint/2010/main" val="1879270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61A8192-6B32-407D-BB9C-9731F184E0EF}" type="datetimeFigureOut">
              <a:rPr lang="en-GB"/>
              <a:pPr>
                <a:defRPr/>
              </a:pPr>
              <a:t>14/11/2016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47A9D05-E187-4437-AA6E-BFA306FF47F9}" type="slidenum">
              <a:rPr lang="en-GB"/>
              <a:pPr>
                <a:defRPr/>
              </a:pPr>
              <a:t>‹#›</a:t>
            </a:fld>
            <a:endParaRPr lang="en-GB"/>
          </a:p>
        </p:txBody>
      </p:sp>
    </p:spTree>
    <p:extLst>
      <p:ext uri="{BB962C8B-B14F-4D97-AF65-F5344CB8AC3E}">
        <p14:creationId xmlns:p14="http://schemas.microsoft.com/office/powerpoint/2010/main" val="2108145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B2999EF-A9EE-497D-BD2E-5CF2D7924AF4}" type="datetimeFigureOut">
              <a:rPr lang="en-GB"/>
              <a:pPr>
                <a:defRPr/>
              </a:pPr>
              <a:t>14/11/2016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3A87878-F055-426C-8532-BC1FF90F4974}" type="slidenum">
              <a:rPr lang="en-GB"/>
              <a:pPr>
                <a:defRPr/>
              </a:pPr>
              <a:t>‹#›</a:t>
            </a:fld>
            <a:endParaRPr lang="en-GB"/>
          </a:p>
        </p:txBody>
      </p:sp>
    </p:spTree>
    <p:extLst>
      <p:ext uri="{BB962C8B-B14F-4D97-AF65-F5344CB8AC3E}">
        <p14:creationId xmlns:p14="http://schemas.microsoft.com/office/powerpoint/2010/main" val="1962578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GB" alt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GB" alt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5B9D1DE2-6194-4318-96C6-799BD3B0B884}" type="slidenum">
              <a:rPr lang="en-GB" altLang="en-US"/>
              <a:pPr/>
              <a:t>‹#›</a:t>
            </a:fld>
            <a:endParaRPr lang="en-GB" altLang="en-US"/>
          </a:p>
        </p:txBody>
      </p:sp>
    </p:spTree>
    <p:extLst>
      <p:ext uri="{BB962C8B-B14F-4D97-AF65-F5344CB8AC3E}">
        <p14:creationId xmlns:p14="http://schemas.microsoft.com/office/powerpoint/2010/main" val="2904124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5B3D7"/>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36A52ED9-021C-44FC-B8F1-5709AB9D0F28}" type="datetimeFigureOut">
              <a:rPr lang="en-GB"/>
              <a:pPr>
                <a:defRPr/>
              </a:pPr>
              <a:t>14/11/2016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F83F2231-E32F-4566-9E9A-CF2FBD0653A9}"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hyperlink" Target="https://en.wikipedia.org/wiki/1890_United_States_Census" TargetMode="External"/><Relationship Id="rId3" Type="http://schemas.openxmlformats.org/officeDocument/2006/relationships/hyperlink" Target="https://en.wikipedia.org/wiki/1840_United_States_Census" TargetMode="External"/><Relationship Id="rId7" Type="http://schemas.openxmlformats.org/officeDocument/2006/relationships/hyperlink" Target="https://en.wikipedia.org/wiki/1880_United_States_Census"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hyperlink" Target="https://en.wikipedia.org/wiki/1870_United_States_Census" TargetMode="External"/><Relationship Id="rId5" Type="http://schemas.openxmlformats.org/officeDocument/2006/relationships/hyperlink" Target="https://en.wikipedia.org/wiki/1860_United_States_Census" TargetMode="External"/><Relationship Id="rId4" Type="http://schemas.openxmlformats.org/officeDocument/2006/relationships/hyperlink" Target="https://en.wikipedia.org/wiki/1850_United_States_Census" TargetMode="External"/><Relationship Id="rId9" Type="http://schemas.openxmlformats.org/officeDocument/2006/relationships/hyperlink" Target="https://en.wikipedia.org/wiki/1900_United_States_Censu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Northeastern_United_States"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hyperlink" Target="https://en.wikipedia.org/wiki/Western_United_States" TargetMode="External"/><Relationship Id="rId5" Type="http://schemas.openxmlformats.org/officeDocument/2006/relationships/hyperlink" Target="https://en.wikipedia.org/wiki/Southern_United_States" TargetMode="External"/><Relationship Id="rId4" Type="http://schemas.openxmlformats.org/officeDocument/2006/relationships/hyperlink" Target="https://en.wikipedia.org/wiki/Midwestern_United_States"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3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61.jpeg"/><Relationship Id="rId4" Type="http://schemas.openxmlformats.org/officeDocument/2006/relationships/image" Target="../media/image60.jpeg"/></Relationships>
</file>

<file path=ppt/slides/_rels/slide4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4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4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3.xml"/><Relationship Id="rId1" Type="http://schemas.openxmlformats.org/officeDocument/2006/relationships/slideLayout" Target="../slideLayouts/slideLayout7.xml"/><Relationship Id="rId5" Type="http://schemas.openxmlformats.org/officeDocument/2006/relationships/image" Target="../media/image72.png"/><Relationship Id="rId4" Type="http://schemas.openxmlformats.org/officeDocument/2006/relationships/image" Target="../media/image71.png"/></Relationships>
</file>

<file path=ppt/slides/_rels/slide4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47.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4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50.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48.xml"/><Relationship Id="rId1" Type="http://schemas.openxmlformats.org/officeDocument/2006/relationships/slideLayout" Target="../slideLayouts/slideLayout7.xml"/><Relationship Id="rId5" Type="http://schemas.openxmlformats.org/officeDocument/2006/relationships/image" Target="../media/image82.jpeg"/><Relationship Id="rId4" Type="http://schemas.openxmlformats.org/officeDocument/2006/relationships/image" Target="../media/image81.jpeg"/></Relationships>
</file>

<file path=ppt/slides/_rels/slide5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5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50.xml"/><Relationship Id="rId1" Type="http://schemas.openxmlformats.org/officeDocument/2006/relationships/slideLayout" Target="../slideLayouts/slideLayout7.xml"/><Relationship Id="rId5" Type="http://schemas.openxmlformats.org/officeDocument/2006/relationships/hyperlink" Target="https://www.loc.gov/teachers/classroommaterials/connections/films-newyork/" TargetMode="External"/><Relationship Id="rId4" Type="http://schemas.openxmlformats.org/officeDocument/2006/relationships/image" Target="../media/image88.png"/></Relationships>
</file>

<file path=ppt/slides/_rels/slide5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51.xml"/><Relationship Id="rId1" Type="http://schemas.openxmlformats.org/officeDocument/2006/relationships/slideLayout" Target="../slideLayouts/slideLayout7.xml"/><Relationship Id="rId5" Type="http://schemas.openxmlformats.org/officeDocument/2006/relationships/image" Target="../media/image91.png"/><Relationship Id="rId4" Type="http://schemas.openxmlformats.org/officeDocument/2006/relationships/image" Target="../media/image90.png"/></Relationships>
</file>

<file path=ppt/slides/_rels/slide5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s>
</file>

<file path=ppt/slides/_rels/slide5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53.xml"/><Relationship Id="rId1" Type="http://schemas.openxmlformats.org/officeDocument/2006/relationships/slideLayout" Target="../slideLayouts/slideLayout12.xml"/><Relationship Id="rId6" Type="http://schemas.openxmlformats.org/officeDocument/2006/relationships/image" Target="../media/image65.png"/><Relationship Id="rId5" Type="http://schemas.openxmlformats.org/officeDocument/2006/relationships/image" Target="../media/image98.jpeg"/><Relationship Id="rId4" Type="http://schemas.openxmlformats.org/officeDocument/2006/relationships/image" Target="../media/image97.png"/></Relationships>
</file>

<file path=ppt/slides/_rels/slide56.xml.rels><?xml version="1.0" encoding="UTF-8" standalone="yes"?>
<Relationships xmlns="http://schemas.openxmlformats.org/package/2006/relationships"><Relationship Id="rId3" Type="http://schemas.openxmlformats.org/officeDocument/2006/relationships/image" Target="../media/image99.png"/><Relationship Id="rId7" Type="http://schemas.openxmlformats.org/officeDocument/2006/relationships/image" Target="../media/image103.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102.jpeg"/><Relationship Id="rId5" Type="http://schemas.openxmlformats.org/officeDocument/2006/relationships/image" Target="../media/image101.jpeg"/><Relationship Id="rId4" Type="http://schemas.openxmlformats.org/officeDocument/2006/relationships/image" Target="../media/image100.png"/></Relationships>
</file>

<file path=ppt/slides/_rels/slide5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58.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108.png"/></Relationships>
</file>

<file path=ppt/slides/_rels/slide59.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112.png"/><Relationship Id="rId5" Type="http://schemas.openxmlformats.org/officeDocument/2006/relationships/image" Target="../media/image111.png"/><Relationship Id="rId4" Type="http://schemas.openxmlformats.org/officeDocument/2006/relationships/image" Target="../media/image110.png"/></Relationships>
</file>

<file path=ppt/slides/_rels/slide6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13" y="646906"/>
            <a:ext cx="9144000" cy="6497842"/>
          </a:xfrm>
          <a:prstGeom prst="rect">
            <a:avLst/>
          </a:prstGeom>
        </p:spPr>
        <p:txBody>
          <a:bodyPr wrap="square" lIns="540000" tIns="360000" rIns="540000" bIns="360000" numCol="2" spcCol="360000">
            <a:spAutoFit/>
          </a:bodyPr>
          <a:lstStyle/>
          <a:p>
            <a:pPr fontAlgn="auto">
              <a:spcBef>
                <a:spcPts val="0"/>
              </a:spcBef>
              <a:spcAft>
                <a:spcPts val="0"/>
              </a:spcAft>
              <a:defRPr/>
            </a:pPr>
            <a:r>
              <a:rPr lang="en-GB" sz="1500" b="1" u="sng" dirty="0">
                <a:latin typeface="+mn-lt"/>
                <a:cs typeface="+mn-cs"/>
              </a:rPr>
              <a:t>1. The </a:t>
            </a:r>
            <a:r>
              <a:rPr lang="en-GB" sz="1500" b="1" u="sng" dirty="0" smtClean="0">
                <a:latin typeface="+mn-lt"/>
                <a:cs typeface="+mn-cs"/>
              </a:rPr>
              <a:t>City in American Culture</a:t>
            </a:r>
            <a:endParaRPr lang="en-GB" sz="1500" dirty="0">
              <a:latin typeface="+mn-lt"/>
              <a:cs typeface="+mn-cs"/>
            </a:endParaRPr>
          </a:p>
          <a:p>
            <a:pPr marL="285750" indent="-285750" fontAlgn="auto">
              <a:spcBef>
                <a:spcPts val="0"/>
              </a:spcBef>
              <a:spcAft>
                <a:spcPts val="0"/>
              </a:spcAft>
              <a:buFontTx/>
              <a:buChar char="-"/>
              <a:defRPr/>
            </a:pPr>
            <a:r>
              <a:rPr lang="en-GB" sz="1500" dirty="0" smtClean="0">
                <a:latin typeface="+mn-lt"/>
                <a:cs typeface="+mn-cs"/>
              </a:rPr>
              <a:t>‘City upon a Hill’</a:t>
            </a:r>
          </a:p>
          <a:p>
            <a:pPr marL="285750" indent="-285750" fontAlgn="auto">
              <a:spcBef>
                <a:spcPts val="0"/>
              </a:spcBef>
              <a:spcAft>
                <a:spcPts val="0"/>
              </a:spcAft>
              <a:buFontTx/>
              <a:buChar char="-"/>
              <a:defRPr/>
            </a:pPr>
            <a:r>
              <a:rPr lang="en-GB" sz="1500" dirty="0" smtClean="0">
                <a:latin typeface="+mn-lt"/>
                <a:cs typeface="+mn-cs"/>
              </a:rPr>
              <a:t>Country versus City</a:t>
            </a:r>
          </a:p>
          <a:p>
            <a:pPr marL="285750" indent="-285750" fontAlgn="auto">
              <a:spcBef>
                <a:spcPts val="0"/>
              </a:spcBef>
              <a:spcAft>
                <a:spcPts val="0"/>
              </a:spcAft>
              <a:buFontTx/>
              <a:buChar char="-"/>
              <a:defRPr/>
            </a:pPr>
            <a:r>
              <a:rPr lang="en-GB" sz="1500" dirty="0" smtClean="0">
                <a:latin typeface="+mn-lt"/>
                <a:cs typeface="+mn-cs"/>
              </a:rPr>
              <a:t>Frontier versus City</a:t>
            </a:r>
            <a:endParaRPr lang="en-GB" sz="1500" dirty="0">
              <a:latin typeface="+mn-lt"/>
              <a:cs typeface="+mn-cs"/>
            </a:endParaRPr>
          </a:p>
          <a:p>
            <a:pPr marL="285750" indent="-285750" fontAlgn="auto">
              <a:spcBef>
                <a:spcPts val="0"/>
              </a:spcBef>
              <a:spcAft>
                <a:spcPts val="0"/>
              </a:spcAft>
              <a:buFontTx/>
              <a:buChar char="-"/>
              <a:defRPr/>
            </a:pPr>
            <a:endParaRPr lang="en-GB" sz="1500" dirty="0">
              <a:latin typeface="+mn-lt"/>
              <a:cs typeface="+mn-cs"/>
            </a:endParaRPr>
          </a:p>
          <a:p>
            <a:pPr fontAlgn="auto">
              <a:spcBef>
                <a:spcPts val="0"/>
              </a:spcBef>
              <a:spcAft>
                <a:spcPts val="0"/>
              </a:spcAft>
              <a:defRPr/>
            </a:pPr>
            <a:r>
              <a:rPr lang="en-GB" sz="1500" b="1" u="sng" dirty="0">
                <a:latin typeface="+mn-lt"/>
                <a:cs typeface="+mn-cs"/>
              </a:rPr>
              <a:t>2. </a:t>
            </a:r>
            <a:r>
              <a:rPr lang="en-GB" sz="1500" b="1" u="sng" dirty="0" smtClean="0">
                <a:latin typeface="+mn-lt"/>
                <a:cs typeface="+mn-cs"/>
              </a:rPr>
              <a:t>Chicago and the Columbian Exposition</a:t>
            </a:r>
            <a:endParaRPr lang="en-GB" sz="1500" b="1" u="sng" dirty="0">
              <a:latin typeface="+mn-lt"/>
              <a:cs typeface="+mn-cs"/>
            </a:endParaRPr>
          </a:p>
          <a:p>
            <a:pPr marL="285750" indent="-285750" fontAlgn="auto">
              <a:spcBef>
                <a:spcPts val="0"/>
              </a:spcBef>
              <a:spcAft>
                <a:spcPts val="0"/>
              </a:spcAft>
              <a:buFontTx/>
              <a:buChar char="-"/>
              <a:defRPr/>
            </a:pPr>
            <a:r>
              <a:rPr lang="en-GB" sz="1500" dirty="0" smtClean="0">
                <a:latin typeface="+mn-lt"/>
                <a:cs typeface="+mn-cs"/>
              </a:rPr>
              <a:t>White City</a:t>
            </a:r>
            <a:endParaRPr lang="en-GB" sz="1500" dirty="0">
              <a:latin typeface="+mn-lt"/>
              <a:cs typeface="+mn-cs"/>
            </a:endParaRPr>
          </a:p>
          <a:p>
            <a:pPr marL="285750" indent="-285750" fontAlgn="auto">
              <a:spcBef>
                <a:spcPts val="0"/>
              </a:spcBef>
              <a:spcAft>
                <a:spcPts val="0"/>
              </a:spcAft>
              <a:buFontTx/>
              <a:buChar char="-"/>
              <a:defRPr/>
            </a:pPr>
            <a:r>
              <a:rPr lang="en-GB" sz="1500" dirty="0" smtClean="0">
                <a:latin typeface="+mn-lt"/>
                <a:cs typeface="+mn-cs"/>
              </a:rPr>
              <a:t>‘Phoenix City’ </a:t>
            </a:r>
          </a:p>
          <a:p>
            <a:pPr marL="285750" indent="-285750" fontAlgn="auto">
              <a:spcBef>
                <a:spcPts val="0"/>
              </a:spcBef>
              <a:spcAft>
                <a:spcPts val="0"/>
              </a:spcAft>
              <a:buFontTx/>
              <a:buChar char="-"/>
              <a:defRPr/>
            </a:pPr>
            <a:r>
              <a:rPr lang="en-GB" sz="1500" dirty="0" smtClean="0">
                <a:latin typeface="+mn-lt"/>
                <a:cs typeface="+mn-cs"/>
              </a:rPr>
              <a:t>Turner Thesis</a:t>
            </a:r>
          </a:p>
          <a:p>
            <a:pPr fontAlgn="auto">
              <a:spcBef>
                <a:spcPts val="0"/>
              </a:spcBef>
              <a:spcAft>
                <a:spcPts val="0"/>
              </a:spcAft>
              <a:defRPr/>
            </a:pPr>
            <a:endParaRPr lang="en-GB" sz="1500" dirty="0">
              <a:latin typeface="+mn-lt"/>
              <a:cs typeface="+mn-cs"/>
            </a:endParaRPr>
          </a:p>
          <a:p>
            <a:pPr fontAlgn="auto">
              <a:spcBef>
                <a:spcPts val="0"/>
              </a:spcBef>
              <a:spcAft>
                <a:spcPts val="0"/>
              </a:spcAft>
              <a:defRPr/>
            </a:pPr>
            <a:r>
              <a:rPr lang="en-GB" sz="1500" b="1" u="sng" dirty="0">
                <a:latin typeface="+mn-lt"/>
                <a:cs typeface="+mn-cs"/>
              </a:rPr>
              <a:t>3</a:t>
            </a:r>
            <a:r>
              <a:rPr lang="en-GB" sz="1500" b="1" u="sng" dirty="0" smtClean="0">
                <a:latin typeface="+mn-lt"/>
                <a:cs typeface="+mn-cs"/>
              </a:rPr>
              <a:t>. Urbanisation in the United States</a:t>
            </a:r>
            <a:endParaRPr lang="en-GB" sz="1500" b="1" u="sng" dirty="0">
              <a:latin typeface="+mn-lt"/>
              <a:cs typeface="+mn-cs"/>
            </a:endParaRPr>
          </a:p>
          <a:p>
            <a:pPr marL="285750" indent="-285750" fontAlgn="auto">
              <a:spcBef>
                <a:spcPts val="0"/>
              </a:spcBef>
              <a:spcAft>
                <a:spcPts val="0"/>
              </a:spcAft>
              <a:buFontTx/>
              <a:buChar char="-"/>
              <a:defRPr/>
            </a:pPr>
            <a:r>
              <a:rPr lang="en-GB" sz="1500" dirty="0" smtClean="0">
                <a:latin typeface="+mn-lt"/>
                <a:cs typeface="+mn-cs"/>
              </a:rPr>
              <a:t>Statistics</a:t>
            </a:r>
          </a:p>
          <a:p>
            <a:pPr marL="285750" indent="-285750" fontAlgn="auto">
              <a:spcBef>
                <a:spcPts val="0"/>
              </a:spcBef>
              <a:spcAft>
                <a:spcPts val="0"/>
              </a:spcAft>
              <a:buFontTx/>
              <a:buChar char="-"/>
              <a:defRPr/>
            </a:pPr>
            <a:r>
              <a:rPr lang="en-GB" sz="1500" dirty="0" smtClean="0">
                <a:latin typeface="+mn-lt"/>
                <a:cs typeface="+mn-cs"/>
              </a:rPr>
              <a:t>Social and Economic Change</a:t>
            </a:r>
          </a:p>
          <a:p>
            <a:pPr fontAlgn="auto">
              <a:spcBef>
                <a:spcPts val="0"/>
              </a:spcBef>
              <a:spcAft>
                <a:spcPts val="0"/>
              </a:spcAft>
              <a:defRPr/>
            </a:pPr>
            <a:endParaRPr lang="en-GB" sz="1500" dirty="0">
              <a:latin typeface="+mn-lt"/>
              <a:cs typeface="+mn-cs"/>
            </a:endParaRPr>
          </a:p>
          <a:p>
            <a:pPr fontAlgn="auto">
              <a:spcBef>
                <a:spcPts val="0"/>
              </a:spcBef>
              <a:spcAft>
                <a:spcPts val="0"/>
              </a:spcAft>
              <a:defRPr/>
            </a:pPr>
            <a:r>
              <a:rPr lang="en-GB" sz="1500" b="1" u="sng" dirty="0" smtClean="0">
                <a:latin typeface="+mn-lt"/>
                <a:cs typeface="+mn-cs"/>
              </a:rPr>
              <a:t>4</a:t>
            </a:r>
            <a:r>
              <a:rPr lang="en-GB" sz="1500" b="1" u="sng" dirty="0">
                <a:latin typeface="+mn-lt"/>
                <a:cs typeface="+mn-cs"/>
              </a:rPr>
              <a:t>. </a:t>
            </a:r>
            <a:r>
              <a:rPr lang="en-GB" sz="1500" b="1" u="sng" dirty="0" smtClean="0">
                <a:latin typeface="+mn-lt"/>
                <a:cs typeface="+mn-cs"/>
              </a:rPr>
              <a:t>History of New York</a:t>
            </a:r>
          </a:p>
          <a:p>
            <a:pPr marL="285750" indent="-285750" fontAlgn="auto">
              <a:spcBef>
                <a:spcPts val="0"/>
              </a:spcBef>
              <a:spcAft>
                <a:spcPts val="0"/>
              </a:spcAft>
              <a:buFontTx/>
              <a:buChar char="-"/>
              <a:defRPr/>
            </a:pPr>
            <a:r>
              <a:rPr lang="en-GB" sz="1500" dirty="0" smtClean="0"/>
              <a:t>Precolonial </a:t>
            </a:r>
            <a:r>
              <a:rPr lang="en-GB" sz="1500" dirty="0"/>
              <a:t>and colonial era</a:t>
            </a:r>
          </a:p>
          <a:p>
            <a:pPr marL="285750" indent="-285750" fontAlgn="auto">
              <a:spcBef>
                <a:spcPts val="0"/>
              </a:spcBef>
              <a:spcAft>
                <a:spcPts val="0"/>
              </a:spcAft>
              <a:buFontTx/>
              <a:buChar char="-"/>
              <a:defRPr/>
            </a:pPr>
            <a:r>
              <a:rPr lang="en-GB" sz="1500" dirty="0"/>
              <a:t>Antebellum and Civil War era</a:t>
            </a:r>
          </a:p>
          <a:p>
            <a:pPr marL="285750" indent="-285750" fontAlgn="auto">
              <a:spcBef>
                <a:spcPts val="0"/>
              </a:spcBef>
              <a:spcAft>
                <a:spcPts val="0"/>
              </a:spcAft>
              <a:buFontTx/>
              <a:buChar char="-"/>
              <a:defRPr/>
            </a:pPr>
            <a:r>
              <a:rPr lang="en-GB" sz="1500" dirty="0" smtClean="0"/>
              <a:t>Post-Civil War</a:t>
            </a:r>
          </a:p>
          <a:p>
            <a:pPr marL="285750" indent="-285750" fontAlgn="auto">
              <a:spcBef>
                <a:spcPts val="0"/>
              </a:spcBef>
              <a:spcAft>
                <a:spcPts val="0"/>
              </a:spcAft>
              <a:buFontTx/>
              <a:buChar char="-"/>
              <a:defRPr/>
            </a:pPr>
            <a:r>
              <a:rPr lang="en-GB" sz="1500" dirty="0" smtClean="0">
                <a:latin typeface="+mn-lt"/>
                <a:cs typeface="+mn-cs"/>
              </a:rPr>
              <a:t>Myth of the Self-Made Man</a:t>
            </a:r>
            <a:endParaRPr lang="en-GB" sz="1500" dirty="0">
              <a:latin typeface="+mn-lt"/>
              <a:cs typeface="+mn-cs"/>
            </a:endParaRPr>
          </a:p>
          <a:p>
            <a:pPr fontAlgn="auto">
              <a:spcBef>
                <a:spcPts val="0"/>
              </a:spcBef>
              <a:spcAft>
                <a:spcPts val="0"/>
              </a:spcAft>
              <a:defRPr/>
            </a:pPr>
            <a:endParaRPr lang="en-GB" sz="1500" b="1" dirty="0">
              <a:latin typeface="+mn-lt"/>
              <a:cs typeface="+mn-cs"/>
            </a:endParaRPr>
          </a:p>
          <a:p>
            <a:pPr fontAlgn="auto">
              <a:spcBef>
                <a:spcPts val="0"/>
              </a:spcBef>
              <a:spcAft>
                <a:spcPts val="0"/>
              </a:spcAft>
              <a:defRPr/>
            </a:pPr>
            <a:r>
              <a:rPr lang="en-GB" sz="1500" b="1" u="sng" dirty="0">
                <a:latin typeface="+mn-lt"/>
                <a:cs typeface="+mn-cs"/>
              </a:rPr>
              <a:t>5. </a:t>
            </a:r>
            <a:r>
              <a:rPr lang="en-GB" sz="1500" b="1" u="sng" dirty="0" smtClean="0">
                <a:latin typeface="+mn-lt"/>
                <a:cs typeface="+mn-cs"/>
              </a:rPr>
              <a:t>The Immigrant City</a:t>
            </a:r>
          </a:p>
          <a:p>
            <a:pPr marL="285750" indent="-285750" fontAlgn="auto">
              <a:spcBef>
                <a:spcPts val="0"/>
              </a:spcBef>
              <a:spcAft>
                <a:spcPts val="0"/>
              </a:spcAft>
              <a:buFontTx/>
              <a:buChar char="-"/>
              <a:defRPr/>
            </a:pPr>
            <a:r>
              <a:rPr lang="en-GB" sz="1500" dirty="0"/>
              <a:t>The Melting Pot</a:t>
            </a:r>
          </a:p>
          <a:p>
            <a:pPr marL="285750" indent="-285750" fontAlgn="auto">
              <a:spcBef>
                <a:spcPts val="0"/>
              </a:spcBef>
              <a:spcAft>
                <a:spcPts val="0"/>
              </a:spcAft>
              <a:buFontTx/>
              <a:buChar char="-"/>
              <a:defRPr/>
            </a:pPr>
            <a:r>
              <a:rPr lang="en-GB" sz="1500" dirty="0"/>
              <a:t>The New Colossus</a:t>
            </a:r>
          </a:p>
          <a:p>
            <a:pPr marL="285750" indent="-285750" fontAlgn="auto">
              <a:spcBef>
                <a:spcPts val="0"/>
              </a:spcBef>
              <a:spcAft>
                <a:spcPts val="0"/>
              </a:spcAft>
              <a:buFontTx/>
              <a:buChar char="-"/>
              <a:defRPr/>
            </a:pPr>
            <a:r>
              <a:rPr lang="en-GB" sz="1500" dirty="0"/>
              <a:t>Ellis </a:t>
            </a:r>
            <a:r>
              <a:rPr lang="en-GB" sz="1500" dirty="0" smtClean="0"/>
              <a:t>Island</a:t>
            </a:r>
          </a:p>
          <a:p>
            <a:pPr marL="285750" indent="-285750" fontAlgn="auto">
              <a:spcBef>
                <a:spcPts val="0"/>
              </a:spcBef>
              <a:spcAft>
                <a:spcPts val="0"/>
              </a:spcAft>
              <a:buFontTx/>
              <a:buChar char="-"/>
              <a:defRPr/>
            </a:pPr>
            <a:r>
              <a:rPr lang="en-GB" sz="1500" dirty="0" smtClean="0">
                <a:latin typeface="+mn-lt"/>
                <a:cs typeface="+mn-cs"/>
              </a:rPr>
              <a:t>Changing Attitudes towards Immigration</a:t>
            </a:r>
          </a:p>
          <a:p>
            <a:pPr fontAlgn="auto">
              <a:spcBef>
                <a:spcPts val="0"/>
              </a:spcBef>
              <a:spcAft>
                <a:spcPts val="0"/>
              </a:spcAft>
              <a:defRPr/>
            </a:pPr>
            <a:r>
              <a:rPr lang="en-GB" sz="1500" b="1" u="sng" dirty="0" smtClean="0">
                <a:latin typeface="+mn-lt"/>
                <a:cs typeface="+mn-cs"/>
              </a:rPr>
              <a:t>6. The City Analysed</a:t>
            </a:r>
          </a:p>
          <a:p>
            <a:pPr marL="285750" indent="-285750" fontAlgn="auto">
              <a:spcBef>
                <a:spcPts val="0"/>
              </a:spcBef>
              <a:spcAft>
                <a:spcPts val="0"/>
              </a:spcAft>
              <a:buFontTx/>
              <a:buChar char="-"/>
              <a:defRPr/>
            </a:pPr>
            <a:r>
              <a:rPr lang="en-GB" sz="1500" dirty="0" smtClean="0">
                <a:latin typeface="+mn-lt"/>
                <a:cs typeface="+mn-cs"/>
              </a:rPr>
              <a:t>Muckraking</a:t>
            </a:r>
          </a:p>
          <a:p>
            <a:pPr marL="285750" indent="-285750" fontAlgn="auto">
              <a:spcBef>
                <a:spcPts val="0"/>
              </a:spcBef>
              <a:spcAft>
                <a:spcPts val="0"/>
              </a:spcAft>
              <a:buFontTx/>
              <a:buChar char="-"/>
              <a:defRPr/>
            </a:pPr>
            <a:r>
              <a:rPr lang="en-GB" sz="1500" i="1" dirty="0" smtClean="0">
                <a:latin typeface="+mn-lt"/>
                <a:cs typeface="+mn-cs"/>
              </a:rPr>
              <a:t>How the Other Half Lives</a:t>
            </a:r>
            <a:endParaRPr lang="en-GB" sz="1500" dirty="0" smtClean="0">
              <a:latin typeface="+mn-lt"/>
              <a:cs typeface="+mn-cs"/>
            </a:endParaRPr>
          </a:p>
          <a:p>
            <a:pPr marL="285750" indent="-285750" fontAlgn="auto">
              <a:spcBef>
                <a:spcPts val="0"/>
              </a:spcBef>
              <a:spcAft>
                <a:spcPts val="0"/>
              </a:spcAft>
              <a:buFontTx/>
              <a:buChar char="-"/>
              <a:defRPr/>
            </a:pPr>
            <a:r>
              <a:rPr lang="en-GB" sz="1500" dirty="0" smtClean="0">
                <a:latin typeface="+mn-lt"/>
                <a:cs typeface="+mn-cs"/>
              </a:rPr>
              <a:t>Ashcan School</a:t>
            </a:r>
          </a:p>
          <a:p>
            <a:pPr marL="285750" indent="-285750" fontAlgn="auto">
              <a:spcBef>
                <a:spcPts val="0"/>
              </a:spcBef>
              <a:spcAft>
                <a:spcPts val="0"/>
              </a:spcAft>
              <a:buFontTx/>
              <a:buChar char="-"/>
              <a:defRPr/>
            </a:pPr>
            <a:r>
              <a:rPr lang="en-GB" sz="1500" dirty="0" smtClean="0">
                <a:latin typeface="+mn-lt"/>
                <a:cs typeface="+mn-cs"/>
              </a:rPr>
              <a:t>Photography</a:t>
            </a:r>
          </a:p>
          <a:p>
            <a:pPr marL="285750" indent="-285750" fontAlgn="auto">
              <a:spcBef>
                <a:spcPts val="0"/>
              </a:spcBef>
              <a:spcAft>
                <a:spcPts val="0"/>
              </a:spcAft>
              <a:buFontTx/>
              <a:buChar char="-"/>
              <a:defRPr/>
            </a:pPr>
            <a:r>
              <a:rPr lang="en-GB" sz="1500" dirty="0" smtClean="0">
                <a:latin typeface="+mn-lt"/>
                <a:cs typeface="+mn-cs"/>
              </a:rPr>
              <a:t>Modernism</a:t>
            </a:r>
          </a:p>
          <a:p>
            <a:pPr fontAlgn="auto">
              <a:spcBef>
                <a:spcPts val="0"/>
              </a:spcBef>
              <a:spcAft>
                <a:spcPts val="0"/>
              </a:spcAft>
              <a:defRPr/>
            </a:pPr>
            <a:endParaRPr lang="en-GB" sz="1500" dirty="0">
              <a:latin typeface="+mn-lt"/>
              <a:cs typeface="+mn-cs"/>
            </a:endParaRPr>
          </a:p>
          <a:p>
            <a:pPr fontAlgn="auto">
              <a:spcBef>
                <a:spcPts val="0"/>
              </a:spcBef>
              <a:spcAft>
                <a:spcPts val="0"/>
              </a:spcAft>
              <a:defRPr/>
            </a:pPr>
            <a:r>
              <a:rPr lang="en-GB" sz="1500" b="1" u="sng" dirty="0" smtClean="0">
                <a:latin typeface="+mn-lt"/>
                <a:cs typeface="+mn-cs"/>
              </a:rPr>
              <a:t>7. Cinematic Cities</a:t>
            </a:r>
          </a:p>
          <a:p>
            <a:pPr marL="285750" indent="-285750" fontAlgn="auto">
              <a:spcBef>
                <a:spcPts val="0"/>
              </a:spcBef>
              <a:spcAft>
                <a:spcPts val="0"/>
              </a:spcAft>
              <a:buFontTx/>
              <a:buChar char="-"/>
              <a:defRPr/>
            </a:pPr>
            <a:r>
              <a:rPr lang="en-GB" sz="1500" dirty="0" smtClean="0">
                <a:latin typeface="+mn-lt"/>
                <a:cs typeface="+mn-cs"/>
              </a:rPr>
              <a:t>Cinema and the City</a:t>
            </a:r>
          </a:p>
          <a:p>
            <a:pPr marL="285750" indent="-285750" fontAlgn="auto">
              <a:spcBef>
                <a:spcPts val="0"/>
              </a:spcBef>
              <a:spcAft>
                <a:spcPts val="0"/>
              </a:spcAft>
              <a:buFontTx/>
              <a:buChar char="-"/>
              <a:defRPr/>
            </a:pPr>
            <a:r>
              <a:rPr lang="en-GB" sz="1500" dirty="0" smtClean="0">
                <a:latin typeface="+mn-lt"/>
                <a:cs typeface="+mn-cs"/>
              </a:rPr>
              <a:t>Chaplin</a:t>
            </a:r>
          </a:p>
          <a:p>
            <a:pPr marL="285750" indent="-285750" fontAlgn="auto">
              <a:spcBef>
                <a:spcPts val="0"/>
              </a:spcBef>
              <a:spcAft>
                <a:spcPts val="0"/>
              </a:spcAft>
              <a:buFontTx/>
              <a:buChar char="-"/>
              <a:defRPr/>
            </a:pPr>
            <a:r>
              <a:rPr lang="en-GB" sz="1500" dirty="0" smtClean="0">
                <a:latin typeface="+mn-lt"/>
                <a:cs typeface="+mn-cs"/>
              </a:rPr>
              <a:t>Jazz Age</a:t>
            </a:r>
          </a:p>
          <a:p>
            <a:pPr marL="285750" indent="-285750" fontAlgn="auto">
              <a:spcBef>
                <a:spcPts val="0"/>
              </a:spcBef>
              <a:spcAft>
                <a:spcPts val="0"/>
              </a:spcAft>
              <a:buFontTx/>
              <a:buChar char="-"/>
              <a:defRPr/>
            </a:pPr>
            <a:r>
              <a:rPr lang="en-GB" sz="1500" dirty="0" smtClean="0">
                <a:latin typeface="+mn-lt"/>
                <a:cs typeface="+mn-cs"/>
              </a:rPr>
              <a:t>Gangster genre</a:t>
            </a:r>
          </a:p>
          <a:p>
            <a:pPr algn="r" fontAlgn="auto">
              <a:spcBef>
                <a:spcPts val="0"/>
              </a:spcBef>
              <a:spcAft>
                <a:spcPts val="0"/>
              </a:spcAft>
              <a:defRPr/>
            </a:pPr>
            <a:r>
              <a:rPr lang="en-GB" b="1" u="sng" dirty="0" smtClean="0">
                <a:solidFill>
                  <a:srgbClr val="FF0000"/>
                </a:solidFill>
                <a:latin typeface="+mn-lt"/>
                <a:cs typeface="+mn-cs"/>
              </a:rPr>
              <a:t>AIMS</a:t>
            </a:r>
            <a:endParaRPr lang="en-GB" b="1" u="sng" dirty="0">
              <a:solidFill>
                <a:srgbClr val="FF0000"/>
              </a:solidFill>
              <a:latin typeface="+mn-lt"/>
              <a:cs typeface="+mn-cs"/>
            </a:endParaRPr>
          </a:p>
          <a:p>
            <a:pPr marL="285750" indent="-285750" algn="r" fontAlgn="auto">
              <a:spcBef>
                <a:spcPts val="0"/>
              </a:spcBef>
              <a:spcAft>
                <a:spcPts val="0"/>
              </a:spcAft>
              <a:buFont typeface="Arial" panose="020B0604020202020204" pitchFamily="34" charset="0"/>
              <a:buChar char="•"/>
              <a:defRPr/>
            </a:pPr>
            <a:r>
              <a:rPr lang="en-GB" b="1" dirty="0">
                <a:solidFill>
                  <a:srgbClr val="FF0000"/>
                </a:solidFill>
                <a:latin typeface="+mn-lt"/>
                <a:cs typeface="+mn-cs"/>
              </a:rPr>
              <a:t>Explain </a:t>
            </a:r>
            <a:r>
              <a:rPr lang="en-GB" b="1" dirty="0" smtClean="0">
                <a:solidFill>
                  <a:srgbClr val="FF0000"/>
                </a:solidFill>
                <a:latin typeface="+mn-lt"/>
                <a:cs typeface="+mn-cs"/>
              </a:rPr>
              <a:t>the significance of ‘the city’ in US culture and (counter-)mythology</a:t>
            </a:r>
          </a:p>
          <a:p>
            <a:pPr marL="285750" indent="-285750" algn="r" fontAlgn="auto">
              <a:spcBef>
                <a:spcPts val="0"/>
              </a:spcBef>
              <a:spcAft>
                <a:spcPts val="0"/>
              </a:spcAft>
              <a:buFont typeface="Arial" panose="020B0604020202020204" pitchFamily="34" charset="0"/>
              <a:buChar char="•"/>
              <a:defRPr/>
            </a:pPr>
            <a:r>
              <a:rPr lang="en-GB" b="1" dirty="0" smtClean="0">
                <a:solidFill>
                  <a:srgbClr val="FF0000"/>
                </a:solidFill>
                <a:latin typeface="+mn-lt"/>
                <a:cs typeface="+mn-cs"/>
              </a:rPr>
              <a:t>Outline history of Chicago and New York as the exemplars of Gilded Age and 20th-century technological, economic and social transformation</a:t>
            </a:r>
          </a:p>
          <a:p>
            <a:pPr marL="285750" indent="-285750" algn="r" fontAlgn="auto">
              <a:spcBef>
                <a:spcPts val="0"/>
              </a:spcBef>
              <a:spcAft>
                <a:spcPts val="0"/>
              </a:spcAft>
              <a:buFont typeface="Arial" panose="020B0604020202020204" pitchFamily="34" charset="0"/>
              <a:buChar char="•"/>
              <a:defRPr/>
            </a:pPr>
            <a:r>
              <a:rPr lang="en-GB" b="1" dirty="0" smtClean="0">
                <a:solidFill>
                  <a:srgbClr val="FF0000"/>
                </a:solidFill>
                <a:latin typeface="+mn-lt"/>
                <a:cs typeface="+mn-cs"/>
              </a:rPr>
              <a:t>Foreground immigration and cinema as  distinctive characteristics of the American urban experience</a:t>
            </a:r>
            <a:endParaRPr lang="en-GB" b="1" dirty="0">
              <a:solidFill>
                <a:srgbClr val="FF0000"/>
              </a:solidFill>
              <a:latin typeface="+mn-lt"/>
              <a:cs typeface="+mn-cs"/>
            </a:endParaRPr>
          </a:p>
          <a:p>
            <a:pPr algn="r" fontAlgn="auto">
              <a:spcBef>
                <a:spcPts val="0"/>
              </a:spcBef>
              <a:spcAft>
                <a:spcPts val="0"/>
              </a:spcAft>
              <a:defRPr/>
            </a:pPr>
            <a:endParaRPr lang="en-GB" sz="1600" b="1" dirty="0">
              <a:solidFill>
                <a:srgbClr val="FF0000"/>
              </a:solidFill>
              <a:latin typeface="+mn-lt"/>
              <a:cs typeface="+mn-cs"/>
            </a:endParaRPr>
          </a:p>
        </p:txBody>
      </p:sp>
      <p:sp>
        <p:nvSpPr>
          <p:cNvPr id="4" name="Rectangle 3"/>
          <p:cNvSpPr/>
          <p:nvPr/>
        </p:nvSpPr>
        <p:spPr>
          <a:xfrm>
            <a:off x="-23813" y="6350"/>
            <a:ext cx="9144001" cy="1281029"/>
          </a:xfrm>
          <a:prstGeom prst="rect">
            <a:avLst/>
          </a:prstGeom>
        </p:spPr>
        <p:txBody>
          <a:bodyPr lIns="540000" tIns="360000" rIns="540000" bIns="360000">
            <a:spAutoFit/>
          </a:bodyPr>
          <a:lstStyle/>
          <a:p>
            <a:pPr fontAlgn="auto">
              <a:spcBef>
                <a:spcPts val="0"/>
              </a:spcBef>
              <a:spcAft>
                <a:spcPts val="0"/>
              </a:spcAft>
              <a:defRPr/>
            </a:pPr>
            <a:r>
              <a:rPr lang="en-GB" b="1" dirty="0" smtClean="0">
                <a:solidFill>
                  <a:srgbClr val="FF0000"/>
                </a:solidFill>
                <a:effectLst>
                  <a:outerShdw blurRad="38100" dist="38100" dir="2700000" algn="tl">
                    <a:srgbClr val="000000">
                      <a:alpha val="43137"/>
                    </a:srgbClr>
                  </a:outerShdw>
                </a:effectLst>
                <a:latin typeface="+mn-lt"/>
                <a:cs typeface="+mn-cs"/>
              </a:rPr>
              <a:t>AHHI5016 </a:t>
            </a:r>
            <a:r>
              <a:rPr lang="en-GB" b="1" dirty="0">
                <a:solidFill>
                  <a:srgbClr val="FF0000"/>
                </a:solidFill>
                <a:effectLst>
                  <a:outerShdw blurRad="38100" dist="38100" dir="2700000" algn="tl">
                    <a:srgbClr val="000000">
                      <a:alpha val="43137"/>
                    </a:srgbClr>
                  </a:outerShdw>
                </a:effectLst>
                <a:latin typeface="+mn-lt"/>
                <a:cs typeface="+mn-cs"/>
              </a:rPr>
              <a:t>Week 7</a:t>
            </a:r>
          </a:p>
          <a:p>
            <a:pPr fontAlgn="auto">
              <a:spcBef>
                <a:spcPts val="0"/>
              </a:spcBef>
              <a:spcAft>
                <a:spcPts val="0"/>
              </a:spcAft>
              <a:defRPr/>
            </a:pPr>
            <a:r>
              <a:rPr lang="en-GB" b="1" dirty="0">
                <a:solidFill>
                  <a:srgbClr val="FF0000"/>
                </a:solidFill>
                <a:effectLst>
                  <a:outerShdw blurRad="38100" dist="38100" dir="2700000" algn="tl">
                    <a:srgbClr val="000000">
                      <a:alpha val="43137"/>
                    </a:srgbClr>
                  </a:outerShdw>
                </a:effectLst>
                <a:latin typeface="+mn-lt"/>
                <a:cs typeface="+mn-cs"/>
              </a:rPr>
              <a:t>The New Urban Americans: From the White City to </a:t>
            </a:r>
            <a:r>
              <a:rPr lang="en-US" b="1" i="1" dirty="0" smtClean="0">
                <a:solidFill>
                  <a:srgbClr val="FF0000"/>
                </a:solidFill>
                <a:effectLst>
                  <a:outerShdw blurRad="38100" dist="38100" dir="2700000" algn="tl">
                    <a:srgbClr val="000000">
                      <a:alpha val="43137"/>
                    </a:srgbClr>
                  </a:outerShdw>
                </a:effectLst>
                <a:latin typeface="+mn-lt"/>
                <a:cs typeface="+mn-cs"/>
              </a:rPr>
              <a:t>‘</a:t>
            </a:r>
            <a:r>
              <a:rPr lang="en-US" b="1" i="1" dirty="0">
                <a:solidFill>
                  <a:srgbClr val="FF0000"/>
                </a:solidFill>
                <a:effectLst>
                  <a:outerShdw blurRad="38100" dist="38100" dir="2700000" algn="tl">
                    <a:srgbClr val="000000">
                      <a:alpha val="43137"/>
                    </a:srgbClr>
                  </a:outerShdw>
                </a:effectLst>
                <a:latin typeface="+mn-lt"/>
                <a:cs typeface="+mn-cs"/>
              </a:rPr>
              <a:t>the Shame of the Nation’</a:t>
            </a:r>
            <a:endParaRPr lang="en-GB" b="1" i="1" dirty="0">
              <a:solidFill>
                <a:srgbClr val="FF0000"/>
              </a:solidFill>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92696"/>
            <a:ext cx="8060432" cy="1470025"/>
          </a:xfrm>
        </p:spPr>
        <p:txBody>
          <a:bodyPr/>
          <a:lstStyle/>
          <a:p>
            <a:r>
              <a:rPr lang="en-GB" sz="2400" dirty="0" smtClean="0"/>
              <a:t>UWTSD Historical Film club</a:t>
            </a:r>
            <a:br>
              <a:rPr lang="en-GB" sz="2400" dirty="0" smtClean="0"/>
            </a:br>
            <a:r>
              <a:rPr lang="en-GB" sz="2400" i="1" dirty="0" smtClean="0"/>
              <a:t>Scarface: The Shame of the Nation</a:t>
            </a:r>
            <a:r>
              <a:rPr lang="en-GB" sz="2400" dirty="0" smtClean="0"/>
              <a:t> (1932)</a:t>
            </a:r>
            <a:br>
              <a:rPr lang="en-GB" sz="2400" dirty="0" smtClean="0"/>
            </a:br>
            <a:r>
              <a:rPr lang="en-GB" sz="2400" dirty="0" smtClean="0"/>
              <a:t>Thursday November 17</a:t>
            </a:r>
            <a:r>
              <a:rPr lang="en-US" sz="2400" dirty="0" smtClean="0"/>
              <a:t/>
            </a:r>
            <a:br>
              <a:rPr lang="en-US" sz="2400" dirty="0" smtClean="0"/>
            </a:br>
            <a:r>
              <a:rPr lang="en-US" sz="2400" dirty="0" smtClean="0"/>
              <a:t>Cliff Tucker Lecture Theatre, 6pm</a:t>
            </a:r>
            <a:endParaRPr lang="en-US" sz="2400" dirty="0"/>
          </a:p>
        </p:txBody>
      </p:sp>
      <p:sp>
        <p:nvSpPr>
          <p:cNvPr id="3" name="Subtitle 2"/>
          <p:cNvSpPr>
            <a:spLocks noGrp="1"/>
          </p:cNvSpPr>
          <p:nvPr>
            <p:ph type="subTitle" idx="1"/>
          </p:nvPr>
        </p:nvSpPr>
        <p:spPr/>
        <p:txBody>
          <a:bodyPr/>
          <a:lstStyle/>
          <a:p>
            <a:endParaRPr lang="en-US" dirty="0"/>
          </a:p>
        </p:txBody>
      </p:sp>
      <p:pic>
        <p:nvPicPr>
          <p:cNvPr id="6" name="Picture 5"/>
          <p:cNvPicPr>
            <a:picLocks noChangeAspect="1"/>
          </p:cNvPicPr>
          <p:nvPr/>
        </p:nvPicPr>
        <p:blipFill>
          <a:blip r:embed="rId2"/>
          <a:stretch>
            <a:fillRect/>
          </a:stretch>
        </p:blipFill>
        <p:spPr>
          <a:xfrm>
            <a:off x="1547664" y="2185236"/>
            <a:ext cx="5747395" cy="4418469"/>
          </a:xfrm>
          <a:prstGeom prst="rect">
            <a:avLst/>
          </a:prstGeom>
        </p:spPr>
      </p:pic>
    </p:spTree>
    <p:extLst>
      <p:ext uri="{BB962C8B-B14F-4D97-AF65-F5344CB8AC3E}">
        <p14:creationId xmlns:p14="http://schemas.microsoft.com/office/powerpoint/2010/main" val="3875644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460500"/>
          </a:xfrm>
          <a:prstGeom prst="rect">
            <a:avLst/>
          </a:prstGeom>
        </p:spPr>
        <p:txBody>
          <a:bodyPr lIns="540000" tIns="540000" rIns="540000" bIns="540000">
            <a:spAutoFit/>
          </a:bodyPr>
          <a:lstStyle/>
          <a:p>
            <a:pPr fontAlgn="auto">
              <a:spcBef>
                <a:spcPts val="0"/>
              </a:spcBef>
              <a:spcAft>
                <a:spcPts val="0"/>
              </a:spcAft>
              <a:defRPr/>
            </a:pPr>
            <a:r>
              <a:rPr lang="en-GB" sz="2400" b="1" dirty="0">
                <a:effectLst>
                  <a:outerShdw blurRad="38100" dist="38100" dir="2700000" algn="tl">
                    <a:srgbClr val="000000">
                      <a:alpha val="43137"/>
                    </a:srgbClr>
                  </a:outerShdw>
                </a:effectLst>
                <a:latin typeface="+mn-lt"/>
                <a:cs typeface="+mn-cs"/>
              </a:rPr>
              <a:t>1. The City in American Culture: ‘A City Upon a Hill’</a:t>
            </a:r>
            <a:endParaRPr lang="en-GB" b="1" dirty="0">
              <a:effectLst>
                <a:outerShdw blurRad="38100" dist="38100" dir="2700000" algn="tl">
                  <a:srgbClr val="000000">
                    <a:alpha val="43137"/>
                  </a:srgbClr>
                </a:outerShdw>
              </a:effectLst>
              <a:latin typeface="+mn-lt"/>
              <a:cs typeface="+mn-cs"/>
            </a:endParaRPr>
          </a:p>
        </p:txBody>
      </p:sp>
      <p:sp>
        <p:nvSpPr>
          <p:cNvPr id="6" name="Rectangle 5"/>
          <p:cNvSpPr/>
          <p:nvPr/>
        </p:nvSpPr>
        <p:spPr>
          <a:xfrm>
            <a:off x="0" y="727075"/>
            <a:ext cx="9144000" cy="7245350"/>
          </a:xfrm>
          <a:prstGeom prst="rect">
            <a:avLst/>
          </a:prstGeom>
        </p:spPr>
        <p:txBody>
          <a:bodyPr lIns="540000" tIns="540000" rIns="540000" bIns="540000">
            <a:spAutoFit/>
          </a:bodyPr>
          <a:lstStyle/>
          <a:p>
            <a:pPr algn="just" fontAlgn="auto">
              <a:spcBef>
                <a:spcPts val="0"/>
              </a:spcBef>
              <a:spcAft>
                <a:spcPts val="0"/>
              </a:spcAft>
              <a:defRPr/>
            </a:pPr>
            <a:endParaRPr lang="en-GB" sz="2400" dirty="0">
              <a:solidFill>
                <a:prstClr val="white"/>
              </a:solidFill>
              <a:latin typeface="+mn-lt"/>
              <a:cs typeface="+mn-cs"/>
            </a:endParaRPr>
          </a:p>
          <a:p>
            <a:pPr algn="just" fontAlgn="auto">
              <a:spcBef>
                <a:spcPts val="0"/>
              </a:spcBef>
              <a:spcAft>
                <a:spcPts val="0"/>
              </a:spcAft>
              <a:defRPr/>
            </a:pPr>
            <a:endParaRPr lang="en-GB" sz="2400" dirty="0">
              <a:solidFill>
                <a:prstClr val="white"/>
              </a:solidFill>
              <a:latin typeface="+mn-lt"/>
              <a:cs typeface="+mn-cs"/>
            </a:endParaRPr>
          </a:p>
          <a:p>
            <a:pPr algn="just" fontAlgn="auto">
              <a:spcBef>
                <a:spcPts val="0"/>
              </a:spcBef>
              <a:spcAft>
                <a:spcPts val="0"/>
              </a:spcAft>
              <a:defRPr/>
            </a:pPr>
            <a:endParaRPr lang="en-GB" sz="2400" dirty="0">
              <a:solidFill>
                <a:prstClr val="white"/>
              </a:solidFill>
              <a:latin typeface="+mn-lt"/>
              <a:cs typeface="+mn-cs"/>
            </a:endParaRPr>
          </a:p>
          <a:p>
            <a:pPr algn="just" fontAlgn="auto">
              <a:spcBef>
                <a:spcPts val="0"/>
              </a:spcBef>
              <a:spcAft>
                <a:spcPts val="0"/>
              </a:spcAft>
              <a:defRPr/>
            </a:pPr>
            <a:endParaRPr lang="en-GB" sz="2400" dirty="0">
              <a:solidFill>
                <a:prstClr val="white"/>
              </a:solidFill>
              <a:latin typeface="+mn-lt"/>
              <a:cs typeface="+mn-cs"/>
            </a:endParaRPr>
          </a:p>
          <a:p>
            <a:pPr algn="just" fontAlgn="auto">
              <a:spcBef>
                <a:spcPts val="0"/>
              </a:spcBef>
              <a:spcAft>
                <a:spcPts val="0"/>
              </a:spcAft>
              <a:defRPr/>
            </a:pPr>
            <a:endParaRPr lang="en-GB" sz="2400" dirty="0">
              <a:solidFill>
                <a:prstClr val="white"/>
              </a:solidFill>
              <a:latin typeface="+mn-lt"/>
              <a:cs typeface="+mn-cs"/>
            </a:endParaRPr>
          </a:p>
          <a:p>
            <a:pPr algn="just" fontAlgn="auto">
              <a:spcBef>
                <a:spcPts val="0"/>
              </a:spcBef>
              <a:spcAft>
                <a:spcPts val="0"/>
              </a:spcAft>
              <a:defRPr/>
            </a:pPr>
            <a:endParaRPr lang="en-GB" sz="2400" dirty="0">
              <a:solidFill>
                <a:prstClr val="white"/>
              </a:solidFill>
              <a:latin typeface="+mn-lt"/>
              <a:cs typeface="+mn-cs"/>
            </a:endParaRPr>
          </a:p>
          <a:p>
            <a:pPr algn="just" fontAlgn="auto">
              <a:spcBef>
                <a:spcPts val="0"/>
              </a:spcBef>
              <a:spcAft>
                <a:spcPts val="0"/>
              </a:spcAft>
              <a:defRPr/>
            </a:pPr>
            <a:endParaRPr lang="en-GB" sz="2400" dirty="0">
              <a:solidFill>
                <a:prstClr val="white"/>
              </a:solidFill>
              <a:latin typeface="+mn-lt"/>
              <a:cs typeface="+mn-cs"/>
            </a:endParaRPr>
          </a:p>
          <a:p>
            <a:pPr algn="just" fontAlgn="auto">
              <a:spcBef>
                <a:spcPts val="0"/>
              </a:spcBef>
              <a:spcAft>
                <a:spcPts val="0"/>
              </a:spcAft>
              <a:defRPr/>
            </a:pPr>
            <a:r>
              <a:rPr lang="en-GB" sz="2400" dirty="0">
                <a:latin typeface="+mn-lt"/>
                <a:cs typeface="+mn-cs"/>
              </a:rPr>
              <a:t>“…We shall find that the God of Israel is among us, when ten of us shall be able to resist a thousand of our enemies, when he shall make us a praise and glory, that men shall say of succeeding plantations: the Lord make it like that of New England: for wee must Consider that wee shall be as </a:t>
            </a:r>
            <a:r>
              <a:rPr lang="en-GB" sz="2400" b="1" dirty="0">
                <a:effectLst>
                  <a:outerShdw blurRad="38100" dist="38100" dir="2700000" algn="tl">
                    <a:srgbClr val="000000">
                      <a:alpha val="43137"/>
                    </a:srgbClr>
                  </a:outerShdw>
                </a:effectLst>
                <a:latin typeface="+mn-lt"/>
                <a:cs typeface="+mn-cs"/>
              </a:rPr>
              <a:t>a City upon a Hill</a:t>
            </a:r>
            <a:r>
              <a:rPr lang="en-GB" sz="2400" dirty="0">
                <a:latin typeface="+mn-lt"/>
                <a:cs typeface="+mn-cs"/>
              </a:rPr>
              <a:t>, the eyes of all people are upon us.”</a:t>
            </a:r>
          </a:p>
          <a:p>
            <a:pPr marL="342900" indent="-342900" algn="r" fontAlgn="auto">
              <a:spcBef>
                <a:spcPts val="0"/>
              </a:spcBef>
              <a:spcAft>
                <a:spcPts val="0"/>
              </a:spcAft>
              <a:buFontTx/>
              <a:buChar char="-"/>
              <a:defRPr/>
            </a:pPr>
            <a:r>
              <a:rPr lang="en-GB" sz="2000" dirty="0">
                <a:latin typeface="+mn-lt"/>
                <a:cs typeface="+mn-cs"/>
              </a:rPr>
              <a:t>John Winthrop , Governor of the Massachusetts Bay Company, ‘A Model of Christian Charity,’ 1630</a:t>
            </a:r>
          </a:p>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307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250" y="927100"/>
            <a:ext cx="3732213" cy="2751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625" y="927100"/>
            <a:ext cx="2232025" cy="2684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988" y="620713"/>
            <a:ext cx="6745287" cy="7169150"/>
          </a:xfrm>
          <a:prstGeom prst="rect">
            <a:avLst/>
          </a:prstGeom>
        </p:spPr>
        <p:txBody>
          <a:bodyPr lIns="540000" tIns="540000" rIns="540000" bIns="540000">
            <a:spAutoFit/>
          </a:bodyPr>
          <a:lstStyle/>
          <a:p>
            <a:pPr algn="just" fontAlgn="auto">
              <a:spcBef>
                <a:spcPts val="0"/>
              </a:spcBef>
              <a:spcAft>
                <a:spcPts val="0"/>
              </a:spcAft>
              <a:defRPr/>
            </a:pPr>
            <a:r>
              <a:rPr lang="en-GB" sz="2000" dirty="0">
                <a:latin typeface="+mn-lt"/>
                <a:cs typeface="+mn-cs"/>
              </a:rPr>
              <a:t>“Our governments will remain virtuous for many centuries as long as they are chiefly agricultural; and this will be as long as there shall be vacant lands in any part of America. </a:t>
            </a:r>
            <a:r>
              <a:rPr lang="en-GB" sz="2000" b="1" dirty="0">
                <a:latin typeface="+mn-lt"/>
                <a:cs typeface="+mn-cs"/>
              </a:rPr>
              <a:t>When they get piled upon one another in large cities, as in Europe, they will become corrupt as in Europe</a:t>
            </a:r>
            <a:r>
              <a:rPr lang="en-GB" sz="2000" dirty="0">
                <a:latin typeface="+mn-lt"/>
                <a:cs typeface="+mn-cs"/>
              </a:rPr>
              <a:t>.”</a:t>
            </a:r>
          </a:p>
          <a:p>
            <a:pPr algn="just" fontAlgn="auto">
              <a:spcBef>
                <a:spcPts val="0"/>
              </a:spcBef>
              <a:spcAft>
                <a:spcPts val="0"/>
              </a:spcAft>
              <a:defRPr/>
            </a:pPr>
            <a:endParaRPr lang="en-GB" sz="2000" dirty="0">
              <a:latin typeface="+mn-lt"/>
              <a:cs typeface="+mn-cs"/>
            </a:endParaRPr>
          </a:p>
          <a:p>
            <a:pPr algn="just" fontAlgn="auto">
              <a:spcBef>
                <a:spcPts val="0"/>
              </a:spcBef>
              <a:spcAft>
                <a:spcPts val="0"/>
              </a:spcAft>
              <a:defRPr/>
            </a:pPr>
            <a:r>
              <a:rPr lang="en-GB" sz="2000" dirty="0">
                <a:latin typeface="+mn-lt"/>
                <a:cs typeface="+mn-cs"/>
              </a:rPr>
              <a:t>“</a:t>
            </a:r>
            <a:r>
              <a:rPr lang="en-GB" sz="2000" b="1" dirty="0">
                <a:latin typeface="+mn-lt"/>
                <a:cs typeface="+mn-cs"/>
              </a:rPr>
              <a:t>The mobs of great cities add just so much to the support of pure government, as sores do to the strength of the human body</a:t>
            </a:r>
            <a:r>
              <a:rPr lang="en-GB" sz="2000" dirty="0">
                <a:latin typeface="+mn-lt"/>
                <a:cs typeface="+mn-cs"/>
              </a:rPr>
              <a:t>.  It is the manners and spirit of a people which preserve a republic in vigour.  A </a:t>
            </a:r>
            <a:r>
              <a:rPr lang="en-GB" sz="2000" b="1" dirty="0">
                <a:latin typeface="+mn-lt"/>
                <a:cs typeface="+mn-cs"/>
              </a:rPr>
              <a:t>degeneracy</a:t>
            </a:r>
            <a:r>
              <a:rPr lang="en-GB" sz="2000" dirty="0">
                <a:latin typeface="+mn-lt"/>
                <a:cs typeface="+mn-cs"/>
              </a:rPr>
              <a:t> in these is a canker which soon eats to the heart of its laws and constitution.”</a:t>
            </a:r>
          </a:p>
          <a:p>
            <a:pPr algn="just" fontAlgn="auto">
              <a:spcBef>
                <a:spcPts val="0"/>
              </a:spcBef>
              <a:spcAft>
                <a:spcPts val="0"/>
              </a:spcAft>
              <a:defRPr/>
            </a:pPr>
            <a:endParaRPr lang="en-GB" sz="2000" dirty="0">
              <a:latin typeface="+mn-lt"/>
              <a:cs typeface="+mn-cs"/>
            </a:endParaRPr>
          </a:p>
          <a:p>
            <a:pPr algn="just" fontAlgn="auto">
              <a:spcBef>
                <a:spcPts val="0"/>
              </a:spcBef>
              <a:spcAft>
                <a:spcPts val="0"/>
              </a:spcAft>
              <a:defRPr/>
            </a:pPr>
            <a:r>
              <a:rPr lang="en-GB" sz="2000" dirty="0">
                <a:latin typeface="+mn-lt"/>
                <a:cs typeface="+mn-cs"/>
              </a:rPr>
              <a:t>“Agriculture is our wisest pursuit … it will in the end contribute most to real wealth, good morals and happiness.”</a:t>
            </a:r>
          </a:p>
          <a:p>
            <a:pPr fontAlgn="auto">
              <a:spcBef>
                <a:spcPts val="0"/>
              </a:spcBef>
              <a:spcAft>
                <a:spcPts val="0"/>
              </a:spcAft>
              <a:defRPr/>
            </a:pPr>
            <a:endParaRPr lang="en-GB" sz="1900" dirty="0">
              <a:solidFill>
                <a:prstClr val="white"/>
              </a:solidFill>
              <a:effectLst>
                <a:outerShdw blurRad="38100" dist="38100" dir="2700000" algn="tl">
                  <a:srgbClr val="000000">
                    <a:alpha val="43137"/>
                  </a:srgbClr>
                </a:outerShdw>
              </a:effectLst>
              <a:latin typeface="+mn-lt"/>
              <a:cs typeface="+mn-cs"/>
            </a:endParaRPr>
          </a:p>
          <a:p>
            <a:pPr marL="457200" indent="-457200" fontAlgn="auto">
              <a:spcBef>
                <a:spcPts val="0"/>
              </a:spcBef>
              <a:spcAft>
                <a:spcPts val="0"/>
              </a:spcAft>
              <a:buFontTx/>
              <a:buAutoNum type="arabicPeriod"/>
              <a:defRPr/>
            </a:pPr>
            <a:endParaRPr lang="en-GB" sz="1900" dirty="0">
              <a:solidFill>
                <a:srgbClr val="FF0000"/>
              </a:solidFill>
              <a:effectLst>
                <a:outerShdw blurRad="38100" dist="38100" dir="2700000" algn="tl">
                  <a:srgbClr val="000000">
                    <a:alpha val="43137"/>
                  </a:srgbClr>
                </a:outerShdw>
              </a:effectLst>
              <a:latin typeface="+mn-lt"/>
              <a:cs typeface="+mn-cs"/>
            </a:endParaRPr>
          </a:p>
        </p:txBody>
      </p:sp>
      <p:sp>
        <p:nvSpPr>
          <p:cNvPr id="409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410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1295400"/>
            <a:ext cx="2343150" cy="2790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775450" y="4186238"/>
            <a:ext cx="1985963" cy="646112"/>
          </a:xfrm>
          <a:prstGeom prst="rect">
            <a:avLst/>
          </a:prstGeom>
        </p:spPr>
        <p:txBody>
          <a:bodyPr wrap="none">
            <a:spAutoFit/>
          </a:bodyPr>
          <a:lstStyle/>
          <a:p>
            <a:pPr algn="ctr" fontAlgn="auto">
              <a:spcBef>
                <a:spcPts val="0"/>
              </a:spcBef>
              <a:spcAft>
                <a:spcPts val="0"/>
              </a:spcAft>
              <a:defRPr/>
            </a:pPr>
            <a:r>
              <a:rPr lang="en-GB" dirty="0">
                <a:solidFill>
                  <a:prstClr val="white"/>
                </a:solidFill>
                <a:effectLst>
                  <a:outerShdw blurRad="38100" dist="38100" dir="2700000" algn="tl">
                    <a:srgbClr val="000000">
                      <a:alpha val="43137"/>
                    </a:srgbClr>
                  </a:outerShdw>
                </a:effectLst>
                <a:latin typeface="+mn-lt"/>
                <a:cs typeface="+mn-cs"/>
              </a:rPr>
              <a:t> </a:t>
            </a:r>
            <a:r>
              <a:rPr lang="en-GB" dirty="0">
                <a:latin typeface="+mn-lt"/>
                <a:cs typeface="+mn-cs"/>
              </a:rPr>
              <a:t>Thomas Jefferson, </a:t>
            </a:r>
          </a:p>
          <a:p>
            <a:pPr algn="ctr" fontAlgn="auto">
              <a:spcBef>
                <a:spcPts val="0"/>
              </a:spcBef>
              <a:spcAft>
                <a:spcPts val="0"/>
              </a:spcAft>
              <a:defRPr/>
            </a:pPr>
            <a:r>
              <a:rPr lang="en-GB" dirty="0">
                <a:latin typeface="+mn-lt"/>
                <a:cs typeface="+mn-cs"/>
              </a:rPr>
              <a:t>1785, 1787</a:t>
            </a:r>
          </a:p>
        </p:txBody>
      </p:sp>
      <p:sp>
        <p:nvSpPr>
          <p:cNvPr id="9" name="Rectangle 8"/>
          <p:cNvSpPr/>
          <p:nvPr/>
        </p:nvSpPr>
        <p:spPr>
          <a:xfrm>
            <a:off x="-11113" y="-3175"/>
            <a:ext cx="9155113" cy="1828800"/>
          </a:xfrm>
          <a:prstGeom prst="rect">
            <a:avLst/>
          </a:prstGeom>
        </p:spPr>
        <p:txBody>
          <a:bodyPr lIns="540000" tIns="540000" rIns="540000" bIns="540000">
            <a:spAutoFit/>
          </a:bodyPr>
          <a:lstStyle/>
          <a:p>
            <a:pPr marL="457200" indent="-457200" fontAlgn="auto">
              <a:spcBef>
                <a:spcPts val="0"/>
              </a:spcBef>
              <a:spcAft>
                <a:spcPts val="0"/>
              </a:spcAft>
              <a:buFontTx/>
              <a:buAutoNum type="arabicPeriod"/>
              <a:defRPr/>
            </a:pPr>
            <a:r>
              <a:rPr lang="en-GB" sz="2400" b="1" dirty="0">
                <a:effectLst>
                  <a:outerShdw blurRad="38100" dist="38100" dir="2700000" algn="tl">
                    <a:srgbClr val="000000">
                      <a:alpha val="43137"/>
                    </a:srgbClr>
                  </a:outerShdw>
                </a:effectLst>
                <a:latin typeface="+mn-lt"/>
                <a:cs typeface="+mn-cs"/>
              </a:rPr>
              <a:t>The City in American Culture: Country versus City</a:t>
            </a:r>
          </a:p>
          <a:p>
            <a:pPr marL="457200" indent="-457200" fontAlgn="auto">
              <a:spcBef>
                <a:spcPts val="0"/>
              </a:spcBef>
              <a:spcAft>
                <a:spcPts val="0"/>
              </a:spcAft>
              <a:buFontTx/>
              <a:buAutoNum type="arabicPeriod"/>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512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8950" y="3451225"/>
            <a:ext cx="4932363" cy="3317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11113" y="-3175"/>
            <a:ext cx="9155113" cy="1828800"/>
          </a:xfrm>
          <a:prstGeom prst="rect">
            <a:avLst/>
          </a:prstGeom>
        </p:spPr>
        <p:txBody>
          <a:bodyPr lIns="540000" tIns="540000" rIns="540000" bIns="540000">
            <a:spAutoFit/>
          </a:bodyPr>
          <a:lstStyle/>
          <a:p>
            <a:pPr marL="457200" indent="-457200" fontAlgn="auto">
              <a:spcBef>
                <a:spcPts val="0"/>
              </a:spcBef>
              <a:spcAft>
                <a:spcPts val="0"/>
              </a:spcAft>
              <a:buFontTx/>
              <a:buAutoNum type="arabicPeriod"/>
              <a:defRPr/>
            </a:pPr>
            <a:r>
              <a:rPr lang="en-GB" sz="2400" b="1" dirty="0">
                <a:effectLst>
                  <a:outerShdw blurRad="38100" dist="38100" dir="2700000" algn="tl">
                    <a:srgbClr val="000000">
                      <a:alpha val="43137"/>
                    </a:srgbClr>
                  </a:outerShdw>
                </a:effectLst>
                <a:latin typeface="+mn-lt"/>
                <a:cs typeface="+mn-cs"/>
              </a:rPr>
              <a:t>The City in American Culture: Frontier versus City </a:t>
            </a:r>
          </a:p>
          <a:p>
            <a:pPr marL="457200" indent="-457200" fontAlgn="auto">
              <a:spcBef>
                <a:spcPts val="0"/>
              </a:spcBef>
              <a:spcAft>
                <a:spcPts val="0"/>
              </a:spcAft>
              <a:buFontTx/>
              <a:buAutoNum type="arabicPeriod"/>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5125" name="Rectangle 11"/>
          <p:cNvSpPr>
            <a:spLocks noChangeArrowheads="1"/>
          </p:cNvSpPr>
          <p:nvPr/>
        </p:nvSpPr>
        <p:spPr bwMode="auto">
          <a:xfrm>
            <a:off x="-23813" y="4344988"/>
            <a:ext cx="4164013" cy="281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540000" rIns="540000" bIns="54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600" i="1"/>
              <a:t>The Lewis and Clark Expedition</a:t>
            </a:r>
            <a:r>
              <a:rPr lang="en-GB" altLang="en-US" sz="1600"/>
              <a:t>, Thomas Burnham c. 1850; George Caleb Bingham, </a:t>
            </a:r>
            <a:r>
              <a:rPr lang="en-GB" altLang="en-US" sz="1600" i="1"/>
              <a:t>Daniel Boone Escorting Settlers through the Cumberland Gap</a:t>
            </a:r>
            <a:r>
              <a:rPr lang="en-GB" altLang="en-US" sz="1600"/>
              <a:t>, 1851–1852</a:t>
            </a:r>
          </a:p>
          <a:p>
            <a:pPr eaLnBrk="1" hangingPunct="1">
              <a:spcBef>
                <a:spcPct val="0"/>
              </a:spcBef>
              <a:buFontTx/>
              <a:buNone/>
            </a:pPr>
            <a:endParaRPr lang="en-GB" altLang="en-US" sz="1600"/>
          </a:p>
          <a:p>
            <a:pPr eaLnBrk="1" hangingPunct="1">
              <a:spcBef>
                <a:spcPct val="0"/>
              </a:spcBef>
              <a:buFontTx/>
              <a:buNone/>
            </a:pPr>
            <a:endParaRPr lang="en-GB" altLang="en-US" sz="1600"/>
          </a:p>
        </p:txBody>
      </p:sp>
      <p:pic>
        <p:nvPicPr>
          <p:cNvPr id="51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3" y="942975"/>
            <a:ext cx="4692651" cy="3402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2"/>
          <p:cNvPicPr>
            <a:picLocks noChangeAspect="1" noChangeArrowheads="1"/>
          </p:cNvPicPr>
          <p:nvPr/>
        </p:nvPicPr>
        <p:blipFill>
          <a:blip r:embed="rId5">
            <a:extLst>
              <a:ext uri="{28A0092B-C50C-407E-A947-70E740481C1C}">
                <a14:useLocalDpi xmlns:a14="http://schemas.microsoft.com/office/drawing/2010/main" val="0"/>
              </a:ext>
            </a:extLst>
          </a:blip>
          <a:srcRect l="10838"/>
          <a:stretch>
            <a:fillRect/>
          </a:stretch>
        </p:blipFill>
        <p:spPr bwMode="auto">
          <a:xfrm>
            <a:off x="7078663" y="942975"/>
            <a:ext cx="2208212" cy="3057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11" name="Rectangle 10"/>
          <p:cNvSpPr/>
          <p:nvPr/>
        </p:nvSpPr>
        <p:spPr>
          <a:xfrm>
            <a:off x="-11113" y="-3175"/>
            <a:ext cx="9155113" cy="7276856"/>
          </a:xfrm>
          <a:prstGeom prst="rect">
            <a:avLst/>
          </a:prstGeom>
        </p:spPr>
        <p:txBody>
          <a:bodyPr lIns="540000" tIns="540000" rIns="540000" bIns="540000">
            <a:spAutoFit/>
          </a:bodyPr>
          <a:lstStyle/>
          <a:p>
            <a:pPr marL="457200" indent="-457200" fontAlgn="auto">
              <a:spcBef>
                <a:spcPts val="0"/>
              </a:spcBef>
              <a:spcAft>
                <a:spcPts val="0"/>
              </a:spcAft>
              <a:buFontTx/>
              <a:buAutoNum type="arabicPeriod"/>
              <a:defRPr/>
            </a:pPr>
            <a:r>
              <a:rPr lang="en-GB" sz="2400" b="1" dirty="0">
                <a:effectLst>
                  <a:outerShdw blurRad="38100" dist="38100" dir="2700000" algn="tl">
                    <a:srgbClr val="000000">
                      <a:alpha val="43137"/>
                    </a:srgbClr>
                  </a:outerShdw>
                </a:effectLst>
                <a:latin typeface="+mn-lt"/>
                <a:cs typeface="+mn-cs"/>
              </a:rPr>
              <a:t>The City in American Culture: Frontier versus City</a:t>
            </a:r>
          </a:p>
          <a:p>
            <a:pPr fontAlgn="auto">
              <a:spcBef>
                <a:spcPts val="0"/>
              </a:spcBef>
              <a:spcAft>
                <a:spcPts val="0"/>
              </a:spcAft>
              <a:defRPr/>
            </a:pPr>
            <a:endParaRPr lang="en-GB" b="1" dirty="0">
              <a:effectLst>
                <a:outerShdw blurRad="38100" dist="38100" dir="2700000" algn="tl">
                  <a:srgbClr val="000000">
                    <a:alpha val="43137"/>
                  </a:srgbClr>
                </a:outerShdw>
              </a:effectLst>
              <a:latin typeface="+mn-lt"/>
              <a:cs typeface="+mn-cs"/>
            </a:endParaRPr>
          </a:p>
          <a:p>
            <a:pPr algn="just">
              <a:defRPr/>
            </a:pPr>
            <a:r>
              <a:rPr lang="en-GB" b="1" dirty="0">
                <a:solidFill>
                  <a:prstClr val="black"/>
                </a:solidFill>
              </a:rPr>
              <a:t>1865–1890 – the ‘classic’ Frontier era</a:t>
            </a:r>
          </a:p>
          <a:p>
            <a:pPr marL="342900" indent="-342900" algn="just">
              <a:buFont typeface="Arial" panose="020B0604020202020204" pitchFamily="34" charset="0"/>
              <a:buChar char="•"/>
              <a:defRPr/>
            </a:pPr>
            <a:endParaRPr lang="en-GB" dirty="0">
              <a:solidFill>
                <a:prstClr val="black"/>
              </a:solidFill>
            </a:endParaRPr>
          </a:p>
          <a:p>
            <a:pPr marL="342900" indent="-342900" algn="just">
              <a:buFont typeface="Arial" panose="020B0604020202020204" pitchFamily="34" charset="0"/>
              <a:buChar char="•"/>
              <a:defRPr/>
            </a:pPr>
            <a:r>
              <a:rPr lang="en-GB" b="1" dirty="0">
                <a:solidFill>
                  <a:prstClr val="black"/>
                </a:solidFill>
              </a:rPr>
              <a:t>Indian Wars: </a:t>
            </a:r>
            <a:r>
              <a:rPr lang="en-GB" dirty="0">
                <a:solidFill>
                  <a:prstClr val="black"/>
                </a:solidFill>
              </a:rPr>
              <a:t>Repeated campaigns against Plains Indians </a:t>
            </a:r>
          </a:p>
          <a:p>
            <a:pPr marL="342900" indent="-342900" algn="just">
              <a:buFont typeface="Arial" panose="020B0604020202020204" pitchFamily="34" charset="0"/>
              <a:buChar char="•"/>
              <a:defRPr/>
            </a:pPr>
            <a:endParaRPr lang="en-GB" dirty="0">
              <a:solidFill>
                <a:prstClr val="black"/>
              </a:solidFill>
            </a:endParaRPr>
          </a:p>
          <a:p>
            <a:pPr marL="342900" indent="-342900" algn="just">
              <a:buFont typeface="Arial" panose="020B0604020202020204" pitchFamily="34" charset="0"/>
              <a:buChar char="•"/>
              <a:defRPr/>
            </a:pPr>
            <a:r>
              <a:rPr lang="en-GB" dirty="0">
                <a:solidFill>
                  <a:prstClr val="black"/>
                </a:solidFill>
              </a:rPr>
              <a:t>1876 Battle of Little Bighorn/Custer’s Last Stand – defeat of Federal forces by Lakota Sioux and Cheyenne after discovery of gold in Black Hills, South Dakota</a:t>
            </a:r>
          </a:p>
          <a:p>
            <a:pPr marL="342900" indent="-342900" algn="just">
              <a:buFont typeface="Arial" panose="020B0604020202020204" pitchFamily="34" charset="0"/>
              <a:buChar char="•"/>
              <a:defRPr/>
            </a:pPr>
            <a:endParaRPr lang="en-GB" dirty="0">
              <a:solidFill>
                <a:prstClr val="black"/>
              </a:solidFill>
            </a:endParaRPr>
          </a:p>
          <a:p>
            <a:pPr marL="342900" indent="-342900" algn="just">
              <a:buFont typeface="Arial" panose="020B0604020202020204" pitchFamily="34" charset="0"/>
              <a:buChar char="•"/>
              <a:defRPr/>
            </a:pPr>
            <a:r>
              <a:rPr lang="en-GB" dirty="0">
                <a:solidFill>
                  <a:prstClr val="black"/>
                </a:solidFill>
              </a:rPr>
              <a:t>Popularised (mythologised) in dime novels, comics and Wild West shows (and by Frederick Jackson Turner)</a:t>
            </a:r>
          </a:p>
          <a:p>
            <a:pPr marL="342900" indent="-342900" algn="just">
              <a:buFont typeface="Arial" panose="020B0604020202020204" pitchFamily="34" charset="0"/>
              <a:buChar char="•"/>
              <a:defRPr/>
            </a:pPr>
            <a:endParaRPr lang="en-GB" dirty="0">
              <a:solidFill>
                <a:prstClr val="black"/>
              </a:solidFill>
            </a:endParaRPr>
          </a:p>
          <a:p>
            <a:pPr marL="342900" indent="-342900" algn="just">
              <a:buFont typeface="Arial" panose="020B0604020202020204" pitchFamily="34" charset="0"/>
              <a:buChar char="•"/>
              <a:defRPr/>
            </a:pPr>
            <a:r>
              <a:rPr lang="en-GB" dirty="0">
                <a:solidFill>
                  <a:prstClr val="black"/>
                </a:solidFill>
              </a:rPr>
              <a:t>1890  Wounded Knee massacre – Federal troops kill c. 300 Lakota Sioux in efforts to supress peaceful Ghost Dance (pictured); symbolic denouement of Indian resistance</a:t>
            </a:r>
          </a:p>
          <a:p>
            <a:pPr marL="342900" indent="-342900" algn="just">
              <a:buFont typeface="Arial" panose="020B0604020202020204" pitchFamily="34" charset="0"/>
              <a:buChar char="•"/>
              <a:defRPr/>
            </a:pPr>
            <a:endParaRPr lang="en-GB" dirty="0">
              <a:solidFill>
                <a:prstClr val="black"/>
              </a:solidFill>
            </a:endParaRPr>
          </a:p>
          <a:p>
            <a:pPr marL="342900" indent="-342900" algn="just">
              <a:buFont typeface="Arial" panose="020B0604020202020204" pitchFamily="34" charset="0"/>
              <a:buChar char="•"/>
              <a:defRPr/>
            </a:pPr>
            <a:r>
              <a:rPr lang="en-GB" dirty="0">
                <a:solidFill>
                  <a:prstClr val="black"/>
                </a:solidFill>
              </a:rPr>
              <a:t>Policy of containing Native Americans on federally-designated reservations</a:t>
            </a:r>
          </a:p>
          <a:p>
            <a:pPr marL="342900" indent="-342900" algn="just">
              <a:buFont typeface="Arial" panose="020B0604020202020204" pitchFamily="34" charset="0"/>
              <a:buChar char="•"/>
              <a:defRPr/>
            </a:pPr>
            <a:endParaRPr lang="en-GB" dirty="0">
              <a:solidFill>
                <a:prstClr val="black"/>
              </a:solidFill>
            </a:endParaRPr>
          </a:p>
          <a:p>
            <a:pPr marL="342900" indent="-342900" algn="just">
              <a:buFont typeface="Arial" panose="020B0604020202020204" pitchFamily="34" charset="0"/>
              <a:buChar char="•"/>
              <a:defRPr/>
            </a:pPr>
            <a:r>
              <a:rPr lang="en-GB" dirty="0">
                <a:solidFill>
                  <a:prstClr val="black"/>
                </a:solidFill>
              </a:rPr>
              <a:t>‘Incorporation’ of Indian into American culture (e.g. as Wild West performer and as pacified exhibit at international expositions)</a:t>
            </a:r>
            <a:endParaRPr lang="en-GB" dirty="0"/>
          </a:p>
          <a:p>
            <a:pPr fontAlgn="auto">
              <a:spcBef>
                <a:spcPts val="0"/>
              </a:spcBef>
              <a:spcAft>
                <a:spcPts val="0"/>
              </a:spcAft>
              <a:defRPr/>
            </a:pPr>
            <a:r>
              <a:rPr lang="en-GB" b="1" dirty="0">
                <a:effectLst>
                  <a:outerShdw blurRad="38100" dist="38100" dir="2700000" algn="tl">
                    <a:srgbClr val="000000">
                      <a:alpha val="43137"/>
                    </a:srgbClr>
                  </a:outerShdw>
                </a:effectLst>
                <a:latin typeface="+mn-lt"/>
                <a:cs typeface="+mn-cs"/>
              </a:rPr>
              <a:t> </a:t>
            </a:r>
          </a:p>
          <a:p>
            <a:pPr marL="457200" indent="-457200" fontAlgn="auto">
              <a:spcBef>
                <a:spcPts val="0"/>
              </a:spcBef>
              <a:spcAft>
                <a:spcPts val="0"/>
              </a:spcAft>
              <a:buFontTx/>
              <a:buAutoNum type="arabicPeriod"/>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1113" y="-3175"/>
            <a:ext cx="9155113" cy="1828800"/>
          </a:xfrm>
          <a:prstGeom prst="rect">
            <a:avLst/>
          </a:prstGeom>
        </p:spPr>
        <p:txBody>
          <a:bodyPr lIns="540000" tIns="540000" rIns="540000" bIns="540000">
            <a:spAutoFit/>
          </a:bodyPr>
          <a:lstStyle/>
          <a:p>
            <a:pPr marL="457200" indent="-457200" fontAlgn="auto">
              <a:spcBef>
                <a:spcPts val="0"/>
              </a:spcBef>
              <a:spcAft>
                <a:spcPts val="0"/>
              </a:spcAft>
              <a:buFontTx/>
              <a:buAutoNum type="arabicPeriod"/>
              <a:defRPr/>
            </a:pPr>
            <a:r>
              <a:rPr lang="en-GB" sz="2400" b="1" dirty="0">
                <a:effectLst>
                  <a:outerShdw blurRad="38100" dist="38100" dir="2700000" algn="tl">
                    <a:srgbClr val="000000">
                      <a:alpha val="43137"/>
                    </a:srgbClr>
                  </a:outerShdw>
                </a:effectLst>
                <a:latin typeface="+mn-lt"/>
                <a:cs typeface="+mn-cs"/>
              </a:rPr>
              <a:t>The City in American Culture: Frontier versus City </a:t>
            </a:r>
          </a:p>
          <a:p>
            <a:pPr marL="457200" indent="-457200" fontAlgn="auto">
              <a:spcBef>
                <a:spcPts val="0"/>
              </a:spcBef>
              <a:spcAft>
                <a:spcPts val="0"/>
              </a:spcAft>
              <a:buFontTx/>
              <a:buAutoNum type="arabicPeriod"/>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6713" y="1341438"/>
            <a:ext cx="2389187" cy="360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23813" y="6350"/>
            <a:ext cx="6756401" cy="6883400"/>
          </a:xfrm>
          <a:prstGeom prst="rect">
            <a:avLst/>
          </a:prstGeom>
        </p:spPr>
        <p:txBody>
          <a:bodyPr lIns="540000" tIns="360000" rIns="540000" bIns="360000">
            <a:spAutoFit/>
          </a:bodyPr>
          <a:lstStyle/>
          <a:p>
            <a:pPr>
              <a:defRPr/>
            </a:pPr>
            <a:endParaRPr lang="en-GB" sz="2000" b="1" dirty="0">
              <a:solidFill>
                <a:srgbClr val="FF0000"/>
              </a:solidFill>
              <a:effectLst>
                <a:outerShdw blurRad="38100" dist="38100" dir="2700000" algn="tl">
                  <a:srgbClr val="000000">
                    <a:alpha val="43137"/>
                  </a:srgbClr>
                </a:outerShdw>
              </a:effectLst>
            </a:endParaRPr>
          </a:p>
          <a:p>
            <a:pPr>
              <a:defRPr/>
            </a:pPr>
            <a:endParaRPr lang="en-GB" sz="2000" b="1" dirty="0">
              <a:solidFill>
                <a:srgbClr val="FF0000"/>
              </a:solidFill>
              <a:effectLst>
                <a:outerShdw blurRad="38100" dist="38100" dir="2700000" algn="tl">
                  <a:srgbClr val="000000">
                    <a:alpha val="43137"/>
                  </a:srgbClr>
                </a:outerShdw>
              </a:effectLst>
            </a:endParaRPr>
          </a:p>
          <a:p>
            <a:pPr>
              <a:defRPr/>
            </a:pPr>
            <a:endParaRPr lang="en-GB" sz="2000" b="1" dirty="0">
              <a:solidFill>
                <a:srgbClr val="FF0000"/>
              </a:solidFill>
              <a:effectLst>
                <a:outerShdw blurRad="38100" dist="38100" dir="2700000" algn="tl">
                  <a:srgbClr val="000000">
                    <a:alpha val="43137"/>
                  </a:srgbClr>
                </a:outerShdw>
              </a:effectLst>
            </a:endParaRPr>
          </a:p>
          <a:p>
            <a:pPr algn="just">
              <a:defRPr/>
            </a:pPr>
            <a:r>
              <a:rPr lang="en-GB" sz="2000" dirty="0"/>
              <a:t>“In a recent bulletin of the Superintendent of the Census for 1890 appear these significant words: ‘Up to and including 1880 the country had a frontier of settlement, but at present the unsettled area has been so broken into by isolated bodies of settlement that there can hardly be said to be a frontier line … This brief official statement marks the closing of a great historic movement. Up to our own day American history has been in a large degree the history of the colonization of the Great West. The existence of an area of free land, its continuous recession, and the advance of American settlement westward, explain American development.”</a:t>
            </a:r>
          </a:p>
          <a:p>
            <a:pPr marL="342900" indent="-342900" algn="r">
              <a:buFontTx/>
              <a:buChar char="-"/>
              <a:defRPr/>
            </a:pPr>
            <a:r>
              <a:rPr lang="en-GB" sz="2000" dirty="0"/>
              <a:t>Frederick Jackson Turner, ‘The Significance of the Frontier in American History’ (1893)</a:t>
            </a:r>
          </a:p>
          <a:p>
            <a:pPr algn="just">
              <a:defRPr/>
            </a:pPr>
            <a:r>
              <a:rPr lang="en-GB" sz="2000" dirty="0"/>
              <a:t> </a:t>
            </a:r>
          </a:p>
          <a:p>
            <a:pPr algn="just">
              <a:defRPr/>
            </a:pPr>
            <a:endParaRPr lang="en-GB" sz="2000"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2" y="-3175"/>
            <a:ext cx="9142114" cy="5522529"/>
          </a:xfrm>
          <a:prstGeom prst="rect">
            <a:avLst/>
          </a:prstGeom>
        </p:spPr>
        <p:txBody>
          <a:bodyPr wrap="square" lIns="540000" tIns="540000" rIns="540000" bIns="540000">
            <a:spAutoFit/>
          </a:bodyPr>
          <a:lstStyle/>
          <a:p>
            <a:pPr fontAlgn="auto">
              <a:spcBef>
                <a:spcPts val="0"/>
              </a:spcBef>
              <a:spcAft>
                <a:spcPts val="0"/>
              </a:spcAft>
              <a:defRPr/>
            </a:pPr>
            <a:r>
              <a:rPr lang="en-GB" sz="2400" b="1" dirty="0" smtClean="0">
                <a:effectLst>
                  <a:outerShdw blurRad="38100" dist="38100" dir="2700000" algn="tl">
                    <a:srgbClr val="000000">
                      <a:alpha val="43137"/>
                    </a:srgbClr>
                  </a:outerShdw>
                </a:effectLst>
                <a:latin typeface="+mn-lt"/>
                <a:cs typeface="+mn-cs"/>
              </a:rPr>
              <a:t>2</a:t>
            </a:r>
            <a:r>
              <a:rPr lang="en-GB" sz="2400" b="1" dirty="0">
                <a:effectLst>
                  <a:outerShdw blurRad="38100" dist="38100" dir="2700000" algn="tl">
                    <a:srgbClr val="000000">
                      <a:alpha val="43137"/>
                    </a:srgbClr>
                  </a:outerShdw>
                </a:effectLst>
                <a:latin typeface="+mn-lt"/>
                <a:cs typeface="+mn-cs"/>
              </a:rPr>
              <a:t>. Chicago and the Columbian </a:t>
            </a:r>
            <a:r>
              <a:rPr lang="en-GB" sz="2400" b="1" dirty="0" smtClean="0">
                <a:effectLst>
                  <a:outerShdw blurRad="38100" dist="38100" dir="2700000" algn="tl">
                    <a:srgbClr val="000000">
                      <a:alpha val="43137"/>
                    </a:srgbClr>
                  </a:outerShdw>
                </a:effectLst>
                <a:latin typeface="+mn-lt"/>
                <a:cs typeface="+mn-cs"/>
              </a:rPr>
              <a:t>Exposition</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p:txBody>
      </p:sp>
      <p:sp>
        <p:nvSpPr>
          <p:cNvPr id="921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922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4867275"/>
            <a:ext cx="4610100" cy="199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7103" y="1041846"/>
            <a:ext cx="2663899" cy="35518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14" y="1021208"/>
            <a:ext cx="5839173" cy="43520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60363" y="5539471"/>
            <a:ext cx="4199582" cy="830997"/>
          </a:xfrm>
          <a:prstGeom prst="rect">
            <a:avLst/>
          </a:prstGeom>
        </p:spPr>
        <p:txBody>
          <a:bodyPr wrap="square">
            <a:spAutoFit/>
          </a:bodyPr>
          <a:lstStyle/>
          <a:p>
            <a:pPr marL="285750" indent="-285750" fontAlgn="auto">
              <a:spcBef>
                <a:spcPts val="0"/>
              </a:spcBef>
              <a:spcAft>
                <a:spcPts val="0"/>
              </a:spcAft>
              <a:buFont typeface="Arial" panose="020B0604020202020204" pitchFamily="34" charset="0"/>
              <a:buChar char="•"/>
              <a:defRPr/>
            </a:pPr>
            <a:r>
              <a:rPr lang="en-GB" sz="2400" b="1" dirty="0">
                <a:solidFill>
                  <a:srgbClr val="FF0000"/>
                </a:solidFill>
                <a:effectLst>
                  <a:outerShdw blurRad="38100" dist="38100" dir="2700000" algn="tl">
                    <a:srgbClr val="000000">
                      <a:alpha val="43137"/>
                    </a:srgbClr>
                  </a:outerShdw>
                </a:effectLst>
              </a:rPr>
              <a:t>Celebration of technological, industrial modernity</a:t>
            </a:r>
          </a:p>
        </p:txBody>
      </p:sp>
    </p:spTree>
    <p:extLst>
      <p:ext uri="{BB962C8B-B14F-4D97-AF65-F5344CB8AC3E}">
        <p14:creationId xmlns:p14="http://schemas.microsoft.com/office/powerpoint/2010/main" val="9581493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460500"/>
          </a:xfrm>
          <a:prstGeom prst="rect">
            <a:avLst/>
          </a:prstGeom>
        </p:spPr>
        <p:txBody>
          <a:bodyPr lIns="540000" tIns="540000" rIns="540000" bIns="540000">
            <a:spAutoFit/>
          </a:bodyPr>
          <a:lstStyle/>
          <a:p>
            <a:pPr fontAlgn="auto">
              <a:spcBef>
                <a:spcPts val="0"/>
              </a:spcBef>
              <a:spcAft>
                <a:spcPts val="0"/>
              </a:spcAft>
              <a:defRPr/>
            </a:pPr>
            <a:r>
              <a:rPr lang="en-GB" sz="2400" b="1" dirty="0">
                <a:effectLst>
                  <a:outerShdw blurRad="38100" dist="38100" dir="2700000" algn="tl">
                    <a:srgbClr val="000000">
                      <a:alpha val="43137"/>
                    </a:srgbClr>
                  </a:outerShdw>
                </a:effectLst>
                <a:latin typeface="+mn-lt"/>
                <a:cs typeface="+mn-cs"/>
              </a:rPr>
              <a:t>2. Chicago and the Columbian Exposition: White City</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921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92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61318"/>
            <a:ext cx="5184775" cy="363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724400"/>
            <a:ext cx="4610100" cy="199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6297" y="1061318"/>
            <a:ext cx="4359573" cy="3244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251520" y="4903736"/>
            <a:ext cx="4199582" cy="1200329"/>
          </a:xfrm>
          <a:prstGeom prst="rect">
            <a:avLst/>
          </a:prstGeom>
        </p:spPr>
        <p:txBody>
          <a:bodyPr wrap="square">
            <a:spAutoFit/>
          </a:bodyPr>
          <a:lstStyle/>
          <a:p>
            <a:pPr marL="285750" indent="-285750" fontAlgn="auto">
              <a:spcBef>
                <a:spcPts val="0"/>
              </a:spcBef>
              <a:spcAft>
                <a:spcPts val="0"/>
              </a:spcAft>
              <a:buFont typeface="Arial" panose="020B0604020202020204" pitchFamily="34" charset="0"/>
              <a:buChar char="•"/>
              <a:defRPr/>
            </a:pPr>
            <a:r>
              <a:rPr lang="en-GB" sz="2400" b="1" dirty="0">
                <a:solidFill>
                  <a:srgbClr val="FF0000"/>
                </a:solidFill>
                <a:effectLst>
                  <a:outerShdw blurRad="38100" dist="38100" dir="2700000" algn="tl">
                    <a:srgbClr val="000000">
                      <a:alpha val="43137"/>
                    </a:srgbClr>
                  </a:outerShdw>
                </a:effectLst>
              </a:rPr>
              <a:t>Celebration of technological, </a:t>
            </a:r>
            <a:r>
              <a:rPr lang="en-GB" sz="2400" b="1" i="1" dirty="0" smtClean="0">
                <a:solidFill>
                  <a:srgbClr val="FF0000"/>
                </a:solidFill>
                <a:effectLst>
                  <a:outerShdw blurRad="38100" dist="38100" dir="2700000" algn="tl">
                    <a:srgbClr val="000000">
                      <a:alpha val="43137"/>
                    </a:srgbClr>
                  </a:outerShdw>
                </a:effectLst>
              </a:rPr>
              <a:t>urban </a:t>
            </a:r>
            <a:r>
              <a:rPr lang="en-GB" sz="2400" b="1" dirty="0" smtClean="0">
                <a:solidFill>
                  <a:srgbClr val="FF0000"/>
                </a:solidFill>
                <a:effectLst>
                  <a:outerShdw blurRad="38100" dist="38100" dir="2700000" algn="tl">
                    <a:srgbClr val="000000">
                      <a:alpha val="43137"/>
                    </a:srgbClr>
                  </a:outerShdw>
                </a:effectLst>
              </a:rPr>
              <a:t>modernity and of </a:t>
            </a:r>
            <a:r>
              <a:rPr lang="en-GB" sz="2400" b="1" i="1" dirty="0" smtClean="0">
                <a:solidFill>
                  <a:srgbClr val="FF0000"/>
                </a:solidFill>
                <a:effectLst>
                  <a:outerShdw blurRad="38100" dist="38100" dir="2700000" algn="tl">
                    <a:srgbClr val="000000">
                      <a:alpha val="43137"/>
                    </a:srgbClr>
                  </a:outerShdw>
                </a:effectLst>
              </a:rPr>
              <a:t>urbanism </a:t>
            </a:r>
            <a:r>
              <a:rPr lang="en-GB" sz="2400" b="1" dirty="0" smtClean="0">
                <a:solidFill>
                  <a:srgbClr val="FF0000"/>
                </a:solidFill>
                <a:effectLst>
                  <a:outerShdw blurRad="38100" dist="38100" dir="2700000" algn="tl">
                    <a:srgbClr val="000000">
                      <a:alpha val="43137"/>
                    </a:srgbClr>
                  </a:outerShdw>
                </a:effectLst>
              </a:rPr>
              <a:t>itself</a:t>
            </a:r>
            <a:endParaRPr lang="en-GB" sz="2400"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2568575"/>
          </a:xfrm>
          <a:prstGeom prst="rect">
            <a:avLst/>
          </a:prstGeom>
        </p:spPr>
        <p:txBody>
          <a:bodyPr lIns="540000" tIns="540000" rIns="540000" bIns="540000">
            <a:spAutoFit/>
          </a:bodyPr>
          <a:lstStyle/>
          <a:p>
            <a:pPr fontAlgn="auto">
              <a:spcBef>
                <a:spcPts val="0"/>
              </a:spcBef>
              <a:spcAft>
                <a:spcPts val="0"/>
              </a:spcAft>
              <a:defRPr/>
            </a:pPr>
            <a:r>
              <a:rPr lang="en-GB" sz="2400" b="1" dirty="0">
                <a:effectLst>
                  <a:outerShdw blurRad="38100" dist="38100" dir="2700000" algn="tl">
                    <a:srgbClr val="000000">
                      <a:alpha val="43137"/>
                    </a:srgbClr>
                  </a:outerShdw>
                </a:effectLst>
                <a:latin typeface="+mn-lt"/>
                <a:cs typeface="+mn-cs"/>
              </a:rPr>
              <a:t>2. Chicago and the Columbian Exposition: ‘Phoenix City’</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dirty="0">
              <a:solidFill>
                <a:srgbClr val="FF0000"/>
              </a:solidFill>
              <a:effectLst>
                <a:outerShdw blurRad="38100" dist="38100" dir="2700000" algn="tl">
                  <a:srgbClr val="000000">
                    <a:alpha val="43137"/>
                  </a:srgbClr>
                </a:outerShdw>
              </a:effectLst>
              <a:latin typeface="+mn-lt"/>
              <a:cs typeface="+mn-cs"/>
            </a:endParaRPr>
          </a:p>
        </p:txBody>
      </p:sp>
      <p:sp>
        <p:nvSpPr>
          <p:cNvPr id="10243"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4" name="Table 3"/>
          <p:cNvGraphicFramePr>
            <a:graphicFrameLocks noGrp="1"/>
          </p:cNvGraphicFramePr>
          <p:nvPr/>
        </p:nvGraphicFramePr>
        <p:xfrm>
          <a:off x="2105025" y="1125538"/>
          <a:ext cx="4922838" cy="5427660"/>
        </p:xfrm>
        <a:graphic>
          <a:graphicData uri="http://schemas.openxmlformats.org/drawingml/2006/table">
            <a:tbl>
              <a:tblPr/>
              <a:tblGrid>
                <a:gridCol w="1640946"/>
                <a:gridCol w="1640946"/>
                <a:gridCol w="1640946"/>
              </a:tblGrid>
              <a:tr h="542766">
                <a:tc gridSpan="3">
                  <a:txBody>
                    <a:bodyPr/>
                    <a:lstStyle/>
                    <a:p>
                      <a:pPr algn="ctr"/>
                      <a:r>
                        <a:rPr lang="en-GB" sz="1800" dirty="0" smtClean="0">
                          <a:effectLst/>
                        </a:rPr>
                        <a:t>Population of Chicago </a:t>
                      </a:r>
                      <a:endParaRPr lang="en-GB" sz="1800" dirty="0">
                        <a:effectLst/>
                      </a:endParaRPr>
                    </a:p>
                  </a:txBody>
                  <a:tcPr marL="17683" marR="176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hMerge="1">
                  <a:txBody>
                    <a:bodyPr/>
                    <a:lstStyle/>
                    <a:p>
                      <a:endParaRPr lang="en-GB"/>
                    </a:p>
                  </a:txBody>
                  <a:tcPr/>
                </a:tc>
                <a:tc hMerge="1">
                  <a:txBody>
                    <a:bodyPr/>
                    <a:lstStyle/>
                    <a:p>
                      <a:endParaRPr lang="en-GB"/>
                    </a:p>
                  </a:txBody>
                  <a:tcPr/>
                </a:tc>
              </a:tr>
              <a:tr h="542766">
                <a:tc>
                  <a:txBody>
                    <a:bodyPr/>
                    <a:lstStyle/>
                    <a:p>
                      <a:pPr algn="ctr"/>
                      <a:r>
                        <a:rPr lang="en-GB" sz="1800" dirty="0" smtClean="0">
                          <a:effectLst/>
                        </a:rPr>
                        <a:t>Census year</a:t>
                      </a:r>
                      <a:endParaRPr lang="en-GB" sz="1800" dirty="0">
                        <a:effectLst/>
                      </a:endParaRPr>
                    </a:p>
                  </a:txBody>
                  <a:tcPr marL="56583" marR="56583" marT="28279" marB="28279" anchor="ctr">
                    <a:lnL>
                      <a:noFill/>
                    </a:lnL>
                    <a:lnR>
                      <a:noFill/>
                    </a:lnR>
                    <a:lnT>
                      <a:noFill/>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dirty="0" smtClean="0">
                          <a:effectLst/>
                        </a:rPr>
                        <a:t>No. residents</a:t>
                      </a:r>
                      <a:endParaRPr lang="en-GB" sz="1800" dirty="0">
                        <a:effectLst/>
                      </a:endParaRPr>
                    </a:p>
                  </a:txBody>
                  <a:tcPr marL="56583" marR="56583" marT="28279" marB="28279" anchor="ctr">
                    <a:lnL>
                      <a:noFill/>
                    </a:lnL>
                    <a:lnR>
                      <a:noFill/>
                    </a:lnR>
                    <a:lnT>
                      <a:noFill/>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dirty="0" smtClean="0">
                          <a:effectLst/>
                        </a:rPr>
                        <a:t>%</a:t>
                      </a:r>
                      <a:r>
                        <a:rPr lang="en-GB" sz="1800" baseline="0" dirty="0" smtClean="0">
                          <a:effectLst/>
                        </a:rPr>
                        <a:t> increase</a:t>
                      </a:r>
                      <a:endParaRPr lang="en-GB" sz="1800" dirty="0">
                        <a:effectLst/>
                      </a:endParaRPr>
                    </a:p>
                  </a:txBody>
                  <a:tcPr marL="56583" marR="56583" marT="28279" marB="28279" anchor="ctr">
                    <a:lnL>
                      <a:noFill/>
                    </a:lnL>
                    <a:lnR>
                      <a:noFill/>
                    </a:lnR>
                    <a:lnT>
                      <a:noFill/>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tx1"/>
                          </a:solidFill>
                          <a:effectLst/>
                          <a:hlinkClick r:id="rId3" tooltip="1840 United States Census"/>
                        </a:rPr>
                        <a:t>1830</a:t>
                      </a:r>
                      <a:endParaRPr lang="en-GB" sz="1800" dirty="0" smtClean="0">
                        <a:solidFill>
                          <a:schemeClr val="tx1"/>
                        </a:solidFill>
                        <a:effectLst/>
                      </a:endParaRPr>
                    </a:p>
                  </a:txBody>
                  <a:tcPr marL="56583" marR="56583" marT="28279" marB="28279" anchor="ctr">
                    <a:lnL>
                      <a:noFill/>
                    </a:lnL>
                    <a:lnR>
                      <a:noFill/>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smtClean="0">
                          <a:effectLst/>
                        </a:rPr>
                        <a:t>c. 50</a:t>
                      </a:r>
                      <a:endParaRPr lang="en-GB" sz="1800" dirty="0">
                        <a:effectLst/>
                      </a:endParaRPr>
                    </a:p>
                  </a:txBody>
                  <a:tcPr marL="47152" marR="56583" marT="28279" marB="28279" anchor="ctr">
                    <a:lnL>
                      <a:noFill/>
                    </a:lnL>
                    <a:lnR>
                      <a:noFill/>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endParaRPr lang="en-GB" sz="1800" dirty="0">
                        <a:effectLst/>
                      </a:endParaRPr>
                    </a:p>
                  </a:txBody>
                  <a:tcPr marL="47152" marR="56583" marT="28279" marB="28279" anchor="ctr">
                    <a:lnL>
                      <a:noFill/>
                    </a:lnL>
                    <a:lnR>
                      <a:noFill/>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3" tooltip="1840 United States Census"/>
                        </a:rPr>
                        <a:t>1840</a:t>
                      </a:r>
                      <a:endParaRPr lang="en-GB" sz="1800" dirty="0">
                        <a:solidFill>
                          <a:schemeClr val="tx1"/>
                        </a:solidFill>
                        <a:effectLst/>
                      </a:endParaRPr>
                    </a:p>
                  </a:txBody>
                  <a:tcPr marL="56583" marR="56583" marT="28279" marB="28279" anchor="ctr">
                    <a:lnL>
                      <a:noFill/>
                    </a:lnL>
                    <a:lnR>
                      <a:noFill/>
                    </a:lnR>
                    <a:lnT w="9525" cap="flat" cmpd="sng" algn="ctr">
                      <a:solidFill>
                        <a:srgbClr val="000000"/>
                      </a:solidFill>
                      <a:prstDash val="solid"/>
                      <a:round/>
                      <a:headEnd type="none" w="med" len="med"/>
                      <a:tailEnd type="none" w="med" len="med"/>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a:effectLst/>
                        </a:rPr>
                        <a:t>4,470</a:t>
                      </a:r>
                    </a:p>
                  </a:txBody>
                  <a:tcPr marL="47152" marR="56583" marT="28279" marB="28279" anchor="ctr">
                    <a:lnL>
                      <a:noFill/>
                    </a:lnL>
                    <a:lnR>
                      <a:noFill/>
                    </a:lnR>
                    <a:lnT w="9525" cap="flat" cmpd="sng" algn="ctr">
                      <a:solidFill>
                        <a:srgbClr val="000000"/>
                      </a:solidFill>
                      <a:prstDash val="solid"/>
                      <a:round/>
                      <a:headEnd type="none" w="med" len="med"/>
                      <a:tailEnd type="none" w="med" len="med"/>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a:t>
                      </a:r>
                    </a:p>
                  </a:txBody>
                  <a:tcPr marL="47152" marR="56583" marT="28279" marB="28279" anchor="ctr">
                    <a:lnL>
                      <a:noFill/>
                    </a:lnL>
                    <a:lnR>
                      <a:noFill/>
                    </a:lnR>
                    <a:lnT w="9525" cap="flat" cmpd="sng" algn="ctr">
                      <a:solidFill>
                        <a:srgbClr val="000000"/>
                      </a:solidFill>
                      <a:prstDash val="solid"/>
                      <a:round/>
                      <a:headEnd type="none" w="med" len="med"/>
                      <a:tailEnd type="none" w="med" len="med"/>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4" tooltip="1850 United States Census"/>
                        </a:rPr>
                        <a:t>1850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a:effectLst/>
                        </a:rPr>
                        <a:t>29,963</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570.3%</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5" tooltip="1860 United States Census"/>
                        </a:rPr>
                        <a:t>1860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a:effectLst/>
                        </a:rPr>
                        <a:t>112,172</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274.4%</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6" tooltip="1870 United States Census"/>
                        </a:rPr>
                        <a:t>1870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a:effectLst/>
                        </a:rPr>
                        <a:t>298,977</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166.5%</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7" tooltip="1880 United States Census"/>
                        </a:rPr>
                        <a:t>1880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a:effectLst/>
                        </a:rPr>
                        <a:t>503,185</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a:effectLst/>
                        </a:rPr>
                        <a:t>68.3%</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8" tooltip="1890 United States Census"/>
                        </a:rPr>
                        <a:t>1890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dirty="0">
                          <a:effectLst/>
                        </a:rPr>
                        <a:t>1,099,850</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dirty="0">
                          <a:effectLst/>
                        </a:rPr>
                        <a:t>118.6%</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542766">
                <a:tc>
                  <a:txBody>
                    <a:bodyPr/>
                    <a:lstStyle/>
                    <a:p>
                      <a:pPr algn="ctr"/>
                      <a:r>
                        <a:rPr lang="en-GB" sz="1800" b="1" dirty="0">
                          <a:solidFill>
                            <a:schemeClr val="tx1"/>
                          </a:solidFill>
                          <a:effectLst/>
                          <a:hlinkClick r:id="rId9" tooltip="1900 United States Census"/>
                        </a:rPr>
                        <a:t>1900</a:t>
                      </a:r>
                      <a:endParaRPr lang="en-GB" sz="1800" dirty="0">
                        <a:solidFill>
                          <a:schemeClr val="tx1"/>
                        </a:solidFill>
                        <a:effectLst/>
                      </a:endParaRPr>
                    </a:p>
                  </a:txBody>
                  <a:tcPr marL="56583"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r>
                        <a:rPr lang="en-GB" sz="1800">
                          <a:effectLst/>
                        </a:rPr>
                        <a:t>1,698,575</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1800" dirty="0">
                          <a:effectLst/>
                        </a:rPr>
                        <a:t>54.4%</a:t>
                      </a:r>
                    </a:p>
                  </a:txBody>
                  <a:tcPr marL="47152" marR="56583" marT="28279" marB="28279" anchor="ctr">
                    <a:lnL>
                      <a:noFill/>
                    </a:lnL>
                    <a:lnR>
                      <a:noFill/>
                    </a:lnR>
                    <a:lnT>
                      <a:noFill/>
                    </a:lnT>
                    <a:lnB>
                      <a:noFill/>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2198688"/>
          </a:xfrm>
          <a:prstGeom prst="rect">
            <a:avLst/>
          </a:prstGeom>
        </p:spPr>
        <p:txBody>
          <a:bodyPr lIns="540000" tIns="540000" rIns="540000" bIns="540000">
            <a:spAutoFit/>
          </a:bodyPr>
          <a:lstStyle/>
          <a:p>
            <a:pPr fontAlgn="auto">
              <a:spcBef>
                <a:spcPts val="0"/>
              </a:spcBef>
              <a:spcAft>
                <a:spcPts val="0"/>
              </a:spcAft>
              <a:defRPr/>
            </a:pPr>
            <a:r>
              <a:rPr lang="en-GB" sz="2400" b="1" dirty="0">
                <a:effectLst>
                  <a:outerShdw blurRad="38100" dist="38100" dir="2700000" algn="tl">
                    <a:srgbClr val="000000">
                      <a:alpha val="43137"/>
                    </a:srgbClr>
                  </a:outerShdw>
                </a:effectLst>
                <a:latin typeface="+mn-lt"/>
                <a:cs typeface="+mn-cs"/>
              </a:rPr>
              <a:t>2. Chicago and the Columbian Exposition: ‘Phoenix City’</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p:txBody>
      </p:sp>
      <p:sp>
        <p:nvSpPr>
          <p:cNvPr id="11267"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1268" name="Picture 2" descr="https://chicagology.com/wp-content/themes/revolution-20/fire/chicagofirepanoram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213" y="1839913"/>
            <a:ext cx="7316787" cy="501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p:cNvSpPr/>
          <p:nvPr/>
        </p:nvSpPr>
        <p:spPr>
          <a:xfrm>
            <a:off x="-23813" y="620713"/>
            <a:ext cx="9167813" cy="2936875"/>
          </a:xfrm>
          <a:prstGeom prst="rect">
            <a:avLst/>
          </a:prstGeom>
        </p:spPr>
        <p:txBody>
          <a:bodyPr lIns="540000" tIns="540000" rIns="540000" bIns="540000">
            <a:spAutoFit/>
          </a:bodyPr>
          <a:lstStyle/>
          <a:p>
            <a:pPr fontAlgn="auto">
              <a:spcBef>
                <a:spcPts val="0"/>
              </a:spcBef>
              <a:spcAft>
                <a:spcPts val="0"/>
              </a:spcAft>
              <a:defRPr/>
            </a:pPr>
            <a:r>
              <a:rPr lang="en-GB" sz="2400" b="1" dirty="0">
                <a:solidFill>
                  <a:srgbClr val="FF0000"/>
                </a:solidFill>
                <a:effectLst>
                  <a:outerShdw blurRad="38100" dist="38100" dir="2700000" algn="tl">
                    <a:srgbClr val="000000">
                      <a:alpha val="43137"/>
                    </a:srgbClr>
                  </a:outerShdw>
                </a:effectLst>
                <a:latin typeface="+mn-lt"/>
                <a:cs typeface="+mn-cs"/>
              </a:rPr>
              <a:t>Great Chicago Fire of 1871</a:t>
            </a:r>
          </a:p>
          <a:p>
            <a:pPr marL="342900" indent="-342900" fontAlgn="auto">
              <a:spcBef>
                <a:spcPts val="0"/>
              </a:spcBef>
              <a:spcAft>
                <a:spcPts val="0"/>
              </a:spcAft>
              <a:buFontTx/>
              <a:buChar char="-"/>
              <a:defRPr/>
            </a:pPr>
            <a:r>
              <a:rPr lang="en-GB" sz="2400" b="1" dirty="0">
                <a:solidFill>
                  <a:srgbClr val="FF0000"/>
                </a:solidFill>
                <a:effectLst>
                  <a:outerShdw blurRad="38100" dist="38100" dir="2700000" algn="tl">
                    <a:srgbClr val="000000">
                      <a:alpha val="43137"/>
                    </a:srgbClr>
                  </a:outerShdw>
                </a:effectLst>
                <a:latin typeface="+mn-lt"/>
                <a:cs typeface="+mn-cs"/>
              </a:rPr>
              <a:t>Destroyed roughly 3.3 square miles of  buildings</a:t>
            </a:r>
          </a:p>
          <a:p>
            <a:pPr marL="342900" indent="-342900" fontAlgn="auto">
              <a:spcBef>
                <a:spcPts val="0"/>
              </a:spcBef>
              <a:spcAft>
                <a:spcPts val="0"/>
              </a:spcAft>
              <a:buFontTx/>
              <a:buChar char="-"/>
              <a:defRPr/>
            </a:pPr>
            <a:r>
              <a:rPr lang="en-GB" sz="2400" b="1" dirty="0">
                <a:solidFill>
                  <a:srgbClr val="FF0000"/>
                </a:solidFill>
                <a:effectLst>
                  <a:outerShdw blurRad="38100" dist="38100" dir="2700000" algn="tl">
                    <a:srgbClr val="000000">
                      <a:alpha val="43137"/>
                    </a:srgbClr>
                  </a:outerShdw>
                </a:effectLst>
                <a:latin typeface="+mn-lt"/>
                <a:cs typeface="+mn-cs"/>
              </a:rPr>
              <a:t>Left more than 100,000 residents homeless</a:t>
            </a:r>
          </a:p>
          <a:p>
            <a:pPr marL="342900" indent="-342900" fontAlgn="auto">
              <a:spcBef>
                <a:spcPts val="0"/>
              </a:spcBef>
              <a:spcAft>
                <a:spcPts val="0"/>
              </a:spcAft>
              <a:buFontTx/>
              <a:buChar char="-"/>
              <a:defRPr/>
            </a:pPr>
            <a:r>
              <a:rPr lang="en-GB" sz="2400" b="1" dirty="0">
                <a:solidFill>
                  <a:srgbClr val="FF0000"/>
                </a:solidFill>
                <a:effectLst>
                  <a:outerShdw blurRad="38100" dist="38100" dir="2700000" algn="tl">
                    <a:srgbClr val="000000">
                      <a:alpha val="43137"/>
                    </a:srgbClr>
                  </a:outerShdw>
                </a:effectLst>
              </a:rPr>
              <a:t>Killed c. 300 people</a:t>
            </a:r>
          </a:p>
          <a:p>
            <a:pPr fontAlgn="auto">
              <a:spcBef>
                <a:spcPts val="0"/>
              </a:spcBef>
              <a:spcAft>
                <a:spcPts val="0"/>
              </a:spcAft>
              <a:defRPr/>
            </a:pPr>
            <a:endParaRPr lang="en-GB" sz="2400" dirty="0">
              <a:solidFill>
                <a:srgbClr val="FF0000"/>
              </a:solidFill>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2198688"/>
          </a:xfrm>
          <a:prstGeom prst="rect">
            <a:avLst/>
          </a:prstGeom>
        </p:spPr>
        <p:txBody>
          <a:bodyPr lIns="540000" tIns="540000" rIns="540000" bIns="540000">
            <a:spAutoFit/>
          </a:bodyPr>
          <a:lstStyle/>
          <a:p>
            <a:pPr fontAlgn="auto">
              <a:spcBef>
                <a:spcPts val="0"/>
              </a:spcBef>
              <a:spcAft>
                <a:spcPts val="0"/>
              </a:spcAft>
              <a:defRPr/>
            </a:pPr>
            <a:r>
              <a:rPr lang="en-GB" sz="2400" b="1" dirty="0">
                <a:effectLst>
                  <a:outerShdw blurRad="38100" dist="38100" dir="2700000" algn="tl">
                    <a:srgbClr val="000000">
                      <a:alpha val="43137"/>
                    </a:srgbClr>
                  </a:outerShdw>
                </a:effectLst>
                <a:latin typeface="+mn-lt"/>
                <a:cs typeface="+mn-cs"/>
              </a:rPr>
              <a:t>2. Chicago and the Columbian Exposition: ‘Phoenix City’</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p:txBody>
      </p:sp>
      <p:sp>
        <p:nvSpPr>
          <p:cNvPr id="12291"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229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1017588"/>
            <a:ext cx="4905375" cy="3916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293" name="Rectangle 5"/>
          <p:cNvSpPr>
            <a:spLocks noChangeArrowheads="1"/>
          </p:cNvSpPr>
          <p:nvPr/>
        </p:nvSpPr>
        <p:spPr bwMode="auto">
          <a:xfrm>
            <a:off x="193675" y="5300663"/>
            <a:ext cx="49085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tLang="en-US"/>
              <a:t>Rookery Building (1888) and Masonic Temple (1893), completed by John Wellborn Root and Daniel Burnham (architects who also oversaw the planning and design of the Columbian Exposition) </a:t>
            </a:r>
          </a:p>
        </p:txBody>
      </p:sp>
      <p:pic>
        <p:nvPicPr>
          <p:cNvPr id="1229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1017588"/>
            <a:ext cx="3563938" cy="577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828800"/>
          </a:xfrm>
          <a:prstGeom prst="rect">
            <a:avLst/>
          </a:prstGeom>
        </p:spPr>
        <p:txBody>
          <a:bodyPr lIns="540000" tIns="540000" rIns="540000" bIns="540000">
            <a:spAutoFit/>
          </a:bodyPr>
          <a:lstStyle/>
          <a:p>
            <a:pPr fontAlgn="auto">
              <a:spcBef>
                <a:spcPts val="0"/>
              </a:spcBef>
              <a:spcAft>
                <a:spcPts val="0"/>
              </a:spcAft>
              <a:defRPr/>
            </a:pPr>
            <a:r>
              <a:rPr lang="en-GB" sz="2400" b="1" dirty="0">
                <a:effectLst>
                  <a:outerShdw blurRad="38100" dist="38100" dir="2700000" algn="tl">
                    <a:srgbClr val="000000">
                      <a:alpha val="43137"/>
                    </a:srgbClr>
                  </a:outerShdw>
                </a:effectLst>
                <a:latin typeface="+mn-lt"/>
                <a:cs typeface="+mn-cs"/>
              </a:rPr>
              <a:t>2. Chicago and the Columbian Exposition: Turner Thesis</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p:txBody>
      </p:sp>
      <p:sp>
        <p:nvSpPr>
          <p:cNvPr id="13315"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23813" y="620713"/>
            <a:ext cx="6496051" cy="3675062"/>
          </a:xfrm>
          <a:prstGeom prst="rect">
            <a:avLst/>
          </a:prstGeom>
        </p:spPr>
        <p:txBody>
          <a:bodyPr lIns="540000" tIns="540000" rIns="540000" bIns="540000">
            <a:spAutoFit/>
          </a:bodyPr>
          <a:lstStyle/>
          <a:p>
            <a:pPr algn="just" fontAlgn="auto">
              <a:spcBef>
                <a:spcPts val="0"/>
              </a:spcBef>
              <a:spcAft>
                <a:spcPts val="0"/>
              </a:spcAft>
              <a:defRPr/>
            </a:pPr>
            <a:r>
              <a:rPr lang="en-GB" sz="2400" dirty="0">
                <a:latin typeface="+mn-lt"/>
                <a:cs typeface="+mn-cs"/>
              </a:rPr>
              <a:t>References to mid-western and  western cities (St Louis, Chicago, San Francisco, etc.) conspicuously absent from Turner’s essay. 	</a:t>
            </a:r>
            <a:r>
              <a:rPr lang="en-GB" sz="2400" i="1" dirty="0">
                <a:latin typeface="+mn-lt"/>
                <a:cs typeface="+mn-cs"/>
              </a:rPr>
              <a:t>However</a:t>
            </a:r>
            <a:r>
              <a:rPr lang="en-GB" sz="2400" dirty="0">
                <a:latin typeface="+mn-lt"/>
                <a:cs typeface="+mn-cs"/>
              </a:rPr>
              <a:t>, the two generic mentions of cities are revealing as to the wider arguments of the Frontier Thesis.</a:t>
            </a:r>
          </a:p>
          <a:p>
            <a:pPr fontAlgn="auto">
              <a:spcBef>
                <a:spcPts val="0"/>
              </a:spcBef>
              <a:spcAft>
                <a:spcPts val="0"/>
              </a:spcAft>
              <a:defRPr/>
            </a:pPr>
            <a:endParaRPr lang="en-GB" sz="2400" dirty="0">
              <a:effectLst>
                <a:outerShdw blurRad="38100" dist="38100" dir="2700000" algn="tl">
                  <a:srgbClr val="000000">
                    <a:alpha val="43137"/>
                  </a:srgbClr>
                </a:outerShdw>
              </a:effectLst>
              <a:latin typeface="+mn-lt"/>
              <a:cs typeface="+mn-cs"/>
            </a:endParaRPr>
          </a:p>
        </p:txBody>
      </p:sp>
      <p:pic>
        <p:nvPicPr>
          <p:cNvPr id="133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0338" y="3644900"/>
            <a:ext cx="3986212" cy="2792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b="8917"/>
          <a:stretch>
            <a:fillRect/>
          </a:stretch>
        </p:blipFill>
        <p:spPr bwMode="auto">
          <a:xfrm>
            <a:off x="6442075" y="977900"/>
            <a:ext cx="2714625" cy="3513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460500"/>
          </a:xfrm>
          <a:prstGeom prst="rect">
            <a:avLst/>
          </a:prstGeom>
        </p:spPr>
        <p:txBody>
          <a:bodyPr lIns="540000" tIns="540000" rIns="540000" bIns="540000">
            <a:spAutoFit/>
          </a:bodyPr>
          <a:lstStyle/>
          <a:p>
            <a:pPr fontAlgn="auto">
              <a:spcBef>
                <a:spcPts val="0"/>
              </a:spcBef>
              <a:spcAft>
                <a:spcPts val="0"/>
              </a:spcAft>
              <a:defRPr/>
            </a:pPr>
            <a:r>
              <a:rPr lang="en-GB" sz="2400" b="1" dirty="0">
                <a:effectLst>
                  <a:outerShdw blurRad="38100" dist="38100" dir="2700000" algn="tl">
                    <a:srgbClr val="000000">
                      <a:alpha val="43137"/>
                    </a:srgbClr>
                  </a:outerShdw>
                </a:effectLst>
                <a:latin typeface="+mn-lt"/>
                <a:cs typeface="+mn-cs"/>
              </a:rPr>
              <a:t>2. Chicago and the Columbian Exposition: Turner Thesis</a:t>
            </a:r>
          </a:p>
        </p:txBody>
      </p:sp>
      <p:sp>
        <p:nvSpPr>
          <p:cNvPr id="1433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4340" name="Picture 3"/>
          <p:cNvPicPr>
            <a:picLocks noChangeAspect="1" noChangeArrowheads="1"/>
          </p:cNvPicPr>
          <p:nvPr/>
        </p:nvPicPr>
        <p:blipFill>
          <a:blip r:embed="rId3">
            <a:extLst>
              <a:ext uri="{28A0092B-C50C-407E-A947-70E740481C1C}">
                <a14:useLocalDpi xmlns:a14="http://schemas.microsoft.com/office/drawing/2010/main" val="0"/>
              </a:ext>
            </a:extLst>
          </a:blip>
          <a:srcRect b="8917"/>
          <a:stretch>
            <a:fillRect/>
          </a:stretch>
        </p:blipFill>
        <p:spPr bwMode="auto">
          <a:xfrm>
            <a:off x="6442075" y="977900"/>
            <a:ext cx="2714625" cy="3513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23813" y="620713"/>
            <a:ext cx="6684045" cy="6353526"/>
          </a:xfrm>
          <a:prstGeom prst="rect">
            <a:avLst/>
          </a:prstGeom>
        </p:spPr>
        <p:txBody>
          <a:bodyPr wrap="square" lIns="540000" tIns="540000" rIns="540000" bIns="540000">
            <a:spAutoFit/>
          </a:bodyPr>
          <a:lstStyle/>
          <a:p>
            <a:pPr algn="just" fontAlgn="auto">
              <a:spcBef>
                <a:spcPts val="0"/>
              </a:spcBef>
              <a:spcAft>
                <a:spcPts val="0"/>
              </a:spcAft>
              <a:defRPr/>
            </a:pPr>
            <a:r>
              <a:rPr lang="en-GB" sz="1900" dirty="0"/>
              <a:t>“The peculiarity of American institutions is that they have been compelled to adapt to the … changes involved in crossing a continent, in winning a wilderness and in developing at each area of this progress out of the primitive economic and political conditions of the frontier </a:t>
            </a:r>
            <a:r>
              <a:rPr lang="en-GB" sz="1900" b="1" dirty="0">
                <a:solidFill>
                  <a:srgbClr val="FF0000"/>
                </a:solidFill>
              </a:rPr>
              <a:t>into the </a:t>
            </a:r>
            <a:r>
              <a:rPr lang="en-GB" sz="1900" b="1" dirty="0">
                <a:solidFill>
                  <a:srgbClr val="FF0000"/>
                </a:solidFill>
                <a:effectLst>
                  <a:outerShdw blurRad="38100" dist="38100" dir="2700000" algn="tl">
                    <a:srgbClr val="000000">
                      <a:alpha val="43137"/>
                    </a:srgbClr>
                  </a:outerShdw>
                </a:effectLst>
              </a:rPr>
              <a:t>complexity of city life</a:t>
            </a:r>
            <a:r>
              <a:rPr lang="en-GB" sz="1900" dirty="0"/>
              <a:t>.”</a:t>
            </a:r>
          </a:p>
          <a:p>
            <a:pPr algn="just" fontAlgn="auto">
              <a:spcBef>
                <a:spcPts val="0"/>
              </a:spcBef>
              <a:spcAft>
                <a:spcPts val="0"/>
              </a:spcAft>
              <a:defRPr/>
            </a:pPr>
            <a:endParaRPr lang="en-GB" sz="1900" dirty="0">
              <a:latin typeface="+mn-lt"/>
              <a:cs typeface="+mn-cs"/>
            </a:endParaRPr>
          </a:p>
          <a:p>
            <a:pPr algn="just" fontAlgn="auto">
              <a:spcBef>
                <a:spcPts val="0"/>
              </a:spcBef>
              <a:spcAft>
                <a:spcPts val="0"/>
              </a:spcAft>
              <a:defRPr/>
            </a:pPr>
            <a:r>
              <a:rPr lang="en-GB" sz="1900" dirty="0"/>
              <a:t>“</a:t>
            </a:r>
            <a:r>
              <a:rPr lang="en-GB" sz="1900" b="1" dirty="0">
                <a:solidFill>
                  <a:srgbClr val="FF0000"/>
                </a:solidFill>
              </a:rPr>
              <a:t>Line by line as we read this continental page from West to East we find the record of </a:t>
            </a:r>
            <a:r>
              <a:rPr lang="en-GB" sz="1900" b="1" dirty="0">
                <a:solidFill>
                  <a:srgbClr val="FF0000"/>
                </a:solidFill>
                <a:effectLst>
                  <a:outerShdw blurRad="38100" dist="38100" dir="2700000" algn="tl">
                    <a:srgbClr val="000000">
                      <a:alpha val="43137"/>
                    </a:srgbClr>
                  </a:outerShdw>
                </a:effectLst>
              </a:rPr>
              <a:t>social evolution</a:t>
            </a:r>
            <a:r>
              <a:rPr lang="en-GB" sz="1900" dirty="0"/>
              <a:t>. It begins with the Indian and the hunter; it goes on to tell of the disintegration of savagery by the entrance of the trader, the pathfinder of civilization; we read the annals of the pastoral stage in ranch life; the exploitation of the soil by the raising of </a:t>
            </a:r>
            <a:r>
              <a:rPr lang="en-GB" sz="1900" dirty="0" err="1"/>
              <a:t>unrotated</a:t>
            </a:r>
            <a:r>
              <a:rPr lang="en-GB" sz="1900" dirty="0"/>
              <a:t> crops of corn and wheat in sparsely settled farming communities; the intensive culture of the denser farm settlement; </a:t>
            </a:r>
            <a:r>
              <a:rPr lang="en-GB" sz="1900" b="1" dirty="0">
                <a:solidFill>
                  <a:srgbClr val="FF0000"/>
                </a:solidFill>
              </a:rPr>
              <a:t>and finally the manufacturing organization with city and factory system</a:t>
            </a:r>
            <a:r>
              <a:rPr lang="en-GB" sz="1900" dirty="0"/>
              <a:t>.”</a:t>
            </a:r>
            <a:endParaRPr lang="en-GB" sz="1900" dirty="0">
              <a:latin typeface="+mn-lt"/>
              <a:cs typeface="+mn-cs"/>
            </a:endParaRPr>
          </a:p>
        </p:txBody>
      </p:sp>
      <p:pic>
        <p:nvPicPr>
          <p:cNvPr id="143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075" y="4652963"/>
            <a:ext cx="2747963" cy="1925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n-GB" altLang="en-US">
              <a:solidFill>
                <a:srgbClr val="000000"/>
              </a:solidFill>
            </a:endParaRPr>
          </a:p>
        </p:txBody>
      </p:sp>
      <p:sp>
        <p:nvSpPr>
          <p:cNvPr id="11" name="Rectangle 10"/>
          <p:cNvSpPr/>
          <p:nvPr/>
        </p:nvSpPr>
        <p:spPr>
          <a:xfrm>
            <a:off x="-38100" y="692150"/>
            <a:ext cx="4394200" cy="3067050"/>
          </a:xfrm>
          <a:prstGeom prst="rect">
            <a:avLst/>
          </a:prstGeom>
        </p:spPr>
        <p:txBody>
          <a:bodyPr lIns="540000" tIns="360000" rIns="540000" bIns="360000">
            <a:spAutoFit/>
          </a:bodyPr>
          <a:lstStyle/>
          <a:p>
            <a:pPr algn="just">
              <a:defRPr/>
            </a:pPr>
            <a:r>
              <a:rPr lang="en-GB" sz="1900" b="1" dirty="0">
                <a:solidFill>
                  <a:prstClr val="black"/>
                </a:solidFill>
              </a:rPr>
              <a:t>1865–1890 – the ‘classic’ Frontier era</a:t>
            </a:r>
          </a:p>
          <a:p>
            <a:pPr algn="just">
              <a:defRPr/>
            </a:pPr>
            <a:endParaRPr lang="en-GB" sz="1900" dirty="0">
              <a:solidFill>
                <a:prstClr val="black"/>
              </a:solidFill>
            </a:endParaRPr>
          </a:p>
          <a:p>
            <a:pPr marL="342900" indent="-342900" algn="just">
              <a:buFont typeface="Arial" panose="020B0604020202020204" pitchFamily="34" charset="0"/>
              <a:buChar char="•"/>
              <a:defRPr/>
            </a:pPr>
            <a:r>
              <a:rPr lang="en-GB" sz="1900" dirty="0">
                <a:solidFill>
                  <a:prstClr val="black"/>
                </a:solidFill>
              </a:rPr>
              <a:t>‘Incorporation’ of Indian into American culture (e.g. as Wild West performer and as pacified exhibit at international expositions)</a:t>
            </a:r>
          </a:p>
        </p:txBody>
      </p:sp>
      <p:pic>
        <p:nvPicPr>
          <p:cNvPr id="81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7500" y="201612"/>
            <a:ext cx="5016500" cy="404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9"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575" y="3501007"/>
            <a:ext cx="4283968" cy="2570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200" name="TextBox 13"/>
          <p:cNvSpPr txBox="1">
            <a:spLocks noChangeArrowheads="1"/>
          </p:cNvSpPr>
          <p:nvPr/>
        </p:nvSpPr>
        <p:spPr bwMode="auto">
          <a:xfrm>
            <a:off x="-38100" y="6071112"/>
            <a:ext cx="5762228" cy="855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0" tIns="180000" rIns="360000" bIns="180000">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lvl="0" algn="r" eaLnBrk="1" hangingPunct="1"/>
            <a:r>
              <a:rPr lang="en-GB" altLang="en-US" sz="1600" dirty="0" smtClean="0"/>
              <a:t>Columbian </a:t>
            </a:r>
            <a:r>
              <a:rPr lang="en-GB" altLang="en-US" sz="1600" dirty="0"/>
              <a:t>Exposition admittance ticket; Buffalo Bill at the Chicago World's Fair; </a:t>
            </a:r>
            <a:r>
              <a:rPr lang="en-GB" altLang="en-US" sz="1600" dirty="0" err="1"/>
              <a:t>Penobscot</a:t>
            </a:r>
            <a:r>
              <a:rPr lang="en-GB" altLang="en-US" sz="1600" dirty="0"/>
              <a:t> </a:t>
            </a:r>
            <a:r>
              <a:rPr lang="en-GB" altLang="en-US" sz="1600" dirty="0" smtClean="0"/>
              <a:t>Indians at exposition )</a:t>
            </a:r>
            <a:endParaRPr lang="en-GB" altLang="en-US" sz="1600" dirty="0"/>
          </a:p>
        </p:txBody>
      </p:sp>
      <p:sp>
        <p:nvSpPr>
          <p:cNvPr id="9" name="Rectangle 8"/>
          <p:cNvSpPr/>
          <p:nvPr/>
        </p:nvSpPr>
        <p:spPr>
          <a:xfrm>
            <a:off x="-57150" y="0"/>
            <a:ext cx="9201150" cy="1096363"/>
          </a:xfrm>
          <a:prstGeom prst="rect">
            <a:avLst/>
          </a:prstGeom>
        </p:spPr>
        <p:txBody>
          <a:bodyPr lIns="540000" tIns="360000" rIns="540000" bIns="360000">
            <a:spAutoFit/>
          </a:bodyPr>
          <a:lstStyle/>
          <a:p>
            <a:pPr>
              <a:defRPr/>
            </a:pPr>
            <a:r>
              <a:rPr lang="en-GB" sz="2400" b="1" dirty="0">
                <a:effectLst>
                  <a:outerShdw blurRad="38100" dist="38100" dir="2700000" algn="tl">
                    <a:srgbClr val="000000">
                      <a:alpha val="43137"/>
                    </a:srgbClr>
                  </a:outerShdw>
                </a:effectLst>
              </a:rPr>
              <a:t>2. Chicago and the Columbian </a:t>
            </a:r>
            <a:r>
              <a:rPr lang="en-GB" sz="2400" b="1" dirty="0" smtClean="0">
                <a:effectLst>
                  <a:outerShdw blurRad="38100" dist="38100" dir="2700000" algn="tl">
                    <a:srgbClr val="000000">
                      <a:alpha val="43137"/>
                    </a:srgbClr>
                  </a:outerShdw>
                </a:effectLst>
              </a:rPr>
              <a:t>Exposition</a:t>
            </a:r>
            <a:endParaRPr lang="en-GB" sz="2400" b="1" dirty="0">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4128" y="4136094"/>
            <a:ext cx="3437335" cy="26945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3084939"/>
          </a:xfrm>
          <a:prstGeom prst="rect">
            <a:avLst/>
          </a:prstGeom>
        </p:spPr>
        <p:txBody>
          <a:bodyPr lIns="540000" tIns="540000" rIns="540000" bIns="540000">
            <a:spAutoFit/>
          </a:bodyPr>
          <a:lstStyle/>
          <a:p>
            <a:pPr fontAlgn="auto">
              <a:spcBef>
                <a:spcPts val="0"/>
              </a:spcBef>
              <a:spcAft>
                <a:spcPts val="0"/>
              </a:spcAft>
              <a:defRPr/>
            </a:pPr>
            <a:r>
              <a:rPr lang="en-GB" sz="2400" b="1" dirty="0" smtClean="0">
                <a:effectLst>
                  <a:outerShdw blurRad="38100" dist="38100" dir="2700000" algn="tl">
                    <a:srgbClr val="000000">
                      <a:alpha val="43137"/>
                    </a:srgbClr>
                  </a:outerShdw>
                </a:effectLst>
                <a:latin typeface="+mn-lt"/>
                <a:cs typeface="+mn-cs"/>
              </a:rPr>
              <a:t>3. Urbanisation in the United States: Statistics </a:t>
            </a:r>
          </a:p>
          <a:p>
            <a:pPr marL="457200" indent="-457200" fontAlgn="auto">
              <a:spcBef>
                <a:spcPts val="0"/>
              </a:spcBef>
              <a:spcAft>
                <a:spcPts val="0"/>
              </a:spcAft>
              <a:buFontTx/>
              <a:buAutoNum type="arabicPeriod"/>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altLang="en-US" sz="2400" b="1" dirty="0" smtClean="0">
              <a:solidFill>
                <a:srgbClr val="FF0000"/>
              </a:solidFill>
              <a:latin typeface="+mn-lt"/>
              <a:cs typeface="+mn-cs"/>
            </a:endParaRPr>
          </a:p>
          <a:p>
            <a:pPr fontAlgn="auto">
              <a:lnSpc>
                <a:spcPct val="80000"/>
              </a:lnSpc>
              <a:spcBef>
                <a:spcPts val="0"/>
              </a:spcBef>
              <a:spcAft>
                <a:spcPts val="0"/>
              </a:spcAft>
              <a:defRPr/>
            </a:pPr>
            <a:endParaRPr lang="en-GB" altLang="en-US" sz="2400" b="1" dirty="0" smtClean="0">
              <a:solidFill>
                <a:srgbClr val="FF0000"/>
              </a:solidFill>
              <a:latin typeface="+mn-lt"/>
              <a:cs typeface="+mn-cs"/>
            </a:endParaRPr>
          </a:p>
          <a:p>
            <a:pPr fontAlgn="auto">
              <a:lnSpc>
                <a:spcPct val="80000"/>
              </a:lnSpc>
              <a:spcBef>
                <a:spcPts val="0"/>
              </a:spcBef>
              <a:spcAft>
                <a:spcPts val="0"/>
              </a:spcAft>
              <a:defRPr/>
            </a:pPr>
            <a:endParaRPr lang="en-GB" altLang="en-US" sz="2400" b="1" dirty="0">
              <a:solidFill>
                <a:srgbClr val="FF0000"/>
              </a:solidFill>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6" name="Rectangle 5"/>
          <p:cNvSpPr/>
          <p:nvPr/>
        </p:nvSpPr>
        <p:spPr>
          <a:xfrm>
            <a:off x="-324544" y="2132856"/>
            <a:ext cx="6142038" cy="2567874"/>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8196"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2465769450"/>
              </p:ext>
            </p:extLst>
          </p:nvPr>
        </p:nvGraphicFramePr>
        <p:xfrm>
          <a:off x="209956" y="980728"/>
          <a:ext cx="8712974" cy="5688631"/>
        </p:xfrm>
        <a:graphic>
          <a:graphicData uri="http://schemas.openxmlformats.org/drawingml/2006/table">
            <a:tbl>
              <a:tblPr firstRow="1" firstCol="1" bandRow="1">
                <a:tableStyleId>{5C22544A-7EE6-4342-B048-85BDC9FD1C3A}</a:tableStyleId>
              </a:tblPr>
              <a:tblGrid>
                <a:gridCol w="504056"/>
                <a:gridCol w="574219"/>
                <a:gridCol w="555406"/>
                <a:gridCol w="544561"/>
                <a:gridCol w="544561"/>
                <a:gridCol w="544561"/>
                <a:gridCol w="544561"/>
                <a:gridCol w="544561"/>
                <a:gridCol w="544561"/>
                <a:gridCol w="544561"/>
                <a:gridCol w="544561"/>
                <a:gridCol w="544561"/>
                <a:gridCol w="544561"/>
                <a:gridCol w="544561"/>
                <a:gridCol w="544561"/>
                <a:gridCol w="544561"/>
              </a:tblGrid>
              <a:tr h="311822">
                <a:tc gridSpan="16">
                  <a:txBody>
                    <a:bodyPr/>
                    <a:lstStyle/>
                    <a:p>
                      <a:pPr algn="ctr">
                        <a:lnSpc>
                          <a:spcPts val="1680"/>
                        </a:lnSpc>
                        <a:spcBef>
                          <a:spcPts val="1200"/>
                        </a:spcBef>
                        <a:spcAft>
                          <a:spcPts val="1200"/>
                        </a:spcAft>
                      </a:pPr>
                      <a:r>
                        <a:rPr lang="en-GB" sz="1400" b="0" dirty="0">
                          <a:solidFill>
                            <a:srgbClr val="FFFF00"/>
                          </a:solidFill>
                          <a:effectLst/>
                        </a:rPr>
                        <a:t>The Urban </a:t>
                      </a:r>
                      <a:r>
                        <a:rPr lang="en-GB" sz="1400" b="0" dirty="0" smtClean="0">
                          <a:solidFill>
                            <a:srgbClr val="FFFF00"/>
                          </a:solidFill>
                          <a:effectLst/>
                        </a:rPr>
                        <a:t>Population (</a:t>
                      </a:r>
                      <a:r>
                        <a:rPr lang="en-GB" sz="1400" b="0" i="0" kern="1200" dirty="0" smtClean="0">
                          <a:solidFill>
                            <a:srgbClr val="FFFF00"/>
                          </a:solidFill>
                          <a:effectLst/>
                          <a:latin typeface="+mn-lt"/>
                          <a:ea typeface="+mn-ea"/>
                          <a:cs typeface="+mn-cs"/>
                        </a:rPr>
                        <a:t>areas with at least 2,500 inhabitants) of the United States</a:t>
                      </a:r>
                      <a:endParaRPr lang="en-GB" sz="1400" b="0" dirty="0">
                        <a:solidFill>
                          <a:srgbClr val="FFFF00"/>
                        </a:solidFill>
                        <a:effectLst/>
                        <a:latin typeface="Calibri"/>
                        <a:ea typeface="Calibri"/>
                        <a:cs typeface="Times New Roman"/>
                      </a:endParaRPr>
                    </a:p>
                  </a:txBody>
                  <a:tcPr marL="49654" marR="49654" marT="24827" marB="24827"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916497">
                <a:tc>
                  <a:txBody>
                    <a:bodyPr/>
                    <a:lstStyle/>
                    <a:p>
                      <a:pPr algn="ctr">
                        <a:lnSpc>
                          <a:spcPts val="1680"/>
                        </a:lnSpc>
                        <a:spcBef>
                          <a:spcPts val="1200"/>
                        </a:spcBef>
                        <a:spcAft>
                          <a:spcPts val="1200"/>
                        </a:spcAft>
                      </a:pPr>
                      <a:r>
                        <a:rPr lang="en-GB" sz="900" dirty="0" smtClean="0">
                          <a:effectLst/>
                        </a:rPr>
                        <a:t>Territory</a:t>
                      </a:r>
                      <a:endParaRPr lang="en-GB" sz="900" dirty="0">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1930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1920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1910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1900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1890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1880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1870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1860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1850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1840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1830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a:solidFill>
                            <a:srgbClr val="002060"/>
                          </a:solidFill>
                          <a:effectLst>
                            <a:outerShdw blurRad="38100" dist="38100" dir="2700000" algn="tl">
                              <a:srgbClr val="000000">
                                <a:alpha val="43137"/>
                              </a:srgbClr>
                            </a:outerShdw>
                          </a:effectLst>
                        </a:rPr>
                        <a:t>1820</a:t>
                      </a:r>
                      <a:endParaRPr lang="en-GB" sz="1200" b="1">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1810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1800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c>
                  <a:txBody>
                    <a:bodyPr/>
                    <a:lstStyle/>
                    <a:p>
                      <a:pPr algn="ctr">
                        <a:lnSpc>
                          <a:spcPts val="1680"/>
                        </a:lnSpc>
                        <a:spcBef>
                          <a:spcPts val="1200"/>
                        </a:spcBef>
                        <a:spcAft>
                          <a:spcPts val="1200"/>
                        </a:spcAft>
                      </a:pPr>
                      <a:r>
                        <a:rPr lang="en-GB" sz="1200" b="1" dirty="0">
                          <a:solidFill>
                            <a:srgbClr val="002060"/>
                          </a:solidFill>
                          <a:effectLst>
                            <a:outerShdw blurRad="38100" dist="38100" dir="2700000" algn="tl">
                              <a:srgbClr val="000000">
                                <a:alpha val="43137"/>
                              </a:srgbClr>
                            </a:outerShdw>
                          </a:effectLst>
                        </a:rPr>
                        <a:t>1790</a:t>
                      </a:r>
                      <a:endParaRPr lang="en-GB" sz="1200" b="1" dirty="0">
                        <a:solidFill>
                          <a:srgbClr val="002060"/>
                        </a:solidFill>
                        <a:effectLst>
                          <a:outerShdw blurRad="38100" dist="38100" dir="2700000" algn="tl">
                            <a:srgbClr val="000000">
                              <a:alpha val="43137"/>
                            </a:srgbClr>
                          </a:outerShdw>
                        </a:effectLst>
                        <a:latin typeface="Calibri"/>
                        <a:ea typeface="Calibri"/>
                        <a:cs typeface="Times New Roman"/>
                      </a:endParaRPr>
                    </a:p>
                  </a:txBody>
                  <a:tcPr marL="49654" marR="162926" marT="24827" marB="24827" anchor="ctr"/>
                </a:tc>
              </a:tr>
              <a:tr h="1203292">
                <a:tc>
                  <a:txBody>
                    <a:bodyPr/>
                    <a:lstStyle/>
                    <a:p>
                      <a:pPr>
                        <a:lnSpc>
                          <a:spcPts val="1680"/>
                        </a:lnSpc>
                        <a:spcBef>
                          <a:spcPts val="1200"/>
                        </a:spcBef>
                        <a:spcAft>
                          <a:spcPts val="1200"/>
                        </a:spcAft>
                      </a:pPr>
                      <a:r>
                        <a:rPr lang="en-GB" sz="1200" b="0" dirty="0" smtClean="0">
                          <a:solidFill>
                            <a:srgbClr val="FF0000"/>
                          </a:solidFill>
                          <a:effectLst>
                            <a:outerShdw blurRad="38100" dist="38100" dir="2700000" algn="tl">
                              <a:srgbClr val="000000">
                                <a:alpha val="43137"/>
                              </a:srgbClr>
                            </a:outerShdw>
                          </a:effectLst>
                        </a:rPr>
                        <a:t>USA </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56.1%</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800" b="1" dirty="0">
                          <a:solidFill>
                            <a:srgbClr val="C00000"/>
                          </a:solidFill>
                          <a:effectLst>
                            <a:outerShdw blurRad="38100" dist="38100" dir="2700000" algn="tl">
                              <a:srgbClr val="000000">
                                <a:alpha val="43137"/>
                              </a:srgbClr>
                            </a:outerShdw>
                          </a:effectLst>
                        </a:rPr>
                        <a:t>51.2%</a:t>
                      </a:r>
                      <a:endParaRPr lang="en-GB" sz="1800" b="1" dirty="0">
                        <a:solidFill>
                          <a:srgbClr val="C00000"/>
                        </a:solidFill>
                        <a:effectLst>
                          <a:outerShdw blurRad="38100" dist="38100" dir="2700000" algn="tl">
                            <a:srgbClr val="000000">
                              <a:alpha val="43137"/>
                            </a:srgbClr>
                          </a:outerShdw>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45.6%</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39.6%</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35.1%</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28.2%</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25.7%</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19.8%</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15.4%</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10.8%</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8.8%</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7.2%</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7.3%</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6.1%</a:t>
                      </a:r>
                      <a:endParaRPr lang="en-GB" sz="1200" b="0" dirty="0">
                        <a:solidFill>
                          <a:srgbClr val="FF0000"/>
                        </a:solidFill>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200" b="0" dirty="0">
                          <a:solidFill>
                            <a:srgbClr val="FF0000"/>
                          </a:solidFill>
                          <a:effectLst/>
                        </a:rPr>
                        <a:t>5.1%</a:t>
                      </a:r>
                      <a:endParaRPr lang="en-GB" sz="1200" b="0" dirty="0">
                        <a:solidFill>
                          <a:srgbClr val="FF0000"/>
                        </a:solidFill>
                        <a:effectLst/>
                        <a:latin typeface="Calibri"/>
                        <a:ea typeface="Calibri"/>
                        <a:cs typeface="Times New Roman"/>
                      </a:endParaRPr>
                    </a:p>
                  </a:txBody>
                  <a:tcPr marL="49654" marR="49654" marT="24827" marB="24827" anchor="ctr"/>
                </a:tc>
              </a:tr>
              <a:tr h="764435">
                <a:tc>
                  <a:txBody>
                    <a:bodyPr/>
                    <a:lstStyle/>
                    <a:p>
                      <a:pPr>
                        <a:lnSpc>
                          <a:spcPts val="1680"/>
                        </a:lnSpc>
                        <a:spcBef>
                          <a:spcPts val="1200"/>
                        </a:spcBef>
                        <a:spcAft>
                          <a:spcPts val="1200"/>
                        </a:spcAft>
                      </a:pPr>
                      <a:r>
                        <a:rPr lang="en-GB" sz="900" u="none" strike="noStrike" dirty="0" smtClean="0">
                          <a:effectLst/>
                          <a:hlinkClick r:id="rId3" tooltip="Northeastern United States"/>
                        </a:rPr>
                        <a:t>North</a:t>
                      </a:r>
                      <a:r>
                        <a:rPr lang="en-GB" sz="900" u="none" strike="noStrike" baseline="0" dirty="0" smtClean="0">
                          <a:effectLst/>
                          <a:hlinkClick r:id="rId3" tooltip="Northeastern United States"/>
                        </a:rPr>
                        <a:t>-e</a:t>
                      </a:r>
                      <a:r>
                        <a:rPr lang="en-GB" sz="900" u="none" strike="noStrike" dirty="0" smtClean="0">
                          <a:effectLst/>
                          <a:hlinkClick r:id="rId3" tooltip="Northeastern United States"/>
                        </a:rPr>
                        <a:t>ast</a:t>
                      </a:r>
                      <a:endParaRPr lang="en-GB" sz="9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77.6%</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75.5%</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71.8%</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66.1%</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59.0%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800" b="1" dirty="0">
                          <a:solidFill>
                            <a:srgbClr val="C00000"/>
                          </a:solidFill>
                          <a:effectLst>
                            <a:outerShdw blurRad="38100" dist="38100" dir="2700000" algn="tl">
                              <a:srgbClr val="000000">
                                <a:alpha val="43137"/>
                              </a:srgbClr>
                            </a:outerShdw>
                          </a:effectLst>
                        </a:rPr>
                        <a:t>50.8%</a:t>
                      </a:r>
                      <a:endParaRPr lang="en-GB" sz="1800" b="1" dirty="0">
                        <a:solidFill>
                          <a:srgbClr val="C00000"/>
                        </a:solidFill>
                        <a:effectLst>
                          <a:outerShdw blurRad="38100" dist="38100" dir="2700000" algn="tl">
                            <a:srgbClr val="000000">
                              <a:alpha val="43137"/>
                            </a:srgbClr>
                          </a:outerShdw>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44.3%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35.7%</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26.9%</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18.5%</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14.2%</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11.0%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10.9%</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9.3%</a:t>
                      </a:r>
                      <a:endParaRPr lang="en-GB" sz="11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8.1%</a:t>
                      </a:r>
                      <a:endParaRPr lang="en-GB" sz="1100" dirty="0">
                        <a:effectLst/>
                        <a:latin typeface="Calibri"/>
                        <a:ea typeface="Calibri"/>
                        <a:cs typeface="Times New Roman"/>
                      </a:endParaRPr>
                    </a:p>
                  </a:txBody>
                  <a:tcPr marL="49654" marR="49654" marT="24827" marB="24827" anchor="ctr"/>
                </a:tc>
              </a:tr>
              <a:tr h="764435">
                <a:tc>
                  <a:txBody>
                    <a:bodyPr/>
                    <a:lstStyle/>
                    <a:p>
                      <a:pPr>
                        <a:lnSpc>
                          <a:spcPts val="1680"/>
                        </a:lnSpc>
                        <a:spcBef>
                          <a:spcPts val="1200"/>
                        </a:spcBef>
                        <a:spcAft>
                          <a:spcPts val="1200"/>
                        </a:spcAft>
                      </a:pPr>
                      <a:r>
                        <a:rPr lang="en-GB" sz="900" u="none" strike="noStrike" dirty="0" smtClean="0">
                          <a:effectLst/>
                          <a:hlinkClick r:id="rId4" tooltip="Midwestern United States"/>
                        </a:rPr>
                        <a:t>Mid-west</a:t>
                      </a:r>
                      <a:endParaRPr lang="en-GB" sz="9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57.9%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800" b="1" dirty="0">
                          <a:solidFill>
                            <a:srgbClr val="C00000"/>
                          </a:solidFill>
                          <a:effectLst>
                            <a:outerShdw blurRad="38100" dist="38100" dir="2700000" algn="tl">
                              <a:srgbClr val="000000">
                                <a:alpha val="43137"/>
                              </a:srgbClr>
                            </a:outerShdw>
                          </a:effectLst>
                        </a:rPr>
                        <a:t>52.3%</a:t>
                      </a:r>
                      <a:endParaRPr lang="en-GB" sz="1800" b="1" dirty="0">
                        <a:solidFill>
                          <a:srgbClr val="C00000"/>
                        </a:solidFill>
                        <a:effectLst>
                          <a:outerShdw blurRad="38100" dist="38100" dir="2700000" algn="tl">
                            <a:srgbClr val="000000">
                              <a:alpha val="43137"/>
                            </a:srgbClr>
                          </a:outerShdw>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45.1%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38.6%</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33.1%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24.2%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20.8%</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13.9%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9.2%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2.6%</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0.9%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0.0%</a:t>
                      </a:r>
                      <a:endParaRPr lang="en-GB" sz="1100" dirty="0">
                        <a:effectLst/>
                        <a:latin typeface="Calibri"/>
                        <a:ea typeface="Calibri"/>
                        <a:cs typeface="Times New Roman"/>
                      </a:endParaRPr>
                    </a:p>
                  </a:txBody>
                  <a:tcPr marL="49654" marR="49654" marT="24827" marB="24827" anchor="ctr"/>
                </a:tc>
                <a:tc>
                  <a:txBody>
                    <a:bodyPr/>
                    <a:lstStyle/>
                    <a:p>
                      <a:pPr algn="r">
                        <a:lnSpc>
                          <a:spcPct val="115000"/>
                        </a:lnSpc>
                      </a:pPr>
                      <a:endParaRPr lang="en-GB" sz="1100" dirty="0">
                        <a:effectLst/>
                        <a:latin typeface="Calibri"/>
                      </a:endParaRPr>
                    </a:p>
                  </a:txBody>
                  <a:tcPr marL="49654" marR="49654" marT="24827" marB="24827" anchor="ctr"/>
                </a:tc>
              </a:tr>
              <a:tr h="874604">
                <a:tc>
                  <a:txBody>
                    <a:bodyPr/>
                    <a:lstStyle/>
                    <a:p>
                      <a:pPr>
                        <a:lnSpc>
                          <a:spcPts val="1680"/>
                        </a:lnSpc>
                        <a:spcBef>
                          <a:spcPts val="1200"/>
                        </a:spcBef>
                        <a:spcAft>
                          <a:spcPts val="1200"/>
                        </a:spcAft>
                      </a:pPr>
                      <a:r>
                        <a:rPr lang="en-GB" sz="900" u="none" strike="noStrike" dirty="0" smtClean="0">
                          <a:effectLst/>
                          <a:hlinkClick r:id="rId5" tooltip="Southern United States"/>
                        </a:rPr>
                        <a:t>South</a:t>
                      </a:r>
                      <a:endParaRPr lang="en-GB" sz="9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34.1%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28.1%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25.5%</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18.3%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16.3%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12.2%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12.2%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9.6%</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8.3%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6.7%</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5.3%</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4.6%</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4.1%</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dirty="0">
                          <a:effectLst/>
                        </a:rPr>
                        <a:t>2.1%</a:t>
                      </a:r>
                      <a:endParaRPr lang="en-GB" sz="1100" dirty="0">
                        <a:effectLst/>
                        <a:latin typeface="Calibri"/>
                        <a:ea typeface="Calibri"/>
                        <a:cs typeface="Times New Roman"/>
                      </a:endParaRPr>
                    </a:p>
                  </a:txBody>
                  <a:tcPr marL="49654" marR="49654" marT="24827" marB="24827" anchor="ctr"/>
                </a:tc>
              </a:tr>
              <a:tr h="853546">
                <a:tc>
                  <a:txBody>
                    <a:bodyPr/>
                    <a:lstStyle/>
                    <a:p>
                      <a:pPr>
                        <a:lnSpc>
                          <a:spcPts val="1680"/>
                        </a:lnSpc>
                        <a:spcBef>
                          <a:spcPts val="1200"/>
                        </a:spcBef>
                        <a:spcAft>
                          <a:spcPts val="1200"/>
                        </a:spcAft>
                      </a:pPr>
                      <a:r>
                        <a:rPr lang="en-GB" sz="900" u="none" strike="noStrike" dirty="0" smtClean="0">
                          <a:effectLst/>
                          <a:hlinkClick r:id="rId6" tooltip="Western United States"/>
                        </a:rPr>
                        <a:t>West</a:t>
                      </a:r>
                      <a:endParaRPr lang="en-GB" sz="900" dirty="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58.4%</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800" b="1" dirty="0">
                          <a:solidFill>
                            <a:srgbClr val="C00000"/>
                          </a:solidFill>
                          <a:effectLst>
                            <a:outerShdw blurRad="38100" dist="38100" dir="2700000" algn="tl">
                              <a:srgbClr val="000000">
                                <a:alpha val="43137"/>
                              </a:srgbClr>
                            </a:outerShdw>
                          </a:effectLst>
                        </a:rPr>
                        <a:t>51.8%</a:t>
                      </a:r>
                      <a:endParaRPr lang="en-GB" sz="1800" b="1" dirty="0">
                        <a:solidFill>
                          <a:srgbClr val="C00000"/>
                        </a:solidFill>
                        <a:effectLst>
                          <a:outerShdw blurRad="38100" dist="38100" dir="2700000" algn="tl">
                            <a:srgbClr val="000000">
                              <a:alpha val="43137"/>
                            </a:srgbClr>
                          </a:outerShdw>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47.9%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39.9%</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37.0%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30.2%</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25.8%</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16.0%</a:t>
                      </a:r>
                      <a:endParaRPr lang="en-GB" sz="1100">
                        <a:effectLst/>
                        <a:latin typeface="Calibri"/>
                        <a:ea typeface="Calibri"/>
                        <a:cs typeface="Times New Roman"/>
                      </a:endParaRPr>
                    </a:p>
                  </a:txBody>
                  <a:tcPr marL="49654" marR="49654" marT="24827" marB="24827" anchor="ctr"/>
                </a:tc>
                <a:tc>
                  <a:txBody>
                    <a:bodyPr/>
                    <a:lstStyle/>
                    <a:p>
                      <a:pPr algn="r">
                        <a:lnSpc>
                          <a:spcPts val="1680"/>
                        </a:lnSpc>
                        <a:spcBef>
                          <a:spcPts val="1200"/>
                        </a:spcBef>
                        <a:spcAft>
                          <a:spcPts val="1200"/>
                        </a:spcAft>
                      </a:pPr>
                      <a:r>
                        <a:rPr lang="en-GB" sz="1100">
                          <a:effectLst/>
                        </a:rPr>
                        <a:t>6.4%</a:t>
                      </a:r>
                      <a:endParaRPr lang="en-GB" sz="1100">
                        <a:effectLst/>
                        <a:latin typeface="Calibri"/>
                        <a:ea typeface="Calibri"/>
                        <a:cs typeface="Times New Roman"/>
                      </a:endParaRPr>
                    </a:p>
                  </a:txBody>
                  <a:tcPr marL="49654" marR="49654" marT="24827" marB="24827" anchor="ctr"/>
                </a:tc>
                <a:tc>
                  <a:txBody>
                    <a:bodyPr/>
                    <a:lstStyle/>
                    <a:p>
                      <a:pPr algn="r">
                        <a:lnSpc>
                          <a:spcPct val="115000"/>
                        </a:lnSpc>
                      </a:pPr>
                      <a:endParaRPr lang="en-GB" sz="1100">
                        <a:effectLst/>
                        <a:latin typeface="Calibri"/>
                      </a:endParaRPr>
                    </a:p>
                  </a:txBody>
                  <a:tcPr marL="49654" marR="49654" marT="24827" marB="24827" anchor="ctr"/>
                </a:tc>
                <a:tc>
                  <a:txBody>
                    <a:bodyPr/>
                    <a:lstStyle/>
                    <a:p>
                      <a:pPr algn="r">
                        <a:lnSpc>
                          <a:spcPct val="115000"/>
                        </a:lnSpc>
                      </a:pPr>
                      <a:endParaRPr lang="en-GB" sz="1100" dirty="0">
                        <a:effectLst/>
                        <a:latin typeface="Calibri"/>
                      </a:endParaRPr>
                    </a:p>
                  </a:txBody>
                  <a:tcPr marL="49654" marR="49654" marT="24827" marB="24827" anchor="ctr"/>
                </a:tc>
                <a:tc>
                  <a:txBody>
                    <a:bodyPr/>
                    <a:lstStyle/>
                    <a:p>
                      <a:pPr algn="r">
                        <a:lnSpc>
                          <a:spcPct val="115000"/>
                        </a:lnSpc>
                      </a:pPr>
                      <a:endParaRPr lang="en-GB" sz="1100">
                        <a:effectLst/>
                        <a:latin typeface="Calibri"/>
                      </a:endParaRPr>
                    </a:p>
                  </a:txBody>
                  <a:tcPr marL="49654" marR="49654" marT="24827" marB="24827" anchor="ctr"/>
                </a:tc>
                <a:tc>
                  <a:txBody>
                    <a:bodyPr/>
                    <a:lstStyle/>
                    <a:p>
                      <a:pPr algn="r">
                        <a:lnSpc>
                          <a:spcPct val="115000"/>
                        </a:lnSpc>
                      </a:pPr>
                      <a:endParaRPr lang="en-GB" sz="1100">
                        <a:effectLst/>
                        <a:latin typeface="Calibri"/>
                      </a:endParaRPr>
                    </a:p>
                  </a:txBody>
                  <a:tcPr marL="49654" marR="49654" marT="24827" marB="24827" anchor="ctr"/>
                </a:tc>
                <a:tc>
                  <a:txBody>
                    <a:bodyPr/>
                    <a:lstStyle/>
                    <a:p>
                      <a:pPr algn="r">
                        <a:lnSpc>
                          <a:spcPct val="115000"/>
                        </a:lnSpc>
                      </a:pPr>
                      <a:endParaRPr lang="en-GB" sz="1100" dirty="0">
                        <a:effectLst/>
                        <a:latin typeface="Calibri"/>
                      </a:endParaRPr>
                    </a:p>
                  </a:txBody>
                  <a:tcPr marL="49654" marR="49654" marT="24827" marB="24827" anchor="ctr"/>
                </a:tc>
                <a:tc>
                  <a:txBody>
                    <a:bodyPr/>
                    <a:lstStyle/>
                    <a:p>
                      <a:pPr algn="r">
                        <a:lnSpc>
                          <a:spcPct val="115000"/>
                        </a:lnSpc>
                      </a:pPr>
                      <a:endParaRPr lang="en-GB" sz="1100" dirty="0">
                        <a:effectLst/>
                        <a:latin typeface="Calibri"/>
                      </a:endParaRPr>
                    </a:p>
                  </a:txBody>
                  <a:tcPr marL="7758" marR="7758" marT="7758" marB="7758" anchor="ctr"/>
                </a:tc>
              </a:tr>
            </a:tbl>
          </a:graphicData>
        </a:graphic>
      </p:graphicFrame>
    </p:spTree>
    <p:extLst>
      <p:ext uri="{BB962C8B-B14F-4D97-AF65-F5344CB8AC3E}">
        <p14:creationId xmlns:p14="http://schemas.microsoft.com/office/powerpoint/2010/main" val="34971112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7369189"/>
          </a:xfrm>
          <a:prstGeom prst="rect">
            <a:avLst/>
          </a:prstGeom>
        </p:spPr>
        <p:txBody>
          <a:bodyPr lIns="540000" tIns="540000" rIns="540000" bIns="540000">
            <a:spAutoFit/>
          </a:bodyPr>
          <a:lstStyle/>
          <a:p>
            <a:pPr fontAlgn="auto">
              <a:spcBef>
                <a:spcPts val="0"/>
              </a:spcBef>
              <a:spcAft>
                <a:spcPts val="0"/>
              </a:spcAft>
              <a:defRPr/>
            </a:pPr>
            <a:r>
              <a:rPr lang="en-GB" sz="2400" b="1" dirty="0" smtClean="0">
                <a:effectLst>
                  <a:outerShdw blurRad="38100" dist="38100" dir="2700000" algn="tl">
                    <a:srgbClr val="000000">
                      <a:alpha val="43137"/>
                    </a:srgbClr>
                  </a:outerShdw>
                </a:effectLst>
                <a:latin typeface="+mn-lt"/>
                <a:cs typeface="+mn-cs"/>
              </a:rPr>
              <a:t>3. Urbanisation in the United States: Statistics</a:t>
            </a:r>
          </a:p>
          <a:p>
            <a:pPr fontAlgn="auto">
              <a:spcBef>
                <a:spcPts val="0"/>
              </a:spcBef>
              <a:spcAft>
                <a:spcPts val="0"/>
              </a:spcAft>
              <a:defRPr/>
            </a:pPr>
            <a:endParaRPr lang="en-GB" sz="2400" b="1" dirty="0">
              <a:effectLst>
                <a:outerShdw blurRad="38100" dist="38100" dir="2700000" algn="tl">
                  <a:srgbClr val="000000">
                    <a:alpha val="43137"/>
                  </a:srgbClr>
                </a:outerShdw>
              </a:effectLst>
              <a:latin typeface="+mn-lt"/>
              <a:cs typeface="+mn-cs"/>
            </a:endParaRPr>
          </a:p>
          <a:p>
            <a:pPr algn="just"/>
            <a:r>
              <a:rPr lang="en-GB" sz="2400" b="1" dirty="0" smtClean="0">
                <a:latin typeface="+mn-lt"/>
                <a:cs typeface="+mn-cs"/>
              </a:rPr>
              <a:t>In 1860, eight cities </a:t>
            </a:r>
            <a:r>
              <a:rPr lang="en-GB" sz="2400" b="1" dirty="0" smtClean="0">
                <a:solidFill>
                  <a:prstClr val="black"/>
                </a:solidFill>
              </a:rPr>
              <a:t>(</a:t>
            </a:r>
            <a:r>
              <a:rPr lang="en-GB" sz="2400" b="1" dirty="0" smtClean="0">
                <a:solidFill>
                  <a:srgbClr val="0000FF"/>
                </a:solidFill>
              </a:rPr>
              <a:t>New York </a:t>
            </a:r>
            <a:r>
              <a:rPr lang="en-GB" sz="2400" b="1" dirty="0">
                <a:solidFill>
                  <a:prstClr val="black"/>
                </a:solidFill>
              </a:rPr>
              <a:t>[</a:t>
            </a:r>
            <a:r>
              <a:rPr lang="en-GB" sz="2400" b="1" dirty="0" err="1">
                <a:solidFill>
                  <a:prstClr val="black"/>
                </a:solidFill>
              </a:rPr>
              <a:t>inc.</a:t>
            </a:r>
            <a:r>
              <a:rPr lang="en-GB" sz="2400" b="1" dirty="0">
                <a:solidFill>
                  <a:prstClr val="black"/>
                </a:solidFill>
              </a:rPr>
              <a:t> Brooklyn], </a:t>
            </a:r>
            <a:r>
              <a:rPr lang="en-GB" sz="2400" b="1" dirty="0" smtClean="0">
                <a:solidFill>
                  <a:srgbClr val="7030A0"/>
                </a:solidFill>
              </a:rPr>
              <a:t>Baltimore</a:t>
            </a:r>
            <a:r>
              <a:rPr lang="en-GB" sz="2400" b="1" dirty="0">
                <a:solidFill>
                  <a:prstClr val="black"/>
                </a:solidFill>
              </a:rPr>
              <a:t>, </a:t>
            </a:r>
            <a:r>
              <a:rPr lang="en-GB" sz="2400" b="1" dirty="0" smtClean="0">
                <a:solidFill>
                  <a:srgbClr val="0000FF"/>
                </a:solidFill>
              </a:rPr>
              <a:t>Philadelphia</a:t>
            </a:r>
            <a:r>
              <a:rPr lang="en-GB" sz="2400" b="1" dirty="0">
                <a:solidFill>
                  <a:prstClr val="black"/>
                </a:solidFill>
              </a:rPr>
              <a:t>, </a:t>
            </a:r>
            <a:r>
              <a:rPr lang="en-GB" sz="2400" b="1" dirty="0" smtClean="0">
                <a:solidFill>
                  <a:srgbClr val="0000FF"/>
                </a:solidFill>
              </a:rPr>
              <a:t>Boston</a:t>
            </a:r>
            <a:r>
              <a:rPr lang="en-GB" sz="2400" b="1" dirty="0">
                <a:solidFill>
                  <a:prstClr val="black"/>
                </a:solidFill>
              </a:rPr>
              <a:t>, </a:t>
            </a:r>
            <a:r>
              <a:rPr lang="en-GB" sz="2400" b="1" dirty="0" smtClean="0">
                <a:solidFill>
                  <a:srgbClr val="FF0000"/>
                </a:solidFill>
              </a:rPr>
              <a:t>New Orleans</a:t>
            </a:r>
            <a:r>
              <a:rPr lang="en-GB" sz="2400" b="1" dirty="0">
                <a:solidFill>
                  <a:prstClr val="black"/>
                </a:solidFill>
              </a:rPr>
              <a:t>, </a:t>
            </a:r>
            <a:r>
              <a:rPr lang="en-GB" sz="2400" b="1" dirty="0" smtClean="0">
                <a:solidFill>
                  <a:srgbClr val="0000FF"/>
                </a:solidFill>
              </a:rPr>
              <a:t>Cincinnati</a:t>
            </a:r>
            <a:r>
              <a:rPr lang="en-GB" sz="2400" b="1" dirty="0">
                <a:solidFill>
                  <a:prstClr val="black"/>
                </a:solidFill>
              </a:rPr>
              <a:t>, </a:t>
            </a:r>
            <a:r>
              <a:rPr lang="en-GB" sz="2400" b="1" dirty="0" smtClean="0">
                <a:solidFill>
                  <a:srgbClr val="7030A0"/>
                </a:solidFill>
              </a:rPr>
              <a:t>St Louis</a:t>
            </a:r>
            <a:r>
              <a:rPr lang="en-GB" sz="2400" b="1" dirty="0">
                <a:solidFill>
                  <a:prstClr val="black"/>
                </a:solidFill>
              </a:rPr>
              <a:t>, </a:t>
            </a:r>
            <a:r>
              <a:rPr lang="en-GB" sz="2400" b="1" dirty="0" smtClean="0">
                <a:solidFill>
                  <a:srgbClr val="0000FF"/>
                </a:solidFill>
              </a:rPr>
              <a:t>Chicago</a:t>
            </a:r>
            <a:r>
              <a:rPr lang="en-GB" sz="2400" b="1" dirty="0">
                <a:solidFill>
                  <a:prstClr val="black"/>
                </a:solidFill>
              </a:rPr>
              <a:t>) topped 100,000+ residents  </a:t>
            </a:r>
          </a:p>
          <a:p>
            <a:pPr marL="342900" indent="-342900" algn="just">
              <a:buFont typeface="Arial" panose="020B0604020202020204" pitchFamily="34" charset="0"/>
              <a:buChar char="•"/>
            </a:pPr>
            <a:endParaRPr lang="en-GB" sz="2400" dirty="0">
              <a:solidFill>
                <a:prstClr val="black"/>
              </a:solidFill>
            </a:endParaRPr>
          </a:p>
          <a:p>
            <a:pPr algn="just"/>
            <a:r>
              <a:rPr lang="en-GB" sz="2400" dirty="0">
                <a:solidFill>
                  <a:prstClr val="black"/>
                </a:solidFill>
              </a:rPr>
              <a:t>Key: 	</a:t>
            </a:r>
            <a:r>
              <a:rPr lang="en-GB" sz="2400" dirty="0" smtClean="0">
                <a:solidFill>
                  <a:srgbClr val="0000FF"/>
                </a:solidFill>
              </a:rPr>
              <a:t>Cities </a:t>
            </a:r>
            <a:r>
              <a:rPr lang="en-GB" sz="2400" b="1" dirty="0" smtClean="0">
                <a:solidFill>
                  <a:srgbClr val="0000FF"/>
                </a:solidFill>
              </a:rPr>
              <a:t>in free states (Union)</a:t>
            </a:r>
            <a:endParaRPr lang="en-GB" sz="2400" b="1" dirty="0">
              <a:solidFill>
                <a:prstClr val="black"/>
              </a:solidFill>
            </a:endParaRPr>
          </a:p>
          <a:p>
            <a:pPr algn="just"/>
            <a:r>
              <a:rPr lang="en-GB" sz="2400" b="1" dirty="0">
                <a:solidFill>
                  <a:prstClr val="black"/>
                </a:solidFill>
              </a:rPr>
              <a:t>	</a:t>
            </a:r>
            <a:r>
              <a:rPr lang="en-GB" sz="2400" b="1" dirty="0" smtClean="0">
                <a:solidFill>
                  <a:srgbClr val="7030A0"/>
                </a:solidFill>
              </a:rPr>
              <a:t>Cities in slaveholding border states (Union) </a:t>
            </a:r>
          </a:p>
          <a:p>
            <a:pPr algn="just"/>
            <a:r>
              <a:rPr lang="en-GB" sz="2400" b="1" dirty="0">
                <a:solidFill>
                  <a:prstClr val="black"/>
                </a:solidFill>
              </a:rPr>
              <a:t> 	</a:t>
            </a:r>
            <a:r>
              <a:rPr lang="en-GB" sz="2400" b="1" dirty="0" smtClean="0">
                <a:solidFill>
                  <a:srgbClr val="FF0000"/>
                </a:solidFill>
              </a:rPr>
              <a:t>Cities in Confederates States</a:t>
            </a:r>
          </a:p>
          <a:p>
            <a:pPr fontAlgn="auto">
              <a:spcBef>
                <a:spcPts val="0"/>
              </a:spcBef>
              <a:spcAft>
                <a:spcPts val="0"/>
              </a:spcAft>
              <a:defRPr/>
            </a:pPr>
            <a:r>
              <a:rPr lang="en-GB" sz="2400" b="1" dirty="0" smtClean="0">
                <a:effectLst>
                  <a:outerShdw blurRad="38100" dist="38100" dir="2700000" algn="tl">
                    <a:srgbClr val="000000">
                      <a:alpha val="43137"/>
                    </a:srgbClr>
                  </a:outerShdw>
                </a:effectLst>
                <a:latin typeface="+mn-lt"/>
                <a:cs typeface="+mn-cs"/>
              </a:rPr>
              <a:t> </a:t>
            </a:r>
          </a:p>
          <a:p>
            <a:pPr fontAlgn="auto">
              <a:lnSpc>
                <a:spcPct val="80000"/>
              </a:lnSpc>
              <a:spcBef>
                <a:spcPts val="0"/>
              </a:spcBef>
              <a:spcAft>
                <a:spcPts val="0"/>
              </a:spcAft>
              <a:defRPr/>
            </a:pPr>
            <a:r>
              <a:rPr lang="en-GB" altLang="en-US" sz="5400" b="1" dirty="0" smtClean="0">
                <a:solidFill>
                  <a:schemeClr val="accent6">
                    <a:lumMod val="75000"/>
                  </a:schemeClr>
                </a:solidFill>
                <a:latin typeface="+mn-lt"/>
                <a:cs typeface="+mn-cs"/>
              </a:rPr>
              <a:t>By 1910, </a:t>
            </a:r>
            <a:r>
              <a:rPr lang="en-GB" altLang="en-US" sz="5400" b="1" dirty="0">
                <a:solidFill>
                  <a:schemeClr val="accent6">
                    <a:lumMod val="75000"/>
                  </a:schemeClr>
                </a:solidFill>
                <a:latin typeface="+mn-lt"/>
                <a:cs typeface="+mn-cs"/>
              </a:rPr>
              <a:t>50 cities had populations of over 100,000</a:t>
            </a:r>
          </a:p>
          <a:p>
            <a:pPr fontAlgn="auto">
              <a:lnSpc>
                <a:spcPct val="80000"/>
              </a:lnSpc>
              <a:spcBef>
                <a:spcPts val="0"/>
              </a:spcBef>
              <a:spcAft>
                <a:spcPts val="0"/>
              </a:spcAft>
              <a:defRPr/>
            </a:pPr>
            <a:endParaRPr lang="en-GB" altLang="en-US" sz="2400" b="1" dirty="0" smtClean="0">
              <a:solidFill>
                <a:srgbClr val="FF0000"/>
              </a:solidFill>
              <a:latin typeface="+mn-lt"/>
              <a:cs typeface="+mn-cs"/>
            </a:endParaRPr>
          </a:p>
          <a:p>
            <a:pPr fontAlgn="auto">
              <a:lnSpc>
                <a:spcPct val="80000"/>
              </a:lnSpc>
              <a:spcBef>
                <a:spcPts val="0"/>
              </a:spcBef>
              <a:spcAft>
                <a:spcPts val="0"/>
              </a:spcAft>
              <a:defRPr/>
            </a:pPr>
            <a:endParaRPr lang="en-GB" altLang="en-US" sz="2400" b="1" dirty="0" smtClean="0">
              <a:solidFill>
                <a:srgbClr val="FF0000"/>
              </a:solidFill>
              <a:latin typeface="+mn-lt"/>
              <a:cs typeface="+mn-cs"/>
            </a:endParaRPr>
          </a:p>
          <a:p>
            <a:pPr fontAlgn="auto">
              <a:lnSpc>
                <a:spcPct val="80000"/>
              </a:lnSpc>
              <a:spcBef>
                <a:spcPts val="0"/>
              </a:spcBef>
              <a:spcAft>
                <a:spcPts val="0"/>
              </a:spcAft>
              <a:defRPr/>
            </a:pPr>
            <a:endParaRPr lang="en-GB" altLang="en-US" sz="2400" b="1" dirty="0">
              <a:solidFill>
                <a:srgbClr val="FF0000"/>
              </a:solidFill>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8196"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Tree>
    <p:extLst>
      <p:ext uri="{BB962C8B-B14F-4D97-AF65-F5344CB8AC3E}">
        <p14:creationId xmlns:p14="http://schemas.microsoft.com/office/powerpoint/2010/main" val="31651382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6889057"/>
          </a:xfrm>
          <a:prstGeom prst="rect">
            <a:avLst/>
          </a:prstGeom>
        </p:spPr>
        <p:txBody>
          <a:bodyPr lIns="540000" tIns="540000" rIns="540000" bIns="540000">
            <a:spAutoFit/>
          </a:bodyPr>
          <a:lstStyle/>
          <a:p>
            <a:pPr fontAlgn="auto">
              <a:spcBef>
                <a:spcPts val="0"/>
              </a:spcBef>
              <a:spcAft>
                <a:spcPts val="0"/>
              </a:spcAft>
              <a:defRPr/>
            </a:pPr>
            <a:r>
              <a:rPr lang="en-GB" sz="2400" b="1" dirty="0" smtClean="0">
                <a:effectLst>
                  <a:outerShdw blurRad="38100" dist="38100" dir="2700000" algn="tl">
                    <a:srgbClr val="000000">
                      <a:alpha val="43137"/>
                    </a:srgbClr>
                  </a:outerShdw>
                </a:effectLst>
                <a:latin typeface="+mn-lt"/>
                <a:cs typeface="+mn-cs"/>
              </a:rPr>
              <a:t>3. Urbanisation </a:t>
            </a:r>
            <a:r>
              <a:rPr lang="en-GB" sz="2400" b="1" dirty="0">
                <a:effectLst>
                  <a:outerShdw blurRad="38100" dist="38100" dir="2700000" algn="tl">
                    <a:srgbClr val="000000">
                      <a:alpha val="43137"/>
                    </a:srgbClr>
                  </a:outerShdw>
                </a:effectLst>
                <a:latin typeface="+mn-lt"/>
                <a:cs typeface="+mn-cs"/>
              </a:rPr>
              <a:t>in the </a:t>
            </a:r>
            <a:r>
              <a:rPr lang="en-GB" sz="2400" b="1" dirty="0" smtClean="0">
                <a:effectLst>
                  <a:outerShdw blurRad="38100" dist="38100" dir="2700000" algn="tl">
                    <a:srgbClr val="000000">
                      <a:alpha val="43137"/>
                    </a:srgbClr>
                  </a:outerShdw>
                </a:effectLst>
                <a:latin typeface="+mn-lt"/>
                <a:cs typeface="+mn-cs"/>
              </a:rPr>
              <a:t>United States: Social and Economic Change</a:t>
            </a:r>
            <a:endParaRPr lang="en-GB" sz="2400" b="1" dirty="0">
              <a:effectLst>
                <a:outerShdw blurRad="38100" dist="38100" dir="2700000" algn="tl">
                  <a:srgbClr val="000000">
                    <a:alpha val="43137"/>
                  </a:srgbClr>
                </a:outerShdw>
              </a:effectLst>
              <a:latin typeface="+mn-lt"/>
              <a:cs typeface="+mn-cs"/>
            </a:endParaRPr>
          </a:p>
          <a:p>
            <a:pPr marL="457200" indent="-457200" fontAlgn="auto">
              <a:spcBef>
                <a:spcPts val="0"/>
              </a:spcBef>
              <a:spcAft>
                <a:spcPts val="0"/>
              </a:spcAft>
              <a:buFontTx/>
              <a:buAutoNum type="arabicPeriod"/>
              <a:defRPr/>
            </a:pPr>
            <a:endParaRPr lang="en-GB" sz="1200" b="1" dirty="0">
              <a:solidFill>
                <a:srgbClr val="FF0000"/>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r>
              <a:rPr lang="en-GB" altLang="en-US" sz="2200" b="1" dirty="0">
                <a:solidFill>
                  <a:srgbClr val="FFFF00"/>
                </a:solidFill>
                <a:latin typeface="+mn-lt"/>
                <a:cs typeface="+mn-cs"/>
              </a:rPr>
              <a:t>1) MOVE FROM FARM TO FACTORY</a:t>
            </a:r>
          </a:p>
          <a:p>
            <a:pPr fontAlgn="auto">
              <a:lnSpc>
                <a:spcPct val="80000"/>
              </a:lnSpc>
              <a:spcBef>
                <a:spcPts val="0"/>
              </a:spcBef>
              <a:spcAft>
                <a:spcPts val="0"/>
              </a:spcAft>
              <a:defRPr/>
            </a:pPr>
            <a:r>
              <a:rPr lang="en-GB" altLang="en-US" sz="2200" b="1" dirty="0">
                <a:solidFill>
                  <a:srgbClr val="002060"/>
                </a:solidFill>
                <a:latin typeface="+mn-lt"/>
                <a:cs typeface="+mn-cs"/>
              </a:rPr>
              <a:t>Pre-Civil War </a:t>
            </a:r>
            <a:r>
              <a:rPr lang="en-GB" altLang="en-US" sz="2200" b="1" dirty="0" smtClean="0">
                <a:solidFill>
                  <a:srgbClr val="002060"/>
                </a:solidFill>
                <a:latin typeface="+mn-lt"/>
                <a:cs typeface="+mn-cs"/>
              </a:rPr>
              <a:t>USA </a:t>
            </a:r>
            <a:r>
              <a:rPr lang="en-GB" altLang="en-US" sz="2200" b="1" dirty="0">
                <a:solidFill>
                  <a:srgbClr val="002060"/>
                </a:solidFill>
                <a:latin typeface="+mn-lt"/>
                <a:cs typeface="+mn-cs"/>
              </a:rPr>
              <a:t>was agricultural: 60% cultivated the land</a:t>
            </a:r>
            <a:r>
              <a:rPr lang="en-GB" altLang="en-US" sz="2200" b="1" dirty="0">
                <a:solidFill>
                  <a:prstClr val="white"/>
                </a:solidFill>
                <a:latin typeface="+mn-lt"/>
                <a:cs typeface="+mn-cs"/>
              </a:rPr>
              <a:t>.</a:t>
            </a:r>
          </a:p>
          <a:p>
            <a:pPr fontAlgn="auto">
              <a:lnSpc>
                <a:spcPct val="80000"/>
              </a:lnSpc>
              <a:spcBef>
                <a:spcPts val="0"/>
              </a:spcBef>
              <a:spcAft>
                <a:spcPts val="0"/>
              </a:spcAft>
              <a:defRPr/>
            </a:pPr>
            <a:r>
              <a:rPr lang="en-GB" altLang="en-US" sz="2200" b="1" dirty="0">
                <a:solidFill>
                  <a:prstClr val="black"/>
                </a:solidFill>
                <a:latin typeface="+mn-lt"/>
                <a:cs typeface="+mn-cs"/>
              </a:rPr>
              <a:t>By 1900, 60% were employed in </a:t>
            </a:r>
            <a:r>
              <a:rPr lang="en-GB" altLang="en-US" sz="2200" b="1" dirty="0" err="1">
                <a:solidFill>
                  <a:prstClr val="black"/>
                </a:solidFill>
                <a:latin typeface="+mn-lt"/>
                <a:cs typeface="+mn-cs"/>
              </a:rPr>
              <a:t>NON-agricultural</a:t>
            </a:r>
            <a:r>
              <a:rPr lang="en-GB" altLang="en-US" sz="2200" b="1" dirty="0">
                <a:solidFill>
                  <a:prstClr val="black"/>
                </a:solidFill>
                <a:latin typeface="+mn-lt"/>
                <a:cs typeface="+mn-cs"/>
              </a:rPr>
              <a:t> work</a:t>
            </a:r>
          </a:p>
          <a:p>
            <a:pPr fontAlgn="auto">
              <a:lnSpc>
                <a:spcPct val="80000"/>
              </a:lnSpc>
              <a:spcBef>
                <a:spcPts val="0"/>
              </a:spcBef>
              <a:spcAft>
                <a:spcPts val="0"/>
              </a:spcAft>
              <a:defRPr/>
            </a:pPr>
            <a:endParaRPr lang="en-GB" altLang="en-US" sz="2200" b="1" dirty="0">
              <a:solidFill>
                <a:prstClr val="white"/>
              </a:solidFill>
              <a:latin typeface="+mn-lt"/>
              <a:cs typeface="+mn-cs"/>
            </a:endParaRPr>
          </a:p>
          <a:p>
            <a:pPr fontAlgn="auto">
              <a:lnSpc>
                <a:spcPct val="80000"/>
              </a:lnSpc>
              <a:spcBef>
                <a:spcPts val="0"/>
              </a:spcBef>
              <a:spcAft>
                <a:spcPts val="0"/>
              </a:spcAft>
              <a:defRPr/>
            </a:pPr>
            <a:r>
              <a:rPr lang="en-GB" altLang="en-US" sz="2200" b="1" dirty="0">
                <a:solidFill>
                  <a:srgbClr val="FFFF00"/>
                </a:solidFill>
                <a:latin typeface="+mn-lt"/>
                <a:cs typeface="+mn-cs"/>
              </a:rPr>
              <a:t>2) RAPID EXPANSION OF WAGE LABOUR</a:t>
            </a:r>
          </a:p>
          <a:p>
            <a:pPr fontAlgn="auto">
              <a:lnSpc>
                <a:spcPct val="80000"/>
              </a:lnSpc>
              <a:spcBef>
                <a:spcPts val="0"/>
              </a:spcBef>
              <a:spcAft>
                <a:spcPts val="0"/>
              </a:spcAft>
              <a:defRPr/>
            </a:pPr>
            <a:r>
              <a:rPr lang="en-GB" altLang="en-US" sz="2200" b="1" dirty="0">
                <a:solidFill>
                  <a:srgbClr val="002060"/>
                </a:solidFill>
                <a:latin typeface="+mn-lt"/>
                <a:cs typeface="+mn-cs"/>
              </a:rPr>
              <a:t>1860 ratio of wage earners to self-employed was 50/50</a:t>
            </a:r>
          </a:p>
          <a:p>
            <a:pPr fontAlgn="auto">
              <a:lnSpc>
                <a:spcPct val="80000"/>
              </a:lnSpc>
              <a:spcBef>
                <a:spcPts val="0"/>
              </a:spcBef>
              <a:spcAft>
                <a:spcPts val="0"/>
              </a:spcAft>
              <a:defRPr/>
            </a:pPr>
            <a:r>
              <a:rPr lang="en-GB" altLang="en-US" sz="2200" b="1" dirty="0">
                <a:solidFill>
                  <a:prstClr val="black"/>
                </a:solidFill>
                <a:latin typeface="+mn-lt"/>
                <a:cs typeface="+mn-cs"/>
              </a:rPr>
              <a:t>1900 ratio of wage earners to self-employed was 66/33</a:t>
            </a:r>
          </a:p>
          <a:p>
            <a:pPr fontAlgn="auto">
              <a:lnSpc>
                <a:spcPct val="80000"/>
              </a:lnSpc>
              <a:spcBef>
                <a:spcPts val="0"/>
              </a:spcBef>
              <a:spcAft>
                <a:spcPts val="0"/>
              </a:spcAft>
              <a:defRPr/>
            </a:pPr>
            <a:r>
              <a:rPr lang="en-GB" altLang="en-US" sz="2200" b="1" dirty="0">
                <a:solidFill>
                  <a:prstClr val="white"/>
                </a:solidFill>
                <a:latin typeface="+mn-lt"/>
                <a:cs typeface="+mn-cs"/>
              </a:rPr>
              <a:t> </a:t>
            </a:r>
          </a:p>
          <a:p>
            <a:pPr fontAlgn="auto">
              <a:lnSpc>
                <a:spcPct val="80000"/>
              </a:lnSpc>
              <a:spcBef>
                <a:spcPts val="0"/>
              </a:spcBef>
              <a:spcAft>
                <a:spcPts val="0"/>
              </a:spcAft>
              <a:defRPr/>
            </a:pPr>
            <a:r>
              <a:rPr lang="en-GB" altLang="en-US" sz="2200" b="1" dirty="0">
                <a:solidFill>
                  <a:srgbClr val="FFFF00"/>
                </a:solidFill>
                <a:latin typeface="+mn-lt"/>
                <a:cs typeface="+mn-cs"/>
              </a:rPr>
              <a:t>3) </a:t>
            </a:r>
            <a:r>
              <a:rPr lang="en-GB" altLang="en-US" sz="2200" b="1" dirty="0" smtClean="0">
                <a:solidFill>
                  <a:srgbClr val="FFFF00"/>
                </a:solidFill>
                <a:latin typeface="+mn-lt"/>
                <a:cs typeface="+mn-cs"/>
              </a:rPr>
              <a:t>CHANGING GEOGRAPHY OF INDUSTRY</a:t>
            </a:r>
            <a:endParaRPr lang="en-GB" altLang="en-US" sz="2200" b="1" dirty="0">
              <a:solidFill>
                <a:srgbClr val="FFFF00"/>
              </a:solidFill>
              <a:latin typeface="+mn-lt"/>
              <a:cs typeface="+mn-cs"/>
            </a:endParaRPr>
          </a:p>
          <a:p>
            <a:pPr fontAlgn="auto">
              <a:lnSpc>
                <a:spcPct val="80000"/>
              </a:lnSpc>
              <a:spcBef>
                <a:spcPts val="0"/>
              </a:spcBef>
              <a:spcAft>
                <a:spcPts val="0"/>
              </a:spcAft>
              <a:defRPr/>
            </a:pPr>
            <a:r>
              <a:rPr lang="en-GB" altLang="en-US" sz="2200" b="1" dirty="0">
                <a:solidFill>
                  <a:srgbClr val="002060"/>
                </a:solidFill>
                <a:latin typeface="+mn-lt"/>
                <a:cs typeface="+mn-cs"/>
              </a:rPr>
              <a:t>Industrial growth increasingly centred in cities with advent of steam power-generators.  Before the steam generator, the factory had to be located near rivers by 1900 90% of manufacturing could take place in the major urban areas.</a:t>
            </a:r>
          </a:p>
          <a:p>
            <a:pPr fontAlgn="auto">
              <a:lnSpc>
                <a:spcPct val="80000"/>
              </a:lnSpc>
              <a:spcBef>
                <a:spcPts val="0"/>
              </a:spcBef>
              <a:spcAft>
                <a:spcPts val="0"/>
              </a:spcAft>
              <a:defRPr/>
            </a:pPr>
            <a:endParaRPr lang="en-GB" altLang="en-US" sz="2200" b="1" dirty="0">
              <a:solidFill>
                <a:srgbClr val="FFFF00"/>
              </a:solidFill>
              <a:latin typeface="+mn-lt"/>
              <a:cs typeface="+mn-cs"/>
            </a:endParaRPr>
          </a:p>
          <a:p>
            <a:pPr fontAlgn="auto">
              <a:lnSpc>
                <a:spcPct val="80000"/>
              </a:lnSpc>
              <a:spcBef>
                <a:spcPts val="0"/>
              </a:spcBef>
              <a:spcAft>
                <a:spcPts val="0"/>
              </a:spcAft>
              <a:defRPr/>
            </a:pPr>
            <a:r>
              <a:rPr lang="en-GB" altLang="en-US" sz="2200" b="1" dirty="0">
                <a:solidFill>
                  <a:srgbClr val="FFFF00"/>
                </a:solidFill>
                <a:latin typeface="+mn-lt"/>
                <a:cs typeface="+mn-cs"/>
              </a:rPr>
              <a:t>4) IMMIGRATION </a:t>
            </a:r>
          </a:p>
          <a:p>
            <a:pPr fontAlgn="auto">
              <a:lnSpc>
                <a:spcPct val="80000"/>
              </a:lnSpc>
              <a:spcBef>
                <a:spcPts val="0"/>
              </a:spcBef>
              <a:spcAft>
                <a:spcPts val="0"/>
              </a:spcAft>
              <a:defRPr/>
            </a:pPr>
            <a:r>
              <a:rPr lang="en-GB" altLang="en-US" sz="2200" b="1" dirty="0">
                <a:solidFill>
                  <a:srgbClr val="002060"/>
                </a:solidFill>
                <a:latin typeface="+mn-lt"/>
                <a:cs typeface="+mn-cs"/>
              </a:rPr>
              <a:t>Between 1860 and 1890, 10 million immigrants came to staff the USA’s industrial revolution (clustering in the cities); another 23 million immigrants arrived between 1890 and </a:t>
            </a:r>
            <a:r>
              <a:rPr lang="en-GB" altLang="en-US" sz="2200" b="1" dirty="0" smtClean="0">
                <a:solidFill>
                  <a:srgbClr val="002060"/>
                </a:solidFill>
                <a:latin typeface="+mn-lt"/>
                <a:cs typeface="+mn-cs"/>
              </a:rPr>
              <a:t>1930</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6" name="Rectangle 5"/>
          <p:cNvSpPr/>
          <p:nvPr/>
        </p:nvSpPr>
        <p:spPr>
          <a:xfrm>
            <a:off x="0" y="727075"/>
            <a:ext cx="6142038"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9220"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Tree>
    <p:extLst>
      <p:ext uri="{BB962C8B-B14F-4D97-AF65-F5344CB8AC3E}">
        <p14:creationId xmlns:p14="http://schemas.microsoft.com/office/powerpoint/2010/main" val="2102614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3665582901"/>
              </p:ext>
            </p:extLst>
          </p:nvPr>
        </p:nvGraphicFramePr>
        <p:xfrm>
          <a:off x="334963" y="3716338"/>
          <a:ext cx="8462962" cy="2797178"/>
        </p:xfrm>
        <a:graphic>
          <a:graphicData uri="http://schemas.openxmlformats.org/drawingml/2006/table">
            <a:tbl>
              <a:tblPr/>
              <a:tblGrid>
                <a:gridCol w="778331"/>
                <a:gridCol w="1297218"/>
                <a:gridCol w="1297218"/>
                <a:gridCol w="1297218"/>
                <a:gridCol w="1297218"/>
                <a:gridCol w="1297218"/>
                <a:gridCol w="1198541"/>
              </a:tblGrid>
              <a:tr h="409842">
                <a:tc>
                  <a:txBody>
                    <a:bodyPr/>
                    <a:lstStyle/>
                    <a:p>
                      <a:pPr algn="ctr"/>
                      <a:r>
                        <a:rPr lang="en-GB" sz="1800" b="1" dirty="0">
                          <a:solidFill>
                            <a:srgbClr val="FFC000"/>
                          </a:solidFill>
                          <a:effectLst/>
                        </a:rPr>
                        <a:t>Year</a:t>
                      </a:r>
                      <a:endParaRPr lang="en-GB" sz="1800" dirty="0">
                        <a:solidFill>
                          <a:srgbClr val="FFC000"/>
                        </a:solidFill>
                        <a:effectLst/>
                      </a:endParaRPr>
                    </a:p>
                  </a:txBody>
                  <a:tcPr marL="24071" marR="24071" marT="12038" marB="12038" anchor="ctr">
                    <a:lnL>
                      <a:noFill/>
                    </a:lnL>
                    <a:lnR>
                      <a:noFill/>
                    </a:lnR>
                    <a:lnT>
                      <a:noFill/>
                    </a:lnT>
                    <a:lnB>
                      <a:noFill/>
                    </a:lnB>
                  </a:tcPr>
                </a:tc>
                <a:tc>
                  <a:txBody>
                    <a:bodyPr/>
                    <a:lstStyle/>
                    <a:p>
                      <a:pPr algn="ctr"/>
                      <a:r>
                        <a:rPr lang="en-GB" sz="1800" b="1" dirty="0">
                          <a:solidFill>
                            <a:schemeClr val="bg1"/>
                          </a:solidFill>
                          <a:effectLst/>
                        </a:rPr>
                        <a:t>Manhattan</a:t>
                      </a:r>
                      <a:endParaRPr lang="en-GB" sz="1800" dirty="0">
                        <a:solidFill>
                          <a:schemeClr val="bg1"/>
                        </a:solidFill>
                        <a:effectLst/>
                      </a:endParaRPr>
                    </a:p>
                  </a:txBody>
                  <a:tcPr marL="24071" marR="24071" marT="12038" marB="12038" anchor="ctr">
                    <a:lnL>
                      <a:noFill/>
                    </a:lnL>
                    <a:lnR>
                      <a:noFill/>
                    </a:lnR>
                    <a:lnT>
                      <a:noFill/>
                    </a:lnT>
                    <a:lnB>
                      <a:noFill/>
                    </a:lnB>
                    <a:solidFill>
                      <a:srgbClr val="00FFFF"/>
                    </a:solidFill>
                  </a:tcPr>
                </a:tc>
                <a:tc>
                  <a:txBody>
                    <a:bodyPr/>
                    <a:lstStyle/>
                    <a:p>
                      <a:pPr algn="ctr"/>
                      <a:r>
                        <a:rPr lang="en-GB" sz="1800" b="1" dirty="0">
                          <a:solidFill>
                            <a:schemeClr val="bg1"/>
                          </a:solidFill>
                          <a:effectLst/>
                        </a:rPr>
                        <a:t>Brooklyn</a:t>
                      </a:r>
                      <a:endParaRPr lang="en-GB" sz="1800" dirty="0">
                        <a:solidFill>
                          <a:schemeClr val="bg1"/>
                        </a:solidFill>
                        <a:effectLst/>
                      </a:endParaRPr>
                    </a:p>
                  </a:txBody>
                  <a:tcPr marL="24071" marR="24071" marT="12038" marB="12038" anchor="ctr">
                    <a:lnL>
                      <a:noFill/>
                    </a:lnL>
                    <a:lnR>
                      <a:noFill/>
                    </a:lnR>
                    <a:lnT>
                      <a:noFill/>
                    </a:lnT>
                    <a:lnB>
                      <a:noFill/>
                    </a:lnB>
                    <a:solidFill>
                      <a:srgbClr val="FF0000"/>
                    </a:solidFill>
                  </a:tcPr>
                </a:tc>
                <a:tc>
                  <a:txBody>
                    <a:bodyPr/>
                    <a:lstStyle/>
                    <a:p>
                      <a:pPr algn="ctr"/>
                      <a:r>
                        <a:rPr lang="en-GB" sz="1800" b="1" dirty="0">
                          <a:solidFill>
                            <a:schemeClr val="bg1"/>
                          </a:solidFill>
                          <a:effectLst/>
                        </a:rPr>
                        <a:t>Queens</a:t>
                      </a:r>
                      <a:endParaRPr lang="en-GB" sz="1800" dirty="0">
                        <a:solidFill>
                          <a:schemeClr val="bg1"/>
                        </a:solidFill>
                        <a:effectLst/>
                      </a:endParaRPr>
                    </a:p>
                  </a:txBody>
                  <a:tcPr marL="24071" marR="24071" marT="12038" marB="12038" anchor="ctr">
                    <a:lnL>
                      <a:noFill/>
                    </a:lnL>
                    <a:lnR>
                      <a:noFill/>
                    </a:lnR>
                    <a:lnT>
                      <a:noFill/>
                    </a:lnT>
                    <a:lnB>
                      <a:noFill/>
                    </a:lnB>
                    <a:solidFill>
                      <a:srgbClr val="FFFF00"/>
                    </a:solidFill>
                  </a:tcPr>
                </a:tc>
                <a:tc>
                  <a:txBody>
                    <a:bodyPr/>
                    <a:lstStyle/>
                    <a:p>
                      <a:pPr algn="ctr"/>
                      <a:r>
                        <a:rPr lang="en-GB" sz="1800" b="1" dirty="0">
                          <a:solidFill>
                            <a:schemeClr val="bg1"/>
                          </a:solidFill>
                          <a:effectLst/>
                        </a:rPr>
                        <a:t>Bronx</a:t>
                      </a:r>
                      <a:endParaRPr lang="en-GB" sz="1800" dirty="0">
                        <a:solidFill>
                          <a:schemeClr val="bg1"/>
                        </a:solidFill>
                        <a:effectLst/>
                      </a:endParaRPr>
                    </a:p>
                  </a:txBody>
                  <a:tcPr marL="24071" marR="24071" marT="12038" marB="12038" anchor="ctr">
                    <a:lnL>
                      <a:noFill/>
                    </a:lnL>
                    <a:lnR>
                      <a:noFill/>
                    </a:lnR>
                    <a:lnT>
                      <a:noFill/>
                    </a:lnT>
                    <a:lnB>
                      <a:noFill/>
                    </a:lnB>
                    <a:solidFill>
                      <a:srgbClr val="FF00FF"/>
                    </a:solidFill>
                  </a:tcPr>
                </a:tc>
                <a:tc>
                  <a:txBody>
                    <a:bodyPr/>
                    <a:lstStyle/>
                    <a:p>
                      <a:pPr algn="ctr"/>
                      <a:r>
                        <a:rPr lang="en-GB" sz="1800" b="1" dirty="0">
                          <a:solidFill>
                            <a:schemeClr val="bg1"/>
                          </a:solidFill>
                          <a:effectLst/>
                        </a:rPr>
                        <a:t>Staten </a:t>
                      </a:r>
                      <a:r>
                        <a:rPr lang="en-GB" sz="1800" b="1" dirty="0" smtClean="0">
                          <a:solidFill>
                            <a:schemeClr val="bg1"/>
                          </a:solidFill>
                          <a:effectLst/>
                        </a:rPr>
                        <a:t>Island</a:t>
                      </a:r>
                      <a:endParaRPr lang="en-GB" sz="1800" dirty="0">
                        <a:solidFill>
                          <a:schemeClr val="bg1"/>
                        </a:solidFill>
                        <a:effectLst/>
                      </a:endParaRPr>
                    </a:p>
                  </a:txBody>
                  <a:tcPr marL="24071" marR="24071" marT="12038" marB="12038" anchor="ctr">
                    <a:lnL>
                      <a:noFill/>
                    </a:lnL>
                    <a:lnR>
                      <a:noFill/>
                    </a:lnR>
                    <a:lnT>
                      <a:noFill/>
                    </a:lnT>
                    <a:lnB>
                      <a:noFill/>
                    </a:lnB>
                    <a:solidFill>
                      <a:srgbClr val="00FF00"/>
                    </a:solidFill>
                  </a:tcPr>
                </a:tc>
                <a:tc>
                  <a:txBody>
                    <a:bodyPr/>
                    <a:lstStyle/>
                    <a:p>
                      <a:pPr algn="ctr"/>
                      <a:r>
                        <a:rPr lang="en-GB" sz="1800" b="1" dirty="0">
                          <a:solidFill>
                            <a:srgbClr val="FFFF00"/>
                          </a:solidFill>
                          <a:effectLst/>
                        </a:rPr>
                        <a:t>Total</a:t>
                      </a:r>
                      <a:endParaRPr lang="en-GB" sz="1800" dirty="0">
                        <a:solidFill>
                          <a:srgbClr val="FFFF00"/>
                        </a:solidFill>
                        <a:effectLst/>
                      </a:endParaRPr>
                    </a:p>
                  </a:txBody>
                  <a:tcPr marL="24071" marR="24071" marT="12038" marB="12038" anchor="ctr">
                    <a:lnL>
                      <a:noFill/>
                    </a:lnL>
                    <a:lnR>
                      <a:noFill/>
                    </a:lnR>
                    <a:lnT>
                      <a:noFill/>
                    </a:lnT>
                    <a:lnB>
                      <a:noFill/>
                    </a:lnB>
                  </a:tcPr>
                </a:tc>
              </a:tr>
              <a:tr h="298417">
                <a:tc>
                  <a:txBody>
                    <a:bodyPr/>
                    <a:lstStyle/>
                    <a:p>
                      <a:pPr algn="ctr"/>
                      <a:r>
                        <a:rPr lang="en-GB" sz="1800" b="1" dirty="0">
                          <a:solidFill>
                            <a:srgbClr val="002060"/>
                          </a:solidFill>
                          <a:effectLst>
                            <a:outerShdw blurRad="38100" dist="38100" dir="2700000" algn="tl">
                              <a:srgbClr val="000000">
                                <a:alpha val="43137"/>
                              </a:srgbClr>
                            </a:outerShdw>
                          </a:effectLst>
                        </a:rPr>
                        <a:t>1790</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33,131</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4,549</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6,159</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1,781</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3,827</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49,447</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1800</a:t>
                      </a:r>
                    </a:p>
                  </a:txBody>
                  <a:tcPr marL="24071" marR="24071" marT="12038" marB="12038" anchor="ctr">
                    <a:lnL>
                      <a:noFill/>
                    </a:lnL>
                    <a:lnR>
                      <a:noFill/>
                    </a:lnR>
                    <a:lnT>
                      <a:noFill/>
                    </a:lnT>
                    <a:lnB>
                      <a:noFill/>
                    </a:lnB>
                  </a:tcPr>
                </a:tc>
                <a:tc>
                  <a:txBody>
                    <a:bodyPr/>
                    <a:lstStyle/>
                    <a:p>
                      <a:pPr algn="r"/>
                      <a:r>
                        <a:rPr lang="en-GB" sz="1800"/>
                        <a:t>60,515</a:t>
                      </a:r>
                    </a:p>
                  </a:txBody>
                  <a:tcPr marL="24071" marR="24071" marT="12038" marB="12038" anchor="ctr">
                    <a:lnL>
                      <a:noFill/>
                    </a:lnL>
                    <a:lnR>
                      <a:noFill/>
                    </a:lnR>
                    <a:lnT>
                      <a:noFill/>
                    </a:lnT>
                    <a:lnB>
                      <a:noFill/>
                    </a:lnB>
                  </a:tcPr>
                </a:tc>
                <a:tc>
                  <a:txBody>
                    <a:bodyPr/>
                    <a:lstStyle/>
                    <a:p>
                      <a:pPr algn="r"/>
                      <a:r>
                        <a:rPr lang="en-GB" sz="1800" dirty="0"/>
                        <a:t>5,740</a:t>
                      </a:r>
                    </a:p>
                  </a:txBody>
                  <a:tcPr marL="24071" marR="24071" marT="12038" marB="12038" anchor="ctr">
                    <a:lnL>
                      <a:noFill/>
                    </a:lnL>
                    <a:lnR>
                      <a:noFill/>
                    </a:lnR>
                    <a:lnT>
                      <a:noFill/>
                    </a:lnT>
                    <a:lnB>
                      <a:noFill/>
                    </a:lnB>
                  </a:tcPr>
                </a:tc>
                <a:tc>
                  <a:txBody>
                    <a:bodyPr/>
                    <a:lstStyle/>
                    <a:p>
                      <a:pPr algn="r"/>
                      <a:r>
                        <a:rPr lang="en-GB" sz="1800" dirty="0"/>
                        <a:t>6,642</a:t>
                      </a:r>
                    </a:p>
                  </a:txBody>
                  <a:tcPr marL="24071" marR="24071" marT="12038" marB="12038" anchor="ctr">
                    <a:lnL>
                      <a:noFill/>
                    </a:lnL>
                    <a:lnR>
                      <a:noFill/>
                    </a:lnR>
                    <a:lnT>
                      <a:noFill/>
                    </a:lnT>
                    <a:lnB>
                      <a:noFill/>
                    </a:lnB>
                  </a:tcPr>
                </a:tc>
                <a:tc>
                  <a:txBody>
                    <a:bodyPr/>
                    <a:lstStyle/>
                    <a:p>
                      <a:pPr algn="r"/>
                      <a:r>
                        <a:rPr lang="en-GB" sz="1800" dirty="0"/>
                        <a:t>1,755</a:t>
                      </a:r>
                    </a:p>
                  </a:txBody>
                  <a:tcPr marL="24071" marR="24071" marT="12038" marB="12038" anchor="ctr">
                    <a:lnL>
                      <a:noFill/>
                    </a:lnL>
                    <a:lnR>
                      <a:noFill/>
                    </a:lnR>
                    <a:lnT>
                      <a:noFill/>
                    </a:lnT>
                    <a:lnB>
                      <a:noFill/>
                    </a:lnB>
                  </a:tcPr>
                </a:tc>
                <a:tc>
                  <a:txBody>
                    <a:bodyPr/>
                    <a:lstStyle/>
                    <a:p>
                      <a:pPr algn="r"/>
                      <a:r>
                        <a:rPr lang="en-GB" sz="1800"/>
                        <a:t>4,563</a:t>
                      </a:r>
                    </a:p>
                  </a:txBody>
                  <a:tcPr marL="24071" marR="24071" marT="12038" marB="12038" anchor="ctr">
                    <a:lnL>
                      <a:noFill/>
                    </a:lnL>
                    <a:lnR>
                      <a:noFill/>
                    </a:lnR>
                    <a:lnT>
                      <a:noFill/>
                    </a:lnT>
                    <a:lnB>
                      <a:noFill/>
                    </a:lnB>
                  </a:tcPr>
                </a:tc>
                <a:tc>
                  <a:txBody>
                    <a:bodyPr/>
                    <a:lstStyle/>
                    <a:p>
                      <a:pPr algn="r"/>
                      <a:r>
                        <a:rPr lang="en-GB" sz="1800" dirty="0">
                          <a:solidFill>
                            <a:srgbClr val="7030A0"/>
                          </a:solidFill>
                        </a:rPr>
                        <a:t>79,215</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1810</a:t>
                      </a:r>
                    </a:p>
                  </a:txBody>
                  <a:tcPr marL="24071" marR="24071" marT="12038" marB="12038" anchor="ctr">
                    <a:lnL>
                      <a:noFill/>
                    </a:lnL>
                    <a:lnR>
                      <a:noFill/>
                    </a:lnR>
                    <a:lnT>
                      <a:noFill/>
                    </a:lnT>
                    <a:lnB>
                      <a:noFill/>
                    </a:lnB>
                  </a:tcPr>
                </a:tc>
                <a:tc>
                  <a:txBody>
                    <a:bodyPr/>
                    <a:lstStyle/>
                    <a:p>
                      <a:pPr algn="r"/>
                      <a:r>
                        <a:rPr lang="en-GB" sz="1800" dirty="0"/>
                        <a:t>96,373</a:t>
                      </a:r>
                    </a:p>
                  </a:txBody>
                  <a:tcPr marL="24071" marR="24071" marT="12038" marB="12038" anchor="ctr">
                    <a:lnL>
                      <a:noFill/>
                    </a:lnL>
                    <a:lnR>
                      <a:noFill/>
                    </a:lnR>
                    <a:lnT>
                      <a:noFill/>
                    </a:lnT>
                    <a:lnB>
                      <a:noFill/>
                    </a:lnB>
                  </a:tcPr>
                </a:tc>
                <a:tc>
                  <a:txBody>
                    <a:bodyPr/>
                    <a:lstStyle/>
                    <a:p>
                      <a:pPr algn="r"/>
                      <a:r>
                        <a:rPr lang="en-GB" sz="1800"/>
                        <a:t>8,303</a:t>
                      </a:r>
                    </a:p>
                  </a:txBody>
                  <a:tcPr marL="24071" marR="24071" marT="12038" marB="12038" anchor="ctr">
                    <a:lnL>
                      <a:noFill/>
                    </a:lnL>
                    <a:lnR>
                      <a:noFill/>
                    </a:lnR>
                    <a:lnT>
                      <a:noFill/>
                    </a:lnT>
                    <a:lnB>
                      <a:noFill/>
                    </a:lnB>
                  </a:tcPr>
                </a:tc>
                <a:tc>
                  <a:txBody>
                    <a:bodyPr/>
                    <a:lstStyle/>
                    <a:p>
                      <a:pPr algn="r"/>
                      <a:r>
                        <a:rPr lang="en-GB" sz="1800"/>
                        <a:t>7,444</a:t>
                      </a:r>
                    </a:p>
                  </a:txBody>
                  <a:tcPr marL="24071" marR="24071" marT="12038" marB="12038" anchor="ctr">
                    <a:lnL>
                      <a:noFill/>
                    </a:lnL>
                    <a:lnR>
                      <a:noFill/>
                    </a:lnR>
                    <a:lnT>
                      <a:noFill/>
                    </a:lnT>
                    <a:lnB>
                      <a:noFill/>
                    </a:lnB>
                  </a:tcPr>
                </a:tc>
                <a:tc>
                  <a:txBody>
                    <a:bodyPr/>
                    <a:lstStyle/>
                    <a:p>
                      <a:pPr algn="r"/>
                      <a:r>
                        <a:rPr lang="en-GB" sz="1800" dirty="0"/>
                        <a:t>2,267</a:t>
                      </a:r>
                    </a:p>
                  </a:txBody>
                  <a:tcPr marL="24071" marR="24071" marT="12038" marB="12038" anchor="ctr">
                    <a:lnL>
                      <a:noFill/>
                    </a:lnL>
                    <a:lnR>
                      <a:noFill/>
                    </a:lnR>
                    <a:lnT>
                      <a:noFill/>
                    </a:lnT>
                    <a:lnB>
                      <a:noFill/>
                    </a:lnB>
                  </a:tcPr>
                </a:tc>
                <a:tc>
                  <a:txBody>
                    <a:bodyPr/>
                    <a:lstStyle/>
                    <a:p>
                      <a:pPr algn="r"/>
                      <a:r>
                        <a:rPr lang="en-GB" sz="1800"/>
                        <a:t>5,347</a:t>
                      </a:r>
                    </a:p>
                  </a:txBody>
                  <a:tcPr marL="24071" marR="24071" marT="12038" marB="12038" anchor="ctr">
                    <a:lnL>
                      <a:noFill/>
                    </a:lnL>
                    <a:lnR>
                      <a:noFill/>
                    </a:lnR>
                    <a:lnT>
                      <a:noFill/>
                    </a:lnT>
                    <a:lnB>
                      <a:noFill/>
                    </a:lnB>
                  </a:tcPr>
                </a:tc>
                <a:tc>
                  <a:txBody>
                    <a:bodyPr/>
                    <a:lstStyle/>
                    <a:p>
                      <a:pPr algn="r"/>
                      <a:r>
                        <a:rPr lang="en-GB" sz="1800" dirty="0">
                          <a:solidFill>
                            <a:srgbClr val="7030A0"/>
                          </a:solidFill>
                        </a:rPr>
                        <a:t>119,734</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1820</a:t>
                      </a:r>
                    </a:p>
                  </a:txBody>
                  <a:tcPr marL="24071" marR="24071" marT="12038" marB="12038" anchor="ctr">
                    <a:lnL>
                      <a:noFill/>
                    </a:lnL>
                    <a:lnR>
                      <a:noFill/>
                    </a:lnR>
                    <a:lnT>
                      <a:noFill/>
                    </a:lnT>
                    <a:lnB>
                      <a:noFill/>
                    </a:lnB>
                  </a:tcPr>
                </a:tc>
                <a:tc>
                  <a:txBody>
                    <a:bodyPr/>
                    <a:lstStyle/>
                    <a:p>
                      <a:pPr algn="r"/>
                      <a:r>
                        <a:rPr lang="en-GB" sz="1800" dirty="0"/>
                        <a:t>123,706</a:t>
                      </a:r>
                    </a:p>
                  </a:txBody>
                  <a:tcPr marL="24071" marR="24071" marT="12038" marB="12038" anchor="ctr">
                    <a:lnL>
                      <a:noFill/>
                    </a:lnL>
                    <a:lnR>
                      <a:noFill/>
                    </a:lnR>
                    <a:lnT>
                      <a:noFill/>
                    </a:lnT>
                    <a:lnB>
                      <a:noFill/>
                    </a:lnB>
                  </a:tcPr>
                </a:tc>
                <a:tc>
                  <a:txBody>
                    <a:bodyPr/>
                    <a:lstStyle/>
                    <a:p>
                      <a:pPr algn="r"/>
                      <a:r>
                        <a:rPr lang="en-GB" sz="1800" dirty="0"/>
                        <a:t>11,187</a:t>
                      </a:r>
                    </a:p>
                  </a:txBody>
                  <a:tcPr marL="24071" marR="24071" marT="12038" marB="12038" anchor="ctr">
                    <a:lnL>
                      <a:noFill/>
                    </a:lnL>
                    <a:lnR>
                      <a:noFill/>
                    </a:lnR>
                    <a:lnT>
                      <a:noFill/>
                    </a:lnT>
                    <a:lnB>
                      <a:noFill/>
                    </a:lnB>
                  </a:tcPr>
                </a:tc>
                <a:tc>
                  <a:txBody>
                    <a:bodyPr/>
                    <a:lstStyle/>
                    <a:p>
                      <a:pPr algn="r"/>
                      <a:r>
                        <a:rPr lang="en-GB" sz="1800" dirty="0"/>
                        <a:t>8,246</a:t>
                      </a:r>
                    </a:p>
                  </a:txBody>
                  <a:tcPr marL="24071" marR="24071" marT="12038" marB="12038" anchor="ctr">
                    <a:lnL>
                      <a:noFill/>
                    </a:lnL>
                    <a:lnR>
                      <a:noFill/>
                    </a:lnR>
                    <a:lnT>
                      <a:noFill/>
                    </a:lnT>
                    <a:lnB>
                      <a:noFill/>
                    </a:lnB>
                  </a:tcPr>
                </a:tc>
                <a:tc>
                  <a:txBody>
                    <a:bodyPr/>
                    <a:lstStyle/>
                    <a:p>
                      <a:pPr algn="r"/>
                      <a:r>
                        <a:rPr lang="en-GB" sz="1800" dirty="0"/>
                        <a:t>2,782</a:t>
                      </a:r>
                    </a:p>
                  </a:txBody>
                  <a:tcPr marL="24071" marR="24071" marT="12038" marB="12038" anchor="ctr">
                    <a:lnL>
                      <a:noFill/>
                    </a:lnL>
                    <a:lnR>
                      <a:noFill/>
                    </a:lnR>
                    <a:lnT>
                      <a:noFill/>
                    </a:lnT>
                    <a:lnB>
                      <a:noFill/>
                    </a:lnB>
                  </a:tcPr>
                </a:tc>
                <a:tc>
                  <a:txBody>
                    <a:bodyPr/>
                    <a:lstStyle/>
                    <a:p>
                      <a:pPr algn="r"/>
                      <a:r>
                        <a:rPr lang="en-GB" sz="1800"/>
                        <a:t>6,135</a:t>
                      </a:r>
                    </a:p>
                  </a:txBody>
                  <a:tcPr marL="24071" marR="24071" marT="12038" marB="12038" anchor="ctr">
                    <a:lnL>
                      <a:noFill/>
                    </a:lnL>
                    <a:lnR>
                      <a:noFill/>
                    </a:lnR>
                    <a:lnT>
                      <a:noFill/>
                    </a:lnT>
                    <a:lnB>
                      <a:noFill/>
                    </a:lnB>
                  </a:tcPr>
                </a:tc>
                <a:tc>
                  <a:txBody>
                    <a:bodyPr/>
                    <a:lstStyle/>
                    <a:p>
                      <a:pPr algn="r"/>
                      <a:r>
                        <a:rPr lang="en-GB" sz="1800">
                          <a:solidFill>
                            <a:srgbClr val="7030A0"/>
                          </a:solidFill>
                        </a:rPr>
                        <a:t>152,056</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1830</a:t>
                      </a:r>
                    </a:p>
                  </a:txBody>
                  <a:tcPr marL="24071" marR="24071" marT="12038" marB="12038" anchor="ctr">
                    <a:lnL>
                      <a:noFill/>
                    </a:lnL>
                    <a:lnR>
                      <a:noFill/>
                    </a:lnR>
                    <a:lnT>
                      <a:noFill/>
                    </a:lnT>
                    <a:lnB>
                      <a:noFill/>
                    </a:lnB>
                  </a:tcPr>
                </a:tc>
                <a:tc>
                  <a:txBody>
                    <a:bodyPr/>
                    <a:lstStyle/>
                    <a:p>
                      <a:pPr algn="r"/>
                      <a:r>
                        <a:rPr lang="en-GB" sz="1800"/>
                        <a:t>202,589</a:t>
                      </a:r>
                    </a:p>
                  </a:txBody>
                  <a:tcPr marL="24071" marR="24071" marT="12038" marB="12038" anchor="ctr">
                    <a:lnL>
                      <a:noFill/>
                    </a:lnL>
                    <a:lnR>
                      <a:noFill/>
                    </a:lnR>
                    <a:lnT>
                      <a:noFill/>
                    </a:lnT>
                    <a:lnB>
                      <a:noFill/>
                    </a:lnB>
                  </a:tcPr>
                </a:tc>
                <a:tc>
                  <a:txBody>
                    <a:bodyPr/>
                    <a:lstStyle/>
                    <a:p>
                      <a:pPr algn="r"/>
                      <a:r>
                        <a:rPr lang="en-GB" sz="1800" dirty="0"/>
                        <a:t>20,535</a:t>
                      </a:r>
                    </a:p>
                  </a:txBody>
                  <a:tcPr marL="24071" marR="24071" marT="12038" marB="12038" anchor="ctr">
                    <a:lnL>
                      <a:noFill/>
                    </a:lnL>
                    <a:lnR>
                      <a:noFill/>
                    </a:lnR>
                    <a:lnT>
                      <a:noFill/>
                    </a:lnT>
                    <a:lnB>
                      <a:noFill/>
                    </a:lnB>
                  </a:tcPr>
                </a:tc>
                <a:tc>
                  <a:txBody>
                    <a:bodyPr/>
                    <a:lstStyle/>
                    <a:p>
                      <a:pPr algn="r"/>
                      <a:r>
                        <a:rPr lang="en-GB" sz="1800" dirty="0"/>
                        <a:t>9,049</a:t>
                      </a:r>
                    </a:p>
                  </a:txBody>
                  <a:tcPr marL="24071" marR="24071" marT="12038" marB="12038" anchor="ctr">
                    <a:lnL>
                      <a:noFill/>
                    </a:lnL>
                    <a:lnR>
                      <a:noFill/>
                    </a:lnR>
                    <a:lnT>
                      <a:noFill/>
                    </a:lnT>
                    <a:lnB>
                      <a:noFill/>
                    </a:lnB>
                  </a:tcPr>
                </a:tc>
                <a:tc>
                  <a:txBody>
                    <a:bodyPr/>
                    <a:lstStyle/>
                    <a:p>
                      <a:pPr algn="r"/>
                      <a:r>
                        <a:rPr lang="en-GB" sz="1800" dirty="0"/>
                        <a:t>3,023</a:t>
                      </a:r>
                    </a:p>
                  </a:txBody>
                  <a:tcPr marL="24071" marR="24071" marT="12038" marB="12038" anchor="ctr">
                    <a:lnL>
                      <a:noFill/>
                    </a:lnL>
                    <a:lnR>
                      <a:noFill/>
                    </a:lnR>
                    <a:lnT>
                      <a:noFill/>
                    </a:lnT>
                    <a:lnB>
                      <a:noFill/>
                    </a:lnB>
                  </a:tcPr>
                </a:tc>
                <a:tc>
                  <a:txBody>
                    <a:bodyPr/>
                    <a:lstStyle/>
                    <a:p>
                      <a:pPr algn="r"/>
                      <a:r>
                        <a:rPr lang="en-GB" sz="1800" dirty="0"/>
                        <a:t>7,082</a:t>
                      </a:r>
                    </a:p>
                  </a:txBody>
                  <a:tcPr marL="24071" marR="24071" marT="12038" marB="12038" anchor="ctr">
                    <a:lnL>
                      <a:noFill/>
                    </a:lnL>
                    <a:lnR>
                      <a:noFill/>
                    </a:lnR>
                    <a:lnT>
                      <a:noFill/>
                    </a:lnT>
                    <a:lnB>
                      <a:noFill/>
                    </a:lnB>
                  </a:tcPr>
                </a:tc>
                <a:tc>
                  <a:txBody>
                    <a:bodyPr/>
                    <a:lstStyle/>
                    <a:p>
                      <a:pPr algn="r"/>
                      <a:r>
                        <a:rPr lang="en-GB" sz="1800" dirty="0">
                          <a:solidFill>
                            <a:srgbClr val="7030A0"/>
                          </a:solidFill>
                        </a:rPr>
                        <a:t>242,278</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1840</a:t>
                      </a:r>
                    </a:p>
                  </a:txBody>
                  <a:tcPr marL="24071" marR="24071" marT="12038" marB="12038" anchor="ctr">
                    <a:lnL>
                      <a:noFill/>
                    </a:lnL>
                    <a:lnR>
                      <a:noFill/>
                    </a:lnR>
                    <a:lnT>
                      <a:noFill/>
                    </a:lnT>
                    <a:lnB>
                      <a:noFill/>
                    </a:lnB>
                  </a:tcPr>
                </a:tc>
                <a:tc>
                  <a:txBody>
                    <a:bodyPr/>
                    <a:lstStyle/>
                    <a:p>
                      <a:pPr algn="r"/>
                      <a:r>
                        <a:rPr lang="en-GB" sz="1800" dirty="0"/>
                        <a:t>312,710</a:t>
                      </a:r>
                    </a:p>
                  </a:txBody>
                  <a:tcPr marL="24071" marR="24071" marT="12038" marB="12038" anchor="ctr">
                    <a:lnL>
                      <a:noFill/>
                    </a:lnL>
                    <a:lnR>
                      <a:noFill/>
                    </a:lnR>
                    <a:lnT>
                      <a:noFill/>
                    </a:lnT>
                    <a:lnB>
                      <a:noFill/>
                    </a:lnB>
                  </a:tcPr>
                </a:tc>
                <a:tc>
                  <a:txBody>
                    <a:bodyPr/>
                    <a:lstStyle/>
                    <a:p>
                      <a:pPr algn="r"/>
                      <a:r>
                        <a:rPr lang="en-GB" sz="1800" dirty="0"/>
                        <a:t>47,613</a:t>
                      </a:r>
                    </a:p>
                  </a:txBody>
                  <a:tcPr marL="24071" marR="24071" marT="12038" marB="12038" anchor="ctr">
                    <a:lnL>
                      <a:noFill/>
                    </a:lnL>
                    <a:lnR>
                      <a:noFill/>
                    </a:lnR>
                    <a:lnT>
                      <a:noFill/>
                    </a:lnT>
                    <a:lnB>
                      <a:noFill/>
                    </a:lnB>
                  </a:tcPr>
                </a:tc>
                <a:tc>
                  <a:txBody>
                    <a:bodyPr/>
                    <a:lstStyle/>
                    <a:p>
                      <a:pPr algn="r"/>
                      <a:r>
                        <a:rPr lang="en-GB" sz="1800"/>
                        <a:t>14,480</a:t>
                      </a:r>
                    </a:p>
                  </a:txBody>
                  <a:tcPr marL="24071" marR="24071" marT="12038" marB="12038" anchor="ctr">
                    <a:lnL>
                      <a:noFill/>
                    </a:lnL>
                    <a:lnR>
                      <a:noFill/>
                    </a:lnR>
                    <a:lnT>
                      <a:noFill/>
                    </a:lnT>
                    <a:lnB>
                      <a:noFill/>
                    </a:lnB>
                  </a:tcPr>
                </a:tc>
                <a:tc>
                  <a:txBody>
                    <a:bodyPr/>
                    <a:lstStyle/>
                    <a:p>
                      <a:pPr algn="r"/>
                      <a:r>
                        <a:rPr lang="en-GB" sz="1800" dirty="0"/>
                        <a:t>5,346</a:t>
                      </a:r>
                    </a:p>
                  </a:txBody>
                  <a:tcPr marL="24071" marR="24071" marT="12038" marB="12038" anchor="ctr">
                    <a:lnL>
                      <a:noFill/>
                    </a:lnL>
                    <a:lnR>
                      <a:noFill/>
                    </a:lnR>
                    <a:lnT>
                      <a:noFill/>
                    </a:lnT>
                    <a:lnB>
                      <a:noFill/>
                    </a:lnB>
                  </a:tcPr>
                </a:tc>
                <a:tc>
                  <a:txBody>
                    <a:bodyPr/>
                    <a:lstStyle/>
                    <a:p>
                      <a:pPr algn="r"/>
                      <a:r>
                        <a:rPr lang="en-GB" sz="1800" dirty="0"/>
                        <a:t>10,965</a:t>
                      </a:r>
                    </a:p>
                  </a:txBody>
                  <a:tcPr marL="24071" marR="24071" marT="12038" marB="12038" anchor="ctr">
                    <a:lnL>
                      <a:noFill/>
                    </a:lnL>
                    <a:lnR>
                      <a:noFill/>
                    </a:lnR>
                    <a:lnT>
                      <a:noFill/>
                    </a:lnT>
                    <a:lnB>
                      <a:noFill/>
                    </a:lnB>
                  </a:tcPr>
                </a:tc>
                <a:tc>
                  <a:txBody>
                    <a:bodyPr/>
                    <a:lstStyle/>
                    <a:p>
                      <a:pPr algn="r"/>
                      <a:r>
                        <a:rPr lang="en-GB" sz="1800" dirty="0">
                          <a:solidFill>
                            <a:srgbClr val="7030A0"/>
                          </a:solidFill>
                        </a:rPr>
                        <a:t>391,114</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1850</a:t>
                      </a:r>
                    </a:p>
                  </a:txBody>
                  <a:tcPr marL="24071" marR="24071" marT="12038" marB="12038" anchor="ctr">
                    <a:lnL>
                      <a:noFill/>
                    </a:lnL>
                    <a:lnR>
                      <a:noFill/>
                    </a:lnR>
                    <a:lnT>
                      <a:noFill/>
                    </a:lnT>
                    <a:lnB>
                      <a:noFill/>
                    </a:lnB>
                  </a:tcPr>
                </a:tc>
                <a:tc>
                  <a:txBody>
                    <a:bodyPr/>
                    <a:lstStyle/>
                    <a:p>
                      <a:pPr algn="r"/>
                      <a:r>
                        <a:rPr lang="en-GB" sz="1800" dirty="0"/>
                        <a:t>515,547</a:t>
                      </a:r>
                    </a:p>
                  </a:txBody>
                  <a:tcPr marL="24071" marR="24071" marT="12038" marB="12038" anchor="ctr">
                    <a:lnL>
                      <a:noFill/>
                    </a:lnL>
                    <a:lnR>
                      <a:noFill/>
                    </a:lnR>
                    <a:lnT>
                      <a:noFill/>
                    </a:lnT>
                    <a:lnB>
                      <a:noFill/>
                    </a:lnB>
                  </a:tcPr>
                </a:tc>
                <a:tc>
                  <a:txBody>
                    <a:bodyPr/>
                    <a:lstStyle/>
                    <a:p>
                      <a:pPr algn="r"/>
                      <a:r>
                        <a:rPr lang="en-GB" sz="1800"/>
                        <a:t>138,882</a:t>
                      </a:r>
                    </a:p>
                  </a:txBody>
                  <a:tcPr marL="24071" marR="24071" marT="12038" marB="12038" anchor="ctr">
                    <a:lnL>
                      <a:noFill/>
                    </a:lnL>
                    <a:lnR>
                      <a:noFill/>
                    </a:lnR>
                    <a:lnT>
                      <a:noFill/>
                    </a:lnT>
                    <a:lnB>
                      <a:noFill/>
                    </a:lnB>
                  </a:tcPr>
                </a:tc>
                <a:tc>
                  <a:txBody>
                    <a:bodyPr/>
                    <a:lstStyle/>
                    <a:p>
                      <a:pPr algn="r"/>
                      <a:r>
                        <a:rPr lang="en-GB" sz="1800" dirty="0"/>
                        <a:t>18,593</a:t>
                      </a:r>
                    </a:p>
                  </a:txBody>
                  <a:tcPr marL="24071" marR="24071" marT="12038" marB="12038" anchor="ctr">
                    <a:lnL>
                      <a:noFill/>
                    </a:lnL>
                    <a:lnR>
                      <a:noFill/>
                    </a:lnR>
                    <a:lnT>
                      <a:noFill/>
                    </a:lnT>
                    <a:lnB>
                      <a:noFill/>
                    </a:lnB>
                  </a:tcPr>
                </a:tc>
                <a:tc>
                  <a:txBody>
                    <a:bodyPr/>
                    <a:lstStyle/>
                    <a:p>
                      <a:pPr algn="r"/>
                      <a:r>
                        <a:rPr lang="en-GB" sz="1800" dirty="0"/>
                        <a:t>8,032</a:t>
                      </a:r>
                    </a:p>
                  </a:txBody>
                  <a:tcPr marL="24071" marR="24071" marT="12038" marB="12038" anchor="ctr">
                    <a:lnL>
                      <a:noFill/>
                    </a:lnL>
                    <a:lnR>
                      <a:noFill/>
                    </a:lnR>
                    <a:lnT>
                      <a:noFill/>
                    </a:lnT>
                    <a:lnB>
                      <a:noFill/>
                    </a:lnB>
                  </a:tcPr>
                </a:tc>
                <a:tc>
                  <a:txBody>
                    <a:bodyPr/>
                    <a:lstStyle/>
                    <a:p>
                      <a:pPr algn="r"/>
                      <a:r>
                        <a:rPr lang="en-GB" sz="1800" dirty="0"/>
                        <a:t>15,061</a:t>
                      </a:r>
                    </a:p>
                  </a:txBody>
                  <a:tcPr marL="24071" marR="24071" marT="12038" marB="12038" anchor="ctr">
                    <a:lnL>
                      <a:noFill/>
                    </a:lnL>
                    <a:lnR>
                      <a:noFill/>
                    </a:lnR>
                    <a:lnT>
                      <a:noFill/>
                    </a:lnT>
                    <a:lnB>
                      <a:noFill/>
                    </a:lnB>
                  </a:tcPr>
                </a:tc>
                <a:tc>
                  <a:txBody>
                    <a:bodyPr/>
                    <a:lstStyle/>
                    <a:p>
                      <a:pPr algn="r"/>
                      <a:r>
                        <a:rPr lang="en-GB" sz="1800" dirty="0">
                          <a:solidFill>
                            <a:srgbClr val="7030A0"/>
                          </a:solidFill>
                        </a:rPr>
                        <a:t>696,115</a:t>
                      </a:r>
                    </a:p>
                  </a:txBody>
                  <a:tcPr marL="24071" marR="24071" marT="12038" marB="12038" anchor="ctr">
                    <a:lnL>
                      <a:noFill/>
                    </a:lnL>
                    <a:lnR>
                      <a:noFill/>
                    </a:lnR>
                    <a:lnT>
                      <a:noFill/>
                    </a:lnT>
                    <a:lnB>
                      <a:noFill/>
                    </a:lnB>
                  </a:tcPr>
                </a:tc>
              </a:tr>
              <a:tr h="298417">
                <a:tc>
                  <a:txBody>
                    <a:bodyPr/>
                    <a:lstStyle/>
                    <a:p>
                      <a:pPr algn="ctr"/>
                      <a:r>
                        <a:rPr lang="en-GB" sz="1800" b="1" dirty="0">
                          <a:solidFill>
                            <a:srgbClr val="C00000"/>
                          </a:solidFill>
                          <a:effectLst>
                            <a:outerShdw blurRad="38100" dist="38100" dir="2700000" algn="tl">
                              <a:srgbClr val="000000">
                                <a:alpha val="43137"/>
                              </a:srgbClr>
                            </a:outerShdw>
                          </a:effectLst>
                        </a:rPr>
                        <a:t>1860</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813,669</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279,122</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32,903</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23,593</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25,492</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1,174,779</a:t>
                      </a:r>
                    </a:p>
                  </a:txBody>
                  <a:tcPr marL="24071" marR="24071" marT="12038" marB="12038" anchor="ctr">
                    <a:lnL>
                      <a:noFill/>
                    </a:lnL>
                    <a:lnR>
                      <a:noFill/>
                    </a:lnR>
                    <a:lnT>
                      <a:noFill/>
                    </a:lnT>
                    <a:lnB>
                      <a:noFill/>
                    </a:lnB>
                  </a:tcPr>
                </a:tc>
              </a:tr>
            </a:tbl>
          </a:graphicData>
        </a:graphic>
      </p:graphicFrame>
      <p:pic>
        <p:nvPicPr>
          <p:cNvPr id="1338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6125" y="479425"/>
            <a:ext cx="3286125" cy="288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1113" y="-3175"/>
            <a:ext cx="9155113" cy="2801785"/>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latin typeface="Calibri"/>
                <a:cs typeface="+mn-cs"/>
              </a:rPr>
              <a:t>4. History of New York</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Calibri"/>
              <a:cs typeface="+mn-cs"/>
            </a:endParaRPr>
          </a:p>
          <a:p>
            <a:pPr marL="342900" indent="-342900" fontAlgn="auto">
              <a:spcBef>
                <a:spcPts val="0"/>
              </a:spcBef>
              <a:spcAft>
                <a:spcPts val="0"/>
              </a:spcAft>
              <a:buFontTx/>
              <a:buChar char="-"/>
              <a:defRPr/>
            </a:pPr>
            <a:endParaRPr lang="en-GB" sz="2000" b="1" dirty="0">
              <a:solidFill>
                <a:prstClr val="white"/>
              </a:solidFill>
              <a:effectLst>
                <a:outerShdw blurRad="38100" dist="38100" dir="2700000" algn="tl">
                  <a:srgbClr val="000000">
                    <a:alpha val="43137"/>
                  </a:srgbClr>
                </a:outerShdw>
              </a:effectLst>
              <a:latin typeface="Calibri"/>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Calibri"/>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Calibri"/>
              <a:cs typeface="+mn-cs"/>
            </a:endParaRPr>
          </a:p>
        </p:txBody>
      </p:sp>
    </p:spTree>
    <p:extLst>
      <p:ext uri="{BB962C8B-B14F-4D97-AF65-F5344CB8AC3E}">
        <p14:creationId xmlns:p14="http://schemas.microsoft.com/office/powerpoint/2010/main" val="19386562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738" y="981075"/>
            <a:ext cx="4489451" cy="6186488"/>
          </a:xfrm>
          <a:prstGeom prst="rect">
            <a:avLst/>
          </a:prstGeom>
        </p:spPr>
        <p:txBody>
          <a:bodyPr lIns="540000" tIns="540000" rIns="540000" bIns="540000">
            <a:spAutoFit/>
          </a:bodyPr>
          <a:lstStyle/>
          <a:p>
            <a:pPr marL="342900" indent="-342900" fontAlgn="auto">
              <a:spcBef>
                <a:spcPts val="0"/>
              </a:spcBef>
              <a:spcAft>
                <a:spcPts val="0"/>
              </a:spcAft>
              <a:buFont typeface="Arial" panose="020B0604020202020204" pitchFamily="34" charset="0"/>
              <a:buChar char="•"/>
              <a:defRPr/>
            </a:pPr>
            <a:r>
              <a:rPr lang="en-GB" sz="2400" b="1" dirty="0">
                <a:solidFill>
                  <a:srgbClr val="FFFF00"/>
                </a:solidFill>
                <a:latin typeface="+mn-lt"/>
                <a:cs typeface="+mn-cs"/>
              </a:rPr>
              <a:t>"Manhattan" derives from the word ‘Manna-</a:t>
            </a:r>
            <a:r>
              <a:rPr lang="en-GB" sz="2400" b="1" dirty="0" err="1">
                <a:solidFill>
                  <a:srgbClr val="FFFF00"/>
                </a:solidFill>
                <a:latin typeface="+mn-lt"/>
                <a:cs typeface="+mn-cs"/>
              </a:rPr>
              <a:t>hata</a:t>
            </a:r>
            <a:r>
              <a:rPr lang="en-GB" sz="2400" b="1" dirty="0">
                <a:solidFill>
                  <a:srgbClr val="FFFF00"/>
                </a:solidFill>
                <a:latin typeface="+mn-lt"/>
                <a:cs typeface="+mn-cs"/>
              </a:rPr>
              <a:t>,’ translated as "island of many hills" from the Lenape language</a:t>
            </a:r>
          </a:p>
          <a:p>
            <a:pPr marL="342900" indent="-342900" fontAlgn="auto">
              <a:spcBef>
                <a:spcPts val="0"/>
              </a:spcBef>
              <a:spcAft>
                <a:spcPts val="0"/>
              </a:spcAft>
              <a:buFont typeface="Arial" panose="020B0604020202020204" pitchFamily="34" charset="0"/>
              <a:buChar char="•"/>
              <a:defRPr/>
            </a:pPr>
            <a:endParaRPr lang="en-GB" sz="2400" b="1" dirty="0">
              <a:solidFill>
                <a:srgbClr val="FFFF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 typeface="Arial" panose="020B0604020202020204" pitchFamily="34" charset="0"/>
              <a:buChar char="•"/>
              <a:defRPr/>
            </a:pPr>
            <a:r>
              <a:rPr lang="en-GB" sz="2400" b="1" dirty="0" err="1">
                <a:solidFill>
                  <a:srgbClr val="FF0000"/>
                </a:solidFill>
                <a:latin typeface="+mn-lt"/>
                <a:cs typeface="+mn-cs"/>
              </a:rPr>
              <a:t>Wickquasgeck</a:t>
            </a:r>
            <a:r>
              <a:rPr lang="en-GB" sz="2400" b="1" dirty="0">
                <a:solidFill>
                  <a:srgbClr val="FF0000"/>
                </a:solidFill>
                <a:latin typeface="+mn-lt"/>
                <a:cs typeface="+mn-cs"/>
              </a:rPr>
              <a:t> Trail = Modern-Broadway follows this Indian trading route</a:t>
            </a:r>
          </a:p>
          <a:p>
            <a:pPr marL="342900" indent="-342900" fontAlgn="auto">
              <a:spcBef>
                <a:spcPts val="0"/>
              </a:spcBef>
              <a:spcAft>
                <a:spcPts val="0"/>
              </a:spcAft>
              <a:buFont typeface="Arial" panose="020B0604020202020204" pitchFamily="34" charset="0"/>
              <a:buChar char="•"/>
              <a:defRPr/>
            </a:pPr>
            <a:endParaRPr lang="en-GB" sz="2400" b="1" dirty="0">
              <a:solidFill>
                <a:srgbClr val="FFFF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 typeface="Arial" panose="020B0604020202020204" pitchFamily="34" charset="0"/>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6" name="Rectangle 5"/>
          <p:cNvSpPr/>
          <p:nvPr/>
        </p:nvSpPr>
        <p:spPr>
          <a:xfrm>
            <a:off x="827088" y="527050"/>
            <a:ext cx="6142037"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11268" name="Picture 2"/>
          <p:cNvPicPr>
            <a:picLocks noChangeAspect="1" noChangeArrowheads="1"/>
          </p:cNvPicPr>
          <p:nvPr/>
        </p:nvPicPr>
        <p:blipFill>
          <a:blip r:embed="rId3">
            <a:extLst>
              <a:ext uri="{28A0092B-C50C-407E-A947-70E740481C1C}">
                <a14:useLocalDpi xmlns:a14="http://schemas.microsoft.com/office/drawing/2010/main" val="0"/>
              </a:ext>
            </a:extLst>
          </a:blip>
          <a:srcRect b="9808"/>
          <a:stretch>
            <a:fillRect/>
          </a:stretch>
        </p:blipFill>
        <p:spPr bwMode="auto">
          <a:xfrm>
            <a:off x="6156325" y="376238"/>
            <a:ext cx="2820988" cy="29860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269" name="Rectangle 6"/>
          <p:cNvSpPr>
            <a:spLocks noChangeArrowheads="1"/>
          </p:cNvSpPr>
          <p:nvPr/>
        </p:nvSpPr>
        <p:spPr bwMode="auto">
          <a:xfrm>
            <a:off x="128588" y="158750"/>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8" name="Rectangle 7"/>
          <p:cNvSpPr/>
          <p:nvPr/>
        </p:nvSpPr>
        <p:spPr>
          <a:xfrm>
            <a:off x="-23813" y="6350"/>
            <a:ext cx="6180138" cy="1460500"/>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latin typeface="+mn-lt"/>
                <a:cs typeface="+mn-cs"/>
              </a:rPr>
              <a:t>4. History of New York: </a:t>
            </a:r>
            <a:r>
              <a:rPr lang="en-GB" sz="2400" b="1" u="sng" dirty="0">
                <a:solidFill>
                  <a:srgbClr val="002060"/>
                </a:solidFill>
                <a:effectLst>
                  <a:outerShdw blurRad="38100" dist="38100" dir="2700000" algn="tl">
                    <a:srgbClr val="000000">
                      <a:alpha val="43137"/>
                    </a:srgbClr>
                  </a:outerShdw>
                </a:effectLst>
                <a:latin typeface="+mn-lt"/>
                <a:cs typeface="+mn-cs"/>
              </a:rPr>
              <a:t>Precolonial era</a:t>
            </a:r>
          </a:p>
        </p:txBody>
      </p:sp>
      <p:pic>
        <p:nvPicPr>
          <p:cNvPr id="11271" name="Picture 3" descr="C:\Users\Public\Pictures\Photos\2007\New York\Louisville etc 2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0713" y="3422650"/>
            <a:ext cx="4572000" cy="342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87071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738" y="981075"/>
            <a:ext cx="4489451" cy="2124075"/>
          </a:xfrm>
          <a:prstGeom prst="rect">
            <a:avLst/>
          </a:prstGeom>
        </p:spPr>
        <p:txBody>
          <a:bodyPr lIns="540000" tIns="540000" rIns="540000" bIns="540000">
            <a:spAutoFit/>
          </a:bodyPr>
          <a:lstStyle/>
          <a:p>
            <a:pPr marL="342900" indent="-342900" fontAlgn="auto">
              <a:spcBef>
                <a:spcPts val="0"/>
              </a:spcBef>
              <a:spcAft>
                <a:spcPts val="0"/>
              </a:spcAft>
              <a:buFont typeface="Arial" panose="020B0604020202020204" pitchFamily="34" charset="0"/>
              <a:buChar char="•"/>
              <a:defRPr/>
            </a:pPr>
            <a:endParaRPr lang="en-GB" sz="2400" b="1" dirty="0">
              <a:solidFill>
                <a:srgbClr val="FFFF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 typeface="Arial" panose="020B0604020202020204" pitchFamily="34" charset="0"/>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6" name="Rectangle 5"/>
          <p:cNvSpPr/>
          <p:nvPr/>
        </p:nvSpPr>
        <p:spPr>
          <a:xfrm>
            <a:off x="827088" y="527050"/>
            <a:ext cx="6142037"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2292" name="Rectangle 6"/>
          <p:cNvSpPr>
            <a:spLocks noChangeArrowheads="1"/>
          </p:cNvSpPr>
          <p:nvPr/>
        </p:nvSpPr>
        <p:spPr bwMode="auto">
          <a:xfrm>
            <a:off x="128588" y="158750"/>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8" name="Rectangle 7"/>
          <p:cNvSpPr/>
          <p:nvPr/>
        </p:nvSpPr>
        <p:spPr>
          <a:xfrm>
            <a:off x="-23813" y="6350"/>
            <a:ext cx="6180138" cy="1460500"/>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latin typeface="+mn-lt"/>
                <a:cs typeface="+mn-cs"/>
              </a:rPr>
              <a:t>4. History of New York: </a:t>
            </a:r>
            <a:r>
              <a:rPr lang="en-GB" sz="2400" b="1" u="sng" dirty="0">
                <a:solidFill>
                  <a:srgbClr val="002060"/>
                </a:solidFill>
                <a:effectLst>
                  <a:outerShdw blurRad="38100" dist="38100" dir="2700000" algn="tl">
                    <a:srgbClr val="000000">
                      <a:alpha val="43137"/>
                    </a:srgbClr>
                  </a:outerShdw>
                </a:effectLst>
                <a:latin typeface="+mn-lt"/>
                <a:cs typeface="+mn-cs"/>
              </a:rPr>
              <a:t>Colonial era</a:t>
            </a:r>
          </a:p>
        </p:txBody>
      </p:sp>
      <p:pic>
        <p:nvPicPr>
          <p:cNvPr id="12294" name="Picture 2"/>
          <p:cNvPicPr>
            <a:picLocks noChangeAspect="1" noChangeArrowheads="1"/>
          </p:cNvPicPr>
          <p:nvPr/>
        </p:nvPicPr>
        <p:blipFill>
          <a:blip r:embed="rId3">
            <a:extLst>
              <a:ext uri="{28A0092B-C50C-407E-A947-70E740481C1C}">
                <a14:useLocalDpi xmlns:a14="http://schemas.microsoft.com/office/drawing/2010/main" val="0"/>
              </a:ext>
            </a:extLst>
          </a:blip>
          <a:srcRect l="4633"/>
          <a:stretch>
            <a:fillRect/>
          </a:stretch>
        </p:blipFill>
        <p:spPr bwMode="auto">
          <a:xfrm>
            <a:off x="4425950" y="981075"/>
            <a:ext cx="4508500" cy="314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295" name="Rectangle 1"/>
          <p:cNvSpPr>
            <a:spLocks noChangeArrowheads="1"/>
          </p:cNvSpPr>
          <p:nvPr/>
        </p:nvSpPr>
        <p:spPr bwMode="auto">
          <a:xfrm>
            <a:off x="4211638" y="418465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800">
                <a:solidFill>
                  <a:srgbClr val="FFFFFF"/>
                </a:solidFill>
              </a:rPr>
              <a:t>City map of New Amsterdam called Castello Plan, 1660</a:t>
            </a:r>
          </a:p>
        </p:txBody>
      </p:sp>
      <p:pic>
        <p:nvPicPr>
          <p:cNvPr id="1229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25" y="1020763"/>
            <a:ext cx="3910013" cy="500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4932363" y="4652963"/>
            <a:ext cx="3851275" cy="2185987"/>
          </a:xfrm>
          <a:prstGeom prst="rect">
            <a:avLst/>
          </a:prstGeom>
        </p:spPr>
        <p:txBody>
          <a:bodyPr>
            <a:spAutoFit/>
          </a:bodyPr>
          <a:lstStyle/>
          <a:p>
            <a:pPr algn="r" fontAlgn="auto">
              <a:spcBef>
                <a:spcPts val="0"/>
              </a:spcBef>
              <a:spcAft>
                <a:spcPts val="0"/>
              </a:spcAft>
              <a:defRPr/>
            </a:pPr>
            <a:endParaRPr lang="en-GB" sz="1600" b="1" dirty="0">
              <a:solidFill>
                <a:prstClr val="white"/>
              </a:solidFill>
              <a:effectLst>
                <a:outerShdw blurRad="38100" dist="38100" dir="2700000" algn="tl">
                  <a:srgbClr val="000000">
                    <a:alpha val="43137"/>
                  </a:srgbClr>
                </a:outerShdw>
              </a:effectLst>
              <a:latin typeface="+mn-lt"/>
              <a:cs typeface="+mn-cs"/>
            </a:endParaRPr>
          </a:p>
          <a:p>
            <a:pPr algn="r" fontAlgn="auto">
              <a:spcBef>
                <a:spcPts val="0"/>
              </a:spcBef>
              <a:spcAft>
                <a:spcPts val="0"/>
              </a:spcAft>
              <a:defRPr/>
            </a:pPr>
            <a:r>
              <a:rPr lang="en-GB" sz="2400" b="1" dirty="0">
                <a:solidFill>
                  <a:prstClr val="black"/>
                </a:solidFill>
                <a:effectLst>
                  <a:outerShdw blurRad="38100" dist="38100" dir="2700000" algn="tl">
                    <a:srgbClr val="000000">
                      <a:alpha val="43137"/>
                    </a:srgbClr>
                  </a:outerShdw>
                </a:effectLst>
                <a:latin typeface="+mn-lt"/>
                <a:cs typeface="+mn-cs"/>
              </a:rPr>
              <a:t>New Netherland , 1614–1667,1673–1674; eventual defeat and concession to England </a:t>
            </a:r>
          </a:p>
          <a:p>
            <a:pPr algn="r" fontAlgn="auto">
              <a:spcBef>
                <a:spcPts val="0"/>
              </a:spcBef>
              <a:spcAft>
                <a:spcPts val="0"/>
              </a:spcAft>
              <a:defRPr/>
            </a:pPr>
            <a:r>
              <a:rPr lang="en-GB" sz="2400" b="1" dirty="0">
                <a:solidFill>
                  <a:prstClr val="white"/>
                </a:solidFill>
                <a:effectLst>
                  <a:outerShdw blurRad="38100" dist="38100" dir="2700000" algn="tl">
                    <a:srgbClr val="000000">
                      <a:alpha val="43137"/>
                    </a:srgbClr>
                  </a:outerShdw>
                </a:effectLst>
                <a:latin typeface="+mn-lt"/>
                <a:cs typeface="+mn-cs"/>
              </a:rPr>
              <a:t>  </a:t>
            </a:r>
          </a:p>
        </p:txBody>
      </p:sp>
    </p:spTree>
    <p:extLst>
      <p:ext uri="{BB962C8B-B14F-4D97-AF65-F5344CB8AC3E}">
        <p14:creationId xmlns:p14="http://schemas.microsoft.com/office/powerpoint/2010/main" val="19336759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549275"/>
            <a:ext cx="6142038" cy="3398838"/>
          </a:xfrm>
          <a:prstGeom prst="rect">
            <a:avLst/>
          </a:prstGeom>
        </p:spPr>
        <p:txBody>
          <a:bodyPr lIns="540000" tIns="540000" rIns="540000" bIns="540000">
            <a:spAutoFit/>
          </a:bodyPr>
          <a:lstStyle/>
          <a:p>
            <a:pPr algn="just" fontAlgn="auto">
              <a:spcBef>
                <a:spcPts val="0"/>
              </a:spcBef>
              <a:spcAft>
                <a:spcPts val="0"/>
              </a:spcAft>
              <a:defRPr/>
            </a:pPr>
            <a:r>
              <a:rPr lang="en-GB" dirty="0">
                <a:solidFill>
                  <a:srgbClr val="002060"/>
                </a:solidFill>
              </a:rPr>
              <a:t>“The street was a narrow and long one, and his [the man of the crowd’s] course lay within it for nearly an hour, during which the passengers had gradually diminished to about that number which is ordinarily seen at noon in Broadway near the park – </a:t>
            </a:r>
            <a:r>
              <a:rPr lang="en-GB" b="1" dirty="0">
                <a:solidFill>
                  <a:srgbClr val="002060"/>
                </a:solidFill>
                <a:effectLst>
                  <a:outerShdw blurRad="38100" dist="38100" dir="2700000" algn="tl">
                    <a:srgbClr val="000000">
                      <a:alpha val="43137"/>
                    </a:srgbClr>
                  </a:outerShdw>
                </a:effectLst>
              </a:rPr>
              <a:t>so vast a difference is there between a London populace and that of the most frequented American city.”</a:t>
            </a:r>
          </a:p>
          <a:p>
            <a:pPr marL="342900" indent="-342900" algn="r" fontAlgn="auto">
              <a:spcBef>
                <a:spcPts val="0"/>
              </a:spcBef>
              <a:spcAft>
                <a:spcPts val="0"/>
              </a:spcAft>
              <a:buFontTx/>
              <a:buChar char="-"/>
              <a:defRPr/>
            </a:pPr>
            <a:r>
              <a:rPr lang="en-GB" dirty="0">
                <a:solidFill>
                  <a:srgbClr val="002060"/>
                </a:solidFill>
              </a:rPr>
              <a:t>‘The Man of the Crowd,’ Edgar Allan Poe (</a:t>
            </a:r>
            <a:r>
              <a:rPr lang="en-GB" dirty="0" smtClean="0">
                <a:solidFill>
                  <a:srgbClr val="002060"/>
                </a:solidFill>
              </a:rPr>
              <a:t>1840)</a:t>
            </a:r>
            <a:endParaRPr lang="en-GB" b="1" dirty="0">
              <a:solidFill>
                <a:srgbClr val="FF0000"/>
              </a:solidFill>
              <a:effectLst>
                <a:outerShdw blurRad="38100" dist="38100" dir="2700000" algn="tl">
                  <a:srgbClr val="000000">
                    <a:alpha val="43137"/>
                  </a:srgbClr>
                </a:outerShdw>
              </a:effectLst>
              <a:latin typeface="+mn-lt"/>
              <a:cs typeface="+mn-cs"/>
            </a:endParaRPr>
          </a:p>
        </p:txBody>
      </p:sp>
      <p:sp>
        <p:nvSpPr>
          <p:cNvPr id="13315"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3769398844"/>
              </p:ext>
            </p:extLst>
          </p:nvPr>
        </p:nvGraphicFramePr>
        <p:xfrm>
          <a:off x="334963" y="3716338"/>
          <a:ext cx="8462962" cy="2797178"/>
        </p:xfrm>
        <a:graphic>
          <a:graphicData uri="http://schemas.openxmlformats.org/drawingml/2006/table">
            <a:tbl>
              <a:tblPr/>
              <a:tblGrid>
                <a:gridCol w="778331"/>
                <a:gridCol w="1297218"/>
                <a:gridCol w="1297218"/>
                <a:gridCol w="1297218"/>
                <a:gridCol w="1297218"/>
                <a:gridCol w="1297218"/>
                <a:gridCol w="1198541"/>
              </a:tblGrid>
              <a:tr h="409842">
                <a:tc>
                  <a:txBody>
                    <a:bodyPr/>
                    <a:lstStyle/>
                    <a:p>
                      <a:pPr algn="ctr"/>
                      <a:r>
                        <a:rPr lang="en-GB" sz="1800" b="1" dirty="0">
                          <a:solidFill>
                            <a:srgbClr val="FFC000"/>
                          </a:solidFill>
                          <a:effectLst/>
                        </a:rPr>
                        <a:t>Year</a:t>
                      </a:r>
                      <a:endParaRPr lang="en-GB" sz="1800" dirty="0">
                        <a:solidFill>
                          <a:srgbClr val="FFC000"/>
                        </a:solidFill>
                        <a:effectLst/>
                      </a:endParaRPr>
                    </a:p>
                  </a:txBody>
                  <a:tcPr marL="24071" marR="24071" marT="12038" marB="12038" anchor="ctr">
                    <a:lnL>
                      <a:noFill/>
                    </a:lnL>
                    <a:lnR>
                      <a:noFill/>
                    </a:lnR>
                    <a:lnT>
                      <a:noFill/>
                    </a:lnT>
                    <a:lnB>
                      <a:noFill/>
                    </a:lnB>
                  </a:tcPr>
                </a:tc>
                <a:tc>
                  <a:txBody>
                    <a:bodyPr/>
                    <a:lstStyle/>
                    <a:p>
                      <a:pPr algn="ctr"/>
                      <a:r>
                        <a:rPr lang="en-GB" sz="1800" b="1" dirty="0">
                          <a:solidFill>
                            <a:schemeClr val="bg1"/>
                          </a:solidFill>
                          <a:effectLst/>
                        </a:rPr>
                        <a:t>Manhattan</a:t>
                      </a:r>
                      <a:endParaRPr lang="en-GB" sz="1800" dirty="0">
                        <a:solidFill>
                          <a:schemeClr val="bg1"/>
                        </a:solidFill>
                        <a:effectLst/>
                      </a:endParaRPr>
                    </a:p>
                  </a:txBody>
                  <a:tcPr marL="24071" marR="24071" marT="12038" marB="12038" anchor="ctr">
                    <a:lnL>
                      <a:noFill/>
                    </a:lnL>
                    <a:lnR>
                      <a:noFill/>
                    </a:lnR>
                    <a:lnT>
                      <a:noFill/>
                    </a:lnT>
                    <a:lnB>
                      <a:noFill/>
                    </a:lnB>
                    <a:solidFill>
                      <a:srgbClr val="00FFFF"/>
                    </a:solidFill>
                  </a:tcPr>
                </a:tc>
                <a:tc>
                  <a:txBody>
                    <a:bodyPr/>
                    <a:lstStyle/>
                    <a:p>
                      <a:pPr algn="ctr"/>
                      <a:r>
                        <a:rPr lang="en-GB" sz="1800" b="1" dirty="0">
                          <a:solidFill>
                            <a:schemeClr val="bg1"/>
                          </a:solidFill>
                          <a:effectLst/>
                        </a:rPr>
                        <a:t>Brooklyn</a:t>
                      </a:r>
                      <a:endParaRPr lang="en-GB" sz="1800" dirty="0">
                        <a:solidFill>
                          <a:schemeClr val="bg1"/>
                        </a:solidFill>
                        <a:effectLst/>
                      </a:endParaRPr>
                    </a:p>
                  </a:txBody>
                  <a:tcPr marL="24071" marR="24071" marT="12038" marB="12038" anchor="ctr">
                    <a:lnL>
                      <a:noFill/>
                    </a:lnL>
                    <a:lnR>
                      <a:noFill/>
                    </a:lnR>
                    <a:lnT>
                      <a:noFill/>
                    </a:lnT>
                    <a:lnB>
                      <a:noFill/>
                    </a:lnB>
                    <a:solidFill>
                      <a:srgbClr val="FF0000"/>
                    </a:solidFill>
                  </a:tcPr>
                </a:tc>
                <a:tc>
                  <a:txBody>
                    <a:bodyPr/>
                    <a:lstStyle/>
                    <a:p>
                      <a:pPr algn="ctr"/>
                      <a:r>
                        <a:rPr lang="en-GB" sz="1800" b="1" dirty="0">
                          <a:solidFill>
                            <a:schemeClr val="bg1"/>
                          </a:solidFill>
                          <a:effectLst/>
                        </a:rPr>
                        <a:t>Queens</a:t>
                      </a:r>
                      <a:endParaRPr lang="en-GB" sz="1800" dirty="0">
                        <a:solidFill>
                          <a:schemeClr val="bg1"/>
                        </a:solidFill>
                        <a:effectLst/>
                      </a:endParaRPr>
                    </a:p>
                  </a:txBody>
                  <a:tcPr marL="24071" marR="24071" marT="12038" marB="12038" anchor="ctr">
                    <a:lnL>
                      <a:noFill/>
                    </a:lnL>
                    <a:lnR>
                      <a:noFill/>
                    </a:lnR>
                    <a:lnT>
                      <a:noFill/>
                    </a:lnT>
                    <a:lnB>
                      <a:noFill/>
                    </a:lnB>
                    <a:solidFill>
                      <a:srgbClr val="FFFF00"/>
                    </a:solidFill>
                  </a:tcPr>
                </a:tc>
                <a:tc>
                  <a:txBody>
                    <a:bodyPr/>
                    <a:lstStyle/>
                    <a:p>
                      <a:pPr algn="ctr"/>
                      <a:r>
                        <a:rPr lang="en-GB" sz="1800" b="1" dirty="0">
                          <a:solidFill>
                            <a:schemeClr val="bg1"/>
                          </a:solidFill>
                          <a:effectLst/>
                        </a:rPr>
                        <a:t>Bronx</a:t>
                      </a:r>
                      <a:endParaRPr lang="en-GB" sz="1800" dirty="0">
                        <a:solidFill>
                          <a:schemeClr val="bg1"/>
                        </a:solidFill>
                        <a:effectLst/>
                      </a:endParaRPr>
                    </a:p>
                  </a:txBody>
                  <a:tcPr marL="24071" marR="24071" marT="12038" marB="12038" anchor="ctr">
                    <a:lnL>
                      <a:noFill/>
                    </a:lnL>
                    <a:lnR>
                      <a:noFill/>
                    </a:lnR>
                    <a:lnT>
                      <a:noFill/>
                    </a:lnT>
                    <a:lnB>
                      <a:noFill/>
                    </a:lnB>
                    <a:solidFill>
                      <a:srgbClr val="FF00FF"/>
                    </a:solidFill>
                  </a:tcPr>
                </a:tc>
                <a:tc>
                  <a:txBody>
                    <a:bodyPr/>
                    <a:lstStyle/>
                    <a:p>
                      <a:pPr algn="ctr"/>
                      <a:r>
                        <a:rPr lang="en-GB" sz="1800" b="1" dirty="0">
                          <a:solidFill>
                            <a:schemeClr val="bg1"/>
                          </a:solidFill>
                          <a:effectLst/>
                        </a:rPr>
                        <a:t>Staten </a:t>
                      </a:r>
                      <a:r>
                        <a:rPr lang="en-GB" sz="1800" b="1" dirty="0" smtClean="0">
                          <a:solidFill>
                            <a:schemeClr val="bg1"/>
                          </a:solidFill>
                          <a:effectLst/>
                        </a:rPr>
                        <a:t>Island</a:t>
                      </a:r>
                      <a:endParaRPr lang="en-GB" sz="1800" dirty="0">
                        <a:solidFill>
                          <a:schemeClr val="bg1"/>
                        </a:solidFill>
                        <a:effectLst/>
                      </a:endParaRPr>
                    </a:p>
                  </a:txBody>
                  <a:tcPr marL="24071" marR="24071" marT="12038" marB="12038" anchor="ctr">
                    <a:lnL>
                      <a:noFill/>
                    </a:lnL>
                    <a:lnR>
                      <a:noFill/>
                    </a:lnR>
                    <a:lnT>
                      <a:noFill/>
                    </a:lnT>
                    <a:lnB>
                      <a:noFill/>
                    </a:lnB>
                    <a:solidFill>
                      <a:srgbClr val="00FF00"/>
                    </a:solidFill>
                  </a:tcPr>
                </a:tc>
                <a:tc>
                  <a:txBody>
                    <a:bodyPr/>
                    <a:lstStyle/>
                    <a:p>
                      <a:pPr algn="ctr"/>
                      <a:r>
                        <a:rPr lang="en-GB" sz="1800" b="1" dirty="0">
                          <a:solidFill>
                            <a:srgbClr val="FFFF00"/>
                          </a:solidFill>
                          <a:effectLst/>
                        </a:rPr>
                        <a:t>Total</a:t>
                      </a:r>
                      <a:endParaRPr lang="en-GB" sz="1800" dirty="0">
                        <a:solidFill>
                          <a:srgbClr val="FFFF00"/>
                        </a:solidFill>
                        <a:effectLst/>
                      </a:endParaRPr>
                    </a:p>
                  </a:txBody>
                  <a:tcPr marL="24071" marR="24071" marT="12038" marB="12038" anchor="ctr">
                    <a:lnL>
                      <a:noFill/>
                    </a:lnL>
                    <a:lnR>
                      <a:noFill/>
                    </a:lnR>
                    <a:lnT>
                      <a:noFill/>
                    </a:lnT>
                    <a:lnB>
                      <a:noFill/>
                    </a:lnB>
                  </a:tcPr>
                </a:tc>
              </a:tr>
              <a:tr h="298417">
                <a:tc>
                  <a:txBody>
                    <a:bodyPr/>
                    <a:lstStyle/>
                    <a:p>
                      <a:pPr algn="ctr"/>
                      <a:r>
                        <a:rPr lang="en-GB" sz="1800" b="1" dirty="0">
                          <a:solidFill>
                            <a:srgbClr val="002060"/>
                          </a:solidFill>
                          <a:effectLst>
                            <a:outerShdw blurRad="38100" dist="38100" dir="2700000" algn="tl">
                              <a:srgbClr val="000000">
                                <a:alpha val="43137"/>
                              </a:srgbClr>
                            </a:outerShdw>
                          </a:effectLst>
                        </a:rPr>
                        <a:t>1790</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33,131</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4,549</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6,159</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1,781</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3,827</a:t>
                      </a:r>
                    </a:p>
                  </a:txBody>
                  <a:tcPr marL="24071" marR="24071" marT="12038" marB="12038" anchor="ctr">
                    <a:lnL>
                      <a:noFill/>
                    </a:lnL>
                    <a:lnR>
                      <a:noFill/>
                    </a:lnR>
                    <a:lnT>
                      <a:noFill/>
                    </a:lnT>
                    <a:lnB>
                      <a:noFill/>
                    </a:lnB>
                  </a:tcPr>
                </a:tc>
                <a:tc>
                  <a:txBody>
                    <a:bodyPr/>
                    <a:lstStyle/>
                    <a:p>
                      <a:pPr algn="r"/>
                      <a:r>
                        <a:rPr lang="en-GB" sz="1800" b="1" dirty="0">
                          <a:solidFill>
                            <a:srgbClr val="002060"/>
                          </a:solidFill>
                          <a:effectLst>
                            <a:outerShdw blurRad="38100" dist="38100" dir="2700000" algn="tl">
                              <a:srgbClr val="000000">
                                <a:alpha val="43137"/>
                              </a:srgbClr>
                            </a:outerShdw>
                          </a:effectLst>
                        </a:rPr>
                        <a:t>49,447</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1800</a:t>
                      </a:r>
                    </a:p>
                  </a:txBody>
                  <a:tcPr marL="24071" marR="24071" marT="12038" marB="12038" anchor="ctr">
                    <a:lnL>
                      <a:noFill/>
                    </a:lnL>
                    <a:lnR>
                      <a:noFill/>
                    </a:lnR>
                    <a:lnT>
                      <a:noFill/>
                    </a:lnT>
                    <a:lnB>
                      <a:noFill/>
                    </a:lnB>
                  </a:tcPr>
                </a:tc>
                <a:tc>
                  <a:txBody>
                    <a:bodyPr/>
                    <a:lstStyle/>
                    <a:p>
                      <a:pPr algn="r"/>
                      <a:r>
                        <a:rPr lang="en-GB" sz="1800"/>
                        <a:t>60,515</a:t>
                      </a:r>
                    </a:p>
                  </a:txBody>
                  <a:tcPr marL="24071" marR="24071" marT="12038" marB="12038" anchor="ctr">
                    <a:lnL>
                      <a:noFill/>
                    </a:lnL>
                    <a:lnR>
                      <a:noFill/>
                    </a:lnR>
                    <a:lnT>
                      <a:noFill/>
                    </a:lnT>
                    <a:lnB>
                      <a:noFill/>
                    </a:lnB>
                  </a:tcPr>
                </a:tc>
                <a:tc>
                  <a:txBody>
                    <a:bodyPr/>
                    <a:lstStyle/>
                    <a:p>
                      <a:pPr algn="r"/>
                      <a:r>
                        <a:rPr lang="en-GB" sz="1800" dirty="0"/>
                        <a:t>5,740</a:t>
                      </a:r>
                    </a:p>
                  </a:txBody>
                  <a:tcPr marL="24071" marR="24071" marT="12038" marB="12038" anchor="ctr">
                    <a:lnL>
                      <a:noFill/>
                    </a:lnL>
                    <a:lnR>
                      <a:noFill/>
                    </a:lnR>
                    <a:lnT>
                      <a:noFill/>
                    </a:lnT>
                    <a:lnB>
                      <a:noFill/>
                    </a:lnB>
                  </a:tcPr>
                </a:tc>
                <a:tc>
                  <a:txBody>
                    <a:bodyPr/>
                    <a:lstStyle/>
                    <a:p>
                      <a:pPr algn="r"/>
                      <a:r>
                        <a:rPr lang="en-GB" sz="1800" dirty="0"/>
                        <a:t>6,642</a:t>
                      </a:r>
                    </a:p>
                  </a:txBody>
                  <a:tcPr marL="24071" marR="24071" marT="12038" marB="12038" anchor="ctr">
                    <a:lnL>
                      <a:noFill/>
                    </a:lnL>
                    <a:lnR>
                      <a:noFill/>
                    </a:lnR>
                    <a:lnT>
                      <a:noFill/>
                    </a:lnT>
                    <a:lnB>
                      <a:noFill/>
                    </a:lnB>
                  </a:tcPr>
                </a:tc>
                <a:tc>
                  <a:txBody>
                    <a:bodyPr/>
                    <a:lstStyle/>
                    <a:p>
                      <a:pPr algn="r"/>
                      <a:r>
                        <a:rPr lang="en-GB" sz="1800" dirty="0"/>
                        <a:t>1,755</a:t>
                      </a:r>
                    </a:p>
                  </a:txBody>
                  <a:tcPr marL="24071" marR="24071" marT="12038" marB="12038" anchor="ctr">
                    <a:lnL>
                      <a:noFill/>
                    </a:lnL>
                    <a:lnR>
                      <a:noFill/>
                    </a:lnR>
                    <a:lnT>
                      <a:noFill/>
                    </a:lnT>
                    <a:lnB>
                      <a:noFill/>
                    </a:lnB>
                  </a:tcPr>
                </a:tc>
                <a:tc>
                  <a:txBody>
                    <a:bodyPr/>
                    <a:lstStyle/>
                    <a:p>
                      <a:pPr algn="r"/>
                      <a:r>
                        <a:rPr lang="en-GB" sz="1800"/>
                        <a:t>4,563</a:t>
                      </a:r>
                    </a:p>
                  </a:txBody>
                  <a:tcPr marL="24071" marR="24071" marT="12038" marB="12038" anchor="ctr">
                    <a:lnL>
                      <a:noFill/>
                    </a:lnL>
                    <a:lnR>
                      <a:noFill/>
                    </a:lnR>
                    <a:lnT>
                      <a:noFill/>
                    </a:lnT>
                    <a:lnB>
                      <a:noFill/>
                    </a:lnB>
                  </a:tcPr>
                </a:tc>
                <a:tc>
                  <a:txBody>
                    <a:bodyPr/>
                    <a:lstStyle/>
                    <a:p>
                      <a:pPr algn="r"/>
                      <a:r>
                        <a:rPr lang="en-GB" sz="1800" dirty="0">
                          <a:solidFill>
                            <a:srgbClr val="7030A0"/>
                          </a:solidFill>
                        </a:rPr>
                        <a:t>79,215</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1810</a:t>
                      </a:r>
                    </a:p>
                  </a:txBody>
                  <a:tcPr marL="24071" marR="24071" marT="12038" marB="12038" anchor="ctr">
                    <a:lnL>
                      <a:noFill/>
                    </a:lnL>
                    <a:lnR>
                      <a:noFill/>
                    </a:lnR>
                    <a:lnT>
                      <a:noFill/>
                    </a:lnT>
                    <a:lnB>
                      <a:noFill/>
                    </a:lnB>
                  </a:tcPr>
                </a:tc>
                <a:tc>
                  <a:txBody>
                    <a:bodyPr/>
                    <a:lstStyle/>
                    <a:p>
                      <a:pPr algn="r"/>
                      <a:r>
                        <a:rPr lang="en-GB" sz="1800" dirty="0"/>
                        <a:t>96,373</a:t>
                      </a:r>
                    </a:p>
                  </a:txBody>
                  <a:tcPr marL="24071" marR="24071" marT="12038" marB="12038" anchor="ctr">
                    <a:lnL>
                      <a:noFill/>
                    </a:lnL>
                    <a:lnR>
                      <a:noFill/>
                    </a:lnR>
                    <a:lnT>
                      <a:noFill/>
                    </a:lnT>
                    <a:lnB>
                      <a:noFill/>
                    </a:lnB>
                  </a:tcPr>
                </a:tc>
                <a:tc>
                  <a:txBody>
                    <a:bodyPr/>
                    <a:lstStyle/>
                    <a:p>
                      <a:pPr algn="r"/>
                      <a:r>
                        <a:rPr lang="en-GB" sz="1800"/>
                        <a:t>8,303</a:t>
                      </a:r>
                    </a:p>
                  </a:txBody>
                  <a:tcPr marL="24071" marR="24071" marT="12038" marB="12038" anchor="ctr">
                    <a:lnL>
                      <a:noFill/>
                    </a:lnL>
                    <a:lnR>
                      <a:noFill/>
                    </a:lnR>
                    <a:lnT>
                      <a:noFill/>
                    </a:lnT>
                    <a:lnB>
                      <a:noFill/>
                    </a:lnB>
                  </a:tcPr>
                </a:tc>
                <a:tc>
                  <a:txBody>
                    <a:bodyPr/>
                    <a:lstStyle/>
                    <a:p>
                      <a:pPr algn="r"/>
                      <a:r>
                        <a:rPr lang="en-GB" sz="1800"/>
                        <a:t>7,444</a:t>
                      </a:r>
                    </a:p>
                  </a:txBody>
                  <a:tcPr marL="24071" marR="24071" marT="12038" marB="12038" anchor="ctr">
                    <a:lnL>
                      <a:noFill/>
                    </a:lnL>
                    <a:lnR>
                      <a:noFill/>
                    </a:lnR>
                    <a:lnT>
                      <a:noFill/>
                    </a:lnT>
                    <a:lnB>
                      <a:noFill/>
                    </a:lnB>
                  </a:tcPr>
                </a:tc>
                <a:tc>
                  <a:txBody>
                    <a:bodyPr/>
                    <a:lstStyle/>
                    <a:p>
                      <a:pPr algn="r"/>
                      <a:r>
                        <a:rPr lang="en-GB" sz="1800" dirty="0"/>
                        <a:t>2,267</a:t>
                      </a:r>
                    </a:p>
                  </a:txBody>
                  <a:tcPr marL="24071" marR="24071" marT="12038" marB="12038" anchor="ctr">
                    <a:lnL>
                      <a:noFill/>
                    </a:lnL>
                    <a:lnR>
                      <a:noFill/>
                    </a:lnR>
                    <a:lnT>
                      <a:noFill/>
                    </a:lnT>
                    <a:lnB>
                      <a:noFill/>
                    </a:lnB>
                  </a:tcPr>
                </a:tc>
                <a:tc>
                  <a:txBody>
                    <a:bodyPr/>
                    <a:lstStyle/>
                    <a:p>
                      <a:pPr algn="r"/>
                      <a:r>
                        <a:rPr lang="en-GB" sz="1800"/>
                        <a:t>5,347</a:t>
                      </a:r>
                    </a:p>
                  </a:txBody>
                  <a:tcPr marL="24071" marR="24071" marT="12038" marB="12038" anchor="ctr">
                    <a:lnL>
                      <a:noFill/>
                    </a:lnL>
                    <a:lnR>
                      <a:noFill/>
                    </a:lnR>
                    <a:lnT>
                      <a:noFill/>
                    </a:lnT>
                    <a:lnB>
                      <a:noFill/>
                    </a:lnB>
                  </a:tcPr>
                </a:tc>
                <a:tc>
                  <a:txBody>
                    <a:bodyPr/>
                    <a:lstStyle/>
                    <a:p>
                      <a:pPr algn="r"/>
                      <a:r>
                        <a:rPr lang="en-GB" sz="1800" dirty="0">
                          <a:solidFill>
                            <a:srgbClr val="7030A0"/>
                          </a:solidFill>
                        </a:rPr>
                        <a:t>119,734</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1820</a:t>
                      </a:r>
                    </a:p>
                  </a:txBody>
                  <a:tcPr marL="24071" marR="24071" marT="12038" marB="12038" anchor="ctr">
                    <a:lnL>
                      <a:noFill/>
                    </a:lnL>
                    <a:lnR>
                      <a:noFill/>
                    </a:lnR>
                    <a:lnT>
                      <a:noFill/>
                    </a:lnT>
                    <a:lnB>
                      <a:noFill/>
                    </a:lnB>
                  </a:tcPr>
                </a:tc>
                <a:tc>
                  <a:txBody>
                    <a:bodyPr/>
                    <a:lstStyle/>
                    <a:p>
                      <a:pPr algn="r"/>
                      <a:r>
                        <a:rPr lang="en-GB" sz="1800" dirty="0"/>
                        <a:t>123,706</a:t>
                      </a:r>
                    </a:p>
                  </a:txBody>
                  <a:tcPr marL="24071" marR="24071" marT="12038" marB="12038" anchor="ctr">
                    <a:lnL>
                      <a:noFill/>
                    </a:lnL>
                    <a:lnR>
                      <a:noFill/>
                    </a:lnR>
                    <a:lnT>
                      <a:noFill/>
                    </a:lnT>
                    <a:lnB>
                      <a:noFill/>
                    </a:lnB>
                  </a:tcPr>
                </a:tc>
                <a:tc>
                  <a:txBody>
                    <a:bodyPr/>
                    <a:lstStyle/>
                    <a:p>
                      <a:pPr algn="r"/>
                      <a:r>
                        <a:rPr lang="en-GB" sz="1800" dirty="0"/>
                        <a:t>11,187</a:t>
                      </a:r>
                    </a:p>
                  </a:txBody>
                  <a:tcPr marL="24071" marR="24071" marT="12038" marB="12038" anchor="ctr">
                    <a:lnL>
                      <a:noFill/>
                    </a:lnL>
                    <a:lnR>
                      <a:noFill/>
                    </a:lnR>
                    <a:lnT>
                      <a:noFill/>
                    </a:lnT>
                    <a:lnB>
                      <a:noFill/>
                    </a:lnB>
                  </a:tcPr>
                </a:tc>
                <a:tc>
                  <a:txBody>
                    <a:bodyPr/>
                    <a:lstStyle/>
                    <a:p>
                      <a:pPr algn="r"/>
                      <a:r>
                        <a:rPr lang="en-GB" sz="1800" dirty="0"/>
                        <a:t>8,246</a:t>
                      </a:r>
                    </a:p>
                  </a:txBody>
                  <a:tcPr marL="24071" marR="24071" marT="12038" marB="12038" anchor="ctr">
                    <a:lnL>
                      <a:noFill/>
                    </a:lnL>
                    <a:lnR>
                      <a:noFill/>
                    </a:lnR>
                    <a:lnT>
                      <a:noFill/>
                    </a:lnT>
                    <a:lnB>
                      <a:noFill/>
                    </a:lnB>
                  </a:tcPr>
                </a:tc>
                <a:tc>
                  <a:txBody>
                    <a:bodyPr/>
                    <a:lstStyle/>
                    <a:p>
                      <a:pPr algn="r"/>
                      <a:r>
                        <a:rPr lang="en-GB" sz="1800" dirty="0"/>
                        <a:t>2,782</a:t>
                      </a:r>
                    </a:p>
                  </a:txBody>
                  <a:tcPr marL="24071" marR="24071" marT="12038" marB="12038" anchor="ctr">
                    <a:lnL>
                      <a:noFill/>
                    </a:lnL>
                    <a:lnR>
                      <a:noFill/>
                    </a:lnR>
                    <a:lnT>
                      <a:noFill/>
                    </a:lnT>
                    <a:lnB>
                      <a:noFill/>
                    </a:lnB>
                  </a:tcPr>
                </a:tc>
                <a:tc>
                  <a:txBody>
                    <a:bodyPr/>
                    <a:lstStyle/>
                    <a:p>
                      <a:pPr algn="r"/>
                      <a:r>
                        <a:rPr lang="en-GB" sz="1800"/>
                        <a:t>6,135</a:t>
                      </a:r>
                    </a:p>
                  </a:txBody>
                  <a:tcPr marL="24071" marR="24071" marT="12038" marB="12038" anchor="ctr">
                    <a:lnL>
                      <a:noFill/>
                    </a:lnL>
                    <a:lnR>
                      <a:noFill/>
                    </a:lnR>
                    <a:lnT>
                      <a:noFill/>
                    </a:lnT>
                    <a:lnB>
                      <a:noFill/>
                    </a:lnB>
                  </a:tcPr>
                </a:tc>
                <a:tc>
                  <a:txBody>
                    <a:bodyPr/>
                    <a:lstStyle/>
                    <a:p>
                      <a:pPr algn="r"/>
                      <a:r>
                        <a:rPr lang="en-GB" sz="1800">
                          <a:solidFill>
                            <a:srgbClr val="7030A0"/>
                          </a:solidFill>
                        </a:rPr>
                        <a:t>152,056</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1830</a:t>
                      </a:r>
                    </a:p>
                  </a:txBody>
                  <a:tcPr marL="24071" marR="24071" marT="12038" marB="12038" anchor="ctr">
                    <a:lnL>
                      <a:noFill/>
                    </a:lnL>
                    <a:lnR>
                      <a:noFill/>
                    </a:lnR>
                    <a:lnT>
                      <a:noFill/>
                    </a:lnT>
                    <a:lnB>
                      <a:noFill/>
                    </a:lnB>
                  </a:tcPr>
                </a:tc>
                <a:tc>
                  <a:txBody>
                    <a:bodyPr/>
                    <a:lstStyle/>
                    <a:p>
                      <a:pPr algn="r"/>
                      <a:r>
                        <a:rPr lang="en-GB" sz="1800"/>
                        <a:t>202,589</a:t>
                      </a:r>
                    </a:p>
                  </a:txBody>
                  <a:tcPr marL="24071" marR="24071" marT="12038" marB="12038" anchor="ctr">
                    <a:lnL>
                      <a:noFill/>
                    </a:lnL>
                    <a:lnR>
                      <a:noFill/>
                    </a:lnR>
                    <a:lnT>
                      <a:noFill/>
                    </a:lnT>
                    <a:lnB>
                      <a:noFill/>
                    </a:lnB>
                  </a:tcPr>
                </a:tc>
                <a:tc>
                  <a:txBody>
                    <a:bodyPr/>
                    <a:lstStyle/>
                    <a:p>
                      <a:pPr algn="r"/>
                      <a:r>
                        <a:rPr lang="en-GB" sz="1800" dirty="0"/>
                        <a:t>20,535</a:t>
                      </a:r>
                    </a:p>
                  </a:txBody>
                  <a:tcPr marL="24071" marR="24071" marT="12038" marB="12038" anchor="ctr">
                    <a:lnL>
                      <a:noFill/>
                    </a:lnL>
                    <a:lnR>
                      <a:noFill/>
                    </a:lnR>
                    <a:lnT>
                      <a:noFill/>
                    </a:lnT>
                    <a:lnB>
                      <a:noFill/>
                    </a:lnB>
                  </a:tcPr>
                </a:tc>
                <a:tc>
                  <a:txBody>
                    <a:bodyPr/>
                    <a:lstStyle/>
                    <a:p>
                      <a:pPr algn="r"/>
                      <a:r>
                        <a:rPr lang="en-GB" sz="1800" dirty="0"/>
                        <a:t>9,049</a:t>
                      </a:r>
                    </a:p>
                  </a:txBody>
                  <a:tcPr marL="24071" marR="24071" marT="12038" marB="12038" anchor="ctr">
                    <a:lnL>
                      <a:noFill/>
                    </a:lnL>
                    <a:lnR>
                      <a:noFill/>
                    </a:lnR>
                    <a:lnT>
                      <a:noFill/>
                    </a:lnT>
                    <a:lnB>
                      <a:noFill/>
                    </a:lnB>
                  </a:tcPr>
                </a:tc>
                <a:tc>
                  <a:txBody>
                    <a:bodyPr/>
                    <a:lstStyle/>
                    <a:p>
                      <a:pPr algn="r"/>
                      <a:r>
                        <a:rPr lang="en-GB" sz="1800" dirty="0"/>
                        <a:t>3,023</a:t>
                      </a:r>
                    </a:p>
                  </a:txBody>
                  <a:tcPr marL="24071" marR="24071" marT="12038" marB="12038" anchor="ctr">
                    <a:lnL>
                      <a:noFill/>
                    </a:lnL>
                    <a:lnR>
                      <a:noFill/>
                    </a:lnR>
                    <a:lnT>
                      <a:noFill/>
                    </a:lnT>
                    <a:lnB>
                      <a:noFill/>
                    </a:lnB>
                  </a:tcPr>
                </a:tc>
                <a:tc>
                  <a:txBody>
                    <a:bodyPr/>
                    <a:lstStyle/>
                    <a:p>
                      <a:pPr algn="r"/>
                      <a:r>
                        <a:rPr lang="en-GB" sz="1800" dirty="0"/>
                        <a:t>7,082</a:t>
                      </a:r>
                    </a:p>
                  </a:txBody>
                  <a:tcPr marL="24071" marR="24071" marT="12038" marB="12038" anchor="ctr">
                    <a:lnL>
                      <a:noFill/>
                    </a:lnL>
                    <a:lnR>
                      <a:noFill/>
                    </a:lnR>
                    <a:lnT>
                      <a:noFill/>
                    </a:lnT>
                    <a:lnB>
                      <a:noFill/>
                    </a:lnB>
                  </a:tcPr>
                </a:tc>
                <a:tc>
                  <a:txBody>
                    <a:bodyPr/>
                    <a:lstStyle/>
                    <a:p>
                      <a:pPr algn="r"/>
                      <a:r>
                        <a:rPr lang="en-GB" sz="1800" dirty="0">
                          <a:solidFill>
                            <a:srgbClr val="7030A0"/>
                          </a:solidFill>
                        </a:rPr>
                        <a:t>242,278</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1840</a:t>
                      </a:r>
                    </a:p>
                  </a:txBody>
                  <a:tcPr marL="24071" marR="24071" marT="12038" marB="12038" anchor="ctr">
                    <a:lnL>
                      <a:noFill/>
                    </a:lnL>
                    <a:lnR>
                      <a:noFill/>
                    </a:lnR>
                    <a:lnT>
                      <a:noFill/>
                    </a:lnT>
                    <a:lnB>
                      <a:noFill/>
                    </a:lnB>
                  </a:tcPr>
                </a:tc>
                <a:tc>
                  <a:txBody>
                    <a:bodyPr/>
                    <a:lstStyle/>
                    <a:p>
                      <a:pPr algn="r"/>
                      <a:r>
                        <a:rPr lang="en-GB" sz="1800" dirty="0"/>
                        <a:t>312,710</a:t>
                      </a:r>
                    </a:p>
                  </a:txBody>
                  <a:tcPr marL="24071" marR="24071" marT="12038" marB="12038" anchor="ctr">
                    <a:lnL>
                      <a:noFill/>
                    </a:lnL>
                    <a:lnR>
                      <a:noFill/>
                    </a:lnR>
                    <a:lnT>
                      <a:noFill/>
                    </a:lnT>
                    <a:lnB>
                      <a:noFill/>
                    </a:lnB>
                  </a:tcPr>
                </a:tc>
                <a:tc>
                  <a:txBody>
                    <a:bodyPr/>
                    <a:lstStyle/>
                    <a:p>
                      <a:pPr algn="r"/>
                      <a:r>
                        <a:rPr lang="en-GB" sz="1800" dirty="0"/>
                        <a:t>47,613</a:t>
                      </a:r>
                    </a:p>
                  </a:txBody>
                  <a:tcPr marL="24071" marR="24071" marT="12038" marB="12038" anchor="ctr">
                    <a:lnL>
                      <a:noFill/>
                    </a:lnL>
                    <a:lnR>
                      <a:noFill/>
                    </a:lnR>
                    <a:lnT>
                      <a:noFill/>
                    </a:lnT>
                    <a:lnB>
                      <a:noFill/>
                    </a:lnB>
                  </a:tcPr>
                </a:tc>
                <a:tc>
                  <a:txBody>
                    <a:bodyPr/>
                    <a:lstStyle/>
                    <a:p>
                      <a:pPr algn="r"/>
                      <a:r>
                        <a:rPr lang="en-GB" sz="1800"/>
                        <a:t>14,480</a:t>
                      </a:r>
                    </a:p>
                  </a:txBody>
                  <a:tcPr marL="24071" marR="24071" marT="12038" marB="12038" anchor="ctr">
                    <a:lnL>
                      <a:noFill/>
                    </a:lnL>
                    <a:lnR>
                      <a:noFill/>
                    </a:lnR>
                    <a:lnT>
                      <a:noFill/>
                    </a:lnT>
                    <a:lnB>
                      <a:noFill/>
                    </a:lnB>
                  </a:tcPr>
                </a:tc>
                <a:tc>
                  <a:txBody>
                    <a:bodyPr/>
                    <a:lstStyle/>
                    <a:p>
                      <a:pPr algn="r"/>
                      <a:r>
                        <a:rPr lang="en-GB" sz="1800" dirty="0"/>
                        <a:t>5,346</a:t>
                      </a:r>
                    </a:p>
                  </a:txBody>
                  <a:tcPr marL="24071" marR="24071" marT="12038" marB="12038" anchor="ctr">
                    <a:lnL>
                      <a:noFill/>
                    </a:lnL>
                    <a:lnR>
                      <a:noFill/>
                    </a:lnR>
                    <a:lnT>
                      <a:noFill/>
                    </a:lnT>
                    <a:lnB>
                      <a:noFill/>
                    </a:lnB>
                  </a:tcPr>
                </a:tc>
                <a:tc>
                  <a:txBody>
                    <a:bodyPr/>
                    <a:lstStyle/>
                    <a:p>
                      <a:pPr algn="r"/>
                      <a:r>
                        <a:rPr lang="en-GB" sz="1800" dirty="0"/>
                        <a:t>10,965</a:t>
                      </a:r>
                    </a:p>
                  </a:txBody>
                  <a:tcPr marL="24071" marR="24071" marT="12038" marB="12038" anchor="ctr">
                    <a:lnL>
                      <a:noFill/>
                    </a:lnL>
                    <a:lnR>
                      <a:noFill/>
                    </a:lnR>
                    <a:lnT>
                      <a:noFill/>
                    </a:lnT>
                    <a:lnB>
                      <a:noFill/>
                    </a:lnB>
                  </a:tcPr>
                </a:tc>
                <a:tc>
                  <a:txBody>
                    <a:bodyPr/>
                    <a:lstStyle/>
                    <a:p>
                      <a:pPr algn="r"/>
                      <a:r>
                        <a:rPr lang="en-GB" sz="1800" dirty="0">
                          <a:solidFill>
                            <a:srgbClr val="7030A0"/>
                          </a:solidFill>
                        </a:rPr>
                        <a:t>391,114</a:t>
                      </a:r>
                    </a:p>
                  </a:txBody>
                  <a:tcPr marL="24071" marR="24071" marT="12038" marB="12038" anchor="ctr">
                    <a:lnL>
                      <a:noFill/>
                    </a:lnL>
                    <a:lnR>
                      <a:noFill/>
                    </a:lnR>
                    <a:lnT>
                      <a:noFill/>
                    </a:lnT>
                    <a:lnB>
                      <a:noFill/>
                    </a:lnB>
                  </a:tcPr>
                </a:tc>
              </a:tr>
              <a:tr h="298417">
                <a:tc>
                  <a:txBody>
                    <a:bodyPr/>
                    <a:lstStyle/>
                    <a:p>
                      <a:pPr algn="ctr"/>
                      <a:r>
                        <a:rPr lang="en-GB" sz="1800" dirty="0">
                          <a:solidFill>
                            <a:srgbClr val="7030A0"/>
                          </a:solidFill>
                        </a:rPr>
                        <a:t>1850</a:t>
                      </a:r>
                    </a:p>
                  </a:txBody>
                  <a:tcPr marL="24071" marR="24071" marT="12038" marB="12038" anchor="ctr">
                    <a:lnL>
                      <a:noFill/>
                    </a:lnL>
                    <a:lnR>
                      <a:noFill/>
                    </a:lnR>
                    <a:lnT>
                      <a:noFill/>
                    </a:lnT>
                    <a:lnB>
                      <a:noFill/>
                    </a:lnB>
                  </a:tcPr>
                </a:tc>
                <a:tc>
                  <a:txBody>
                    <a:bodyPr/>
                    <a:lstStyle/>
                    <a:p>
                      <a:pPr algn="r"/>
                      <a:r>
                        <a:rPr lang="en-GB" sz="1800" dirty="0"/>
                        <a:t>515,547</a:t>
                      </a:r>
                    </a:p>
                  </a:txBody>
                  <a:tcPr marL="24071" marR="24071" marT="12038" marB="12038" anchor="ctr">
                    <a:lnL>
                      <a:noFill/>
                    </a:lnL>
                    <a:lnR>
                      <a:noFill/>
                    </a:lnR>
                    <a:lnT>
                      <a:noFill/>
                    </a:lnT>
                    <a:lnB>
                      <a:noFill/>
                    </a:lnB>
                  </a:tcPr>
                </a:tc>
                <a:tc>
                  <a:txBody>
                    <a:bodyPr/>
                    <a:lstStyle/>
                    <a:p>
                      <a:pPr algn="r"/>
                      <a:r>
                        <a:rPr lang="en-GB" sz="1800"/>
                        <a:t>138,882</a:t>
                      </a:r>
                    </a:p>
                  </a:txBody>
                  <a:tcPr marL="24071" marR="24071" marT="12038" marB="12038" anchor="ctr">
                    <a:lnL>
                      <a:noFill/>
                    </a:lnL>
                    <a:lnR>
                      <a:noFill/>
                    </a:lnR>
                    <a:lnT>
                      <a:noFill/>
                    </a:lnT>
                    <a:lnB>
                      <a:noFill/>
                    </a:lnB>
                  </a:tcPr>
                </a:tc>
                <a:tc>
                  <a:txBody>
                    <a:bodyPr/>
                    <a:lstStyle/>
                    <a:p>
                      <a:pPr algn="r"/>
                      <a:r>
                        <a:rPr lang="en-GB" sz="1800" dirty="0"/>
                        <a:t>18,593</a:t>
                      </a:r>
                    </a:p>
                  </a:txBody>
                  <a:tcPr marL="24071" marR="24071" marT="12038" marB="12038" anchor="ctr">
                    <a:lnL>
                      <a:noFill/>
                    </a:lnL>
                    <a:lnR>
                      <a:noFill/>
                    </a:lnR>
                    <a:lnT>
                      <a:noFill/>
                    </a:lnT>
                    <a:lnB>
                      <a:noFill/>
                    </a:lnB>
                  </a:tcPr>
                </a:tc>
                <a:tc>
                  <a:txBody>
                    <a:bodyPr/>
                    <a:lstStyle/>
                    <a:p>
                      <a:pPr algn="r"/>
                      <a:r>
                        <a:rPr lang="en-GB" sz="1800" dirty="0"/>
                        <a:t>8,032</a:t>
                      </a:r>
                    </a:p>
                  </a:txBody>
                  <a:tcPr marL="24071" marR="24071" marT="12038" marB="12038" anchor="ctr">
                    <a:lnL>
                      <a:noFill/>
                    </a:lnL>
                    <a:lnR>
                      <a:noFill/>
                    </a:lnR>
                    <a:lnT>
                      <a:noFill/>
                    </a:lnT>
                    <a:lnB>
                      <a:noFill/>
                    </a:lnB>
                  </a:tcPr>
                </a:tc>
                <a:tc>
                  <a:txBody>
                    <a:bodyPr/>
                    <a:lstStyle/>
                    <a:p>
                      <a:pPr algn="r"/>
                      <a:r>
                        <a:rPr lang="en-GB" sz="1800" dirty="0"/>
                        <a:t>15,061</a:t>
                      </a:r>
                    </a:p>
                  </a:txBody>
                  <a:tcPr marL="24071" marR="24071" marT="12038" marB="12038" anchor="ctr">
                    <a:lnL>
                      <a:noFill/>
                    </a:lnL>
                    <a:lnR>
                      <a:noFill/>
                    </a:lnR>
                    <a:lnT>
                      <a:noFill/>
                    </a:lnT>
                    <a:lnB>
                      <a:noFill/>
                    </a:lnB>
                  </a:tcPr>
                </a:tc>
                <a:tc>
                  <a:txBody>
                    <a:bodyPr/>
                    <a:lstStyle/>
                    <a:p>
                      <a:pPr algn="r"/>
                      <a:r>
                        <a:rPr lang="en-GB" sz="1800" dirty="0">
                          <a:solidFill>
                            <a:srgbClr val="7030A0"/>
                          </a:solidFill>
                        </a:rPr>
                        <a:t>696,115</a:t>
                      </a:r>
                    </a:p>
                  </a:txBody>
                  <a:tcPr marL="24071" marR="24071" marT="12038" marB="12038" anchor="ctr">
                    <a:lnL>
                      <a:noFill/>
                    </a:lnL>
                    <a:lnR>
                      <a:noFill/>
                    </a:lnR>
                    <a:lnT>
                      <a:noFill/>
                    </a:lnT>
                    <a:lnB>
                      <a:noFill/>
                    </a:lnB>
                  </a:tcPr>
                </a:tc>
              </a:tr>
              <a:tr h="298417">
                <a:tc>
                  <a:txBody>
                    <a:bodyPr/>
                    <a:lstStyle/>
                    <a:p>
                      <a:pPr algn="ctr"/>
                      <a:r>
                        <a:rPr lang="en-GB" sz="1800" b="1" dirty="0">
                          <a:solidFill>
                            <a:srgbClr val="C00000"/>
                          </a:solidFill>
                          <a:effectLst>
                            <a:outerShdw blurRad="38100" dist="38100" dir="2700000" algn="tl">
                              <a:srgbClr val="000000">
                                <a:alpha val="43137"/>
                              </a:srgbClr>
                            </a:outerShdw>
                          </a:effectLst>
                        </a:rPr>
                        <a:t>1860</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813,669</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279,122</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32,903</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23,593</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25,492</a:t>
                      </a:r>
                    </a:p>
                  </a:txBody>
                  <a:tcPr marL="24071" marR="24071" marT="12038" marB="12038" anchor="ctr">
                    <a:lnL>
                      <a:noFill/>
                    </a:lnL>
                    <a:lnR>
                      <a:noFill/>
                    </a:lnR>
                    <a:lnT>
                      <a:noFill/>
                    </a:lnT>
                    <a:lnB>
                      <a:noFill/>
                    </a:lnB>
                  </a:tcPr>
                </a:tc>
                <a:tc>
                  <a:txBody>
                    <a:bodyPr/>
                    <a:lstStyle/>
                    <a:p>
                      <a:pPr algn="r"/>
                      <a:r>
                        <a:rPr lang="en-GB" sz="1800" b="1" dirty="0">
                          <a:solidFill>
                            <a:srgbClr val="C00000"/>
                          </a:solidFill>
                          <a:effectLst>
                            <a:outerShdw blurRad="38100" dist="38100" dir="2700000" algn="tl">
                              <a:srgbClr val="000000">
                                <a:alpha val="43137"/>
                              </a:srgbClr>
                            </a:outerShdw>
                          </a:effectLst>
                        </a:rPr>
                        <a:t>1,174,779</a:t>
                      </a:r>
                    </a:p>
                  </a:txBody>
                  <a:tcPr marL="24071" marR="24071" marT="12038" marB="12038" anchor="ctr">
                    <a:lnL>
                      <a:noFill/>
                    </a:lnL>
                    <a:lnR>
                      <a:noFill/>
                    </a:lnR>
                    <a:lnT>
                      <a:noFill/>
                    </a:lnT>
                    <a:lnB>
                      <a:noFill/>
                    </a:lnB>
                  </a:tcPr>
                </a:tc>
              </a:tr>
            </a:tbl>
          </a:graphicData>
        </a:graphic>
      </p:graphicFrame>
      <p:pic>
        <p:nvPicPr>
          <p:cNvPr id="1338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6125" y="479425"/>
            <a:ext cx="3286125" cy="288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1113" y="-3175"/>
            <a:ext cx="9155113" cy="2801938"/>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latin typeface="+mn-lt"/>
                <a:cs typeface="+mn-cs"/>
              </a:rPr>
              <a:t>4. History of New York: </a:t>
            </a:r>
            <a:r>
              <a:rPr lang="en-GB" sz="2400" b="1" u="sng" dirty="0">
                <a:solidFill>
                  <a:srgbClr val="002060"/>
                </a:solidFill>
                <a:latin typeface="+mn-lt"/>
                <a:cs typeface="+mn-cs"/>
              </a:rPr>
              <a:t>Antebellum and Civil War era</a:t>
            </a: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Tx/>
              <a:buChar char="-"/>
              <a:defRPr/>
            </a:pPr>
            <a:endParaRPr lang="en-GB" sz="20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9857383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rot="5400000">
            <a:off x="1003608" y="-1231430"/>
            <a:ext cx="6858001" cy="9320862"/>
          </a:xfrm>
          <a:prstGeom prst="rect">
            <a:avLst/>
          </a:prstGeom>
        </p:spPr>
      </p:pic>
      <p:sp>
        <p:nvSpPr>
          <p:cNvPr id="5" name="Rectangle 4"/>
          <p:cNvSpPr/>
          <p:nvPr/>
        </p:nvSpPr>
        <p:spPr>
          <a:xfrm>
            <a:off x="-26988" y="0"/>
            <a:ext cx="5391151" cy="1706100"/>
          </a:xfrm>
          <a:prstGeom prst="rect">
            <a:avLst/>
          </a:prstGeom>
        </p:spPr>
        <p:txBody>
          <a:bodyPr lIns="540000" tIns="540000" rIns="540000" bIns="540000">
            <a:spAutoFit/>
          </a:bodyPr>
          <a:lstStyle/>
          <a:p>
            <a:pPr lvl="2" fontAlgn="auto">
              <a:spcBef>
                <a:spcPts val="0"/>
              </a:spcBef>
              <a:spcAft>
                <a:spcPts val="0"/>
              </a:spcAft>
              <a:defRPr/>
            </a:pPr>
            <a:r>
              <a:rPr lang="en-GB" sz="2000" b="1" dirty="0" smtClean="0">
                <a:solidFill>
                  <a:schemeClr val="accent3">
                    <a:lumMod val="40000"/>
                    <a:lumOff val="60000"/>
                  </a:schemeClr>
                </a:solidFill>
                <a:effectLst>
                  <a:outerShdw blurRad="38100" dist="38100" dir="2700000" algn="tl">
                    <a:srgbClr val="000000">
                      <a:alpha val="43137"/>
                    </a:srgbClr>
                  </a:outerShdw>
                </a:effectLst>
                <a:latin typeface="+mn-lt"/>
                <a:cs typeface="+mn-cs"/>
              </a:rPr>
              <a:t>Five </a:t>
            </a:r>
            <a:r>
              <a:rPr lang="en-GB" sz="2000" b="1" dirty="0">
                <a:solidFill>
                  <a:schemeClr val="accent3">
                    <a:lumMod val="40000"/>
                    <a:lumOff val="60000"/>
                  </a:schemeClr>
                </a:solidFill>
                <a:effectLst>
                  <a:outerShdw blurRad="38100" dist="38100" dir="2700000" algn="tl">
                    <a:srgbClr val="000000">
                      <a:alpha val="43137"/>
                    </a:srgbClr>
                  </a:outerShdw>
                </a:effectLst>
                <a:latin typeface="+mn-lt"/>
                <a:cs typeface="+mn-cs"/>
              </a:rPr>
              <a:t>Points intersection,</a:t>
            </a:r>
          </a:p>
          <a:p>
            <a:pPr lvl="2" fontAlgn="auto">
              <a:spcBef>
                <a:spcPts val="0"/>
              </a:spcBef>
              <a:spcAft>
                <a:spcPts val="0"/>
              </a:spcAft>
              <a:defRPr/>
            </a:pPr>
            <a:r>
              <a:rPr lang="en-GB" sz="2000" b="1" dirty="0">
                <a:solidFill>
                  <a:schemeClr val="accent3">
                    <a:lumMod val="40000"/>
                    <a:lumOff val="60000"/>
                  </a:schemeClr>
                </a:solidFill>
                <a:effectLst>
                  <a:outerShdw blurRad="38100" dist="38100" dir="2700000" algn="tl">
                    <a:srgbClr val="000000">
                      <a:alpha val="43137"/>
                    </a:srgbClr>
                  </a:outerShdw>
                </a:effectLst>
                <a:latin typeface="+mn-lt"/>
                <a:cs typeface="+mn-cs"/>
              </a:rPr>
              <a:t>George Catlin, 1827 </a:t>
            </a:r>
          </a:p>
        </p:txBody>
      </p:sp>
    </p:spTree>
    <p:extLst>
      <p:ext uri="{BB962C8B-B14F-4D97-AF65-F5344CB8AC3E}">
        <p14:creationId xmlns:p14="http://schemas.microsoft.com/office/powerpoint/2010/main" val="2977447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rot="5400000">
            <a:off x="663781" y="-663778"/>
            <a:ext cx="3696673" cy="5024231"/>
          </a:xfrm>
          <a:prstGeom prst="rect">
            <a:avLst/>
          </a:prstGeom>
        </p:spPr>
      </p:pic>
      <p:pic>
        <p:nvPicPr>
          <p:cNvPr id="6" name="Picture 5"/>
          <p:cNvPicPr>
            <a:picLocks noChangeAspect="1"/>
          </p:cNvPicPr>
          <p:nvPr/>
        </p:nvPicPr>
        <p:blipFill>
          <a:blip r:embed="rId4"/>
          <a:stretch>
            <a:fillRect/>
          </a:stretch>
        </p:blipFill>
        <p:spPr>
          <a:xfrm>
            <a:off x="2" y="3696674"/>
            <a:ext cx="3865376" cy="3161326"/>
          </a:xfrm>
          <a:prstGeom prst="rect">
            <a:avLst/>
          </a:prstGeom>
        </p:spPr>
      </p:pic>
      <p:pic>
        <p:nvPicPr>
          <p:cNvPr id="7" name="Picture 6"/>
          <p:cNvPicPr>
            <a:picLocks noChangeAspect="1"/>
          </p:cNvPicPr>
          <p:nvPr/>
        </p:nvPicPr>
        <p:blipFill>
          <a:blip r:embed="rId5"/>
          <a:stretch>
            <a:fillRect/>
          </a:stretch>
        </p:blipFill>
        <p:spPr>
          <a:xfrm>
            <a:off x="3823276" y="3212977"/>
            <a:ext cx="5331464" cy="3633936"/>
          </a:xfrm>
          <a:prstGeom prst="rect">
            <a:avLst/>
          </a:prstGeom>
        </p:spPr>
      </p:pic>
      <p:pic>
        <p:nvPicPr>
          <p:cNvPr id="8" name="Picture 7"/>
          <p:cNvPicPr>
            <a:picLocks noChangeAspect="1"/>
          </p:cNvPicPr>
          <p:nvPr/>
        </p:nvPicPr>
        <p:blipFill>
          <a:blip r:embed="rId6"/>
          <a:stretch>
            <a:fillRect/>
          </a:stretch>
        </p:blipFill>
        <p:spPr>
          <a:xfrm>
            <a:off x="6171369" y="-1"/>
            <a:ext cx="2939094" cy="3573017"/>
          </a:xfrm>
          <a:prstGeom prst="rect">
            <a:avLst/>
          </a:prstGeom>
        </p:spPr>
      </p:pic>
    </p:spTree>
    <p:extLst>
      <p:ext uri="{BB962C8B-B14F-4D97-AF65-F5344CB8AC3E}">
        <p14:creationId xmlns:p14="http://schemas.microsoft.com/office/powerpoint/2010/main" val="413286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27075"/>
            <a:ext cx="6142038"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4339"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434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6666" y="14289"/>
            <a:ext cx="5293221" cy="3895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41101" y="3429000"/>
            <a:ext cx="9170988" cy="3890963"/>
          </a:xfrm>
          <a:prstGeom prst="rect">
            <a:avLst/>
          </a:prstGeom>
        </p:spPr>
        <p:txBody>
          <a:bodyPr lIns="540000" tIns="540000" rIns="540000" bIns="540000">
            <a:spAutoFit/>
          </a:bodyPr>
          <a:lstStyle/>
          <a:p>
            <a:pPr algn="just" fontAlgn="auto">
              <a:spcBef>
                <a:spcPts val="0"/>
              </a:spcBef>
              <a:spcAft>
                <a:spcPts val="0"/>
              </a:spcAft>
              <a:defRPr/>
            </a:pPr>
            <a:r>
              <a:rPr lang="en-GB" sz="2000" b="1" dirty="0">
                <a:latin typeface="+mn-lt"/>
                <a:cs typeface="+mn-cs"/>
              </a:rPr>
              <a:t>“</a:t>
            </a:r>
            <a:r>
              <a:rPr lang="en-GB" sz="2000" b="1" dirty="0">
                <a:effectLst>
                  <a:outerShdw blurRad="38100" dist="38100" dir="2700000" algn="tl">
                    <a:srgbClr val="000000">
                      <a:alpha val="43137"/>
                    </a:srgbClr>
                  </a:outerShdw>
                </a:effectLst>
                <a:latin typeface="+mn-lt"/>
                <a:cs typeface="+mn-cs"/>
              </a:rPr>
              <a:t>What place is this, to which the squalid street conducts us? A kind of square of leprous houses, some of which are attainable only by crazy wooden stairs without. What lies behind this tottering flight of steps? Let us go on again, and plunge into the Five Points ... This is the place; these narrow ways diverging to the right and left, and reeking everywhere with dirt and filth. Such lives as are led here, bear the same fruit as elsewhere. The coarse and bloated faces at the doors have counterparts at home and all the world over.”</a:t>
            </a:r>
          </a:p>
          <a:p>
            <a:pPr marL="342900" indent="-342900" algn="r" fontAlgn="auto">
              <a:spcBef>
                <a:spcPts val="0"/>
              </a:spcBef>
              <a:spcAft>
                <a:spcPts val="0"/>
              </a:spcAft>
              <a:buFontTx/>
              <a:buChar char="-"/>
              <a:defRPr/>
            </a:pPr>
            <a:r>
              <a:rPr lang="en-GB" b="1" dirty="0">
                <a:latin typeface="+mn-lt"/>
                <a:cs typeface="+mn-cs"/>
              </a:rPr>
              <a:t>Charles Dickens, </a:t>
            </a:r>
            <a:r>
              <a:rPr lang="en-GB" b="1" i="1" dirty="0">
                <a:latin typeface="+mn-lt"/>
                <a:cs typeface="+mn-cs"/>
              </a:rPr>
              <a:t>American Notes </a:t>
            </a:r>
            <a:r>
              <a:rPr lang="en-GB" b="1" dirty="0">
                <a:latin typeface="+mn-lt"/>
                <a:cs typeface="+mn-cs"/>
              </a:rPr>
              <a:t>(1842</a:t>
            </a:r>
            <a:r>
              <a:rPr lang="en-GB" dirty="0">
                <a:latin typeface="+mn-lt"/>
                <a:cs typeface="+mn-cs"/>
              </a:rPr>
              <a:t>)</a:t>
            </a:r>
            <a:endParaRPr lang="en-GB" b="1" dirty="0">
              <a:effectLst>
                <a:outerShdw blurRad="38100" dist="38100" dir="2700000" algn="tl">
                  <a:srgbClr val="000000">
                    <a:alpha val="43137"/>
                  </a:srgbClr>
                </a:outerShdw>
              </a:effectLst>
              <a:latin typeface="+mn-lt"/>
              <a:cs typeface="+mn-cs"/>
            </a:endParaRPr>
          </a:p>
        </p:txBody>
      </p:sp>
      <p:sp>
        <p:nvSpPr>
          <p:cNvPr id="9" name="Rectangle 8"/>
          <p:cNvSpPr/>
          <p:nvPr/>
        </p:nvSpPr>
        <p:spPr>
          <a:xfrm>
            <a:off x="-26988" y="0"/>
            <a:ext cx="5391151" cy="3122613"/>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latin typeface="+mn-lt"/>
                <a:cs typeface="+mn-cs"/>
              </a:rPr>
              <a:t>4. History of New York: </a:t>
            </a:r>
            <a:r>
              <a:rPr lang="en-GB" sz="2400" b="1" u="sng" dirty="0">
                <a:solidFill>
                  <a:srgbClr val="002060"/>
                </a:solidFill>
                <a:effectLst>
                  <a:outerShdw blurRad="38100" dist="38100" dir="2700000" algn="tl">
                    <a:srgbClr val="000000">
                      <a:alpha val="43137"/>
                    </a:srgbClr>
                  </a:outerShdw>
                </a:effectLst>
                <a:latin typeface="+mn-lt"/>
                <a:cs typeface="+mn-cs"/>
              </a:rPr>
              <a:t>Antebellum era – </a:t>
            </a:r>
          </a:p>
          <a:p>
            <a:pPr fontAlgn="auto">
              <a:spcBef>
                <a:spcPts val="0"/>
              </a:spcBef>
              <a:spcAft>
                <a:spcPts val="0"/>
              </a:spcAft>
              <a:defRPr/>
            </a:pPr>
            <a:r>
              <a:rPr lang="en-GB" sz="2400" b="1" u="sng" dirty="0">
                <a:solidFill>
                  <a:srgbClr val="C00000"/>
                </a:solidFill>
                <a:effectLst>
                  <a:outerShdw blurRad="38100" dist="38100" dir="2700000" algn="tl">
                    <a:srgbClr val="000000">
                      <a:alpha val="43137"/>
                    </a:srgbClr>
                  </a:outerShdw>
                </a:effectLst>
                <a:latin typeface="+mn-lt"/>
                <a:cs typeface="+mn-cs"/>
              </a:rPr>
              <a:t>The Five Points</a:t>
            </a:r>
          </a:p>
          <a:p>
            <a:pPr fontAlgn="auto">
              <a:spcBef>
                <a:spcPts val="0"/>
              </a:spcBef>
              <a:spcAft>
                <a:spcPts val="0"/>
              </a:spcAft>
              <a:defRPr/>
            </a:pPr>
            <a:endParaRPr lang="en-GB" sz="2000" dirty="0">
              <a:solidFill>
                <a:prstClr val="white"/>
              </a:solidFill>
              <a:latin typeface="+mn-lt"/>
              <a:cs typeface="+mn-cs"/>
            </a:endParaRPr>
          </a:p>
          <a:p>
            <a:pPr fontAlgn="auto">
              <a:spcBef>
                <a:spcPts val="0"/>
              </a:spcBef>
              <a:spcAft>
                <a:spcPts val="0"/>
              </a:spcAft>
              <a:defRPr/>
            </a:pPr>
            <a:r>
              <a:rPr lang="en-GB" sz="2000" dirty="0">
                <a:latin typeface="+mn-lt"/>
                <a:cs typeface="+mn-cs"/>
              </a:rPr>
              <a:t>Five Points intersection,</a:t>
            </a:r>
          </a:p>
          <a:p>
            <a:pPr fontAlgn="auto">
              <a:spcBef>
                <a:spcPts val="0"/>
              </a:spcBef>
              <a:spcAft>
                <a:spcPts val="0"/>
              </a:spcAft>
              <a:defRPr/>
            </a:pPr>
            <a:r>
              <a:rPr lang="en-GB" sz="2000" dirty="0">
                <a:latin typeface="+mn-lt"/>
                <a:cs typeface="+mn-cs"/>
              </a:rPr>
              <a:t>George Catlin, 1827 </a:t>
            </a:r>
          </a:p>
        </p:txBody>
      </p:sp>
    </p:spTree>
    <p:extLst>
      <p:ext uri="{BB962C8B-B14F-4D97-AF65-F5344CB8AC3E}">
        <p14:creationId xmlns:p14="http://schemas.microsoft.com/office/powerpoint/2010/main" val="1742603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27075"/>
            <a:ext cx="6142038" cy="1828800"/>
          </a:xfrm>
          <a:prstGeom prst="rect">
            <a:avLst/>
          </a:prstGeom>
        </p:spPr>
        <p:txBody>
          <a:bodyPr lIns="540000" tIns="540000" rIns="540000" bIns="540000">
            <a:spAutoFit/>
          </a:bodyPr>
          <a:lstStyle/>
          <a:p>
            <a:pPr marL="342900" indent="-342900" fontAlgn="auto">
              <a:spcBef>
                <a:spcPts val="0"/>
              </a:spcBef>
              <a:spcAft>
                <a:spcPts val="0"/>
              </a:spcAft>
              <a:buFontTx/>
              <a:buChar char="-"/>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5363"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536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260350"/>
            <a:ext cx="7002462" cy="3794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9525" y="-19050"/>
            <a:ext cx="9134475" cy="3060700"/>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latin typeface="+mn-lt"/>
                <a:cs typeface="+mn-cs"/>
              </a:rPr>
              <a:t>4. History of New York: </a:t>
            </a:r>
            <a:r>
              <a:rPr lang="en-GB" sz="2400" b="1" u="sng" dirty="0">
                <a:solidFill>
                  <a:srgbClr val="002060"/>
                </a:solidFill>
                <a:effectLst>
                  <a:outerShdw blurRad="38100" dist="38100" dir="2700000" algn="tl">
                    <a:srgbClr val="000000">
                      <a:alpha val="43137"/>
                    </a:srgbClr>
                  </a:outerShdw>
                </a:effectLst>
                <a:latin typeface="+mn-lt"/>
                <a:cs typeface="+mn-cs"/>
              </a:rPr>
              <a:t>Antebellum and Civil War era</a:t>
            </a:r>
          </a:p>
          <a:p>
            <a:pPr fontAlgn="auto">
              <a:spcBef>
                <a:spcPts val="0"/>
              </a:spcBef>
              <a:spcAft>
                <a:spcPts val="0"/>
              </a:spcAft>
              <a:defRPr/>
            </a:pPr>
            <a:r>
              <a:rPr lang="en-GB" sz="2400" b="1" u="sng" dirty="0">
                <a:solidFill>
                  <a:srgbClr val="002060"/>
                </a:solidFill>
                <a:effectLst>
                  <a:outerShdw blurRad="38100" dist="38100" dir="2700000" algn="tl">
                    <a:srgbClr val="000000">
                      <a:alpha val="43137"/>
                    </a:srgbClr>
                  </a:outerShdw>
                </a:effectLst>
                <a:latin typeface="+mn-lt"/>
                <a:cs typeface="+mn-cs"/>
              </a:rPr>
              <a:t> – The Five Points</a:t>
            </a:r>
          </a:p>
          <a:p>
            <a:pPr fontAlgn="auto">
              <a:spcBef>
                <a:spcPts val="0"/>
              </a:spcBef>
              <a:spcAft>
                <a:spcPts val="0"/>
              </a:spcAft>
              <a:defRPr/>
            </a:pPr>
            <a:endParaRPr lang="en-GB" sz="2000" b="1" dirty="0">
              <a:solidFill>
                <a:srgbClr val="C00000"/>
              </a:solidFill>
              <a:latin typeface="+mn-lt"/>
              <a:cs typeface="+mn-cs"/>
            </a:endParaRPr>
          </a:p>
          <a:p>
            <a:pPr fontAlgn="auto">
              <a:spcBef>
                <a:spcPts val="0"/>
              </a:spcBef>
              <a:spcAft>
                <a:spcPts val="0"/>
              </a:spcAft>
              <a:defRPr/>
            </a:pPr>
            <a:r>
              <a:rPr lang="en-GB" sz="2000" b="1" dirty="0">
                <a:solidFill>
                  <a:srgbClr val="C00000"/>
                </a:solidFill>
                <a:latin typeface="+mn-lt"/>
                <a:cs typeface="+mn-cs"/>
              </a:rPr>
              <a:t>Dead Rabbit riots, 1857</a:t>
            </a:r>
          </a:p>
          <a:p>
            <a:pPr fontAlgn="auto">
              <a:spcBef>
                <a:spcPts val="0"/>
              </a:spcBef>
              <a:spcAft>
                <a:spcPts val="0"/>
              </a:spcAft>
              <a:defRPr/>
            </a:pPr>
            <a:r>
              <a:rPr lang="en-GB" sz="2000" b="1" dirty="0">
                <a:solidFill>
                  <a:srgbClr val="C00000"/>
                </a:solidFill>
                <a:latin typeface="+mn-lt"/>
                <a:cs typeface="+mn-cs"/>
              </a:rPr>
              <a:t>New York Draft Riots, 1863</a:t>
            </a:r>
          </a:p>
          <a:p>
            <a:pPr fontAlgn="auto">
              <a:spcBef>
                <a:spcPts val="0"/>
              </a:spcBef>
              <a:spcAft>
                <a:spcPts val="0"/>
              </a:spcAft>
              <a:defRPr/>
            </a:pPr>
            <a:endParaRPr lang="en-GB" sz="2000" b="1" dirty="0">
              <a:solidFill>
                <a:srgbClr val="C00000"/>
              </a:solidFill>
              <a:latin typeface="+mn-lt"/>
              <a:cs typeface="+mn-cs"/>
            </a:endParaRPr>
          </a:p>
        </p:txBody>
      </p:sp>
      <p:pic>
        <p:nvPicPr>
          <p:cNvPr id="15366" name="Picture 4" descr="http://www.mrlincolnandnewyork.org/upload/draft_riots_irish_hiw_larg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13" y="3168650"/>
            <a:ext cx="4362451"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0825" y="4418013"/>
            <a:ext cx="5083175" cy="2493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03810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1909688601"/>
              </p:ext>
            </p:extLst>
          </p:nvPr>
        </p:nvGraphicFramePr>
        <p:xfrm>
          <a:off x="285750" y="1052513"/>
          <a:ext cx="8561388" cy="4886332"/>
        </p:xfrm>
        <a:graphic>
          <a:graphicData uri="http://schemas.openxmlformats.org/drawingml/2006/table">
            <a:tbl>
              <a:tblPr/>
              <a:tblGrid>
                <a:gridCol w="778308"/>
                <a:gridCol w="1297180"/>
                <a:gridCol w="1297180"/>
                <a:gridCol w="1297180"/>
                <a:gridCol w="1297180"/>
                <a:gridCol w="1297180"/>
                <a:gridCol w="1297180"/>
              </a:tblGrid>
              <a:tr h="409792">
                <a:tc>
                  <a:txBody>
                    <a:bodyPr/>
                    <a:lstStyle/>
                    <a:p>
                      <a:pPr algn="ctr"/>
                      <a:r>
                        <a:rPr lang="en-GB" sz="1800" b="1" dirty="0">
                          <a:solidFill>
                            <a:schemeClr val="bg1"/>
                          </a:solidFill>
                          <a:effectLst/>
                        </a:rPr>
                        <a:t>Year</a:t>
                      </a:r>
                      <a:endParaRPr lang="en-GB" sz="1800" dirty="0">
                        <a:solidFill>
                          <a:schemeClr val="bg1"/>
                        </a:solidFill>
                        <a:effectLst/>
                      </a:endParaRPr>
                    </a:p>
                  </a:txBody>
                  <a:tcPr marL="24070" marR="24070" marT="12037" marB="12037" anchor="ctr">
                    <a:lnL>
                      <a:noFill/>
                    </a:lnL>
                    <a:lnR>
                      <a:noFill/>
                    </a:lnR>
                    <a:lnT>
                      <a:noFill/>
                    </a:lnT>
                    <a:lnB>
                      <a:noFill/>
                    </a:lnB>
                  </a:tcPr>
                </a:tc>
                <a:tc>
                  <a:txBody>
                    <a:bodyPr/>
                    <a:lstStyle/>
                    <a:p>
                      <a:pPr algn="ctr"/>
                      <a:r>
                        <a:rPr lang="en-GB" sz="1800" b="1" dirty="0">
                          <a:solidFill>
                            <a:schemeClr val="bg1"/>
                          </a:solidFill>
                          <a:effectLst/>
                        </a:rPr>
                        <a:t>Manhattan</a:t>
                      </a:r>
                      <a:endParaRPr lang="en-GB" sz="1800" dirty="0">
                        <a:solidFill>
                          <a:schemeClr val="bg1"/>
                        </a:solidFill>
                        <a:effectLst/>
                      </a:endParaRPr>
                    </a:p>
                  </a:txBody>
                  <a:tcPr marL="24070" marR="24070" marT="12037" marB="12037" anchor="ctr">
                    <a:lnL>
                      <a:noFill/>
                    </a:lnL>
                    <a:lnR>
                      <a:noFill/>
                    </a:lnR>
                    <a:lnT>
                      <a:noFill/>
                    </a:lnT>
                    <a:lnB>
                      <a:noFill/>
                    </a:lnB>
                    <a:solidFill>
                      <a:srgbClr val="00FFFF"/>
                    </a:solidFill>
                  </a:tcPr>
                </a:tc>
                <a:tc>
                  <a:txBody>
                    <a:bodyPr/>
                    <a:lstStyle/>
                    <a:p>
                      <a:pPr algn="ctr"/>
                      <a:r>
                        <a:rPr lang="en-GB" sz="1800" b="1" dirty="0">
                          <a:solidFill>
                            <a:schemeClr val="bg1"/>
                          </a:solidFill>
                          <a:effectLst/>
                        </a:rPr>
                        <a:t>Brooklyn</a:t>
                      </a:r>
                      <a:endParaRPr lang="en-GB" sz="1800" dirty="0">
                        <a:solidFill>
                          <a:schemeClr val="bg1"/>
                        </a:solidFill>
                        <a:effectLst/>
                      </a:endParaRPr>
                    </a:p>
                  </a:txBody>
                  <a:tcPr marL="24070" marR="24070" marT="12037" marB="12037" anchor="ctr">
                    <a:lnL>
                      <a:noFill/>
                    </a:lnL>
                    <a:lnR>
                      <a:noFill/>
                    </a:lnR>
                    <a:lnT>
                      <a:noFill/>
                    </a:lnT>
                    <a:lnB>
                      <a:noFill/>
                    </a:lnB>
                    <a:solidFill>
                      <a:srgbClr val="FF0000"/>
                    </a:solidFill>
                  </a:tcPr>
                </a:tc>
                <a:tc>
                  <a:txBody>
                    <a:bodyPr/>
                    <a:lstStyle/>
                    <a:p>
                      <a:pPr algn="ctr"/>
                      <a:r>
                        <a:rPr lang="en-GB" sz="1800" b="1" dirty="0">
                          <a:solidFill>
                            <a:schemeClr val="bg1"/>
                          </a:solidFill>
                          <a:effectLst/>
                        </a:rPr>
                        <a:t>Queens</a:t>
                      </a:r>
                      <a:endParaRPr lang="en-GB" sz="1800" dirty="0">
                        <a:solidFill>
                          <a:schemeClr val="bg1"/>
                        </a:solidFill>
                        <a:effectLst/>
                      </a:endParaRPr>
                    </a:p>
                  </a:txBody>
                  <a:tcPr marL="24070" marR="24070" marT="12037" marB="12037" anchor="ctr">
                    <a:lnL>
                      <a:noFill/>
                    </a:lnL>
                    <a:lnR>
                      <a:noFill/>
                    </a:lnR>
                    <a:lnT>
                      <a:noFill/>
                    </a:lnT>
                    <a:lnB>
                      <a:noFill/>
                    </a:lnB>
                    <a:solidFill>
                      <a:srgbClr val="FFFF00"/>
                    </a:solidFill>
                  </a:tcPr>
                </a:tc>
                <a:tc>
                  <a:txBody>
                    <a:bodyPr/>
                    <a:lstStyle/>
                    <a:p>
                      <a:pPr algn="ctr"/>
                      <a:r>
                        <a:rPr lang="en-GB" sz="1800" b="1" dirty="0">
                          <a:solidFill>
                            <a:schemeClr val="bg1"/>
                          </a:solidFill>
                          <a:effectLst/>
                        </a:rPr>
                        <a:t>Bronx</a:t>
                      </a:r>
                      <a:endParaRPr lang="en-GB" sz="1800" dirty="0">
                        <a:solidFill>
                          <a:schemeClr val="bg1"/>
                        </a:solidFill>
                        <a:effectLst/>
                      </a:endParaRPr>
                    </a:p>
                  </a:txBody>
                  <a:tcPr marL="24070" marR="24070" marT="12037" marB="12037" anchor="ctr">
                    <a:lnL>
                      <a:noFill/>
                    </a:lnL>
                    <a:lnR>
                      <a:noFill/>
                    </a:lnR>
                    <a:lnT>
                      <a:noFill/>
                    </a:lnT>
                    <a:lnB>
                      <a:noFill/>
                    </a:lnB>
                    <a:solidFill>
                      <a:srgbClr val="FF00FF"/>
                    </a:solidFill>
                  </a:tcPr>
                </a:tc>
                <a:tc>
                  <a:txBody>
                    <a:bodyPr/>
                    <a:lstStyle/>
                    <a:p>
                      <a:pPr algn="ctr"/>
                      <a:r>
                        <a:rPr lang="en-GB" sz="1800" b="1" dirty="0">
                          <a:solidFill>
                            <a:schemeClr val="bg1"/>
                          </a:solidFill>
                          <a:effectLst/>
                        </a:rPr>
                        <a:t>Staten </a:t>
                      </a:r>
                      <a:r>
                        <a:rPr lang="en-GB" sz="1800" b="1" dirty="0" smtClean="0">
                          <a:solidFill>
                            <a:schemeClr val="bg1"/>
                          </a:solidFill>
                          <a:effectLst/>
                        </a:rPr>
                        <a:t>Island</a:t>
                      </a:r>
                      <a:endParaRPr lang="en-GB" sz="1800" dirty="0">
                        <a:solidFill>
                          <a:schemeClr val="bg1"/>
                        </a:solidFill>
                        <a:effectLst/>
                      </a:endParaRPr>
                    </a:p>
                  </a:txBody>
                  <a:tcPr marL="24070" marR="24070" marT="12037" marB="12037" anchor="ctr">
                    <a:lnL>
                      <a:noFill/>
                    </a:lnL>
                    <a:lnR>
                      <a:noFill/>
                    </a:lnR>
                    <a:lnT>
                      <a:noFill/>
                    </a:lnT>
                    <a:lnB>
                      <a:noFill/>
                    </a:lnB>
                    <a:solidFill>
                      <a:srgbClr val="00FF00"/>
                    </a:solidFill>
                  </a:tcPr>
                </a:tc>
                <a:tc>
                  <a:txBody>
                    <a:bodyPr/>
                    <a:lstStyle/>
                    <a:p>
                      <a:pPr algn="ctr"/>
                      <a:r>
                        <a:rPr lang="en-GB" sz="1800" b="1" dirty="0">
                          <a:solidFill>
                            <a:srgbClr val="002060"/>
                          </a:solidFill>
                          <a:effectLst/>
                        </a:rPr>
                        <a:t>Total</a:t>
                      </a:r>
                      <a:endParaRPr lang="en-GB" sz="1800" dirty="0">
                        <a:solidFill>
                          <a:srgbClr val="002060"/>
                        </a:solidFill>
                        <a:effectLst/>
                      </a:endParaRPr>
                    </a:p>
                  </a:txBody>
                  <a:tcPr marL="24070" marR="24070" marT="12037" marB="12037" anchor="ctr">
                    <a:lnL>
                      <a:noFill/>
                    </a:lnL>
                    <a:lnR>
                      <a:noFill/>
                    </a:lnR>
                    <a:lnT>
                      <a:noFill/>
                    </a:lnT>
                    <a:lnB>
                      <a:noFill/>
                    </a:lnB>
                  </a:tcPr>
                </a:tc>
              </a:tr>
              <a:tr h="298436">
                <a:tc>
                  <a:txBody>
                    <a:bodyPr/>
                    <a:lstStyle/>
                    <a:p>
                      <a:pPr algn="ctr"/>
                      <a:r>
                        <a:rPr lang="en-GB" sz="1800" dirty="0"/>
                        <a:t>1870</a:t>
                      </a:r>
                    </a:p>
                  </a:txBody>
                  <a:tcPr marL="24070" marR="24070" marT="12037" marB="12037" anchor="ctr">
                    <a:lnL>
                      <a:noFill/>
                    </a:lnL>
                    <a:lnR>
                      <a:noFill/>
                    </a:lnR>
                    <a:lnT>
                      <a:noFill/>
                    </a:lnT>
                    <a:lnB>
                      <a:noFill/>
                    </a:lnB>
                  </a:tcPr>
                </a:tc>
                <a:tc>
                  <a:txBody>
                    <a:bodyPr/>
                    <a:lstStyle/>
                    <a:p>
                      <a:pPr algn="r"/>
                      <a:r>
                        <a:rPr lang="en-GB" sz="1800"/>
                        <a:t>942,292</a:t>
                      </a:r>
                    </a:p>
                  </a:txBody>
                  <a:tcPr marL="24070" marR="24070" marT="12037" marB="12037" anchor="ctr">
                    <a:lnL>
                      <a:noFill/>
                    </a:lnL>
                    <a:lnR>
                      <a:noFill/>
                    </a:lnR>
                    <a:lnT>
                      <a:noFill/>
                    </a:lnT>
                    <a:lnB>
                      <a:noFill/>
                    </a:lnB>
                  </a:tcPr>
                </a:tc>
                <a:tc>
                  <a:txBody>
                    <a:bodyPr/>
                    <a:lstStyle/>
                    <a:p>
                      <a:pPr algn="r"/>
                      <a:r>
                        <a:rPr lang="en-GB" sz="1800"/>
                        <a:t>419,921</a:t>
                      </a:r>
                    </a:p>
                  </a:txBody>
                  <a:tcPr marL="24070" marR="24070" marT="12037" marB="12037" anchor="ctr">
                    <a:lnL>
                      <a:noFill/>
                    </a:lnL>
                    <a:lnR>
                      <a:noFill/>
                    </a:lnR>
                    <a:lnT>
                      <a:noFill/>
                    </a:lnT>
                    <a:lnB>
                      <a:noFill/>
                    </a:lnB>
                  </a:tcPr>
                </a:tc>
                <a:tc>
                  <a:txBody>
                    <a:bodyPr/>
                    <a:lstStyle/>
                    <a:p>
                      <a:pPr algn="r"/>
                      <a:r>
                        <a:rPr lang="en-GB" sz="1800" dirty="0"/>
                        <a:t>45,468</a:t>
                      </a:r>
                    </a:p>
                  </a:txBody>
                  <a:tcPr marL="24070" marR="24070" marT="12037" marB="12037" anchor="ctr">
                    <a:lnL>
                      <a:noFill/>
                    </a:lnL>
                    <a:lnR>
                      <a:noFill/>
                    </a:lnR>
                    <a:lnT>
                      <a:noFill/>
                    </a:lnT>
                    <a:lnB>
                      <a:noFill/>
                    </a:lnB>
                  </a:tcPr>
                </a:tc>
                <a:tc>
                  <a:txBody>
                    <a:bodyPr/>
                    <a:lstStyle/>
                    <a:p>
                      <a:pPr algn="r"/>
                      <a:r>
                        <a:rPr lang="en-GB" sz="1800" dirty="0"/>
                        <a:t>37,393</a:t>
                      </a:r>
                    </a:p>
                  </a:txBody>
                  <a:tcPr marL="24070" marR="24070" marT="12037" marB="12037" anchor="ctr">
                    <a:lnL>
                      <a:noFill/>
                    </a:lnL>
                    <a:lnR>
                      <a:noFill/>
                    </a:lnR>
                    <a:lnT>
                      <a:noFill/>
                    </a:lnT>
                    <a:lnB>
                      <a:noFill/>
                    </a:lnB>
                  </a:tcPr>
                </a:tc>
                <a:tc>
                  <a:txBody>
                    <a:bodyPr/>
                    <a:lstStyle/>
                    <a:p>
                      <a:pPr algn="r"/>
                      <a:r>
                        <a:rPr lang="en-GB" sz="1800" dirty="0"/>
                        <a:t>33,029</a:t>
                      </a:r>
                    </a:p>
                  </a:txBody>
                  <a:tcPr marL="24070" marR="24070" marT="12037" marB="12037" anchor="ctr">
                    <a:lnL>
                      <a:noFill/>
                    </a:lnL>
                    <a:lnR>
                      <a:noFill/>
                    </a:lnR>
                    <a:lnT>
                      <a:noFill/>
                    </a:lnT>
                    <a:lnB>
                      <a:noFill/>
                    </a:lnB>
                  </a:tcPr>
                </a:tc>
                <a:tc>
                  <a:txBody>
                    <a:bodyPr/>
                    <a:lstStyle/>
                    <a:p>
                      <a:pPr algn="r"/>
                      <a:r>
                        <a:rPr lang="en-GB" sz="1800">
                          <a:solidFill>
                            <a:srgbClr val="002060"/>
                          </a:solidFill>
                        </a:rPr>
                        <a:t>1,478,103</a:t>
                      </a:r>
                    </a:p>
                  </a:txBody>
                  <a:tcPr marL="24070" marR="24070" marT="12037" marB="12037" anchor="ctr">
                    <a:lnL>
                      <a:noFill/>
                    </a:lnL>
                    <a:lnR>
                      <a:noFill/>
                    </a:lnR>
                    <a:lnT>
                      <a:noFill/>
                    </a:lnT>
                    <a:lnB>
                      <a:noFill/>
                    </a:lnB>
                  </a:tcPr>
                </a:tc>
              </a:tr>
              <a:tr h="298436">
                <a:tc>
                  <a:txBody>
                    <a:bodyPr/>
                    <a:lstStyle/>
                    <a:p>
                      <a:pPr algn="ctr"/>
                      <a:r>
                        <a:rPr lang="en-GB" sz="1800" dirty="0"/>
                        <a:t>1880</a:t>
                      </a:r>
                    </a:p>
                  </a:txBody>
                  <a:tcPr marL="24070" marR="24070" marT="12037" marB="12037" anchor="ctr">
                    <a:lnL>
                      <a:noFill/>
                    </a:lnL>
                    <a:lnR>
                      <a:noFill/>
                    </a:lnR>
                    <a:lnT>
                      <a:noFill/>
                    </a:lnT>
                    <a:lnB>
                      <a:noFill/>
                    </a:lnB>
                  </a:tcPr>
                </a:tc>
                <a:tc>
                  <a:txBody>
                    <a:bodyPr/>
                    <a:lstStyle/>
                    <a:p>
                      <a:pPr algn="r"/>
                      <a:r>
                        <a:rPr lang="en-GB" sz="1800"/>
                        <a:t>1,164,673</a:t>
                      </a:r>
                    </a:p>
                  </a:txBody>
                  <a:tcPr marL="24070" marR="24070" marT="12037" marB="12037" anchor="ctr">
                    <a:lnL>
                      <a:noFill/>
                    </a:lnL>
                    <a:lnR>
                      <a:noFill/>
                    </a:lnR>
                    <a:lnT>
                      <a:noFill/>
                    </a:lnT>
                    <a:lnB>
                      <a:noFill/>
                    </a:lnB>
                  </a:tcPr>
                </a:tc>
                <a:tc>
                  <a:txBody>
                    <a:bodyPr/>
                    <a:lstStyle/>
                    <a:p>
                      <a:pPr algn="r"/>
                      <a:r>
                        <a:rPr lang="en-GB" sz="1800"/>
                        <a:t>599,495</a:t>
                      </a:r>
                    </a:p>
                  </a:txBody>
                  <a:tcPr marL="24070" marR="24070" marT="12037" marB="12037" anchor="ctr">
                    <a:lnL>
                      <a:noFill/>
                    </a:lnL>
                    <a:lnR>
                      <a:noFill/>
                    </a:lnR>
                    <a:lnT>
                      <a:noFill/>
                    </a:lnT>
                    <a:lnB>
                      <a:noFill/>
                    </a:lnB>
                  </a:tcPr>
                </a:tc>
                <a:tc>
                  <a:txBody>
                    <a:bodyPr/>
                    <a:lstStyle/>
                    <a:p>
                      <a:pPr algn="r"/>
                      <a:r>
                        <a:rPr lang="en-GB" sz="1800" dirty="0"/>
                        <a:t>56,559</a:t>
                      </a:r>
                    </a:p>
                  </a:txBody>
                  <a:tcPr marL="24070" marR="24070" marT="12037" marB="12037" anchor="ctr">
                    <a:lnL>
                      <a:noFill/>
                    </a:lnL>
                    <a:lnR>
                      <a:noFill/>
                    </a:lnR>
                    <a:lnT>
                      <a:noFill/>
                    </a:lnT>
                    <a:lnB>
                      <a:noFill/>
                    </a:lnB>
                  </a:tcPr>
                </a:tc>
                <a:tc>
                  <a:txBody>
                    <a:bodyPr/>
                    <a:lstStyle/>
                    <a:p>
                      <a:pPr algn="r"/>
                      <a:r>
                        <a:rPr lang="en-GB" sz="1800" dirty="0"/>
                        <a:t>51,980</a:t>
                      </a:r>
                    </a:p>
                  </a:txBody>
                  <a:tcPr marL="24070" marR="24070" marT="12037" marB="12037" anchor="ctr">
                    <a:lnL>
                      <a:noFill/>
                    </a:lnL>
                    <a:lnR>
                      <a:noFill/>
                    </a:lnR>
                    <a:lnT>
                      <a:noFill/>
                    </a:lnT>
                    <a:lnB>
                      <a:noFill/>
                    </a:lnB>
                  </a:tcPr>
                </a:tc>
                <a:tc>
                  <a:txBody>
                    <a:bodyPr/>
                    <a:lstStyle/>
                    <a:p>
                      <a:pPr algn="r"/>
                      <a:r>
                        <a:rPr lang="en-GB" sz="1800" dirty="0"/>
                        <a:t>38,991</a:t>
                      </a:r>
                    </a:p>
                  </a:txBody>
                  <a:tcPr marL="24070" marR="24070" marT="12037" marB="12037" anchor="ctr">
                    <a:lnL>
                      <a:noFill/>
                    </a:lnL>
                    <a:lnR>
                      <a:noFill/>
                    </a:lnR>
                    <a:lnT>
                      <a:noFill/>
                    </a:lnT>
                    <a:lnB>
                      <a:noFill/>
                    </a:lnB>
                  </a:tcPr>
                </a:tc>
                <a:tc>
                  <a:txBody>
                    <a:bodyPr/>
                    <a:lstStyle/>
                    <a:p>
                      <a:pPr algn="r"/>
                      <a:r>
                        <a:rPr lang="en-GB" sz="1800" dirty="0">
                          <a:solidFill>
                            <a:srgbClr val="002060"/>
                          </a:solidFill>
                        </a:rPr>
                        <a:t>1,911,698</a:t>
                      </a:r>
                    </a:p>
                  </a:txBody>
                  <a:tcPr marL="24070" marR="24070" marT="12037" marB="12037" anchor="ctr">
                    <a:lnL>
                      <a:noFill/>
                    </a:lnL>
                    <a:lnR>
                      <a:noFill/>
                    </a:lnR>
                    <a:lnT>
                      <a:noFill/>
                    </a:lnT>
                    <a:lnB>
                      <a:noFill/>
                    </a:lnB>
                  </a:tcPr>
                </a:tc>
              </a:tr>
              <a:tr h="298436">
                <a:tc>
                  <a:txBody>
                    <a:bodyPr/>
                    <a:lstStyle/>
                    <a:p>
                      <a:pPr algn="ctr"/>
                      <a:r>
                        <a:rPr lang="en-GB" sz="1800" dirty="0"/>
                        <a:t>1890</a:t>
                      </a:r>
                    </a:p>
                  </a:txBody>
                  <a:tcPr marL="24070" marR="24070" marT="12037" marB="12037" anchor="ctr">
                    <a:lnL>
                      <a:noFill/>
                    </a:lnL>
                    <a:lnR>
                      <a:noFill/>
                    </a:lnR>
                    <a:lnT>
                      <a:noFill/>
                    </a:lnT>
                    <a:lnB>
                      <a:noFill/>
                    </a:lnB>
                  </a:tcPr>
                </a:tc>
                <a:tc>
                  <a:txBody>
                    <a:bodyPr/>
                    <a:lstStyle/>
                    <a:p>
                      <a:pPr algn="r"/>
                      <a:r>
                        <a:rPr lang="en-GB" sz="1800"/>
                        <a:t>1,441,216</a:t>
                      </a:r>
                    </a:p>
                  </a:txBody>
                  <a:tcPr marL="24070" marR="24070" marT="12037" marB="12037" anchor="ctr">
                    <a:lnL>
                      <a:noFill/>
                    </a:lnL>
                    <a:lnR>
                      <a:noFill/>
                    </a:lnR>
                    <a:lnT>
                      <a:noFill/>
                    </a:lnT>
                    <a:lnB>
                      <a:noFill/>
                    </a:lnB>
                  </a:tcPr>
                </a:tc>
                <a:tc>
                  <a:txBody>
                    <a:bodyPr/>
                    <a:lstStyle/>
                    <a:p>
                      <a:pPr algn="r"/>
                      <a:r>
                        <a:rPr lang="en-GB" sz="1800"/>
                        <a:t>838,547</a:t>
                      </a:r>
                    </a:p>
                  </a:txBody>
                  <a:tcPr marL="24070" marR="24070" marT="12037" marB="12037" anchor="ctr">
                    <a:lnL>
                      <a:noFill/>
                    </a:lnL>
                    <a:lnR>
                      <a:noFill/>
                    </a:lnR>
                    <a:lnT>
                      <a:noFill/>
                    </a:lnT>
                    <a:lnB>
                      <a:noFill/>
                    </a:lnB>
                  </a:tcPr>
                </a:tc>
                <a:tc>
                  <a:txBody>
                    <a:bodyPr/>
                    <a:lstStyle/>
                    <a:p>
                      <a:pPr algn="r"/>
                      <a:r>
                        <a:rPr lang="en-GB" sz="1800" dirty="0"/>
                        <a:t>87,050</a:t>
                      </a:r>
                    </a:p>
                  </a:txBody>
                  <a:tcPr marL="24070" marR="24070" marT="12037" marB="12037" anchor="ctr">
                    <a:lnL>
                      <a:noFill/>
                    </a:lnL>
                    <a:lnR>
                      <a:noFill/>
                    </a:lnR>
                    <a:lnT>
                      <a:noFill/>
                    </a:lnT>
                    <a:lnB>
                      <a:noFill/>
                    </a:lnB>
                  </a:tcPr>
                </a:tc>
                <a:tc>
                  <a:txBody>
                    <a:bodyPr/>
                    <a:lstStyle/>
                    <a:p>
                      <a:pPr algn="r"/>
                      <a:r>
                        <a:rPr lang="en-GB" sz="1800" dirty="0"/>
                        <a:t>88,908</a:t>
                      </a:r>
                    </a:p>
                  </a:txBody>
                  <a:tcPr marL="24070" marR="24070" marT="12037" marB="12037" anchor="ctr">
                    <a:lnL>
                      <a:noFill/>
                    </a:lnL>
                    <a:lnR>
                      <a:noFill/>
                    </a:lnR>
                    <a:lnT>
                      <a:noFill/>
                    </a:lnT>
                    <a:lnB>
                      <a:noFill/>
                    </a:lnB>
                  </a:tcPr>
                </a:tc>
                <a:tc>
                  <a:txBody>
                    <a:bodyPr/>
                    <a:lstStyle/>
                    <a:p>
                      <a:pPr algn="r"/>
                      <a:r>
                        <a:rPr lang="en-GB" sz="1800" dirty="0"/>
                        <a:t>51,693</a:t>
                      </a:r>
                    </a:p>
                  </a:txBody>
                  <a:tcPr marL="24070" marR="24070" marT="12037" marB="12037" anchor="ctr">
                    <a:lnL>
                      <a:noFill/>
                    </a:lnL>
                    <a:lnR>
                      <a:noFill/>
                    </a:lnR>
                    <a:lnT>
                      <a:noFill/>
                    </a:lnT>
                    <a:lnB>
                      <a:noFill/>
                    </a:lnB>
                  </a:tcPr>
                </a:tc>
                <a:tc>
                  <a:txBody>
                    <a:bodyPr/>
                    <a:lstStyle/>
                    <a:p>
                      <a:pPr algn="r"/>
                      <a:r>
                        <a:rPr lang="en-GB" sz="1800" dirty="0">
                          <a:solidFill>
                            <a:srgbClr val="002060"/>
                          </a:solidFill>
                        </a:rPr>
                        <a:t>2,507,414</a:t>
                      </a:r>
                    </a:p>
                  </a:txBody>
                  <a:tcPr marL="24070" marR="24070" marT="12037" marB="12037" anchor="ctr">
                    <a:lnL>
                      <a:noFill/>
                    </a:lnL>
                    <a:lnR>
                      <a:noFill/>
                    </a:lnR>
                    <a:lnT>
                      <a:noFill/>
                    </a:lnT>
                    <a:lnB>
                      <a:noFill/>
                    </a:lnB>
                  </a:tcPr>
                </a:tc>
              </a:tr>
              <a:tr h="298436">
                <a:tc>
                  <a:txBody>
                    <a:bodyPr/>
                    <a:lstStyle/>
                    <a:p>
                      <a:pPr algn="ctr"/>
                      <a:r>
                        <a:rPr lang="en-GB" sz="1800" dirty="0" smtClean="0"/>
                        <a:t>1900</a:t>
                      </a:r>
                      <a:endParaRPr lang="en-GB" sz="1800" dirty="0"/>
                    </a:p>
                  </a:txBody>
                  <a:tcPr marL="24070" marR="24070" marT="12037" marB="12037" anchor="ctr">
                    <a:lnL>
                      <a:noFill/>
                    </a:lnL>
                    <a:lnR>
                      <a:noFill/>
                    </a:lnR>
                    <a:lnT>
                      <a:noFill/>
                    </a:lnT>
                    <a:lnB>
                      <a:noFill/>
                    </a:lnB>
                  </a:tcPr>
                </a:tc>
                <a:tc>
                  <a:txBody>
                    <a:bodyPr/>
                    <a:lstStyle/>
                    <a:p>
                      <a:pPr algn="r"/>
                      <a:r>
                        <a:rPr lang="en-GB" sz="1800" dirty="0"/>
                        <a:t>1,850,093</a:t>
                      </a:r>
                    </a:p>
                  </a:txBody>
                  <a:tcPr marL="24070" marR="24070" marT="12037" marB="12037" anchor="ctr">
                    <a:lnL>
                      <a:noFill/>
                    </a:lnL>
                    <a:lnR>
                      <a:noFill/>
                    </a:lnR>
                    <a:lnT>
                      <a:noFill/>
                    </a:lnT>
                    <a:lnB>
                      <a:noFill/>
                    </a:lnB>
                  </a:tcPr>
                </a:tc>
                <a:tc>
                  <a:txBody>
                    <a:bodyPr/>
                    <a:lstStyle/>
                    <a:p>
                      <a:pPr algn="r"/>
                      <a:r>
                        <a:rPr lang="en-GB" sz="1800" dirty="0"/>
                        <a:t>1,166,582</a:t>
                      </a:r>
                    </a:p>
                  </a:txBody>
                  <a:tcPr marL="24070" marR="24070" marT="12037" marB="12037" anchor="ctr">
                    <a:lnL>
                      <a:noFill/>
                    </a:lnL>
                    <a:lnR>
                      <a:noFill/>
                    </a:lnR>
                    <a:lnT>
                      <a:noFill/>
                    </a:lnT>
                    <a:lnB>
                      <a:noFill/>
                    </a:lnB>
                  </a:tcPr>
                </a:tc>
                <a:tc>
                  <a:txBody>
                    <a:bodyPr/>
                    <a:lstStyle/>
                    <a:p>
                      <a:pPr algn="r"/>
                      <a:r>
                        <a:rPr lang="en-GB" sz="1800" dirty="0"/>
                        <a:t>152,999</a:t>
                      </a:r>
                    </a:p>
                  </a:txBody>
                  <a:tcPr marL="24070" marR="24070" marT="12037" marB="12037" anchor="ctr">
                    <a:lnL>
                      <a:noFill/>
                    </a:lnL>
                    <a:lnR>
                      <a:noFill/>
                    </a:lnR>
                    <a:lnT>
                      <a:noFill/>
                    </a:lnT>
                    <a:lnB>
                      <a:noFill/>
                    </a:lnB>
                  </a:tcPr>
                </a:tc>
                <a:tc>
                  <a:txBody>
                    <a:bodyPr/>
                    <a:lstStyle/>
                    <a:p>
                      <a:pPr algn="r"/>
                      <a:r>
                        <a:rPr lang="en-GB" sz="1800" dirty="0"/>
                        <a:t>200,507</a:t>
                      </a:r>
                    </a:p>
                  </a:txBody>
                  <a:tcPr marL="24070" marR="24070" marT="12037" marB="12037" anchor="ctr">
                    <a:lnL>
                      <a:noFill/>
                    </a:lnL>
                    <a:lnR>
                      <a:noFill/>
                    </a:lnR>
                    <a:lnT>
                      <a:noFill/>
                    </a:lnT>
                    <a:lnB>
                      <a:noFill/>
                    </a:lnB>
                  </a:tcPr>
                </a:tc>
                <a:tc>
                  <a:txBody>
                    <a:bodyPr/>
                    <a:lstStyle/>
                    <a:p>
                      <a:pPr algn="r"/>
                      <a:r>
                        <a:rPr lang="en-GB" sz="1800"/>
                        <a:t>67,021</a:t>
                      </a:r>
                    </a:p>
                  </a:txBody>
                  <a:tcPr marL="24070" marR="24070" marT="12037" marB="12037" anchor="ctr">
                    <a:lnL>
                      <a:noFill/>
                    </a:lnL>
                    <a:lnR>
                      <a:noFill/>
                    </a:lnR>
                    <a:lnT>
                      <a:noFill/>
                    </a:lnT>
                    <a:lnB>
                      <a:noFill/>
                    </a:lnB>
                  </a:tcPr>
                </a:tc>
                <a:tc>
                  <a:txBody>
                    <a:bodyPr/>
                    <a:lstStyle/>
                    <a:p>
                      <a:pPr algn="r"/>
                      <a:r>
                        <a:rPr lang="en-GB" sz="1800" dirty="0">
                          <a:solidFill>
                            <a:srgbClr val="002060"/>
                          </a:solidFill>
                        </a:rPr>
                        <a:t>3,437,202</a:t>
                      </a:r>
                    </a:p>
                  </a:txBody>
                  <a:tcPr marL="24070" marR="24070" marT="12037" marB="12037" anchor="ctr">
                    <a:lnL>
                      <a:noFill/>
                    </a:lnL>
                    <a:lnR>
                      <a:noFill/>
                    </a:lnR>
                    <a:lnT>
                      <a:noFill/>
                    </a:lnT>
                    <a:lnB>
                      <a:noFill/>
                    </a:lnB>
                  </a:tcPr>
                </a:tc>
              </a:tr>
              <a:tr h="298436">
                <a:tc>
                  <a:txBody>
                    <a:bodyPr/>
                    <a:lstStyle/>
                    <a:p>
                      <a:pPr algn="ctr"/>
                      <a:r>
                        <a:rPr lang="en-GB" sz="1800" dirty="0"/>
                        <a:t>1910</a:t>
                      </a:r>
                    </a:p>
                  </a:txBody>
                  <a:tcPr marL="24070" marR="24070" marT="12037" marB="12037" anchor="ctr">
                    <a:lnL>
                      <a:noFill/>
                    </a:lnL>
                    <a:lnR>
                      <a:noFill/>
                    </a:lnR>
                    <a:lnT>
                      <a:noFill/>
                    </a:lnT>
                    <a:lnB>
                      <a:noFill/>
                    </a:lnB>
                  </a:tcPr>
                </a:tc>
                <a:tc>
                  <a:txBody>
                    <a:bodyPr/>
                    <a:lstStyle/>
                    <a:p>
                      <a:pPr algn="r"/>
                      <a:r>
                        <a:rPr lang="en-GB" sz="1800" dirty="0"/>
                        <a:t>2,331,542</a:t>
                      </a:r>
                    </a:p>
                  </a:txBody>
                  <a:tcPr marL="24070" marR="24070" marT="12037" marB="12037" anchor="ctr">
                    <a:lnL>
                      <a:noFill/>
                    </a:lnL>
                    <a:lnR>
                      <a:noFill/>
                    </a:lnR>
                    <a:lnT>
                      <a:noFill/>
                    </a:lnT>
                    <a:lnB>
                      <a:noFill/>
                    </a:lnB>
                  </a:tcPr>
                </a:tc>
                <a:tc>
                  <a:txBody>
                    <a:bodyPr/>
                    <a:lstStyle/>
                    <a:p>
                      <a:pPr algn="r"/>
                      <a:r>
                        <a:rPr lang="en-GB" sz="1800"/>
                        <a:t>1,634,351</a:t>
                      </a:r>
                    </a:p>
                  </a:txBody>
                  <a:tcPr marL="24070" marR="24070" marT="12037" marB="12037" anchor="ctr">
                    <a:lnL>
                      <a:noFill/>
                    </a:lnL>
                    <a:lnR>
                      <a:noFill/>
                    </a:lnR>
                    <a:lnT>
                      <a:noFill/>
                    </a:lnT>
                    <a:lnB>
                      <a:noFill/>
                    </a:lnB>
                  </a:tcPr>
                </a:tc>
                <a:tc>
                  <a:txBody>
                    <a:bodyPr/>
                    <a:lstStyle/>
                    <a:p>
                      <a:pPr algn="r"/>
                      <a:r>
                        <a:rPr lang="en-GB" sz="1800" dirty="0"/>
                        <a:t>284,041</a:t>
                      </a:r>
                    </a:p>
                  </a:txBody>
                  <a:tcPr marL="24070" marR="24070" marT="12037" marB="12037" anchor="ctr">
                    <a:lnL>
                      <a:noFill/>
                    </a:lnL>
                    <a:lnR>
                      <a:noFill/>
                    </a:lnR>
                    <a:lnT>
                      <a:noFill/>
                    </a:lnT>
                    <a:lnB>
                      <a:noFill/>
                    </a:lnB>
                  </a:tcPr>
                </a:tc>
                <a:tc>
                  <a:txBody>
                    <a:bodyPr/>
                    <a:lstStyle/>
                    <a:p>
                      <a:pPr algn="r"/>
                      <a:r>
                        <a:rPr lang="en-GB" sz="1800" dirty="0"/>
                        <a:t>430,980</a:t>
                      </a:r>
                    </a:p>
                  </a:txBody>
                  <a:tcPr marL="24070" marR="24070" marT="12037" marB="12037" anchor="ctr">
                    <a:lnL>
                      <a:noFill/>
                    </a:lnL>
                    <a:lnR>
                      <a:noFill/>
                    </a:lnR>
                    <a:lnT>
                      <a:noFill/>
                    </a:lnT>
                    <a:lnB>
                      <a:noFill/>
                    </a:lnB>
                  </a:tcPr>
                </a:tc>
                <a:tc>
                  <a:txBody>
                    <a:bodyPr/>
                    <a:lstStyle/>
                    <a:p>
                      <a:pPr algn="r"/>
                      <a:r>
                        <a:rPr lang="en-GB" sz="1800"/>
                        <a:t>85,969</a:t>
                      </a:r>
                    </a:p>
                  </a:txBody>
                  <a:tcPr marL="24070" marR="24070" marT="12037" marB="12037" anchor="ctr">
                    <a:lnL>
                      <a:noFill/>
                    </a:lnL>
                    <a:lnR>
                      <a:noFill/>
                    </a:lnR>
                    <a:lnT>
                      <a:noFill/>
                    </a:lnT>
                    <a:lnB>
                      <a:noFill/>
                    </a:lnB>
                  </a:tcPr>
                </a:tc>
                <a:tc>
                  <a:txBody>
                    <a:bodyPr/>
                    <a:lstStyle/>
                    <a:p>
                      <a:pPr algn="r"/>
                      <a:r>
                        <a:rPr lang="en-GB" sz="1800" dirty="0">
                          <a:solidFill>
                            <a:srgbClr val="002060"/>
                          </a:solidFill>
                        </a:rPr>
                        <a:t>4,766,883</a:t>
                      </a:r>
                    </a:p>
                  </a:txBody>
                  <a:tcPr marL="24070" marR="24070" marT="12037" marB="12037" anchor="ctr">
                    <a:lnL>
                      <a:noFill/>
                    </a:lnL>
                    <a:lnR>
                      <a:noFill/>
                    </a:lnR>
                    <a:lnT>
                      <a:noFill/>
                    </a:lnT>
                    <a:lnB>
                      <a:noFill/>
                    </a:lnB>
                  </a:tcPr>
                </a:tc>
              </a:tr>
              <a:tr h="298436">
                <a:tc>
                  <a:txBody>
                    <a:bodyPr/>
                    <a:lstStyle/>
                    <a:p>
                      <a:pPr algn="ctr"/>
                      <a:r>
                        <a:rPr lang="en-GB" sz="1800" dirty="0"/>
                        <a:t>1920</a:t>
                      </a:r>
                    </a:p>
                  </a:txBody>
                  <a:tcPr marL="24070" marR="24070" marT="12037" marB="12037" anchor="ctr">
                    <a:lnL>
                      <a:noFill/>
                    </a:lnL>
                    <a:lnR>
                      <a:noFill/>
                    </a:lnR>
                    <a:lnT>
                      <a:noFill/>
                    </a:lnT>
                    <a:lnB>
                      <a:noFill/>
                    </a:lnB>
                  </a:tcPr>
                </a:tc>
                <a:tc>
                  <a:txBody>
                    <a:bodyPr/>
                    <a:lstStyle/>
                    <a:p>
                      <a:pPr algn="r"/>
                      <a:r>
                        <a:rPr lang="en-GB" sz="1800"/>
                        <a:t>2,284,103</a:t>
                      </a:r>
                    </a:p>
                  </a:txBody>
                  <a:tcPr marL="24070" marR="24070" marT="12037" marB="12037" anchor="ctr">
                    <a:lnL>
                      <a:noFill/>
                    </a:lnL>
                    <a:lnR>
                      <a:noFill/>
                    </a:lnR>
                    <a:lnT>
                      <a:noFill/>
                    </a:lnT>
                    <a:lnB>
                      <a:noFill/>
                    </a:lnB>
                  </a:tcPr>
                </a:tc>
                <a:tc>
                  <a:txBody>
                    <a:bodyPr/>
                    <a:lstStyle/>
                    <a:p>
                      <a:pPr algn="r"/>
                      <a:r>
                        <a:rPr lang="en-GB" sz="1800"/>
                        <a:t>2,018,356</a:t>
                      </a:r>
                    </a:p>
                  </a:txBody>
                  <a:tcPr marL="24070" marR="24070" marT="12037" marB="12037" anchor="ctr">
                    <a:lnL>
                      <a:noFill/>
                    </a:lnL>
                    <a:lnR>
                      <a:noFill/>
                    </a:lnR>
                    <a:lnT>
                      <a:noFill/>
                    </a:lnT>
                    <a:lnB>
                      <a:noFill/>
                    </a:lnB>
                  </a:tcPr>
                </a:tc>
                <a:tc>
                  <a:txBody>
                    <a:bodyPr/>
                    <a:lstStyle/>
                    <a:p>
                      <a:pPr algn="r"/>
                      <a:r>
                        <a:rPr lang="en-GB" sz="1800" dirty="0"/>
                        <a:t>469,042</a:t>
                      </a:r>
                    </a:p>
                  </a:txBody>
                  <a:tcPr marL="24070" marR="24070" marT="12037" marB="12037" anchor="ctr">
                    <a:lnL>
                      <a:noFill/>
                    </a:lnL>
                    <a:lnR>
                      <a:noFill/>
                    </a:lnR>
                    <a:lnT>
                      <a:noFill/>
                    </a:lnT>
                    <a:lnB>
                      <a:noFill/>
                    </a:lnB>
                  </a:tcPr>
                </a:tc>
                <a:tc>
                  <a:txBody>
                    <a:bodyPr/>
                    <a:lstStyle/>
                    <a:p>
                      <a:pPr algn="r"/>
                      <a:r>
                        <a:rPr lang="en-GB" sz="1800" dirty="0"/>
                        <a:t>732,016</a:t>
                      </a:r>
                    </a:p>
                  </a:txBody>
                  <a:tcPr marL="24070" marR="24070" marT="12037" marB="12037" anchor="ctr">
                    <a:lnL>
                      <a:noFill/>
                    </a:lnL>
                    <a:lnR>
                      <a:noFill/>
                    </a:lnR>
                    <a:lnT>
                      <a:noFill/>
                    </a:lnT>
                    <a:lnB>
                      <a:noFill/>
                    </a:lnB>
                  </a:tcPr>
                </a:tc>
                <a:tc>
                  <a:txBody>
                    <a:bodyPr/>
                    <a:lstStyle/>
                    <a:p>
                      <a:pPr algn="r"/>
                      <a:r>
                        <a:rPr lang="en-GB" sz="1800"/>
                        <a:t>116,531</a:t>
                      </a:r>
                    </a:p>
                  </a:txBody>
                  <a:tcPr marL="24070" marR="24070" marT="12037" marB="12037" anchor="ctr">
                    <a:lnL>
                      <a:noFill/>
                    </a:lnL>
                    <a:lnR>
                      <a:noFill/>
                    </a:lnR>
                    <a:lnT>
                      <a:noFill/>
                    </a:lnT>
                    <a:lnB>
                      <a:noFill/>
                    </a:lnB>
                  </a:tcPr>
                </a:tc>
                <a:tc>
                  <a:txBody>
                    <a:bodyPr/>
                    <a:lstStyle/>
                    <a:p>
                      <a:pPr algn="r"/>
                      <a:r>
                        <a:rPr lang="en-GB" sz="1800" dirty="0">
                          <a:solidFill>
                            <a:srgbClr val="002060"/>
                          </a:solidFill>
                        </a:rPr>
                        <a:t>5,620,048</a:t>
                      </a:r>
                    </a:p>
                  </a:txBody>
                  <a:tcPr marL="24070" marR="24070" marT="12037" marB="12037" anchor="ctr">
                    <a:lnL>
                      <a:noFill/>
                    </a:lnL>
                    <a:lnR>
                      <a:noFill/>
                    </a:lnR>
                    <a:lnT>
                      <a:noFill/>
                    </a:lnT>
                    <a:lnB>
                      <a:noFill/>
                    </a:lnB>
                  </a:tcPr>
                </a:tc>
              </a:tr>
              <a:tr h="298436">
                <a:tc>
                  <a:txBody>
                    <a:bodyPr/>
                    <a:lstStyle/>
                    <a:p>
                      <a:pPr algn="ctr"/>
                      <a:r>
                        <a:rPr lang="en-GB" sz="1800" dirty="0"/>
                        <a:t>1930</a:t>
                      </a:r>
                    </a:p>
                  </a:txBody>
                  <a:tcPr marL="24070" marR="24070" marT="12037" marB="12037" anchor="ctr">
                    <a:lnL>
                      <a:noFill/>
                    </a:lnL>
                    <a:lnR>
                      <a:noFill/>
                    </a:lnR>
                    <a:lnT>
                      <a:noFill/>
                    </a:lnT>
                    <a:lnB>
                      <a:noFill/>
                    </a:lnB>
                  </a:tcPr>
                </a:tc>
                <a:tc>
                  <a:txBody>
                    <a:bodyPr/>
                    <a:lstStyle/>
                    <a:p>
                      <a:pPr algn="r"/>
                      <a:r>
                        <a:rPr lang="en-GB" sz="1800"/>
                        <a:t>1,867,312</a:t>
                      </a:r>
                    </a:p>
                  </a:txBody>
                  <a:tcPr marL="24070" marR="24070" marT="12037" marB="12037" anchor="ctr">
                    <a:lnL>
                      <a:noFill/>
                    </a:lnL>
                    <a:lnR>
                      <a:noFill/>
                    </a:lnR>
                    <a:lnT>
                      <a:noFill/>
                    </a:lnT>
                    <a:lnB>
                      <a:noFill/>
                    </a:lnB>
                  </a:tcPr>
                </a:tc>
                <a:tc>
                  <a:txBody>
                    <a:bodyPr/>
                    <a:lstStyle/>
                    <a:p>
                      <a:pPr algn="r"/>
                      <a:r>
                        <a:rPr lang="en-GB" sz="1800"/>
                        <a:t>2,560,401</a:t>
                      </a:r>
                    </a:p>
                  </a:txBody>
                  <a:tcPr marL="24070" marR="24070" marT="12037" marB="12037" anchor="ctr">
                    <a:lnL>
                      <a:noFill/>
                    </a:lnL>
                    <a:lnR>
                      <a:noFill/>
                    </a:lnR>
                    <a:lnT>
                      <a:noFill/>
                    </a:lnT>
                    <a:lnB>
                      <a:noFill/>
                    </a:lnB>
                  </a:tcPr>
                </a:tc>
                <a:tc>
                  <a:txBody>
                    <a:bodyPr/>
                    <a:lstStyle/>
                    <a:p>
                      <a:pPr algn="r"/>
                      <a:r>
                        <a:rPr lang="en-GB" sz="1800" dirty="0"/>
                        <a:t>1,079,129</a:t>
                      </a:r>
                    </a:p>
                  </a:txBody>
                  <a:tcPr marL="24070" marR="24070" marT="12037" marB="12037" anchor="ctr">
                    <a:lnL>
                      <a:noFill/>
                    </a:lnL>
                    <a:lnR>
                      <a:noFill/>
                    </a:lnR>
                    <a:lnT>
                      <a:noFill/>
                    </a:lnT>
                    <a:lnB>
                      <a:noFill/>
                    </a:lnB>
                  </a:tcPr>
                </a:tc>
                <a:tc>
                  <a:txBody>
                    <a:bodyPr/>
                    <a:lstStyle/>
                    <a:p>
                      <a:pPr algn="r"/>
                      <a:r>
                        <a:rPr lang="en-GB" sz="1800" dirty="0"/>
                        <a:t>1,265,258</a:t>
                      </a:r>
                    </a:p>
                  </a:txBody>
                  <a:tcPr marL="24070" marR="24070" marT="12037" marB="12037" anchor="ctr">
                    <a:lnL>
                      <a:noFill/>
                    </a:lnL>
                    <a:lnR>
                      <a:noFill/>
                    </a:lnR>
                    <a:lnT>
                      <a:noFill/>
                    </a:lnT>
                    <a:lnB>
                      <a:noFill/>
                    </a:lnB>
                  </a:tcPr>
                </a:tc>
                <a:tc>
                  <a:txBody>
                    <a:bodyPr/>
                    <a:lstStyle/>
                    <a:p>
                      <a:pPr algn="r"/>
                      <a:r>
                        <a:rPr lang="en-GB" sz="1800"/>
                        <a:t>158,346</a:t>
                      </a:r>
                    </a:p>
                  </a:txBody>
                  <a:tcPr marL="24070" marR="24070" marT="12037" marB="12037" anchor="ctr">
                    <a:lnL>
                      <a:noFill/>
                    </a:lnL>
                    <a:lnR>
                      <a:noFill/>
                    </a:lnR>
                    <a:lnT>
                      <a:noFill/>
                    </a:lnT>
                    <a:lnB>
                      <a:noFill/>
                    </a:lnB>
                  </a:tcPr>
                </a:tc>
                <a:tc>
                  <a:txBody>
                    <a:bodyPr/>
                    <a:lstStyle/>
                    <a:p>
                      <a:pPr algn="r"/>
                      <a:r>
                        <a:rPr lang="en-GB" sz="1800" dirty="0">
                          <a:solidFill>
                            <a:srgbClr val="002060"/>
                          </a:solidFill>
                        </a:rPr>
                        <a:t>6,930,446</a:t>
                      </a:r>
                    </a:p>
                  </a:txBody>
                  <a:tcPr marL="24070" marR="24070" marT="12037" marB="12037" anchor="ctr">
                    <a:lnL>
                      <a:noFill/>
                    </a:lnL>
                    <a:lnR>
                      <a:noFill/>
                    </a:lnR>
                    <a:lnT>
                      <a:noFill/>
                    </a:lnT>
                    <a:lnB>
                      <a:noFill/>
                    </a:lnB>
                  </a:tcPr>
                </a:tc>
              </a:tr>
              <a:tr h="298436">
                <a:tc>
                  <a:txBody>
                    <a:bodyPr/>
                    <a:lstStyle/>
                    <a:p>
                      <a:pPr algn="ctr"/>
                      <a:r>
                        <a:rPr lang="en-GB" sz="1800" dirty="0"/>
                        <a:t>1940</a:t>
                      </a:r>
                    </a:p>
                  </a:txBody>
                  <a:tcPr marL="24070" marR="24070" marT="12037" marB="12037" anchor="ctr">
                    <a:lnL>
                      <a:noFill/>
                    </a:lnL>
                    <a:lnR>
                      <a:noFill/>
                    </a:lnR>
                    <a:lnT>
                      <a:noFill/>
                    </a:lnT>
                    <a:lnB>
                      <a:noFill/>
                    </a:lnB>
                  </a:tcPr>
                </a:tc>
                <a:tc>
                  <a:txBody>
                    <a:bodyPr/>
                    <a:lstStyle/>
                    <a:p>
                      <a:pPr algn="r"/>
                      <a:r>
                        <a:rPr lang="en-GB" sz="1800"/>
                        <a:t>1,889,924</a:t>
                      </a:r>
                    </a:p>
                  </a:txBody>
                  <a:tcPr marL="24070" marR="24070" marT="12037" marB="12037" anchor="ctr">
                    <a:lnL>
                      <a:noFill/>
                    </a:lnL>
                    <a:lnR>
                      <a:noFill/>
                    </a:lnR>
                    <a:lnT>
                      <a:noFill/>
                    </a:lnT>
                    <a:lnB>
                      <a:noFill/>
                    </a:lnB>
                  </a:tcPr>
                </a:tc>
                <a:tc>
                  <a:txBody>
                    <a:bodyPr/>
                    <a:lstStyle/>
                    <a:p>
                      <a:pPr algn="r"/>
                      <a:r>
                        <a:rPr lang="en-GB" sz="1800"/>
                        <a:t>2,698,285</a:t>
                      </a:r>
                    </a:p>
                  </a:txBody>
                  <a:tcPr marL="24070" marR="24070" marT="12037" marB="12037" anchor="ctr">
                    <a:lnL>
                      <a:noFill/>
                    </a:lnL>
                    <a:lnR>
                      <a:noFill/>
                    </a:lnR>
                    <a:lnT>
                      <a:noFill/>
                    </a:lnT>
                    <a:lnB>
                      <a:noFill/>
                    </a:lnB>
                  </a:tcPr>
                </a:tc>
                <a:tc>
                  <a:txBody>
                    <a:bodyPr/>
                    <a:lstStyle/>
                    <a:p>
                      <a:pPr algn="r"/>
                      <a:r>
                        <a:rPr lang="en-GB" sz="1800" dirty="0"/>
                        <a:t>1,297,634</a:t>
                      </a:r>
                    </a:p>
                  </a:txBody>
                  <a:tcPr marL="24070" marR="24070" marT="12037" marB="12037" anchor="ctr">
                    <a:lnL>
                      <a:noFill/>
                    </a:lnL>
                    <a:lnR>
                      <a:noFill/>
                    </a:lnR>
                    <a:lnT>
                      <a:noFill/>
                    </a:lnT>
                    <a:lnB>
                      <a:noFill/>
                    </a:lnB>
                  </a:tcPr>
                </a:tc>
                <a:tc>
                  <a:txBody>
                    <a:bodyPr/>
                    <a:lstStyle/>
                    <a:p>
                      <a:pPr algn="r"/>
                      <a:r>
                        <a:rPr lang="en-GB" sz="1800"/>
                        <a:t>1,394,711</a:t>
                      </a:r>
                    </a:p>
                  </a:txBody>
                  <a:tcPr marL="24070" marR="24070" marT="12037" marB="12037" anchor="ctr">
                    <a:lnL>
                      <a:noFill/>
                    </a:lnL>
                    <a:lnR>
                      <a:noFill/>
                    </a:lnR>
                    <a:lnT>
                      <a:noFill/>
                    </a:lnT>
                    <a:lnB>
                      <a:noFill/>
                    </a:lnB>
                  </a:tcPr>
                </a:tc>
                <a:tc>
                  <a:txBody>
                    <a:bodyPr/>
                    <a:lstStyle/>
                    <a:p>
                      <a:pPr algn="r"/>
                      <a:r>
                        <a:rPr lang="en-GB" sz="1800"/>
                        <a:t>174,441</a:t>
                      </a:r>
                    </a:p>
                  </a:txBody>
                  <a:tcPr marL="24070" marR="24070" marT="12037" marB="12037" anchor="ctr">
                    <a:lnL>
                      <a:noFill/>
                    </a:lnL>
                    <a:lnR>
                      <a:noFill/>
                    </a:lnR>
                    <a:lnT>
                      <a:noFill/>
                    </a:lnT>
                    <a:lnB>
                      <a:noFill/>
                    </a:lnB>
                  </a:tcPr>
                </a:tc>
                <a:tc>
                  <a:txBody>
                    <a:bodyPr/>
                    <a:lstStyle/>
                    <a:p>
                      <a:pPr algn="r"/>
                      <a:r>
                        <a:rPr lang="en-GB" sz="1800" dirty="0">
                          <a:solidFill>
                            <a:srgbClr val="002060"/>
                          </a:solidFill>
                        </a:rPr>
                        <a:t>7,454,995</a:t>
                      </a:r>
                    </a:p>
                  </a:txBody>
                  <a:tcPr marL="24070" marR="24070" marT="12037" marB="12037" anchor="ctr">
                    <a:lnL>
                      <a:noFill/>
                    </a:lnL>
                    <a:lnR>
                      <a:noFill/>
                    </a:lnR>
                    <a:lnT>
                      <a:noFill/>
                    </a:lnT>
                    <a:lnB>
                      <a:noFill/>
                    </a:lnB>
                  </a:tcPr>
                </a:tc>
              </a:tr>
              <a:tr h="298436">
                <a:tc>
                  <a:txBody>
                    <a:bodyPr/>
                    <a:lstStyle/>
                    <a:p>
                      <a:pPr algn="ctr"/>
                      <a:r>
                        <a:rPr lang="en-GB" sz="1800" dirty="0"/>
                        <a:t>1950</a:t>
                      </a:r>
                    </a:p>
                  </a:txBody>
                  <a:tcPr marL="24070" marR="24070" marT="12037" marB="12037" anchor="ctr">
                    <a:lnL>
                      <a:noFill/>
                    </a:lnL>
                    <a:lnR>
                      <a:noFill/>
                    </a:lnR>
                    <a:lnT>
                      <a:noFill/>
                    </a:lnT>
                    <a:lnB>
                      <a:noFill/>
                    </a:lnB>
                  </a:tcPr>
                </a:tc>
                <a:tc>
                  <a:txBody>
                    <a:bodyPr/>
                    <a:lstStyle/>
                    <a:p>
                      <a:pPr algn="r"/>
                      <a:r>
                        <a:rPr lang="en-GB" sz="1800"/>
                        <a:t>1,960,101</a:t>
                      </a:r>
                    </a:p>
                  </a:txBody>
                  <a:tcPr marL="24070" marR="24070" marT="12037" marB="12037" anchor="ctr">
                    <a:lnL>
                      <a:noFill/>
                    </a:lnL>
                    <a:lnR>
                      <a:noFill/>
                    </a:lnR>
                    <a:lnT>
                      <a:noFill/>
                    </a:lnT>
                    <a:lnB>
                      <a:noFill/>
                    </a:lnB>
                  </a:tcPr>
                </a:tc>
                <a:tc>
                  <a:txBody>
                    <a:bodyPr/>
                    <a:lstStyle/>
                    <a:p>
                      <a:pPr algn="r"/>
                      <a:r>
                        <a:rPr lang="en-GB" sz="1800"/>
                        <a:t>2,738,175</a:t>
                      </a:r>
                    </a:p>
                  </a:txBody>
                  <a:tcPr marL="24070" marR="24070" marT="12037" marB="12037" anchor="ctr">
                    <a:lnL>
                      <a:noFill/>
                    </a:lnL>
                    <a:lnR>
                      <a:noFill/>
                    </a:lnR>
                    <a:lnT>
                      <a:noFill/>
                    </a:lnT>
                    <a:lnB>
                      <a:noFill/>
                    </a:lnB>
                  </a:tcPr>
                </a:tc>
                <a:tc>
                  <a:txBody>
                    <a:bodyPr/>
                    <a:lstStyle/>
                    <a:p>
                      <a:pPr algn="r"/>
                      <a:r>
                        <a:rPr lang="en-GB" sz="1800" dirty="0"/>
                        <a:t>1,550,849</a:t>
                      </a:r>
                    </a:p>
                  </a:txBody>
                  <a:tcPr marL="24070" marR="24070" marT="12037" marB="12037" anchor="ctr">
                    <a:lnL>
                      <a:noFill/>
                    </a:lnL>
                    <a:lnR>
                      <a:noFill/>
                    </a:lnR>
                    <a:lnT>
                      <a:noFill/>
                    </a:lnT>
                    <a:lnB>
                      <a:noFill/>
                    </a:lnB>
                  </a:tcPr>
                </a:tc>
                <a:tc>
                  <a:txBody>
                    <a:bodyPr/>
                    <a:lstStyle/>
                    <a:p>
                      <a:pPr algn="r"/>
                      <a:r>
                        <a:rPr lang="en-GB" sz="1800"/>
                        <a:t>1,451,277</a:t>
                      </a:r>
                    </a:p>
                  </a:txBody>
                  <a:tcPr marL="24070" marR="24070" marT="12037" marB="12037" anchor="ctr">
                    <a:lnL>
                      <a:noFill/>
                    </a:lnL>
                    <a:lnR>
                      <a:noFill/>
                    </a:lnR>
                    <a:lnT>
                      <a:noFill/>
                    </a:lnT>
                    <a:lnB>
                      <a:noFill/>
                    </a:lnB>
                  </a:tcPr>
                </a:tc>
                <a:tc>
                  <a:txBody>
                    <a:bodyPr/>
                    <a:lstStyle/>
                    <a:p>
                      <a:pPr algn="r"/>
                      <a:r>
                        <a:rPr lang="en-GB" sz="1800"/>
                        <a:t>191,555</a:t>
                      </a:r>
                    </a:p>
                  </a:txBody>
                  <a:tcPr marL="24070" marR="24070" marT="12037" marB="12037" anchor="ctr">
                    <a:lnL>
                      <a:noFill/>
                    </a:lnL>
                    <a:lnR>
                      <a:noFill/>
                    </a:lnR>
                    <a:lnT>
                      <a:noFill/>
                    </a:lnT>
                    <a:lnB>
                      <a:noFill/>
                    </a:lnB>
                  </a:tcPr>
                </a:tc>
                <a:tc>
                  <a:txBody>
                    <a:bodyPr/>
                    <a:lstStyle/>
                    <a:p>
                      <a:pPr algn="r"/>
                      <a:r>
                        <a:rPr lang="en-GB" sz="1800" dirty="0">
                          <a:solidFill>
                            <a:srgbClr val="002060"/>
                          </a:solidFill>
                        </a:rPr>
                        <a:t>7,891,957</a:t>
                      </a:r>
                    </a:p>
                  </a:txBody>
                  <a:tcPr marL="24070" marR="24070" marT="12037" marB="12037" anchor="ctr">
                    <a:lnL>
                      <a:noFill/>
                    </a:lnL>
                    <a:lnR>
                      <a:noFill/>
                    </a:lnR>
                    <a:lnT>
                      <a:noFill/>
                    </a:lnT>
                    <a:lnB>
                      <a:noFill/>
                    </a:lnB>
                  </a:tcPr>
                </a:tc>
              </a:tr>
              <a:tr h="298436">
                <a:tc>
                  <a:txBody>
                    <a:bodyPr/>
                    <a:lstStyle/>
                    <a:p>
                      <a:pPr algn="ctr"/>
                      <a:r>
                        <a:rPr lang="en-GB" sz="1800" dirty="0"/>
                        <a:t>1960</a:t>
                      </a:r>
                    </a:p>
                  </a:txBody>
                  <a:tcPr marL="24070" marR="24070" marT="12037" marB="12037" anchor="ctr">
                    <a:lnL>
                      <a:noFill/>
                    </a:lnL>
                    <a:lnR>
                      <a:noFill/>
                    </a:lnR>
                    <a:lnT>
                      <a:noFill/>
                    </a:lnT>
                    <a:lnB>
                      <a:noFill/>
                    </a:lnB>
                  </a:tcPr>
                </a:tc>
                <a:tc>
                  <a:txBody>
                    <a:bodyPr/>
                    <a:lstStyle/>
                    <a:p>
                      <a:pPr algn="r"/>
                      <a:r>
                        <a:rPr lang="en-GB" sz="1800"/>
                        <a:t>1,698,281</a:t>
                      </a:r>
                    </a:p>
                  </a:txBody>
                  <a:tcPr marL="24070" marR="24070" marT="12037" marB="12037" anchor="ctr">
                    <a:lnL>
                      <a:noFill/>
                    </a:lnL>
                    <a:lnR>
                      <a:noFill/>
                    </a:lnR>
                    <a:lnT>
                      <a:noFill/>
                    </a:lnT>
                    <a:lnB>
                      <a:noFill/>
                    </a:lnB>
                  </a:tcPr>
                </a:tc>
                <a:tc>
                  <a:txBody>
                    <a:bodyPr/>
                    <a:lstStyle/>
                    <a:p>
                      <a:pPr algn="r"/>
                      <a:r>
                        <a:rPr lang="en-GB" sz="1800"/>
                        <a:t>2,627,319</a:t>
                      </a:r>
                    </a:p>
                  </a:txBody>
                  <a:tcPr marL="24070" marR="24070" marT="12037" marB="12037" anchor="ctr">
                    <a:lnL>
                      <a:noFill/>
                    </a:lnL>
                    <a:lnR>
                      <a:noFill/>
                    </a:lnR>
                    <a:lnT>
                      <a:noFill/>
                    </a:lnT>
                    <a:lnB>
                      <a:noFill/>
                    </a:lnB>
                  </a:tcPr>
                </a:tc>
                <a:tc>
                  <a:txBody>
                    <a:bodyPr/>
                    <a:lstStyle/>
                    <a:p>
                      <a:pPr algn="r"/>
                      <a:r>
                        <a:rPr lang="en-GB" sz="1800" dirty="0"/>
                        <a:t>1,809,578</a:t>
                      </a:r>
                    </a:p>
                  </a:txBody>
                  <a:tcPr marL="24070" marR="24070" marT="12037" marB="12037" anchor="ctr">
                    <a:lnL>
                      <a:noFill/>
                    </a:lnL>
                    <a:lnR>
                      <a:noFill/>
                    </a:lnR>
                    <a:lnT>
                      <a:noFill/>
                    </a:lnT>
                    <a:lnB>
                      <a:noFill/>
                    </a:lnB>
                  </a:tcPr>
                </a:tc>
                <a:tc>
                  <a:txBody>
                    <a:bodyPr/>
                    <a:lstStyle/>
                    <a:p>
                      <a:pPr algn="r"/>
                      <a:r>
                        <a:rPr lang="en-GB" sz="1800"/>
                        <a:t>1,424,815</a:t>
                      </a:r>
                    </a:p>
                  </a:txBody>
                  <a:tcPr marL="24070" marR="24070" marT="12037" marB="12037" anchor="ctr">
                    <a:lnL>
                      <a:noFill/>
                    </a:lnL>
                    <a:lnR>
                      <a:noFill/>
                    </a:lnR>
                    <a:lnT>
                      <a:noFill/>
                    </a:lnT>
                    <a:lnB>
                      <a:noFill/>
                    </a:lnB>
                  </a:tcPr>
                </a:tc>
                <a:tc>
                  <a:txBody>
                    <a:bodyPr/>
                    <a:lstStyle/>
                    <a:p>
                      <a:pPr algn="r"/>
                      <a:r>
                        <a:rPr lang="en-GB" sz="1800"/>
                        <a:t>221,991</a:t>
                      </a:r>
                    </a:p>
                  </a:txBody>
                  <a:tcPr marL="24070" marR="24070" marT="12037" marB="12037" anchor="ctr">
                    <a:lnL>
                      <a:noFill/>
                    </a:lnL>
                    <a:lnR>
                      <a:noFill/>
                    </a:lnR>
                    <a:lnT>
                      <a:noFill/>
                    </a:lnT>
                    <a:lnB>
                      <a:noFill/>
                    </a:lnB>
                  </a:tcPr>
                </a:tc>
                <a:tc>
                  <a:txBody>
                    <a:bodyPr/>
                    <a:lstStyle/>
                    <a:p>
                      <a:pPr algn="r"/>
                      <a:r>
                        <a:rPr lang="en-GB" sz="1800" dirty="0">
                          <a:solidFill>
                            <a:srgbClr val="002060"/>
                          </a:solidFill>
                        </a:rPr>
                        <a:t>7,781,984</a:t>
                      </a:r>
                    </a:p>
                  </a:txBody>
                  <a:tcPr marL="24070" marR="24070" marT="12037" marB="12037" anchor="ctr">
                    <a:lnL>
                      <a:noFill/>
                    </a:lnL>
                    <a:lnR>
                      <a:noFill/>
                    </a:lnR>
                    <a:lnT>
                      <a:noFill/>
                    </a:lnT>
                    <a:lnB>
                      <a:noFill/>
                    </a:lnB>
                  </a:tcPr>
                </a:tc>
              </a:tr>
              <a:tr h="298436">
                <a:tc>
                  <a:txBody>
                    <a:bodyPr/>
                    <a:lstStyle/>
                    <a:p>
                      <a:pPr algn="ctr"/>
                      <a:r>
                        <a:rPr lang="en-GB" sz="1800" dirty="0"/>
                        <a:t>1970</a:t>
                      </a:r>
                    </a:p>
                  </a:txBody>
                  <a:tcPr marL="24070" marR="24070" marT="12037" marB="12037" anchor="ctr">
                    <a:lnL>
                      <a:noFill/>
                    </a:lnL>
                    <a:lnR>
                      <a:noFill/>
                    </a:lnR>
                    <a:lnT>
                      <a:noFill/>
                    </a:lnT>
                    <a:lnB>
                      <a:noFill/>
                    </a:lnB>
                  </a:tcPr>
                </a:tc>
                <a:tc>
                  <a:txBody>
                    <a:bodyPr/>
                    <a:lstStyle/>
                    <a:p>
                      <a:pPr algn="r"/>
                      <a:r>
                        <a:rPr lang="en-GB" sz="1800"/>
                        <a:t>1,539,233</a:t>
                      </a:r>
                    </a:p>
                  </a:txBody>
                  <a:tcPr marL="24070" marR="24070" marT="12037" marB="12037" anchor="ctr">
                    <a:lnL>
                      <a:noFill/>
                    </a:lnL>
                    <a:lnR>
                      <a:noFill/>
                    </a:lnR>
                    <a:lnT>
                      <a:noFill/>
                    </a:lnT>
                    <a:lnB>
                      <a:noFill/>
                    </a:lnB>
                  </a:tcPr>
                </a:tc>
                <a:tc>
                  <a:txBody>
                    <a:bodyPr/>
                    <a:lstStyle/>
                    <a:p>
                      <a:pPr algn="r"/>
                      <a:r>
                        <a:rPr lang="en-GB" sz="1800"/>
                        <a:t>2,602,012</a:t>
                      </a:r>
                    </a:p>
                  </a:txBody>
                  <a:tcPr marL="24070" marR="24070" marT="12037" marB="12037" anchor="ctr">
                    <a:lnL>
                      <a:noFill/>
                    </a:lnL>
                    <a:lnR>
                      <a:noFill/>
                    </a:lnR>
                    <a:lnT>
                      <a:noFill/>
                    </a:lnT>
                    <a:lnB>
                      <a:noFill/>
                    </a:lnB>
                  </a:tcPr>
                </a:tc>
                <a:tc>
                  <a:txBody>
                    <a:bodyPr/>
                    <a:lstStyle/>
                    <a:p>
                      <a:pPr algn="r"/>
                      <a:r>
                        <a:rPr lang="en-GB" sz="1800" dirty="0"/>
                        <a:t>1,986,473</a:t>
                      </a:r>
                    </a:p>
                  </a:txBody>
                  <a:tcPr marL="24070" marR="24070" marT="12037" marB="12037" anchor="ctr">
                    <a:lnL>
                      <a:noFill/>
                    </a:lnL>
                    <a:lnR>
                      <a:noFill/>
                    </a:lnR>
                    <a:lnT>
                      <a:noFill/>
                    </a:lnT>
                    <a:lnB>
                      <a:noFill/>
                    </a:lnB>
                  </a:tcPr>
                </a:tc>
                <a:tc>
                  <a:txBody>
                    <a:bodyPr/>
                    <a:lstStyle/>
                    <a:p>
                      <a:pPr algn="r"/>
                      <a:r>
                        <a:rPr lang="en-GB" sz="1800"/>
                        <a:t>1,471,701</a:t>
                      </a:r>
                    </a:p>
                  </a:txBody>
                  <a:tcPr marL="24070" marR="24070" marT="12037" marB="12037" anchor="ctr">
                    <a:lnL>
                      <a:noFill/>
                    </a:lnL>
                    <a:lnR>
                      <a:noFill/>
                    </a:lnR>
                    <a:lnT>
                      <a:noFill/>
                    </a:lnT>
                    <a:lnB>
                      <a:noFill/>
                    </a:lnB>
                  </a:tcPr>
                </a:tc>
                <a:tc>
                  <a:txBody>
                    <a:bodyPr/>
                    <a:lstStyle/>
                    <a:p>
                      <a:pPr algn="r"/>
                      <a:r>
                        <a:rPr lang="en-GB" sz="1800"/>
                        <a:t>295,443</a:t>
                      </a:r>
                    </a:p>
                  </a:txBody>
                  <a:tcPr marL="24070" marR="24070" marT="12037" marB="12037" anchor="ctr">
                    <a:lnL>
                      <a:noFill/>
                    </a:lnL>
                    <a:lnR>
                      <a:noFill/>
                    </a:lnR>
                    <a:lnT>
                      <a:noFill/>
                    </a:lnT>
                    <a:lnB>
                      <a:noFill/>
                    </a:lnB>
                  </a:tcPr>
                </a:tc>
                <a:tc>
                  <a:txBody>
                    <a:bodyPr/>
                    <a:lstStyle/>
                    <a:p>
                      <a:pPr algn="r"/>
                      <a:r>
                        <a:rPr lang="en-GB" sz="1800" dirty="0">
                          <a:solidFill>
                            <a:srgbClr val="002060"/>
                          </a:solidFill>
                        </a:rPr>
                        <a:t>7,894,862</a:t>
                      </a:r>
                    </a:p>
                  </a:txBody>
                  <a:tcPr marL="24070" marR="24070" marT="12037" marB="12037" anchor="ctr">
                    <a:lnL>
                      <a:noFill/>
                    </a:lnL>
                    <a:lnR>
                      <a:noFill/>
                    </a:lnR>
                    <a:lnT>
                      <a:noFill/>
                    </a:lnT>
                    <a:lnB>
                      <a:noFill/>
                    </a:lnB>
                  </a:tcPr>
                </a:tc>
              </a:tr>
              <a:tr h="298436">
                <a:tc>
                  <a:txBody>
                    <a:bodyPr/>
                    <a:lstStyle/>
                    <a:p>
                      <a:pPr algn="ctr"/>
                      <a:r>
                        <a:rPr lang="en-GB" sz="1800" dirty="0"/>
                        <a:t>1980</a:t>
                      </a:r>
                    </a:p>
                  </a:txBody>
                  <a:tcPr marL="24070" marR="24070" marT="12037" marB="12037" anchor="ctr">
                    <a:lnL>
                      <a:noFill/>
                    </a:lnL>
                    <a:lnR>
                      <a:noFill/>
                    </a:lnR>
                    <a:lnT>
                      <a:noFill/>
                    </a:lnT>
                    <a:lnB>
                      <a:noFill/>
                    </a:lnB>
                  </a:tcPr>
                </a:tc>
                <a:tc>
                  <a:txBody>
                    <a:bodyPr/>
                    <a:lstStyle/>
                    <a:p>
                      <a:pPr algn="r"/>
                      <a:r>
                        <a:rPr lang="en-GB" sz="1800"/>
                        <a:t>1,428,285</a:t>
                      </a:r>
                    </a:p>
                  </a:txBody>
                  <a:tcPr marL="24070" marR="24070" marT="12037" marB="12037" anchor="ctr">
                    <a:lnL>
                      <a:noFill/>
                    </a:lnL>
                    <a:lnR>
                      <a:noFill/>
                    </a:lnR>
                    <a:lnT>
                      <a:noFill/>
                    </a:lnT>
                    <a:lnB>
                      <a:noFill/>
                    </a:lnB>
                  </a:tcPr>
                </a:tc>
                <a:tc>
                  <a:txBody>
                    <a:bodyPr/>
                    <a:lstStyle/>
                    <a:p>
                      <a:pPr algn="r"/>
                      <a:r>
                        <a:rPr lang="en-GB" sz="1800"/>
                        <a:t>2,230,936</a:t>
                      </a:r>
                    </a:p>
                  </a:txBody>
                  <a:tcPr marL="24070" marR="24070" marT="12037" marB="12037" anchor="ctr">
                    <a:lnL>
                      <a:noFill/>
                    </a:lnL>
                    <a:lnR>
                      <a:noFill/>
                    </a:lnR>
                    <a:lnT>
                      <a:noFill/>
                    </a:lnT>
                    <a:lnB>
                      <a:noFill/>
                    </a:lnB>
                  </a:tcPr>
                </a:tc>
                <a:tc>
                  <a:txBody>
                    <a:bodyPr/>
                    <a:lstStyle/>
                    <a:p>
                      <a:pPr algn="r"/>
                      <a:r>
                        <a:rPr lang="en-GB" sz="1800" dirty="0"/>
                        <a:t>1,891,325</a:t>
                      </a:r>
                    </a:p>
                  </a:txBody>
                  <a:tcPr marL="24070" marR="24070" marT="12037" marB="12037" anchor="ctr">
                    <a:lnL>
                      <a:noFill/>
                    </a:lnL>
                    <a:lnR>
                      <a:noFill/>
                    </a:lnR>
                    <a:lnT>
                      <a:noFill/>
                    </a:lnT>
                    <a:lnB>
                      <a:noFill/>
                    </a:lnB>
                  </a:tcPr>
                </a:tc>
                <a:tc>
                  <a:txBody>
                    <a:bodyPr/>
                    <a:lstStyle/>
                    <a:p>
                      <a:pPr algn="r"/>
                      <a:r>
                        <a:rPr lang="en-GB" sz="1800"/>
                        <a:t>1,168,972</a:t>
                      </a:r>
                    </a:p>
                  </a:txBody>
                  <a:tcPr marL="24070" marR="24070" marT="12037" marB="12037" anchor="ctr">
                    <a:lnL>
                      <a:noFill/>
                    </a:lnL>
                    <a:lnR>
                      <a:noFill/>
                    </a:lnR>
                    <a:lnT>
                      <a:noFill/>
                    </a:lnT>
                    <a:lnB>
                      <a:noFill/>
                    </a:lnB>
                  </a:tcPr>
                </a:tc>
                <a:tc>
                  <a:txBody>
                    <a:bodyPr/>
                    <a:lstStyle/>
                    <a:p>
                      <a:pPr algn="r"/>
                      <a:r>
                        <a:rPr lang="en-GB" sz="1800"/>
                        <a:t>352,121</a:t>
                      </a:r>
                    </a:p>
                  </a:txBody>
                  <a:tcPr marL="24070" marR="24070" marT="12037" marB="12037" anchor="ctr">
                    <a:lnL>
                      <a:noFill/>
                    </a:lnL>
                    <a:lnR>
                      <a:noFill/>
                    </a:lnR>
                    <a:lnT>
                      <a:noFill/>
                    </a:lnT>
                    <a:lnB>
                      <a:noFill/>
                    </a:lnB>
                  </a:tcPr>
                </a:tc>
                <a:tc>
                  <a:txBody>
                    <a:bodyPr/>
                    <a:lstStyle/>
                    <a:p>
                      <a:pPr algn="r"/>
                      <a:r>
                        <a:rPr lang="en-GB" sz="1800">
                          <a:solidFill>
                            <a:srgbClr val="002060"/>
                          </a:solidFill>
                        </a:rPr>
                        <a:t>7,071,639</a:t>
                      </a:r>
                    </a:p>
                  </a:txBody>
                  <a:tcPr marL="24070" marR="24070" marT="12037" marB="12037" anchor="ctr">
                    <a:lnL>
                      <a:noFill/>
                    </a:lnL>
                    <a:lnR>
                      <a:noFill/>
                    </a:lnR>
                    <a:lnT>
                      <a:noFill/>
                    </a:lnT>
                    <a:lnB>
                      <a:noFill/>
                    </a:lnB>
                  </a:tcPr>
                </a:tc>
              </a:tr>
              <a:tr h="298436">
                <a:tc>
                  <a:txBody>
                    <a:bodyPr/>
                    <a:lstStyle/>
                    <a:p>
                      <a:pPr algn="ctr"/>
                      <a:r>
                        <a:rPr lang="en-GB" sz="1800" dirty="0"/>
                        <a:t>1990</a:t>
                      </a:r>
                    </a:p>
                  </a:txBody>
                  <a:tcPr marL="24070" marR="24070" marT="12037" marB="12037" anchor="ctr">
                    <a:lnL>
                      <a:noFill/>
                    </a:lnL>
                    <a:lnR>
                      <a:noFill/>
                    </a:lnR>
                    <a:lnT>
                      <a:noFill/>
                    </a:lnT>
                    <a:lnB>
                      <a:noFill/>
                    </a:lnB>
                  </a:tcPr>
                </a:tc>
                <a:tc>
                  <a:txBody>
                    <a:bodyPr/>
                    <a:lstStyle/>
                    <a:p>
                      <a:pPr algn="r"/>
                      <a:r>
                        <a:rPr lang="en-GB" sz="1800"/>
                        <a:t>1,487,536</a:t>
                      </a:r>
                    </a:p>
                  </a:txBody>
                  <a:tcPr marL="24070" marR="24070" marT="12037" marB="12037" anchor="ctr">
                    <a:lnL>
                      <a:noFill/>
                    </a:lnL>
                    <a:lnR>
                      <a:noFill/>
                    </a:lnR>
                    <a:lnT>
                      <a:noFill/>
                    </a:lnT>
                    <a:lnB>
                      <a:noFill/>
                    </a:lnB>
                  </a:tcPr>
                </a:tc>
                <a:tc>
                  <a:txBody>
                    <a:bodyPr/>
                    <a:lstStyle/>
                    <a:p>
                      <a:pPr algn="r"/>
                      <a:r>
                        <a:rPr lang="en-GB" sz="1800"/>
                        <a:t>2,300,664</a:t>
                      </a:r>
                    </a:p>
                  </a:txBody>
                  <a:tcPr marL="24070" marR="24070" marT="12037" marB="12037" anchor="ctr">
                    <a:lnL>
                      <a:noFill/>
                    </a:lnL>
                    <a:lnR>
                      <a:noFill/>
                    </a:lnR>
                    <a:lnT>
                      <a:noFill/>
                    </a:lnT>
                    <a:lnB>
                      <a:noFill/>
                    </a:lnB>
                  </a:tcPr>
                </a:tc>
                <a:tc>
                  <a:txBody>
                    <a:bodyPr/>
                    <a:lstStyle/>
                    <a:p>
                      <a:pPr algn="r"/>
                      <a:r>
                        <a:rPr lang="en-GB" sz="1800" dirty="0"/>
                        <a:t>1,951,598</a:t>
                      </a:r>
                    </a:p>
                  </a:txBody>
                  <a:tcPr marL="24070" marR="24070" marT="12037" marB="12037" anchor="ctr">
                    <a:lnL>
                      <a:noFill/>
                    </a:lnL>
                    <a:lnR>
                      <a:noFill/>
                    </a:lnR>
                    <a:lnT>
                      <a:noFill/>
                    </a:lnT>
                    <a:lnB>
                      <a:noFill/>
                    </a:lnB>
                  </a:tcPr>
                </a:tc>
                <a:tc>
                  <a:txBody>
                    <a:bodyPr/>
                    <a:lstStyle/>
                    <a:p>
                      <a:pPr algn="r"/>
                      <a:r>
                        <a:rPr lang="en-GB" sz="1800"/>
                        <a:t>1,203,789</a:t>
                      </a:r>
                    </a:p>
                  </a:txBody>
                  <a:tcPr marL="24070" marR="24070" marT="12037" marB="12037" anchor="ctr">
                    <a:lnL>
                      <a:noFill/>
                    </a:lnL>
                    <a:lnR>
                      <a:noFill/>
                    </a:lnR>
                    <a:lnT>
                      <a:noFill/>
                    </a:lnT>
                    <a:lnB>
                      <a:noFill/>
                    </a:lnB>
                  </a:tcPr>
                </a:tc>
                <a:tc>
                  <a:txBody>
                    <a:bodyPr/>
                    <a:lstStyle/>
                    <a:p>
                      <a:pPr algn="r"/>
                      <a:r>
                        <a:rPr lang="en-GB" sz="1800"/>
                        <a:t>378,977</a:t>
                      </a:r>
                    </a:p>
                  </a:txBody>
                  <a:tcPr marL="24070" marR="24070" marT="12037" marB="12037" anchor="ctr">
                    <a:lnL>
                      <a:noFill/>
                    </a:lnL>
                    <a:lnR>
                      <a:noFill/>
                    </a:lnR>
                    <a:lnT>
                      <a:noFill/>
                    </a:lnT>
                    <a:lnB>
                      <a:noFill/>
                    </a:lnB>
                  </a:tcPr>
                </a:tc>
                <a:tc>
                  <a:txBody>
                    <a:bodyPr/>
                    <a:lstStyle/>
                    <a:p>
                      <a:pPr algn="r"/>
                      <a:r>
                        <a:rPr lang="en-GB" sz="1800" dirty="0">
                          <a:solidFill>
                            <a:srgbClr val="002060"/>
                          </a:solidFill>
                        </a:rPr>
                        <a:t>7,322,564</a:t>
                      </a:r>
                    </a:p>
                  </a:txBody>
                  <a:tcPr marL="24070" marR="24070" marT="12037" marB="12037" anchor="ctr">
                    <a:lnL>
                      <a:noFill/>
                    </a:lnL>
                    <a:lnR>
                      <a:noFill/>
                    </a:lnR>
                    <a:lnT>
                      <a:noFill/>
                    </a:lnT>
                    <a:lnB>
                      <a:noFill/>
                    </a:lnB>
                  </a:tcPr>
                </a:tc>
              </a:tr>
              <a:tr h="298436">
                <a:tc>
                  <a:txBody>
                    <a:bodyPr/>
                    <a:lstStyle/>
                    <a:p>
                      <a:pPr algn="ctr"/>
                      <a:r>
                        <a:rPr lang="en-GB" sz="1800" dirty="0"/>
                        <a:t>2000</a:t>
                      </a:r>
                    </a:p>
                  </a:txBody>
                  <a:tcPr marL="24070" marR="24070" marT="12037" marB="12037" anchor="ctr">
                    <a:lnL>
                      <a:noFill/>
                    </a:lnL>
                    <a:lnR>
                      <a:noFill/>
                    </a:lnR>
                    <a:lnT>
                      <a:noFill/>
                    </a:lnT>
                    <a:lnB>
                      <a:noFill/>
                    </a:lnB>
                  </a:tcPr>
                </a:tc>
                <a:tc>
                  <a:txBody>
                    <a:bodyPr/>
                    <a:lstStyle/>
                    <a:p>
                      <a:pPr algn="r"/>
                      <a:r>
                        <a:rPr lang="en-GB" sz="1800"/>
                        <a:t>1,537,195</a:t>
                      </a:r>
                    </a:p>
                  </a:txBody>
                  <a:tcPr marL="24070" marR="24070" marT="12037" marB="12037" anchor="ctr">
                    <a:lnL>
                      <a:noFill/>
                    </a:lnL>
                    <a:lnR>
                      <a:noFill/>
                    </a:lnR>
                    <a:lnT>
                      <a:noFill/>
                    </a:lnT>
                    <a:lnB>
                      <a:noFill/>
                    </a:lnB>
                  </a:tcPr>
                </a:tc>
                <a:tc>
                  <a:txBody>
                    <a:bodyPr/>
                    <a:lstStyle/>
                    <a:p>
                      <a:pPr algn="r"/>
                      <a:r>
                        <a:rPr lang="en-GB" sz="1800"/>
                        <a:t>2,465,326</a:t>
                      </a:r>
                    </a:p>
                  </a:txBody>
                  <a:tcPr marL="24070" marR="24070" marT="12037" marB="12037" anchor="ctr">
                    <a:lnL>
                      <a:noFill/>
                    </a:lnL>
                    <a:lnR>
                      <a:noFill/>
                    </a:lnR>
                    <a:lnT>
                      <a:noFill/>
                    </a:lnT>
                    <a:lnB>
                      <a:noFill/>
                    </a:lnB>
                  </a:tcPr>
                </a:tc>
                <a:tc>
                  <a:txBody>
                    <a:bodyPr/>
                    <a:lstStyle/>
                    <a:p>
                      <a:pPr algn="r"/>
                      <a:r>
                        <a:rPr lang="en-GB" sz="1800" dirty="0"/>
                        <a:t>2,229,379</a:t>
                      </a:r>
                    </a:p>
                  </a:txBody>
                  <a:tcPr marL="24070" marR="24070" marT="12037" marB="12037" anchor="ctr">
                    <a:lnL>
                      <a:noFill/>
                    </a:lnL>
                    <a:lnR>
                      <a:noFill/>
                    </a:lnR>
                    <a:lnT>
                      <a:noFill/>
                    </a:lnT>
                    <a:lnB>
                      <a:noFill/>
                    </a:lnB>
                  </a:tcPr>
                </a:tc>
                <a:tc>
                  <a:txBody>
                    <a:bodyPr/>
                    <a:lstStyle/>
                    <a:p>
                      <a:pPr algn="r"/>
                      <a:r>
                        <a:rPr lang="en-GB" sz="1800" dirty="0"/>
                        <a:t>1,332,650</a:t>
                      </a:r>
                    </a:p>
                  </a:txBody>
                  <a:tcPr marL="24070" marR="24070" marT="12037" marB="12037" anchor="ctr">
                    <a:lnL>
                      <a:noFill/>
                    </a:lnL>
                    <a:lnR>
                      <a:noFill/>
                    </a:lnR>
                    <a:lnT>
                      <a:noFill/>
                    </a:lnT>
                    <a:lnB>
                      <a:noFill/>
                    </a:lnB>
                  </a:tcPr>
                </a:tc>
                <a:tc>
                  <a:txBody>
                    <a:bodyPr/>
                    <a:lstStyle/>
                    <a:p>
                      <a:pPr algn="r"/>
                      <a:r>
                        <a:rPr lang="en-GB" sz="1800"/>
                        <a:t>443,728</a:t>
                      </a:r>
                    </a:p>
                  </a:txBody>
                  <a:tcPr marL="24070" marR="24070" marT="12037" marB="12037" anchor="ctr">
                    <a:lnL>
                      <a:noFill/>
                    </a:lnL>
                    <a:lnR>
                      <a:noFill/>
                    </a:lnR>
                    <a:lnT>
                      <a:noFill/>
                    </a:lnT>
                    <a:lnB>
                      <a:noFill/>
                    </a:lnB>
                  </a:tcPr>
                </a:tc>
                <a:tc>
                  <a:txBody>
                    <a:bodyPr/>
                    <a:lstStyle/>
                    <a:p>
                      <a:pPr algn="r"/>
                      <a:r>
                        <a:rPr lang="en-GB" sz="1800" dirty="0">
                          <a:solidFill>
                            <a:srgbClr val="002060"/>
                          </a:solidFill>
                        </a:rPr>
                        <a:t>8,008,278</a:t>
                      </a:r>
                    </a:p>
                  </a:txBody>
                  <a:tcPr marL="24070" marR="24070" marT="12037" marB="12037" anchor="ctr">
                    <a:lnL>
                      <a:noFill/>
                    </a:lnL>
                    <a:lnR>
                      <a:noFill/>
                    </a:lnR>
                    <a:lnT>
                      <a:noFill/>
                    </a:lnT>
                    <a:lnB>
                      <a:noFill/>
                    </a:lnB>
                  </a:tcPr>
                </a:tc>
              </a:tr>
              <a:tr h="298436">
                <a:tc>
                  <a:txBody>
                    <a:bodyPr/>
                    <a:lstStyle/>
                    <a:p>
                      <a:pPr algn="ctr"/>
                      <a:r>
                        <a:rPr lang="en-GB" sz="1800" dirty="0"/>
                        <a:t>2010</a:t>
                      </a:r>
                    </a:p>
                  </a:txBody>
                  <a:tcPr marL="24070" marR="24070" marT="12037" marB="12037" anchor="ctr">
                    <a:lnL>
                      <a:noFill/>
                    </a:lnL>
                    <a:lnR>
                      <a:noFill/>
                    </a:lnR>
                    <a:lnT>
                      <a:noFill/>
                    </a:lnT>
                    <a:lnB>
                      <a:noFill/>
                    </a:lnB>
                  </a:tcPr>
                </a:tc>
                <a:tc>
                  <a:txBody>
                    <a:bodyPr/>
                    <a:lstStyle/>
                    <a:p>
                      <a:pPr algn="r"/>
                      <a:r>
                        <a:rPr lang="en-GB" sz="1800" dirty="0"/>
                        <a:t>1,585,873</a:t>
                      </a:r>
                    </a:p>
                  </a:txBody>
                  <a:tcPr marL="24070" marR="24070" marT="12037" marB="12037" anchor="ctr">
                    <a:lnL>
                      <a:noFill/>
                    </a:lnL>
                    <a:lnR>
                      <a:noFill/>
                    </a:lnR>
                    <a:lnT>
                      <a:noFill/>
                    </a:lnT>
                    <a:lnB>
                      <a:noFill/>
                    </a:lnB>
                  </a:tcPr>
                </a:tc>
                <a:tc>
                  <a:txBody>
                    <a:bodyPr/>
                    <a:lstStyle/>
                    <a:p>
                      <a:pPr algn="r"/>
                      <a:r>
                        <a:rPr lang="en-GB" sz="1800"/>
                        <a:t>2,504,700</a:t>
                      </a:r>
                    </a:p>
                  </a:txBody>
                  <a:tcPr marL="24070" marR="24070" marT="12037" marB="12037" anchor="ctr">
                    <a:lnL>
                      <a:noFill/>
                    </a:lnL>
                    <a:lnR>
                      <a:noFill/>
                    </a:lnR>
                    <a:lnT>
                      <a:noFill/>
                    </a:lnT>
                    <a:lnB>
                      <a:noFill/>
                    </a:lnB>
                  </a:tcPr>
                </a:tc>
                <a:tc>
                  <a:txBody>
                    <a:bodyPr/>
                    <a:lstStyle/>
                    <a:p>
                      <a:pPr algn="r"/>
                      <a:r>
                        <a:rPr lang="en-GB" sz="1800" dirty="0"/>
                        <a:t>2,230,722</a:t>
                      </a:r>
                    </a:p>
                  </a:txBody>
                  <a:tcPr marL="24070" marR="24070" marT="12037" marB="12037" anchor="ctr">
                    <a:lnL>
                      <a:noFill/>
                    </a:lnL>
                    <a:lnR>
                      <a:noFill/>
                    </a:lnR>
                    <a:lnT>
                      <a:noFill/>
                    </a:lnT>
                    <a:lnB>
                      <a:noFill/>
                    </a:lnB>
                  </a:tcPr>
                </a:tc>
                <a:tc>
                  <a:txBody>
                    <a:bodyPr/>
                    <a:lstStyle/>
                    <a:p>
                      <a:pPr algn="r"/>
                      <a:r>
                        <a:rPr lang="en-GB" sz="1800"/>
                        <a:t>1,385,108</a:t>
                      </a:r>
                    </a:p>
                  </a:txBody>
                  <a:tcPr marL="24070" marR="24070" marT="12037" marB="12037" anchor="ctr">
                    <a:lnL>
                      <a:noFill/>
                    </a:lnL>
                    <a:lnR>
                      <a:noFill/>
                    </a:lnR>
                    <a:lnT>
                      <a:noFill/>
                    </a:lnT>
                    <a:lnB>
                      <a:noFill/>
                    </a:lnB>
                  </a:tcPr>
                </a:tc>
                <a:tc>
                  <a:txBody>
                    <a:bodyPr/>
                    <a:lstStyle/>
                    <a:p>
                      <a:pPr algn="r"/>
                      <a:r>
                        <a:rPr lang="en-GB" sz="1800"/>
                        <a:t>468,730</a:t>
                      </a:r>
                    </a:p>
                  </a:txBody>
                  <a:tcPr marL="24070" marR="24070" marT="12037" marB="12037" anchor="ctr">
                    <a:lnL>
                      <a:noFill/>
                    </a:lnL>
                    <a:lnR>
                      <a:noFill/>
                    </a:lnR>
                    <a:lnT>
                      <a:noFill/>
                    </a:lnT>
                    <a:lnB>
                      <a:noFill/>
                    </a:lnB>
                  </a:tcPr>
                </a:tc>
                <a:tc>
                  <a:txBody>
                    <a:bodyPr/>
                    <a:lstStyle/>
                    <a:p>
                      <a:pPr algn="r"/>
                      <a:r>
                        <a:rPr lang="en-GB" sz="1800" dirty="0">
                          <a:solidFill>
                            <a:srgbClr val="002060"/>
                          </a:solidFill>
                        </a:rPr>
                        <a:t>8,175,133</a:t>
                      </a:r>
                    </a:p>
                  </a:txBody>
                  <a:tcPr marL="24070" marR="24070" marT="12037" marB="12037" anchor="ctr">
                    <a:lnL>
                      <a:noFill/>
                    </a:lnL>
                    <a:lnR>
                      <a:noFill/>
                    </a:lnR>
                    <a:lnT>
                      <a:noFill/>
                    </a:lnT>
                    <a:lnB>
                      <a:noFill/>
                    </a:lnB>
                  </a:tcPr>
                </a:tc>
              </a:tr>
            </a:tbl>
          </a:graphicData>
        </a:graphic>
      </p:graphicFrame>
      <p:sp>
        <p:nvSpPr>
          <p:cNvPr id="9" name="Rectangle 8"/>
          <p:cNvSpPr/>
          <p:nvPr/>
        </p:nvSpPr>
        <p:spPr>
          <a:xfrm>
            <a:off x="-11113" y="-3175"/>
            <a:ext cx="9155113" cy="6556375"/>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latin typeface="+mn-lt"/>
                <a:cs typeface="+mn-cs"/>
              </a:rPr>
              <a:t>4. History of New York:  </a:t>
            </a:r>
            <a:r>
              <a:rPr lang="en-GB" sz="2400" b="1" u="sng" dirty="0">
                <a:solidFill>
                  <a:srgbClr val="002060"/>
                </a:solidFill>
                <a:latin typeface="+mn-lt"/>
                <a:cs typeface="+mn-cs"/>
              </a:rPr>
              <a:t>Post-Civil War</a:t>
            </a: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lnSpc>
                <a:spcPct val="80000"/>
              </a:lnSpc>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35804647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3" y="0"/>
            <a:ext cx="3563888" cy="47310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AutoShape 11" descr="https://upload.wikimedia.org/wikipedia/commons/8/80/Newspaper_Row%2C_190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GB">
              <a:solidFill>
                <a:prstClr val="white"/>
              </a:solidFill>
              <a:latin typeface="Calibri"/>
            </a:endParaRPr>
          </a:p>
        </p:txBody>
      </p:sp>
      <p:pic>
        <p:nvPicPr>
          <p:cNvPr id="4110"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71" y="1052736"/>
            <a:ext cx="333523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TextBox 18"/>
          <p:cNvSpPr txBox="1"/>
          <p:nvPr/>
        </p:nvSpPr>
        <p:spPr>
          <a:xfrm>
            <a:off x="0" y="7937"/>
            <a:ext cx="9144000" cy="1459879"/>
          </a:xfrm>
          <a:prstGeom prst="rect">
            <a:avLst/>
          </a:prstGeom>
          <a:noFill/>
        </p:spPr>
        <p:txBody>
          <a:bodyPr wrap="square" lIns="540000" tIns="540000" rIns="540000" bIns="540000" rtlCol="0">
            <a:spAutoFit/>
          </a:bodyPr>
          <a:lstStyle/>
          <a:p>
            <a:pPr fontAlgn="auto">
              <a:spcBef>
                <a:spcPts val="0"/>
              </a:spcBef>
              <a:spcAft>
                <a:spcPts val="0"/>
              </a:spcAft>
              <a:defRPr/>
            </a:pPr>
            <a:r>
              <a:rPr lang="en-GB" sz="2400" b="1" u="sng" dirty="0">
                <a:solidFill>
                  <a:srgbClr val="002060"/>
                </a:solidFill>
                <a:effectLst>
                  <a:outerShdw blurRad="38100" dist="38100" dir="2700000" algn="tl">
                    <a:srgbClr val="000000">
                      <a:alpha val="43137"/>
                    </a:srgbClr>
                  </a:outerShdw>
                </a:effectLst>
              </a:rPr>
              <a:t>4. History of New York: </a:t>
            </a:r>
            <a:r>
              <a:rPr lang="en-GB" sz="2400" b="1" u="sng" dirty="0" smtClean="0">
                <a:solidFill>
                  <a:srgbClr val="002060"/>
                </a:solidFill>
                <a:effectLst>
                  <a:outerShdw blurRad="38100" dist="38100" dir="2700000" algn="tl">
                    <a:srgbClr val="000000">
                      <a:alpha val="43137"/>
                    </a:srgbClr>
                  </a:outerShdw>
                </a:effectLst>
                <a:latin typeface="Calibri"/>
              </a:rPr>
              <a:t> </a:t>
            </a:r>
            <a:r>
              <a:rPr lang="en-GB" sz="2400" b="1" u="sng" dirty="0" smtClean="0">
                <a:solidFill>
                  <a:srgbClr val="002060"/>
                </a:solidFill>
                <a:effectLst>
                  <a:outerShdw blurRad="38100" dist="38100" dir="2700000" algn="tl">
                    <a:srgbClr val="000000">
                      <a:alpha val="43137"/>
                    </a:srgbClr>
                  </a:outerShdw>
                </a:effectLst>
              </a:rPr>
              <a:t>Post-Civil </a:t>
            </a:r>
            <a:r>
              <a:rPr lang="en-GB" sz="2400" b="1" u="sng" dirty="0">
                <a:solidFill>
                  <a:srgbClr val="002060"/>
                </a:solidFill>
                <a:effectLst>
                  <a:outerShdw blurRad="38100" dist="38100" dir="2700000" algn="tl">
                    <a:srgbClr val="000000">
                      <a:alpha val="43137"/>
                    </a:srgbClr>
                  </a:outerShdw>
                </a:effectLst>
              </a:rPr>
              <a:t>War</a:t>
            </a:r>
          </a:p>
        </p:txBody>
      </p:sp>
      <p:sp>
        <p:nvSpPr>
          <p:cNvPr id="21" name="TextBox 20"/>
          <p:cNvSpPr txBox="1"/>
          <p:nvPr/>
        </p:nvSpPr>
        <p:spPr>
          <a:xfrm>
            <a:off x="-34023" y="1073391"/>
            <a:ext cx="3744416" cy="1835027"/>
          </a:xfrm>
          <a:prstGeom prst="rect">
            <a:avLst/>
          </a:prstGeom>
          <a:noFill/>
        </p:spPr>
        <p:txBody>
          <a:bodyPr wrap="square" lIns="360000" tIns="360000" rIns="360000" bIns="360000" rtlCol="0">
            <a:spAutoFit/>
          </a:bodyPr>
          <a:lstStyle/>
          <a:p>
            <a:pPr fontAlgn="auto">
              <a:spcBef>
                <a:spcPts val="0"/>
              </a:spcBef>
              <a:spcAft>
                <a:spcPts val="0"/>
              </a:spcAft>
            </a:pPr>
            <a:r>
              <a:rPr lang="en-GB" b="1" dirty="0">
                <a:solidFill>
                  <a:prstClr val="black"/>
                </a:solidFill>
                <a:latin typeface="Calibri"/>
              </a:rPr>
              <a:t>Flatiron </a:t>
            </a:r>
          </a:p>
          <a:p>
            <a:pPr fontAlgn="auto">
              <a:spcBef>
                <a:spcPts val="0"/>
              </a:spcBef>
              <a:spcAft>
                <a:spcPts val="0"/>
              </a:spcAft>
            </a:pPr>
            <a:r>
              <a:rPr lang="en-GB" b="1" dirty="0">
                <a:solidFill>
                  <a:prstClr val="black"/>
                </a:solidFill>
                <a:latin typeface="Calibri"/>
              </a:rPr>
              <a:t>Building</a:t>
            </a:r>
          </a:p>
          <a:p>
            <a:pPr fontAlgn="auto">
              <a:spcBef>
                <a:spcPts val="0"/>
              </a:spcBef>
              <a:spcAft>
                <a:spcPts val="0"/>
              </a:spcAft>
            </a:pPr>
            <a:r>
              <a:rPr lang="en-GB" dirty="0">
                <a:solidFill>
                  <a:prstClr val="black"/>
                </a:solidFill>
                <a:latin typeface="Calibri"/>
              </a:rPr>
              <a:t>(built </a:t>
            </a:r>
          </a:p>
          <a:p>
            <a:pPr fontAlgn="auto">
              <a:spcBef>
                <a:spcPts val="0"/>
              </a:spcBef>
              <a:spcAft>
                <a:spcPts val="0"/>
              </a:spcAft>
            </a:pPr>
            <a:r>
              <a:rPr lang="en-GB" dirty="0">
                <a:solidFill>
                  <a:prstClr val="black"/>
                </a:solidFill>
                <a:latin typeface="Calibri"/>
              </a:rPr>
              <a:t>1902)</a:t>
            </a:r>
          </a:p>
        </p:txBody>
      </p:sp>
      <p:sp>
        <p:nvSpPr>
          <p:cNvPr id="22" name="TextBox 21"/>
          <p:cNvSpPr txBox="1"/>
          <p:nvPr/>
        </p:nvSpPr>
        <p:spPr>
          <a:xfrm>
            <a:off x="5348590" y="135221"/>
            <a:ext cx="1847631" cy="1835027"/>
          </a:xfrm>
          <a:prstGeom prst="rect">
            <a:avLst/>
          </a:prstGeom>
          <a:noFill/>
        </p:spPr>
        <p:txBody>
          <a:bodyPr wrap="square" lIns="360000" tIns="360000" rIns="360000" bIns="360000" rtlCol="0">
            <a:spAutoFit/>
          </a:bodyPr>
          <a:lstStyle/>
          <a:p>
            <a:pPr fontAlgn="auto">
              <a:spcBef>
                <a:spcPts val="0"/>
              </a:spcBef>
              <a:spcAft>
                <a:spcPts val="0"/>
              </a:spcAft>
            </a:pPr>
            <a:r>
              <a:rPr lang="en-GB" b="1" dirty="0">
                <a:solidFill>
                  <a:prstClr val="black"/>
                </a:solidFill>
                <a:latin typeface="Calibri"/>
              </a:rPr>
              <a:t>Woolworth Building</a:t>
            </a:r>
          </a:p>
          <a:p>
            <a:pPr fontAlgn="auto">
              <a:spcBef>
                <a:spcPts val="0"/>
              </a:spcBef>
              <a:spcAft>
                <a:spcPts val="0"/>
              </a:spcAft>
            </a:pPr>
            <a:r>
              <a:rPr lang="en-GB" dirty="0">
                <a:solidFill>
                  <a:prstClr val="black"/>
                </a:solidFill>
                <a:latin typeface="Calibri"/>
              </a:rPr>
              <a:t>(built </a:t>
            </a:r>
          </a:p>
          <a:p>
            <a:pPr fontAlgn="auto">
              <a:spcBef>
                <a:spcPts val="0"/>
              </a:spcBef>
              <a:spcAft>
                <a:spcPts val="0"/>
              </a:spcAft>
            </a:pPr>
            <a:r>
              <a:rPr lang="en-GB" dirty="0">
                <a:solidFill>
                  <a:prstClr val="black"/>
                </a:solidFill>
                <a:latin typeface="Calibri"/>
              </a:rPr>
              <a:t>1910-1913)</a:t>
            </a:r>
          </a:p>
        </p:txBody>
      </p:sp>
      <p:sp>
        <p:nvSpPr>
          <p:cNvPr id="4" name="AutoShape 17" descr="https://upload.wikimedia.org/wikipedia/commons/4/48/ParkRow.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GB">
              <a:solidFill>
                <a:prstClr val="white"/>
              </a:solidFill>
              <a:latin typeface="Calibri"/>
            </a:endParaRPr>
          </a:p>
        </p:txBody>
      </p:sp>
      <p:pic>
        <p:nvPicPr>
          <p:cNvPr id="4114"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6082" y="3616578"/>
            <a:ext cx="5260938" cy="3231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6"/>
          <p:cNvSpPr txBox="1"/>
          <p:nvPr/>
        </p:nvSpPr>
        <p:spPr>
          <a:xfrm>
            <a:off x="3316866" y="805965"/>
            <a:ext cx="2263247" cy="4328017"/>
          </a:xfrm>
          <a:prstGeom prst="rect">
            <a:avLst/>
          </a:prstGeom>
          <a:noFill/>
        </p:spPr>
        <p:txBody>
          <a:bodyPr wrap="square" lIns="360000" tIns="360000" rIns="360000" bIns="360000" rtlCol="0">
            <a:spAutoFit/>
          </a:bodyPr>
          <a:lstStyle/>
          <a:p>
            <a:pPr fontAlgn="auto">
              <a:spcBef>
                <a:spcPts val="0"/>
              </a:spcBef>
              <a:spcAft>
                <a:spcPts val="0"/>
              </a:spcAft>
            </a:pPr>
            <a:r>
              <a:rPr lang="en-GB" sz="2800" dirty="0">
                <a:solidFill>
                  <a:srgbClr val="FF0000"/>
                </a:solidFill>
                <a:effectLst>
                  <a:outerShdw blurRad="38100" dist="38100" dir="2700000" algn="tl">
                    <a:srgbClr val="000000">
                      <a:alpha val="43137"/>
                    </a:srgbClr>
                  </a:outerShdw>
                </a:effectLst>
                <a:latin typeface="Calibri"/>
              </a:rPr>
              <a:t>Park Row </a:t>
            </a:r>
          </a:p>
          <a:p>
            <a:pPr fontAlgn="auto">
              <a:spcBef>
                <a:spcPts val="0"/>
              </a:spcBef>
              <a:spcAft>
                <a:spcPts val="0"/>
              </a:spcAft>
            </a:pPr>
            <a:r>
              <a:rPr lang="en-GB" sz="1700" b="1" dirty="0">
                <a:solidFill>
                  <a:prstClr val="black"/>
                </a:solidFill>
                <a:latin typeface="Calibri"/>
              </a:rPr>
              <a:t>New York World Building</a:t>
            </a:r>
          </a:p>
          <a:p>
            <a:pPr fontAlgn="auto">
              <a:spcBef>
                <a:spcPts val="0"/>
              </a:spcBef>
              <a:spcAft>
                <a:spcPts val="0"/>
              </a:spcAft>
            </a:pPr>
            <a:r>
              <a:rPr lang="en-GB" sz="1700" dirty="0">
                <a:solidFill>
                  <a:prstClr val="black"/>
                </a:solidFill>
                <a:latin typeface="Calibri"/>
              </a:rPr>
              <a:t>(built  1889-1890); (middle) </a:t>
            </a:r>
            <a:r>
              <a:rPr lang="en-GB" sz="1700" b="1" dirty="0">
                <a:solidFill>
                  <a:prstClr val="black"/>
                </a:solidFill>
                <a:latin typeface="Calibri"/>
              </a:rPr>
              <a:t>New Tribune Building</a:t>
            </a:r>
          </a:p>
          <a:p>
            <a:pPr fontAlgn="auto">
              <a:spcBef>
                <a:spcPts val="0"/>
              </a:spcBef>
              <a:spcAft>
                <a:spcPts val="0"/>
              </a:spcAft>
            </a:pPr>
            <a:r>
              <a:rPr lang="en-GB" sz="1700" dirty="0">
                <a:solidFill>
                  <a:prstClr val="black"/>
                </a:solidFill>
                <a:latin typeface="Calibri"/>
              </a:rPr>
              <a:t>(rebuilt  1903-1905); </a:t>
            </a:r>
            <a:r>
              <a:rPr lang="en-GB" sz="1700" b="1" dirty="0">
                <a:solidFill>
                  <a:prstClr val="black"/>
                </a:solidFill>
                <a:latin typeface="Calibri"/>
              </a:rPr>
              <a:t>New York Times building </a:t>
            </a:r>
            <a:r>
              <a:rPr lang="en-GB" sz="1700" dirty="0">
                <a:solidFill>
                  <a:prstClr val="black"/>
                </a:solidFill>
                <a:latin typeface="Calibri"/>
              </a:rPr>
              <a:t>(built 1889)</a:t>
            </a:r>
          </a:p>
          <a:p>
            <a:pPr algn="ctr" fontAlgn="auto">
              <a:spcBef>
                <a:spcPts val="0"/>
              </a:spcBef>
              <a:spcAft>
                <a:spcPts val="0"/>
              </a:spcAft>
            </a:pPr>
            <a:endParaRPr lang="en-GB" dirty="0">
              <a:solidFill>
                <a:prstClr val="black"/>
              </a:solidFill>
              <a:latin typeface="Calibri"/>
            </a:endParaRPr>
          </a:p>
          <a:p>
            <a:pPr fontAlgn="auto">
              <a:spcBef>
                <a:spcPts val="0"/>
              </a:spcBef>
              <a:spcAft>
                <a:spcPts val="0"/>
              </a:spcAft>
            </a:pPr>
            <a:endParaRPr lang="en-GB" dirty="0">
              <a:solidFill>
                <a:prstClr val="black"/>
              </a:solidFill>
              <a:latin typeface="Calibri"/>
            </a:endParaRPr>
          </a:p>
        </p:txBody>
      </p:sp>
    </p:spTree>
    <p:extLst>
      <p:ext uri="{BB962C8B-B14F-4D97-AF65-F5344CB8AC3E}">
        <p14:creationId xmlns:p14="http://schemas.microsoft.com/office/powerpoint/2010/main" val="28227236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983099"/>
          </a:xfrm>
          <a:prstGeom prst="rect">
            <a:avLst/>
          </a:prstGeom>
        </p:spPr>
        <p:txBody>
          <a:bodyPr lIns="540000" tIns="540000" rIns="540000" bIns="540000">
            <a:spAutoFit/>
          </a:bodyPr>
          <a:lstStyle/>
          <a:p>
            <a:pPr fontAlgn="auto">
              <a:spcBef>
                <a:spcPts val="0"/>
              </a:spcBef>
              <a:spcAft>
                <a:spcPts val="0"/>
              </a:spcAft>
              <a:defRPr/>
            </a:pPr>
            <a:r>
              <a:rPr lang="en-GB" sz="2400" b="1" u="sng" dirty="0">
                <a:solidFill>
                  <a:srgbClr val="002060"/>
                </a:solidFill>
                <a:effectLst>
                  <a:outerShdw blurRad="38100" dist="38100" dir="2700000" algn="tl">
                    <a:srgbClr val="000000">
                      <a:alpha val="43137"/>
                    </a:srgbClr>
                  </a:outerShdw>
                </a:effectLst>
              </a:rPr>
              <a:t>4. History of New York: </a:t>
            </a:r>
            <a:r>
              <a:rPr lang="en-GB" sz="2400" b="1" u="sng" dirty="0" smtClean="0">
                <a:solidFill>
                  <a:srgbClr val="002060"/>
                </a:solidFill>
                <a:effectLst>
                  <a:outerShdw blurRad="38100" dist="38100" dir="2700000" algn="tl">
                    <a:srgbClr val="000000">
                      <a:alpha val="43137"/>
                    </a:srgbClr>
                  </a:outerShdw>
                </a:effectLst>
              </a:rPr>
              <a:t>Th</a:t>
            </a:r>
            <a:r>
              <a:rPr lang="en-GB" sz="2400" b="1" u="sng" dirty="0" smtClean="0">
                <a:solidFill>
                  <a:srgbClr val="002060"/>
                </a:solidFill>
                <a:effectLst>
                  <a:outerShdw blurRad="38100" dist="38100" dir="2700000" algn="tl">
                    <a:srgbClr val="000000">
                      <a:alpha val="43137"/>
                    </a:srgbClr>
                  </a:outerShdw>
                </a:effectLst>
                <a:latin typeface="+mn-lt"/>
                <a:cs typeface="+mn-cs"/>
              </a:rPr>
              <a:t>e Myth of the Self-Made Man</a:t>
            </a:r>
          </a:p>
          <a:p>
            <a:pPr marL="457200" indent="-457200" fontAlgn="auto">
              <a:spcBef>
                <a:spcPts val="0"/>
              </a:spcBef>
              <a:spcAft>
                <a:spcPts val="0"/>
              </a:spcAft>
              <a:buFontTx/>
              <a:buAutoNum type="arabicPeriod"/>
              <a:defRPr/>
            </a:pPr>
            <a:endParaRPr lang="en-GB" sz="1000" b="1" dirty="0">
              <a:solidFill>
                <a:prstClr val="white"/>
              </a:solidFill>
              <a:effectLst>
                <a:outerShdw blurRad="38100" dist="38100" dir="2700000" algn="tl">
                  <a:srgbClr val="000000">
                    <a:alpha val="43137"/>
                  </a:srgbClr>
                </a:outerShdw>
              </a:effectLst>
              <a:latin typeface="+mn-lt"/>
              <a:cs typeface="+mn-cs"/>
            </a:endParaRPr>
          </a:p>
          <a:p>
            <a:pPr marL="457200" indent="-457200" fontAlgn="auto">
              <a:spcBef>
                <a:spcPts val="0"/>
              </a:spcBef>
              <a:spcAft>
                <a:spcPts val="0"/>
              </a:spcAft>
              <a:buFontTx/>
              <a:buAutoNum type="arabicPeriod"/>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0243" name="Rectangle 9"/>
          <p:cNvSpPr>
            <a:spLocks noChangeArrowheads="1"/>
          </p:cNvSpPr>
          <p:nvPr/>
        </p:nvSpPr>
        <p:spPr bwMode="auto">
          <a:xfrm>
            <a:off x="-23813" y="6350"/>
            <a:ext cx="4956176"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1024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1420813"/>
            <a:ext cx="2181225" cy="3546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5" name="Picture 4" descr="Alger book cover"/>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1468438" y="3281363"/>
            <a:ext cx="5276850"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5238" y="3275013"/>
            <a:ext cx="2406650" cy="337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2454275" y="908050"/>
            <a:ext cx="6443663" cy="4051018"/>
          </a:xfrm>
          <a:prstGeom prst="rect">
            <a:avLst/>
          </a:prstGeom>
        </p:spPr>
        <p:txBody>
          <a:bodyPr lIns="540000" tIns="360000" rIns="540000" bIns="360000">
            <a:spAutoFit/>
          </a:bodyPr>
          <a:lstStyle/>
          <a:p>
            <a:pPr marL="342900" indent="-342900" algn="r" fontAlgn="auto">
              <a:spcBef>
                <a:spcPts val="0"/>
              </a:spcBef>
              <a:spcAft>
                <a:spcPts val="0"/>
              </a:spcAft>
              <a:buFont typeface="Arial" panose="020B0604020202020204" pitchFamily="34" charset="0"/>
              <a:buChar char="•"/>
              <a:defRPr/>
            </a:pPr>
            <a:r>
              <a:rPr lang="en-GB" sz="2400" dirty="0" smtClean="0">
                <a:solidFill>
                  <a:srgbClr val="002060"/>
                </a:solidFill>
                <a:latin typeface="+mn-lt"/>
                <a:cs typeface="+mn-cs"/>
              </a:rPr>
              <a:t>Horatio Alger, </a:t>
            </a:r>
            <a:r>
              <a:rPr lang="en-GB" sz="2400" i="1" dirty="0" smtClean="0">
                <a:solidFill>
                  <a:srgbClr val="002060"/>
                </a:solidFill>
                <a:latin typeface="+mn-lt"/>
                <a:cs typeface="+mn-cs"/>
              </a:rPr>
              <a:t>Ragged </a:t>
            </a:r>
            <a:r>
              <a:rPr lang="en-GB" sz="2400" i="1" dirty="0">
                <a:solidFill>
                  <a:srgbClr val="002060"/>
                </a:solidFill>
                <a:latin typeface="+mn-lt"/>
                <a:cs typeface="+mn-cs"/>
              </a:rPr>
              <a:t>Dick; or, Street Life in New York with the Boot Blacks</a:t>
            </a:r>
            <a:r>
              <a:rPr lang="en-GB" sz="2400" dirty="0">
                <a:solidFill>
                  <a:srgbClr val="002060"/>
                </a:solidFill>
                <a:latin typeface="+mn-lt"/>
                <a:cs typeface="+mn-cs"/>
              </a:rPr>
              <a:t> (1868) initiates series of books for boys = c</a:t>
            </a:r>
            <a:r>
              <a:rPr lang="en-GB" altLang="en-US" sz="2400" dirty="0">
                <a:solidFill>
                  <a:srgbClr val="002060"/>
                </a:solidFill>
                <a:latin typeface="+mn-lt"/>
                <a:cs typeface="+mn-cs"/>
              </a:rPr>
              <a:t>ity as site of “progress” and rags-to-riches possibility</a:t>
            </a:r>
          </a:p>
          <a:p>
            <a:pPr marL="457200" indent="-457200" fontAlgn="auto">
              <a:spcBef>
                <a:spcPts val="0"/>
              </a:spcBef>
              <a:spcAft>
                <a:spcPts val="0"/>
              </a:spcAft>
              <a:buFontTx/>
              <a:buAutoNum type="arabicPeriod"/>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prstClr val="white"/>
              </a:solidFill>
              <a:effectLst>
                <a:outerShdw blurRad="38100" dist="38100" dir="2700000" algn="tl">
                  <a:srgbClr val="000000">
                    <a:alpha val="43137"/>
                  </a:srgbClr>
                </a:outerShdw>
              </a:effectLst>
              <a:latin typeface="+mn-lt"/>
              <a:cs typeface="+mn-cs"/>
            </a:endParaRPr>
          </a:p>
          <a:p>
            <a:pPr marL="342900" indent="-342900" fontAlgn="auto">
              <a:spcBef>
                <a:spcPts val="0"/>
              </a:spcBef>
              <a:spcAft>
                <a:spcPts val="0"/>
              </a:spcAft>
              <a:buFont typeface="Arial" panose="020B0604020202020204" pitchFamily="34" charset="0"/>
              <a:buChar char="•"/>
              <a:defRPr/>
            </a:pPr>
            <a:endParaRPr lang="en-GB" sz="2400" dirty="0">
              <a:solidFill>
                <a:prstClr val="white"/>
              </a:solidFill>
              <a:effectLst>
                <a:outerShdw blurRad="38100" dist="38100" dir="2700000" algn="tl">
                  <a:srgbClr val="000000">
                    <a:alpha val="43137"/>
                  </a:srgbClr>
                </a:outerShdw>
              </a:effectLst>
              <a:latin typeface="+mn-lt"/>
              <a:cs typeface="+mn-cs"/>
            </a:endParaRPr>
          </a:p>
          <a:p>
            <a:pPr marL="457200" indent="-457200" fontAlgn="auto">
              <a:spcBef>
                <a:spcPts val="0"/>
              </a:spcBef>
              <a:spcAft>
                <a:spcPts val="0"/>
              </a:spcAft>
              <a:buFontTx/>
              <a:buAutoNum type="arabicPeriod"/>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1024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5288" y="3275013"/>
            <a:ext cx="2141537" cy="3376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629774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99" y="481013"/>
            <a:ext cx="9144000" cy="1742694"/>
          </a:xfrm>
          <a:prstGeom prst="rect">
            <a:avLst/>
          </a:prstGeom>
        </p:spPr>
        <p:txBody>
          <a:bodyPr wrap="square" lIns="540000" tIns="360000" rIns="540000" bIns="360000">
            <a:spAutoFit/>
          </a:bodyPr>
          <a:lstStyle/>
          <a:p>
            <a:pPr algn="r"/>
            <a:endParaRPr lang="en-GB" sz="2200" b="1" u="sng" dirty="0" smtClean="0">
              <a:solidFill>
                <a:prstClr val="black"/>
              </a:solidFill>
            </a:endParaRPr>
          </a:p>
          <a:p>
            <a:pPr algn="ctr"/>
            <a:r>
              <a:rPr lang="en-GB" sz="2200" b="1" dirty="0" smtClean="0">
                <a:solidFill>
                  <a:prstClr val="black"/>
                </a:solidFill>
              </a:rPr>
              <a:t>Andrew Carnegie, </a:t>
            </a:r>
            <a:r>
              <a:rPr lang="en-GB" sz="2200" b="1" dirty="0">
                <a:solidFill>
                  <a:prstClr val="black"/>
                </a:solidFill>
              </a:rPr>
              <a:t>‘The Road to Business Success, An Address to Young </a:t>
            </a:r>
            <a:r>
              <a:rPr lang="en-GB" sz="2200" b="1" dirty="0" smtClean="0">
                <a:solidFill>
                  <a:prstClr val="black"/>
                </a:solidFill>
              </a:rPr>
              <a:t>Men’ (1885)</a:t>
            </a: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6" descr="JohnPierpontMorgan.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8" descr="JohnPierpontMorgan.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15" name="Rectangle 14"/>
          <p:cNvSpPr/>
          <p:nvPr/>
        </p:nvSpPr>
        <p:spPr>
          <a:xfrm>
            <a:off x="-19001" y="1844824"/>
            <a:ext cx="7111279" cy="4882015"/>
          </a:xfrm>
          <a:prstGeom prst="rect">
            <a:avLst/>
          </a:prstGeom>
        </p:spPr>
        <p:txBody>
          <a:bodyPr wrap="square" lIns="540000" tIns="360000" rIns="540000" bIns="360000">
            <a:spAutoFit/>
          </a:bodyPr>
          <a:lstStyle/>
          <a:p>
            <a:pPr marL="342900" indent="-342900" algn="just">
              <a:lnSpc>
                <a:spcPct val="80000"/>
              </a:lnSpc>
              <a:buFont typeface="Arial" panose="020B0604020202020204" pitchFamily="34" charset="0"/>
              <a:buChar char="•"/>
            </a:pPr>
            <a:r>
              <a:rPr lang="en-US" altLang="en-US" sz="2000" dirty="0">
                <a:solidFill>
                  <a:prstClr val="black"/>
                </a:solidFill>
              </a:rPr>
              <a:t>“It is well that young men should </a:t>
            </a:r>
            <a:r>
              <a:rPr lang="en-US" altLang="en-US" sz="2000" dirty="0">
                <a:solidFill>
                  <a:srgbClr val="FF0000"/>
                </a:solidFill>
              </a:rPr>
              <a:t>begin at the </a:t>
            </a:r>
            <a:r>
              <a:rPr lang="en-US" altLang="en-US" sz="2000" dirty="0" smtClean="0">
                <a:solidFill>
                  <a:srgbClr val="FF0000"/>
                </a:solidFill>
              </a:rPr>
              <a:t>beginning </a:t>
            </a:r>
            <a:r>
              <a:rPr lang="en-US" altLang="en-US" sz="2000" dirty="0">
                <a:solidFill>
                  <a:prstClr val="black"/>
                </a:solidFill>
              </a:rPr>
              <a:t>and occupy the most </a:t>
            </a:r>
            <a:r>
              <a:rPr lang="en-US" altLang="en-US" sz="2000" dirty="0">
                <a:solidFill>
                  <a:srgbClr val="FF0000"/>
                </a:solidFill>
              </a:rPr>
              <a:t>subordinate </a:t>
            </a:r>
            <a:r>
              <a:rPr lang="en-US" altLang="en-US" sz="2000" dirty="0">
                <a:solidFill>
                  <a:prstClr val="black"/>
                </a:solidFill>
              </a:rPr>
              <a:t>positions” </a:t>
            </a:r>
          </a:p>
          <a:p>
            <a:pPr algn="just">
              <a:lnSpc>
                <a:spcPct val="80000"/>
              </a:lnSpc>
            </a:pPr>
            <a:endParaRPr lang="en-US" altLang="en-US" sz="2000" dirty="0">
              <a:solidFill>
                <a:prstClr val="black"/>
              </a:solidFill>
            </a:endParaRPr>
          </a:p>
          <a:p>
            <a:pPr marL="342900" indent="-342900" algn="just">
              <a:lnSpc>
                <a:spcPct val="80000"/>
              </a:lnSpc>
              <a:buFont typeface="Arial" panose="020B0604020202020204" pitchFamily="34" charset="0"/>
              <a:buChar char="•"/>
            </a:pPr>
            <a:r>
              <a:rPr lang="en-US" altLang="en-US" sz="2000" dirty="0">
                <a:solidFill>
                  <a:prstClr val="black"/>
                </a:solidFill>
              </a:rPr>
              <a:t> “</a:t>
            </a:r>
            <a:r>
              <a:rPr lang="en-US" altLang="en-US" sz="2000" dirty="0">
                <a:solidFill>
                  <a:srgbClr val="FF0000"/>
                </a:solidFill>
              </a:rPr>
              <a:t>Aim high </a:t>
            </a:r>
            <a:r>
              <a:rPr lang="en-US" altLang="en-US" sz="2000" dirty="0" smtClean="0">
                <a:solidFill>
                  <a:prstClr val="black"/>
                </a:solidFill>
              </a:rPr>
              <a:t>… Say to </a:t>
            </a:r>
            <a:r>
              <a:rPr lang="en-US" altLang="en-US" sz="2000" dirty="0">
                <a:solidFill>
                  <a:prstClr val="black"/>
                </a:solidFill>
              </a:rPr>
              <a:t>yourself, ‘</a:t>
            </a:r>
            <a:r>
              <a:rPr lang="en-US" altLang="en-US" sz="2000" dirty="0">
                <a:solidFill>
                  <a:srgbClr val="FF0000"/>
                </a:solidFill>
              </a:rPr>
              <a:t>My place is at the top</a:t>
            </a:r>
            <a:r>
              <a:rPr lang="en-US" altLang="en-US" sz="2000" dirty="0">
                <a:solidFill>
                  <a:prstClr val="black"/>
                </a:solidFill>
              </a:rPr>
              <a:t>.’”</a:t>
            </a:r>
          </a:p>
          <a:p>
            <a:pPr marL="342900" indent="-342900" algn="just">
              <a:lnSpc>
                <a:spcPct val="80000"/>
              </a:lnSpc>
              <a:buFont typeface="Arial" panose="020B0604020202020204" pitchFamily="34" charset="0"/>
              <a:buChar char="•"/>
            </a:pPr>
            <a:endParaRPr lang="en-US" altLang="en-US" sz="2000" dirty="0">
              <a:solidFill>
                <a:prstClr val="black"/>
              </a:solidFill>
            </a:endParaRPr>
          </a:p>
          <a:p>
            <a:pPr marL="342900" indent="-342900" algn="just">
              <a:lnSpc>
                <a:spcPct val="80000"/>
              </a:lnSpc>
              <a:buFont typeface="Arial" panose="020B0604020202020204" pitchFamily="34" charset="0"/>
              <a:buChar char="•"/>
            </a:pPr>
            <a:r>
              <a:rPr lang="en-US" altLang="en-US" sz="2000" dirty="0" smtClean="0">
                <a:solidFill>
                  <a:prstClr val="black"/>
                </a:solidFill>
              </a:rPr>
              <a:t>“ … Here </a:t>
            </a:r>
            <a:r>
              <a:rPr lang="en-US" altLang="en-US" sz="2000" dirty="0">
                <a:solidFill>
                  <a:prstClr val="black"/>
                </a:solidFill>
              </a:rPr>
              <a:t>is the prime condition for success, the great secret: </a:t>
            </a:r>
            <a:r>
              <a:rPr lang="en-US" altLang="en-US" sz="2000" dirty="0" smtClean="0">
                <a:solidFill>
                  <a:prstClr val="black"/>
                </a:solidFill>
              </a:rPr>
              <a:t>concentrate </a:t>
            </a:r>
            <a:r>
              <a:rPr lang="en-US" altLang="en-US" sz="2000" dirty="0">
                <a:solidFill>
                  <a:prstClr val="black"/>
                </a:solidFill>
              </a:rPr>
              <a:t>your energy, thought and capital exclusively on the business in which you are engaged.”</a:t>
            </a:r>
            <a:endParaRPr lang="en-GB" altLang="en-US" sz="2000" dirty="0">
              <a:solidFill>
                <a:prstClr val="black"/>
              </a:solidFill>
            </a:endParaRPr>
          </a:p>
          <a:p>
            <a:pPr marL="342900" indent="-342900" algn="just">
              <a:buFont typeface="Arial" panose="020B0604020202020204" pitchFamily="34" charset="0"/>
              <a:buChar char="•"/>
            </a:pPr>
            <a:endParaRPr lang="en-GB" sz="2000" dirty="0">
              <a:solidFill>
                <a:prstClr val="black"/>
              </a:solidFill>
            </a:endParaRPr>
          </a:p>
          <a:p>
            <a:pPr marL="342900" indent="-342900" algn="just">
              <a:lnSpc>
                <a:spcPct val="80000"/>
              </a:lnSpc>
              <a:buFont typeface="Arial" panose="020B0604020202020204" pitchFamily="34" charset="0"/>
              <a:buChar char="•"/>
            </a:pPr>
            <a:r>
              <a:rPr lang="en-US" altLang="en-US" sz="2000" dirty="0">
                <a:solidFill>
                  <a:prstClr val="black"/>
                </a:solidFill>
              </a:rPr>
              <a:t>“The </a:t>
            </a:r>
            <a:r>
              <a:rPr lang="en-US" altLang="en-US" sz="2000" dirty="0">
                <a:solidFill>
                  <a:srgbClr val="FF0000"/>
                </a:solidFill>
              </a:rPr>
              <a:t>rising man </a:t>
            </a:r>
            <a:r>
              <a:rPr lang="en-US" altLang="en-US" sz="2000" dirty="0">
                <a:solidFill>
                  <a:prstClr val="black"/>
                </a:solidFill>
              </a:rPr>
              <a:t>must do something exceptional, and beyond the range of his special department.”</a:t>
            </a:r>
          </a:p>
          <a:p>
            <a:pPr marL="342900" indent="-342900" algn="just">
              <a:lnSpc>
                <a:spcPct val="80000"/>
              </a:lnSpc>
              <a:buFont typeface="Arial" panose="020B0604020202020204" pitchFamily="34" charset="0"/>
              <a:buChar char="•"/>
            </a:pPr>
            <a:endParaRPr lang="en-US" altLang="en-US" sz="2000" dirty="0">
              <a:solidFill>
                <a:prstClr val="black"/>
              </a:solidFill>
            </a:endParaRPr>
          </a:p>
          <a:p>
            <a:pPr marL="342900" indent="-342900" algn="just">
              <a:lnSpc>
                <a:spcPct val="80000"/>
              </a:lnSpc>
              <a:buFont typeface="Arial" panose="020B0604020202020204" pitchFamily="34" charset="0"/>
              <a:buChar char="•"/>
            </a:pPr>
            <a:r>
              <a:rPr lang="en-US" altLang="en-US" sz="2000" dirty="0">
                <a:solidFill>
                  <a:prstClr val="black"/>
                </a:solidFill>
              </a:rPr>
              <a:t>“</a:t>
            </a:r>
            <a:r>
              <a:rPr lang="en-US" altLang="en-US" sz="2000" dirty="0">
                <a:solidFill>
                  <a:srgbClr val="FF0000"/>
                </a:solidFill>
              </a:rPr>
              <a:t>Boss your boss just as soon as you </a:t>
            </a:r>
            <a:r>
              <a:rPr lang="en-US" altLang="en-US" sz="2000" dirty="0" smtClean="0">
                <a:solidFill>
                  <a:srgbClr val="FF0000"/>
                </a:solidFill>
              </a:rPr>
              <a:t>can</a:t>
            </a:r>
            <a:r>
              <a:rPr lang="en-US" altLang="en-US" sz="2000" dirty="0" smtClean="0">
                <a:solidFill>
                  <a:prstClr val="black"/>
                </a:solidFill>
              </a:rPr>
              <a:t>; </a:t>
            </a:r>
            <a:r>
              <a:rPr lang="en-US" altLang="en-US" sz="2000" dirty="0">
                <a:solidFill>
                  <a:prstClr val="black"/>
                </a:solidFill>
              </a:rPr>
              <a:t>try it on early.  There is nothing he will like so well if he is the right kind of boss; if he is not , he is not the man for you </a:t>
            </a:r>
            <a:r>
              <a:rPr lang="en-US" altLang="en-US" sz="2000" dirty="0" smtClean="0">
                <a:solidFill>
                  <a:prstClr val="black"/>
                </a:solidFill>
              </a:rPr>
              <a:t>– leave </a:t>
            </a:r>
            <a:r>
              <a:rPr lang="en-US" altLang="en-US" sz="2000" dirty="0">
                <a:solidFill>
                  <a:prstClr val="black"/>
                </a:solidFill>
              </a:rPr>
              <a:t>him when you can.”</a:t>
            </a:r>
            <a:endParaRPr lang="en-GB" altLang="en-US" sz="2000" dirty="0">
              <a:solidFill>
                <a:prstClr val="black"/>
              </a:solidFill>
            </a:endParaRPr>
          </a:p>
          <a:p>
            <a:pPr algn="just"/>
            <a:endParaRPr lang="en-GB" sz="1000" b="1" dirty="0" smtClean="0">
              <a:solidFill>
                <a:prstClr val="black"/>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6520" y="1963198"/>
            <a:ext cx="2202074" cy="2905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1113" y="-3175"/>
            <a:ext cx="9155113" cy="1459879"/>
          </a:xfrm>
          <a:prstGeom prst="rect">
            <a:avLst/>
          </a:prstGeom>
        </p:spPr>
        <p:txBody>
          <a:bodyPr lIns="540000" tIns="540000" rIns="540000" bIns="540000">
            <a:spAutoFit/>
          </a:bodyPr>
          <a:lstStyle/>
          <a:p>
            <a:pPr fontAlgn="auto">
              <a:spcBef>
                <a:spcPts val="0"/>
              </a:spcBef>
              <a:spcAft>
                <a:spcPts val="0"/>
              </a:spcAft>
              <a:defRPr/>
            </a:pPr>
            <a:r>
              <a:rPr lang="en-GB" sz="2400" b="1" u="sng" dirty="0">
                <a:solidFill>
                  <a:srgbClr val="002060"/>
                </a:solidFill>
                <a:effectLst>
                  <a:outerShdw blurRad="38100" dist="38100" dir="2700000" algn="tl">
                    <a:srgbClr val="000000">
                      <a:alpha val="43137"/>
                    </a:srgbClr>
                  </a:outerShdw>
                </a:effectLst>
              </a:rPr>
              <a:t>4. </a:t>
            </a:r>
            <a:r>
              <a:rPr lang="en-GB" sz="2400" b="1" u="sng" dirty="0" smtClean="0">
                <a:solidFill>
                  <a:srgbClr val="002060"/>
                </a:solidFill>
                <a:effectLst>
                  <a:outerShdw blurRad="38100" dist="38100" dir="2700000" algn="tl">
                    <a:srgbClr val="000000">
                      <a:alpha val="43137"/>
                    </a:srgbClr>
                  </a:outerShdw>
                </a:effectLst>
              </a:rPr>
              <a:t>History </a:t>
            </a:r>
            <a:r>
              <a:rPr lang="en-GB" sz="2400" b="1" u="sng" dirty="0">
                <a:solidFill>
                  <a:srgbClr val="002060"/>
                </a:solidFill>
                <a:effectLst>
                  <a:outerShdw blurRad="38100" dist="38100" dir="2700000" algn="tl">
                    <a:srgbClr val="000000">
                      <a:alpha val="43137"/>
                    </a:srgbClr>
                  </a:outerShdw>
                </a:effectLst>
              </a:rPr>
              <a:t>of New York: </a:t>
            </a:r>
            <a:r>
              <a:rPr lang="en-GB" sz="2400" b="1" u="sng" dirty="0" smtClean="0">
                <a:solidFill>
                  <a:srgbClr val="002060"/>
                </a:solidFill>
                <a:effectLst>
                  <a:outerShdw blurRad="38100" dist="38100" dir="2700000" algn="tl">
                    <a:srgbClr val="000000">
                      <a:alpha val="43137"/>
                    </a:srgbClr>
                  </a:outerShdw>
                </a:effectLst>
              </a:rPr>
              <a:t>Th</a:t>
            </a:r>
            <a:r>
              <a:rPr lang="en-GB" sz="2400" b="1" u="sng" dirty="0" smtClean="0">
                <a:solidFill>
                  <a:srgbClr val="002060"/>
                </a:solidFill>
                <a:effectLst>
                  <a:outerShdw blurRad="38100" dist="38100" dir="2700000" algn="tl">
                    <a:srgbClr val="000000">
                      <a:alpha val="43137"/>
                    </a:srgbClr>
                  </a:outerShdw>
                </a:effectLst>
                <a:latin typeface="+mn-lt"/>
                <a:cs typeface="+mn-cs"/>
              </a:rPr>
              <a:t>e Myth of the Self-Made Man</a:t>
            </a:r>
          </a:p>
        </p:txBody>
      </p:sp>
    </p:spTree>
    <p:extLst>
      <p:ext uri="{BB962C8B-B14F-4D97-AF65-F5344CB8AC3E}">
        <p14:creationId xmlns:p14="http://schemas.microsoft.com/office/powerpoint/2010/main" val="7039370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1460500"/>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rPr>
              <a:t>5. The Immigrant City: The </a:t>
            </a:r>
            <a:r>
              <a:rPr lang="en-GB" sz="2400" b="1" u="sng" dirty="0">
                <a:solidFill>
                  <a:srgbClr val="002060"/>
                </a:solidFill>
              </a:rPr>
              <a:t>Melting Pot</a:t>
            </a:r>
            <a:endParaRPr lang="en-GB" sz="2400" b="1" dirty="0">
              <a:solidFill>
                <a:srgbClr val="002060"/>
              </a:solidFill>
              <a:effectLst>
                <a:outerShdw blurRad="38100" dist="38100" dir="2700000" algn="tl">
                  <a:srgbClr val="000000">
                    <a:alpha val="43137"/>
                  </a:srgbClr>
                </a:outerShdw>
              </a:effectLst>
              <a:latin typeface="+mn-lt"/>
              <a:cs typeface="+mn-cs"/>
            </a:endParaRPr>
          </a:p>
        </p:txBody>
      </p:sp>
      <p:pic>
        <p:nvPicPr>
          <p:cNvPr id="19460" name="Picture 1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4038" y="715963"/>
            <a:ext cx="3362325" cy="4633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20638" y="711200"/>
            <a:ext cx="5626101" cy="6445250"/>
          </a:xfrm>
          <a:prstGeom prst="rect">
            <a:avLst/>
          </a:prstGeom>
        </p:spPr>
        <p:txBody>
          <a:bodyPr lIns="540000" tIns="540000" rIns="540000" bIns="540000">
            <a:spAutoFit/>
          </a:bodyPr>
          <a:lstStyle/>
          <a:p>
            <a:pPr algn="just" fontAlgn="auto">
              <a:spcBef>
                <a:spcPts val="0"/>
              </a:spcBef>
              <a:spcAft>
                <a:spcPts val="0"/>
              </a:spcAft>
              <a:defRPr/>
            </a:pPr>
            <a:r>
              <a:rPr lang="en-US" altLang="en-US" sz="2200" dirty="0"/>
              <a:t>“America is God’s Crucible, the great Melting Pot where all races of Europe are melting and reforming … Here you stand in your fifty languages and histories, and your fifty blood hatreds and rivalries, but you won’t be like that for long brothers, for these ate the fires of God you’ve come to … a fig for your feuds and vendettas. German and Frenchman, Irishman and Englishman, Jews and Russians – into the Crucible with all of you!  God is making the American . . . He will be the fusion of all races, the coming superman.”</a:t>
            </a:r>
          </a:p>
          <a:p>
            <a:pPr marL="342900" indent="-342900" algn="r" fontAlgn="auto">
              <a:spcBef>
                <a:spcPts val="0"/>
              </a:spcBef>
              <a:spcAft>
                <a:spcPts val="0"/>
              </a:spcAft>
              <a:buFontTx/>
              <a:buChar char="-"/>
              <a:defRPr/>
            </a:pPr>
            <a:r>
              <a:rPr lang="en-US" altLang="en-US" sz="2000" dirty="0"/>
              <a:t>From </a:t>
            </a:r>
            <a:r>
              <a:rPr lang="en-GB" altLang="en-US" sz="2000" dirty="0"/>
              <a:t>Israel </a:t>
            </a:r>
            <a:r>
              <a:rPr lang="en-GB" altLang="en-US" sz="2000" dirty="0" err="1"/>
              <a:t>Zwangill’s</a:t>
            </a:r>
            <a:r>
              <a:rPr lang="en-GB" altLang="en-US" sz="2000" dirty="0"/>
              <a:t> play, </a:t>
            </a:r>
            <a:r>
              <a:rPr lang="en-GB" altLang="en-US" sz="2000" i="1" dirty="0"/>
              <a:t>The Melting Pot  </a:t>
            </a:r>
            <a:r>
              <a:rPr lang="en-GB" altLang="en-US" sz="2000" dirty="0"/>
              <a:t>(1908)</a:t>
            </a:r>
            <a:endParaRPr lang="en-GB" sz="2400" b="1" dirty="0">
              <a:solidFill>
                <a:srgbClr val="FF00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7299593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3306763"/>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rPr>
              <a:t>5. The Immigrant City: The </a:t>
            </a:r>
            <a:r>
              <a:rPr lang="en-GB" sz="2400" b="1" u="sng" dirty="0">
                <a:solidFill>
                  <a:srgbClr val="002060"/>
                </a:solidFill>
              </a:rPr>
              <a:t>Melting Pot</a:t>
            </a:r>
          </a:p>
          <a:p>
            <a:pPr fontAlgn="auto">
              <a:spcBef>
                <a:spcPts val="0"/>
              </a:spcBef>
              <a:spcAft>
                <a:spcPts val="0"/>
              </a:spcAft>
              <a:defRPr/>
            </a:pPr>
            <a:endParaRPr lang="en-GB" sz="2400" b="1" u="sng" dirty="0">
              <a:solidFill>
                <a:prstClr val="white"/>
              </a:solidFill>
            </a:endParaRPr>
          </a:p>
          <a:p>
            <a:pPr fontAlgn="auto">
              <a:spcBef>
                <a:spcPts val="0"/>
              </a:spcBef>
              <a:spcAft>
                <a:spcPts val="0"/>
              </a:spcAft>
              <a:defRPr/>
            </a:pPr>
            <a:endParaRPr lang="en-GB" sz="2400" b="1" u="sng" dirty="0">
              <a:solidFill>
                <a:prstClr val="white"/>
              </a:solidFill>
            </a:endParaRPr>
          </a:p>
          <a:p>
            <a:pPr fontAlgn="auto">
              <a:spcBef>
                <a:spcPts val="0"/>
              </a:spcBef>
              <a:spcAft>
                <a:spcPts val="0"/>
              </a:spcAft>
              <a:defRPr/>
            </a:pPr>
            <a:endParaRPr lang="en-GB" sz="2400" b="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7412" name="Rectangle 3"/>
          <p:cNvSpPr txBox="1">
            <a:spLocks noChangeArrowheads="1"/>
          </p:cNvSpPr>
          <p:nvPr/>
        </p:nvSpPr>
        <p:spPr bwMode="auto">
          <a:xfrm>
            <a:off x="468313" y="731838"/>
            <a:ext cx="8135937"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80000"/>
              </a:lnSpc>
              <a:buFontTx/>
              <a:buNone/>
            </a:pPr>
            <a:endParaRPr lang="en-US" altLang="en-US" sz="2800" dirty="0">
              <a:solidFill>
                <a:srgbClr val="FFFF00"/>
              </a:solidFill>
            </a:endParaRPr>
          </a:p>
          <a:p>
            <a:pPr eaLnBrk="1" hangingPunct="1">
              <a:lnSpc>
                <a:spcPct val="80000"/>
              </a:lnSpc>
              <a:buFontTx/>
              <a:buNone/>
            </a:pPr>
            <a:r>
              <a:rPr lang="en-US" altLang="en-US" sz="2800" dirty="0">
                <a:solidFill>
                  <a:srgbClr val="002060"/>
                </a:solidFill>
              </a:rPr>
              <a:t>IMMIGRATION RATES 1780-1930</a:t>
            </a:r>
          </a:p>
          <a:p>
            <a:pPr eaLnBrk="1" hangingPunct="1">
              <a:lnSpc>
                <a:spcPct val="80000"/>
              </a:lnSpc>
              <a:buFontTx/>
              <a:buNone/>
            </a:pPr>
            <a:endParaRPr lang="en-US" altLang="en-US" sz="2800" dirty="0">
              <a:solidFill>
                <a:srgbClr val="002060"/>
              </a:solidFill>
            </a:endParaRPr>
          </a:p>
          <a:p>
            <a:pPr eaLnBrk="1" hangingPunct="1">
              <a:lnSpc>
                <a:spcPct val="80000"/>
              </a:lnSpc>
              <a:buFontTx/>
              <a:buNone/>
            </a:pPr>
            <a:r>
              <a:rPr lang="en-US" altLang="en-US" sz="2800" dirty="0">
                <a:solidFill>
                  <a:srgbClr val="FF3300"/>
                </a:solidFill>
              </a:rPr>
              <a:t>1780-1820:</a:t>
            </a:r>
            <a:r>
              <a:rPr lang="en-US" altLang="en-US" sz="2800" dirty="0"/>
              <a:t>		8,000 per year						320,000 total</a:t>
            </a:r>
          </a:p>
          <a:p>
            <a:pPr eaLnBrk="1" hangingPunct="1">
              <a:lnSpc>
                <a:spcPct val="80000"/>
              </a:lnSpc>
              <a:buFontTx/>
              <a:buNone/>
            </a:pPr>
            <a:endParaRPr lang="en-US" altLang="en-US" sz="2800" dirty="0"/>
          </a:p>
          <a:p>
            <a:pPr eaLnBrk="1" hangingPunct="1">
              <a:lnSpc>
                <a:spcPct val="80000"/>
              </a:lnSpc>
              <a:buFontTx/>
              <a:buNone/>
            </a:pPr>
            <a:r>
              <a:rPr lang="en-US" altLang="en-US" sz="2800" dirty="0">
                <a:solidFill>
                  <a:srgbClr val="FF3300"/>
                </a:solidFill>
              </a:rPr>
              <a:t>1820-1840:</a:t>
            </a:r>
            <a:r>
              <a:rPr lang="en-US" altLang="en-US" sz="2800" dirty="0"/>
              <a:t>		21,500 per year						430,000 total</a:t>
            </a:r>
          </a:p>
          <a:p>
            <a:pPr eaLnBrk="1" hangingPunct="1">
              <a:lnSpc>
                <a:spcPct val="80000"/>
              </a:lnSpc>
              <a:buFontTx/>
              <a:buNone/>
            </a:pPr>
            <a:endParaRPr lang="en-US" altLang="en-US" sz="2800" dirty="0"/>
          </a:p>
          <a:p>
            <a:pPr eaLnBrk="1" hangingPunct="1">
              <a:lnSpc>
                <a:spcPct val="80000"/>
              </a:lnSpc>
              <a:buFontTx/>
              <a:buNone/>
            </a:pPr>
            <a:r>
              <a:rPr lang="en-US" altLang="en-US" sz="2800" dirty="0">
                <a:solidFill>
                  <a:srgbClr val="FF3300"/>
                </a:solidFill>
              </a:rPr>
              <a:t>1840-1880:</a:t>
            </a:r>
            <a:r>
              <a:rPr lang="en-US" altLang="en-US" sz="2800" dirty="0"/>
              <a:t>		200,000 per year						8,000,000 total</a:t>
            </a:r>
          </a:p>
          <a:p>
            <a:pPr eaLnBrk="1" hangingPunct="1">
              <a:lnSpc>
                <a:spcPct val="80000"/>
              </a:lnSpc>
              <a:buFontTx/>
              <a:buNone/>
            </a:pPr>
            <a:endParaRPr lang="en-US" altLang="en-US" sz="2800" dirty="0"/>
          </a:p>
          <a:p>
            <a:pPr eaLnBrk="1" hangingPunct="1">
              <a:lnSpc>
                <a:spcPct val="80000"/>
              </a:lnSpc>
              <a:buFontTx/>
              <a:buNone/>
            </a:pPr>
            <a:r>
              <a:rPr lang="en-US" altLang="en-US" sz="2800" dirty="0">
                <a:solidFill>
                  <a:srgbClr val="FF3300"/>
                </a:solidFill>
              </a:rPr>
              <a:t>1880-1930:</a:t>
            </a:r>
            <a:r>
              <a:rPr lang="en-US" altLang="en-US" sz="2800" dirty="0"/>
              <a:t>		460,000 per year						23,000,000 total	</a:t>
            </a:r>
            <a:endParaRPr lang="en-US" altLang="en-US" sz="2800" b="1" dirty="0"/>
          </a:p>
          <a:p>
            <a:pPr eaLnBrk="1" hangingPunct="1">
              <a:lnSpc>
                <a:spcPct val="80000"/>
              </a:lnSpc>
              <a:buFontTx/>
              <a:buNone/>
            </a:pPr>
            <a:endParaRPr lang="en-US" altLang="en-US" sz="2800" dirty="0"/>
          </a:p>
          <a:p>
            <a:pPr eaLnBrk="1" hangingPunct="1">
              <a:lnSpc>
                <a:spcPct val="80000"/>
              </a:lnSpc>
              <a:buFontTx/>
              <a:buNone/>
            </a:pPr>
            <a:r>
              <a:rPr lang="en-US" altLang="en-US" sz="2400" dirty="0"/>
              <a:t>		</a:t>
            </a:r>
            <a:endParaRPr lang="en-GB" altLang="en-US" sz="2400" dirty="0"/>
          </a:p>
        </p:txBody>
      </p:sp>
    </p:spTree>
    <p:extLst>
      <p:ext uri="{BB962C8B-B14F-4D97-AF65-F5344CB8AC3E}">
        <p14:creationId xmlns:p14="http://schemas.microsoft.com/office/powerpoint/2010/main" val="22977092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3306763"/>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rPr>
              <a:t>5. The Immigrant City: The </a:t>
            </a:r>
            <a:r>
              <a:rPr lang="en-GB" sz="2400" b="1" u="sng" dirty="0">
                <a:solidFill>
                  <a:srgbClr val="002060"/>
                </a:solidFill>
              </a:rPr>
              <a:t>Melting Pot</a:t>
            </a:r>
          </a:p>
          <a:p>
            <a:pPr fontAlgn="auto">
              <a:spcBef>
                <a:spcPts val="0"/>
              </a:spcBef>
              <a:spcAft>
                <a:spcPts val="0"/>
              </a:spcAft>
              <a:defRPr/>
            </a:pPr>
            <a:endParaRPr lang="en-GB" sz="2400" b="1" u="sng" dirty="0">
              <a:solidFill>
                <a:prstClr val="white"/>
              </a:solidFill>
            </a:endParaRPr>
          </a:p>
          <a:p>
            <a:pPr fontAlgn="auto">
              <a:spcBef>
                <a:spcPts val="0"/>
              </a:spcBef>
              <a:spcAft>
                <a:spcPts val="0"/>
              </a:spcAft>
              <a:defRPr/>
            </a:pPr>
            <a:endParaRPr lang="en-GB" sz="2400" b="1" u="sng" dirty="0">
              <a:solidFill>
                <a:prstClr val="white"/>
              </a:solidFill>
            </a:endParaRPr>
          </a:p>
          <a:p>
            <a:pPr fontAlgn="auto">
              <a:spcBef>
                <a:spcPts val="0"/>
              </a:spcBef>
              <a:spcAft>
                <a:spcPts val="0"/>
              </a:spcAft>
              <a:defRPr/>
            </a:pPr>
            <a:endParaRPr lang="en-GB" sz="2400" b="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8436" name="Rectangle 3"/>
          <p:cNvSpPr txBox="1">
            <a:spLocks noChangeArrowheads="1"/>
          </p:cNvSpPr>
          <p:nvPr/>
        </p:nvSpPr>
        <p:spPr bwMode="auto">
          <a:xfrm>
            <a:off x="468313" y="731838"/>
            <a:ext cx="8135937"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lnSpc>
                <a:spcPct val="80000"/>
              </a:lnSpc>
              <a:buFontTx/>
              <a:buNone/>
            </a:pPr>
            <a:endParaRPr lang="en-US" altLang="en-US" sz="2800" dirty="0">
              <a:solidFill>
                <a:schemeClr val="accent2"/>
              </a:solidFill>
            </a:endParaRPr>
          </a:p>
          <a:p>
            <a:pPr eaLnBrk="1" hangingPunct="1">
              <a:lnSpc>
                <a:spcPct val="80000"/>
              </a:lnSpc>
              <a:buFontTx/>
              <a:buNone/>
            </a:pPr>
            <a:r>
              <a:rPr lang="en-US" altLang="en-US" sz="2400" dirty="0">
                <a:solidFill>
                  <a:srgbClr val="002060"/>
                </a:solidFill>
              </a:rPr>
              <a:t>ETHNIC CHARACTER OF IMMIGRATION, 1840-1930</a:t>
            </a:r>
          </a:p>
          <a:p>
            <a:pPr eaLnBrk="1" hangingPunct="1">
              <a:lnSpc>
                <a:spcPct val="80000"/>
              </a:lnSpc>
              <a:buFontTx/>
              <a:buNone/>
            </a:pPr>
            <a:r>
              <a:rPr lang="en-US" altLang="en-US" sz="2400" dirty="0"/>
              <a:t>1840-1880		8 million </a:t>
            </a:r>
            <a:r>
              <a:rPr lang="en-US" altLang="en-US" sz="2400" b="1" dirty="0"/>
              <a:t>Northeastern Europeans</a:t>
            </a:r>
            <a:r>
              <a:rPr lang="en-US" altLang="en-US" sz="2400" dirty="0"/>
              <a:t> </a:t>
            </a:r>
          </a:p>
          <a:p>
            <a:pPr eaLnBrk="1" hangingPunct="1">
              <a:lnSpc>
                <a:spcPct val="80000"/>
              </a:lnSpc>
              <a:buFontTx/>
              <a:buNone/>
            </a:pPr>
            <a:r>
              <a:rPr lang="en-US" altLang="en-US" sz="2400" dirty="0"/>
              <a:t>				(British, German, Irish, Scandinavian)</a:t>
            </a:r>
          </a:p>
          <a:p>
            <a:pPr eaLnBrk="1" hangingPunct="1">
              <a:lnSpc>
                <a:spcPct val="80000"/>
              </a:lnSpc>
              <a:buFontTx/>
              <a:buNone/>
            </a:pPr>
            <a:r>
              <a:rPr lang="en-US" altLang="en-US" sz="2400" dirty="0">
                <a:solidFill>
                  <a:srgbClr val="FF0000"/>
                </a:solidFill>
              </a:rPr>
              <a:t>1880-1930		23 million </a:t>
            </a:r>
            <a:r>
              <a:rPr lang="en-US" altLang="en-US" sz="2400" b="1" dirty="0">
                <a:solidFill>
                  <a:srgbClr val="FF0000"/>
                </a:solidFill>
              </a:rPr>
              <a:t>Eastern and Southern 				Europeans</a:t>
            </a:r>
            <a:endParaRPr lang="en-US" altLang="en-US" sz="2400" dirty="0">
              <a:solidFill>
                <a:srgbClr val="FF0000"/>
              </a:solidFill>
            </a:endParaRPr>
          </a:p>
          <a:p>
            <a:pPr eaLnBrk="1" hangingPunct="1">
              <a:lnSpc>
                <a:spcPct val="80000"/>
              </a:lnSpc>
              <a:buFontTx/>
              <a:buNone/>
            </a:pPr>
            <a:r>
              <a:rPr lang="en-US" altLang="en-US" sz="2400" dirty="0">
                <a:solidFill>
                  <a:srgbClr val="FF0000"/>
                </a:solidFill>
              </a:rPr>
              <a:t>				(</a:t>
            </a:r>
            <a:r>
              <a:rPr lang="en-US" altLang="en-US" sz="2400" i="1" dirty="0">
                <a:solidFill>
                  <a:srgbClr val="FF0000"/>
                </a:solidFill>
              </a:rPr>
              <a:t>[peasantry]</a:t>
            </a:r>
            <a:r>
              <a:rPr lang="en-US" altLang="en-US" sz="2400" dirty="0">
                <a:solidFill>
                  <a:srgbClr val="FF0000"/>
                </a:solidFill>
              </a:rPr>
              <a:t> Italians, Poles, Russian Jews, 			Slavs, Croatians, Serbs, Czechs, 					Bulgarians, Greeks)</a:t>
            </a:r>
          </a:p>
          <a:p>
            <a:pPr eaLnBrk="1" hangingPunct="1">
              <a:lnSpc>
                <a:spcPct val="80000"/>
              </a:lnSpc>
              <a:buFontTx/>
              <a:buNone/>
            </a:pPr>
            <a:endParaRPr lang="en-US" altLang="en-US" sz="2400" dirty="0">
              <a:solidFill>
                <a:srgbClr val="FF3300"/>
              </a:solidFill>
            </a:endParaRPr>
          </a:p>
          <a:p>
            <a:pPr eaLnBrk="1" hangingPunct="1">
              <a:lnSpc>
                <a:spcPct val="80000"/>
              </a:lnSpc>
              <a:buFontTx/>
              <a:buNone/>
            </a:pPr>
            <a:r>
              <a:rPr lang="en-US" altLang="en-US" sz="2400" dirty="0">
                <a:solidFill>
                  <a:srgbClr val="002060"/>
                </a:solidFill>
              </a:rPr>
              <a:t>CHARACTER OF EMPLOYMENT NEEDS 1840-1930</a:t>
            </a:r>
          </a:p>
          <a:p>
            <a:pPr eaLnBrk="1" hangingPunct="1">
              <a:lnSpc>
                <a:spcPct val="80000"/>
              </a:lnSpc>
              <a:buFontTx/>
              <a:buNone/>
            </a:pPr>
            <a:r>
              <a:rPr lang="en-US" altLang="en-US" sz="2400" dirty="0"/>
              <a:t>1840-1880		Skilled/Semi-skilled </a:t>
            </a:r>
            <a:r>
              <a:rPr lang="en-US" altLang="en-US" sz="2400" dirty="0" err="1"/>
              <a:t>labour</a:t>
            </a:r>
            <a:endParaRPr lang="en-US" altLang="en-US" sz="2400" dirty="0"/>
          </a:p>
          <a:p>
            <a:pPr eaLnBrk="1" hangingPunct="1">
              <a:lnSpc>
                <a:spcPct val="80000"/>
              </a:lnSpc>
              <a:buFontTx/>
              <a:buNone/>
            </a:pPr>
            <a:r>
              <a:rPr lang="en-US" altLang="en-US" sz="2400" dirty="0"/>
              <a:t>				(Craftsmen, artisans, yeomen farmers</a:t>
            </a:r>
            <a:r>
              <a:rPr lang="en-US" altLang="en-US" sz="2400" dirty="0">
                <a:solidFill>
                  <a:schemeClr val="accent2"/>
                </a:solidFill>
              </a:rPr>
              <a:t>)</a:t>
            </a:r>
          </a:p>
          <a:p>
            <a:pPr eaLnBrk="1" hangingPunct="1">
              <a:lnSpc>
                <a:spcPct val="80000"/>
              </a:lnSpc>
              <a:buFontTx/>
              <a:buNone/>
            </a:pPr>
            <a:r>
              <a:rPr lang="en-US" altLang="en-US" sz="2400" dirty="0">
                <a:solidFill>
                  <a:srgbClr val="FF0000"/>
                </a:solidFill>
              </a:rPr>
              <a:t>1880-1930		Unskilled industrial </a:t>
            </a:r>
            <a:r>
              <a:rPr lang="en-US" altLang="en-US" sz="2400" dirty="0" err="1">
                <a:solidFill>
                  <a:srgbClr val="FF0000"/>
                </a:solidFill>
              </a:rPr>
              <a:t>labour</a:t>
            </a:r>
            <a:r>
              <a:rPr lang="en-US" altLang="en-US" sz="2400" dirty="0">
                <a:solidFill>
                  <a:srgbClr val="FF0000"/>
                </a:solidFill>
              </a:rPr>
              <a:t> </a:t>
            </a:r>
          </a:p>
          <a:p>
            <a:pPr eaLnBrk="1" hangingPunct="1">
              <a:lnSpc>
                <a:spcPct val="80000"/>
              </a:lnSpc>
              <a:buFontTx/>
              <a:buNone/>
            </a:pPr>
            <a:r>
              <a:rPr lang="en-US" altLang="en-US" sz="2400" dirty="0">
                <a:solidFill>
                  <a:srgbClr val="FF0000"/>
                </a:solidFill>
              </a:rPr>
              <a:t>				(Construction, mining and manufacturing </a:t>
            </a:r>
            <a:r>
              <a:rPr lang="en-US" altLang="en-US" sz="2400" dirty="0"/>
              <a:t>						</a:t>
            </a:r>
            <a:endParaRPr lang="en-US" altLang="en-US" sz="2400" b="1" dirty="0"/>
          </a:p>
          <a:p>
            <a:pPr eaLnBrk="1" hangingPunct="1">
              <a:lnSpc>
                <a:spcPct val="80000"/>
              </a:lnSpc>
              <a:buFontTx/>
              <a:buNone/>
            </a:pPr>
            <a:endParaRPr lang="en-US" altLang="en-US" sz="2400" dirty="0"/>
          </a:p>
          <a:p>
            <a:pPr eaLnBrk="1" hangingPunct="1">
              <a:lnSpc>
                <a:spcPct val="80000"/>
              </a:lnSpc>
              <a:buFontTx/>
              <a:buNone/>
            </a:pPr>
            <a:r>
              <a:rPr lang="en-US" altLang="en-US" sz="2400" dirty="0"/>
              <a:t>		</a:t>
            </a:r>
            <a:endParaRPr lang="en-GB" altLang="en-US" sz="2400" dirty="0"/>
          </a:p>
        </p:txBody>
      </p:sp>
    </p:spTree>
    <p:extLst>
      <p:ext uri="{BB962C8B-B14F-4D97-AF65-F5344CB8AC3E}">
        <p14:creationId xmlns:p14="http://schemas.microsoft.com/office/powerpoint/2010/main" val="210564131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1828800"/>
          </a:xfrm>
          <a:prstGeom prst="rect">
            <a:avLst/>
          </a:prstGeom>
        </p:spPr>
        <p:txBody>
          <a:bodyPr lIns="540000" tIns="540000" rIns="540000" bIns="540000">
            <a:spAutoFit/>
          </a:bodyPr>
          <a:lstStyle/>
          <a:p>
            <a:pPr algn="r" fontAlgn="auto">
              <a:spcBef>
                <a:spcPts val="0"/>
              </a:spcBef>
              <a:spcAft>
                <a:spcPts val="0"/>
              </a:spcAft>
              <a:defRPr/>
            </a:pPr>
            <a:r>
              <a:rPr lang="en-GB" sz="2400" b="1" u="sng" dirty="0" smtClean="0">
                <a:solidFill>
                  <a:srgbClr val="002060"/>
                </a:solidFill>
              </a:rPr>
              <a:t>5. The Immigrant City: </a:t>
            </a:r>
            <a:endParaRPr lang="en-GB" sz="2400" b="1" u="sng" dirty="0">
              <a:solidFill>
                <a:srgbClr val="002060"/>
              </a:solidFill>
            </a:endParaRPr>
          </a:p>
          <a:p>
            <a:pPr algn="r" fontAlgn="auto">
              <a:spcBef>
                <a:spcPts val="0"/>
              </a:spcBef>
              <a:spcAft>
                <a:spcPts val="0"/>
              </a:spcAft>
              <a:defRPr/>
            </a:pPr>
            <a:r>
              <a:rPr lang="en-GB" sz="2400" b="1" u="sng" dirty="0">
                <a:solidFill>
                  <a:srgbClr val="002060"/>
                </a:solidFill>
              </a:rPr>
              <a:t>The New Colossus</a:t>
            </a:r>
            <a:endParaRPr lang="en-GB" sz="2400" b="1" dirty="0">
              <a:solidFill>
                <a:srgbClr val="002060"/>
              </a:solidFill>
              <a:effectLst>
                <a:outerShdw blurRad="38100" dist="38100" dir="2700000" algn="tl">
                  <a:srgbClr val="000000">
                    <a:alpha val="43137"/>
                  </a:srgbClr>
                </a:outerShdw>
              </a:effectLst>
              <a:latin typeface="+mn-lt"/>
              <a:cs typeface="+mn-cs"/>
            </a:endParaRPr>
          </a:p>
        </p:txBody>
      </p:sp>
      <p:pic>
        <p:nvPicPr>
          <p:cNvPr id="20484" name="Picture 4" descr="statue-liber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3680" y="4581128"/>
            <a:ext cx="3410158" cy="2276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0" y="0"/>
            <a:ext cx="6156176" cy="7523077"/>
          </a:xfrm>
          <a:prstGeom prst="rect">
            <a:avLst/>
          </a:prstGeom>
        </p:spPr>
        <p:txBody>
          <a:bodyPr wrap="square" lIns="540000" tIns="540000" rIns="540000" bIns="540000">
            <a:spAutoFit/>
          </a:bodyPr>
          <a:lstStyle/>
          <a:p>
            <a:pPr>
              <a:defRPr/>
            </a:pPr>
            <a:r>
              <a:rPr lang="en-GB" sz="2000" dirty="0">
                <a:solidFill>
                  <a:srgbClr val="002060"/>
                </a:solidFill>
              </a:rPr>
              <a:t>Not like the brazen giant of Greek fame,</a:t>
            </a:r>
          </a:p>
          <a:p>
            <a:pPr>
              <a:defRPr/>
            </a:pPr>
            <a:r>
              <a:rPr lang="en-GB" sz="2000" dirty="0">
                <a:solidFill>
                  <a:srgbClr val="002060"/>
                </a:solidFill>
              </a:rPr>
              <a:t>With conquering limbs astride from land to land;</a:t>
            </a:r>
          </a:p>
          <a:p>
            <a:pPr>
              <a:defRPr/>
            </a:pPr>
            <a:r>
              <a:rPr lang="en-GB" sz="2000" dirty="0">
                <a:solidFill>
                  <a:srgbClr val="002060"/>
                </a:solidFill>
              </a:rPr>
              <a:t>Here at our sea-washed, sunset gates shall stand</a:t>
            </a:r>
          </a:p>
          <a:p>
            <a:pPr>
              <a:defRPr/>
            </a:pPr>
            <a:r>
              <a:rPr lang="en-GB" sz="2000" dirty="0">
                <a:solidFill>
                  <a:srgbClr val="002060"/>
                </a:solidFill>
              </a:rPr>
              <a:t>A mighty woman with a torch, whose flame</a:t>
            </a:r>
          </a:p>
          <a:p>
            <a:pPr>
              <a:defRPr/>
            </a:pPr>
            <a:r>
              <a:rPr lang="en-GB" sz="2000" dirty="0">
                <a:solidFill>
                  <a:srgbClr val="002060"/>
                </a:solidFill>
              </a:rPr>
              <a:t>Is the imprisoned lightning, and her name</a:t>
            </a:r>
          </a:p>
          <a:p>
            <a:pPr>
              <a:defRPr/>
            </a:pPr>
            <a:r>
              <a:rPr lang="en-GB" sz="2000" dirty="0">
                <a:solidFill>
                  <a:srgbClr val="002060"/>
                </a:solidFill>
              </a:rPr>
              <a:t>Mother of Exiles. From her beacon-hand</a:t>
            </a:r>
          </a:p>
          <a:p>
            <a:pPr>
              <a:defRPr/>
            </a:pPr>
            <a:r>
              <a:rPr lang="en-GB" sz="2000" dirty="0">
                <a:solidFill>
                  <a:srgbClr val="002060"/>
                </a:solidFill>
              </a:rPr>
              <a:t>Glows world-wide welcome; her mild eyes command</a:t>
            </a:r>
          </a:p>
          <a:p>
            <a:pPr>
              <a:defRPr/>
            </a:pPr>
            <a:r>
              <a:rPr lang="en-GB" sz="2000" dirty="0">
                <a:solidFill>
                  <a:srgbClr val="002060"/>
                </a:solidFill>
              </a:rPr>
              <a:t>The air-bridged </a:t>
            </a:r>
            <a:r>
              <a:rPr lang="en-GB" sz="2000" dirty="0" err="1">
                <a:solidFill>
                  <a:srgbClr val="002060"/>
                </a:solidFill>
              </a:rPr>
              <a:t>harbor</a:t>
            </a:r>
            <a:r>
              <a:rPr lang="en-GB" sz="2000" dirty="0">
                <a:solidFill>
                  <a:srgbClr val="002060"/>
                </a:solidFill>
              </a:rPr>
              <a:t> that twin cities frame.</a:t>
            </a:r>
          </a:p>
          <a:p>
            <a:pPr>
              <a:defRPr/>
            </a:pPr>
            <a:r>
              <a:rPr lang="en-GB" sz="2000" dirty="0">
                <a:solidFill>
                  <a:srgbClr val="002060"/>
                </a:solidFill>
              </a:rPr>
              <a:t>“Keep, ancient lands, your storied pomp!” cries she</a:t>
            </a:r>
          </a:p>
          <a:p>
            <a:pPr>
              <a:defRPr/>
            </a:pPr>
            <a:r>
              <a:rPr lang="en-GB" sz="2000" dirty="0">
                <a:solidFill>
                  <a:srgbClr val="002060"/>
                </a:solidFill>
              </a:rPr>
              <a:t>With silent lips. </a:t>
            </a:r>
            <a:r>
              <a:rPr lang="en-GB" sz="2000" b="1" dirty="0">
                <a:solidFill>
                  <a:srgbClr val="002060"/>
                </a:solidFill>
              </a:rPr>
              <a:t>“Give me your tired, your poor,</a:t>
            </a:r>
          </a:p>
          <a:p>
            <a:pPr>
              <a:defRPr/>
            </a:pPr>
            <a:r>
              <a:rPr lang="en-GB" sz="2000" b="1" dirty="0">
                <a:solidFill>
                  <a:srgbClr val="002060"/>
                </a:solidFill>
              </a:rPr>
              <a:t>Your huddled masses yearning to breathe free,</a:t>
            </a:r>
          </a:p>
          <a:p>
            <a:pPr>
              <a:defRPr/>
            </a:pPr>
            <a:r>
              <a:rPr lang="en-GB" sz="2000" b="1" dirty="0">
                <a:solidFill>
                  <a:srgbClr val="002060"/>
                </a:solidFill>
              </a:rPr>
              <a:t>The wretched refuse of your teeming shore</a:t>
            </a:r>
            <a:r>
              <a:rPr lang="en-GB" sz="2000" dirty="0">
                <a:solidFill>
                  <a:srgbClr val="002060"/>
                </a:solidFill>
              </a:rPr>
              <a:t>.</a:t>
            </a:r>
          </a:p>
          <a:p>
            <a:pPr>
              <a:defRPr/>
            </a:pPr>
            <a:r>
              <a:rPr lang="en-GB" sz="2000" dirty="0">
                <a:solidFill>
                  <a:srgbClr val="002060"/>
                </a:solidFill>
              </a:rPr>
              <a:t>Send these, the homeless, tempest-</a:t>
            </a:r>
            <a:r>
              <a:rPr lang="en-GB" sz="2000" dirty="0" err="1">
                <a:solidFill>
                  <a:srgbClr val="002060"/>
                </a:solidFill>
              </a:rPr>
              <a:t>tost</a:t>
            </a:r>
            <a:r>
              <a:rPr lang="en-GB" sz="2000" dirty="0">
                <a:solidFill>
                  <a:srgbClr val="002060"/>
                </a:solidFill>
              </a:rPr>
              <a:t> to me,</a:t>
            </a:r>
          </a:p>
          <a:p>
            <a:pPr>
              <a:defRPr/>
            </a:pPr>
            <a:r>
              <a:rPr lang="en-GB" sz="2000" dirty="0">
                <a:solidFill>
                  <a:srgbClr val="002060"/>
                </a:solidFill>
              </a:rPr>
              <a:t>I lift my lamp beside the golden door!”</a:t>
            </a:r>
          </a:p>
          <a:p>
            <a:pPr>
              <a:defRPr/>
            </a:pPr>
            <a:endParaRPr lang="en-GB" sz="1600" dirty="0">
              <a:solidFill>
                <a:srgbClr val="002060"/>
              </a:solidFill>
            </a:endParaRPr>
          </a:p>
          <a:p>
            <a:pPr marL="285750" indent="-285750">
              <a:buFontTx/>
              <a:buChar char="-"/>
              <a:defRPr/>
            </a:pPr>
            <a:r>
              <a:rPr lang="en-GB" sz="1600" dirty="0" smtClean="0">
                <a:solidFill>
                  <a:srgbClr val="002060"/>
                </a:solidFill>
              </a:rPr>
              <a:t>Emma </a:t>
            </a:r>
            <a:r>
              <a:rPr lang="en-GB" sz="1600" dirty="0">
                <a:solidFill>
                  <a:srgbClr val="002060"/>
                </a:solidFill>
              </a:rPr>
              <a:t>Lazarus, ‘The New Colossus’ (1883</a:t>
            </a:r>
            <a:r>
              <a:rPr lang="en-GB" sz="1600" dirty="0" smtClean="0">
                <a:solidFill>
                  <a:srgbClr val="002060"/>
                </a:solidFill>
              </a:rPr>
              <a:t>) – </a:t>
            </a:r>
            <a:r>
              <a:rPr lang="en-GB" sz="1600" i="1" dirty="0" smtClean="0">
                <a:solidFill>
                  <a:srgbClr val="002060"/>
                </a:solidFill>
              </a:rPr>
              <a:t>written as fundraiser for Statue of Liberty (dedicated 1886) and inscribed on a plaque beneath statue (1903)</a:t>
            </a:r>
          </a:p>
          <a:p>
            <a:pPr marL="285750" indent="-285750">
              <a:buFontTx/>
              <a:buChar char="-"/>
              <a:defRPr/>
            </a:pPr>
            <a:endParaRPr lang="en-GB" sz="1600" i="1" dirty="0">
              <a:solidFill>
                <a:srgbClr val="002060"/>
              </a:solidFill>
            </a:endParaRPr>
          </a:p>
          <a:p>
            <a:pPr algn="just"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mn-lt"/>
              <a:cs typeface="+mn-cs"/>
            </a:endParaRPr>
          </a:p>
        </p:txBody>
      </p:sp>
      <p:pic>
        <p:nvPicPr>
          <p:cNvPr id="20486" name="Picture 4" descr="Statue of Libert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1341438"/>
            <a:ext cx="1944688" cy="29448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242002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5436096" y="-3175"/>
            <a:ext cx="3707904" cy="3860536"/>
          </a:xfrm>
          <a:prstGeom prst="rect">
            <a:avLst/>
          </a:prstGeom>
        </p:spPr>
        <p:txBody>
          <a:bodyPr wrap="square" lIns="540000" tIns="540000" rIns="540000" bIns="540000">
            <a:spAutoFit/>
          </a:bodyPr>
          <a:lstStyle/>
          <a:p>
            <a:pPr algn="r" fontAlgn="auto">
              <a:spcBef>
                <a:spcPts val="0"/>
              </a:spcBef>
              <a:spcAft>
                <a:spcPts val="0"/>
              </a:spcAft>
              <a:defRPr/>
            </a:pPr>
            <a:r>
              <a:rPr lang="en-GB" sz="2400" b="1" u="sng" dirty="0" smtClean="0">
                <a:solidFill>
                  <a:srgbClr val="002060"/>
                </a:solidFill>
              </a:rPr>
              <a:t>5. The Immigrant City: </a:t>
            </a:r>
            <a:endParaRPr lang="en-GB" sz="2400" b="1" u="sng" dirty="0">
              <a:solidFill>
                <a:srgbClr val="002060"/>
              </a:solidFill>
            </a:endParaRPr>
          </a:p>
          <a:p>
            <a:pPr algn="r" fontAlgn="auto">
              <a:spcBef>
                <a:spcPts val="0"/>
              </a:spcBef>
              <a:spcAft>
                <a:spcPts val="0"/>
              </a:spcAft>
              <a:defRPr/>
            </a:pPr>
            <a:r>
              <a:rPr lang="en-GB" sz="2400" b="1" u="sng" dirty="0">
                <a:solidFill>
                  <a:srgbClr val="002060"/>
                </a:solidFill>
              </a:rPr>
              <a:t>The New Colossus</a:t>
            </a:r>
          </a:p>
          <a:p>
            <a:pPr algn="r" fontAlgn="auto">
              <a:spcBef>
                <a:spcPts val="0"/>
              </a:spcBef>
              <a:spcAft>
                <a:spcPts val="0"/>
              </a:spcAft>
              <a:defRPr/>
            </a:pPr>
            <a:r>
              <a:rPr lang="en-GB" sz="2400" b="1" u="sng" dirty="0">
                <a:solidFill>
                  <a:srgbClr val="002060"/>
                </a:solidFill>
                <a:effectLst>
                  <a:outerShdw blurRad="38100" dist="38100" dir="2700000" algn="tl">
                    <a:srgbClr val="000000">
                      <a:alpha val="43137"/>
                    </a:srgbClr>
                  </a:outerShdw>
                </a:effectLst>
                <a:latin typeface="+mn-lt"/>
                <a:cs typeface="+mn-cs"/>
              </a:rPr>
              <a:t>vs. Ellis </a:t>
            </a:r>
            <a:r>
              <a:rPr lang="en-GB" sz="2400" b="1" u="sng" dirty="0" smtClean="0">
                <a:solidFill>
                  <a:srgbClr val="002060"/>
                </a:solidFill>
                <a:effectLst>
                  <a:outerShdw blurRad="38100" dist="38100" dir="2700000" algn="tl">
                    <a:srgbClr val="000000">
                      <a:alpha val="43137"/>
                    </a:srgbClr>
                  </a:outerShdw>
                </a:effectLst>
                <a:latin typeface="+mn-lt"/>
                <a:cs typeface="+mn-cs"/>
              </a:rPr>
              <a:t>Island </a:t>
            </a:r>
          </a:p>
          <a:p>
            <a:pPr marL="342900" indent="-342900" algn="r" fontAlgn="auto">
              <a:spcBef>
                <a:spcPts val="0"/>
              </a:spcBef>
              <a:spcAft>
                <a:spcPts val="0"/>
              </a:spcAft>
              <a:buFont typeface="Arial" panose="020B0604020202020204" pitchFamily="34" charset="0"/>
              <a:buChar char="•"/>
              <a:defRPr/>
            </a:pPr>
            <a:r>
              <a:rPr lang="en-GB" sz="2000" b="1" dirty="0" smtClean="0">
                <a:solidFill>
                  <a:srgbClr val="002060"/>
                </a:solidFill>
                <a:latin typeface="+mn-lt"/>
                <a:cs typeface="+mn-cs"/>
              </a:rPr>
              <a:t>opened as immigrant inspection station, 1892</a:t>
            </a:r>
            <a:endParaRPr lang="en-GB" sz="2000" b="1" dirty="0">
              <a:solidFill>
                <a:srgbClr val="002060"/>
              </a:solidFill>
              <a:latin typeface="+mn-lt"/>
              <a:cs typeface="+mn-cs"/>
            </a:endParaRPr>
          </a:p>
          <a:p>
            <a:pPr algn="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21508" name="Picture 4" descr="new york harbor 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225"/>
            <a:ext cx="5543550"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5" descr="EllisIsla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9463" y="3449638"/>
            <a:ext cx="5905500" cy="336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4" descr="ellis island hin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 y="3357563"/>
            <a:ext cx="2305050"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7" descr="immigrants shi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10135" y="2934031"/>
            <a:ext cx="2696270" cy="1843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677440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4783138"/>
          </a:xfrm>
          <a:prstGeom prst="rect">
            <a:avLst/>
          </a:prstGeom>
        </p:spPr>
        <p:txBody>
          <a:bodyPr lIns="540000" tIns="540000" rIns="540000" bIns="540000">
            <a:spAutoFit/>
          </a:bodyPr>
          <a:lstStyle/>
          <a:p>
            <a:pPr algn="r" fontAlgn="auto">
              <a:spcBef>
                <a:spcPts val="0"/>
              </a:spcBef>
              <a:spcAft>
                <a:spcPts val="0"/>
              </a:spcAft>
              <a:defRPr/>
            </a:pPr>
            <a:r>
              <a:rPr lang="en-GB" sz="2400" b="1" u="sng" dirty="0" smtClean="0">
                <a:solidFill>
                  <a:srgbClr val="002060"/>
                </a:solidFill>
              </a:rPr>
              <a:t>5. The Immigrant City: </a:t>
            </a:r>
            <a:endParaRPr lang="en-GB" sz="2400" b="1" u="sng" dirty="0">
              <a:solidFill>
                <a:srgbClr val="002060"/>
              </a:solidFill>
            </a:endParaRPr>
          </a:p>
          <a:p>
            <a:pPr algn="r" fontAlgn="auto">
              <a:spcBef>
                <a:spcPts val="0"/>
              </a:spcBef>
              <a:spcAft>
                <a:spcPts val="0"/>
              </a:spcAft>
              <a:defRPr/>
            </a:pPr>
            <a:r>
              <a:rPr lang="en-GB" sz="2400" b="1" u="sng" dirty="0">
                <a:solidFill>
                  <a:srgbClr val="002060"/>
                </a:solidFill>
                <a:effectLst>
                  <a:outerShdw blurRad="38100" dist="38100" dir="2700000" algn="tl">
                    <a:srgbClr val="000000">
                      <a:alpha val="43137"/>
                    </a:srgbClr>
                  </a:outerShdw>
                </a:effectLst>
                <a:latin typeface="+mn-lt"/>
                <a:cs typeface="+mn-cs"/>
              </a:rPr>
              <a:t>Ellis Island</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Inspection</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Surveillance</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Analysis</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Classification</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Detention</a:t>
            </a:r>
          </a:p>
          <a:p>
            <a:pPr algn="r" fontAlgn="auto">
              <a:spcBef>
                <a:spcPts val="0"/>
              </a:spcBef>
              <a:spcAft>
                <a:spcPts val="0"/>
              </a:spcAft>
              <a:defRPr/>
            </a:pPr>
            <a:r>
              <a:rPr lang="en-GB" sz="1600" dirty="0">
                <a:solidFill>
                  <a:srgbClr val="002060"/>
                </a:solidFill>
                <a:effectLst>
                  <a:outerShdw blurRad="38100" dist="38100" dir="2700000" algn="tl">
                    <a:srgbClr val="000000">
                      <a:alpha val="43137"/>
                    </a:srgbClr>
                  </a:outerShdw>
                </a:effectLst>
                <a:latin typeface="+mn-lt"/>
                <a:cs typeface="+mn-cs"/>
              </a:rPr>
              <a:t>(and maybe</a:t>
            </a:r>
            <a:r>
              <a:rPr lang="en-GB" sz="2400" dirty="0">
                <a:solidFill>
                  <a:srgbClr val="002060"/>
                </a:solidFill>
                <a:effectLst>
                  <a:outerShdw blurRad="38100" dist="38100" dir="2700000" algn="tl">
                    <a:srgbClr val="000000">
                      <a:alpha val="43137"/>
                    </a:srgbClr>
                  </a:outerShdw>
                </a:effectLst>
                <a:latin typeface="+mn-lt"/>
                <a:cs typeface="+mn-cs"/>
              </a:rPr>
              <a:t>)</a:t>
            </a:r>
          </a:p>
          <a:p>
            <a:pPr marL="342900" indent="-342900" algn="r" fontAlgn="auto">
              <a:spcBef>
                <a:spcPts val="0"/>
              </a:spcBef>
              <a:spcAft>
                <a:spcPts val="0"/>
              </a:spcAft>
              <a:buFont typeface="Arial" panose="020B0604020202020204" pitchFamily="34" charset="0"/>
              <a:buChar char="•"/>
              <a:defRPr/>
            </a:pPr>
            <a:r>
              <a:rPr lang="en-GB" sz="2400" dirty="0">
                <a:solidFill>
                  <a:srgbClr val="002060"/>
                </a:solidFill>
                <a:effectLst>
                  <a:outerShdw blurRad="38100" dist="38100" dir="2700000" algn="tl">
                    <a:srgbClr val="000000">
                      <a:alpha val="43137"/>
                    </a:srgbClr>
                  </a:outerShdw>
                </a:effectLst>
                <a:latin typeface="+mn-lt"/>
                <a:cs typeface="+mn-cs"/>
              </a:rPr>
              <a:t>Deportation</a:t>
            </a:r>
          </a:p>
          <a:p>
            <a:pPr algn="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22532" name="Picture 4" descr="ellis island examination hall"/>
          <p:cNvPicPr>
            <a:picLocks noChangeAspect="1" noChangeArrowheads="1"/>
          </p:cNvPicPr>
          <p:nvPr/>
        </p:nvPicPr>
        <p:blipFill>
          <a:blip r:embed="rId3">
            <a:lum bright="18000"/>
            <a:extLst>
              <a:ext uri="{28A0092B-C50C-407E-A947-70E740481C1C}">
                <a14:useLocalDpi xmlns:a14="http://schemas.microsoft.com/office/drawing/2010/main" val="0"/>
              </a:ext>
            </a:extLst>
          </a:blip>
          <a:srcRect/>
          <a:stretch>
            <a:fillRect/>
          </a:stretch>
        </p:blipFill>
        <p:spPr bwMode="auto">
          <a:xfrm>
            <a:off x="12700" y="25400"/>
            <a:ext cx="3032125" cy="337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4" descr="ellis island detention room"/>
          <p:cNvPicPr>
            <a:picLocks noChangeAspect="1" noChangeArrowheads="1"/>
          </p:cNvPicPr>
          <p:nvPr/>
        </p:nvPicPr>
        <p:blipFill>
          <a:blip r:embed="rId4">
            <a:lum bright="6000"/>
            <a:extLst>
              <a:ext uri="{28A0092B-C50C-407E-A947-70E740481C1C}">
                <a14:useLocalDpi xmlns:a14="http://schemas.microsoft.com/office/drawing/2010/main" val="0"/>
              </a:ext>
            </a:extLst>
          </a:blip>
          <a:srcRect l="2643" t="8240" r="3270"/>
          <a:stretch>
            <a:fillRect/>
          </a:stretch>
        </p:blipFill>
        <p:spPr bwMode="auto">
          <a:xfrm>
            <a:off x="5148263" y="4075113"/>
            <a:ext cx="4014787"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4" descr="ellis island deportees"/>
          <p:cNvPicPr>
            <a:picLocks noChangeAspect="1" noChangeArrowheads="1"/>
          </p:cNvPicPr>
          <p:nvPr/>
        </p:nvPicPr>
        <p:blipFill>
          <a:blip r:embed="rId5">
            <a:extLst>
              <a:ext uri="{28A0092B-C50C-407E-A947-70E740481C1C}">
                <a14:useLocalDpi xmlns:a14="http://schemas.microsoft.com/office/drawing/2010/main" val="0"/>
              </a:ext>
            </a:extLst>
          </a:blip>
          <a:srcRect l="4361" t="12564" r="4118" b="2919"/>
          <a:stretch>
            <a:fillRect/>
          </a:stretch>
        </p:blipFill>
        <p:spPr bwMode="auto">
          <a:xfrm>
            <a:off x="12700" y="4089400"/>
            <a:ext cx="4335463"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4663" y="1268413"/>
            <a:ext cx="3103562" cy="333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19578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4335463" y="-3175"/>
            <a:ext cx="4808537" cy="2937206"/>
          </a:xfrm>
          <a:prstGeom prst="rect">
            <a:avLst/>
          </a:prstGeom>
        </p:spPr>
        <p:txBody>
          <a:bodyPr wrap="square" lIns="540000" tIns="540000" rIns="540000" bIns="540000">
            <a:spAutoFit/>
          </a:bodyPr>
          <a:lstStyle/>
          <a:p>
            <a:pPr algn="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rPr>
              <a:t>5. The Immigrant City: </a:t>
            </a:r>
            <a:endParaRPr lang="en-GB" sz="2400" b="1" u="sng" dirty="0">
              <a:solidFill>
                <a:srgbClr val="002060"/>
              </a:solidFill>
              <a:effectLst>
                <a:outerShdw blurRad="38100" dist="38100" dir="2700000" algn="tl">
                  <a:srgbClr val="000000">
                    <a:alpha val="43137"/>
                  </a:srgbClr>
                </a:outerShdw>
              </a:effectLst>
            </a:endParaRPr>
          </a:p>
          <a:p>
            <a:pPr algn="r" fontAlgn="auto">
              <a:spcBef>
                <a:spcPts val="0"/>
              </a:spcBef>
              <a:spcAft>
                <a:spcPts val="0"/>
              </a:spcAft>
              <a:defRPr/>
            </a:pPr>
            <a:r>
              <a:rPr lang="en-GB" sz="2400" b="1" u="sng" dirty="0" smtClean="0">
                <a:solidFill>
                  <a:srgbClr val="002060"/>
                </a:solidFill>
                <a:effectLst>
                  <a:outerShdw blurRad="38100" dist="38100" dir="2700000" algn="tl">
                    <a:srgbClr val="000000">
                      <a:alpha val="43137"/>
                    </a:srgbClr>
                  </a:outerShdw>
                </a:effectLst>
                <a:latin typeface="Calibri"/>
              </a:rPr>
              <a:t>Changing attitudes towards immigration</a:t>
            </a:r>
          </a:p>
          <a:p>
            <a:pPr algn="r" fontAlgn="auto">
              <a:spcBef>
                <a:spcPts val="0"/>
              </a:spcBef>
              <a:spcAft>
                <a:spcPts val="0"/>
              </a:spcAft>
              <a:defRPr/>
            </a:pPr>
            <a:endParaRPr lang="en-GB" sz="2400" b="1" u="sng" dirty="0">
              <a:solidFill>
                <a:srgbClr val="002060"/>
              </a:solidFill>
              <a:effectLst>
                <a:outerShdw blurRad="38100" dist="38100" dir="2700000" algn="tl">
                  <a:srgbClr val="000000">
                    <a:alpha val="43137"/>
                  </a:srgbClr>
                </a:outerShdw>
              </a:effectLst>
              <a:latin typeface="Calibri"/>
            </a:endParaRPr>
          </a:p>
          <a:p>
            <a:pPr algn="r" fontAlgn="auto">
              <a:spcBef>
                <a:spcPts val="0"/>
              </a:spcBef>
              <a:spcAft>
                <a:spcPts val="0"/>
              </a:spcAft>
              <a:defRPr/>
            </a:pPr>
            <a:endParaRPr lang="en-GB" sz="2400" b="1" u="sng" dirty="0" smtClean="0">
              <a:solidFill>
                <a:srgbClr val="002060"/>
              </a:solidFill>
              <a:effectLst>
                <a:outerShdw blurRad="38100" dist="38100" dir="2700000" algn="tl">
                  <a:srgbClr val="000000">
                    <a:alpha val="43137"/>
                  </a:srgbClr>
                </a:outerShdw>
              </a:effectLst>
              <a:latin typeface="Calibri"/>
            </a:endParaRPr>
          </a:p>
        </p:txBody>
      </p:sp>
      <p:pic>
        <p:nvPicPr>
          <p:cNvPr id="22534" name="Picture 4" descr="ellis island deportees"/>
          <p:cNvPicPr>
            <a:picLocks noChangeAspect="1" noChangeArrowheads="1"/>
          </p:cNvPicPr>
          <p:nvPr/>
        </p:nvPicPr>
        <p:blipFill>
          <a:blip r:embed="rId3">
            <a:extLst>
              <a:ext uri="{28A0092B-C50C-407E-A947-70E740481C1C}">
                <a14:useLocalDpi xmlns:a14="http://schemas.microsoft.com/office/drawing/2010/main" val="0"/>
              </a:ext>
            </a:extLst>
          </a:blip>
          <a:srcRect l="4361" t="12564" r="4118" b="2919"/>
          <a:stretch>
            <a:fillRect/>
          </a:stretch>
        </p:blipFill>
        <p:spPr bwMode="auto">
          <a:xfrm>
            <a:off x="0" y="260648"/>
            <a:ext cx="4335463"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9101" y="3041565"/>
            <a:ext cx="9017396" cy="4204906"/>
          </a:xfrm>
          <a:prstGeom prst="rect">
            <a:avLst/>
          </a:prstGeom>
        </p:spPr>
        <p:txBody>
          <a:bodyPr wrap="square" lIns="360000" tIns="360000" rIns="360000" bIns="360000">
            <a:spAutoFit/>
          </a:bodyPr>
          <a:lstStyle/>
          <a:p>
            <a:pPr marL="342900" indent="-342900" algn="just" fontAlgn="auto">
              <a:spcBef>
                <a:spcPts val="0"/>
              </a:spcBef>
              <a:spcAft>
                <a:spcPts val="0"/>
              </a:spcAft>
              <a:buFont typeface="Arial" panose="020B0604020202020204" pitchFamily="34" charset="0"/>
              <a:buChar char="•"/>
              <a:defRPr/>
            </a:pPr>
            <a:r>
              <a:rPr lang="en-GB" sz="2000" dirty="0" smtClean="0"/>
              <a:t>Efforts to restrict immigration from late 19</a:t>
            </a:r>
            <a:r>
              <a:rPr lang="en-GB" sz="2000" baseline="30000" dirty="0" smtClean="0"/>
              <a:t>th</a:t>
            </a:r>
            <a:r>
              <a:rPr lang="en-GB" sz="2000" dirty="0" smtClean="0"/>
              <a:t> century onwards</a:t>
            </a:r>
            <a:r>
              <a:rPr lang="en-GB" sz="2400" dirty="0" smtClean="0"/>
              <a:t> </a:t>
            </a:r>
          </a:p>
          <a:p>
            <a:pPr algn="just" fontAlgn="auto">
              <a:spcBef>
                <a:spcPts val="0"/>
              </a:spcBef>
              <a:spcAft>
                <a:spcPts val="0"/>
              </a:spcAft>
              <a:defRPr/>
            </a:pPr>
            <a:endParaRPr lang="en-GB" sz="2400" dirty="0"/>
          </a:p>
          <a:p>
            <a:pPr algn="just" fontAlgn="auto">
              <a:spcBef>
                <a:spcPts val="0"/>
              </a:spcBef>
              <a:spcAft>
                <a:spcPts val="0"/>
              </a:spcAft>
              <a:defRPr/>
            </a:pPr>
            <a:r>
              <a:rPr lang="en-GB" sz="2400" b="1" dirty="0" smtClean="0"/>
              <a:t>Immigration </a:t>
            </a:r>
            <a:r>
              <a:rPr lang="en-GB" sz="2400" b="1" dirty="0"/>
              <a:t>Act of 1924</a:t>
            </a:r>
          </a:p>
          <a:p>
            <a:pPr algn="just" fontAlgn="auto">
              <a:spcBef>
                <a:spcPts val="0"/>
              </a:spcBef>
              <a:spcAft>
                <a:spcPts val="0"/>
              </a:spcAft>
              <a:defRPr/>
            </a:pPr>
            <a:endParaRPr lang="en-GB" dirty="0"/>
          </a:p>
          <a:p>
            <a:pPr marL="285750" indent="-285750" algn="just" fontAlgn="auto">
              <a:spcBef>
                <a:spcPts val="0"/>
              </a:spcBef>
              <a:spcAft>
                <a:spcPts val="0"/>
              </a:spcAft>
              <a:buFont typeface="Arial" panose="020B0604020202020204" pitchFamily="34" charset="0"/>
              <a:buChar char="•"/>
              <a:defRPr/>
            </a:pPr>
            <a:r>
              <a:rPr lang="en-GB" sz="2000" dirty="0"/>
              <a:t>Quota system placed numerical restrictions on amounts of immigrants permitted into United States – first numerical immigration </a:t>
            </a:r>
            <a:r>
              <a:rPr lang="en-GB" sz="2000" dirty="0" smtClean="0"/>
              <a:t>limits</a:t>
            </a:r>
          </a:p>
          <a:p>
            <a:pPr marL="285750" indent="-285750" algn="just" fontAlgn="auto">
              <a:spcBef>
                <a:spcPts val="0"/>
              </a:spcBef>
              <a:spcAft>
                <a:spcPts val="0"/>
              </a:spcAft>
              <a:buFont typeface="Arial" panose="020B0604020202020204" pitchFamily="34" charset="0"/>
              <a:buChar char="•"/>
              <a:defRPr/>
            </a:pPr>
            <a:endParaRPr lang="en-GB" sz="2000" dirty="0"/>
          </a:p>
          <a:p>
            <a:pPr marL="285750" indent="-285750" algn="just" fontAlgn="auto">
              <a:spcBef>
                <a:spcPts val="0"/>
              </a:spcBef>
              <a:spcAft>
                <a:spcPts val="0"/>
              </a:spcAft>
              <a:buFont typeface="Arial" panose="020B0604020202020204" pitchFamily="34" charset="0"/>
              <a:buChar char="•"/>
              <a:defRPr/>
            </a:pPr>
            <a:r>
              <a:rPr lang="en-GB" sz="2000" dirty="0"/>
              <a:t>Favoured northern Europeans, as figures were apportioned so as to not surpass 2% of any nations’ citizens who were recorded in US Census of 1890</a:t>
            </a:r>
          </a:p>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Calibri"/>
            </a:endParaRPr>
          </a:p>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latin typeface="Calibri"/>
            </a:endParaRPr>
          </a:p>
        </p:txBody>
      </p:sp>
    </p:spTree>
    <p:extLst>
      <p:ext uri="{BB962C8B-B14F-4D97-AF65-F5344CB8AC3E}">
        <p14:creationId xmlns:p14="http://schemas.microsoft.com/office/powerpoint/2010/main" val="15789487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22225"/>
            <a:ext cx="9155113" cy="2198688"/>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002060"/>
                </a:solidFill>
              </a:rPr>
              <a:t>6. The City Analysed: Muckraking</a:t>
            </a:r>
            <a:endParaRPr lang="en-GB" sz="2400" b="1" i="1" u="sng" dirty="0">
              <a:solidFill>
                <a:srgbClr val="002060"/>
              </a:solidFill>
            </a:endParaRPr>
          </a:p>
          <a:p>
            <a:pPr fontAlgn="auto">
              <a:spcBef>
                <a:spcPts val="0"/>
              </a:spcBef>
              <a:spcAft>
                <a:spcPts val="0"/>
              </a:spcAft>
              <a:defRPr/>
            </a:pPr>
            <a:endParaRPr lang="en-GB" sz="2400" b="1" i="1" u="sng" dirty="0">
              <a:solidFill>
                <a:srgbClr val="00206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002060"/>
              </a:solidFill>
              <a:effectLst>
                <a:outerShdw blurRad="38100" dist="38100" dir="2700000" algn="tl">
                  <a:srgbClr val="000000">
                    <a:alpha val="43137"/>
                  </a:srgbClr>
                </a:outerShdw>
              </a:effectLst>
              <a:latin typeface="+mn-lt"/>
              <a:cs typeface="+mn-cs"/>
            </a:endParaRPr>
          </a:p>
        </p:txBody>
      </p:sp>
      <p:pic>
        <p:nvPicPr>
          <p:cNvPr id="2560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10027"/>
            <a:ext cx="2155145" cy="34090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6451" y="1034778"/>
            <a:ext cx="2123282" cy="34090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5730" y="999332"/>
            <a:ext cx="211827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66815" y="1010027"/>
            <a:ext cx="2338925" cy="33595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62015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737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5928" y="139874"/>
            <a:ext cx="3256496" cy="41620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1113" y="22225"/>
            <a:ext cx="9155113" cy="2198688"/>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C00000"/>
                </a:solidFill>
              </a:rPr>
              <a:t>6. The City Analysed: </a:t>
            </a:r>
            <a:r>
              <a:rPr lang="en-GB" sz="2400" b="1" i="1" u="sng" dirty="0">
                <a:solidFill>
                  <a:srgbClr val="C00000"/>
                </a:solidFill>
              </a:rPr>
              <a:t>How the Other Half </a:t>
            </a:r>
            <a:r>
              <a:rPr lang="en-GB" sz="2400" b="1" i="1" u="sng" dirty="0" smtClean="0">
                <a:solidFill>
                  <a:srgbClr val="C00000"/>
                </a:solidFill>
              </a:rPr>
              <a:t>Lives </a:t>
            </a:r>
            <a:r>
              <a:rPr lang="en-GB" sz="2400" b="1" u="sng" dirty="0" smtClean="0">
                <a:solidFill>
                  <a:srgbClr val="C00000"/>
                </a:solidFill>
              </a:rPr>
              <a:t>(1890)</a:t>
            </a:r>
            <a:endParaRPr lang="en-GB" sz="2400" b="1" i="1" u="sng" dirty="0">
              <a:solidFill>
                <a:srgbClr val="C00000"/>
              </a:solidFill>
            </a:endParaRPr>
          </a:p>
          <a:p>
            <a:pPr fontAlgn="auto">
              <a:spcBef>
                <a:spcPts val="0"/>
              </a:spcBef>
              <a:spcAft>
                <a:spcPts val="0"/>
              </a:spcAft>
              <a:defRPr/>
            </a:pPr>
            <a:endParaRPr lang="en-GB" sz="2400" b="1" i="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0" name="Text Box 5"/>
          <p:cNvSpPr txBox="1">
            <a:spLocks noChangeArrowheads="1"/>
          </p:cNvSpPr>
          <p:nvPr/>
        </p:nvSpPr>
        <p:spPr bwMode="auto">
          <a:xfrm>
            <a:off x="-33412" y="908720"/>
            <a:ext cx="5909340"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540000">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marL="342900" indent="-342900" eaLnBrk="1" hangingPunct="1">
              <a:buFont typeface="Arial" panose="020B0604020202020204" pitchFamily="34" charset="0"/>
              <a:buChar char="•"/>
            </a:pPr>
            <a:endParaRPr lang="en-GB" altLang="en-US" sz="800" dirty="0" smtClean="0"/>
          </a:p>
          <a:p>
            <a:pPr marL="342900" indent="-342900" eaLnBrk="1" hangingPunct="1">
              <a:buFont typeface="Arial" panose="020B0604020202020204" pitchFamily="34" charset="0"/>
              <a:buChar char="•"/>
            </a:pPr>
            <a:r>
              <a:rPr lang="en-GB" altLang="en-US" sz="2000" dirty="0" smtClean="0"/>
              <a:t>Jacob Riis (1849–1914), a Danish immigrant who pioneered ‘muckraking’ journalism</a:t>
            </a:r>
          </a:p>
          <a:p>
            <a:pPr marL="342900" indent="-342900" eaLnBrk="1" hangingPunct="1">
              <a:buFont typeface="Arial" panose="020B0604020202020204" pitchFamily="34" charset="0"/>
              <a:buChar char="•"/>
            </a:pPr>
            <a:r>
              <a:rPr lang="en-GB" altLang="en-US" sz="2000" dirty="0" smtClean="0"/>
              <a:t>Documented slums of New York to middle-class audience (in press, books &amp; public exhibitions)</a:t>
            </a:r>
          </a:p>
          <a:p>
            <a:pPr marL="342900" indent="-342900" eaLnBrk="1" hangingPunct="1">
              <a:buFont typeface="Arial" panose="020B0604020202020204" pitchFamily="34" charset="0"/>
              <a:buChar char="•"/>
            </a:pPr>
            <a:r>
              <a:rPr lang="en-GB" altLang="en-US" sz="2000" dirty="0" smtClean="0"/>
              <a:t>Exposed harsh living conditions and exploitation of child labour</a:t>
            </a:r>
          </a:p>
          <a:p>
            <a:pPr marL="342900" indent="-342900" eaLnBrk="1" hangingPunct="1">
              <a:buFont typeface="Arial" panose="020B0604020202020204" pitchFamily="34" charset="0"/>
              <a:buChar char="•"/>
            </a:pPr>
            <a:r>
              <a:rPr lang="en-GB" altLang="en-US" sz="2000" dirty="0" smtClean="0"/>
              <a:t>Focus on juvenile delinquency of ‘street </a:t>
            </a:r>
            <a:r>
              <a:rPr lang="en-GB" altLang="en-US" sz="2000" dirty="0" err="1" smtClean="0"/>
              <a:t>arabs’</a:t>
            </a:r>
            <a:endParaRPr lang="en-GB" altLang="en-US" sz="2000" dirty="0" smtClean="0"/>
          </a:p>
          <a:p>
            <a:pPr marL="342900" indent="-342900" eaLnBrk="1" hangingPunct="1">
              <a:buFont typeface="Arial" panose="020B0604020202020204" pitchFamily="34" charset="0"/>
              <a:buChar char="•"/>
            </a:pPr>
            <a:r>
              <a:rPr lang="en-GB" altLang="en-US" sz="2000" dirty="0" smtClean="0"/>
              <a:t>Emphasis on immigrants’ travails </a:t>
            </a:r>
            <a:r>
              <a:rPr lang="en-GB" altLang="en-US" sz="2000" i="1" dirty="0" smtClean="0"/>
              <a:t>but </a:t>
            </a:r>
            <a:r>
              <a:rPr lang="en-GB" altLang="en-US" sz="2000" dirty="0" smtClean="0"/>
              <a:t>tinged with nativist sentiments</a:t>
            </a:r>
          </a:p>
          <a:p>
            <a:pPr marL="342900" indent="-342900" eaLnBrk="1" hangingPunct="1">
              <a:buFont typeface="Arial" panose="020B0604020202020204" pitchFamily="34" charset="0"/>
              <a:buChar char="•"/>
            </a:pPr>
            <a:endParaRPr lang="en-GB" altLang="en-US" sz="2000" dirty="0"/>
          </a:p>
        </p:txBody>
      </p:sp>
      <p:pic>
        <p:nvPicPr>
          <p:cNvPr id="12" name="Picture 4" descr="riis Italian Slum, Jersey Street 18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828" y="4048608"/>
            <a:ext cx="3624320" cy="280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descr="riis street arab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911" y="4011728"/>
            <a:ext cx="3032733" cy="2846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36924" y="3521348"/>
            <a:ext cx="209550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34684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7" name="Rectangle 6"/>
          <p:cNvSpPr/>
          <p:nvPr/>
        </p:nvSpPr>
        <p:spPr>
          <a:xfrm>
            <a:off x="-11113" y="22225"/>
            <a:ext cx="9155113" cy="2198688"/>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C00000"/>
                </a:solidFill>
              </a:rPr>
              <a:t>6. The City Analysed: </a:t>
            </a:r>
            <a:r>
              <a:rPr lang="en-GB" sz="2400" b="1" i="1" u="sng" dirty="0">
                <a:solidFill>
                  <a:srgbClr val="C00000"/>
                </a:solidFill>
              </a:rPr>
              <a:t>How the Other Half </a:t>
            </a:r>
            <a:r>
              <a:rPr lang="en-GB" sz="2400" b="1" i="1" u="sng" dirty="0" smtClean="0">
                <a:solidFill>
                  <a:srgbClr val="C00000"/>
                </a:solidFill>
              </a:rPr>
              <a:t>Lives </a:t>
            </a:r>
            <a:r>
              <a:rPr lang="en-GB" sz="2400" b="1" u="sng" dirty="0" smtClean="0">
                <a:solidFill>
                  <a:srgbClr val="C00000"/>
                </a:solidFill>
              </a:rPr>
              <a:t>(1890)</a:t>
            </a:r>
            <a:endParaRPr lang="en-GB" sz="2400" b="1" i="1" u="sng" dirty="0">
              <a:solidFill>
                <a:srgbClr val="C00000"/>
              </a:solidFill>
            </a:endParaRPr>
          </a:p>
          <a:p>
            <a:pPr fontAlgn="auto">
              <a:spcBef>
                <a:spcPts val="0"/>
              </a:spcBef>
              <a:spcAft>
                <a:spcPts val="0"/>
              </a:spcAft>
              <a:defRPr/>
            </a:pPr>
            <a:endParaRPr lang="en-GB" sz="2400" b="1" i="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0" name="Text Box 5"/>
          <p:cNvSpPr txBox="1">
            <a:spLocks noChangeArrowheads="1"/>
          </p:cNvSpPr>
          <p:nvPr/>
        </p:nvSpPr>
        <p:spPr bwMode="auto">
          <a:xfrm>
            <a:off x="-33412" y="908720"/>
            <a:ext cx="590934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540000">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n-GB" altLang="en-US" sz="2000" dirty="0"/>
          </a:p>
          <a:p>
            <a:pPr eaLnBrk="1" hangingPunct="1"/>
            <a:r>
              <a:rPr lang="en-GB" altLang="en-US" sz="2000" dirty="0" smtClean="0"/>
              <a:t>Sweatshops</a:t>
            </a:r>
          </a:p>
          <a:p>
            <a:pPr marL="342900" indent="-342900" eaLnBrk="1" hangingPunct="1">
              <a:buFont typeface="Arial" panose="020B0604020202020204" pitchFamily="34" charset="0"/>
              <a:buChar char="•"/>
            </a:pPr>
            <a:endParaRPr lang="en-GB" altLang="en-US" sz="2000" dirty="0"/>
          </a:p>
        </p:txBody>
      </p:sp>
      <p:pic>
        <p:nvPicPr>
          <p:cNvPr id="13" name="Picture 5" descr="817BDEE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17" y="2841068"/>
            <a:ext cx="5171007" cy="4016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5" descr="F9B567A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925612"/>
            <a:ext cx="4703688" cy="3650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13268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22225"/>
            <a:ext cx="9155113" cy="2198688"/>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C00000"/>
                </a:solidFill>
              </a:rPr>
              <a:t>6. The City Analysed: </a:t>
            </a:r>
            <a:r>
              <a:rPr lang="en-GB" sz="2400" b="1" i="1" u="sng" dirty="0">
                <a:solidFill>
                  <a:srgbClr val="C00000"/>
                </a:solidFill>
              </a:rPr>
              <a:t>How the Other Half Lives</a:t>
            </a:r>
          </a:p>
          <a:p>
            <a:pPr fontAlgn="auto">
              <a:spcBef>
                <a:spcPts val="0"/>
              </a:spcBef>
              <a:spcAft>
                <a:spcPts val="0"/>
              </a:spcAft>
              <a:defRPr/>
            </a:pPr>
            <a:endParaRPr lang="en-GB" sz="2400" b="1" i="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266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15" y="1121569"/>
            <a:ext cx="4727985" cy="3819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 Box 5"/>
          <p:cNvSpPr txBox="1">
            <a:spLocks noChangeArrowheads="1"/>
          </p:cNvSpPr>
          <p:nvPr/>
        </p:nvSpPr>
        <p:spPr bwMode="auto">
          <a:xfrm>
            <a:off x="4427983" y="928513"/>
            <a:ext cx="4716017" cy="59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540000" rIns="540000">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just" eaLnBrk="1" hangingPunct="1"/>
            <a:r>
              <a:rPr lang="en-GB" altLang="en-US" b="1" dirty="0" smtClean="0">
                <a:solidFill>
                  <a:srgbClr val="002060"/>
                </a:solidFill>
              </a:rPr>
              <a:t>“There </a:t>
            </a:r>
            <a:r>
              <a:rPr lang="en-GB" altLang="en-US" b="1" dirty="0">
                <a:solidFill>
                  <a:srgbClr val="002060"/>
                </a:solidFill>
              </a:rPr>
              <a:t>was not a native-born individual in the court. The answer was characteristic of the cosmopolitan character of lower New </a:t>
            </a:r>
            <a:r>
              <a:rPr lang="en-GB" altLang="en-US" b="1" dirty="0" smtClean="0">
                <a:solidFill>
                  <a:srgbClr val="002060"/>
                </a:solidFill>
              </a:rPr>
              <a:t>York. One </a:t>
            </a:r>
            <a:r>
              <a:rPr lang="en-GB" altLang="en-US" b="1" dirty="0">
                <a:solidFill>
                  <a:srgbClr val="002060"/>
                </a:solidFill>
              </a:rPr>
              <a:t>may find for the asking an Italian, a German, a French, African, Spanish, Bohemian, Russian, Scandinavian, Jewish, and Chinese colony </a:t>
            </a:r>
            <a:r>
              <a:rPr lang="en-GB" altLang="en-US" b="1" dirty="0" smtClean="0">
                <a:solidFill>
                  <a:srgbClr val="002060"/>
                </a:solidFill>
              </a:rPr>
              <a:t>… The </a:t>
            </a:r>
            <a:r>
              <a:rPr lang="en-GB" altLang="en-US" b="1" dirty="0">
                <a:solidFill>
                  <a:srgbClr val="002060"/>
                </a:solidFill>
              </a:rPr>
              <a:t>one thing you shall vainly ask for in the chief city of America is a distinctively American community. There is none, certainly among the tenements. … Where have they gone to, the old inhabitants? </a:t>
            </a:r>
            <a:r>
              <a:rPr lang="en-GB" altLang="en-US" b="1" dirty="0" smtClean="0">
                <a:solidFill>
                  <a:srgbClr val="002060"/>
                </a:solidFill>
              </a:rPr>
              <a:t>They </a:t>
            </a:r>
            <a:r>
              <a:rPr lang="en-GB" altLang="en-US" b="1" dirty="0">
                <a:solidFill>
                  <a:srgbClr val="002060"/>
                </a:solidFill>
              </a:rPr>
              <a:t>are not here. In their place has come this queer conglomerate mass of heterogeneous elements, ever striving and working like whiskey and water in one glass, and with the like result: final union and a prevailing taint of whiskey.”</a:t>
            </a:r>
          </a:p>
          <a:p>
            <a:pPr eaLnBrk="1" hangingPunct="1"/>
            <a:r>
              <a:rPr lang="en-GB" altLang="en-US" sz="2000" dirty="0">
                <a:solidFill>
                  <a:srgbClr val="002060"/>
                </a:solidFill>
              </a:rPr>
              <a:t> </a:t>
            </a:r>
          </a:p>
        </p:txBody>
      </p:sp>
      <p:sp>
        <p:nvSpPr>
          <p:cNvPr id="2" name="Rectangle 1"/>
          <p:cNvSpPr/>
          <p:nvPr/>
        </p:nvSpPr>
        <p:spPr>
          <a:xfrm>
            <a:off x="1187624" y="5157192"/>
            <a:ext cx="1678793" cy="369332"/>
          </a:xfrm>
          <a:prstGeom prst="rect">
            <a:avLst/>
          </a:prstGeom>
        </p:spPr>
        <p:txBody>
          <a:bodyPr wrap="none">
            <a:spAutoFit/>
          </a:bodyPr>
          <a:lstStyle/>
          <a:p>
            <a:pPr eaLnBrk="1" hangingPunct="1"/>
            <a:r>
              <a:rPr lang="en-GB" altLang="en-US" dirty="0" smtClean="0"/>
              <a:t>Mulberry Street</a:t>
            </a:r>
            <a:endParaRPr lang="en-GB" altLang="en-US" dirty="0"/>
          </a:p>
        </p:txBody>
      </p:sp>
    </p:spTree>
    <p:extLst>
      <p:ext uri="{BB962C8B-B14F-4D97-AF65-F5344CB8AC3E}">
        <p14:creationId xmlns:p14="http://schemas.microsoft.com/office/powerpoint/2010/main" val="295419491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pic>
        <p:nvPicPr>
          <p:cNvPr id="276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856" y="32657"/>
            <a:ext cx="5225143" cy="68253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1113" y="22225"/>
            <a:ext cx="9155113" cy="2198688"/>
          </a:xfrm>
          <a:prstGeom prst="rect">
            <a:avLst/>
          </a:prstGeom>
        </p:spPr>
        <p:txBody>
          <a:bodyPr lIns="540000" tIns="540000" rIns="540000" bIns="540000">
            <a:spAutoFit/>
          </a:bodyPr>
          <a:lstStyle/>
          <a:p>
            <a:pPr fontAlgn="auto">
              <a:spcBef>
                <a:spcPts val="0"/>
              </a:spcBef>
              <a:spcAft>
                <a:spcPts val="0"/>
              </a:spcAft>
              <a:defRPr/>
            </a:pPr>
            <a:r>
              <a:rPr lang="en-GB" sz="2400" b="1" u="sng" dirty="0" smtClean="0">
                <a:solidFill>
                  <a:srgbClr val="C00000"/>
                </a:solidFill>
              </a:rPr>
              <a:t>6. The City Analysed: </a:t>
            </a:r>
            <a:r>
              <a:rPr lang="en-GB" sz="2400" b="1" i="1" u="sng" dirty="0">
                <a:solidFill>
                  <a:srgbClr val="C00000"/>
                </a:solidFill>
              </a:rPr>
              <a:t>How the Other Half Lives</a:t>
            </a:r>
          </a:p>
          <a:p>
            <a:pPr fontAlgn="auto">
              <a:spcBef>
                <a:spcPts val="0"/>
              </a:spcBef>
              <a:spcAft>
                <a:spcPts val="0"/>
              </a:spcAft>
              <a:defRPr/>
            </a:pPr>
            <a:endParaRPr lang="en-GB" sz="2400" b="1" i="1" u="sng" dirty="0">
              <a:solidFill>
                <a:prstClr val="white"/>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8" name="Text Box 5"/>
          <p:cNvSpPr txBox="1">
            <a:spLocks noChangeArrowheads="1"/>
          </p:cNvSpPr>
          <p:nvPr/>
        </p:nvSpPr>
        <p:spPr bwMode="auto">
          <a:xfrm>
            <a:off x="120078" y="969922"/>
            <a:ext cx="3798777"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540000" rIns="540000">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n-GB" altLang="en-US" sz="2000" dirty="0" smtClean="0"/>
              <a:t>“L</a:t>
            </a:r>
            <a:r>
              <a:rPr lang="en-GB" sz="2000" dirty="0" smtClean="0"/>
              <a:t>ike the Chinese, the Italian is a born gambler. His soul is in the game from the moment the cards are on the table, and very frequently his knife is in it too before the game is ended. No Sunday has passed in New York since the Bend’ became </a:t>
            </a:r>
            <a:r>
              <a:rPr lang="en-GB" sz="2000" dirty="0" smtClean="0">
                <a:solidFill>
                  <a:srgbClr val="FF0000"/>
                </a:solidFill>
              </a:rPr>
              <a:t>a suburb of Naples </a:t>
            </a:r>
            <a:r>
              <a:rPr lang="en-GB" sz="2000" dirty="0" smtClean="0"/>
              <a:t>without one or more of these murderous affrays coming to the notice of the police”</a:t>
            </a:r>
          </a:p>
          <a:p>
            <a:pPr eaLnBrk="1" hangingPunct="1"/>
            <a:endParaRPr lang="en-GB" altLang="en-US" sz="2000" dirty="0"/>
          </a:p>
          <a:p>
            <a:pPr eaLnBrk="1" hangingPunct="1"/>
            <a:r>
              <a:rPr lang="en-GB" altLang="en-US" sz="2000" dirty="0" smtClean="0"/>
              <a:t>‘Bandit’s Roost’ </a:t>
            </a:r>
            <a:endParaRPr lang="en-GB" altLang="en-US" sz="2000" dirty="0"/>
          </a:p>
        </p:txBody>
      </p:sp>
    </p:spTree>
    <p:extLst>
      <p:ext uri="{BB962C8B-B14F-4D97-AF65-F5344CB8AC3E}">
        <p14:creationId xmlns:p14="http://schemas.microsoft.com/office/powerpoint/2010/main" val="339288550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6999857"/>
          </a:xfrm>
          <a:prstGeom prst="rect">
            <a:avLst/>
          </a:prstGeom>
        </p:spPr>
        <p:txBody>
          <a:bodyPr lIns="540000" tIns="540000" rIns="540000" bIns="540000">
            <a:spAutoFit/>
          </a:bodyPr>
          <a:lstStyle/>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2867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3576" y="3390678"/>
            <a:ext cx="4940424" cy="3436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249567"/>
            <a:ext cx="5163340" cy="37668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661150" y="445998"/>
            <a:ext cx="2286000" cy="1200329"/>
          </a:xfrm>
          <a:prstGeom prst="rect">
            <a:avLst/>
          </a:prstGeom>
        </p:spPr>
        <p:txBody>
          <a:bodyPr>
            <a:spAutoFit/>
          </a:bodyPr>
          <a:lstStyle/>
          <a:p>
            <a:pPr lvl="0" algn="r">
              <a:defRPr/>
            </a:pPr>
            <a:r>
              <a:rPr lang="en-GB" sz="2400" b="1" u="sng" dirty="0">
                <a:solidFill>
                  <a:srgbClr val="FF0000"/>
                </a:solidFill>
              </a:rPr>
              <a:t>6. The City Analysed: </a:t>
            </a:r>
            <a:r>
              <a:rPr lang="en-GB" sz="2400" b="1" u="sng" dirty="0" smtClean="0">
                <a:solidFill>
                  <a:srgbClr val="FF0000"/>
                </a:solidFill>
              </a:rPr>
              <a:t>The Ashcan </a:t>
            </a:r>
            <a:r>
              <a:rPr lang="en-GB" sz="2400" b="1" u="sng" dirty="0">
                <a:solidFill>
                  <a:srgbClr val="FF0000"/>
                </a:solidFill>
              </a:rPr>
              <a:t>School</a:t>
            </a:r>
            <a:endParaRPr lang="en-GB" sz="2400" b="1" dirty="0">
              <a:solidFill>
                <a:srgbClr val="FF0000"/>
              </a:solidFill>
              <a:effectLst>
                <a:outerShdw blurRad="38100" dist="38100" dir="2700000" algn="tl">
                  <a:srgbClr val="000000">
                    <a:alpha val="43137"/>
                  </a:srgbClr>
                </a:outerShdw>
              </a:effectLst>
            </a:endParaRPr>
          </a:p>
        </p:txBody>
      </p:sp>
      <p:sp>
        <p:nvSpPr>
          <p:cNvPr id="3" name="Rectangle 2"/>
          <p:cNvSpPr/>
          <p:nvPr/>
        </p:nvSpPr>
        <p:spPr>
          <a:xfrm>
            <a:off x="384175" y="4104658"/>
            <a:ext cx="3251721" cy="1200329"/>
          </a:xfrm>
          <a:prstGeom prst="rect">
            <a:avLst/>
          </a:prstGeom>
        </p:spPr>
        <p:txBody>
          <a:bodyPr wrap="square">
            <a:spAutoFit/>
          </a:bodyPr>
          <a:lstStyle/>
          <a:p>
            <a:pPr fontAlgn="auto">
              <a:spcBef>
                <a:spcPts val="0"/>
              </a:spcBef>
              <a:spcAft>
                <a:spcPts val="0"/>
              </a:spcAft>
              <a:defRPr/>
            </a:pPr>
            <a:endParaRPr lang="nl-NL" dirty="0"/>
          </a:p>
          <a:p>
            <a:pPr fontAlgn="auto">
              <a:spcBef>
                <a:spcPts val="0"/>
              </a:spcBef>
              <a:spcAft>
                <a:spcPts val="0"/>
              </a:spcAft>
              <a:defRPr/>
            </a:pPr>
            <a:r>
              <a:rPr lang="nl-NL" dirty="0"/>
              <a:t>George Luks, </a:t>
            </a:r>
            <a:r>
              <a:rPr lang="nl-NL" i="1" dirty="0" smtClean="0"/>
              <a:t>Street Scene (Hester Street)</a:t>
            </a:r>
            <a:r>
              <a:rPr lang="nl-NL" dirty="0" smtClean="0"/>
              <a:t>, 1905</a:t>
            </a:r>
          </a:p>
          <a:p>
            <a:pPr fontAlgn="auto">
              <a:spcBef>
                <a:spcPts val="0"/>
              </a:spcBef>
              <a:spcAft>
                <a:spcPts val="0"/>
              </a:spcAft>
              <a:defRPr/>
            </a:pPr>
            <a:r>
              <a:rPr lang="nl-NL" i="1" dirty="0" smtClean="0"/>
              <a:t>Allen </a:t>
            </a:r>
            <a:r>
              <a:rPr lang="nl-NL" i="1" dirty="0"/>
              <a:t>Street</a:t>
            </a:r>
            <a:r>
              <a:rPr lang="nl-NL" dirty="0"/>
              <a:t>, c. 1905</a:t>
            </a:r>
            <a:endParaRPr lang="en-GB"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0310893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7276856"/>
          </a:xfrm>
          <a:prstGeom prst="rect">
            <a:avLst/>
          </a:prstGeom>
        </p:spPr>
        <p:txBody>
          <a:bodyPr lIns="540000" tIns="540000" rIns="540000" bIns="540000">
            <a:spAutoFit/>
          </a:bodyPr>
          <a:lstStyle/>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30724" name="Picture 2" descr="https://upload.wikimedia.org/wikipedia/commons/thumb/b/b4/Both_Members_of_This_Club_George_Bellows.jpeg/800px-Both_Members_of_This_Club_George_Bellows.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16988"/>
            <a:ext cx="6167289" cy="4410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22225"/>
            <a:ext cx="4532103" cy="33839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18486" y="995660"/>
            <a:ext cx="4572000" cy="923330"/>
          </a:xfrm>
          <a:prstGeom prst="rect">
            <a:avLst/>
          </a:prstGeom>
        </p:spPr>
        <p:txBody>
          <a:bodyPr>
            <a:spAutoFit/>
          </a:bodyPr>
          <a:lstStyle/>
          <a:p>
            <a:pPr fontAlgn="auto">
              <a:spcBef>
                <a:spcPts val="0"/>
              </a:spcBef>
              <a:spcAft>
                <a:spcPts val="0"/>
              </a:spcAft>
              <a:defRPr/>
            </a:pPr>
            <a:endParaRPr lang="en-GB" dirty="0"/>
          </a:p>
          <a:p>
            <a:pPr fontAlgn="auto">
              <a:spcBef>
                <a:spcPts val="0"/>
              </a:spcBef>
              <a:spcAft>
                <a:spcPts val="0"/>
              </a:spcAft>
              <a:defRPr/>
            </a:pPr>
            <a:r>
              <a:rPr lang="en-GB" dirty="0"/>
              <a:t>George Bellows, </a:t>
            </a:r>
            <a:r>
              <a:rPr lang="en-GB" i="1" dirty="0"/>
              <a:t>Stag at Sharkey’s</a:t>
            </a:r>
            <a:r>
              <a:rPr lang="en-GB" dirty="0"/>
              <a:t>, </a:t>
            </a:r>
            <a:r>
              <a:rPr lang="en-GB" dirty="0" smtClean="0"/>
              <a:t>1909; </a:t>
            </a:r>
          </a:p>
          <a:p>
            <a:pPr fontAlgn="auto">
              <a:spcBef>
                <a:spcPts val="0"/>
              </a:spcBef>
              <a:spcAft>
                <a:spcPts val="0"/>
              </a:spcAft>
              <a:defRPr/>
            </a:pPr>
            <a:r>
              <a:rPr lang="en-GB" i="1" dirty="0" smtClean="0"/>
              <a:t>Both </a:t>
            </a:r>
            <a:r>
              <a:rPr lang="en-GB" i="1" dirty="0"/>
              <a:t>Members of This Club</a:t>
            </a:r>
            <a:r>
              <a:rPr lang="en-GB" dirty="0"/>
              <a:t>, 1909</a:t>
            </a:r>
            <a:endParaRPr lang="en-GB" b="1" dirty="0">
              <a:solidFill>
                <a:srgbClr val="FF0000"/>
              </a:solidFill>
              <a:effectLst>
                <a:outerShdw blurRad="38100" dist="38100" dir="2700000" algn="tl">
                  <a:srgbClr val="000000">
                    <a:alpha val="43137"/>
                  </a:srgbClr>
                </a:outerShdw>
              </a:effectLst>
            </a:endParaRPr>
          </a:p>
        </p:txBody>
      </p:sp>
      <p:sp>
        <p:nvSpPr>
          <p:cNvPr id="8" name="Rectangle 7"/>
          <p:cNvSpPr/>
          <p:nvPr/>
        </p:nvSpPr>
        <p:spPr>
          <a:xfrm>
            <a:off x="-11113" y="22225"/>
            <a:ext cx="9155113" cy="1459879"/>
          </a:xfrm>
          <a:prstGeom prst="rect">
            <a:avLst/>
          </a:prstGeom>
        </p:spPr>
        <p:txBody>
          <a:bodyPr lIns="540000" tIns="540000" rIns="540000" bIns="540000">
            <a:spAutoFit/>
          </a:bodyPr>
          <a:lstStyle/>
          <a:p>
            <a:pPr lvl="0">
              <a:defRPr/>
            </a:pPr>
            <a:r>
              <a:rPr lang="en-GB" sz="2400" b="1" u="sng" dirty="0">
                <a:solidFill>
                  <a:srgbClr val="FF0000"/>
                </a:solidFill>
              </a:rPr>
              <a:t>6. The City Analysed: The Ashcan School</a:t>
            </a:r>
            <a:endParaRPr lang="en-GB"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1162496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1113" y="-3175"/>
            <a:ext cx="9155113" cy="7369189"/>
          </a:xfrm>
          <a:prstGeom prst="rect">
            <a:avLst/>
          </a:prstGeom>
        </p:spPr>
        <p:txBody>
          <a:bodyPr lIns="540000" tIns="540000" rIns="540000" bIns="540000">
            <a:spAutoFit/>
          </a:bodyPr>
          <a:lstStyle/>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r>
              <a:rPr lang="en-GB" sz="2400" dirty="0" smtClean="0"/>
              <a:t>,</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29700" name="Picture 2" descr="George Bellows, Men of the Docks, 1912, oil on canvas (National Gallery of Art, London)&#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6077" y="22225"/>
            <a:ext cx="4307782" cy="3014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3747" y="3015336"/>
            <a:ext cx="5580112" cy="3878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1114" y="-30557"/>
            <a:ext cx="9155113" cy="1829211"/>
          </a:xfrm>
          <a:prstGeom prst="rect">
            <a:avLst/>
          </a:prstGeom>
        </p:spPr>
        <p:txBody>
          <a:bodyPr lIns="540000" tIns="540000" rIns="540000" bIns="540000">
            <a:spAutoFit/>
          </a:bodyPr>
          <a:lstStyle/>
          <a:p>
            <a:pPr lvl="0" fontAlgn="auto">
              <a:spcBef>
                <a:spcPts val="0"/>
              </a:spcBef>
              <a:spcAft>
                <a:spcPts val="0"/>
              </a:spcAft>
              <a:defRPr/>
            </a:pPr>
            <a:r>
              <a:rPr lang="en-GB" sz="2400" b="1" u="sng" dirty="0">
                <a:solidFill>
                  <a:srgbClr val="FF0000"/>
                </a:solidFill>
              </a:rPr>
              <a:t>6. The City Analysed: The Ashcan School</a:t>
            </a:r>
            <a:endParaRPr lang="en-GB" sz="2400" b="1" dirty="0">
              <a:solidFill>
                <a:srgbClr val="FF0000"/>
              </a:solidFill>
              <a:effectLst>
                <a:outerShdw blurRad="38100" dist="38100" dir="2700000" algn="tl">
                  <a:srgbClr val="000000">
                    <a:alpha val="43137"/>
                  </a:srgbClr>
                </a:outerShdw>
              </a:effectLst>
            </a:endParaRPr>
          </a:p>
          <a:p>
            <a:pPr fontAlgn="auto">
              <a:spcBef>
                <a:spcPts val="0"/>
              </a:spcBef>
              <a:spcAft>
                <a:spcPts val="0"/>
              </a:spcAft>
              <a:defRPr/>
            </a:pPr>
            <a:endParaRPr lang="en-GB" sz="2400" b="1" dirty="0">
              <a:solidFill>
                <a:srgbClr val="FFFF00"/>
              </a:solidFill>
              <a:effectLst>
                <a:outerShdw blurRad="38100" dist="38100" dir="2700000" algn="tl">
                  <a:srgbClr val="000000">
                    <a:alpha val="43137"/>
                  </a:srgbClr>
                </a:outerShdw>
              </a:effectLst>
            </a:endParaRPr>
          </a:p>
        </p:txBody>
      </p:sp>
      <p:sp>
        <p:nvSpPr>
          <p:cNvPr id="2" name="Rectangle 1"/>
          <p:cNvSpPr/>
          <p:nvPr/>
        </p:nvSpPr>
        <p:spPr>
          <a:xfrm>
            <a:off x="251520" y="1052736"/>
            <a:ext cx="4574557" cy="1200329"/>
          </a:xfrm>
          <a:prstGeom prst="rect">
            <a:avLst/>
          </a:prstGeom>
        </p:spPr>
        <p:txBody>
          <a:bodyPr wrap="square">
            <a:spAutoFit/>
          </a:bodyPr>
          <a:lstStyle/>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algn="r" fontAlgn="auto">
              <a:spcBef>
                <a:spcPts val="0"/>
              </a:spcBef>
              <a:spcAft>
                <a:spcPts val="0"/>
              </a:spcAft>
              <a:defRPr/>
            </a:pPr>
            <a:r>
              <a:rPr lang="en-GB" dirty="0"/>
              <a:t>George Bellows, </a:t>
            </a:r>
            <a:endParaRPr lang="en-GB" dirty="0" smtClean="0"/>
          </a:p>
          <a:p>
            <a:pPr algn="r" fontAlgn="auto">
              <a:spcBef>
                <a:spcPts val="0"/>
              </a:spcBef>
              <a:spcAft>
                <a:spcPts val="0"/>
              </a:spcAft>
              <a:defRPr/>
            </a:pPr>
            <a:r>
              <a:rPr lang="en-GB" i="1" dirty="0" smtClean="0"/>
              <a:t>Men </a:t>
            </a:r>
            <a:r>
              <a:rPr lang="en-GB" i="1" dirty="0"/>
              <a:t>of the </a:t>
            </a:r>
            <a:r>
              <a:rPr lang="en-GB" i="1" dirty="0" smtClean="0"/>
              <a:t>Docks</a:t>
            </a:r>
            <a:r>
              <a:rPr lang="en-GB" dirty="0" smtClean="0"/>
              <a:t> (1912); </a:t>
            </a:r>
          </a:p>
          <a:p>
            <a:pPr algn="r" fontAlgn="auto">
              <a:spcBef>
                <a:spcPts val="0"/>
              </a:spcBef>
              <a:spcAft>
                <a:spcPts val="0"/>
              </a:spcAft>
              <a:defRPr/>
            </a:pPr>
            <a:r>
              <a:rPr lang="en-GB" i="1" dirty="0" smtClean="0"/>
              <a:t>Steaming Streets </a:t>
            </a:r>
            <a:r>
              <a:rPr lang="en-GB" dirty="0" smtClean="0"/>
              <a:t>(1908); </a:t>
            </a:r>
            <a:r>
              <a:rPr lang="en-GB" i="1" dirty="0" smtClean="0"/>
              <a:t>New </a:t>
            </a:r>
            <a:r>
              <a:rPr lang="en-GB" i="1" dirty="0"/>
              <a:t>York</a:t>
            </a:r>
            <a:r>
              <a:rPr lang="en-GB" dirty="0"/>
              <a:t> (1911)</a:t>
            </a:r>
          </a:p>
        </p:txBody>
      </p:sp>
      <p:pic>
        <p:nvPicPr>
          <p:cNvPr id="1433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47" y="2484561"/>
            <a:ext cx="3544100" cy="4427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60095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332656" y="2045316"/>
            <a:ext cx="9155113" cy="7369189"/>
          </a:xfrm>
          <a:prstGeom prst="rect">
            <a:avLst/>
          </a:prstGeom>
        </p:spPr>
        <p:txBody>
          <a:bodyPr lIns="540000" tIns="540000" rIns="540000" bIns="540000">
            <a:spAutoFit/>
          </a:bodyPr>
          <a:lstStyle/>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r>
              <a:rPr lang="en-GB" sz="2400" dirty="0" smtClean="0"/>
              <a:t>,</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pic>
        <p:nvPicPr>
          <p:cNvPr id="1536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482792"/>
            <a:ext cx="3527963" cy="508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8"/>
          <p:cNvSpPr/>
          <p:nvPr/>
        </p:nvSpPr>
        <p:spPr>
          <a:xfrm>
            <a:off x="-11114" y="-4452"/>
            <a:ext cx="9155113" cy="1829211"/>
          </a:xfrm>
          <a:prstGeom prst="rect">
            <a:avLst/>
          </a:prstGeom>
        </p:spPr>
        <p:txBody>
          <a:bodyPr lIns="540000" tIns="540000" rIns="540000" bIns="540000">
            <a:spAutoFit/>
          </a:bodyPr>
          <a:lstStyle/>
          <a:p>
            <a:pPr lvl="0">
              <a:defRPr/>
            </a:pPr>
            <a:r>
              <a:rPr lang="en-GB" sz="2400" b="1" u="sng" dirty="0">
                <a:solidFill>
                  <a:srgbClr val="FF0000"/>
                </a:solidFill>
              </a:rPr>
              <a:t>6. The City Analysed: </a:t>
            </a:r>
            <a:endParaRPr lang="en-GB" sz="2400" b="1" u="sng" dirty="0" smtClean="0">
              <a:solidFill>
                <a:srgbClr val="FF0000"/>
              </a:solidFill>
            </a:endParaRPr>
          </a:p>
          <a:p>
            <a:pPr lvl="0">
              <a:defRPr/>
            </a:pPr>
            <a:r>
              <a:rPr lang="en-GB" sz="2400" b="1" u="sng" dirty="0" smtClean="0">
                <a:solidFill>
                  <a:srgbClr val="FF0000"/>
                </a:solidFill>
              </a:rPr>
              <a:t>Photography</a:t>
            </a:r>
            <a:endParaRPr lang="en-GB" sz="2400" b="1" dirty="0">
              <a:solidFill>
                <a:srgbClr val="FF0000"/>
              </a:solidFill>
              <a:effectLst>
                <a:outerShdw blurRad="38100" dist="38100" dir="2700000" algn="tl">
                  <a:srgbClr val="000000">
                    <a:alpha val="43137"/>
                  </a:srgbClr>
                </a:outerShdw>
              </a:effectLst>
            </a:endParaRPr>
          </a:p>
        </p:txBody>
      </p:sp>
      <p:pic>
        <p:nvPicPr>
          <p:cNvPr id="1536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1812" y="1541856"/>
            <a:ext cx="3758867" cy="4970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20"/>
          <p:cNvSpPr/>
          <p:nvPr/>
        </p:nvSpPr>
        <p:spPr>
          <a:xfrm>
            <a:off x="4283968" y="256996"/>
            <a:ext cx="4574557" cy="1200329"/>
          </a:xfrm>
          <a:prstGeom prst="rect">
            <a:avLst/>
          </a:prstGeom>
        </p:spPr>
        <p:txBody>
          <a:bodyPr wrap="square">
            <a:spAutoFit/>
          </a:bodyPr>
          <a:lstStyle/>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algn="r" fontAlgn="auto">
              <a:spcBef>
                <a:spcPts val="0"/>
              </a:spcBef>
              <a:spcAft>
                <a:spcPts val="0"/>
              </a:spcAft>
              <a:defRPr/>
            </a:pPr>
            <a:r>
              <a:rPr lang="en-GB" dirty="0" smtClean="0"/>
              <a:t>Alfred Stieglitz,</a:t>
            </a:r>
          </a:p>
          <a:p>
            <a:pPr algn="r">
              <a:defRPr/>
            </a:pPr>
            <a:r>
              <a:rPr lang="en-GB" i="1" dirty="0" smtClean="0"/>
              <a:t>Winter </a:t>
            </a:r>
            <a:r>
              <a:rPr lang="en-GB" i="1" dirty="0"/>
              <a:t>– Fifth Avenue</a:t>
            </a:r>
            <a:r>
              <a:rPr lang="en-GB" dirty="0"/>
              <a:t>, 1893</a:t>
            </a:r>
          </a:p>
          <a:p>
            <a:pPr algn="r">
              <a:defRPr/>
            </a:pPr>
            <a:r>
              <a:rPr lang="en-GB" i="1" dirty="0" smtClean="0"/>
              <a:t>The </a:t>
            </a:r>
            <a:r>
              <a:rPr lang="en-GB" i="1" dirty="0"/>
              <a:t>Steerage</a:t>
            </a:r>
            <a:r>
              <a:rPr lang="en-GB" dirty="0"/>
              <a:t>, </a:t>
            </a:r>
            <a:r>
              <a:rPr lang="en-GB" dirty="0" smtClean="0"/>
              <a:t>1907</a:t>
            </a:r>
            <a:endParaRPr lang="en-GB" dirty="0"/>
          </a:p>
        </p:txBody>
      </p:sp>
    </p:spTree>
    <p:extLst>
      <p:ext uri="{BB962C8B-B14F-4D97-AF65-F5344CB8AC3E}">
        <p14:creationId xmlns:p14="http://schemas.microsoft.com/office/powerpoint/2010/main" val="136024065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332656" y="2045316"/>
            <a:ext cx="9155113" cy="7369189"/>
          </a:xfrm>
          <a:prstGeom prst="rect">
            <a:avLst/>
          </a:prstGeom>
        </p:spPr>
        <p:txBody>
          <a:bodyPr lIns="540000" tIns="540000" rIns="540000" bIns="540000">
            <a:spAutoFit/>
          </a:bodyPr>
          <a:lstStyle/>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r>
              <a:rPr lang="en-GB" sz="2400" dirty="0" smtClean="0"/>
              <a:t>,</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9" name="Rectangle 18"/>
          <p:cNvSpPr/>
          <p:nvPr/>
        </p:nvSpPr>
        <p:spPr>
          <a:xfrm>
            <a:off x="-11114" y="-4452"/>
            <a:ext cx="9155113" cy="1459879"/>
          </a:xfrm>
          <a:prstGeom prst="rect">
            <a:avLst/>
          </a:prstGeom>
        </p:spPr>
        <p:txBody>
          <a:bodyPr lIns="540000" tIns="540000" rIns="540000" bIns="540000">
            <a:spAutoFit/>
          </a:bodyPr>
          <a:lstStyle/>
          <a:p>
            <a:pPr lvl="0">
              <a:defRPr/>
            </a:pPr>
            <a:r>
              <a:rPr lang="en-GB" sz="2400" b="1" u="sng" dirty="0">
                <a:solidFill>
                  <a:srgbClr val="FF0000"/>
                </a:solidFill>
              </a:rPr>
              <a:t>6. The City Analysed: </a:t>
            </a:r>
            <a:r>
              <a:rPr lang="en-GB" sz="2400" b="1" u="sng" dirty="0" smtClean="0">
                <a:solidFill>
                  <a:srgbClr val="FF0000"/>
                </a:solidFill>
              </a:rPr>
              <a:t>Photography</a:t>
            </a:r>
            <a:endParaRPr lang="en-GB" sz="2400" b="1" dirty="0">
              <a:solidFill>
                <a:srgbClr val="FF0000"/>
              </a:solidFill>
              <a:effectLst>
                <a:outerShdw blurRad="38100" dist="38100" dir="2700000" algn="tl">
                  <a:srgbClr val="000000">
                    <a:alpha val="43137"/>
                  </a:srgbClr>
                </a:outerShdw>
              </a:effectLst>
            </a:endParaRPr>
          </a:p>
        </p:txBody>
      </p:sp>
      <p:sp>
        <p:nvSpPr>
          <p:cNvPr id="21" name="Rectangle 20"/>
          <p:cNvSpPr/>
          <p:nvPr/>
        </p:nvSpPr>
        <p:spPr>
          <a:xfrm>
            <a:off x="6372200" y="256996"/>
            <a:ext cx="2486325" cy="2308324"/>
          </a:xfrm>
          <a:prstGeom prst="rect">
            <a:avLst/>
          </a:prstGeom>
        </p:spPr>
        <p:txBody>
          <a:bodyPr wrap="square">
            <a:spAutoFit/>
          </a:bodyPr>
          <a:lstStyle/>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algn="r" fontAlgn="auto">
              <a:spcBef>
                <a:spcPts val="0"/>
              </a:spcBef>
              <a:spcAft>
                <a:spcPts val="0"/>
              </a:spcAft>
              <a:defRPr/>
            </a:pPr>
            <a:endParaRPr lang="en-GB" dirty="0" smtClean="0"/>
          </a:p>
          <a:p>
            <a:pPr algn="r" fontAlgn="auto">
              <a:spcBef>
                <a:spcPts val="0"/>
              </a:spcBef>
              <a:spcAft>
                <a:spcPts val="0"/>
              </a:spcAft>
              <a:defRPr/>
            </a:pPr>
            <a:endParaRPr lang="en-GB" dirty="0" smtClean="0"/>
          </a:p>
          <a:p>
            <a:pPr algn="r" fontAlgn="auto">
              <a:spcBef>
                <a:spcPts val="0"/>
              </a:spcBef>
              <a:spcAft>
                <a:spcPts val="0"/>
              </a:spcAft>
              <a:defRPr/>
            </a:pPr>
            <a:r>
              <a:rPr lang="en-GB" dirty="0" smtClean="0"/>
              <a:t>Alfred Stieglitz, </a:t>
            </a:r>
            <a:r>
              <a:rPr lang="en-GB" i="1" dirty="0"/>
              <a:t>Old and New </a:t>
            </a:r>
            <a:r>
              <a:rPr lang="en-GB" i="1" dirty="0" err="1"/>
              <a:t>New</a:t>
            </a:r>
            <a:r>
              <a:rPr lang="en-GB" i="1" dirty="0"/>
              <a:t> York</a:t>
            </a:r>
            <a:r>
              <a:rPr lang="en-GB" dirty="0"/>
              <a:t>, 1910</a:t>
            </a:r>
          </a:p>
          <a:p>
            <a:pPr algn="r" fontAlgn="auto">
              <a:spcBef>
                <a:spcPts val="0"/>
              </a:spcBef>
              <a:spcAft>
                <a:spcPts val="0"/>
              </a:spcAft>
              <a:defRPr/>
            </a:pPr>
            <a:endParaRPr lang="en-GB" dirty="0" smtClean="0"/>
          </a:p>
          <a:p>
            <a:pPr algn="r" fontAlgn="auto">
              <a:spcBef>
                <a:spcPts val="0"/>
              </a:spcBef>
              <a:spcAft>
                <a:spcPts val="0"/>
              </a:spcAft>
              <a:defRPr/>
            </a:pPr>
            <a:endParaRPr lang="en-GB" dirty="0"/>
          </a:p>
          <a:p>
            <a:pPr algn="r" fontAlgn="auto">
              <a:spcBef>
                <a:spcPts val="0"/>
              </a:spcBef>
              <a:spcAft>
                <a:spcPts val="0"/>
              </a:spcAft>
              <a:defRPr/>
            </a:pPr>
            <a:r>
              <a:rPr lang="en-GB" b="1" dirty="0" smtClean="0">
                <a:solidFill>
                  <a:srgbClr val="FF0000"/>
                </a:solidFill>
              </a:rPr>
              <a:t>The City in Transition</a:t>
            </a:r>
          </a:p>
        </p:txBody>
      </p:sp>
      <p:pic>
        <p:nvPicPr>
          <p:cNvPr id="8" name="Picture 7"/>
          <p:cNvPicPr/>
          <p:nvPr/>
        </p:nvPicPr>
        <p:blipFill>
          <a:blip r:embed="rId3">
            <a:extLst>
              <a:ext uri="{28A0092B-C50C-407E-A947-70E740481C1C}">
                <a14:useLocalDpi xmlns:a14="http://schemas.microsoft.com/office/drawing/2010/main" val="0"/>
              </a:ext>
            </a:extLst>
          </a:blip>
          <a:stretch>
            <a:fillRect/>
          </a:stretch>
        </p:blipFill>
        <p:spPr>
          <a:xfrm>
            <a:off x="2478955" y="980728"/>
            <a:ext cx="3675311" cy="5877272"/>
          </a:xfrm>
          <a:prstGeom prst="rect">
            <a:avLst/>
          </a:prstGeom>
        </p:spPr>
      </p:pic>
    </p:spTree>
    <p:extLst>
      <p:ext uri="{BB962C8B-B14F-4D97-AF65-F5344CB8AC3E}">
        <p14:creationId xmlns:p14="http://schemas.microsoft.com/office/powerpoint/2010/main" val="81348593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332656" y="2045316"/>
            <a:ext cx="9155113" cy="7369189"/>
          </a:xfrm>
          <a:prstGeom prst="rect">
            <a:avLst/>
          </a:prstGeom>
        </p:spPr>
        <p:txBody>
          <a:bodyPr lIns="540000" tIns="540000" rIns="540000" bIns="540000">
            <a:spAutoFit/>
          </a:bodyPr>
          <a:lstStyle/>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r>
              <a:rPr lang="en-GB" sz="2400" dirty="0" smtClean="0"/>
              <a:t>,</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9" name="Rectangle 18"/>
          <p:cNvSpPr/>
          <p:nvPr/>
        </p:nvSpPr>
        <p:spPr>
          <a:xfrm>
            <a:off x="-11114" y="-4452"/>
            <a:ext cx="9155113" cy="1459879"/>
          </a:xfrm>
          <a:prstGeom prst="rect">
            <a:avLst/>
          </a:prstGeom>
        </p:spPr>
        <p:txBody>
          <a:bodyPr lIns="540000" tIns="540000" rIns="540000" bIns="540000">
            <a:spAutoFit/>
          </a:bodyPr>
          <a:lstStyle/>
          <a:p>
            <a:pPr lvl="0">
              <a:defRPr/>
            </a:pPr>
            <a:r>
              <a:rPr lang="en-GB" sz="2400" b="1" u="sng" dirty="0">
                <a:solidFill>
                  <a:srgbClr val="FF0000"/>
                </a:solidFill>
              </a:rPr>
              <a:t>6. The City Analysed: </a:t>
            </a:r>
            <a:r>
              <a:rPr lang="en-GB" sz="2400" b="1" u="sng" dirty="0" smtClean="0">
                <a:solidFill>
                  <a:srgbClr val="FF0000"/>
                </a:solidFill>
              </a:rPr>
              <a:t>Photography</a:t>
            </a:r>
            <a:endParaRPr lang="en-GB" sz="2400" b="1" dirty="0">
              <a:solidFill>
                <a:srgbClr val="FF0000"/>
              </a:solidFill>
              <a:effectLst>
                <a:outerShdw blurRad="38100" dist="38100" dir="2700000" algn="tl">
                  <a:srgbClr val="000000">
                    <a:alpha val="43137"/>
                  </a:srgbClr>
                </a:outerShdw>
              </a:effectLst>
            </a:endParaRPr>
          </a:p>
        </p:txBody>
      </p:sp>
      <p:sp>
        <p:nvSpPr>
          <p:cNvPr id="21" name="Rectangle 20"/>
          <p:cNvSpPr/>
          <p:nvPr/>
        </p:nvSpPr>
        <p:spPr>
          <a:xfrm>
            <a:off x="5868144" y="256996"/>
            <a:ext cx="2990381" cy="6186309"/>
          </a:xfrm>
          <a:prstGeom prst="rect">
            <a:avLst/>
          </a:prstGeom>
        </p:spPr>
        <p:txBody>
          <a:bodyPr wrap="square">
            <a:spAutoFit/>
          </a:bodyPr>
          <a:lstStyle/>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algn="r" fontAlgn="auto">
              <a:spcBef>
                <a:spcPts val="0"/>
              </a:spcBef>
              <a:spcAft>
                <a:spcPts val="0"/>
              </a:spcAft>
              <a:defRPr/>
            </a:pPr>
            <a:endParaRPr lang="en-GB" dirty="0" smtClean="0"/>
          </a:p>
          <a:p>
            <a:pPr algn="r" fontAlgn="auto">
              <a:spcBef>
                <a:spcPts val="0"/>
              </a:spcBef>
              <a:spcAft>
                <a:spcPts val="0"/>
              </a:spcAft>
              <a:defRPr/>
            </a:pPr>
            <a:endParaRPr lang="en-GB" dirty="0" smtClean="0"/>
          </a:p>
          <a:p>
            <a:pPr algn="r" fontAlgn="auto">
              <a:spcBef>
                <a:spcPts val="0"/>
              </a:spcBef>
              <a:spcAft>
                <a:spcPts val="0"/>
              </a:spcAft>
              <a:defRPr/>
            </a:pPr>
            <a:endParaRPr lang="en-GB" dirty="0" smtClean="0"/>
          </a:p>
          <a:p>
            <a:pPr algn="r" fontAlgn="auto">
              <a:spcBef>
                <a:spcPts val="0"/>
              </a:spcBef>
              <a:spcAft>
                <a:spcPts val="0"/>
              </a:spcAft>
              <a:defRPr/>
            </a:pPr>
            <a:endParaRPr lang="en-GB" dirty="0"/>
          </a:p>
          <a:p>
            <a:pPr algn="r" fontAlgn="auto">
              <a:spcBef>
                <a:spcPts val="0"/>
              </a:spcBef>
              <a:spcAft>
                <a:spcPts val="0"/>
              </a:spcAft>
              <a:defRPr/>
            </a:pPr>
            <a:endParaRPr lang="en-GB" dirty="0" smtClean="0"/>
          </a:p>
          <a:p>
            <a:pPr algn="r" fontAlgn="auto">
              <a:spcBef>
                <a:spcPts val="0"/>
              </a:spcBef>
              <a:spcAft>
                <a:spcPts val="0"/>
              </a:spcAft>
              <a:defRPr/>
            </a:pPr>
            <a:endParaRPr lang="en-GB" dirty="0"/>
          </a:p>
          <a:p>
            <a:pPr algn="r" fontAlgn="auto">
              <a:spcBef>
                <a:spcPts val="0"/>
              </a:spcBef>
              <a:spcAft>
                <a:spcPts val="0"/>
              </a:spcAft>
              <a:defRPr/>
            </a:pPr>
            <a:endParaRPr lang="en-GB" dirty="0" smtClean="0"/>
          </a:p>
          <a:p>
            <a:pPr algn="r" fontAlgn="auto">
              <a:spcBef>
                <a:spcPts val="0"/>
              </a:spcBef>
              <a:spcAft>
                <a:spcPts val="0"/>
              </a:spcAft>
              <a:defRPr/>
            </a:pPr>
            <a:endParaRPr lang="en-GB" dirty="0"/>
          </a:p>
          <a:p>
            <a:pPr algn="r" fontAlgn="auto">
              <a:spcBef>
                <a:spcPts val="0"/>
              </a:spcBef>
              <a:spcAft>
                <a:spcPts val="0"/>
              </a:spcAft>
              <a:defRPr/>
            </a:pPr>
            <a:endParaRPr lang="en-GB" dirty="0" smtClean="0"/>
          </a:p>
          <a:p>
            <a:pPr algn="r" fontAlgn="auto">
              <a:spcBef>
                <a:spcPts val="0"/>
              </a:spcBef>
              <a:spcAft>
                <a:spcPts val="0"/>
              </a:spcAft>
              <a:defRPr/>
            </a:pPr>
            <a:endParaRPr lang="en-GB" dirty="0"/>
          </a:p>
          <a:p>
            <a:pPr algn="r" fontAlgn="auto">
              <a:spcBef>
                <a:spcPts val="0"/>
              </a:spcBef>
              <a:spcAft>
                <a:spcPts val="0"/>
              </a:spcAft>
              <a:defRPr/>
            </a:pPr>
            <a:endParaRPr lang="en-GB" dirty="0" smtClean="0"/>
          </a:p>
          <a:p>
            <a:pPr algn="r" fontAlgn="auto">
              <a:spcBef>
                <a:spcPts val="0"/>
              </a:spcBef>
              <a:spcAft>
                <a:spcPts val="0"/>
              </a:spcAft>
              <a:defRPr/>
            </a:pPr>
            <a:endParaRPr lang="en-GB" dirty="0"/>
          </a:p>
          <a:p>
            <a:pPr algn="r" fontAlgn="auto">
              <a:spcBef>
                <a:spcPts val="0"/>
              </a:spcBef>
              <a:spcAft>
                <a:spcPts val="0"/>
              </a:spcAft>
              <a:defRPr/>
            </a:pPr>
            <a:endParaRPr lang="en-GB" dirty="0" smtClean="0"/>
          </a:p>
          <a:p>
            <a:pPr algn="r" fontAlgn="auto">
              <a:spcBef>
                <a:spcPts val="0"/>
              </a:spcBef>
              <a:spcAft>
                <a:spcPts val="0"/>
              </a:spcAft>
              <a:defRPr/>
            </a:pPr>
            <a:endParaRPr lang="en-GB" dirty="0"/>
          </a:p>
          <a:p>
            <a:pPr algn="r" fontAlgn="auto">
              <a:spcBef>
                <a:spcPts val="0"/>
              </a:spcBef>
              <a:spcAft>
                <a:spcPts val="0"/>
              </a:spcAft>
              <a:defRPr/>
            </a:pPr>
            <a:endParaRPr lang="en-GB" dirty="0" smtClean="0"/>
          </a:p>
          <a:p>
            <a:pPr algn="r" fontAlgn="auto">
              <a:spcBef>
                <a:spcPts val="0"/>
              </a:spcBef>
              <a:spcAft>
                <a:spcPts val="0"/>
              </a:spcAft>
              <a:defRPr/>
            </a:pPr>
            <a:endParaRPr lang="en-GB" dirty="0" smtClean="0"/>
          </a:p>
          <a:p>
            <a:r>
              <a:rPr lang="en-GB" dirty="0" smtClean="0"/>
              <a:t>Alfred Stieglitz, </a:t>
            </a:r>
            <a:r>
              <a:rPr lang="en-GB" i="1" dirty="0"/>
              <a:t>Water Tower and Radio City</a:t>
            </a:r>
            <a:r>
              <a:rPr lang="en-GB" dirty="0"/>
              <a:t>, </a:t>
            </a:r>
            <a:r>
              <a:rPr lang="en-GB" dirty="0" smtClean="0"/>
              <a:t>1931; </a:t>
            </a:r>
            <a:r>
              <a:rPr lang="en-GB" i="1" dirty="0" smtClean="0"/>
              <a:t>From </a:t>
            </a:r>
            <a:r>
              <a:rPr lang="en-GB" i="1" dirty="0"/>
              <a:t>My Window at the Shelton, North</a:t>
            </a:r>
            <a:r>
              <a:rPr lang="en-GB" dirty="0"/>
              <a:t>, 1931</a:t>
            </a:r>
          </a:p>
          <a:p>
            <a:pPr algn="r" fontAlgn="auto">
              <a:spcBef>
                <a:spcPts val="0"/>
              </a:spcBef>
              <a:spcAft>
                <a:spcPts val="0"/>
              </a:spcAft>
              <a:defRPr/>
            </a:pPr>
            <a:endParaRPr lang="en-GB" dirty="0" smtClean="0"/>
          </a:p>
        </p:txBody>
      </p:sp>
      <p:pic>
        <p:nvPicPr>
          <p:cNvPr id="7" name="Picture 6" descr="http://www.castagra.com/wp-content/uploads/2014/03/Water-Tower-and-Radio-City-New-York.jpg"/>
          <p:cNvPicPr/>
          <p:nvPr/>
        </p:nvPicPr>
        <p:blipFill>
          <a:blip r:embed="rId3">
            <a:extLst>
              <a:ext uri="{28A0092B-C50C-407E-A947-70E740481C1C}">
                <a14:useLocalDpi xmlns:a14="http://schemas.microsoft.com/office/drawing/2010/main" val="0"/>
              </a:ext>
            </a:extLst>
          </a:blip>
          <a:srcRect/>
          <a:stretch>
            <a:fillRect/>
          </a:stretch>
        </p:blipFill>
        <p:spPr bwMode="auto">
          <a:xfrm>
            <a:off x="238014" y="989360"/>
            <a:ext cx="4328428" cy="5780583"/>
          </a:xfrm>
          <a:prstGeom prst="rect">
            <a:avLst/>
          </a:prstGeom>
          <a:noFill/>
          <a:ln>
            <a:noFill/>
          </a:ln>
        </p:spPr>
      </p:pic>
      <p:pic>
        <p:nvPicPr>
          <p:cNvPr id="10" name="Picture 9" descr="From My Window at the Shelton, North"/>
          <p:cNvPicPr/>
          <p:nvPr/>
        </p:nvPicPr>
        <p:blipFill>
          <a:blip r:embed="rId4">
            <a:extLst>
              <a:ext uri="{28A0092B-C50C-407E-A947-70E740481C1C}">
                <a14:useLocalDpi xmlns:a14="http://schemas.microsoft.com/office/drawing/2010/main" val="0"/>
              </a:ext>
            </a:extLst>
          </a:blip>
          <a:srcRect/>
          <a:stretch>
            <a:fillRect/>
          </a:stretch>
        </p:blipFill>
        <p:spPr bwMode="auto">
          <a:xfrm>
            <a:off x="4788024" y="989360"/>
            <a:ext cx="3934198" cy="3612565"/>
          </a:xfrm>
          <a:prstGeom prst="rect">
            <a:avLst/>
          </a:prstGeom>
          <a:noFill/>
          <a:ln>
            <a:noFill/>
          </a:ln>
        </p:spPr>
      </p:pic>
    </p:spTree>
    <p:extLst>
      <p:ext uri="{BB962C8B-B14F-4D97-AF65-F5344CB8AC3E}">
        <p14:creationId xmlns:p14="http://schemas.microsoft.com/office/powerpoint/2010/main" val="126201842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11" descr="https://upload.wikimedia.org/wikipedia/commons/8/80/Newspaper_Row%2C_190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48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8597" y="654172"/>
            <a:ext cx="4415403" cy="62192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6" name="Picture 6" descr="http://www.bc.edu/bc_org/avp/cas/fnart/fa267/20th/empire0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0209" y="654172"/>
            <a:ext cx="4131791" cy="626983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40209" y="1073391"/>
            <a:ext cx="1683519" cy="2389025"/>
          </a:xfrm>
          <a:prstGeom prst="rect">
            <a:avLst/>
          </a:prstGeom>
          <a:noFill/>
        </p:spPr>
        <p:txBody>
          <a:bodyPr wrap="square" lIns="360000" tIns="360000" rIns="360000" bIns="360000" rtlCol="0">
            <a:spAutoFit/>
          </a:bodyPr>
          <a:lstStyle/>
          <a:p>
            <a:r>
              <a:rPr lang="en-GB" b="1" dirty="0" smtClean="0">
                <a:solidFill>
                  <a:srgbClr val="FF0000"/>
                </a:solidFill>
              </a:rPr>
              <a:t>Empire</a:t>
            </a:r>
          </a:p>
          <a:p>
            <a:r>
              <a:rPr lang="en-GB" b="1" dirty="0" smtClean="0">
                <a:solidFill>
                  <a:srgbClr val="FF0000"/>
                </a:solidFill>
              </a:rPr>
              <a:t>State</a:t>
            </a:r>
          </a:p>
          <a:p>
            <a:r>
              <a:rPr lang="en-GB" b="1" dirty="0" smtClean="0">
                <a:solidFill>
                  <a:srgbClr val="FF0000"/>
                </a:solidFill>
              </a:rPr>
              <a:t>Building</a:t>
            </a:r>
          </a:p>
          <a:p>
            <a:r>
              <a:rPr lang="en-GB" dirty="0" smtClean="0">
                <a:solidFill>
                  <a:srgbClr val="FF0000"/>
                </a:solidFill>
              </a:rPr>
              <a:t>(built 1930-1931)</a:t>
            </a:r>
            <a:endParaRPr lang="en-GB" dirty="0">
              <a:solidFill>
                <a:srgbClr val="FF0000"/>
              </a:solidFill>
            </a:endParaRPr>
          </a:p>
        </p:txBody>
      </p:sp>
      <p:sp>
        <p:nvSpPr>
          <p:cNvPr id="13" name="TextBox 12"/>
          <p:cNvSpPr txBox="1"/>
          <p:nvPr/>
        </p:nvSpPr>
        <p:spPr>
          <a:xfrm>
            <a:off x="5148064" y="1175232"/>
            <a:ext cx="1683519" cy="2112026"/>
          </a:xfrm>
          <a:prstGeom prst="rect">
            <a:avLst/>
          </a:prstGeom>
          <a:noFill/>
        </p:spPr>
        <p:txBody>
          <a:bodyPr wrap="square" lIns="360000" tIns="360000" rIns="360000" bIns="360000" rtlCol="0">
            <a:spAutoFit/>
          </a:bodyPr>
          <a:lstStyle/>
          <a:p>
            <a:r>
              <a:rPr lang="en-GB" dirty="0" smtClean="0">
                <a:solidFill>
                  <a:srgbClr val="FF0000"/>
                </a:solidFill>
              </a:rPr>
              <a:t>Chrysler Building (built 1928-1930)</a:t>
            </a:r>
            <a:endParaRPr lang="en-GB" dirty="0">
              <a:solidFill>
                <a:srgbClr val="FF0000"/>
              </a:solidFill>
            </a:endParaRPr>
          </a:p>
        </p:txBody>
      </p:sp>
      <p:sp>
        <p:nvSpPr>
          <p:cNvPr id="14" name="TextBox 13"/>
          <p:cNvSpPr txBox="1"/>
          <p:nvPr/>
        </p:nvSpPr>
        <p:spPr>
          <a:xfrm>
            <a:off x="0" y="7937"/>
            <a:ext cx="9144000" cy="1459879"/>
          </a:xfrm>
          <a:prstGeom prst="rect">
            <a:avLst/>
          </a:prstGeom>
          <a:noFill/>
        </p:spPr>
        <p:txBody>
          <a:bodyPr wrap="square" lIns="540000" tIns="540000" rIns="540000" bIns="540000" rtlCol="0">
            <a:spAutoFit/>
          </a:bodyPr>
          <a:lstStyle/>
          <a:p>
            <a:r>
              <a:rPr lang="en-GB" sz="2400" b="1" u="sng" dirty="0" smtClean="0">
                <a:solidFill>
                  <a:srgbClr val="FF0000"/>
                </a:solidFill>
              </a:rPr>
              <a:t>6. The City Analysed:  Modernism</a:t>
            </a:r>
            <a:endParaRPr lang="en-GB" sz="2400" b="1" dirty="0" smtClean="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0643073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11" descr="https://upload.wikimedia.org/wikipedia/commons/8/80/Newspaper_Row%2C_190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TextBox 13"/>
          <p:cNvSpPr txBox="1"/>
          <p:nvPr/>
        </p:nvSpPr>
        <p:spPr>
          <a:xfrm>
            <a:off x="0" y="7937"/>
            <a:ext cx="9144000" cy="1459879"/>
          </a:xfrm>
          <a:prstGeom prst="rect">
            <a:avLst/>
          </a:prstGeom>
          <a:noFill/>
        </p:spPr>
        <p:txBody>
          <a:bodyPr wrap="square" lIns="540000" tIns="540000" rIns="540000" bIns="540000" rtlCol="0">
            <a:spAutoFit/>
          </a:bodyPr>
          <a:lstStyle/>
          <a:p>
            <a:r>
              <a:rPr lang="en-GB" sz="2400" b="1" u="sng" dirty="0" smtClean="0">
                <a:solidFill>
                  <a:srgbClr val="FF0000"/>
                </a:solidFill>
              </a:rPr>
              <a:t>6. The City Analysed:  Modernism</a:t>
            </a:r>
            <a:endParaRPr lang="en-GB" sz="2400" b="1" dirty="0" smtClean="0">
              <a:solidFill>
                <a:srgbClr val="C00000"/>
              </a:solidFill>
              <a:effectLst>
                <a:outerShdw blurRad="38100" dist="38100" dir="2700000" algn="tl">
                  <a:srgbClr val="000000">
                    <a:alpha val="43137"/>
                  </a:srgbClr>
                </a:outerShdw>
              </a:effectLst>
            </a:endParaRPr>
          </a:p>
        </p:txBody>
      </p:sp>
      <p:pic>
        <p:nvPicPr>
          <p:cNvPr id="8" name="Picture 7" descr="https://s-media-cache-ak0.pinimg.com/736x/b0/04/e3/b004e3bd7f6fff4bc020a84400bf347d.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1800" y="1995193"/>
            <a:ext cx="2736304" cy="4851347"/>
          </a:xfrm>
          <a:prstGeom prst="rect">
            <a:avLst/>
          </a:prstGeom>
          <a:noFill/>
          <a:ln>
            <a:noFill/>
          </a:ln>
        </p:spPr>
      </p:pic>
      <p:pic>
        <p:nvPicPr>
          <p:cNvPr id="9" name="Picture 8" descr="https://s-media-cache-ak0.pinimg.com/736x/fa/1a/b8/fa1ab8d520414bee6ef8969658688887.jpg"/>
          <p:cNvPicPr/>
          <p:nvPr/>
        </p:nvPicPr>
        <p:blipFill>
          <a:blip r:embed="rId4">
            <a:extLst>
              <a:ext uri="{28A0092B-C50C-407E-A947-70E740481C1C}">
                <a14:useLocalDpi xmlns:a14="http://schemas.microsoft.com/office/drawing/2010/main" val="0"/>
              </a:ext>
            </a:extLst>
          </a:blip>
          <a:srcRect/>
          <a:stretch>
            <a:fillRect/>
          </a:stretch>
        </p:blipFill>
        <p:spPr bwMode="auto">
          <a:xfrm>
            <a:off x="5508104" y="-83270"/>
            <a:ext cx="3851920" cy="6858000"/>
          </a:xfrm>
          <a:prstGeom prst="rect">
            <a:avLst/>
          </a:prstGeom>
          <a:noFill/>
          <a:ln>
            <a:noFill/>
          </a:ln>
        </p:spPr>
      </p:pic>
      <p:pic>
        <p:nvPicPr>
          <p:cNvPr id="10" name="Picture 9" descr="http://distortedarts.com/wp-content/uploads/2013/07/Georgia-OKeeffe.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505" y="1995193"/>
            <a:ext cx="2790305" cy="4851347"/>
          </a:xfrm>
          <a:prstGeom prst="rect">
            <a:avLst/>
          </a:prstGeom>
          <a:noFill/>
          <a:ln>
            <a:noFill/>
          </a:ln>
        </p:spPr>
      </p:pic>
      <p:sp>
        <p:nvSpPr>
          <p:cNvPr id="11" name="TextBox 10"/>
          <p:cNvSpPr txBox="1"/>
          <p:nvPr/>
        </p:nvSpPr>
        <p:spPr>
          <a:xfrm>
            <a:off x="-108519" y="977528"/>
            <a:ext cx="5602560" cy="2112026"/>
          </a:xfrm>
          <a:prstGeom prst="rect">
            <a:avLst/>
          </a:prstGeom>
          <a:noFill/>
        </p:spPr>
        <p:txBody>
          <a:bodyPr wrap="square" lIns="360000" tIns="360000" rIns="360000" bIns="360000" rtlCol="0">
            <a:spAutoFit/>
          </a:bodyPr>
          <a:lstStyle/>
          <a:p>
            <a:pPr algn="r"/>
            <a:r>
              <a:rPr lang="en-GB" dirty="0" smtClean="0"/>
              <a:t>Georgia O’Keeffe, </a:t>
            </a:r>
            <a:r>
              <a:rPr lang="en-GB" i="1" dirty="0"/>
              <a:t>Street New York </a:t>
            </a:r>
            <a:r>
              <a:rPr lang="en-GB" dirty="0"/>
              <a:t>(1926</a:t>
            </a:r>
            <a:r>
              <a:rPr lang="en-GB" dirty="0" smtClean="0"/>
              <a:t>), </a:t>
            </a:r>
            <a:r>
              <a:rPr lang="en-GB" i="1" dirty="0"/>
              <a:t>City Night </a:t>
            </a:r>
            <a:r>
              <a:rPr lang="en-GB" dirty="0"/>
              <a:t>(1926</a:t>
            </a:r>
            <a:r>
              <a:rPr lang="en-GB" dirty="0" smtClean="0"/>
              <a:t>), </a:t>
            </a:r>
            <a:r>
              <a:rPr lang="en-GB" i="1" dirty="0" smtClean="0"/>
              <a:t>Radiator </a:t>
            </a:r>
            <a:r>
              <a:rPr lang="en-GB" i="1" dirty="0"/>
              <a:t>Building, Night, New York </a:t>
            </a:r>
            <a:r>
              <a:rPr lang="en-GB" dirty="0"/>
              <a:t>(1927)</a:t>
            </a:r>
          </a:p>
          <a:p>
            <a:r>
              <a:rPr lang="en-GB" dirty="0"/>
              <a:t/>
            </a:r>
            <a:br>
              <a:rPr lang="en-GB" dirty="0"/>
            </a:br>
            <a:r>
              <a:rPr lang="en-GB" dirty="0"/>
              <a:t> </a:t>
            </a:r>
          </a:p>
          <a:p>
            <a:r>
              <a:rPr lang="en-GB" i="1" dirty="0">
                <a:solidFill>
                  <a:srgbClr val="FF0000"/>
                </a:solidFill>
              </a:rPr>
              <a:t> </a:t>
            </a:r>
          </a:p>
        </p:txBody>
      </p:sp>
    </p:spTree>
    <p:extLst>
      <p:ext uri="{BB962C8B-B14F-4D97-AF65-F5344CB8AC3E}">
        <p14:creationId xmlns:p14="http://schemas.microsoft.com/office/powerpoint/2010/main" val="116637132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025" y="0"/>
            <a:ext cx="7800975" cy="333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520" y="3333750"/>
            <a:ext cx="2332597" cy="3517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9448" y="3296929"/>
            <a:ext cx="2455389" cy="3561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19647" y="3333750"/>
            <a:ext cx="2324353" cy="3480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36512" y="0"/>
            <a:ext cx="9144000" cy="2198543"/>
          </a:xfrm>
          <a:prstGeom prst="rect">
            <a:avLst/>
          </a:prstGeom>
          <a:noFill/>
        </p:spPr>
        <p:txBody>
          <a:bodyPr wrap="square" lIns="540000" tIns="540000" rIns="540000" bIns="540000" rtlCol="0">
            <a:spAutoFit/>
          </a:bodyPr>
          <a:lstStyle/>
          <a:p>
            <a:r>
              <a:rPr lang="en-GB" sz="2400" b="1" u="sng" dirty="0">
                <a:solidFill>
                  <a:srgbClr val="FFFF00"/>
                </a:solidFill>
              </a:rPr>
              <a:t>6. The City Analysed: </a:t>
            </a:r>
            <a:endParaRPr lang="en-GB" sz="2400" b="1" u="sng" dirty="0" smtClean="0">
              <a:solidFill>
                <a:srgbClr val="FFFF00"/>
              </a:solidFill>
            </a:endParaRPr>
          </a:p>
          <a:p>
            <a:r>
              <a:rPr lang="en-GB" sz="2400" b="1" u="sng" dirty="0" smtClean="0">
                <a:solidFill>
                  <a:srgbClr val="FFFF00"/>
                </a:solidFill>
              </a:rPr>
              <a:t>Modernism</a:t>
            </a:r>
            <a:endParaRPr lang="en-GB" sz="2400" b="1" dirty="0">
              <a:solidFill>
                <a:srgbClr val="FFFF00"/>
              </a:solidFill>
              <a:effectLst>
                <a:outerShdw blurRad="38100" dist="38100" dir="2700000" algn="tl">
                  <a:srgbClr val="000000">
                    <a:alpha val="43137"/>
                  </a:srgbClr>
                </a:outerShdw>
              </a:effectLst>
            </a:endParaRPr>
          </a:p>
          <a:p>
            <a:endParaRPr lang="en-GB" sz="2400" b="1" dirty="0" smtClean="0">
              <a:solidFill>
                <a:srgbClr val="FFFF00"/>
              </a:solidFill>
              <a:effectLst>
                <a:outerShdw blurRad="38100" dist="38100" dir="2700000" algn="tl">
                  <a:srgbClr val="000000">
                    <a:alpha val="43137"/>
                  </a:srgbClr>
                </a:outerShdw>
              </a:effectLst>
            </a:endParaRPr>
          </a:p>
        </p:txBody>
      </p:sp>
      <p:sp>
        <p:nvSpPr>
          <p:cNvPr id="7" name="Rectangle 6"/>
          <p:cNvSpPr/>
          <p:nvPr/>
        </p:nvSpPr>
        <p:spPr>
          <a:xfrm>
            <a:off x="70649" y="2348880"/>
            <a:ext cx="1272376" cy="369332"/>
          </a:xfrm>
          <a:prstGeom prst="rect">
            <a:avLst/>
          </a:prstGeom>
        </p:spPr>
        <p:txBody>
          <a:bodyPr wrap="square">
            <a:spAutoFit/>
          </a:bodyPr>
          <a:lstStyle/>
          <a:p>
            <a:pPr algn="r"/>
            <a:r>
              <a:rPr lang="en-GB" dirty="0" smtClean="0">
                <a:solidFill>
                  <a:srgbClr val="FFFF00"/>
                </a:solidFill>
              </a:rPr>
              <a:t>(1934)</a:t>
            </a:r>
            <a:endParaRPr lang="en-GB" dirty="0">
              <a:solidFill>
                <a:srgbClr val="FFFF00"/>
              </a:solidFill>
            </a:endParaRPr>
          </a:p>
        </p:txBody>
      </p:sp>
      <p:sp>
        <p:nvSpPr>
          <p:cNvPr id="8" name="Rectangle 7"/>
          <p:cNvSpPr/>
          <p:nvPr/>
        </p:nvSpPr>
        <p:spPr>
          <a:xfrm>
            <a:off x="2205380" y="3284277"/>
            <a:ext cx="2544752" cy="369332"/>
          </a:xfrm>
          <a:prstGeom prst="rect">
            <a:avLst/>
          </a:prstGeom>
        </p:spPr>
        <p:txBody>
          <a:bodyPr wrap="square">
            <a:spAutoFit/>
          </a:bodyPr>
          <a:lstStyle/>
          <a:p>
            <a:r>
              <a:rPr lang="en-GB" dirty="0" smtClean="0">
                <a:solidFill>
                  <a:srgbClr val="FFFF00"/>
                </a:solidFill>
              </a:rPr>
              <a:t>(1925)</a:t>
            </a:r>
            <a:endParaRPr lang="en-GB" dirty="0">
              <a:solidFill>
                <a:srgbClr val="FFFF00"/>
              </a:solidFill>
            </a:endParaRPr>
          </a:p>
        </p:txBody>
      </p:sp>
      <p:sp>
        <p:nvSpPr>
          <p:cNvPr id="9" name="Rectangle 8"/>
          <p:cNvSpPr/>
          <p:nvPr/>
        </p:nvSpPr>
        <p:spPr>
          <a:xfrm>
            <a:off x="2429359" y="6444742"/>
            <a:ext cx="930089" cy="369332"/>
          </a:xfrm>
          <a:prstGeom prst="rect">
            <a:avLst/>
          </a:prstGeom>
        </p:spPr>
        <p:txBody>
          <a:bodyPr wrap="square">
            <a:spAutoFit/>
          </a:bodyPr>
          <a:lstStyle/>
          <a:p>
            <a:pPr algn="r"/>
            <a:r>
              <a:rPr lang="en-GB" dirty="0" smtClean="0">
                <a:solidFill>
                  <a:srgbClr val="FFFF00"/>
                </a:solidFill>
              </a:rPr>
              <a:t>(1933)</a:t>
            </a:r>
            <a:endParaRPr lang="en-GB" dirty="0">
              <a:solidFill>
                <a:srgbClr val="FFFF00"/>
              </a:solidFill>
            </a:endParaRPr>
          </a:p>
        </p:txBody>
      </p:sp>
      <p:sp>
        <p:nvSpPr>
          <p:cNvPr id="10" name="Rectangle 9"/>
          <p:cNvSpPr/>
          <p:nvPr/>
        </p:nvSpPr>
        <p:spPr>
          <a:xfrm>
            <a:off x="5974252" y="3349309"/>
            <a:ext cx="845395" cy="369332"/>
          </a:xfrm>
          <a:prstGeom prst="rect">
            <a:avLst/>
          </a:prstGeom>
        </p:spPr>
        <p:txBody>
          <a:bodyPr wrap="square">
            <a:spAutoFit/>
          </a:bodyPr>
          <a:lstStyle/>
          <a:p>
            <a:pPr algn="r"/>
            <a:r>
              <a:rPr lang="en-GB" dirty="0" smtClean="0">
                <a:solidFill>
                  <a:srgbClr val="FFFF00"/>
                </a:solidFill>
              </a:rPr>
              <a:t>(1925)</a:t>
            </a:r>
            <a:endParaRPr lang="en-GB" dirty="0">
              <a:solidFill>
                <a:srgbClr val="FFFF00"/>
              </a:solidFill>
            </a:endParaRPr>
          </a:p>
        </p:txBody>
      </p:sp>
    </p:spTree>
    <p:extLst>
      <p:ext uri="{BB962C8B-B14F-4D97-AF65-F5344CB8AC3E}">
        <p14:creationId xmlns:p14="http://schemas.microsoft.com/office/powerpoint/2010/main" val="400297757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332656" y="2045316"/>
            <a:ext cx="9155113" cy="7369189"/>
          </a:xfrm>
          <a:prstGeom prst="rect">
            <a:avLst/>
          </a:prstGeom>
        </p:spPr>
        <p:txBody>
          <a:bodyPr lIns="540000" tIns="540000" rIns="540000" bIns="540000">
            <a:spAutoFit/>
          </a:bodyPr>
          <a:lstStyle/>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r>
              <a:rPr lang="en-GB" sz="2400" dirty="0" smtClean="0"/>
              <a:t>,</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9" name="Rectangle 18"/>
          <p:cNvSpPr/>
          <p:nvPr/>
        </p:nvSpPr>
        <p:spPr>
          <a:xfrm>
            <a:off x="-11113" y="-4452"/>
            <a:ext cx="9047610" cy="1459879"/>
          </a:xfrm>
          <a:prstGeom prst="rect">
            <a:avLst/>
          </a:prstGeom>
        </p:spPr>
        <p:txBody>
          <a:bodyPr wrap="square" lIns="540000" tIns="540000" rIns="540000" bIns="540000">
            <a:spAutoFit/>
          </a:bodyPr>
          <a:lstStyle/>
          <a:p>
            <a:pPr lvl="0">
              <a:defRPr/>
            </a:pPr>
            <a:r>
              <a:rPr lang="en-GB" sz="2400" b="1" u="sng" dirty="0" smtClean="0">
                <a:solidFill>
                  <a:srgbClr val="FF0000"/>
                </a:solidFill>
              </a:rPr>
              <a:t>7. Cinematic Cities: Cinema and the City</a:t>
            </a:r>
          </a:p>
        </p:txBody>
      </p:sp>
      <p:sp>
        <p:nvSpPr>
          <p:cNvPr id="21" name="Rectangle 20"/>
          <p:cNvSpPr/>
          <p:nvPr/>
        </p:nvSpPr>
        <p:spPr>
          <a:xfrm>
            <a:off x="6372200" y="256996"/>
            <a:ext cx="2486325" cy="923330"/>
          </a:xfrm>
          <a:prstGeom prst="rect">
            <a:avLst/>
          </a:prstGeom>
        </p:spPr>
        <p:txBody>
          <a:bodyPr wrap="square">
            <a:spAutoFit/>
          </a:bodyPr>
          <a:lstStyle/>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algn="r" fontAlgn="auto">
              <a:spcBef>
                <a:spcPts val="0"/>
              </a:spcBef>
              <a:spcAft>
                <a:spcPts val="0"/>
              </a:spcAft>
              <a:defRPr/>
            </a:pPr>
            <a:endParaRPr lang="en-GB" dirty="0" smtClean="0"/>
          </a:p>
          <a:p>
            <a:pPr algn="r" fontAlgn="auto">
              <a:spcBef>
                <a:spcPts val="0"/>
              </a:spcBef>
              <a:spcAft>
                <a:spcPts val="0"/>
              </a:spcAft>
              <a:defRPr/>
            </a:pPr>
            <a:endParaRPr lang="en-GB" dirty="0" smtClean="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5326" y="1155794"/>
            <a:ext cx="3970411" cy="2659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5326" y="4082510"/>
            <a:ext cx="3970412" cy="26045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11113" y="1180326"/>
            <a:ext cx="4967288" cy="6168860"/>
          </a:xfrm>
          <a:prstGeom prst="rect">
            <a:avLst/>
          </a:prstGeom>
        </p:spPr>
        <p:txBody>
          <a:bodyPr wrap="square" lIns="540000" tIns="540000" rIns="540000" bIns="540000">
            <a:spAutoFit/>
          </a:bodyPr>
          <a:lstStyle/>
          <a:p>
            <a:pPr marL="342900" lvl="0" indent="-342900">
              <a:buFont typeface="Arial" panose="020B0604020202020204" pitchFamily="34" charset="0"/>
              <a:buChar char="•"/>
              <a:defRPr/>
            </a:pPr>
            <a:r>
              <a:rPr lang="en-GB" sz="2400" dirty="0" smtClean="0">
                <a:solidFill>
                  <a:srgbClr val="002060"/>
                </a:solidFill>
              </a:rPr>
              <a:t>Cinema audience predominantly urban </a:t>
            </a:r>
          </a:p>
          <a:p>
            <a:pPr marL="342900" lvl="0" indent="-342900">
              <a:buFont typeface="Arial" panose="020B0604020202020204" pitchFamily="34" charset="0"/>
              <a:buChar char="•"/>
              <a:defRPr/>
            </a:pPr>
            <a:endParaRPr lang="en-GB" sz="2400" dirty="0" smtClean="0">
              <a:solidFill>
                <a:srgbClr val="002060"/>
              </a:solidFill>
            </a:endParaRPr>
          </a:p>
          <a:p>
            <a:pPr marL="342900" lvl="0" indent="-342900">
              <a:buFont typeface="Arial" panose="020B0604020202020204" pitchFamily="34" charset="0"/>
              <a:buChar char="•"/>
              <a:defRPr/>
            </a:pPr>
            <a:r>
              <a:rPr lang="en-GB" sz="2400" dirty="0" smtClean="0">
                <a:solidFill>
                  <a:srgbClr val="002060"/>
                </a:solidFill>
              </a:rPr>
              <a:t>Early cinema has urban themes – e.g. factories and trains in </a:t>
            </a:r>
            <a:r>
              <a:rPr lang="en-GB" sz="2400" dirty="0" err="1" smtClean="0">
                <a:solidFill>
                  <a:srgbClr val="002060"/>
                </a:solidFill>
              </a:rPr>
              <a:t>Lumiere</a:t>
            </a:r>
            <a:r>
              <a:rPr lang="en-GB" sz="2400" dirty="0" smtClean="0">
                <a:solidFill>
                  <a:srgbClr val="002060"/>
                </a:solidFill>
              </a:rPr>
              <a:t> Brothers </a:t>
            </a:r>
            <a:r>
              <a:rPr lang="en-GB" sz="1400" dirty="0" smtClean="0">
                <a:solidFill>
                  <a:srgbClr val="002060"/>
                </a:solidFill>
              </a:rPr>
              <a:t>(on </a:t>
            </a:r>
            <a:r>
              <a:rPr lang="en-GB" sz="1400" dirty="0">
                <a:solidFill>
                  <a:srgbClr val="002060"/>
                </a:solidFill>
              </a:rPr>
              <a:t>New York see: </a:t>
            </a:r>
            <a:r>
              <a:rPr lang="en-GB" sz="1400" dirty="0">
                <a:solidFill>
                  <a:srgbClr val="002060"/>
                </a:solidFill>
                <a:hlinkClick r:id="rId5"/>
              </a:rPr>
              <a:t>https://</a:t>
            </a:r>
            <a:r>
              <a:rPr lang="en-GB" sz="1400" dirty="0" smtClean="0">
                <a:solidFill>
                  <a:srgbClr val="002060"/>
                </a:solidFill>
                <a:hlinkClick r:id="rId5"/>
              </a:rPr>
              <a:t>www.loc.gov/teachers/classroommaterials/connections/films-newyork/</a:t>
            </a:r>
            <a:r>
              <a:rPr lang="en-GB" sz="1400" dirty="0" smtClean="0">
                <a:solidFill>
                  <a:srgbClr val="002060"/>
                </a:solidFill>
              </a:rPr>
              <a:t>) </a:t>
            </a:r>
          </a:p>
          <a:p>
            <a:pPr marL="342900" lvl="0" indent="-342900">
              <a:buFont typeface="Arial" panose="020B0604020202020204" pitchFamily="34" charset="0"/>
              <a:buChar char="•"/>
              <a:defRPr/>
            </a:pPr>
            <a:endParaRPr lang="en-GB" sz="2400" dirty="0" smtClean="0">
              <a:solidFill>
                <a:srgbClr val="002060"/>
              </a:solidFill>
            </a:endParaRPr>
          </a:p>
          <a:p>
            <a:pPr marL="342900" lvl="0" indent="-342900">
              <a:buFont typeface="Arial" panose="020B0604020202020204" pitchFamily="34" charset="0"/>
              <a:buChar char="•"/>
              <a:defRPr/>
            </a:pPr>
            <a:r>
              <a:rPr lang="en-GB" sz="2400" dirty="0" smtClean="0">
                <a:solidFill>
                  <a:srgbClr val="002060"/>
                </a:solidFill>
              </a:rPr>
              <a:t>New York early centre of American film industry (supplanted by Los Angeles)</a:t>
            </a:r>
          </a:p>
          <a:p>
            <a:pPr marL="342900" lvl="0" indent="-342900">
              <a:buFont typeface="Arial" panose="020B0604020202020204" pitchFamily="34" charset="0"/>
              <a:buChar char="•"/>
              <a:defRPr/>
            </a:pPr>
            <a:endParaRPr lang="en-GB" sz="2400" dirty="0">
              <a:solidFill>
                <a:srgbClr val="FF0000"/>
              </a:solidFill>
            </a:endParaRPr>
          </a:p>
          <a:p>
            <a:pPr lvl="0">
              <a:defRPr/>
            </a:pPr>
            <a:endParaRPr lang="en-GB" sz="2400" dirty="0" smtClean="0">
              <a:solidFill>
                <a:srgbClr val="FF0000"/>
              </a:solidFill>
            </a:endParaRPr>
          </a:p>
        </p:txBody>
      </p:sp>
    </p:spTree>
    <p:extLst>
      <p:ext uri="{BB962C8B-B14F-4D97-AF65-F5344CB8AC3E}">
        <p14:creationId xmlns:p14="http://schemas.microsoft.com/office/powerpoint/2010/main" val="93714377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332656" y="2045316"/>
            <a:ext cx="9155113" cy="7369189"/>
          </a:xfrm>
          <a:prstGeom prst="rect">
            <a:avLst/>
          </a:prstGeom>
        </p:spPr>
        <p:txBody>
          <a:bodyPr lIns="540000" tIns="540000" rIns="540000" bIns="540000">
            <a:spAutoFit/>
          </a:bodyPr>
          <a:lstStyle/>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r>
              <a:rPr lang="en-GB" sz="2400" dirty="0" smtClean="0"/>
              <a:t>,</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9" name="Rectangle 18"/>
          <p:cNvSpPr/>
          <p:nvPr/>
        </p:nvSpPr>
        <p:spPr>
          <a:xfrm>
            <a:off x="-11114" y="-4452"/>
            <a:ext cx="9155113" cy="1459879"/>
          </a:xfrm>
          <a:prstGeom prst="rect">
            <a:avLst/>
          </a:prstGeom>
        </p:spPr>
        <p:txBody>
          <a:bodyPr lIns="540000" tIns="540000" rIns="540000" bIns="540000">
            <a:spAutoFit/>
          </a:bodyPr>
          <a:lstStyle/>
          <a:p>
            <a:pPr lvl="0">
              <a:defRPr/>
            </a:pPr>
            <a:r>
              <a:rPr lang="en-GB" sz="2400" b="1" u="sng" dirty="0" smtClean="0">
                <a:solidFill>
                  <a:srgbClr val="FF0000"/>
                </a:solidFill>
              </a:rPr>
              <a:t>7. Cinematic Cities: Chaplin</a:t>
            </a:r>
          </a:p>
        </p:txBody>
      </p:sp>
      <p:sp>
        <p:nvSpPr>
          <p:cNvPr id="21" name="Rectangle 20"/>
          <p:cNvSpPr/>
          <p:nvPr/>
        </p:nvSpPr>
        <p:spPr>
          <a:xfrm>
            <a:off x="6372200" y="256996"/>
            <a:ext cx="2486325" cy="923330"/>
          </a:xfrm>
          <a:prstGeom prst="rect">
            <a:avLst/>
          </a:prstGeom>
        </p:spPr>
        <p:txBody>
          <a:bodyPr wrap="square">
            <a:spAutoFit/>
          </a:bodyPr>
          <a:lstStyle/>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algn="r" fontAlgn="auto">
              <a:spcBef>
                <a:spcPts val="0"/>
              </a:spcBef>
              <a:spcAft>
                <a:spcPts val="0"/>
              </a:spcAft>
              <a:defRPr/>
            </a:pPr>
            <a:endParaRPr lang="en-GB" dirty="0" smtClean="0"/>
          </a:p>
          <a:p>
            <a:pPr algn="r" fontAlgn="auto">
              <a:spcBef>
                <a:spcPts val="0"/>
              </a:spcBef>
              <a:spcAft>
                <a:spcPts val="0"/>
              </a:spcAft>
              <a:defRPr/>
            </a:pPr>
            <a:endParaRPr lang="en-GB" dirty="0" smtClean="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025" y="968558"/>
            <a:ext cx="2968143" cy="4590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01785" y="5736945"/>
            <a:ext cx="2109975" cy="830997"/>
          </a:xfrm>
          <a:prstGeom prst="rect">
            <a:avLst/>
          </a:prstGeom>
        </p:spPr>
        <p:txBody>
          <a:bodyPr wrap="square">
            <a:spAutoFit/>
          </a:bodyPr>
          <a:lstStyle/>
          <a:p>
            <a:r>
              <a:rPr lang="en-GB" sz="1600" dirty="0"/>
              <a:t>https://www.youtube.com/watch?v=JEczuVq4qbY</a:t>
            </a:r>
          </a:p>
        </p:txBody>
      </p:sp>
      <p:pic>
        <p:nvPicPr>
          <p:cNvPr id="51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75135" y="1046087"/>
            <a:ext cx="1976985" cy="3046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3028" y="993980"/>
            <a:ext cx="2823468" cy="42486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6435476" y="5522664"/>
            <a:ext cx="2627784" cy="523220"/>
          </a:xfrm>
          <a:prstGeom prst="rect">
            <a:avLst/>
          </a:prstGeom>
        </p:spPr>
        <p:txBody>
          <a:bodyPr wrap="square">
            <a:spAutoFit/>
          </a:bodyPr>
          <a:lstStyle/>
          <a:p>
            <a:r>
              <a:rPr lang="en-GB" sz="1400" dirty="0"/>
              <a:t>https://www.youtube.com/watch?v=DfGs2Y5WJ14</a:t>
            </a:r>
          </a:p>
        </p:txBody>
      </p:sp>
      <p:sp>
        <p:nvSpPr>
          <p:cNvPr id="11" name="Rectangle 10"/>
          <p:cNvSpPr/>
          <p:nvPr/>
        </p:nvSpPr>
        <p:spPr>
          <a:xfrm>
            <a:off x="3026048" y="3666843"/>
            <a:ext cx="3672408" cy="3306538"/>
          </a:xfrm>
          <a:prstGeom prst="rect">
            <a:avLst/>
          </a:prstGeom>
        </p:spPr>
        <p:txBody>
          <a:bodyPr wrap="square" lIns="540000" tIns="540000" rIns="540000" bIns="540000">
            <a:spAutoFit/>
          </a:bodyPr>
          <a:lstStyle/>
          <a:p>
            <a:pPr marL="285750" lvl="0" indent="-285750">
              <a:buFont typeface="Arial" panose="020B0604020202020204" pitchFamily="34" charset="0"/>
              <a:buChar char="•"/>
              <a:defRPr/>
            </a:pPr>
            <a:r>
              <a:rPr lang="en-GB" b="1" dirty="0" smtClean="0"/>
              <a:t>Chaplin’s own biography that of an immigrant-made-good in the United States</a:t>
            </a:r>
          </a:p>
          <a:p>
            <a:pPr marL="285750" lvl="0" indent="-285750">
              <a:buFont typeface="Arial" panose="020B0604020202020204" pitchFamily="34" charset="0"/>
              <a:buChar char="•"/>
              <a:defRPr/>
            </a:pPr>
            <a:r>
              <a:rPr lang="en-GB" b="1" dirty="0" smtClean="0"/>
              <a:t>However, his films give a far more ambivalent impression of modern, industrial urbanism</a:t>
            </a:r>
            <a:endParaRPr lang="en-GB" b="1" dirty="0"/>
          </a:p>
        </p:txBody>
      </p:sp>
    </p:spTree>
    <p:extLst>
      <p:ext uri="{BB962C8B-B14F-4D97-AF65-F5344CB8AC3E}">
        <p14:creationId xmlns:p14="http://schemas.microsoft.com/office/powerpoint/2010/main" val="245851756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4863" y="0"/>
            <a:ext cx="4629137" cy="3644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91868" y="-37739"/>
            <a:ext cx="9144000" cy="1829211"/>
          </a:xfrm>
          <a:prstGeom prst="rect">
            <a:avLst/>
          </a:prstGeom>
          <a:noFill/>
        </p:spPr>
        <p:txBody>
          <a:bodyPr wrap="square" lIns="540000" tIns="540000" rIns="540000" bIns="540000" rtlCol="0">
            <a:spAutoFit/>
          </a:bodyPr>
          <a:lstStyle/>
          <a:p>
            <a:r>
              <a:rPr lang="en-GB" sz="2400" b="1" u="sng" dirty="0">
                <a:solidFill>
                  <a:srgbClr val="C00000"/>
                </a:solidFill>
                <a:effectLst>
                  <a:outerShdw blurRad="38100" dist="38100" dir="2700000" algn="tl">
                    <a:srgbClr val="000000">
                      <a:alpha val="43137"/>
                    </a:srgbClr>
                  </a:outerShdw>
                </a:effectLst>
              </a:rPr>
              <a:t>7. Cinematic Cities: </a:t>
            </a:r>
            <a:r>
              <a:rPr lang="en-GB" sz="2400" b="1" u="sng" dirty="0" smtClean="0">
                <a:solidFill>
                  <a:srgbClr val="C00000"/>
                </a:solidFill>
                <a:effectLst>
                  <a:outerShdw blurRad="38100" dist="38100" dir="2700000" algn="tl">
                    <a:srgbClr val="000000">
                      <a:alpha val="43137"/>
                    </a:srgbClr>
                  </a:outerShdw>
                </a:effectLst>
              </a:rPr>
              <a:t>The Jazz Age</a:t>
            </a:r>
          </a:p>
          <a:p>
            <a:endParaRPr lang="en-GB" sz="2400" b="1" u="sng" dirty="0" smtClean="0">
              <a:solidFill>
                <a:srgbClr val="C00000"/>
              </a:solidFill>
              <a:effectLst>
                <a:outerShdw blurRad="38100" dist="38100" dir="2700000" algn="tl">
                  <a:srgbClr val="000000">
                    <a:alpha val="43137"/>
                  </a:srgbClr>
                </a:outerShdw>
              </a:effectLst>
            </a:endParaRPr>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908720"/>
            <a:ext cx="2935676" cy="39970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8210" y="3191856"/>
            <a:ext cx="2783949" cy="3631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257535" y="4905756"/>
            <a:ext cx="2544752" cy="369332"/>
          </a:xfrm>
          <a:prstGeom prst="rect">
            <a:avLst/>
          </a:prstGeom>
        </p:spPr>
        <p:txBody>
          <a:bodyPr wrap="square">
            <a:spAutoFit/>
          </a:bodyPr>
          <a:lstStyle/>
          <a:p>
            <a:r>
              <a:rPr lang="en-GB" dirty="0" smtClean="0">
                <a:solidFill>
                  <a:srgbClr val="FFFF00"/>
                </a:solidFill>
              </a:rPr>
              <a:t>(1922)</a:t>
            </a:r>
            <a:endParaRPr lang="en-GB" dirty="0">
              <a:solidFill>
                <a:srgbClr val="FFFF00"/>
              </a:solidFill>
            </a:endParaRPr>
          </a:p>
        </p:txBody>
      </p:sp>
      <p:sp>
        <p:nvSpPr>
          <p:cNvPr id="7" name="Rectangle 6"/>
          <p:cNvSpPr/>
          <p:nvPr/>
        </p:nvSpPr>
        <p:spPr>
          <a:xfrm>
            <a:off x="6012159" y="6165304"/>
            <a:ext cx="2544752" cy="369332"/>
          </a:xfrm>
          <a:prstGeom prst="rect">
            <a:avLst/>
          </a:prstGeom>
        </p:spPr>
        <p:txBody>
          <a:bodyPr wrap="square">
            <a:spAutoFit/>
          </a:bodyPr>
          <a:lstStyle/>
          <a:p>
            <a:r>
              <a:rPr lang="en-GB" dirty="0" smtClean="0">
                <a:solidFill>
                  <a:srgbClr val="FFFF00"/>
                </a:solidFill>
              </a:rPr>
              <a:t>(1924)</a:t>
            </a:r>
            <a:endParaRPr lang="en-GB" dirty="0">
              <a:solidFill>
                <a:srgbClr val="FFFF00"/>
              </a:solidFill>
            </a:endParaRPr>
          </a:p>
        </p:txBody>
      </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21487" y="3298134"/>
            <a:ext cx="2322513" cy="3481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734074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endParaRPr lang="en-US" altLang="en-US"/>
          </a:p>
        </p:txBody>
      </p:sp>
      <p:sp>
        <p:nvSpPr>
          <p:cNvPr id="47107" name="Rectangle 3"/>
          <p:cNvSpPr>
            <a:spLocks noGrp="1" noChangeArrowheads="1"/>
          </p:cNvSpPr>
          <p:nvPr>
            <p:ph type="body" sz="half" idx="1"/>
          </p:nvPr>
        </p:nvSpPr>
        <p:spPr>
          <a:xfrm>
            <a:off x="468313" y="260350"/>
            <a:ext cx="8280400" cy="4525963"/>
          </a:xfrm>
        </p:spPr>
        <p:txBody>
          <a:bodyPr/>
          <a:lstStyle/>
          <a:p>
            <a:endParaRPr lang="en-GB" altLang="en-US" sz="2000" dirty="0">
              <a:solidFill>
                <a:schemeClr val="accent2"/>
              </a:solidFill>
            </a:endParaRPr>
          </a:p>
        </p:txBody>
      </p:sp>
      <p:pic>
        <p:nvPicPr>
          <p:cNvPr id="47109" name="Picture 5" descr="musketeers"/>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605136" y="4319836"/>
            <a:ext cx="3241675" cy="21875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7111" name="Picture 7" descr="musketeers of Pig Alley1"/>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605136" y="1628800"/>
            <a:ext cx="3222625" cy="2413000"/>
          </a:xfrm>
          <a:prstGeom prst="rect">
            <a:avLst/>
          </a:prstGeom>
          <a:noFill/>
          <a:extLst>
            <a:ext uri="{909E8E84-426E-40DD-AFC4-6F175D3DCCD1}">
              <a14:hiddenFill xmlns:a14="http://schemas.microsoft.com/office/drawing/2010/main">
                <a:solidFill>
                  <a:srgbClr val="FFFFFF"/>
                </a:solidFill>
              </a14:hiddenFill>
            </a:ext>
          </a:extLst>
        </p:spPr>
      </p:pic>
      <p:pic>
        <p:nvPicPr>
          <p:cNvPr id="47112" name="Picture 8" descr="Musketeers of Pig Alley2"/>
          <p:cNvPicPr>
            <a:picLocks noChangeAspect="1" noChangeArrowheads="1"/>
          </p:cNvPicPr>
          <p:nvPr/>
        </p:nvPicPr>
        <p:blipFill>
          <a:blip r:embed="rId5">
            <a:lum bright="12000"/>
            <a:extLst>
              <a:ext uri="{28A0092B-C50C-407E-A947-70E740481C1C}">
                <a14:useLocalDpi xmlns:a14="http://schemas.microsoft.com/office/drawing/2010/main" val="0"/>
              </a:ext>
            </a:extLst>
          </a:blip>
          <a:srcRect/>
          <a:stretch>
            <a:fillRect/>
          </a:stretch>
        </p:blipFill>
        <p:spPr bwMode="auto">
          <a:xfrm>
            <a:off x="5642352" y="4000500"/>
            <a:ext cx="3455987" cy="2681288"/>
          </a:xfrm>
          <a:prstGeom prst="rect">
            <a:avLst/>
          </a:prstGeom>
          <a:noFill/>
          <a:extLst>
            <a:ext uri="{909E8E84-426E-40DD-AFC4-6F175D3DCCD1}">
              <a14:hiddenFill xmlns:a14="http://schemas.microsoft.com/office/drawing/2010/main">
                <a:solidFill>
                  <a:srgbClr val="FFFFFF"/>
                </a:solidFill>
              </a14:hiddenFill>
            </a:ext>
          </a:extLst>
        </p:spPr>
      </p:pic>
      <p:sp>
        <p:nvSpPr>
          <p:cNvPr id="47114" name="Text Box 10"/>
          <p:cNvSpPr txBox="1">
            <a:spLocks noChangeArrowheads="1"/>
          </p:cNvSpPr>
          <p:nvPr/>
        </p:nvSpPr>
        <p:spPr bwMode="auto">
          <a:xfrm>
            <a:off x="3984575" y="1655788"/>
            <a:ext cx="1955577"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dirty="0"/>
              <a:t>Stills from D W Griffith’s </a:t>
            </a:r>
            <a:r>
              <a:rPr lang="en-GB" altLang="en-US" i="1" dirty="0"/>
              <a:t>The Musketeers of Pig Alley </a:t>
            </a:r>
            <a:r>
              <a:rPr lang="en-GB" altLang="en-US" dirty="0"/>
              <a:t>(1912)</a:t>
            </a:r>
          </a:p>
          <a:p>
            <a:endParaRPr lang="en-GB" altLang="en-US" dirty="0"/>
          </a:p>
          <a:p>
            <a:r>
              <a:rPr lang="en-GB" altLang="en-US" dirty="0"/>
              <a:t>One-reel gangster film—first of its kind and influenced by Jacob Riis’s photography</a:t>
            </a:r>
          </a:p>
        </p:txBody>
      </p:sp>
      <p:sp>
        <p:nvSpPr>
          <p:cNvPr id="8" name="TextBox 7"/>
          <p:cNvSpPr txBox="1"/>
          <p:nvPr/>
        </p:nvSpPr>
        <p:spPr>
          <a:xfrm>
            <a:off x="-20612" y="38099"/>
            <a:ext cx="9144000" cy="2198543"/>
          </a:xfrm>
          <a:prstGeom prst="rect">
            <a:avLst/>
          </a:prstGeom>
          <a:noFill/>
        </p:spPr>
        <p:txBody>
          <a:bodyPr wrap="square" lIns="540000" tIns="540000" rIns="540000" bIns="540000" rtlCol="0">
            <a:spAutoFit/>
          </a:bodyPr>
          <a:lstStyle/>
          <a:p>
            <a:r>
              <a:rPr lang="en-GB" sz="2400" b="1" u="sng" dirty="0">
                <a:solidFill>
                  <a:srgbClr val="C00000"/>
                </a:solidFill>
                <a:effectLst>
                  <a:outerShdw blurRad="38100" dist="38100" dir="2700000" algn="tl">
                    <a:srgbClr val="000000">
                      <a:alpha val="43137"/>
                    </a:srgbClr>
                  </a:outerShdw>
                </a:effectLst>
              </a:rPr>
              <a:t>7. Cinematic Cities: </a:t>
            </a:r>
            <a:r>
              <a:rPr lang="en-GB" sz="2400" b="1" u="sng" dirty="0" smtClean="0">
                <a:solidFill>
                  <a:srgbClr val="C00000"/>
                </a:solidFill>
                <a:effectLst>
                  <a:outerShdw blurRad="38100" dist="38100" dir="2700000" algn="tl">
                    <a:srgbClr val="000000">
                      <a:alpha val="43137"/>
                    </a:srgbClr>
                  </a:outerShdw>
                </a:effectLst>
              </a:rPr>
              <a:t>Gangster Genre</a:t>
            </a:r>
          </a:p>
          <a:p>
            <a:r>
              <a:rPr lang="en-GB" sz="2400" b="1" u="sng" dirty="0" smtClean="0">
                <a:solidFill>
                  <a:srgbClr val="C00000"/>
                </a:solidFill>
                <a:effectLst>
                  <a:outerShdw blurRad="38100" dist="38100" dir="2700000" algn="tl">
                    <a:srgbClr val="000000">
                      <a:alpha val="43137"/>
                    </a:srgbClr>
                  </a:outerShdw>
                </a:effectLst>
              </a:rPr>
              <a:t>Precursors</a:t>
            </a:r>
            <a:endParaRPr lang="en-GB" sz="2400" b="1" u="sng" dirty="0">
              <a:solidFill>
                <a:srgbClr val="C00000"/>
              </a:solidFill>
              <a:effectLst>
                <a:outerShdw blurRad="38100" dist="38100" dir="2700000" algn="tl">
                  <a:srgbClr val="000000">
                    <a:alpha val="43137"/>
                  </a:srgbClr>
                </a:outerShdw>
              </a:effectLst>
            </a:endParaRPr>
          </a:p>
          <a:p>
            <a:endParaRPr lang="en-GB" sz="2400" b="1" u="sng" dirty="0" smtClean="0">
              <a:solidFill>
                <a:srgbClr val="C00000"/>
              </a:solidFill>
              <a:effectLst>
                <a:outerShdw blurRad="38100" dist="38100" dir="2700000" algn="tl">
                  <a:srgbClr val="000000">
                    <a:alpha val="43137"/>
                  </a:srgbClr>
                </a:outerShdw>
              </a:effectLst>
            </a:endParaRPr>
          </a:p>
        </p:txBody>
      </p:sp>
      <p:pic>
        <p:nvPicPr>
          <p:cNvPr id="9"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16600" y="-29096"/>
            <a:ext cx="2881739" cy="3764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974808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9" name="Rectangle 8"/>
          <p:cNvSpPr/>
          <p:nvPr/>
        </p:nvSpPr>
        <p:spPr>
          <a:xfrm>
            <a:off x="-1332656" y="2045316"/>
            <a:ext cx="9155113" cy="7369189"/>
          </a:xfrm>
          <a:prstGeom prst="rect">
            <a:avLst/>
          </a:prstGeom>
        </p:spPr>
        <p:txBody>
          <a:bodyPr lIns="540000" tIns="540000" rIns="540000" bIns="540000">
            <a:spAutoFit/>
          </a:bodyPr>
          <a:lstStyle/>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smtClean="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r>
              <a:rPr lang="en-GB" sz="2400" dirty="0" smtClean="0"/>
              <a:t>,</a:t>
            </a:r>
            <a:endParaRPr lang="en-GB" sz="2400" b="1" dirty="0">
              <a:solidFill>
                <a:srgbClr val="FF00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n-GB" sz="2400" b="1" dirty="0">
              <a:solidFill>
                <a:srgbClr val="FF0000"/>
              </a:solidFill>
              <a:effectLst>
                <a:outerShdw blurRad="38100" dist="38100" dir="2700000" algn="tl">
                  <a:srgbClr val="000000">
                    <a:alpha val="43137"/>
                  </a:srgbClr>
                </a:outerShdw>
              </a:effectLst>
              <a:latin typeface="+mn-lt"/>
              <a:cs typeface="+mn-cs"/>
            </a:endParaRPr>
          </a:p>
        </p:txBody>
      </p:sp>
      <p:sp>
        <p:nvSpPr>
          <p:cNvPr id="19" name="Rectangle 18"/>
          <p:cNvSpPr/>
          <p:nvPr/>
        </p:nvSpPr>
        <p:spPr>
          <a:xfrm>
            <a:off x="-11113" y="-4452"/>
            <a:ext cx="5879257" cy="4414534"/>
          </a:xfrm>
          <a:prstGeom prst="rect">
            <a:avLst/>
          </a:prstGeom>
        </p:spPr>
        <p:txBody>
          <a:bodyPr wrap="square" lIns="540000" tIns="540000" rIns="540000" bIns="540000">
            <a:spAutoFit/>
          </a:bodyPr>
          <a:lstStyle/>
          <a:p>
            <a:pPr>
              <a:defRPr/>
            </a:pPr>
            <a:r>
              <a:rPr lang="en-GB" sz="2400" b="1" u="sng" dirty="0">
                <a:solidFill>
                  <a:srgbClr val="C00000"/>
                </a:solidFill>
                <a:effectLst>
                  <a:outerShdw blurRad="38100" dist="38100" dir="2700000" algn="tl">
                    <a:srgbClr val="000000">
                      <a:alpha val="43137"/>
                    </a:srgbClr>
                  </a:outerShdw>
                </a:effectLst>
              </a:rPr>
              <a:t>7. Cinematic Cities: </a:t>
            </a:r>
            <a:r>
              <a:rPr lang="en-GB" sz="2400" b="1" u="sng" dirty="0" smtClean="0">
                <a:solidFill>
                  <a:srgbClr val="C00000"/>
                </a:solidFill>
                <a:effectLst>
                  <a:outerShdw blurRad="38100" dist="38100" dir="2700000" algn="tl">
                    <a:srgbClr val="000000">
                      <a:alpha val="43137"/>
                    </a:srgbClr>
                  </a:outerShdw>
                </a:effectLst>
              </a:rPr>
              <a:t>Gangster </a:t>
            </a:r>
            <a:r>
              <a:rPr lang="en-GB" sz="2400" b="1" u="sng" dirty="0">
                <a:solidFill>
                  <a:srgbClr val="C00000"/>
                </a:solidFill>
                <a:effectLst>
                  <a:outerShdw blurRad="38100" dist="38100" dir="2700000" algn="tl">
                    <a:srgbClr val="000000">
                      <a:alpha val="43137"/>
                    </a:srgbClr>
                  </a:outerShdw>
                </a:effectLst>
              </a:rPr>
              <a:t>Genre</a:t>
            </a:r>
          </a:p>
          <a:p>
            <a:pPr lvl="0">
              <a:defRPr/>
            </a:pPr>
            <a:endParaRPr lang="en-GB" sz="2400" u="sng" dirty="0" smtClean="0">
              <a:solidFill>
                <a:srgbClr val="FF0000"/>
              </a:solidFill>
            </a:endParaRPr>
          </a:p>
          <a:p>
            <a:pPr lvl="0">
              <a:defRPr/>
            </a:pPr>
            <a:r>
              <a:rPr lang="en-GB" sz="2400" u="sng" dirty="0" smtClean="0">
                <a:solidFill>
                  <a:srgbClr val="FF0000"/>
                </a:solidFill>
              </a:rPr>
              <a:t>Context:</a:t>
            </a:r>
          </a:p>
          <a:p>
            <a:pPr marL="342900" lvl="0" indent="-342900">
              <a:buFontTx/>
              <a:buChar char="-"/>
              <a:defRPr/>
            </a:pPr>
            <a:r>
              <a:rPr lang="en-GB" sz="2400" dirty="0">
                <a:solidFill>
                  <a:srgbClr val="FF0000"/>
                </a:solidFill>
              </a:rPr>
              <a:t>The Wall Street Crash and The Great </a:t>
            </a:r>
            <a:r>
              <a:rPr lang="en-GB" sz="2400" dirty="0" smtClean="0">
                <a:solidFill>
                  <a:srgbClr val="FF0000"/>
                </a:solidFill>
              </a:rPr>
              <a:t>Depression,1929–1941 </a:t>
            </a:r>
            <a:endParaRPr lang="en-GB" sz="2400" dirty="0">
              <a:solidFill>
                <a:srgbClr val="FF0000"/>
              </a:solidFill>
            </a:endParaRPr>
          </a:p>
          <a:p>
            <a:pPr marL="342900" lvl="0" indent="-342900">
              <a:buFontTx/>
              <a:buChar char="-"/>
              <a:defRPr/>
            </a:pPr>
            <a:r>
              <a:rPr lang="en-GB" sz="2400" dirty="0" smtClean="0">
                <a:solidFill>
                  <a:srgbClr val="FF0000"/>
                </a:solidFill>
              </a:rPr>
              <a:t>Prohibition: Volstead </a:t>
            </a:r>
            <a:r>
              <a:rPr lang="en-GB" sz="2400" dirty="0">
                <a:solidFill>
                  <a:srgbClr val="FF0000"/>
                </a:solidFill>
              </a:rPr>
              <a:t>Act, January 1920 to December 1933 </a:t>
            </a:r>
          </a:p>
          <a:p>
            <a:pPr marL="342900" lvl="0" indent="-342900">
              <a:buFontTx/>
              <a:buChar char="-"/>
              <a:defRPr/>
            </a:pPr>
            <a:r>
              <a:rPr lang="en-GB" sz="2400" dirty="0" smtClean="0">
                <a:solidFill>
                  <a:srgbClr val="FF0000"/>
                </a:solidFill>
              </a:rPr>
              <a:t>Advent </a:t>
            </a:r>
            <a:r>
              <a:rPr lang="en-GB" sz="2400" dirty="0">
                <a:solidFill>
                  <a:srgbClr val="FF0000"/>
                </a:solidFill>
              </a:rPr>
              <a:t>of “talking pictures</a:t>
            </a:r>
            <a:r>
              <a:rPr lang="en-GB" sz="2400" dirty="0" smtClean="0">
                <a:solidFill>
                  <a:srgbClr val="FF0000"/>
                </a:solidFill>
              </a:rPr>
              <a:t>” (</a:t>
            </a:r>
            <a:r>
              <a:rPr lang="en-GB" sz="2400" i="1" dirty="0" smtClean="0">
                <a:solidFill>
                  <a:srgbClr val="FF0000"/>
                </a:solidFill>
              </a:rPr>
              <a:t>The Jazz Singer</a:t>
            </a:r>
            <a:r>
              <a:rPr lang="en-GB" sz="2400" dirty="0" smtClean="0">
                <a:solidFill>
                  <a:srgbClr val="FF0000"/>
                </a:solidFill>
              </a:rPr>
              <a:t>, </a:t>
            </a:r>
            <a:r>
              <a:rPr lang="en-GB" sz="2400" i="1" dirty="0" smtClean="0">
                <a:solidFill>
                  <a:srgbClr val="FF0000"/>
                </a:solidFill>
              </a:rPr>
              <a:t>Lights of New York</a:t>
            </a:r>
            <a:r>
              <a:rPr lang="en-GB" sz="2400" dirty="0" smtClean="0">
                <a:solidFill>
                  <a:srgbClr val="FF0000"/>
                </a:solidFill>
              </a:rPr>
              <a:t>)</a:t>
            </a:r>
          </a:p>
        </p:txBody>
      </p:sp>
      <p:sp>
        <p:nvSpPr>
          <p:cNvPr id="21" name="Rectangle 20"/>
          <p:cNvSpPr/>
          <p:nvPr/>
        </p:nvSpPr>
        <p:spPr>
          <a:xfrm>
            <a:off x="6372200" y="256996"/>
            <a:ext cx="2486325" cy="923330"/>
          </a:xfrm>
          <a:prstGeom prst="rect">
            <a:avLst/>
          </a:prstGeom>
        </p:spPr>
        <p:txBody>
          <a:bodyPr wrap="square">
            <a:spAutoFit/>
          </a:bodyPr>
          <a:lstStyle/>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algn="r" fontAlgn="auto">
              <a:spcBef>
                <a:spcPts val="0"/>
              </a:spcBef>
              <a:spcAft>
                <a:spcPts val="0"/>
              </a:spcAft>
              <a:defRPr/>
            </a:pPr>
            <a:endParaRPr lang="en-GB" dirty="0" smtClean="0"/>
          </a:p>
          <a:p>
            <a:pPr algn="r" fontAlgn="auto">
              <a:spcBef>
                <a:spcPts val="0"/>
              </a:spcBef>
              <a:spcAft>
                <a:spcPts val="0"/>
              </a:spcAft>
              <a:defRPr/>
            </a:pPr>
            <a:endParaRPr lang="en-GB" dirty="0" smtClean="0"/>
          </a:p>
        </p:txBody>
      </p:sp>
      <p:pic>
        <p:nvPicPr>
          <p:cNvPr id="6" name="Picture 10" descr="Scarface pos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9" y="2812964"/>
            <a:ext cx="1766888" cy="299990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Public Enemy pos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7380288" y="-4452"/>
            <a:ext cx="1766888" cy="280828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4" descr="Little Caesar poster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5443315" y="35236"/>
            <a:ext cx="1936973" cy="276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4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6036" y="4005064"/>
            <a:ext cx="3282293" cy="26440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45421" y="4005063"/>
            <a:ext cx="1894731" cy="268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0533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ChangeArrowheads="1"/>
          </p:cNvSpPr>
          <p:nvPr/>
        </p:nvSpPr>
        <p:spPr bwMode="auto">
          <a:xfrm>
            <a:off x="0" y="22225"/>
            <a:ext cx="4956175"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0" tIns="360000" rIns="540000" bIns="360000">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endParaRPr lang="en-GB" altLang="en-US" sz="1600" b="1" u="sng">
              <a:solidFill>
                <a:srgbClr val="000000"/>
              </a:solidFill>
            </a:endParaRPr>
          </a:p>
          <a:p>
            <a:pPr algn="just" eaLnBrk="1" hangingPunct="1">
              <a:spcBef>
                <a:spcPct val="0"/>
              </a:spcBef>
              <a:buFontTx/>
              <a:buNone/>
            </a:pPr>
            <a:endParaRPr lang="en-GB" altLang="en-US" sz="1600">
              <a:solidFill>
                <a:srgbClr val="FFFFFF"/>
              </a:solidFill>
            </a:endParaRPr>
          </a:p>
          <a:p>
            <a:pPr algn="just" eaLnBrk="1" hangingPunct="1">
              <a:spcBef>
                <a:spcPct val="0"/>
              </a:spcBef>
              <a:buFontTx/>
              <a:buNone/>
            </a:pPr>
            <a:endParaRPr lang="en-GB" altLang="en-US" sz="1400">
              <a:solidFill>
                <a:srgbClr val="FFFFFF"/>
              </a:solidFill>
            </a:endParaRPr>
          </a:p>
        </p:txBody>
      </p:sp>
      <p:sp>
        <p:nvSpPr>
          <p:cNvPr id="19" name="Rectangle 18"/>
          <p:cNvSpPr/>
          <p:nvPr/>
        </p:nvSpPr>
        <p:spPr>
          <a:xfrm>
            <a:off x="-11115" y="-4452"/>
            <a:ext cx="7218141" cy="4414534"/>
          </a:xfrm>
          <a:prstGeom prst="rect">
            <a:avLst/>
          </a:prstGeom>
        </p:spPr>
        <p:txBody>
          <a:bodyPr wrap="square" lIns="540000" tIns="540000" rIns="540000" bIns="540000">
            <a:spAutoFit/>
          </a:bodyPr>
          <a:lstStyle/>
          <a:p>
            <a:pPr>
              <a:defRPr/>
            </a:pPr>
            <a:r>
              <a:rPr lang="en-GB" sz="2400" b="1" u="sng" dirty="0">
                <a:solidFill>
                  <a:srgbClr val="C00000"/>
                </a:solidFill>
                <a:effectLst>
                  <a:outerShdw blurRad="38100" dist="38100" dir="2700000" algn="tl">
                    <a:srgbClr val="000000">
                      <a:alpha val="43137"/>
                    </a:srgbClr>
                  </a:outerShdw>
                </a:effectLst>
              </a:rPr>
              <a:t>7. Cinematic Cities: </a:t>
            </a:r>
            <a:r>
              <a:rPr lang="en-GB" sz="2400" b="1" u="sng" dirty="0" smtClean="0">
                <a:solidFill>
                  <a:srgbClr val="C00000"/>
                </a:solidFill>
                <a:effectLst>
                  <a:outerShdw blurRad="38100" dist="38100" dir="2700000" algn="tl">
                    <a:srgbClr val="000000">
                      <a:alpha val="43137"/>
                    </a:srgbClr>
                  </a:outerShdw>
                </a:effectLst>
              </a:rPr>
              <a:t>Gangster </a:t>
            </a:r>
            <a:r>
              <a:rPr lang="en-GB" sz="2400" b="1" u="sng" dirty="0">
                <a:solidFill>
                  <a:srgbClr val="C00000"/>
                </a:solidFill>
                <a:effectLst>
                  <a:outerShdw blurRad="38100" dist="38100" dir="2700000" algn="tl">
                    <a:srgbClr val="000000">
                      <a:alpha val="43137"/>
                    </a:srgbClr>
                  </a:outerShdw>
                </a:effectLst>
              </a:rPr>
              <a:t>Genre</a:t>
            </a:r>
          </a:p>
          <a:p>
            <a:pPr lvl="0">
              <a:defRPr/>
            </a:pPr>
            <a:endParaRPr lang="en-GB" sz="2400" u="sng" dirty="0" smtClean="0">
              <a:solidFill>
                <a:srgbClr val="FF0000"/>
              </a:solidFill>
            </a:endParaRPr>
          </a:p>
          <a:p>
            <a:pPr lvl="0">
              <a:defRPr/>
            </a:pPr>
            <a:r>
              <a:rPr lang="en-GB" sz="2400" u="sng" dirty="0" smtClean="0">
                <a:solidFill>
                  <a:srgbClr val="FF0000"/>
                </a:solidFill>
              </a:rPr>
              <a:t>Interpretation:</a:t>
            </a:r>
          </a:p>
          <a:p>
            <a:pPr marL="342900" lvl="0" indent="-342900">
              <a:buFontTx/>
              <a:buChar char="-"/>
              <a:defRPr/>
            </a:pPr>
            <a:r>
              <a:rPr lang="en-GB" sz="2400" dirty="0" smtClean="0">
                <a:solidFill>
                  <a:srgbClr val="FF0000"/>
                </a:solidFill>
              </a:rPr>
              <a:t>Rags-to-riches-to-rags story of immigrant ethnic ‘other’</a:t>
            </a:r>
          </a:p>
          <a:p>
            <a:pPr marL="342900" lvl="0" indent="-342900">
              <a:buFontTx/>
              <a:buChar char="-"/>
              <a:defRPr/>
            </a:pPr>
            <a:r>
              <a:rPr lang="en-GB" sz="2400" dirty="0" smtClean="0">
                <a:solidFill>
                  <a:srgbClr val="FF0000"/>
                </a:solidFill>
              </a:rPr>
              <a:t>A loss of faith in the accessibility of the ‘American Dream’</a:t>
            </a:r>
          </a:p>
          <a:p>
            <a:pPr marL="342900" lvl="0" indent="-342900">
              <a:buFontTx/>
              <a:buChar char="-"/>
              <a:defRPr/>
            </a:pPr>
            <a:r>
              <a:rPr lang="en-GB" sz="2400" dirty="0" smtClean="0">
                <a:solidFill>
                  <a:srgbClr val="FF0000"/>
                </a:solidFill>
              </a:rPr>
              <a:t>A critique of capitalism?</a:t>
            </a:r>
            <a:br>
              <a:rPr lang="en-GB" sz="2400" dirty="0" smtClean="0">
                <a:solidFill>
                  <a:srgbClr val="FF0000"/>
                </a:solidFill>
              </a:rPr>
            </a:br>
            <a:endParaRPr lang="en-GB" sz="2400" dirty="0" smtClean="0">
              <a:solidFill>
                <a:srgbClr val="FF0000"/>
              </a:solidFill>
            </a:endParaRPr>
          </a:p>
        </p:txBody>
      </p:sp>
      <p:sp>
        <p:nvSpPr>
          <p:cNvPr id="21" name="Rectangle 20"/>
          <p:cNvSpPr/>
          <p:nvPr/>
        </p:nvSpPr>
        <p:spPr>
          <a:xfrm>
            <a:off x="6372200" y="256996"/>
            <a:ext cx="2486325" cy="923330"/>
          </a:xfrm>
          <a:prstGeom prst="rect">
            <a:avLst/>
          </a:prstGeom>
        </p:spPr>
        <p:txBody>
          <a:bodyPr wrap="square">
            <a:spAutoFit/>
          </a:bodyPr>
          <a:lstStyle/>
          <a:p>
            <a:pPr algn="r" fontAlgn="auto">
              <a:spcBef>
                <a:spcPts val="0"/>
              </a:spcBef>
              <a:spcAft>
                <a:spcPts val="0"/>
              </a:spcAft>
              <a:defRPr/>
            </a:pPr>
            <a:endParaRPr lang="en-GB" b="1" dirty="0">
              <a:solidFill>
                <a:srgbClr val="FF0000"/>
              </a:solidFill>
              <a:effectLst>
                <a:outerShdw blurRad="38100" dist="38100" dir="2700000" algn="tl">
                  <a:srgbClr val="000000">
                    <a:alpha val="43137"/>
                  </a:srgbClr>
                </a:outerShdw>
              </a:effectLst>
            </a:endParaRPr>
          </a:p>
          <a:p>
            <a:pPr algn="r" fontAlgn="auto">
              <a:spcBef>
                <a:spcPts val="0"/>
              </a:spcBef>
              <a:spcAft>
                <a:spcPts val="0"/>
              </a:spcAft>
              <a:defRPr/>
            </a:pPr>
            <a:endParaRPr lang="en-GB" dirty="0" smtClean="0"/>
          </a:p>
          <a:p>
            <a:pPr algn="r" fontAlgn="auto">
              <a:spcBef>
                <a:spcPts val="0"/>
              </a:spcBef>
              <a:spcAft>
                <a:spcPts val="0"/>
              </a:spcAft>
              <a:defRPr/>
            </a:pPr>
            <a:endParaRPr lang="en-GB" dirty="0" smtClean="0"/>
          </a:p>
        </p:txBody>
      </p:sp>
      <p:pic>
        <p:nvPicPr>
          <p:cNvPr id="6" name="Picture 4" descr="Little Caesar poste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7207027" y="22225"/>
            <a:ext cx="1936973" cy="27686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177404" y="3667154"/>
            <a:ext cx="3024064" cy="2155232"/>
          </a:xfrm>
          <a:prstGeom prst="rect">
            <a:avLst/>
          </a:prstGeom>
        </p:spPr>
      </p:pic>
      <p:pic>
        <p:nvPicPr>
          <p:cNvPr id="14"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3491880" y="3667154"/>
            <a:ext cx="3096344" cy="2207092"/>
          </a:xfrm>
          <a:prstGeom prst="rect">
            <a:avLst/>
          </a:prstGeom>
        </p:spPr>
      </p:pic>
      <p:pic>
        <p:nvPicPr>
          <p:cNvPr id="1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28184" y="4746090"/>
            <a:ext cx="3021221" cy="2152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7700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scarfa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420938"/>
            <a:ext cx="4319588" cy="3001962"/>
          </a:xfrm>
          <a:prstGeom prst="rect">
            <a:avLst/>
          </a:prstGeom>
          <a:noFill/>
          <a:extLst>
            <a:ext uri="{909E8E84-426E-40DD-AFC4-6F175D3DCCD1}">
              <a14:hiddenFill xmlns:a14="http://schemas.microsoft.com/office/drawing/2010/main">
                <a:solidFill>
                  <a:srgbClr val="FFFFFF"/>
                </a:solidFill>
              </a14:hiddenFill>
            </a:ext>
          </a:extLst>
        </p:spPr>
      </p:pic>
      <p:pic>
        <p:nvPicPr>
          <p:cNvPr id="4915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931342"/>
            <a:ext cx="4003675" cy="303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158" name="Text Box 6"/>
          <p:cNvSpPr txBox="1">
            <a:spLocks noChangeArrowheads="1"/>
          </p:cNvSpPr>
          <p:nvPr/>
        </p:nvSpPr>
        <p:spPr bwMode="auto">
          <a:xfrm>
            <a:off x="395289" y="4077072"/>
            <a:ext cx="387885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dirty="0"/>
              <a:t>The gangster “Americanizes</a:t>
            </a:r>
            <a:r>
              <a:rPr lang="en-GB" altLang="en-US" dirty="0" smtClean="0"/>
              <a:t>” – moves away from ‘old world’ connoted by mother</a:t>
            </a:r>
            <a:endParaRPr lang="en-GB" altLang="en-US" dirty="0"/>
          </a:p>
          <a:p>
            <a:endParaRPr lang="en-GB" altLang="en-US" dirty="0"/>
          </a:p>
          <a:p>
            <a:r>
              <a:rPr lang="en-GB" altLang="en-US" dirty="0" smtClean="0"/>
              <a:t>Gangster </a:t>
            </a:r>
            <a:r>
              <a:rPr lang="en-GB" altLang="en-US" dirty="0"/>
              <a:t>strives to “pass” for a</a:t>
            </a:r>
          </a:p>
          <a:p>
            <a:r>
              <a:rPr lang="en-GB" altLang="en-US" dirty="0"/>
              <a:t>legitimate American</a:t>
            </a:r>
          </a:p>
          <a:p>
            <a:endParaRPr lang="en-GB" altLang="en-US" dirty="0"/>
          </a:p>
          <a:p>
            <a:r>
              <a:rPr lang="en-GB" altLang="en-US" dirty="0"/>
              <a:t>Ends up rejected by both old and new </a:t>
            </a:r>
          </a:p>
        </p:txBody>
      </p:sp>
      <p:sp>
        <p:nvSpPr>
          <p:cNvPr id="5" name="Rectangle 4"/>
          <p:cNvSpPr/>
          <p:nvPr/>
        </p:nvSpPr>
        <p:spPr>
          <a:xfrm>
            <a:off x="-11115" y="-4452"/>
            <a:ext cx="9155115" cy="2198543"/>
          </a:xfrm>
          <a:prstGeom prst="rect">
            <a:avLst/>
          </a:prstGeom>
        </p:spPr>
        <p:txBody>
          <a:bodyPr wrap="square" lIns="540000" tIns="540000" rIns="540000" bIns="540000">
            <a:spAutoFit/>
          </a:bodyPr>
          <a:lstStyle/>
          <a:p>
            <a:pPr>
              <a:defRPr/>
            </a:pPr>
            <a:r>
              <a:rPr lang="en-GB" sz="2400" b="1" u="sng" dirty="0">
                <a:solidFill>
                  <a:srgbClr val="C00000"/>
                </a:solidFill>
                <a:effectLst>
                  <a:outerShdw blurRad="38100" dist="38100" dir="2700000" algn="tl">
                    <a:srgbClr val="000000">
                      <a:alpha val="43137"/>
                    </a:srgbClr>
                  </a:outerShdw>
                </a:effectLst>
              </a:rPr>
              <a:t>7. Cinematic Cities: </a:t>
            </a:r>
            <a:r>
              <a:rPr lang="en-GB" sz="2400" b="1" u="sng" dirty="0" smtClean="0">
                <a:solidFill>
                  <a:srgbClr val="C00000"/>
                </a:solidFill>
                <a:effectLst>
                  <a:outerShdw blurRad="38100" dist="38100" dir="2700000" algn="tl">
                    <a:srgbClr val="000000">
                      <a:alpha val="43137"/>
                    </a:srgbClr>
                  </a:outerShdw>
                </a:effectLst>
              </a:rPr>
              <a:t>Gangster </a:t>
            </a:r>
            <a:r>
              <a:rPr lang="en-GB" sz="2400" b="1" u="sng" dirty="0">
                <a:solidFill>
                  <a:srgbClr val="C00000"/>
                </a:solidFill>
                <a:effectLst>
                  <a:outerShdw blurRad="38100" dist="38100" dir="2700000" algn="tl">
                    <a:srgbClr val="000000">
                      <a:alpha val="43137"/>
                    </a:srgbClr>
                  </a:outerShdw>
                </a:effectLst>
              </a:rPr>
              <a:t>Genre</a:t>
            </a:r>
          </a:p>
          <a:p>
            <a:pPr lvl="0">
              <a:defRPr/>
            </a:pPr>
            <a:r>
              <a:rPr lang="en-GB" sz="2400" dirty="0" smtClean="0">
                <a:solidFill>
                  <a:srgbClr val="FF0000"/>
                </a:solidFill>
              </a:rPr>
              <a:t/>
            </a:r>
            <a:br>
              <a:rPr lang="en-GB" sz="2400" dirty="0" smtClean="0">
                <a:solidFill>
                  <a:srgbClr val="FF0000"/>
                </a:solidFill>
              </a:rPr>
            </a:br>
            <a:endParaRPr lang="en-GB" sz="2400" dirty="0" smtClean="0">
              <a:solidFill>
                <a:srgbClr val="FF0000"/>
              </a:solidFill>
            </a:endParaRPr>
          </a:p>
        </p:txBody>
      </p:sp>
    </p:spTree>
    <p:extLst>
      <p:ext uri="{BB962C8B-B14F-4D97-AF65-F5344CB8AC3E}">
        <p14:creationId xmlns:p14="http://schemas.microsoft.com/office/powerpoint/2010/main" val="394014833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49" y="3870325"/>
            <a:ext cx="3960813" cy="298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0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9000" y="939800"/>
            <a:ext cx="3932237" cy="297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0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650" y="900113"/>
            <a:ext cx="3960812" cy="2970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07"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84713" y="3917950"/>
            <a:ext cx="3960812" cy="294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1115" y="-4452"/>
            <a:ext cx="9155115" cy="2198543"/>
          </a:xfrm>
          <a:prstGeom prst="rect">
            <a:avLst/>
          </a:prstGeom>
        </p:spPr>
        <p:txBody>
          <a:bodyPr wrap="square" lIns="540000" tIns="540000" rIns="540000" bIns="540000">
            <a:spAutoFit/>
          </a:bodyPr>
          <a:lstStyle/>
          <a:p>
            <a:pPr>
              <a:defRPr/>
            </a:pPr>
            <a:r>
              <a:rPr lang="en-GB" sz="2400" b="1" u="sng" dirty="0">
                <a:solidFill>
                  <a:srgbClr val="C00000"/>
                </a:solidFill>
                <a:effectLst>
                  <a:outerShdw blurRad="38100" dist="38100" dir="2700000" algn="tl">
                    <a:srgbClr val="000000">
                      <a:alpha val="43137"/>
                    </a:srgbClr>
                  </a:outerShdw>
                </a:effectLst>
              </a:rPr>
              <a:t>7. Cinematic Cities</a:t>
            </a:r>
            <a:r>
              <a:rPr lang="en-GB" sz="2400" b="1" u="sng" dirty="0" smtClean="0">
                <a:solidFill>
                  <a:srgbClr val="C00000"/>
                </a:solidFill>
                <a:effectLst>
                  <a:outerShdw blurRad="38100" dist="38100" dir="2700000" algn="tl">
                    <a:srgbClr val="000000">
                      <a:alpha val="43137"/>
                    </a:srgbClr>
                  </a:outerShdw>
                </a:effectLst>
              </a:rPr>
              <a:t>: Gangster </a:t>
            </a:r>
            <a:r>
              <a:rPr lang="en-GB" sz="2400" b="1" u="sng" dirty="0">
                <a:solidFill>
                  <a:srgbClr val="C00000"/>
                </a:solidFill>
                <a:effectLst>
                  <a:outerShdw blurRad="38100" dist="38100" dir="2700000" algn="tl">
                    <a:srgbClr val="000000">
                      <a:alpha val="43137"/>
                    </a:srgbClr>
                  </a:outerShdw>
                </a:effectLst>
              </a:rPr>
              <a:t>Genre</a:t>
            </a:r>
          </a:p>
          <a:p>
            <a:pPr lvl="0">
              <a:defRPr/>
            </a:pPr>
            <a:r>
              <a:rPr lang="en-GB" sz="2400" dirty="0" smtClean="0">
                <a:solidFill>
                  <a:srgbClr val="FF0000"/>
                </a:solidFill>
              </a:rPr>
              <a:t/>
            </a:r>
            <a:br>
              <a:rPr lang="en-GB" sz="2400" dirty="0" smtClean="0">
                <a:solidFill>
                  <a:srgbClr val="FF0000"/>
                </a:solidFill>
              </a:rPr>
            </a:br>
            <a:endParaRPr lang="en-GB" sz="2400" dirty="0" smtClean="0">
              <a:solidFill>
                <a:srgbClr val="FF0000"/>
              </a:solidFill>
            </a:endParaRPr>
          </a:p>
        </p:txBody>
      </p:sp>
    </p:spTree>
    <p:extLst>
      <p:ext uri="{BB962C8B-B14F-4D97-AF65-F5344CB8AC3E}">
        <p14:creationId xmlns:p14="http://schemas.microsoft.com/office/powerpoint/2010/main" val="325493124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1927360"/>
          </a:xfrm>
          <a:prstGeom prst="rect">
            <a:avLst/>
          </a:prstGeom>
        </p:spPr>
        <p:txBody>
          <a:bodyPr wrap="square" lIns="540000" tIns="360000" rIns="540000" bIns="360000">
            <a:spAutoFit/>
          </a:bodyPr>
          <a:lstStyle/>
          <a:p>
            <a:r>
              <a:rPr lang="en-GB" sz="2000" b="1" u="sng" dirty="0">
                <a:solidFill>
                  <a:srgbClr val="C00000"/>
                </a:solidFill>
                <a:effectLst>
                  <a:outerShdw blurRad="38100" dist="38100" dir="2700000" algn="tl">
                    <a:srgbClr val="000000">
                      <a:alpha val="43137"/>
                    </a:srgbClr>
                  </a:outerShdw>
                </a:effectLst>
              </a:rPr>
              <a:t>7. Cinematic Cities: Gangster </a:t>
            </a:r>
            <a:r>
              <a:rPr lang="en-GB" sz="2000" b="1" u="sng" dirty="0" smtClean="0">
                <a:solidFill>
                  <a:srgbClr val="C00000"/>
                </a:solidFill>
                <a:effectLst>
                  <a:outerShdw blurRad="38100" dist="38100" dir="2700000" algn="tl">
                    <a:srgbClr val="000000">
                      <a:alpha val="43137"/>
                    </a:srgbClr>
                  </a:outerShdw>
                </a:effectLst>
              </a:rPr>
              <a:t>Genre</a:t>
            </a:r>
          </a:p>
          <a:p>
            <a:endParaRPr lang="en-GB" sz="1000" b="1" u="sng" dirty="0" smtClean="0">
              <a:solidFill>
                <a:prstClr val="black"/>
              </a:solidFill>
            </a:endParaRPr>
          </a:p>
          <a:p>
            <a:pPr marL="342900" indent="-342900" algn="just">
              <a:buFont typeface="Arial" panose="020B0604020202020204" pitchFamily="34" charset="0"/>
              <a:buChar char="•"/>
            </a:pPr>
            <a:r>
              <a:rPr lang="en-GB" sz="2400" dirty="0">
                <a:solidFill>
                  <a:prstClr val="black"/>
                </a:solidFill>
              </a:rPr>
              <a:t>Andrew </a:t>
            </a:r>
            <a:r>
              <a:rPr lang="en-GB" sz="2400" dirty="0" smtClean="0">
                <a:solidFill>
                  <a:prstClr val="black"/>
                </a:solidFill>
              </a:rPr>
              <a:t>Carnegie, </a:t>
            </a:r>
            <a:r>
              <a:rPr lang="en-GB" sz="2400" dirty="0">
                <a:solidFill>
                  <a:prstClr val="black"/>
                </a:solidFill>
              </a:rPr>
              <a:t>‘The Road to Business Success, An Address to Young </a:t>
            </a:r>
            <a:r>
              <a:rPr lang="en-GB" sz="2400" dirty="0" smtClean="0">
                <a:solidFill>
                  <a:prstClr val="black"/>
                </a:solidFill>
              </a:rPr>
              <a:t>Men’</a:t>
            </a: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6" descr="JohnPierpontMorgan.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JohnPierpontMorgan.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Rectangle 14"/>
          <p:cNvSpPr/>
          <p:nvPr/>
        </p:nvSpPr>
        <p:spPr>
          <a:xfrm>
            <a:off x="-18999" y="1628798"/>
            <a:ext cx="6746686" cy="5374457"/>
          </a:xfrm>
          <a:prstGeom prst="rect">
            <a:avLst/>
          </a:prstGeom>
        </p:spPr>
        <p:txBody>
          <a:bodyPr wrap="square" lIns="540000" tIns="360000" rIns="540000" bIns="360000">
            <a:spAutoFit/>
          </a:bodyPr>
          <a:lstStyle/>
          <a:p>
            <a:pPr algn="just">
              <a:lnSpc>
                <a:spcPct val="80000"/>
              </a:lnSpc>
            </a:pPr>
            <a:r>
              <a:rPr lang="en-US" altLang="en-US" sz="2000" b="1" dirty="0"/>
              <a:t>“It is well that young men should </a:t>
            </a:r>
            <a:r>
              <a:rPr lang="en-US" altLang="en-US" sz="2000" b="1" dirty="0">
                <a:solidFill>
                  <a:srgbClr val="FF0000"/>
                </a:solidFill>
              </a:rPr>
              <a:t>begin at the </a:t>
            </a:r>
            <a:r>
              <a:rPr lang="en-US" altLang="en-US" sz="2000" b="1" dirty="0" smtClean="0">
                <a:solidFill>
                  <a:srgbClr val="FF0000"/>
                </a:solidFill>
              </a:rPr>
              <a:t>beginning </a:t>
            </a:r>
            <a:r>
              <a:rPr lang="en-US" altLang="en-US" sz="2000" b="1" dirty="0"/>
              <a:t>and occupy the most </a:t>
            </a:r>
            <a:r>
              <a:rPr lang="en-US" altLang="en-US" sz="2000" b="1" dirty="0">
                <a:solidFill>
                  <a:srgbClr val="FF0000"/>
                </a:solidFill>
              </a:rPr>
              <a:t>subordinate </a:t>
            </a:r>
            <a:r>
              <a:rPr lang="en-US" altLang="en-US" sz="2000" b="1" dirty="0"/>
              <a:t>positions” </a:t>
            </a:r>
          </a:p>
          <a:p>
            <a:pPr algn="just">
              <a:lnSpc>
                <a:spcPct val="80000"/>
              </a:lnSpc>
              <a:buFontTx/>
              <a:buNone/>
            </a:pPr>
            <a:r>
              <a:rPr lang="en-US" altLang="en-US" sz="2000" b="1" dirty="0"/>
              <a:t> </a:t>
            </a:r>
          </a:p>
          <a:p>
            <a:pPr algn="just">
              <a:lnSpc>
                <a:spcPct val="80000"/>
              </a:lnSpc>
            </a:pPr>
            <a:r>
              <a:rPr lang="en-US" altLang="en-US" sz="2000" b="1" dirty="0"/>
              <a:t> “</a:t>
            </a:r>
            <a:r>
              <a:rPr lang="en-US" altLang="en-US" sz="2000" b="1" dirty="0">
                <a:solidFill>
                  <a:srgbClr val="FF0000"/>
                </a:solidFill>
              </a:rPr>
              <a:t>Aim high </a:t>
            </a:r>
            <a:r>
              <a:rPr lang="en-US" altLang="en-US" sz="2000" b="1" dirty="0" smtClean="0"/>
              <a:t>… Say to </a:t>
            </a:r>
            <a:r>
              <a:rPr lang="en-US" altLang="en-US" sz="2000" b="1" dirty="0"/>
              <a:t>yourself, ‘</a:t>
            </a:r>
            <a:r>
              <a:rPr lang="en-US" altLang="en-US" sz="2000" b="1" dirty="0">
                <a:solidFill>
                  <a:srgbClr val="FF0000"/>
                </a:solidFill>
              </a:rPr>
              <a:t>My place is at the top</a:t>
            </a:r>
            <a:r>
              <a:rPr lang="en-US" altLang="en-US" sz="2000" b="1" dirty="0"/>
              <a:t>.’”</a:t>
            </a:r>
          </a:p>
          <a:p>
            <a:pPr algn="just">
              <a:lnSpc>
                <a:spcPct val="80000"/>
              </a:lnSpc>
            </a:pPr>
            <a:endParaRPr lang="en-US" altLang="en-US" sz="2000" b="1" dirty="0"/>
          </a:p>
          <a:p>
            <a:pPr algn="just">
              <a:lnSpc>
                <a:spcPct val="80000"/>
              </a:lnSpc>
            </a:pPr>
            <a:r>
              <a:rPr lang="en-US" altLang="en-US" sz="2000" b="1" dirty="0" smtClean="0"/>
              <a:t>“ … Here </a:t>
            </a:r>
            <a:r>
              <a:rPr lang="en-US" altLang="en-US" sz="2000" b="1" dirty="0"/>
              <a:t>is the prime condition for success, the great secret:  concentrate your energy, thought and capital exclusively on the business in which you are engaged.”</a:t>
            </a:r>
            <a:endParaRPr lang="en-GB" altLang="en-US" sz="2000" b="1" dirty="0"/>
          </a:p>
          <a:p>
            <a:pPr algn="just"/>
            <a:endParaRPr lang="en-GB" sz="2000" b="1" dirty="0"/>
          </a:p>
          <a:p>
            <a:pPr algn="just">
              <a:lnSpc>
                <a:spcPct val="80000"/>
              </a:lnSpc>
            </a:pPr>
            <a:r>
              <a:rPr lang="en-US" altLang="en-US" sz="2000" b="1" dirty="0"/>
              <a:t>“The </a:t>
            </a:r>
            <a:r>
              <a:rPr lang="en-US" altLang="en-US" sz="2000" b="1" dirty="0">
                <a:solidFill>
                  <a:srgbClr val="FF0000"/>
                </a:solidFill>
              </a:rPr>
              <a:t>rising man </a:t>
            </a:r>
            <a:r>
              <a:rPr lang="en-US" altLang="en-US" sz="2000" b="1" dirty="0"/>
              <a:t>must do something exceptional, and beyond the range of his special department.”</a:t>
            </a:r>
          </a:p>
          <a:p>
            <a:pPr algn="just">
              <a:lnSpc>
                <a:spcPct val="80000"/>
              </a:lnSpc>
            </a:pPr>
            <a:endParaRPr lang="en-US" altLang="en-US" sz="2000" b="1" dirty="0"/>
          </a:p>
          <a:p>
            <a:pPr algn="just">
              <a:lnSpc>
                <a:spcPct val="80000"/>
              </a:lnSpc>
            </a:pPr>
            <a:r>
              <a:rPr lang="en-US" altLang="en-US" sz="2000" b="1" dirty="0"/>
              <a:t>“</a:t>
            </a:r>
            <a:r>
              <a:rPr lang="en-US" altLang="en-US" sz="2000" b="1" dirty="0">
                <a:solidFill>
                  <a:srgbClr val="FF0000"/>
                </a:solidFill>
              </a:rPr>
              <a:t>Boss your boss just as soon as you </a:t>
            </a:r>
            <a:r>
              <a:rPr lang="en-US" altLang="en-US" sz="2000" b="1" dirty="0" smtClean="0">
                <a:solidFill>
                  <a:srgbClr val="FF0000"/>
                </a:solidFill>
              </a:rPr>
              <a:t>can</a:t>
            </a:r>
            <a:r>
              <a:rPr lang="en-US" altLang="en-US" sz="2000" b="1" dirty="0" smtClean="0"/>
              <a:t>; </a:t>
            </a:r>
            <a:r>
              <a:rPr lang="en-US" altLang="en-US" sz="2000" b="1" dirty="0"/>
              <a:t>try it on early.  There is nothing he will like so well if he is the right kind of boss; if he is not , he is not the man for you to remain </a:t>
            </a:r>
            <a:r>
              <a:rPr lang="en-US" altLang="en-US" sz="2000" b="1" dirty="0" smtClean="0"/>
              <a:t>with – leave </a:t>
            </a:r>
            <a:r>
              <a:rPr lang="en-US" altLang="en-US" sz="2000" b="1" dirty="0"/>
              <a:t>him when you can.”</a:t>
            </a:r>
            <a:endParaRPr lang="en-GB" altLang="en-US" sz="2000" b="1" dirty="0"/>
          </a:p>
          <a:p>
            <a:pPr algn="just"/>
            <a:endParaRPr lang="en-GB" sz="1000" b="1" dirty="0" smtClean="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7687" y="1963198"/>
            <a:ext cx="2400907"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6322002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486" y="7937"/>
            <a:ext cx="9144000" cy="1558028"/>
          </a:xfrm>
          <a:prstGeom prst="rect">
            <a:avLst/>
          </a:prstGeom>
        </p:spPr>
        <p:txBody>
          <a:bodyPr wrap="square" lIns="540000" tIns="360000" rIns="540000" bIns="360000">
            <a:spAutoFit/>
          </a:bodyPr>
          <a:lstStyle/>
          <a:p>
            <a:r>
              <a:rPr lang="en-GB" sz="2000" b="1" u="sng" dirty="0">
                <a:solidFill>
                  <a:srgbClr val="C00000"/>
                </a:solidFill>
                <a:effectLst>
                  <a:outerShdw blurRad="38100" dist="38100" dir="2700000" algn="tl">
                    <a:srgbClr val="000000">
                      <a:alpha val="43137"/>
                    </a:srgbClr>
                  </a:outerShdw>
                </a:effectLst>
              </a:rPr>
              <a:t>7. Cinematic Cities: Gangster </a:t>
            </a:r>
            <a:r>
              <a:rPr lang="en-GB" sz="2000" b="1" u="sng" dirty="0" smtClean="0">
                <a:solidFill>
                  <a:srgbClr val="C00000"/>
                </a:solidFill>
                <a:effectLst>
                  <a:outerShdw blurRad="38100" dist="38100" dir="2700000" algn="tl">
                    <a:srgbClr val="000000">
                      <a:alpha val="43137"/>
                    </a:srgbClr>
                  </a:outerShdw>
                </a:effectLst>
              </a:rPr>
              <a:t>Genre</a:t>
            </a:r>
          </a:p>
          <a:p>
            <a:endParaRPr lang="en-GB" sz="1000" b="1" u="sng" dirty="0" smtClean="0">
              <a:solidFill>
                <a:prstClr val="black"/>
              </a:solidFill>
            </a:endParaRPr>
          </a:p>
          <a:p>
            <a:pPr marL="342900" indent="-342900" algn="just">
              <a:buFont typeface="Arial" panose="020B0604020202020204" pitchFamily="34" charset="0"/>
              <a:buChar char="•"/>
            </a:pPr>
            <a:r>
              <a:rPr lang="en-GB" sz="2400" dirty="0" smtClean="0">
                <a:solidFill>
                  <a:prstClr val="black"/>
                </a:solidFill>
              </a:rPr>
              <a:t>Tony </a:t>
            </a:r>
            <a:r>
              <a:rPr lang="en-GB" sz="2400" dirty="0" err="1" smtClean="0">
                <a:solidFill>
                  <a:prstClr val="black"/>
                </a:solidFill>
              </a:rPr>
              <a:t>Camonte’s</a:t>
            </a:r>
            <a:r>
              <a:rPr lang="en-GB" sz="2400" dirty="0" smtClean="0">
                <a:solidFill>
                  <a:prstClr val="black"/>
                </a:solidFill>
              </a:rPr>
              <a:t> ‘Road </a:t>
            </a:r>
            <a:r>
              <a:rPr lang="en-GB" sz="2400" dirty="0">
                <a:solidFill>
                  <a:prstClr val="black"/>
                </a:solidFill>
              </a:rPr>
              <a:t>to Business </a:t>
            </a:r>
            <a:r>
              <a:rPr lang="en-GB" sz="2400" dirty="0" smtClean="0">
                <a:solidFill>
                  <a:prstClr val="black"/>
                </a:solidFill>
              </a:rPr>
              <a:t>Success’ </a:t>
            </a: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6" descr="JohnPierpontMorgan.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JohnPierpontMorgan.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Rectangle 14"/>
          <p:cNvSpPr/>
          <p:nvPr/>
        </p:nvSpPr>
        <p:spPr>
          <a:xfrm>
            <a:off x="-18999" y="1340768"/>
            <a:ext cx="6746686" cy="4949726"/>
          </a:xfrm>
          <a:prstGeom prst="rect">
            <a:avLst/>
          </a:prstGeom>
        </p:spPr>
        <p:txBody>
          <a:bodyPr wrap="square" lIns="540000" tIns="360000" rIns="540000" bIns="360000">
            <a:spAutoFit/>
          </a:bodyPr>
          <a:lstStyle/>
          <a:p>
            <a:pPr marL="342900" lvl="0" indent="-342900">
              <a:lnSpc>
                <a:spcPct val="90000"/>
              </a:lnSpc>
              <a:spcBef>
                <a:spcPct val="20000"/>
              </a:spcBef>
              <a:buFontTx/>
              <a:buChar char="•"/>
            </a:pPr>
            <a:r>
              <a:rPr lang="en-GB" altLang="en-US" sz="2800" kern="0" dirty="0" smtClean="0">
                <a:solidFill>
                  <a:srgbClr val="333399"/>
                </a:solidFill>
                <a:latin typeface="+mn-lt"/>
                <a:cs typeface="Arial"/>
              </a:rPr>
              <a:t>“This </a:t>
            </a:r>
            <a:r>
              <a:rPr lang="en-GB" altLang="en-US" sz="2800" kern="0" dirty="0">
                <a:solidFill>
                  <a:srgbClr val="333399"/>
                </a:solidFill>
                <a:latin typeface="+mn-lt"/>
                <a:cs typeface="Arial"/>
              </a:rPr>
              <a:t>business is just waiting for someone to come along and do it </a:t>
            </a:r>
            <a:r>
              <a:rPr lang="en-GB" altLang="en-US" sz="2800" kern="0" dirty="0" smtClean="0">
                <a:solidFill>
                  <a:srgbClr val="333399"/>
                </a:solidFill>
                <a:latin typeface="+mn-lt"/>
                <a:cs typeface="Arial"/>
              </a:rPr>
              <a:t>right”</a:t>
            </a:r>
            <a:endParaRPr lang="en-GB" altLang="en-US" sz="2800" kern="0" dirty="0">
              <a:solidFill>
                <a:srgbClr val="333399"/>
              </a:solidFill>
              <a:latin typeface="+mn-lt"/>
              <a:cs typeface="Arial"/>
            </a:endParaRPr>
          </a:p>
          <a:p>
            <a:pPr marL="342900" lvl="0" indent="-342900">
              <a:lnSpc>
                <a:spcPct val="90000"/>
              </a:lnSpc>
              <a:spcBef>
                <a:spcPct val="20000"/>
              </a:spcBef>
              <a:buFontTx/>
              <a:buChar char="•"/>
            </a:pPr>
            <a:endParaRPr lang="en-GB" altLang="en-US" sz="2800" kern="0" dirty="0">
              <a:solidFill>
                <a:srgbClr val="333399"/>
              </a:solidFill>
              <a:latin typeface="+mn-lt"/>
              <a:cs typeface="Arial"/>
            </a:endParaRPr>
          </a:p>
          <a:p>
            <a:pPr marL="342900" lvl="0" indent="-342900">
              <a:lnSpc>
                <a:spcPct val="90000"/>
              </a:lnSpc>
              <a:spcBef>
                <a:spcPct val="20000"/>
              </a:spcBef>
              <a:buFontTx/>
              <a:buChar char="•"/>
            </a:pPr>
            <a:r>
              <a:rPr lang="en-GB" altLang="en-US" sz="2800" kern="0" dirty="0" smtClean="0">
                <a:solidFill>
                  <a:srgbClr val="333399"/>
                </a:solidFill>
                <a:latin typeface="+mn-lt"/>
                <a:cs typeface="Arial"/>
              </a:rPr>
              <a:t>“Some </a:t>
            </a:r>
            <a:r>
              <a:rPr lang="en-GB" altLang="en-US" sz="2800" kern="0" dirty="0">
                <a:solidFill>
                  <a:srgbClr val="333399"/>
                </a:solidFill>
                <a:latin typeface="+mn-lt"/>
                <a:cs typeface="Arial"/>
              </a:rPr>
              <a:t>day I’m </a:t>
            </a:r>
            <a:r>
              <a:rPr lang="en-GB" altLang="en-US" sz="2800" kern="0" dirty="0" err="1">
                <a:solidFill>
                  <a:srgbClr val="333399"/>
                </a:solidFill>
                <a:latin typeface="+mn-lt"/>
                <a:cs typeface="Arial"/>
              </a:rPr>
              <a:t>gonna</a:t>
            </a:r>
            <a:r>
              <a:rPr lang="en-GB" altLang="en-US" sz="2800" kern="0" dirty="0">
                <a:solidFill>
                  <a:srgbClr val="333399"/>
                </a:solidFill>
                <a:latin typeface="+mn-lt"/>
                <a:cs typeface="Arial"/>
              </a:rPr>
              <a:t> run the whole </a:t>
            </a:r>
            <a:r>
              <a:rPr lang="en-GB" altLang="en-US" sz="2800" kern="0" dirty="0" smtClean="0">
                <a:solidFill>
                  <a:srgbClr val="333399"/>
                </a:solidFill>
                <a:latin typeface="+mn-lt"/>
                <a:cs typeface="Arial"/>
              </a:rPr>
              <a:t>works”</a:t>
            </a:r>
            <a:endParaRPr lang="en-GB" altLang="en-US" sz="2800" kern="0" dirty="0">
              <a:solidFill>
                <a:srgbClr val="333399"/>
              </a:solidFill>
              <a:latin typeface="+mn-lt"/>
              <a:cs typeface="Arial"/>
            </a:endParaRPr>
          </a:p>
          <a:p>
            <a:pPr marL="342900" lvl="0" indent="-342900">
              <a:lnSpc>
                <a:spcPct val="90000"/>
              </a:lnSpc>
              <a:spcBef>
                <a:spcPct val="20000"/>
              </a:spcBef>
              <a:buFontTx/>
              <a:buChar char="•"/>
            </a:pPr>
            <a:endParaRPr lang="en-GB" altLang="en-US" sz="2800" kern="0" dirty="0">
              <a:solidFill>
                <a:srgbClr val="333399"/>
              </a:solidFill>
              <a:latin typeface="+mn-lt"/>
              <a:cs typeface="Arial"/>
            </a:endParaRPr>
          </a:p>
          <a:p>
            <a:pPr marL="342900" lvl="0" indent="-342900">
              <a:lnSpc>
                <a:spcPct val="90000"/>
              </a:lnSpc>
              <a:spcBef>
                <a:spcPct val="20000"/>
              </a:spcBef>
              <a:buFontTx/>
              <a:buChar char="•"/>
            </a:pPr>
            <a:r>
              <a:rPr lang="en-GB" altLang="en-US" sz="2800" kern="0" dirty="0" smtClean="0">
                <a:solidFill>
                  <a:srgbClr val="333399"/>
                </a:solidFill>
                <a:latin typeface="+mn-lt"/>
                <a:cs typeface="Arial"/>
              </a:rPr>
              <a:t>“In </a:t>
            </a:r>
            <a:r>
              <a:rPr lang="en-GB" altLang="en-US" sz="2800" kern="0" dirty="0">
                <a:solidFill>
                  <a:srgbClr val="333399"/>
                </a:solidFill>
                <a:latin typeface="+mn-lt"/>
                <a:cs typeface="Arial"/>
              </a:rPr>
              <a:t>this business there’s only one law … Do it first, do it yourself, and keep on doing </a:t>
            </a:r>
            <a:r>
              <a:rPr lang="en-GB" altLang="en-US" sz="2800" kern="0" dirty="0" smtClean="0">
                <a:solidFill>
                  <a:srgbClr val="333399"/>
                </a:solidFill>
                <a:latin typeface="+mn-lt"/>
                <a:cs typeface="Arial"/>
              </a:rPr>
              <a:t>it”</a:t>
            </a:r>
            <a:endParaRPr lang="en-GB" sz="1000" b="1" dirty="0" smtClean="0">
              <a:latin typeface="+mn-lt"/>
            </a:endParaRPr>
          </a:p>
        </p:txBody>
      </p:sp>
      <p:pic>
        <p:nvPicPr>
          <p:cNvPr id="8" name="Picture 8" descr="Paul Mun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257925" y="1565965"/>
            <a:ext cx="2886075" cy="3419475"/>
          </a:xfrm>
          <a:prstGeom prst="rect">
            <a:avLst/>
          </a:prstGeom>
          <a:noFill/>
        </p:spPr>
      </p:pic>
    </p:spTree>
    <p:extLst>
      <p:ext uri="{BB962C8B-B14F-4D97-AF65-F5344CB8AC3E}">
        <p14:creationId xmlns:p14="http://schemas.microsoft.com/office/powerpoint/2010/main" val="426487469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1558028"/>
          </a:xfrm>
          <a:prstGeom prst="rect">
            <a:avLst/>
          </a:prstGeom>
        </p:spPr>
        <p:txBody>
          <a:bodyPr wrap="square" lIns="540000" tIns="360000" rIns="540000" bIns="360000">
            <a:spAutoFit/>
          </a:bodyPr>
          <a:lstStyle/>
          <a:p>
            <a:r>
              <a:rPr lang="en-GB" sz="2000" b="1" u="sng" dirty="0">
                <a:solidFill>
                  <a:srgbClr val="C00000"/>
                </a:solidFill>
                <a:effectLst>
                  <a:outerShdw blurRad="38100" dist="38100" dir="2700000" algn="tl">
                    <a:srgbClr val="000000">
                      <a:alpha val="43137"/>
                    </a:srgbClr>
                  </a:outerShdw>
                </a:effectLst>
              </a:rPr>
              <a:t>7. Cinematic Cities: Gangster </a:t>
            </a:r>
            <a:r>
              <a:rPr lang="en-GB" sz="2000" b="1" u="sng" dirty="0" smtClean="0">
                <a:solidFill>
                  <a:srgbClr val="C00000"/>
                </a:solidFill>
                <a:effectLst>
                  <a:outerShdw blurRad="38100" dist="38100" dir="2700000" algn="tl">
                    <a:srgbClr val="000000">
                      <a:alpha val="43137"/>
                    </a:srgbClr>
                  </a:outerShdw>
                </a:effectLst>
              </a:rPr>
              <a:t>Genre</a:t>
            </a:r>
          </a:p>
          <a:p>
            <a:endParaRPr lang="en-GB" sz="1000" b="1" u="sng" dirty="0" smtClean="0">
              <a:solidFill>
                <a:prstClr val="black"/>
              </a:solidFill>
            </a:endParaRPr>
          </a:p>
          <a:p>
            <a:pPr marL="342900" indent="-342900" algn="just">
              <a:buFont typeface="Arial" panose="020B0604020202020204" pitchFamily="34" charset="0"/>
              <a:buChar char="•"/>
            </a:pPr>
            <a:r>
              <a:rPr lang="en-GB" sz="2400" dirty="0" smtClean="0">
                <a:solidFill>
                  <a:prstClr val="black"/>
                </a:solidFill>
              </a:rPr>
              <a:t>Tony </a:t>
            </a:r>
            <a:r>
              <a:rPr lang="en-GB" sz="2400" dirty="0" err="1" smtClean="0">
                <a:solidFill>
                  <a:prstClr val="black"/>
                </a:solidFill>
              </a:rPr>
              <a:t>Camonte’s</a:t>
            </a:r>
            <a:r>
              <a:rPr lang="en-GB" sz="2400" dirty="0" smtClean="0">
                <a:solidFill>
                  <a:prstClr val="black"/>
                </a:solidFill>
              </a:rPr>
              <a:t> ‘Road </a:t>
            </a:r>
            <a:r>
              <a:rPr lang="en-GB" sz="2400" dirty="0">
                <a:solidFill>
                  <a:prstClr val="black"/>
                </a:solidFill>
              </a:rPr>
              <a:t>to Business </a:t>
            </a:r>
            <a:r>
              <a:rPr lang="en-GB" sz="2400" dirty="0" smtClean="0">
                <a:solidFill>
                  <a:prstClr val="black"/>
                </a:solidFill>
              </a:rPr>
              <a:t>Success’ </a:t>
            </a: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AutoShape 6" descr="JohnPierpontMorgan.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JohnPierpontMorgan.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Rectangle 14"/>
          <p:cNvSpPr/>
          <p:nvPr/>
        </p:nvSpPr>
        <p:spPr>
          <a:xfrm>
            <a:off x="-18999" y="1196752"/>
            <a:ext cx="6746686" cy="1758083"/>
          </a:xfrm>
          <a:prstGeom prst="rect">
            <a:avLst/>
          </a:prstGeom>
        </p:spPr>
        <p:txBody>
          <a:bodyPr wrap="square" lIns="540000" tIns="360000" rIns="540000" bIns="360000">
            <a:spAutoFit/>
          </a:bodyPr>
          <a:lstStyle/>
          <a:p>
            <a:pPr marL="342900" lvl="0" indent="-342900">
              <a:lnSpc>
                <a:spcPct val="90000"/>
              </a:lnSpc>
              <a:spcBef>
                <a:spcPct val="20000"/>
              </a:spcBef>
              <a:buFontTx/>
              <a:buChar char="•"/>
            </a:pPr>
            <a:r>
              <a:rPr lang="en-GB" altLang="en-US" sz="2800" kern="0" dirty="0" smtClean="0">
                <a:solidFill>
                  <a:srgbClr val="333399"/>
                </a:solidFill>
                <a:latin typeface="+mn-lt"/>
                <a:cs typeface="Arial"/>
              </a:rPr>
              <a:t>Aim high: ‘The World is Yours</a:t>
            </a:r>
            <a:r>
              <a:rPr lang="en-GB" altLang="en-US" sz="2800" kern="0" dirty="0" smtClean="0">
                <a:solidFill>
                  <a:srgbClr val="333399"/>
                </a:solidFill>
                <a:latin typeface="Arial"/>
                <a:cs typeface="Arial"/>
              </a:rPr>
              <a:t>’</a:t>
            </a:r>
            <a:endParaRPr lang="en-GB" altLang="en-US" sz="2800" kern="0" dirty="0">
              <a:solidFill>
                <a:srgbClr val="333399"/>
              </a:solidFill>
              <a:latin typeface="Arial"/>
              <a:cs typeface="Arial"/>
            </a:endParaRPr>
          </a:p>
          <a:p>
            <a:pPr marL="342900" lvl="0" indent="-342900">
              <a:lnSpc>
                <a:spcPct val="90000"/>
              </a:lnSpc>
              <a:spcBef>
                <a:spcPct val="20000"/>
              </a:spcBef>
              <a:buFontTx/>
              <a:buChar char="•"/>
            </a:pPr>
            <a:endParaRPr lang="en-GB" altLang="en-US" sz="2800" kern="0" dirty="0">
              <a:solidFill>
                <a:srgbClr val="333399"/>
              </a:solidFill>
              <a:latin typeface="Arial"/>
              <a:cs typeface="Arial"/>
            </a:endParaRPr>
          </a:p>
          <a:p>
            <a:pPr lvl="0">
              <a:lnSpc>
                <a:spcPct val="90000"/>
              </a:lnSpc>
              <a:spcBef>
                <a:spcPct val="20000"/>
              </a:spcBef>
            </a:pPr>
            <a:endParaRPr lang="en-GB" sz="1000" b="1" dirty="0" smtClean="0"/>
          </a:p>
        </p:txBody>
      </p:sp>
      <p:pic>
        <p:nvPicPr>
          <p:cNvPr id="8" name="Picture 4"/>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2051049" y="2420888"/>
            <a:ext cx="5184775" cy="383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455423"/>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699</TotalTime>
  <Words>3910</Words>
  <Application>Microsoft Office PowerPoint</Application>
  <PresentationFormat>On-screen Show (4:3)</PresentationFormat>
  <Paragraphs>1052</Paragraphs>
  <Slides>62</Slides>
  <Notes>60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62</vt:i4>
      </vt:variant>
    </vt:vector>
  </HeadingPairs>
  <TitlesOfParts>
    <vt:vector size="66" baseType="lpstr">
      <vt:lpstr>Arial</vt:lpstr>
      <vt:lpstr>Calibri</vt:lpstr>
      <vt:lpstr>Times New Roman</vt:lpstr>
      <vt:lpstr>1_Office Theme</vt:lpstr>
      <vt:lpstr>PowerPoint Presentation</vt:lpstr>
      <vt:lpstr>UWTSD Historical Film club Scarface: The Shame of the Nation (1932) Thursday November 17 Cliff Tucker Lecture Theatre, 6pm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Alexander Scott</cp:lastModifiedBy>
  <cp:revision>43</cp:revision>
  <cp:lastPrinted>2016-03-07T11:47:50Z</cp:lastPrinted>
  <dcterms:created xsi:type="dcterms:W3CDTF">2016-03-02T21:01:04Z</dcterms:created>
  <dcterms:modified xsi:type="dcterms:W3CDTF">2016-11-14T12:47:05Z</dcterms:modified>
</cp:coreProperties>
</file>