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8" r:id="rId2"/>
    <p:sldId id="256" r:id="rId3"/>
    <p:sldId id="257" r:id="rId4"/>
    <p:sldId id="259" r:id="rId5"/>
    <p:sldId id="260" r:id="rId6"/>
    <p:sldId id="261" r:id="rId7"/>
    <p:sldId id="262" r:id="rId8"/>
    <p:sldId id="268" r:id="rId9"/>
    <p:sldId id="264" r:id="rId10"/>
    <p:sldId id="266" r:id="rId11"/>
    <p:sldId id="267"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3139A7-34FE-449E-801C-89360AC69278}" v="9" dt="2025-02-21T22:07:24.7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97" d="100"/>
          <a:sy n="97" d="100"/>
        </p:scale>
        <p:origin x="1110" y="30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estus Tumi" userId="d067471c50d41d4c" providerId="LiveId" clId="{2C3139A7-34FE-449E-801C-89360AC69278}"/>
    <pc:docChg chg="undo custSel addSld delSld modSld">
      <pc:chgData name="Festus Tumi" userId="d067471c50d41d4c" providerId="LiveId" clId="{2C3139A7-34FE-449E-801C-89360AC69278}" dt="2025-02-21T22:09:47.883" v="154"/>
      <pc:docMkLst>
        <pc:docMk/>
      </pc:docMkLst>
      <pc:sldChg chg="modSp mod">
        <pc:chgData name="Festus Tumi" userId="d067471c50d41d4c" providerId="LiveId" clId="{2C3139A7-34FE-449E-801C-89360AC69278}" dt="2025-02-21T21:57:34.429" v="100" actId="14100"/>
        <pc:sldMkLst>
          <pc:docMk/>
          <pc:sldMk cId="4256751552" sldId="257"/>
        </pc:sldMkLst>
        <pc:spChg chg="mod">
          <ac:chgData name="Festus Tumi" userId="d067471c50d41d4c" providerId="LiveId" clId="{2C3139A7-34FE-449E-801C-89360AC69278}" dt="2025-02-21T21:56:58.800" v="96" actId="404"/>
          <ac:spMkLst>
            <pc:docMk/>
            <pc:sldMk cId="4256751552" sldId="257"/>
            <ac:spMk id="5" creationId="{17B97EFF-0036-9CFB-E1E2-464AC3EB92F9}"/>
          </ac:spMkLst>
        </pc:spChg>
        <pc:spChg chg="mod">
          <ac:chgData name="Festus Tumi" userId="d067471c50d41d4c" providerId="LiveId" clId="{2C3139A7-34FE-449E-801C-89360AC69278}" dt="2025-02-21T21:57:34.429" v="100" actId="14100"/>
          <ac:spMkLst>
            <pc:docMk/>
            <pc:sldMk cId="4256751552" sldId="257"/>
            <ac:spMk id="6" creationId="{3019BAE9-F4D2-20D2-080D-5AA21D99EE62}"/>
          </ac:spMkLst>
        </pc:spChg>
      </pc:sldChg>
      <pc:sldChg chg="modSp mod">
        <pc:chgData name="Festus Tumi" userId="d067471c50d41d4c" providerId="LiveId" clId="{2C3139A7-34FE-449E-801C-89360AC69278}" dt="2025-02-21T21:40:10.679" v="0" actId="21"/>
        <pc:sldMkLst>
          <pc:docMk/>
          <pc:sldMk cId="3880456977" sldId="260"/>
        </pc:sldMkLst>
        <pc:spChg chg="mod">
          <ac:chgData name="Festus Tumi" userId="d067471c50d41d4c" providerId="LiveId" clId="{2C3139A7-34FE-449E-801C-89360AC69278}" dt="2025-02-21T21:40:10.679" v="0" actId="21"/>
          <ac:spMkLst>
            <pc:docMk/>
            <pc:sldMk cId="3880456977" sldId="260"/>
            <ac:spMk id="5" creationId="{4490E46B-5462-B19B-E4A0-BE8CA90D1927}"/>
          </ac:spMkLst>
        </pc:spChg>
      </pc:sldChg>
      <pc:sldChg chg="addSp modSp mod modNotesTx">
        <pc:chgData name="Festus Tumi" userId="d067471c50d41d4c" providerId="LiveId" clId="{2C3139A7-34FE-449E-801C-89360AC69278}" dt="2025-02-21T21:43:23.335" v="21"/>
        <pc:sldMkLst>
          <pc:docMk/>
          <pc:sldMk cId="2666310558" sldId="261"/>
        </pc:sldMkLst>
        <pc:spChg chg="add mod">
          <ac:chgData name="Festus Tumi" userId="d067471c50d41d4c" providerId="LiveId" clId="{2C3139A7-34FE-449E-801C-89360AC69278}" dt="2025-02-21T21:42:57.198" v="18" actId="20577"/>
          <ac:spMkLst>
            <pc:docMk/>
            <pc:sldMk cId="2666310558" sldId="261"/>
            <ac:spMk id="23" creationId="{F7FD9CE8-94F6-727E-E3B6-32BD3FBAC8AE}"/>
          </ac:spMkLst>
        </pc:spChg>
      </pc:sldChg>
      <pc:sldChg chg="addSp delSp modSp mod modNotesTx">
        <pc:chgData name="Festus Tumi" userId="d067471c50d41d4c" providerId="LiveId" clId="{2C3139A7-34FE-449E-801C-89360AC69278}" dt="2025-02-21T22:05:14.899" v="121" actId="1076"/>
        <pc:sldMkLst>
          <pc:docMk/>
          <pc:sldMk cId="492432376" sldId="262"/>
        </pc:sldMkLst>
        <pc:spChg chg="add mod">
          <ac:chgData name="Festus Tumi" userId="d067471c50d41d4c" providerId="LiveId" clId="{2C3139A7-34FE-449E-801C-89360AC69278}" dt="2025-02-21T22:05:14.899" v="121" actId="1076"/>
          <ac:spMkLst>
            <pc:docMk/>
            <pc:sldMk cId="492432376" sldId="262"/>
            <ac:spMk id="16" creationId="{2D9E9688-925F-1B76-041C-3C8B2C433884}"/>
          </ac:spMkLst>
        </pc:spChg>
        <pc:spChg chg="add del mod">
          <ac:chgData name="Festus Tumi" userId="d067471c50d41d4c" providerId="LiveId" clId="{2C3139A7-34FE-449E-801C-89360AC69278}" dt="2025-02-21T21:44:48.140" v="26" actId="478"/>
          <ac:spMkLst>
            <pc:docMk/>
            <pc:sldMk cId="492432376" sldId="262"/>
            <ac:spMk id="17" creationId="{DA375943-9B13-4C5C-6603-617F21416DBC}"/>
          </ac:spMkLst>
        </pc:spChg>
        <pc:spChg chg="add mod">
          <ac:chgData name="Festus Tumi" userId="d067471c50d41d4c" providerId="LiveId" clId="{2C3139A7-34FE-449E-801C-89360AC69278}" dt="2025-02-21T22:05:02.844" v="119" actId="1076"/>
          <ac:spMkLst>
            <pc:docMk/>
            <pc:sldMk cId="492432376" sldId="262"/>
            <ac:spMk id="18" creationId="{C8758833-3372-3A3A-E28D-924596A4E0FB}"/>
          </ac:spMkLst>
        </pc:spChg>
        <pc:picChg chg="mod">
          <ac:chgData name="Festus Tumi" userId="d067471c50d41d4c" providerId="LiveId" clId="{2C3139A7-34FE-449E-801C-89360AC69278}" dt="2025-02-21T22:05:09.301" v="120" actId="14100"/>
          <ac:picMkLst>
            <pc:docMk/>
            <pc:sldMk cId="492432376" sldId="262"/>
            <ac:picMk id="14" creationId="{1F6B551F-54EA-C9E0-0D97-73DD984E328F}"/>
          </ac:picMkLst>
        </pc:picChg>
      </pc:sldChg>
      <pc:sldChg chg="addSp delSp modSp del mod delDesignElem chgLayout modNotesTx">
        <pc:chgData name="Festus Tumi" userId="d067471c50d41d4c" providerId="LiveId" clId="{2C3139A7-34FE-449E-801C-89360AC69278}" dt="2025-02-21T22:09:11.337" v="135" actId="47"/>
        <pc:sldMkLst>
          <pc:docMk/>
          <pc:sldMk cId="274726957" sldId="263"/>
        </pc:sldMkLst>
        <pc:spChg chg="mod ord">
          <ac:chgData name="Festus Tumi" userId="d067471c50d41d4c" providerId="LiveId" clId="{2C3139A7-34FE-449E-801C-89360AC69278}" dt="2025-02-21T21:46:39.127" v="36" actId="26606"/>
          <ac:spMkLst>
            <pc:docMk/>
            <pc:sldMk cId="274726957" sldId="263"/>
            <ac:spMk id="2" creationId="{8021E4DC-1CA5-849B-525F-CAF0873B2A92}"/>
          </ac:spMkLst>
        </pc:spChg>
        <pc:spChg chg="add del mod">
          <ac:chgData name="Festus Tumi" userId="d067471c50d41d4c" providerId="LiveId" clId="{2C3139A7-34FE-449E-801C-89360AC69278}" dt="2025-02-21T21:46:29.274" v="34" actId="6264"/>
          <ac:spMkLst>
            <pc:docMk/>
            <pc:sldMk cId="274726957" sldId="263"/>
            <ac:spMk id="5" creationId="{DC731579-F431-750D-B472-624E3754F632}"/>
          </ac:spMkLst>
        </pc:spChg>
        <pc:spChg chg="add">
          <ac:chgData name="Festus Tumi" userId="d067471c50d41d4c" providerId="LiveId" clId="{2C3139A7-34FE-449E-801C-89360AC69278}" dt="2025-02-21T21:46:39.127" v="36" actId="26606"/>
          <ac:spMkLst>
            <pc:docMk/>
            <pc:sldMk cId="274726957" sldId="263"/>
            <ac:spMk id="6" creationId="{6680F1D3-7650-4307-A001-0163AD371D29}"/>
          </ac:spMkLst>
        </pc:spChg>
        <pc:spChg chg="add mod">
          <ac:chgData name="Festus Tumi" userId="d067471c50d41d4c" providerId="LiveId" clId="{2C3139A7-34FE-449E-801C-89360AC69278}" dt="2025-02-21T21:48:14.211" v="47" actId="404"/>
          <ac:spMkLst>
            <pc:docMk/>
            <pc:sldMk cId="274726957" sldId="263"/>
            <ac:spMk id="7" creationId="{A5A206B1-FCDA-847B-46EB-3DDD3C3544D3}"/>
          </ac:spMkLst>
        </pc:spChg>
        <pc:spChg chg="del">
          <ac:chgData name="Festus Tumi" userId="d067471c50d41d4c" providerId="LiveId" clId="{2C3139A7-34FE-449E-801C-89360AC69278}" dt="2025-02-21T21:46:29.274" v="34" actId="6264"/>
          <ac:spMkLst>
            <pc:docMk/>
            <pc:sldMk cId="274726957" sldId="263"/>
            <ac:spMk id="9" creationId="{C83A5C14-ED91-4CD1-809E-D29FF97C9AF5}"/>
          </ac:spMkLst>
        </pc:spChg>
        <pc:spChg chg="del">
          <ac:chgData name="Festus Tumi" userId="d067471c50d41d4c" providerId="LiveId" clId="{2C3139A7-34FE-449E-801C-89360AC69278}" dt="2025-02-21T21:46:29.274" v="34" actId="6264"/>
          <ac:spMkLst>
            <pc:docMk/>
            <pc:sldMk cId="274726957" sldId="263"/>
            <ac:spMk id="11" creationId="{56065185-5C34-4F86-AA96-AA4D065B0EF4}"/>
          </ac:spMkLst>
        </pc:spChg>
        <pc:picChg chg="mod">
          <ac:chgData name="Festus Tumi" userId="d067471c50d41d4c" providerId="LiveId" clId="{2C3139A7-34FE-449E-801C-89360AC69278}" dt="2025-02-21T21:46:44.357" v="37" actId="1076"/>
          <ac:picMkLst>
            <pc:docMk/>
            <pc:sldMk cId="274726957" sldId="263"/>
            <ac:picMk id="4" creationId="{DB5F1234-40C2-0429-C3E6-D202F1995F82}"/>
          </ac:picMkLst>
        </pc:picChg>
      </pc:sldChg>
      <pc:sldChg chg="addSp modSp mod modNotesTx">
        <pc:chgData name="Festus Tumi" userId="d067471c50d41d4c" providerId="LiveId" clId="{2C3139A7-34FE-449E-801C-89360AC69278}" dt="2025-02-21T22:03:58.966" v="116" actId="20577"/>
        <pc:sldMkLst>
          <pc:docMk/>
          <pc:sldMk cId="1445071497" sldId="264"/>
        </pc:sldMkLst>
        <pc:spChg chg="add mod">
          <ac:chgData name="Festus Tumi" userId="d067471c50d41d4c" providerId="LiveId" clId="{2C3139A7-34FE-449E-801C-89360AC69278}" dt="2025-02-21T21:50:27.178" v="56" actId="20577"/>
          <ac:spMkLst>
            <pc:docMk/>
            <pc:sldMk cId="1445071497" sldId="264"/>
            <ac:spMk id="5" creationId="{01642907-D26E-7781-3C51-A5B22E121417}"/>
          </ac:spMkLst>
        </pc:spChg>
        <pc:picChg chg="mod">
          <ac:chgData name="Festus Tumi" userId="d067471c50d41d4c" providerId="LiveId" clId="{2C3139A7-34FE-449E-801C-89360AC69278}" dt="2025-02-21T21:49:41.996" v="51" actId="1076"/>
          <ac:picMkLst>
            <pc:docMk/>
            <pc:sldMk cId="1445071497" sldId="264"/>
            <ac:picMk id="4" creationId="{57A70396-DE3E-E43A-7216-77AA6BA3866A}"/>
          </ac:picMkLst>
        </pc:picChg>
      </pc:sldChg>
      <pc:sldChg chg="addSp modSp mod modNotesTx">
        <pc:chgData name="Festus Tumi" userId="d067471c50d41d4c" providerId="LiveId" clId="{2C3139A7-34FE-449E-801C-89360AC69278}" dt="2025-02-21T22:03:15.632" v="115" actId="20577"/>
        <pc:sldMkLst>
          <pc:docMk/>
          <pc:sldMk cId="42533584" sldId="266"/>
        </pc:sldMkLst>
        <pc:spChg chg="add mod">
          <ac:chgData name="Festus Tumi" userId="d067471c50d41d4c" providerId="LiveId" clId="{2C3139A7-34FE-449E-801C-89360AC69278}" dt="2025-02-21T21:52:00.796" v="66" actId="20577"/>
          <ac:spMkLst>
            <pc:docMk/>
            <pc:sldMk cId="42533584" sldId="266"/>
            <ac:spMk id="7" creationId="{41BEBA95-8A76-9BD7-2386-B5B0F2A25986}"/>
          </ac:spMkLst>
        </pc:spChg>
      </pc:sldChg>
      <pc:sldChg chg="addSp modSp mod modNotesTx">
        <pc:chgData name="Festus Tumi" userId="d067471c50d41d4c" providerId="LiveId" clId="{2C3139A7-34FE-449E-801C-89360AC69278}" dt="2025-02-21T21:56:28.771" v="95" actId="6549"/>
        <pc:sldMkLst>
          <pc:docMk/>
          <pc:sldMk cId="3850269752" sldId="267"/>
        </pc:sldMkLst>
        <pc:spChg chg="add mod">
          <ac:chgData name="Festus Tumi" userId="d067471c50d41d4c" providerId="LiveId" clId="{2C3139A7-34FE-449E-801C-89360AC69278}" dt="2025-02-21T21:56:28.771" v="95" actId="6549"/>
          <ac:spMkLst>
            <pc:docMk/>
            <pc:sldMk cId="3850269752" sldId="267"/>
            <ac:spMk id="5" creationId="{D3930BFA-2832-45B6-972B-D3AE9C164F2D}"/>
          </ac:spMkLst>
        </pc:spChg>
      </pc:sldChg>
      <pc:sldChg chg="addSp modSp new mod setBg modNotesTx">
        <pc:chgData name="Festus Tumi" userId="d067471c50d41d4c" providerId="LiveId" clId="{2C3139A7-34FE-449E-801C-89360AC69278}" dt="2025-02-21T22:09:47.883" v="154"/>
        <pc:sldMkLst>
          <pc:docMk/>
          <pc:sldMk cId="311178664" sldId="268"/>
        </pc:sldMkLst>
        <pc:spChg chg="mod ord">
          <ac:chgData name="Festus Tumi" userId="d067471c50d41d4c" providerId="LiveId" clId="{2C3139A7-34FE-449E-801C-89360AC69278}" dt="2025-02-21T22:06:33.470" v="124" actId="26606"/>
          <ac:spMkLst>
            <pc:docMk/>
            <pc:sldMk cId="311178664" sldId="268"/>
            <ac:spMk id="2" creationId="{1D20625A-5906-1C89-9040-48692A4EE8AE}"/>
          </ac:spMkLst>
        </pc:spChg>
        <pc:spChg chg="add mod">
          <ac:chgData name="Festus Tumi" userId="d067471c50d41d4c" providerId="LiveId" clId="{2C3139A7-34FE-449E-801C-89360AC69278}" dt="2025-02-21T22:08:07.203" v="134" actId="20577"/>
          <ac:spMkLst>
            <pc:docMk/>
            <pc:sldMk cId="311178664" sldId="268"/>
            <ac:spMk id="5" creationId="{37F6062F-051F-E236-0E25-171C4A9DBDDF}"/>
          </ac:spMkLst>
        </pc:spChg>
        <pc:spChg chg="add">
          <ac:chgData name="Festus Tumi" userId="d067471c50d41d4c" providerId="LiveId" clId="{2C3139A7-34FE-449E-801C-89360AC69278}" dt="2025-02-21T22:06:33.470" v="124" actId="26606"/>
          <ac:spMkLst>
            <pc:docMk/>
            <pc:sldMk cId="311178664" sldId="268"/>
            <ac:spMk id="9" creationId="{4613B4A9-1C7C-4729-A016-AB42D3979460}"/>
          </ac:spMkLst>
        </pc:spChg>
        <pc:picChg chg="add mod">
          <ac:chgData name="Festus Tumi" userId="d067471c50d41d4c" providerId="LiveId" clId="{2C3139A7-34FE-449E-801C-89360AC69278}" dt="2025-02-21T22:06:49.660" v="127" actId="14100"/>
          <ac:picMkLst>
            <pc:docMk/>
            <pc:sldMk cId="311178664" sldId="268"/>
            <ac:picMk id="4" creationId="{02C9FAFC-470B-A70C-39B4-FAC2FCFB1B9A}"/>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9F19A38-32D4-4958-96FA-6089F8F925FE}" type="datetimeFigureOut">
              <a:rPr lang="en-GB" smtClean="0"/>
              <a:t>21/02/2025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14A046A-23A0-4493-A42C-768CB3FAC92A}" type="slidenum">
              <a:rPr lang="en-GB" smtClean="0"/>
              <a:t>‹#›</a:t>
            </a:fld>
            <a:endParaRPr lang="en-GB"/>
          </a:p>
        </p:txBody>
      </p:sp>
    </p:spTree>
    <p:extLst>
      <p:ext uri="{BB962C8B-B14F-4D97-AF65-F5344CB8AC3E}">
        <p14:creationId xmlns:p14="http://schemas.microsoft.com/office/powerpoint/2010/main" val="24100358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effectLst/>
                <a:latin typeface="Inter"/>
              </a:rPr>
              <a:t>Welcome to this presentation on the impact of the Israel-Palestinian conflict on the Red Sea hospitality sector. We will explore the challenges and strategic responses within this context."</a:t>
            </a:r>
          </a:p>
          <a:p>
            <a:br>
              <a:rPr lang="en-GB" dirty="0"/>
            </a:br>
            <a:endParaRPr lang="en-GB" dirty="0"/>
          </a:p>
        </p:txBody>
      </p:sp>
      <p:sp>
        <p:nvSpPr>
          <p:cNvPr id="4" name="Slide Number Placeholder 3"/>
          <p:cNvSpPr>
            <a:spLocks noGrp="1"/>
          </p:cNvSpPr>
          <p:nvPr>
            <p:ph type="sldNum" sz="quarter" idx="5"/>
          </p:nvPr>
        </p:nvSpPr>
        <p:spPr/>
        <p:txBody>
          <a:bodyPr/>
          <a:lstStyle/>
          <a:p>
            <a:fld id="{914A046A-23A0-4493-A42C-768CB3FAC92A}" type="slidenum">
              <a:rPr lang="en-GB" smtClean="0"/>
              <a:t>2</a:t>
            </a:fld>
            <a:endParaRPr lang="en-GB"/>
          </a:p>
        </p:txBody>
      </p:sp>
    </p:spTree>
    <p:extLst>
      <p:ext uri="{BB962C8B-B14F-4D97-AF65-F5344CB8AC3E}">
        <p14:creationId xmlns:p14="http://schemas.microsoft.com/office/powerpoint/2010/main" val="40889244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Natural  beauty: </a:t>
            </a:r>
            <a:r>
              <a:rPr lang="en-GB" b="0" i="0" dirty="0">
                <a:effectLst/>
                <a:latin typeface="Inter"/>
              </a:rPr>
              <a:t>"The Red Sea is a major tourist destination, but its geopolitical sensitivity due to regional conflicts poses significant challenges."</a:t>
            </a:r>
            <a:endParaRPr lang="en-GB" dirty="0"/>
          </a:p>
        </p:txBody>
      </p:sp>
      <p:sp>
        <p:nvSpPr>
          <p:cNvPr id="4" name="Slide Number Placeholder 3"/>
          <p:cNvSpPr>
            <a:spLocks noGrp="1"/>
          </p:cNvSpPr>
          <p:nvPr>
            <p:ph type="sldNum" sz="quarter" idx="5"/>
          </p:nvPr>
        </p:nvSpPr>
        <p:spPr/>
        <p:txBody>
          <a:bodyPr/>
          <a:lstStyle/>
          <a:p>
            <a:fld id="{914A046A-23A0-4493-A42C-768CB3FAC92A}" type="slidenum">
              <a:rPr lang="en-GB" smtClean="0"/>
              <a:t>3</a:t>
            </a:fld>
            <a:endParaRPr lang="en-GB"/>
          </a:p>
        </p:txBody>
      </p:sp>
    </p:spTree>
    <p:extLst>
      <p:ext uri="{BB962C8B-B14F-4D97-AF65-F5344CB8AC3E}">
        <p14:creationId xmlns:p14="http://schemas.microsoft.com/office/powerpoint/2010/main" val="42913461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Literary Review: “</a:t>
            </a:r>
            <a:r>
              <a:rPr lang="en-GB" b="0" i="0" dirty="0">
                <a:effectLst/>
                <a:latin typeface="Inter"/>
              </a:rPr>
              <a:t>Research shows that geopolitical events significantly impact tourism and investment, but strategic adaptations can mitigate these effects."</a:t>
            </a:r>
            <a:endParaRPr lang="en-GB" dirty="0"/>
          </a:p>
        </p:txBody>
      </p:sp>
      <p:sp>
        <p:nvSpPr>
          <p:cNvPr id="4" name="Slide Number Placeholder 3"/>
          <p:cNvSpPr>
            <a:spLocks noGrp="1"/>
          </p:cNvSpPr>
          <p:nvPr>
            <p:ph type="sldNum" sz="quarter" idx="5"/>
          </p:nvPr>
        </p:nvSpPr>
        <p:spPr/>
        <p:txBody>
          <a:bodyPr/>
          <a:lstStyle/>
          <a:p>
            <a:fld id="{914A046A-23A0-4493-A42C-768CB3FAC92A}" type="slidenum">
              <a:rPr lang="en-GB" smtClean="0"/>
              <a:t>4</a:t>
            </a:fld>
            <a:endParaRPr lang="en-GB"/>
          </a:p>
        </p:txBody>
      </p:sp>
    </p:spTree>
    <p:extLst>
      <p:ext uri="{BB962C8B-B14F-4D97-AF65-F5344CB8AC3E}">
        <p14:creationId xmlns:p14="http://schemas.microsoft.com/office/powerpoint/2010/main" val="38160919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dirty="0"/>
              <a:t>Critical Analysis: </a:t>
            </a:r>
            <a:r>
              <a:rPr lang="en-GB" b="0" i="0" dirty="0">
                <a:effectLst/>
                <a:latin typeface="Inter"/>
              </a:rPr>
              <a:t>Recent diplomatic and investment initiatives are reshaping the tourism landscape in the Red Sea region, offering both challenges and opportunities."</a:t>
            </a:r>
          </a:p>
          <a:p>
            <a:br>
              <a:rPr lang="en-GB" dirty="0"/>
            </a:br>
            <a:endParaRPr lang="en-GB" dirty="0"/>
          </a:p>
        </p:txBody>
      </p:sp>
      <p:sp>
        <p:nvSpPr>
          <p:cNvPr id="4" name="Slide Number Placeholder 3"/>
          <p:cNvSpPr>
            <a:spLocks noGrp="1"/>
          </p:cNvSpPr>
          <p:nvPr>
            <p:ph type="sldNum" sz="quarter" idx="5"/>
          </p:nvPr>
        </p:nvSpPr>
        <p:spPr/>
        <p:txBody>
          <a:bodyPr/>
          <a:lstStyle/>
          <a:p>
            <a:fld id="{914A046A-23A0-4493-A42C-768CB3FAC92A}" type="slidenum">
              <a:rPr lang="en-GB" smtClean="0"/>
              <a:t>5</a:t>
            </a:fld>
            <a:endParaRPr lang="en-GB"/>
          </a:p>
        </p:txBody>
      </p:sp>
    </p:spTree>
    <p:extLst>
      <p:ext uri="{BB962C8B-B14F-4D97-AF65-F5344CB8AC3E}">
        <p14:creationId xmlns:p14="http://schemas.microsoft.com/office/powerpoint/2010/main" val="10374855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dirty="0"/>
              <a:t>Methodology: </a:t>
            </a:r>
            <a:r>
              <a:rPr lang="en-GB" b="0" i="0" dirty="0">
                <a:effectLst/>
                <a:latin typeface="Inter"/>
              </a:rPr>
              <a:t>"My research involved a comprehensive literature review, but it's important to acknowledge the limitations, including potential biases and the fast-changing nature of geopolitical events."</a:t>
            </a:r>
          </a:p>
          <a:p>
            <a:br>
              <a:rPr lang="en-GB" dirty="0"/>
            </a:br>
            <a:endParaRPr lang="en-GB" dirty="0"/>
          </a:p>
        </p:txBody>
      </p:sp>
      <p:sp>
        <p:nvSpPr>
          <p:cNvPr id="4" name="Slide Number Placeholder 3"/>
          <p:cNvSpPr>
            <a:spLocks noGrp="1"/>
          </p:cNvSpPr>
          <p:nvPr>
            <p:ph type="sldNum" sz="quarter" idx="5"/>
          </p:nvPr>
        </p:nvSpPr>
        <p:spPr/>
        <p:txBody>
          <a:bodyPr/>
          <a:lstStyle/>
          <a:p>
            <a:fld id="{914A046A-23A0-4493-A42C-768CB3FAC92A}" type="slidenum">
              <a:rPr lang="en-GB" smtClean="0"/>
              <a:t>6</a:t>
            </a:fld>
            <a:endParaRPr lang="en-GB"/>
          </a:p>
        </p:txBody>
      </p:sp>
    </p:spTree>
    <p:extLst>
      <p:ext uri="{BB962C8B-B14F-4D97-AF65-F5344CB8AC3E}">
        <p14:creationId xmlns:p14="http://schemas.microsoft.com/office/powerpoint/2010/main" val="32928267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Negative Impacts:  </a:t>
            </a:r>
            <a:r>
              <a:rPr lang="en-GB" b="0" i="0" dirty="0">
                <a:effectLst/>
                <a:latin typeface="Inter"/>
              </a:rPr>
              <a:t>"These negative impacts highlight the challenges faced by the hospitality industry in conflict-prone areas like the Red Sea."</a:t>
            </a:r>
            <a:endParaRPr lang="en-GB" dirty="0"/>
          </a:p>
        </p:txBody>
      </p:sp>
      <p:sp>
        <p:nvSpPr>
          <p:cNvPr id="4" name="Slide Number Placeholder 3"/>
          <p:cNvSpPr>
            <a:spLocks noGrp="1"/>
          </p:cNvSpPr>
          <p:nvPr>
            <p:ph type="sldNum" sz="quarter" idx="5"/>
          </p:nvPr>
        </p:nvSpPr>
        <p:spPr/>
        <p:txBody>
          <a:bodyPr/>
          <a:lstStyle/>
          <a:p>
            <a:fld id="{914A046A-23A0-4493-A42C-768CB3FAC92A}" type="slidenum">
              <a:rPr lang="en-GB" smtClean="0"/>
              <a:t>7</a:t>
            </a:fld>
            <a:endParaRPr lang="en-GB"/>
          </a:p>
        </p:txBody>
      </p:sp>
    </p:spTree>
    <p:extLst>
      <p:ext uri="{BB962C8B-B14F-4D97-AF65-F5344CB8AC3E}">
        <p14:creationId xmlns:p14="http://schemas.microsoft.com/office/powerpoint/2010/main" val="2115599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Positive Impact:  </a:t>
            </a:r>
            <a:r>
              <a:rPr lang="en-GB" b="0" i="0" dirty="0">
                <a:effectLst/>
                <a:latin typeface="Inter"/>
              </a:rPr>
              <a:t>Amid challenges, the industry gains a chance to build resilience. </a:t>
            </a:r>
            <a:r>
              <a:rPr lang="en-GB" b="0" i="0">
                <a:effectLst/>
                <a:latin typeface="Inter"/>
              </a:rPr>
              <a:t>Conflict can spur innovation, policy reforms, and diversification to withstand future shocks.”</a:t>
            </a:r>
            <a:endParaRPr lang="en-GB"/>
          </a:p>
        </p:txBody>
      </p:sp>
      <p:sp>
        <p:nvSpPr>
          <p:cNvPr id="4" name="Slide Number Placeholder 3"/>
          <p:cNvSpPr>
            <a:spLocks noGrp="1"/>
          </p:cNvSpPr>
          <p:nvPr>
            <p:ph type="sldNum" sz="quarter" idx="5"/>
          </p:nvPr>
        </p:nvSpPr>
        <p:spPr/>
        <p:txBody>
          <a:bodyPr/>
          <a:lstStyle/>
          <a:p>
            <a:fld id="{914A046A-23A0-4493-A42C-768CB3FAC92A}" type="slidenum">
              <a:rPr lang="en-GB" smtClean="0"/>
              <a:t>8</a:t>
            </a:fld>
            <a:endParaRPr lang="en-GB"/>
          </a:p>
        </p:txBody>
      </p:sp>
    </p:spTree>
    <p:extLst>
      <p:ext uri="{BB962C8B-B14F-4D97-AF65-F5344CB8AC3E}">
        <p14:creationId xmlns:p14="http://schemas.microsoft.com/office/powerpoint/2010/main" val="1901107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Conclusion: </a:t>
            </a:r>
            <a:r>
              <a:rPr lang="en-GB" b="0" i="0" dirty="0">
                <a:effectLst/>
                <a:latin typeface="Inter"/>
              </a:rPr>
              <a:t>"The hospitality sector's future depends on its ability to adapt to geopolitical challenges and leverage opportunities for growth.“ The hospitality sector’s future in conflict-prone areas hinges on flexible and strategic responses. Diplomacy, innovation, and collaboration are central to resilience.</a:t>
            </a:r>
            <a:endParaRPr lang="en-GB" dirty="0"/>
          </a:p>
        </p:txBody>
      </p:sp>
      <p:sp>
        <p:nvSpPr>
          <p:cNvPr id="4" name="Slide Number Placeholder 3"/>
          <p:cNvSpPr>
            <a:spLocks noGrp="1"/>
          </p:cNvSpPr>
          <p:nvPr>
            <p:ph type="sldNum" sz="quarter" idx="5"/>
          </p:nvPr>
        </p:nvSpPr>
        <p:spPr/>
        <p:txBody>
          <a:bodyPr/>
          <a:lstStyle/>
          <a:p>
            <a:fld id="{914A046A-23A0-4493-A42C-768CB3FAC92A}" type="slidenum">
              <a:rPr lang="en-GB" smtClean="0"/>
              <a:t>9</a:t>
            </a:fld>
            <a:endParaRPr lang="en-GB"/>
          </a:p>
        </p:txBody>
      </p:sp>
    </p:spTree>
    <p:extLst>
      <p:ext uri="{BB962C8B-B14F-4D97-AF65-F5344CB8AC3E}">
        <p14:creationId xmlns:p14="http://schemas.microsoft.com/office/powerpoint/2010/main" val="14787463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dirty="0"/>
              <a:t>Recommendations: </a:t>
            </a:r>
            <a:r>
              <a:rPr lang="en-GB" b="0" i="0" dirty="0">
                <a:effectLst/>
                <a:latin typeface="Inter"/>
              </a:rPr>
              <a:t>"These recommendations aim to strengthen the hospitality industry's resilience and adaptability in the face of geopolitical challenges.“ “These recommendations distil the key actions to sustain and grow hospitality businesses under geopolitical uncertainties. Thank you for your attention.”</a:t>
            </a:r>
          </a:p>
          <a:p>
            <a:br>
              <a:rPr lang="en-GB" dirty="0"/>
            </a:br>
            <a:endParaRPr lang="en-GB" dirty="0"/>
          </a:p>
        </p:txBody>
      </p:sp>
      <p:sp>
        <p:nvSpPr>
          <p:cNvPr id="4" name="Slide Number Placeholder 3"/>
          <p:cNvSpPr>
            <a:spLocks noGrp="1"/>
          </p:cNvSpPr>
          <p:nvPr>
            <p:ph type="sldNum" sz="quarter" idx="5"/>
          </p:nvPr>
        </p:nvSpPr>
        <p:spPr/>
        <p:txBody>
          <a:bodyPr/>
          <a:lstStyle/>
          <a:p>
            <a:fld id="{914A046A-23A0-4493-A42C-768CB3FAC92A}" type="slidenum">
              <a:rPr lang="en-GB" smtClean="0"/>
              <a:t>10</a:t>
            </a:fld>
            <a:endParaRPr lang="en-GB"/>
          </a:p>
        </p:txBody>
      </p:sp>
    </p:spTree>
    <p:extLst>
      <p:ext uri="{BB962C8B-B14F-4D97-AF65-F5344CB8AC3E}">
        <p14:creationId xmlns:p14="http://schemas.microsoft.com/office/powerpoint/2010/main" val="40540789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Any Questions? </a:t>
            </a:r>
            <a:r>
              <a:rPr lang="en-GB" b="1" i="0" dirty="0">
                <a:effectLst/>
                <a:latin typeface="Inter"/>
              </a:rPr>
              <a:t>Presenter’s Notes:</a:t>
            </a:r>
            <a:br>
              <a:rPr lang="en-GB" dirty="0"/>
            </a:br>
            <a:r>
              <a:rPr lang="en-GB" b="0" i="0" dirty="0">
                <a:effectLst/>
                <a:latin typeface="Inter"/>
              </a:rPr>
              <a:t>"Thank you for your attention. I am now open to any questions you may have about the presentation."</a:t>
            </a:r>
            <a:endParaRPr lang="en-GB" dirty="0"/>
          </a:p>
        </p:txBody>
      </p:sp>
      <p:sp>
        <p:nvSpPr>
          <p:cNvPr id="4" name="Slide Number Placeholder 3"/>
          <p:cNvSpPr>
            <a:spLocks noGrp="1"/>
          </p:cNvSpPr>
          <p:nvPr>
            <p:ph type="sldNum" sz="quarter" idx="5"/>
          </p:nvPr>
        </p:nvSpPr>
        <p:spPr/>
        <p:txBody>
          <a:bodyPr/>
          <a:lstStyle/>
          <a:p>
            <a:fld id="{914A046A-23A0-4493-A42C-768CB3FAC92A}" type="slidenum">
              <a:rPr lang="en-GB" smtClean="0"/>
              <a:t>11</a:t>
            </a:fld>
            <a:endParaRPr lang="en-GB"/>
          </a:p>
        </p:txBody>
      </p:sp>
    </p:spTree>
    <p:extLst>
      <p:ext uri="{BB962C8B-B14F-4D97-AF65-F5344CB8AC3E}">
        <p14:creationId xmlns:p14="http://schemas.microsoft.com/office/powerpoint/2010/main" val="16779397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F32C567B-A227-4EA2-8E50-61E184CF39FF}" type="datetime1">
              <a:rPr lang="en-GB" smtClean="0"/>
              <a:t>21/02/2025</a:t>
            </a:fld>
            <a:endParaRPr lang="en-GB"/>
          </a:p>
        </p:txBody>
      </p:sp>
      <p:sp>
        <p:nvSpPr>
          <p:cNvPr id="5" name="Footer Placeholder 4"/>
          <p:cNvSpPr>
            <a:spLocks noGrp="1"/>
          </p:cNvSpPr>
          <p:nvPr>
            <p:ph type="ftr" sz="quarter" idx="11"/>
          </p:nvPr>
        </p:nvSpPr>
        <p:spPr/>
        <p:txBody>
          <a:bodyPr/>
          <a:lstStyle/>
          <a:p>
            <a:r>
              <a:rPr lang="en-GB"/>
              <a:t>Contemporary Themes in the Hotel and Hospitality Sector: Industry responses for shocks and recovery. </a:t>
            </a:r>
          </a:p>
        </p:txBody>
      </p:sp>
      <p:sp>
        <p:nvSpPr>
          <p:cNvPr id="6" name="Slide Number Placeholder 5"/>
          <p:cNvSpPr>
            <a:spLocks noGrp="1"/>
          </p:cNvSpPr>
          <p:nvPr>
            <p:ph type="sldNum" sz="quarter" idx="12"/>
          </p:nvPr>
        </p:nvSpPr>
        <p:spPr/>
        <p:txBody>
          <a:bodyPr/>
          <a:lstStyle/>
          <a:p>
            <a:fld id="{CBE9D967-922A-40CC-BA5C-E38BDCE6C374}" type="slidenum">
              <a:rPr lang="en-GB" smtClean="0"/>
              <a:t>‹#›</a:t>
            </a:fld>
            <a:endParaRPr lang="en-GB"/>
          </a:p>
        </p:txBody>
      </p:sp>
    </p:spTree>
    <p:extLst>
      <p:ext uri="{BB962C8B-B14F-4D97-AF65-F5344CB8AC3E}">
        <p14:creationId xmlns:p14="http://schemas.microsoft.com/office/powerpoint/2010/main" val="6972095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1892ADB-AFB1-438F-92DA-33F400C6E038}" type="datetime1">
              <a:rPr lang="en-GB" smtClean="0"/>
              <a:t>21/02/2025</a:t>
            </a:fld>
            <a:endParaRPr lang="en-GB"/>
          </a:p>
        </p:txBody>
      </p:sp>
      <p:sp>
        <p:nvSpPr>
          <p:cNvPr id="5" name="Footer Placeholder 4"/>
          <p:cNvSpPr>
            <a:spLocks noGrp="1"/>
          </p:cNvSpPr>
          <p:nvPr>
            <p:ph type="ftr" sz="quarter" idx="11"/>
          </p:nvPr>
        </p:nvSpPr>
        <p:spPr/>
        <p:txBody>
          <a:bodyPr/>
          <a:lstStyle/>
          <a:p>
            <a:r>
              <a:rPr lang="en-GB"/>
              <a:t>Contemporary Themes in the Hotel and Hospitality Sector: Industry responses for shocks and recovery. </a:t>
            </a:r>
          </a:p>
        </p:txBody>
      </p:sp>
      <p:sp>
        <p:nvSpPr>
          <p:cNvPr id="6" name="Slide Number Placeholder 5"/>
          <p:cNvSpPr>
            <a:spLocks noGrp="1"/>
          </p:cNvSpPr>
          <p:nvPr>
            <p:ph type="sldNum" sz="quarter" idx="12"/>
          </p:nvPr>
        </p:nvSpPr>
        <p:spPr/>
        <p:txBody>
          <a:bodyPr/>
          <a:lstStyle/>
          <a:p>
            <a:fld id="{CBE9D967-922A-40CC-BA5C-E38BDCE6C374}" type="slidenum">
              <a:rPr lang="en-GB" smtClean="0"/>
              <a:t>‹#›</a:t>
            </a:fld>
            <a:endParaRPr lang="en-GB"/>
          </a:p>
        </p:txBody>
      </p:sp>
    </p:spTree>
    <p:extLst>
      <p:ext uri="{BB962C8B-B14F-4D97-AF65-F5344CB8AC3E}">
        <p14:creationId xmlns:p14="http://schemas.microsoft.com/office/powerpoint/2010/main" val="1911167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shade val="82000"/>
                  </a:schemeClr>
                </a:solidFill>
              </a:defRPr>
            </a:lvl1pPr>
            <a:lvl2pPr marL="457200" indent="0">
              <a:buNone/>
              <a:defRPr sz="2000">
                <a:solidFill>
                  <a:schemeClr val="tx1">
                    <a:shade val="82000"/>
                  </a:schemeClr>
                </a:solidFill>
              </a:defRPr>
            </a:lvl2pPr>
            <a:lvl3pPr marL="914400" indent="0">
              <a:buNone/>
              <a:defRPr sz="1800">
                <a:solidFill>
                  <a:schemeClr val="tx1">
                    <a:shade val="82000"/>
                  </a:schemeClr>
                </a:solidFill>
              </a:defRPr>
            </a:lvl3pPr>
            <a:lvl4pPr marL="1371600" indent="0">
              <a:buNone/>
              <a:defRPr sz="1600">
                <a:solidFill>
                  <a:schemeClr val="tx1">
                    <a:shade val="82000"/>
                  </a:schemeClr>
                </a:solidFill>
              </a:defRPr>
            </a:lvl4pPr>
            <a:lvl5pPr marL="1828800" indent="0">
              <a:buNone/>
              <a:defRPr sz="1600">
                <a:solidFill>
                  <a:schemeClr val="tx1">
                    <a:shade val="82000"/>
                  </a:schemeClr>
                </a:solidFill>
              </a:defRPr>
            </a:lvl5pPr>
            <a:lvl6pPr marL="2286000" indent="0">
              <a:buNone/>
              <a:defRPr sz="1600">
                <a:solidFill>
                  <a:schemeClr val="tx1">
                    <a:shade val="82000"/>
                  </a:schemeClr>
                </a:solidFill>
              </a:defRPr>
            </a:lvl6pPr>
            <a:lvl7pPr marL="2743200" indent="0">
              <a:buNone/>
              <a:defRPr sz="1600">
                <a:solidFill>
                  <a:schemeClr val="tx1">
                    <a:shade val="82000"/>
                  </a:schemeClr>
                </a:solidFill>
              </a:defRPr>
            </a:lvl7pPr>
            <a:lvl8pPr marL="3200400" indent="0">
              <a:buNone/>
              <a:defRPr sz="1600">
                <a:solidFill>
                  <a:schemeClr val="tx1">
                    <a:shade val="82000"/>
                  </a:schemeClr>
                </a:solidFill>
              </a:defRPr>
            </a:lvl8pPr>
            <a:lvl9pPr marL="3657600" indent="0">
              <a:buNone/>
              <a:defRPr sz="1600">
                <a:solidFill>
                  <a:schemeClr val="tx1">
                    <a:shade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0E42FFE-1C33-49AC-A978-2A4DC6D7B5BE}" type="datetime1">
              <a:rPr lang="en-GB" smtClean="0"/>
              <a:t>21/02/2025</a:t>
            </a:fld>
            <a:endParaRPr lang="en-GB"/>
          </a:p>
        </p:txBody>
      </p:sp>
      <p:sp>
        <p:nvSpPr>
          <p:cNvPr id="5" name="Footer Placeholder 4"/>
          <p:cNvSpPr>
            <a:spLocks noGrp="1"/>
          </p:cNvSpPr>
          <p:nvPr>
            <p:ph type="ftr" sz="quarter" idx="11"/>
          </p:nvPr>
        </p:nvSpPr>
        <p:spPr/>
        <p:txBody>
          <a:bodyPr/>
          <a:lstStyle/>
          <a:p>
            <a:r>
              <a:rPr lang="en-GB"/>
              <a:t>Contemporary Themes in the Hotel and Hospitality Sector: Industry responses for shocks and recovery. </a:t>
            </a:r>
          </a:p>
        </p:txBody>
      </p:sp>
      <p:sp>
        <p:nvSpPr>
          <p:cNvPr id="6" name="Slide Number Placeholder 5"/>
          <p:cNvSpPr>
            <a:spLocks noGrp="1"/>
          </p:cNvSpPr>
          <p:nvPr>
            <p:ph type="sldNum" sz="quarter" idx="12"/>
          </p:nvPr>
        </p:nvSpPr>
        <p:spPr/>
        <p:txBody>
          <a:bodyPr/>
          <a:lstStyle/>
          <a:p>
            <a:fld id="{CBE9D967-922A-40CC-BA5C-E38BDCE6C374}" type="slidenum">
              <a:rPr lang="en-GB" smtClean="0"/>
              <a:t>‹#›</a:t>
            </a:fld>
            <a:endParaRPr lang="en-GB"/>
          </a:p>
        </p:txBody>
      </p:sp>
    </p:spTree>
    <p:extLst>
      <p:ext uri="{BB962C8B-B14F-4D97-AF65-F5344CB8AC3E}">
        <p14:creationId xmlns:p14="http://schemas.microsoft.com/office/powerpoint/2010/main" val="7745979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7B12D60D-5B5D-41D2-AA46-761167FBFD0D}" type="datetime1">
              <a:rPr lang="en-GB" smtClean="0"/>
              <a:t>21/02/2025</a:t>
            </a:fld>
            <a:endParaRPr lang="en-GB"/>
          </a:p>
        </p:txBody>
      </p:sp>
      <p:sp>
        <p:nvSpPr>
          <p:cNvPr id="6" name="Footer Placeholder 5"/>
          <p:cNvSpPr>
            <a:spLocks noGrp="1"/>
          </p:cNvSpPr>
          <p:nvPr>
            <p:ph type="ftr" sz="quarter" idx="11"/>
          </p:nvPr>
        </p:nvSpPr>
        <p:spPr/>
        <p:txBody>
          <a:bodyPr/>
          <a:lstStyle/>
          <a:p>
            <a:r>
              <a:rPr lang="en-GB"/>
              <a:t>Contemporary Themes in the Hotel and Hospitality Sector: Industry responses for shocks and recovery. </a:t>
            </a:r>
          </a:p>
        </p:txBody>
      </p:sp>
      <p:sp>
        <p:nvSpPr>
          <p:cNvPr id="7" name="Slide Number Placeholder 6"/>
          <p:cNvSpPr>
            <a:spLocks noGrp="1"/>
          </p:cNvSpPr>
          <p:nvPr>
            <p:ph type="sldNum" sz="quarter" idx="12"/>
          </p:nvPr>
        </p:nvSpPr>
        <p:spPr/>
        <p:txBody>
          <a:bodyPr/>
          <a:lstStyle/>
          <a:p>
            <a:fld id="{CBE9D967-922A-40CC-BA5C-E38BDCE6C374}" type="slidenum">
              <a:rPr lang="en-GB" smtClean="0"/>
              <a:t>‹#›</a:t>
            </a:fld>
            <a:endParaRPr lang="en-GB"/>
          </a:p>
        </p:txBody>
      </p:sp>
    </p:spTree>
    <p:extLst>
      <p:ext uri="{BB962C8B-B14F-4D97-AF65-F5344CB8AC3E}">
        <p14:creationId xmlns:p14="http://schemas.microsoft.com/office/powerpoint/2010/main" val="9486421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2869458-39CB-46F7-A68B-22669C0B58DE}" type="datetime1">
              <a:rPr lang="en-GB" smtClean="0"/>
              <a:t>21/02/2025</a:t>
            </a:fld>
            <a:endParaRPr lang="en-GB"/>
          </a:p>
        </p:txBody>
      </p:sp>
      <p:sp>
        <p:nvSpPr>
          <p:cNvPr id="8" name="Footer Placeholder 7"/>
          <p:cNvSpPr>
            <a:spLocks noGrp="1"/>
          </p:cNvSpPr>
          <p:nvPr>
            <p:ph type="ftr" sz="quarter" idx="11"/>
          </p:nvPr>
        </p:nvSpPr>
        <p:spPr/>
        <p:txBody>
          <a:bodyPr/>
          <a:lstStyle/>
          <a:p>
            <a:r>
              <a:rPr lang="en-GB"/>
              <a:t>Contemporary Themes in the Hotel and Hospitality Sector: Industry responses for shocks and recovery. </a:t>
            </a:r>
          </a:p>
        </p:txBody>
      </p:sp>
      <p:sp>
        <p:nvSpPr>
          <p:cNvPr id="9" name="Slide Number Placeholder 8"/>
          <p:cNvSpPr>
            <a:spLocks noGrp="1"/>
          </p:cNvSpPr>
          <p:nvPr>
            <p:ph type="sldNum" sz="quarter" idx="12"/>
          </p:nvPr>
        </p:nvSpPr>
        <p:spPr/>
        <p:txBody>
          <a:bodyPr/>
          <a:lstStyle/>
          <a:p>
            <a:fld id="{CBE9D967-922A-40CC-BA5C-E38BDCE6C374}" type="slidenum">
              <a:rPr lang="en-GB" smtClean="0"/>
              <a:t>‹#›</a:t>
            </a:fld>
            <a:endParaRPr lang="en-GB"/>
          </a:p>
        </p:txBody>
      </p:sp>
    </p:spTree>
    <p:extLst>
      <p:ext uri="{BB962C8B-B14F-4D97-AF65-F5344CB8AC3E}">
        <p14:creationId xmlns:p14="http://schemas.microsoft.com/office/powerpoint/2010/main" val="35442286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D5DD1781-A5CB-4D61-9F94-AD04733BF299}" type="datetime1">
              <a:rPr lang="en-GB" smtClean="0"/>
              <a:t>21/02/2025</a:t>
            </a:fld>
            <a:endParaRPr lang="en-GB"/>
          </a:p>
        </p:txBody>
      </p:sp>
      <p:sp>
        <p:nvSpPr>
          <p:cNvPr id="4" name="Footer Placeholder 3"/>
          <p:cNvSpPr>
            <a:spLocks noGrp="1"/>
          </p:cNvSpPr>
          <p:nvPr>
            <p:ph type="ftr" sz="quarter" idx="11"/>
          </p:nvPr>
        </p:nvSpPr>
        <p:spPr/>
        <p:txBody>
          <a:bodyPr/>
          <a:lstStyle/>
          <a:p>
            <a:r>
              <a:rPr lang="en-GB"/>
              <a:t>Contemporary Themes in the Hotel and Hospitality Sector: Industry responses for shocks and recovery. </a:t>
            </a:r>
          </a:p>
        </p:txBody>
      </p:sp>
      <p:sp>
        <p:nvSpPr>
          <p:cNvPr id="5" name="Slide Number Placeholder 4"/>
          <p:cNvSpPr>
            <a:spLocks noGrp="1"/>
          </p:cNvSpPr>
          <p:nvPr>
            <p:ph type="sldNum" sz="quarter" idx="12"/>
          </p:nvPr>
        </p:nvSpPr>
        <p:spPr/>
        <p:txBody>
          <a:bodyPr/>
          <a:lstStyle/>
          <a:p>
            <a:fld id="{CBE9D967-922A-40CC-BA5C-E38BDCE6C374}" type="slidenum">
              <a:rPr lang="en-GB" smtClean="0"/>
              <a:t>‹#›</a:t>
            </a:fld>
            <a:endParaRPr lang="en-GB"/>
          </a:p>
        </p:txBody>
      </p:sp>
    </p:spTree>
    <p:extLst>
      <p:ext uri="{BB962C8B-B14F-4D97-AF65-F5344CB8AC3E}">
        <p14:creationId xmlns:p14="http://schemas.microsoft.com/office/powerpoint/2010/main" val="35081637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925FAD5-1FFD-4CA0-B566-0220570F3A76}" type="datetime1">
              <a:rPr lang="en-GB" smtClean="0"/>
              <a:t>21/02/2025</a:t>
            </a:fld>
            <a:endParaRPr lang="en-GB"/>
          </a:p>
        </p:txBody>
      </p:sp>
      <p:sp>
        <p:nvSpPr>
          <p:cNvPr id="3" name="Footer Placeholder 2"/>
          <p:cNvSpPr>
            <a:spLocks noGrp="1"/>
          </p:cNvSpPr>
          <p:nvPr>
            <p:ph type="ftr" sz="quarter" idx="11"/>
          </p:nvPr>
        </p:nvSpPr>
        <p:spPr/>
        <p:txBody>
          <a:bodyPr/>
          <a:lstStyle/>
          <a:p>
            <a:r>
              <a:rPr lang="en-GB"/>
              <a:t>Contemporary Themes in the Hotel and Hospitality Sector: Industry responses for shocks and recovery. </a:t>
            </a:r>
          </a:p>
        </p:txBody>
      </p:sp>
      <p:sp>
        <p:nvSpPr>
          <p:cNvPr id="4" name="Slide Number Placeholder 3"/>
          <p:cNvSpPr>
            <a:spLocks noGrp="1"/>
          </p:cNvSpPr>
          <p:nvPr>
            <p:ph type="sldNum" sz="quarter" idx="12"/>
          </p:nvPr>
        </p:nvSpPr>
        <p:spPr/>
        <p:txBody>
          <a:bodyPr/>
          <a:lstStyle/>
          <a:p>
            <a:fld id="{CBE9D967-922A-40CC-BA5C-E38BDCE6C374}" type="slidenum">
              <a:rPr lang="en-GB" smtClean="0"/>
              <a:t>‹#›</a:t>
            </a:fld>
            <a:endParaRPr lang="en-GB"/>
          </a:p>
        </p:txBody>
      </p:sp>
    </p:spTree>
    <p:extLst>
      <p:ext uri="{BB962C8B-B14F-4D97-AF65-F5344CB8AC3E}">
        <p14:creationId xmlns:p14="http://schemas.microsoft.com/office/powerpoint/2010/main" val="33685085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25768E62-9D21-43AF-8B57-AEC57A6D8E76}" type="datetime1">
              <a:rPr lang="en-GB" smtClean="0"/>
              <a:t>21/02/2025</a:t>
            </a:fld>
            <a:endParaRPr lang="en-GB"/>
          </a:p>
        </p:txBody>
      </p:sp>
      <p:sp>
        <p:nvSpPr>
          <p:cNvPr id="6" name="Footer Placeholder 5"/>
          <p:cNvSpPr>
            <a:spLocks noGrp="1"/>
          </p:cNvSpPr>
          <p:nvPr>
            <p:ph type="ftr" sz="quarter" idx="11"/>
          </p:nvPr>
        </p:nvSpPr>
        <p:spPr/>
        <p:txBody>
          <a:bodyPr/>
          <a:lstStyle/>
          <a:p>
            <a:r>
              <a:rPr lang="en-GB"/>
              <a:t>Contemporary Themes in the Hotel and Hospitality Sector: Industry responses for shocks and recovery. </a:t>
            </a:r>
          </a:p>
        </p:txBody>
      </p:sp>
      <p:sp>
        <p:nvSpPr>
          <p:cNvPr id="7" name="Slide Number Placeholder 6"/>
          <p:cNvSpPr>
            <a:spLocks noGrp="1"/>
          </p:cNvSpPr>
          <p:nvPr>
            <p:ph type="sldNum" sz="quarter" idx="12"/>
          </p:nvPr>
        </p:nvSpPr>
        <p:spPr/>
        <p:txBody>
          <a:bodyPr/>
          <a:lstStyle/>
          <a:p>
            <a:fld id="{CBE9D967-922A-40CC-BA5C-E38BDCE6C374}" type="slidenum">
              <a:rPr lang="en-GB" smtClean="0"/>
              <a:t>‹#›</a:t>
            </a:fld>
            <a:endParaRPr lang="en-GB"/>
          </a:p>
        </p:txBody>
      </p:sp>
    </p:spTree>
    <p:extLst>
      <p:ext uri="{BB962C8B-B14F-4D97-AF65-F5344CB8AC3E}">
        <p14:creationId xmlns:p14="http://schemas.microsoft.com/office/powerpoint/2010/main" val="39860151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F1810E8-B936-4EB8-ADA9-F151E81D6116}" type="datetime1">
              <a:rPr lang="en-GB" smtClean="0"/>
              <a:t>21/02/2025</a:t>
            </a:fld>
            <a:endParaRPr lang="en-GB"/>
          </a:p>
        </p:txBody>
      </p:sp>
      <p:sp>
        <p:nvSpPr>
          <p:cNvPr id="6" name="Footer Placeholder 5"/>
          <p:cNvSpPr>
            <a:spLocks noGrp="1"/>
          </p:cNvSpPr>
          <p:nvPr>
            <p:ph type="ftr" sz="quarter" idx="11"/>
          </p:nvPr>
        </p:nvSpPr>
        <p:spPr/>
        <p:txBody>
          <a:bodyPr/>
          <a:lstStyle/>
          <a:p>
            <a:r>
              <a:rPr lang="en-GB"/>
              <a:t>Contemporary Themes in the Hotel and Hospitality Sector: Industry responses for shocks and recovery. </a:t>
            </a:r>
          </a:p>
        </p:txBody>
      </p:sp>
      <p:sp>
        <p:nvSpPr>
          <p:cNvPr id="7" name="Slide Number Placeholder 6"/>
          <p:cNvSpPr>
            <a:spLocks noGrp="1"/>
          </p:cNvSpPr>
          <p:nvPr>
            <p:ph type="sldNum" sz="quarter" idx="12"/>
          </p:nvPr>
        </p:nvSpPr>
        <p:spPr/>
        <p:txBody>
          <a:bodyPr/>
          <a:lstStyle/>
          <a:p>
            <a:fld id="{CBE9D967-922A-40CC-BA5C-E38BDCE6C374}" type="slidenum">
              <a:rPr lang="en-GB" smtClean="0"/>
              <a:t>‹#›</a:t>
            </a:fld>
            <a:endParaRPr lang="en-GB"/>
          </a:p>
        </p:txBody>
      </p:sp>
    </p:spTree>
    <p:extLst>
      <p:ext uri="{BB962C8B-B14F-4D97-AF65-F5344CB8AC3E}">
        <p14:creationId xmlns:p14="http://schemas.microsoft.com/office/powerpoint/2010/main" val="21193150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1B9B875-A42F-465F-B186-4E3676778196}" type="datetime1">
              <a:rPr lang="en-GB" smtClean="0"/>
              <a:t>21/02/2025</a:t>
            </a:fld>
            <a:endParaRPr lang="en-GB"/>
          </a:p>
        </p:txBody>
      </p:sp>
      <p:sp>
        <p:nvSpPr>
          <p:cNvPr id="5" name="Footer Placeholder 4"/>
          <p:cNvSpPr>
            <a:spLocks noGrp="1"/>
          </p:cNvSpPr>
          <p:nvPr>
            <p:ph type="ftr" sz="quarter" idx="11"/>
          </p:nvPr>
        </p:nvSpPr>
        <p:spPr/>
        <p:txBody>
          <a:bodyPr/>
          <a:lstStyle/>
          <a:p>
            <a:r>
              <a:rPr lang="en-GB"/>
              <a:t>Contemporary Themes in the Hotel and Hospitality Sector: Industry responses for shocks and recovery. </a:t>
            </a:r>
          </a:p>
        </p:txBody>
      </p:sp>
      <p:sp>
        <p:nvSpPr>
          <p:cNvPr id="6" name="Slide Number Placeholder 5"/>
          <p:cNvSpPr>
            <a:spLocks noGrp="1"/>
          </p:cNvSpPr>
          <p:nvPr>
            <p:ph type="sldNum" sz="quarter" idx="12"/>
          </p:nvPr>
        </p:nvSpPr>
        <p:spPr/>
        <p:txBody>
          <a:bodyPr/>
          <a:lstStyle/>
          <a:p>
            <a:fld id="{CBE9D967-922A-40CC-BA5C-E38BDCE6C374}" type="slidenum">
              <a:rPr lang="en-GB" smtClean="0"/>
              <a:t>‹#›</a:t>
            </a:fld>
            <a:endParaRPr lang="en-GB"/>
          </a:p>
        </p:txBody>
      </p:sp>
    </p:spTree>
    <p:extLst>
      <p:ext uri="{BB962C8B-B14F-4D97-AF65-F5344CB8AC3E}">
        <p14:creationId xmlns:p14="http://schemas.microsoft.com/office/powerpoint/2010/main" val="1021984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55DDE22-EA94-498E-9CF7-59FDA1144662}" type="datetime1">
              <a:rPr lang="en-GB" smtClean="0"/>
              <a:t>21/02/2025</a:t>
            </a:fld>
            <a:endParaRPr lang="en-GB"/>
          </a:p>
        </p:txBody>
      </p:sp>
      <p:sp>
        <p:nvSpPr>
          <p:cNvPr id="5" name="Footer Placeholder 4"/>
          <p:cNvSpPr>
            <a:spLocks noGrp="1"/>
          </p:cNvSpPr>
          <p:nvPr>
            <p:ph type="ftr" sz="quarter" idx="11"/>
          </p:nvPr>
        </p:nvSpPr>
        <p:spPr/>
        <p:txBody>
          <a:bodyPr/>
          <a:lstStyle/>
          <a:p>
            <a:r>
              <a:rPr lang="en-GB"/>
              <a:t>Contemporary Themes in the Hotel and Hospitality Sector: Industry responses for shocks and recovery. </a:t>
            </a:r>
          </a:p>
        </p:txBody>
      </p:sp>
      <p:sp>
        <p:nvSpPr>
          <p:cNvPr id="6" name="Slide Number Placeholder 5"/>
          <p:cNvSpPr>
            <a:spLocks noGrp="1"/>
          </p:cNvSpPr>
          <p:nvPr>
            <p:ph type="sldNum" sz="quarter" idx="12"/>
          </p:nvPr>
        </p:nvSpPr>
        <p:spPr/>
        <p:txBody>
          <a:bodyPr/>
          <a:lstStyle/>
          <a:p>
            <a:fld id="{CBE9D967-922A-40CC-BA5C-E38BDCE6C374}" type="slidenum">
              <a:rPr lang="en-GB" smtClean="0"/>
              <a:t>‹#›</a:t>
            </a:fld>
            <a:endParaRPr lang="en-GB"/>
          </a:p>
        </p:txBody>
      </p:sp>
    </p:spTree>
    <p:extLst>
      <p:ext uri="{BB962C8B-B14F-4D97-AF65-F5344CB8AC3E}">
        <p14:creationId xmlns:p14="http://schemas.microsoft.com/office/powerpoint/2010/main" val="41441410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shade val="82000"/>
                  </a:schemeClr>
                </a:solidFill>
              </a:defRPr>
            </a:lvl1pPr>
          </a:lstStyle>
          <a:p>
            <a:fld id="{9DA79373-7F7B-40F9-8357-E0DE170595A4}" type="datetime1">
              <a:rPr lang="en-GB" smtClean="0"/>
              <a:t>21/02/2025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shade val="82000"/>
                  </a:schemeClr>
                </a:solidFill>
              </a:defRPr>
            </a:lvl1pPr>
          </a:lstStyle>
          <a:p>
            <a:r>
              <a:rPr lang="en-GB"/>
              <a:t>Contemporary Themes in the Hotel and Hospitality Sector: Industry responses for shocks and recovery. </a:t>
            </a: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shade val="82000"/>
                  </a:schemeClr>
                </a:solidFill>
              </a:defRPr>
            </a:lvl1pPr>
          </a:lstStyle>
          <a:p>
            <a:fld id="{CBE9D967-922A-40CC-BA5C-E38BDCE6C374}" type="slidenum">
              <a:rPr lang="en-GB" smtClean="0"/>
              <a:t>‹#›</a:t>
            </a:fld>
            <a:endParaRPr lang="en-GB"/>
          </a:p>
        </p:txBody>
      </p:sp>
    </p:spTree>
    <p:extLst>
      <p:ext uri="{BB962C8B-B14F-4D97-AF65-F5344CB8AC3E}">
        <p14:creationId xmlns:p14="http://schemas.microsoft.com/office/powerpoint/2010/main" val="56609895"/>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11.png"/><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22.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284FCA-ED7C-F157-5D9E-CC5CCBDCDD4A}"/>
              </a:ext>
            </a:extLst>
          </p:cNvPr>
          <p:cNvSpPr>
            <a:spLocks noGrp="1"/>
          </p:cNvSpPr>
          <p:nvPr>
            <p:ph type="title"/>
          </p:nvPr>
        </p:nvSpPr>
        <p:spPr>
          <a:xfrm>
            <a:off x="700548" y="2233254"/>
            <a:ext cx="10515600" cy="1325563"/>
          </a:xfrm>
        </p:spPr>
        <p:txBody>
          <a:bodyPr>
            <a:noAutofit/>
          </a:bodyPr>
          <a:lstStyle/>
          <a:p>
            <a:pPr>
              <a:lnSpc>
                <a:spcPct val="115000"/>
              </a:lnSpc>
              <a:spcAft>
                <a:spcPts val="800"/>
              </a:spcAft>
            </a:pPr>
            <a:r>
              <a:rPr lang="en-GB" sz="2800" b="1" dirty="0">
                <a:effectLst/>
                <a:latin typeface="Arial" panose="020B0604020202020204" pitchFamily="34" charset="0"/>
                <a:ea typeface="Aptos" panose="020B0004020202020204" pitchFamily="34" charset="0"/>
              </a:rPr>
              <a:t>BMIH 6001 Contemporary Themes in the Hotel and Hospitality Sector</a:t>
            </a:r>
            <a:r>
              <a:rPr lang="en-GB" sz="2800" b="1" kern="100" dirty="0">
                <a:effectLst/>
                <a:latin typeface="Arial" panose="020B0604020202020204" pitchFamily="34" charset="0"/>
                <a:ea typeface="Aptos" panose="020B0004020202020204" pitchFamily="34" charset="0"/>
                <a:cs typeface="Times New Roman" panose="02020603050405020304" pitchFamily="18" charset="0"/>
              </a:rPr>
              <a:t>: Industry responses for shocks and recovery. </a:t>
            </a:r>
            <a:br>
              <a:rPr lang="en-GB" sz="2800" b="1" kern="100" dirty="0">
                <a:effectLst/>
                <a:latin typeface="Arial" panose="020B0604020202020204" pitchFamily="34" charset="0"/>
                <a:ea typeface="Aptos" panose="020B0004020202020204" pitchFamily="34" charset="0"/>
                <a:cs typeface="Times New Roman" panose="02020603050405020304" pitchFamily="18" charset="0"/>
              </a:rPr>
            </a:br>
            <a:br>
              <a:rPr lang="en-GB" sz="1800" kern="100" dirty="0">
                <a:effectLst/>
                <a:latin typeface="Aptos" panose="020B0004020202020204" pitchFamily="34" charset="0"/>
                <a:ea typeface="Aptos" panose="020B0004020202020204" pitchFamily="34" charset="0"/>
                <a:cs typeface="Times New Roman" panose="02020603050405020304" pitchFamily="18" charset="0"/>
              </a:rPr>
            </a:br>
            <a:br>
              <a:rPr lang="en-GB" sz="2800" kern="100" dirty="0">
                <a:effectLst/>
                <a:latin typeface="Arial" panose="020B0604020202020204" pitchFamily="34" charset="0"/>
                <a:ea typeface="Aptos" panose="020B0004020202020204" pitchFamily="34" charset="0"/>
                <a:cs typeface="Times New Roman" panose="02020603050405020304" pitchFamily="18" charset="0"/>
              </a:rPr>
            </a:br>
            <a:br>
              <a:rPr lang="en-GB" sz="2800" kern="100" dirty="0">
                <a:effectLst/>
                <a:latin typeface="Arial" panose="020B0604020202020204" pitchFamily="34" charset="0"/>
                <a:ea typeface="Aptos" panose="020B0004020202020204" pitchFamily="34" charset="0"/>
                <a:cs typeface="Times New Roman" panose="02020603050405020304" pitchFamily="18" charset="0"/>
              </a:rPr>
            </a:br>
            <a:endParaRPr lang="en-GB" sz="2800" dirty="0"/>
          </a:p>
        </p:txBody>
      </p:sp>
      <p:sp>
        <p:nvSpPr>
          <p:cNvPr id="4" name="Footer Placeholder 3">
            <a:extLst>
              <a:ext uri="{FF2B5EF4-FFF2-40B4-BE49-F238E27FC236}">
                <a16:creationId xmlns:a16="http://schemas.microsoft.com/office/drawing/2014/main" id="{E5D43577-D802-D69E-A556-04A06C9D6087}"/>
              </a:ext>
            </a:extLst>
          </p:cNvPr>
          <p:cNvSpPr>
            <a:spLocks noGrp="1"/>
          </p:cNvSpPr>
          <p:nvPr>
            <p:ph type="ftr" sz="quarter" idx="11"/>
          </p:nvPr>
        </p:nvSpPr>
        <p:spPr/>
        <p:txBody>
          <a:bodyPr/>
          <a:lstStyle/>
          <a:p>
            <a:endParaRPr lang="en-GB" dirty="0"/>
          </a:p>
        </p:txBody>
      </p:sp>
      <p:sp>
        <p:nvSpPr>
          <p:cNvPr id="9" name="TextBox 8">
            <a:extLst>
              <a:ext uri="{FF2B5EF4-FFF2-40B4-BE49-F238E27FC236}">
                <a16:creationId xmlns:a16="http://schemas.microsoft.com/office/drawing/2014/main" id="{77616E8E-C1E2-968B-50EA-1333C2159804}"/>
              </a:ext>
            </a:extLst>
          </p:cNvPr>
          <p:cNvSpPr txBox="1"/>
          <p:nvPr/>
        </p:nvSpPr>
        <p:spPr>
          <a:xfrm>
            <a:off x="678426" y="3028335"/>
            <a:ext cx="10569677" cy="2308324"/>
          </a:xfrm>
          <a:prstGeom prst="rect">
            <a:avLst/>
          </a:prstGeom>
          <a:noFill/>
        </p:spPr>
        <p:txBody>
          <a:bodyPr wrap="square" rtlCol="0">
            <a:spAutoFit/>
          </a:bodyPr>
          <a:lstStyle/>
          <a:p>
            <a:r>
              <a:rPr lang="en-GB" sz="1800" kern="100" dirty="0">
                <a:effectLst/>
                <a:latin typeface="Arial" panose="020B0604020202020204" pitchFamily="34" charset="0"/>
                <a:ea typeface="Aptos" panose="020B0004020202020204" pitchFamily="34" charset="0"/>
                <a:cs typeface="Times New Roman" panose="02020603050405020304" pitchFamily="18" charset="0"/>
              </a:rPr>
              <a:t>Festus Tumi: 2121888</a:t>
            </a:r>
            <a:br>
              <a:rPr lang="en-GB" sz="1800" kern="100" dirty="0">
                <a:effectLst/>
                <a:latin typeface="Aptos" panose="020B0004020202020204" pitchFamily="34" charset="0"/>
                <a:ea typeface="Aptos" panose="020B0004020202020204" pitchFamily="34" charset="0"/>
                <a:cs typeface="Times New Roman" panose="02020603050405020304" pitchFamily="18" charset="0"/>
              </a:rPr>
            </a:br>
            <a:r>
              <a:rPr lang="en-GB" sz="1800" kern="100" dirty="0">
                <a:effectLst/>
                <a:latin typeface="Arial" panose="020B0604020202020204" pitchFamily="34" charset="0"/>
                <a:ea typeface="Aptos" panose="020B0004020202020204" pitchFamily="34" charset="0"/>
                <a:cs typeface="Times New Roman" panose="02020603050405020304" pitchFamily="18" charset="0"/>
              </a:rPr>
              <a:t>Assignment Two: Presentation</a:t>
            </a:r>
            <a:br>
              <a:rPr lang="en-GB" sz="1800" kern="100" dirty="0">
                <a:effectLst/>
                <a:latin typeface="Aptos" panose="020B0004020202020204" pitchFamily="34" charset="0"/>
                <a:ea typeface="Aptos" panose="020B0004020202020204" pitchFamily="34" charset="0"/>
                <a:cs typeface="Times New Roman" panose="02020603050405020304" pitchFamily="18" charset="0"/>
              </a:rPr>
            </a:br>
            <a:r>
              <a:rPr lang="en-GB" sz="1800" kern="100" dirty="0">
                <a:effectLst/>
                <a:latin typeface="Arial" panose="020B0604020202020204" pitchFamily="34" charset="0"/>
                <a:ea typeface="Aptos" panose="020B0004020202020204" pitchFamily="34" charset="0"/>
                <a:cs typeface="Times New Roman" panose="02020603050405020304" pitchFamily="18" charset="0"/>
              </a:rPr>
              <a:t>Title: Assessing the impact of Geopolitical Dynamics on the Global Hospitality Industry:  The Israel – Palestinian war of 2023 – 2025 and a case study of the Red Sea hospitality and tourism, its challenges, and strategic adaptations.</a:t>
            </a:r>
            <a:br>
              <a:rPr lang="en-GB" sz="1800" kern="100" dirty="0">
                <a:effectLst/>
                <a:latin typeface="Aptos" panose="020B0004020202020204" pitchFamily="34" charset="0"/>
                <a:ea typeface="Aptos" panose="020B0004020202020204" pitchFamily="34" charset="0"/>
                <a:cs typeface="Times New Roman" panose="02020603050405020304" pitchFamily="18" charset="0"/>
              </a:rPr>
            </a:br>
            <a:br>
              <a:rPr lang="en-GB" sz="1800" kern="100" dirty="0">
                <a:effectLst/>
                <a:latin typeface="Aptos" panose="020B0004020202020204" pitchFamily="34" charset="0"/>
                <a:ea typeface="Aptos" panose="020B0004020202020204" pitchFamily="34" charset="0"/>
                <a:cs typeface="Times New Roman" panose="02020603050405020304" pitchFamily="18" charset="0"/>
              </a:rPr>
            </a:br>
            <a:r>
              <a:rPr lang="en-GB" sz="1800" kern="100" dirty="0">
                <a:effectLst/>
                <a:latin typeface="Arial" panose="020B0604020202020204" pitchFamily="34" charset="0"/>
                <a:ea typeface="Aptos" panose="020B0004020202020204" pitchFamily="34" charset="0"/>
                <a:cs typeface="Times New Roman" panose="02020603050405020304" pitchFamily="18" charset="0"/>
              </a:rPr>
              <a:t>Lecturer:  Dr Ernest </a:t>
            </a:r>
            <a:r>
              <a:rPr lang="en-GB" sz="1800" kern="100" dirty="0" err="1">
                <a:effectLst/>
                <a:latin typeface="Arial" panose="020B0604020202020204" pitchFamily="34" charset="0"/>
                <a:ea typeface="Aptos" panose="020B0004020202020204" pitchFamily="34" charset="0"/>
                <a:cs typeface="Times New Roman" panose="02020603050405020304" pitchFamily="18" charset="0"/>
              </a:rPr>
              <a:t>Balutie</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800" kern="100" dirty="0" err="1">
                <a:effectLst/>
                <a:latin typeface="Arial" panose="020B0604020202020204" pitchFamily="34" charset="0"/>
                <a:ea typeface="Aptos" panose="020B0004020202020204" pitchFamily="34" charset="0"/>
                <a:cs typeface="Times New Roman" panose="02020603050405020304" pitchFamily="18" charset="0"/>
              </a:rPr>
              <a:t>Wavei</a:t>
            </a:r>
            <a:br>
              <a:rPr lang="en-GB" sz="1800" kern="100" dirty="0">
                <a:effectLst/>
                <a:latin typeface="Aptos" panose="020B0004020202020204" pitchFamily="34" charset="0"/>
                <a:ea typeface="Aptos" panose="020B0004020202020204" pitchFamily="34" charset="0"/>
                <a:cs typeface="Times New Roman" panose="02020603050405020304" pitchFamily="18" charset="0"/>
              </a:rPr>
            </a:br>
            <a:r>
              <a:rPr lang="en-GB" sz="1800" kern="100" dirty="0">
                <a:effectLst/>
                <a:latin typeface="Arial" panose="020B0604020202020204" pitchFamily="34" charset="0"/>
                <a:ea typeface="Aptos" panose="020B0004020202020204" pitchFamily="34" charset="0"/>
                <a:cs typeface="Times New Roman" panose="02020603050405020304" pitchFamily="18" charset="0"/>
              </a:rPr>
              <a:t>Submission date: 24</a:t>
            </a:r>
            <a:r>
              <a:rPr lang="en-GB" sz="1800" kern="100" baseline="30000" dirty="0">
                <a:effectLst/>
                <a:latin typeface="Arial" panose="020B0604020202020204" pitchFamily="34" charset="0"/>
                <a:ea typeface="Aptos" panose="020B0004020202020204" pitchFamily="34" charset="0"/>
                <a:cs typeface="Times New Roman" panose="02020603050405020304" pitchFamily="18" charset="0"/>
              </a:rPr>
              <a:t>th</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February 2025</a:t>
            </a:r>
            <a:endParaRPr lang="en-GB" dirty="0"/>
          </a:p>
        </p:txBody>
      </p:sp>
    </p:spTree>
    <p:extLst>
      <p:ext uri="{BB962C8B-B14F-4D97-AF65-F5344CB8AC3E}">
        <p14:creationId xmlns:p14="http://schemas.microsoft.com/office/powerpoint/2010/main" val="15613262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8529C-AFCB-46E4-C3E5-3DFD43A44B93}"/>
              </a:ext>
            </a:extLst>
          </p:cNvPr>
          <p:cNvSpPr>
            <a:spLocks noGrp="1"/>
          </p:cNvSpPr>
          <p:nvPr>
            <p:ph type="ctrTitle"/>
          </p:nvPr>
        </p:nvSpPr>
        <p:spPr>
          <a:xfrm>
            <a:off x="890338" y="640080"/>
            <a:ext cx="3734014" cy="3566160"/>
          </a:xfrm>
        </p:spPr>
        <p:txBody>
          <a:bodyPr anchor="b">
            <a:normAutofit fontScale="90000"/>
          </a:bodyPr>
          <a:lstStyle/>
          <a:p>
            <a:pPr algn="l">
              <a:spcAft>
                <a:spcPts val="800"/>
              </a:spcAft>
            </a:pPr>
            <a:r>
              <a:rPr lang="en-GB" sz="2600" b="1" i="0" dirty="0">
                <a:effectLst/>
                <a:latin typeface="Inter"/>
              </a:rPr>
              <a:t>Focus:</a:t>
            </a:r>
            <a:r>
              <a:rPr lang="en-GB" sz="2600" b="0" i="0" dirty="0">
                <a:effectLst/>
                <a:latin typeface="Inter"/>
              </a:rPr>
              <a:t> Examining how geopolitical events affect tourism, investment, and industry resilience.</a:t>
            </a:r>
            <a:br>
              <a:rPr lang="en-GB" sz="2600" b="0" i="0" dirty="0">
                <a:effectLst/>
                <a:latin typeface="Inter"/>
              </a:rPr>
            </a:br>
            <a:br>
              <a:rPr lang="en-GB" sz="2600" b="0" i="0" dirty="0">
                <a:effectLst/>
                <a:latin typeface="Inter"/>
              </a:rPr>
            </a:br>
            <a:r>
              <a:rPr lang="en-GB" sz="2600" b="1" i="0" dirty="0">
                <a:effectLst/>
                <a:latin typeface="Inter"/>
              </a:rPr>
              <a:t>Key Themes:</a:t>
            </a:r>
            <a:r>
              <a:rPr lang="en-GB" sz="2600" b="0" i="0" dirty="0">
                <a:effectLst/>
                <a:latin typeface="Inter"/>
              </a:rPr>
              <a:t> Conflict impact, strategic adaptations, and policy implications.</a:t>
            </a:r>
            <a:br>
              <a:rPr lang="en-GB" sz="2600" b="0" i="0" dirty="0">
                <a:effectLst/>
                <a:latin typeface="Inter"/>
              </a:rPr>
            </a:br>
            <a:endParaRPr lang="en-GB" sz="2600" dirty="0"/>
          </a:p>
        </p:txBody>
      </p:sp>
      <p:pic>
        <p:nvPicPr>
          <p:cNvPr id="7" name="Picture 6">
            <a:extLst>
              <a:ext uri="{FF2B5EF4-FFF2-40B4-BE49-F238E27FC236}">
                <a16:creationId xmlns:a16="http://schemas.microsoft.com/office/drawing/2014/main" id="{2166587B-EA18-562F-317A-146F8F7C11FF}"/>
              </a:ext>
            </a:extLst>
          </p:cNvPr>
          <p:cNvPicPr>
            <a:picLocks noChangeAspect="1"/>
          </p:cNvPicPr>
          <p:nvPr/>
        </p:nvPicPr>
        <p:blipFill>
          <a:blip r:embed="rId3"/>
          <a:srcRect l="13467" r="16573" b="2"/>
          <a:stretch/>
        </p:blipFill>
        <p:spPr>
          <a:xfrm>
            <a:off x="5310177"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8" name="TextBox 7">
            <a:extLst>
              <a:ext uri="{FF2B5EF4-FFF2-40B4-BE49-F238E27FC236}">
                <a16:creationId xmlns:a16="http://schemas.microsoft.com/office/drawing/2014/main" id="{ADE4E7C1-86C5-D14C-0CC1-437364C526B9}"/>
              </a:ext>
            </a:extLst>
          </p:cNvPr>
          <p:cNvSpPr txBox="1"/>
          <p:nvPr/>
        </p:nvSpPr>
        <p:spPr>
          <a:xfrm>
            <a:off x="5712542" y="2104103"/>
            <a:ext cx="314632" cy="1169551"/>
          </a:xfrm>
          <a:prstGeom prst="rect">
            <a:avLst/>
          </a:prstGeom>
          <a:noFill/>
        </p:spPr>
        <p:txBody>
          <a:bodyPr wrap="square" rtlCol="0">
            <a:spAutoFit/>
          </a:bodyPr>
          <a:lstStyle/>
          <a:p>
            <a:r>
              <a:rPr lang="en-GB" sz="1400" dirty="0">
                <a:solidFill>
                  <a:schemeClr val="bg1"/>
                </a:solidFill>
              </a:rPr>
              <a:t>EGYPT</a:t>
            </a:r>
            <a:endParaRPr lang="en-GB" dirty="0">
              <a:solidFill>
                <a:schemeClr val="bg1"/>
              </a:solidFill>
            </a:endParaRPr>
          </a:p>
        </p:txBody>
      </p:sp>
      <p:sp>
        <p:nvSpPr>
          <p:cNvPr id="9" name="TextBox 8">
            <a:extLst>
              <a:ext uri="{FF2B5EF4-FFF2-40B4-BE49-F238E27FC236}">
                <a16:creationId xmlns:a16="http://schemas.microsoft.com/office/drawing/2014/main" id="{5BC81272-6AD3-53ED-3655-60219BBC99E8}"/>
              </a:ext>
            </a:extLst>
          </p:cNvPr>
          <p:cNvSpPr txBox="1"/>
          <p:nvPr/>
        </p:nvSpPr>
        <p:spPr>
          <a:xfrm>
            <a:off x="6213988" y="541757"/>
            <a:ext cx="429926" cy="369332"/>
          </a:xfrm>
          <a:prstGeom prst="rect">
            <a:avLst/>
          </a:prstGeom>
          <a:noFill/>
        </p:spPr>
        <p:txBody>
          <a:bodyPr wrap="none" rtlCol="0">
            <a:spAutoFit/>
          </a:bodyPr>
          <a:lstStyle/>
          <a:p>
            <a:r>
              <a:rPr lang="en-GB" dirty="0"/>
              <a:t>*</a:t>
            </a:r>
            <a:r>
              <a:rPr lang="en-GB" b="1" dirty="0"/>
              <a:t>P</a:t>
            </a:r>
          </a:p>
        </p:txBody>
      </p:sp>
      <p:sp>
        <p:nvSpPr>
          <p:cNvPr id="10" name="TextBox 9">
            <a:extLst>
              <a:ext uri="{FF2B5EF4-FFF2-40B4-BE49-F238E27FC236}">
                <a16:creationId xmlns:a16="http://schemas.microsoft.com/office/drawing/2014/main" id="{A59B2A9D-D802-832F-0599-0F1D56298F90}"/>
              </a:ext>
            </a:extLst>
          </p:cNvPr>
          <p:cNvSpPr txBox="1"/>
          <p:nvPr/>
        </p:nvSpPr>
        <p:spPr>
          <a:xfrm>
            <a:off x="5781368" y="3864077"/>
            <a:ext cx="432620" cy="1477328"/>
          </a:xfrm>
          <a:prstGeom prst="rect">
            <a:avLst/>
          </a:prstGeom>
          <a:noFill/>
        </p:spPr>
        <p:txBody>
          <a:bodyPr wrap="square" rtlCol="0">
            <a:spAutoFit/>
          </a:bodyPr>
          <a:lstStyle/>
          <a:p>
            <a:r>
              <a:rPr lang="en-GB" dirty="0">
                <a:solidFill>
                  <a:schemeClr val="bg1"/>
                </a:solidFill>
              </a:rPr>
              <a:t>SUDAN</a:t>
            </a:r>
          </a:p>
        </p:txBody>
      </p:sp>
      <p:sp>
        <p:nvSpPr>
          <p:cNvPr id="12" name="TextBox 11">
            <a:extLst>
              <a:ext uri="{FF2B5EF4-FFF2-40B4-BE49-F238E27FC236}">
                <a16:creationId xmlns:a16="http://schemas.microsoft.com/office/drawing/2014/main" id="{05210565-8B76-C14E-19F7-AAA165628C8D}"/>
              </a:ext>
            </a:extLst>
          </p:cNvPr>
          <p:cNvSpPr txBox="1"/>
          <p:nvPr/>
        </p:nvSpPr>
        <p:spPr>
          <a:xfrm>
            <a:off x="353961" y="5958348"/>
            <a:ext cx="1533833" cy="369332"/>
          </a:xfrm>
          <a:prstGeom prst="rect">
            <a:avLst/>
          </a:prstGeom>
          <a:noFill/>
        </p:spPr>
        <p:txBody>
          <a:bodyPr wrap="square" rtlCol="0">
            <a:spAutoFit/>
          </a:bodyPr>
          <a:lstStyle/>
          <a:p>
            <a:r>
              <a:rPr lang="en-GB" dirty="0"/>
              <a:t>*P Palestine</a:t>
            </a:r>
          </a:p>
        </p:txBody>
      </p:sp>
    </p:spTree>
    <p:extLst>
      <p:ext uri="{BB962C8B-B14F-4D97-AF65-F5344CB8AC3E}">
        <p14:creationId xmlns:p14="http://schemas.microsoft.com/office/powerpoint/2010/main" val="2732332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A coral reef with fish and a group of fish&#10;&#10;AI-generated content may be incorrect.">
            <a:extLst>
              <a:ext uri="{FF2B5EF4-FFF2-40B4-BE49-F238E27FC236}">
                <a16:creationId xmlns:a16="http://schemas.microsoft.com/office/drawing/2014/main" id="{723753CA-4230-7994-3CBD-1D4DD3375F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3346" r="-1" b="2383"/>
          <a:stretch/>
        </p:blipFill>
        <p:spPr bwMode="auto">
          <a:xfrm>
            <a:off x="4591665" y="0"/>
            <a:ext cx="7427452" cy="5888737"/>
          </a:xfrm>
          <a:prstGeom prst="rect">
            <a:avLst/>
          </a:prstGeom>
          <a:noFill/>
          <a:ln w="28575">
            <a:solidFill>
              <a:schemeClr val="bg1"/>
            </a:solidFill>
          </a:ln>
          <a:extLst>
            <a:ext uri="{909E8E84-426E-40DD-AFC4-6F175D3DCCD1}">
              <a14:hiddenFill xmlns:a14="http://schemas.microsoft.com/office/drawing/2010/main">
                <a:solidFill>
                  <a:srgbClr val="FFFFFF"/>
                </a:solidFill>
              </a14:hiddenFill>
            </a:ext>
          </a:extLst>
        </p:spPr>
      </p:pic>
      <p:sp>
        <p:nvSpPr>
          <p:cNvPr id="3" name="Footer Placeholder 2">
            <a:extLst>
              <a:ext uri="{FF2B5EF4-FFF2-40B4-BE49-F238E27FC236}">
                <a16:creationId xmlns:a16="http://schemas.microsoft.com/office/drawing/2014/main" id="{43F66B40-55D0-6543-244C-A8F17CD2FC6A}"/>
              </a:ext>
            </a:extLst>
          </p:cNvPr>
          <p:cNvSpPr>
            <a:spLocks noGrp="1"/>
          </p:cNvSpPr>
          <p:nvPr>
            <p:ph type="ftr" sz="quarter" idx="11"/>
          </p:nvPr>
        </p:nvSpPr>
        <p:spPr/>
        <p:txBody>
          <a:bodyPr>
            <a:normAutofit/>
          </a:bodyPr>
          <a:lstStyle/>
          <a:p>
            <a:pPr>
              <a:lnSpc>
                <a:spcPct val="90000"/>
              </a:lnSpc>
              <a:spcAft>
                <a:spcPts val="600"/>
              </a:spcAft>
            </a:pPr>
            <a:r>
              <a:rPr lang="en-GB" sz="900" dirty="0">
                <a:solidFill>
                  <a:schemeClr val="bg1"/>
                </a:solidFill>
              </a:rPr>
              <a:t>Contemporary Themes in the Hotel and Hospitality Sector: Industry responses for shocks and recovery. </a:t>
            </a:r>
          </a:p>
        </p:txBody>
      </p:sp>
      <p:sp>
        <p:nvSpPr>
          <p:cNvPr id="5" name="TextBox 4">
            <a:extLst>
              <a:ext uri="{FF2B5EF4-FFF2-40B4-BE49-F238E27FC236}">
                <a16:creationId xmlns:a16="http://schemas.microsoft.com/office/drawing/2014/main" id="{17B97EFF-0036-9CFB-E1E2-464AC3EB92F9}"/>
              </a:ext>
            </a:extLst>
          </p:cNvPr>
          <p:cNvSpPr txBox="1"/>
          <p:nvPr/>
        </p:nvSpPr>
        <p:spPr>
          <a:xfrm>
            <a:off x="5283199" y="5820844"/>
            <a:ext cx="6971891" cy="492443"/>
          </a:xfrm>
          <a:prstGeom prst="rect">
            <a:avLst/>
          </a:prstGeom>
          <a:noFill/>
        </p:spPr>
        <p:txBody>
          <a:bodyPr wrap="square">
            <a:spAutoFit/>
          </a:bodyPr>
          <a:lstStyle/>
          <a:p>
            <a:r>
              <a:rPr lang="en-GB" sz="1000" b="0" i="0" dirty="0" err="1">
                <a:effectLst/>
              </a:rPr>
              <a:t>Sha’ab</a:t>
            </a:r>
            <a:r>
              <a:rPr lang="en-GB" sz="1000" b="0" i="0" dirty="0">
                <a:effectLst/>
              </a:rPr>
              <a:t> Abu </a:t>
            </a:r>
            <a:r>
              <a:rPr lang="en-GB" sz="1000" b="0" i="0" dirty="0" err="1">
                <a:effectLst/>
              </a:rPr>
              <a:t>Nahas</a:t>
            </a:r>
            <a:r>
              <a:rPr lang="en-GB" sz="1000" b="0" i="0" dirty="0">
                <a:effectLst/>
              </a:rPr>
              <a:t> reef is famous for hosting several shipwrecks. The reef lies just north of </a:t>
            </a:r>
            <a:r>
              <a:rPr lang="en-GB" sz="1000" b="0" i="0" dirty="0" err="1">
                <a:effectLst/>
              </a:rPr>
              <a:t>Hurgada</a:t>
            </a:r>
            <a:r>
              <a:rPr lang="en-GB" sz="1000" b="0" i="0" dirty="0">
                <a:effectLst/>
              </a:rPr>
              <a:t>. Perhaps the reef’s most famous wreck is the Giannis D, a cargo ship which ran aground in 1983</a:t>
            </a:r>
            <a:r>
              <a:rPr lang="en-GB" sz="1600" b="0" i="0" dirty="0">
                <a:effectLst/>
                <a:latin typeface="Cabin"/>
              </a:rPr>
              <a:t>. </a:t>
            </a:r>
            <a:endParaRPr lang="en-GB" sz="1600" dirty="0"/>
          </a:p>
        </p:txBody>
      </p:sp>
      <p:sp>
        <p:nvSpPr>
          <p:cNvPr id="6" name="TextBox 5">
            <a:extLst>
              <a:ext uri="{FF2B5EF4-FFF2-40B4-BE49-F238E27FC236}">
                <a16:creationId xmlns:a16="http://schemas.microsoft.com/office/drawing/2014/main" id="{3019BAE9-F4D2-20D2-080D-5AA21D99EE62}"/>
              </a:ext>
            </a:extLst>
          </p:cNvPr>
          <p:cNvSpPr txBox="1"/>
          <p:nvPr/>
        </p:nvSpPr>
        <p:spPr>
          <a:xfrm>
            <a:off x="7325032" y="846152"/>
            <a:ext cx="4041058" cy="246221"/>
          </a:xfrm>
          <a:prstGeom prst="rect">
            <a:avLst/>
          </a:prstGeom>
          <a:noFill/>
        </p:spPr>
        <p:txBody>
          <a:bodyPr wrap="square" rtlCol="0">
            <a:spAutoFit/>
          </a:bodyPr>
          <a:lstStyle/>
          <a:p>
            <a:r>
              <a:rPr lang="en-GB" sz="1000" dirty="0"/>
              <a:t>Image: https://www.uwphotographyguide.com/unforgettable-red-sea</a:t>
            </a:r>
          </a:p>
        </p:txBody>
      </p:sp>
      <p:sp>
        <p:nvSpPr>
          <p:cNvPr id="8" name="TextBox 7">
            <a:extLst>
              <a:ext uri="{FF2B5EF4-FFF2-40B4-BE49-F238E27FC236}">
                <a16:creationId xmlns:a16="http://schemas.microsoft.com/office/drawing/2014/main" id="{8D9F25E0-928F-CD2B-8D49-3E7BD36875CF}"/>
              </a:ext>
            </a:extLst>
          </p:cNvPr>
          <p:cNvSpPr txBox="1"/>
          <p:nvPr/>
        </p:nvSpPr>
        <p:spPr>
          <a:xfrm>
            <a:off x="396240" y="486105"/>
            <a:ext cx="3642360" cy="4524315"/>
          </a:xfrm>
          <a:prstGeom prst="rect">
            <a:avLst/>
          </a:prstGeom>
          <a:noFill/>
        </p:spPr>
        <p:txBody>
          <a:bodyPr wrap="square" rtlCol="0">
            <a:spAutoFit/>
          </a:bodyPr>
          <a:lstStyle/>
          <a:p>
            <a:pPr algn="l"/>
            <a:r>
              <a:rPr lang="en-GB" b="1" i="0" dirty="0">
                <a:effectLst/>
                <a:latin typeface="Inter"/>
              </a:rPr>
              <a:t> Context &amp; Background</a:t>
            </a:r>
          </a:p>
          <a:p>
            <a:pPr algn="l"/>
            <a:endParaRPr lang="en-GB" b="0" i="0" dirty="0">
              <a:effectLst/>
              <a:latin typeface="Inter"/>
            </a:endParaRPr>
          </a:p>
          <a:p>
            <a:pPr algn="l">
              <a:buFont typeface="Arial" panose="020B0604020202020204" pitchFamily="34" charset="0"/>
              <a:buChar char="•"/>
            </a:pPr>
            <a:r>
              <a:rPr lang="en-GB" b="1" i="0" dirty="0">
                <a:effectLst/>
                <a:latin typeface="Inter"/>
              </a:rPr>
              <a:t>Red Sea Region:</a:t>
            </a:r>
            <a:r>
              <a:rPr lang="en-GB" b="0" i="0" dirty="0">
                <a:effectLst/>
                <a:latin typeface="Inter"/>
              </a:rPr>
              <a:t> Borders Egypt, Sudan, Eritrea, Djibouti, Saudi Arabia, and Yemen.</a:t>
            </a:r>
          </a:p>
          <a:p>
            <a:pPr algn="l">
              <a:buFont typeface="Arial" panose="020B0604020202020204" pitchFamily="34" charset="0"/>
              <a:buChar char="•"/>
            </a:pPr>
            <a:endParaRPr lang="en-GB" dirty="0">
              <a:latin typeface="Inter"/>
            </a:endParaRPr>
          </a:p>
          <a:p>
            <a:pPr algn="l">
              <a:buFont typeface="Arial" panose="020B0604020202020204" pitchFamily="34" charset="0"/>
              <a:buChar char="•"/>
            </a:pPr>
            <a:endParaRPr lang="en-GB" b="0" i="0" dirty="0">
              <a:effectLst/>
              <a:latin typeface="Inter"/>
            </a:endParaRPr>
          </a:p>
          <a:p>
            <a:pPr algn="l">
              <a:buFont typeface="Arial" panose="020B0604020202020204" pitchFamily="34" charset="0"/>
              <a:buChar char="•"/>
            </a:pPr>
            <a:endParaRPr lang="en-GB" b="0" i="0" dirty="0">
              <a:effectLst/>
              <a:latin typeface="Inter"/>
            </a:endParaRPr>
          </a:p>
          <a:p>
            <a:pPr algn="l">
              <a:buFont typeface="Arial" panose="020B0604020202020204" pitchFamily="34" charset="0"/>
              <a:buChar char="•"/>
            </a:pPr>
            <a:r>
              <a:rPr lang="en-GB" b="1" i="0" dirty="0">
                <a:effectLst/>
                <a:latin typeface="Inter"/>
              </a:rPr>
              <a:t>Tourism Appeal:</a:t>
            </a:r>
            <a:r>
              <a:rPr lang="en-GB" b="0" i="0" dirty="0">
                <a:effectLst/>
                <a:latin typeface="Inter"/>
              </a:rPr>
              <a:t> Known for marine life, coral reefs, and warm climate.</a:t>
            </a:r>
          </a:p>
          <a:p>
            <a:pPr algn="l">
              <a:buFont typeface="Arial" panose="020B0604020202020204" pitchFamily="34" charset="0"/>
              <a:buChar char="•"/>
            </a:pPr>
            <a:endParaRPr lang="en-GB" dirty="0">
              <a:latin typeface="Inter"/>
            </a:endParaRPr>
          </a:p>
          <a:p>
            <a:pPr algn="l">
              <a:buFont typeface="Arial" panose="020B0604020202020204" pitchFamily="34" charset="0"/>
              <a:buChar char="•"/>
            </a:pPr>
            <a:endParaRPr lang="en-GB" b="0" i="0" dirty="0">
              <a:effectLst/>
              <a:latin typeface="Inter"/>
            </a:endParaRPr>
          </a:p>
          <a:p>
            <a:pPr algn="l">
              <a:buFont typeface="Arial" panose="020B0604020202020204" pitchFamily="34" charset="0"/>
              <a:buChar char="•"/>
            </a:pPr>
            <a:endParaRPr lang="en-GB" b="0" i="0" dirty="0">
              <a:effectLst/>
              <a:latin typeface="Inter"/>
            </a:endParaRPr>
          </a:p>
          <a:p>
            <a:pPr algn="l">
              <a:buFont typeface="Arial" panose="020B0604020202020204" pitchFamily="34" charset="0"/>
              <a:buChar char="•"/>
            </a:pPr>
            <a:r>
              <a:rPr lang="en-GB" b="1" i="0" dirty="0">
                <a:effectLst/>
                <a:latin typeface="Inter"/>
              </a:rPr>
              <a:t>Geopolitical Sensitivity:</a:t>
            </a:r>
            <a:r>
              <a:rPr lang="en-GB" b="0" i="0" dirty="0">
                <a:effectLst/>
                <a:latin typeface="Inter"/>
              </a:rPr>
              <a:t> Proximity to conflicts affects tourism and investment.</a:t>
            </a:r>
          </a:p>
        </p:txBody>
      </p:sp>
    </p:spTree>
    <p:extLst>
      <p:ext uri="{BB962C8B-B14F-4D97-AF65-F5344CB8AC3E}">
        <p14:creationId xmlns:p14="http://schemas.microsoft.com/office/powerpoint/2010/main" val="42567515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EB8D0E02-65F9-3561-1B92-E33418B9D142}"/>
              </a:ext>
            </a:extLst>
          </p:cNvPr>
          <p:cNvPicPr>
            <a:picLocks noChangeAspect="1"/>
          </p:cNvPicPr>
          <p:nvPr/>
        </p:nvPicPr>
        <p:blipFill>
          <a:blip r:embed="rId3"/>
          <a:stretch>
            <a:fillRect/>
          </a:stretch>
        </p:blipFill>
        <p:spPr>
          <a:xfrm rot="18888665">
            <a:off x="4833845" y="3072230"/>
            <a:ext cx="2307339" cy="3400565"/>
          </a:xfrm>
          <a:prstGeom prst="rect">
            <a:avLst/>
          </a:prstGeom>
        </p:spPr>
      </p:pic>
      <p:sp>
        <p:nvSpPr>
          <p:cNvPr id="2" name="Footer Placeholder 1">
            <a:extLst>
              <a:ext uri="{FF2B5EF4-FFF2-40B4-BE49-F238E27FC236}">
                <a16:creationId xmlns:a16="http://schemas.microsoft.com/office/drawing/2014/main" id="{DCA138E3-AD53-C59A-ED87-E39E012AAB91}"/>
              </a:ext>
            </a:extLst>
          </p:cNvPr>
          <p:cNvSpPr>
            <a:spLocks noGrp="1"/>
          </p:cNvSpPr>
          <p:nvPr>
            <p:ph type="ftr" sz="quarter" idx="11"/>
          </p:nvPr>
        </p:nvSpPr>
        <p:spPr/>
        <p:txBody>
          <a:bodyPr/>
          <a:lstStyle/>
          <a:p>
            <a:r>
              <a:rPr lang="en-GB"/>
              <a:t>Contemporary Themes in the Hotel and Hospitality Sector: Industry responses for shocks and recovery. </a:t>
            </a:r>
          </a:p>
        </p:txBody>
      </p:sp>
      <p:pic>
        <p:nvPicPr>
          <p:cNvPr id="4" name="Picture 3">
            <a:extLst>
              <a:ext uri="{FF2B5EF4-FFF2-40B4-BE49-F238E27FC236}">
                <a16:creationId xmlns:a16="http://schemas.microsoft.com/office/drawing/2014/main" id="{2C7FAA16-7C23-6B7C-7DE3-DA5E94DDC04C}"/>
              </a:ext>
            </a:extLst>
          </p:cNvPr>
          <p:cNvPicPr>
            <a:picLocks noChangeAspect="1"/>
          </p:cNvPicPr>
          <p:nvPr/>
        </p:nvPicPr>
        <p:blipFill>
          <a:blip r:embed="rId4"/>
          <a:stretch>
            <a:fillRect/>
          </a:stretch>
        </p:blipFill>
        <p:spPr>
          <a:xfrm rot="1769485">
            <a:off x="6756170" y="2134988"/>
            <a:ext cx="1628505" cy="2588024"/>
          </a:xfrm>
          <a:prstGeom prst="rect">
            <a:avLst/>
          </a:prstGeom>
        </p:spPr>
      </p:pic>
      <p:pic>
        <p:nvPicPr>
          <p:cNvPr id="8" name="Picture 7">
            <a:extLst>
              <a:ext uri="{FF2B5EF4-FFF2-40B4-BE49-F238E27FC236}">
                <a16:creationId xmlns:a16="http://schemas.microsoft.com/office/drawing/2014/main" id="{BD086337-E19D-6DF4-11CE-360AD559CF62}"/>
              </a:ext>
            </a:extLst>
          </p:cNvPr>
          <p:cNvPicPr>
            <a:picLocks noChangeAspect="1"/>
          </p:cNvPicPr>
          <p:nvPr/>
        </p:nvPicPr>
        <p:blipFill>
          <a:blip r:embed="rId5"/>
          <a:stretch>
            <a:fillRect/>
          </a:stretch>
        </p:blipFill>
        <p:spPr>
          <a:xfrm rot="20242529">
            <a:off x="8329038" y="413492"/>
            <a:ext cx="2102787" cy="3313482"/>
          </a:xfrm>
          <a:prstGeom prst="rect">
            <a:avLst/>
          </a:prstGeom>
        </p:spPr>
      </p:pic>
      <p:pic>
        <p:nvPicPr>
          <p:cNvPr id="10" name="Picture 9">
            <a:extLst>
              <a:ext uri="{FF2B5EF4-FFF2-40B4-BE49-F238E27FC236}">
                <a16:creationId xmlns:a16="http://schemas.microsoft.com/office/drawing/2014/main" id="{FDD17A05-85D3-5B3C-9DA5-DF09A0F25372}"/>
              </a:ext>
            </a:extLst>
          </p:cNvPr>
          <p:cNvPicPr>
            <a:picLocks noChangeAspect="1"/>
          </p:cNvPicPr>
          <p:nvPr/>
        </p:nvPicPr>
        <p:blipFill>
          <a:blip r:embed="rId6"/>
          <a:stretch>
            <a:fillRect/>
          </a:stretch>
        </p:blipFill>
        <p:spPr>
          <a:xfrm rot="1307550">
            <a:off x="8830089" y="2654618"/>
            <a:ext cx="2543783" cy="3755922"/>
          </a:xfrm>
          <a:prstGeom prst="rect">
            <a:avLst/>
          </a:prstGeom>
        </p:spPr>
      </p:pic>
      <p:sp>
        <p:nvSpPr>
          <p:cNvPr id="13" name="TextBox 12">
            <a:extLst>
              <a:ext uri="{FF2B5EF4-FFF2-40B4-BE49-F238E27FC236}">
                <a16:creationId xmlns:a16="http://schemas.microsoft.com/office/drawing/2014/main" id="{77F33B96-F404-3A3C-2187-EB643A666DD2}"/>
              </a:ext>
            </a:extLst>
          </p:cNvPr>
          <p:cNvSpPr txBox="1"/>
          <p:nvPr/>
        </p:nvSpPr>
        <p:spPr>
          <a:xfrm>
            <a:off x="255639" y="374605"/>
            <a:ext cx="2802193" cy="369332"/>
          </a:xfrm>
          <a:prstGeom prst="rect">
            <a:avLst/>
          </a:prstGeom>
          <a:noFill/>
        </p:spPr>
        <p:txBody>
          <a:bodyPr wrap="square" rtlCol="0">
            <a:spAutoFit/>
          </a:bodyPr>
          <a:lstStyle/>
          <a:p>
            <a:r>
              <a:rPr lang="en-GB" dirty="0"/>
              <a:t>Literary Review Highlights</a:t>
            </a:r>
          </a:p>
        </p:txBody>
      </p:sp>
      <p:sp>
        <p:nvSpPr>
          <p:cNvPr id="14" name="TextBox 13">
            <a:extLst>
              <a:ext uri="{FF2B5EF4-FFF2-40B4-BE49-F238E27FC236}">
                <a16:creationId xmlns:a16="http://schemas.microsoft.com/office/drawing/2014/main" id="{6D82F545-7F25-8C22-6A45-B6E5E0D46C59}"/>
              </a:ext>
            </a:extLst>
          </p:cNvPr>
          <p:cNvSpPr txBox="1"/>
          <p:nvPr/>
        </p:nvSpPr>
        <p:spPr>
          <a:xfrm>
            <a:off x="412955" y="1484671"/>
            <a:ext cx="2802193" cy="4801314"/>
          </a:xfrm>
          <a:prstGeom prst="rect">
            <a:avLst/>
          </a:prstGeom>
          <a:noFill/>
        </p:spPr>
        <p:txBody>
          <a:bodyPr wrap="square" rtlCol="0">
            <a:spAutoFit/>
          </a:bodyPr>
          <a:lstStyle/>
          <a:p>
            <a:pPr algn="l">
              <a:buFont typeface="Arial" panose="020B0604020202020204" pitchFamily="34" charset="0"/>
              <a:buChar char="•"/>
            </a:pPr>
            <a:r>
              <a:rPr lang="en-GB" b="1" i="0" dirty="0">
                <a:effectLst/>
                <a:latin typeface="Inter"/>
              </a:rPr>
              <a:t>Geopolitical Impact on Tourism:</a:t>
            </a:r>
            <a:r>
              <a:rPr lang="en-GB" b="0" i="0" dirty="0">
                <a:effectLst/>
                <a:latin typeface="Inter"/>
              </a:rPr>
              <a:t> Conflicts deter tourists and affect destination image.</a:t>
            </a:r>
          </a:p>
          <a:p>
            <a:pPr algn="l">
              <a:buFont typeface="Arial" panose="020B0604020202020204" pitchFamily="34" charset="0"/>
              <a:buChar char="•"/>
            </a:pPr>
            <a:r>
              <a:rPr lang="en-GB" b="1" i="0" dirty="0">
                <a:effectLst/>
                <a:latin typeface="Inter"/>
              </a:rPr>
              <a:t>Economic Consequences:</a:t>
            </a:r>
            <a:r>
              <a:rPr lang="en-GB" b="0" i="0" dirty="0">
                <a:effectLst/>
                <a:latin typeface="Inter"/>
              </a:rPr>
              <a:t> Reduced investment and supply chain disruptions.</a:t>
            </a:r>
          </a:p>
          <a:p>
            <a:pPr algn="l">
              <a:buFont typeface="Arial" panose="020B0604020202020204" pitchFamily="34" charset="0"/>
              <a:buChar char="•"/>
            </a:pPr>
            <a:r>
              <a:rPr lang="en-GB" b="1" i="0" dirty="0">
                <a:effectLst/>
                <a:latin typeface="Inter"/>
              </a:rPr>
              <a:t>Resilience Strategies:</a:t>
            </a:r>
            <a:r>
              <a:rPr lang="en-GB" b="0" i="0" dirty="0">
                <a:effectLst/>
                <a:latin typeface="Inter"/>
              </a:rPr>
              <a:t> Market diversification and digital marketing.</a:t>
            </a:r>
          </a:p>
          <a:p>
            <a:pPr algn="l">
              <a:buFont typeface="Arial" panose="020B0604020202020204" pitchFamily="34" charset="0"/>
              <a:buChar char="•"/>
            </a:pPr>
            <a:r>
              <a:rPr lang="en-GB" b="1" i="0" dirty="0">
                <a:effectLst/>
                <a:latin typeface="Inter"/>
              </a:rPr>
              <a:t>Collaborative Approaches:</a:t>
            </a:r>
            <a:r>
              <a:rPr lang="en-GB" b="0" i="0" dirty="0">
                <a:effectLst/>
                <a:latin typeface="Inter"/>
              </a:rPr>
              <a:t> Public-private partnerships for crisis management.</a:t>
            </a:r>
          </a:p>
          <a:p>
            <a:endParaRPr lang="en-GB" dirty="0"/>
          </a:p>
        </p:txBody>
      </p:sp>
      <p:pic>
        <p:nvPicPr>
          <p:cNvPr id="16" name="Picture 15">
            <a:extLst>
              <a:ext uri="{FF2B5EF4-FFF2-40B4-BE49-F238E27FC236}">
                <a16:creationId xmlns:a16="http://schemas.microsoft.com/office/drawing/2014/main" id="{1CB6872D-DDB8-8D1D-520E-FF9D760B477A}"/>
              </a:ext>
            </a:extLst>
          </p:cNvPr>
          <p:cNvPicPr>
            <a:picLocks noChangeAspect="1"/>
          </p:cNvPicPr>
          <p:nvPr/>
        </p:nvPicPr>
        <p:blipFill>
          <a:blip r:embed="rId7"/>
          <a:stretch>
            <a:fillRect/>
          </a:stretch>
        </p:blipFill>
        <p:spPr>
          <a:xfrm rot="1950959">
            <a:off x="3830555" y="412272"/>
            <a:ext cx="1752845" cy="2343477"/>
          </a:xfrm>
          <a:prstGeom prst="rect">
            <a:avLst/>
          </a:prstGeom>
        </p:spPr>
      </p:pic>
      <p:pic>
        <p:nvPicPr>
          <p:cNvPr id="18" name="Picture 17">
            <a:extLst>
              <a:ext uri="{FF2B5EF4-FFF2-40B4-BE49-F238E27FC236}">
                <a16:creationId xmlns:a16="http://schemas.microsoft.com/office/drawing/2014/main" id="{492A0054-62CD-0AE1-79D1-B63E59D8134D}"/>
              </a:ext>
            </a:extLst>
          </p:cNvPr>
          <p:cNvPicPr>
            <a:picLocks noChangeAspect="1"/>
          </p:cNvPicPr>
          <p:nvPr/>
        </p:nvPicPr>
        <p:blipFill>
          <a:blip r:embed="rId8"/>
          <a:stretch>
            <a:fillRect/>
          </a:stretch>
        </p:blipFill>
        <p:spPr>
          <a:xfrm rot="19413802">
            <a:off x="4543669" y="1188290"/>
            <a:ext cx="4324610" cy="981916"/>
          </a:xfrm>
          <a:prstGeom prst="rect">
            <a:avLst/>
          </a:prstGeom>
        </p:spPr>
      </p:pic>
    </p:spTree>
    <p:extLst>
      <p:ext uri="{BB962C8B-B14F-4D97-AF65-F5344CB8AC3E}">
        <p14:creationId xmlns:p14="http://schemas.microsoft.com/office/powerpoint/2010/main" val="18164277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7" name="Arc 6">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Freeform: Shape 1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4490E46B-5462-B19B-E4A0-BE8CA90D1927}"/>
              </a:ext>
            </a:extLst>
          </p:cNvPr>
          <p:cNvSpPr txBox="1"/>
          <p:nvPr/>
        </p:nvSpPr>
        <p:spPr>
          <a:xfrm>
            <a:off x="565906" y="5451961"/>
            <a:ext cx="5458838" cy="670267"/>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endParaRPr lang="en-US" sz="1050" dirty="0"/>
          </a:p>
        </p:txBody>
      </p:sp>
      <p:sp>
        <p:nvSpPr>
          <p:cNvPr id="2" name="Footer Placeholder 1">
            <a:extLst>
              <a:ext uri="{FF2B5EF4-FFF2-40B4-BE49-F238E27FC236}">
                <a16:creationId xmlns:a16="http://schemas.microsoft.com/office/drawing/2014/main" id="{DB3E17C5-20AC-2725-DEB4-413BAFDA7736}"/>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defTabSz="914400">
              <a:lnSpc>
                <a:spcPct val="90000"/>
              </a:lnSpc>
              <a:spcAft>
                <a:spcPts val="600"/>
              </a:spcAft>
            </a:pPr>
            <a:r>
              <a:rPr lang="en-US" sz="900" kern="1200">
                <a:solidFill>
                  <a:schemeClr val="tx1">
                    <a:tint val="75000"/>
                  </a:schemeClr>
                </a:solidFill>
                <a:latin typeface="+mn-lt"/>
                <a:ea typeface="+mn-ea"/>
                <a:cs typeface="+mn-cs"/>
              </a:rPr>
              <a:t>Contemporary Themes in the Hotel and Hospitality Sector: Industry responses for shocks and recovery. </a:t>
            </a:r>
          </a:p>
        </p:txBody>
      </p:sp>
      <p:sp>
        <p:nvSpPr>
          <p:cNvPr id="8" name="TextBox 7">
            <a:extLst>
              <a:ext uri="{FF2B5EF4-FFF2-40B4-BE49-F238E27FC236}">
                <a16:creationId xmlns:a16="http://schemas.microsoft.com/office/drawing/2014/main" id="{447B46C1-EB24-A86F-591B-D0EB2C7BDD78}"/>
              </a:ext>
            </a:extLst>
          </p:cNvPr>
          <p:cNvSpPr txBox="1"/>
          <p:nvPr/>
        </p:nvSpPr>
        <p:spPr>
          <a:xfrm>
            <a:off x="7275871" y="3165031"/>
            <a:ext cx="4581832" cy="2862322"/>
          </a:xfrm>
          <a:prstGeom prst="rect">
            <a:avLst/>
          </a:prstGeom>
          <a:noFill/>
        </p:spPr>
        <p:txBody>
          <a:bodyPr wrap="square" rtlCol="0">
            <a:spAutoFit/>
          </a:bodyPr>
          <a:lstStyle/>
          <a:p>
            <a:pPr algn="l"/>
            <a:r>
              <a:rPr lang="en-GB" b="1" i="0" dirty="0">
                <a:effectLst/>
                <a:latin typeface="Inter"/>
              </a:rPr>
              <a:t>Critical Analysis</a:t>
            </a:r>
          </a:p>
          <a:p>
            <a:pPr algn="l"/>
            <a:endParaRPr lang="en-GB" b="0" i="0" dirty="0">
              <a:effectLst/>
              <a:latin typeface="Inter"/>
            </a:endParaRPr>
          </a:p>
          <a:p>
            <a:pPr algn="l">
              <a:buFont typeface="Arial" panose="020B0604020202020204" pitchFamily="34" charset="0"/>
              <a:buChar char="•"/>
            </a:pPr>
            <a:r>
              <a:rPr lang="en-GB" b="1" i="0" dirty="0">
                <a:effectLst/>
                <a:latin typeface="Inter"/>
              </a:rPr>
              <a:t>Post-2021 Developments:</a:t>
            </a:r>
            <a:r>
              <a:rPr lang="en-GB" b="0" i="0" dirty="0">
                <a:effectLst/>
                <a:latin typeface="Inter"/>
              </a:rPr>
              <a:t> Diplomatic shifts like the Abraham Accords influence tourism.</a:t>
            </a:r>
          </a:p>
          <a:p>
            <a:pPr algn="l">
              <a:buFont typeface="Arial" panose="020B0604020202020204" pitchFamily="34" charset="0"/>
              <a:buChar char="•"/>
            </a:pPr>
            <a:endParaRPr lang="en-GB" b="0" i="0" dirty="0">
              <a:effectLst/>
              <a:latin typeface="Inter"/>
            </a:endParaRPr>
          </a:p>
          <a:p>
            <a:pPr algn="l">
              <a:buFont typeface="Arial" panose="020B0604020202020204" pitchFamily="34" charset="0"/>
              <a:buChar char="•"/>
            </a:pPr>
            <a:r>
              <a:rPr lang="en-GB" b="1" i="0" dirty="0">
                <a:effectLst/>
                <a:latin typeface="Inter"/>
              </a:rPr>
              <a:t>Investment Trends:</a:t>
            </a:r>
            <a:r>
              <a:rPr lang="en-GB" b="0" i="0" dirty="0">
                <a:effectLst/>
                <a:latin typeface="Inter"/>
              </a:rPr>
              <a:t> Saudi Arabia's Vision 2030 boosts tourism investment.</a:t>
            </a:r>
          </a:p>
          <a:p>
            <a:pPr algn="l">
              <a:buFont typeface="Arial" panose="020B0604020202020204" pitchFamily="34" charset="0"/>
              <a:buChar char="•"/>
            </a:pPr>
            <a:endParaRPr lang="en-GB" b="0" i="0" dirty="0">
              <a:effectLst/>
              <a:latin typeface="Inter"/>
            </a:endParaRPr>
          </a:p>
          <a:p>
            <a:pPr algn="l">
              <a:buFont typeface="Arial" panose="020B0604020202020204" pitchFamily="34" charset="0"/>
              <a:buChar char="•"/>
            </a:pPr>
            <a:r>
              <a:rPr lang="en-GB" b="1" i="0" dirty="0">
                <a:effectLst/>
                <a:latin typeface="Inter"/>
              </a:rPr>
              <a:t>Image Management:</a:t>
            </a:r>
            <a:r>
              <a:rPr lang="en-GB" b="0" i="0" dirty="0">
                <a:effectLst/>
                <a:latin typeface="Inter"/>
              </a:rPr>
              <a:t> New strategies to counteract negative perceptions.</a:t>
            </a:r>
          </a:p>
        </p:txBody>
      </p:sp>
      <p:pic>
        <p:nvPicPr>
          <p:cNvPr id="16" name="Picture 15">
            <a:extLst>
              <a:ext uri="{FF2B5EF4-FFF2-40B4-BE49-F238E27FC236}">
                <a16:creationId xmlns:a16="http://schemas.microsoft.com/office/drawing/2014/main" id="{B0A88B8F-102C-272C-72A6-0C8C7EAB6F91}"/>
              </a:ext>
            </a:extLst>
          </p:cNvPr>
          <p:cNvPicPr>
            <a:picLocks noChangeAspect="1"/>
          </p:cNvPicPr>
          <p:nvPr/>
        </p:nvPicPr>
        <p:blipFill>
          <a:blip r:embed="rId3"/>
          <a:stretch>
            <a:fillRect/>
          </a:stretch>
        </p:blipFill>
        <p:spPr>
          <a:xfrm>
            <a:off x="5297522" y="363967"/>
            <a:ext cx="2648371" cy="2424629"/>
          </a:xfrm>
          <a:prstGeom prst="rect">
            <a:avLst/>
          </a:prstGeom>
        </p:spPr>
      </p:pic>
      <p:pic>
        <p:nvPicPr>
          <p:cNvPr id="18" name="Picture 17">
            <a:extLst>
              <a:ext uri="{FF2B5EF4-FFF2-40B4-BE49-F238E27FC236}">
                <a16:creationId xmlns:a16="http://schemas.microsoft.com/office/drawing/2014/main" id="{F4BA9A2C-335A-C872-0A69-F9E57D719CE2}"/>
              </a:ext>
            </a:extLst>
          </p:cNvPr>
          <p:cNvPicPr>
            <a:picLocks noChangeAspect="1"/>
          </p:cNvPicPr>
          <p:nvPr/>
        </p:nvPicPr>
        <p:blipFill>
          <a:blip r:embed="rId4"/>
          <a:stretch>
            <a:fillRect/>
          </a:stretch>
        </p:blipFill>
        <p:spPr>
          <a:xfrm>
            <a:off x="1113674" y="2953095"/>
            <a:ext cx="3678854" cy="2416244"/>
          </a:xfrm>
          <a:prstGeom prst="rect">
            <a:avLst/>
          </a:prstGeom>
        </p:spPr>
      </p:pic>
      <p:pic>
        <p:nvPicPr>
          <p:cNvPr id="20" name="Picture 19">
            <a:extLst>
              <a:ext uri="{FF2B5EF4-FFF2-40B4-BE49-F238E27FC236}">
                <a16:creationId xmlns:a16="http://schemas.microsoft.com/office/drawing/2014/main" id="{CA72BB76-1DD5-5E01-EAC1-A758FD8124E9}"/>
              </a:ext>
            </a:extLst>
          </p:cNvPr>
          <p:cNvPicPr>
            <a:picLocks noChangeAspect="1"/>
          </p:cNvPicPr>
          <p:nvPr/>
        </p:nvPicPr>
        <p:blipFill>
          <a:blip r:embed="rId5"/>
          <a:stretch>
            <a:fillRect/>
          </a:stretch>
        </p:blipFill>
        <p:spPr>
          <a:xfrm>
            <a:off x="633910" y="136525"/>
            <a:ext cx="3785031" cy="2424629"/>
          </a:xfrm>
          <a:prstGeom prst="rect">
            <a:avLst/>
          </a:prstGeom>
        </p:spPr>
      </p:pic>
    </p:spTree>
    <p:extLst>
      <p:ext uri="{BB962C8B-B14F-4D97-AF65-F5344CB8AC3E}">
        <p14:creationId xmlns:p14="http://schemas.microsoft.com/office/powerpoint/2010/main" val="38804569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a:extLst>
              <a:ext uri="{FF2B5EF4-FFF2-40B4-BE49-F238E27FC236}">
                <a16:creationId xmlns:a16="http://schemas.microsoft.com/office/drawing/2014/main" id="{C63D1DE1-FD93-8222-409F-6E3AF0C3C31F}"/>
              </a:ext>
            </a:extLst>
          </p:cNvPr>
          <p:cNvPicPr>
            <a:picLocks noChangeAspect="1"/>
          </p:cNvPicPr>
          <p:nvPr/>
        </p:nvPicPr>
        <p:blipFill>
          <a:blip r:embed="rId3"/>
          <a:srcRect t="12225" r="1" b="39242"/>
          <a:stretch/>
        </p:blipFill>
        <p:spPr>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6" name="Picture 5">
            <a:extLst>
              <a:ext uri="{FF2B5EF4-FFF2-40B4-BE49-F238E27FC236}">
                <a16:creationId xmlns:a16="http://schemas.microsoft.com/office/drawing/2014/main" id="{3DF113EB-F876-24AD-82DA-2006B5CF1438}"/>
              </a:ext>
            </a:extLst>
          </p:cNvPr>
          <p:cNvPicPr>
            <a:picLocks noChangeAspect="1"/>
          </p:cNvPicPr>
          <p:nvPr/>
        </p:nvPicPr>
        <p:blipFill>
          <a:blip r:embed="rId4"/>
          <a:srcRect b="16135"/>
          <a:stretch/>
        </p:blipFill>
        <p:spPr>
          <a:xfrm>
            <a:off x="4726728" y="3802962"/>
            <a:ext cx="7472381" cy="3047416"/>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
        <p:nvSpPr>
          <p:cNvPr id="2" name="Footer Placeholder 1">
            <a:extLst>
              <a:ext uri="{FF2B5EF4-FFF2-40B4-BE49-F238E27FC236}">
                <a16:creationId xmlns:a16="http://schemas.microsoft.com/office/drawing/2014/main" id="{5C91110E-CE0D-3FBE-A01C-53B42EC81F3E}"/>
              </a:ext>
            </a:extLst>
          </p:cNvPr>
          <p:cNvSpPr>
            <a:spLocks noGrp="1"/>
          </p:cNvSpPr>
          <p:nvPr>
            <p:ph type="ftr" sz="quarter" idx="11"/>
          </p:nvPr>
        </p:nvSpPr>
        <p:spPr>
          <a:xfrm>
            <a:off x="8085833" y="6485252"/>
            <a:ext cx="4114800" cy="365125"/>
          </a:xfrm>
        </p:spPr>
        <p:txBody>
          <a:bodyPr vert="horz" lIns="91440" tIns="45720" rIns="91440" bIns="45720" rtlCol="0" anchor="ctr">
            <a:normAutofit/>
          </a:bodyPr>
          <a:lstStyle/>
          <a:p>
            <a:pPr algn="l" defTabSz="914400">
              <a:lnSpc>
                <a:spcPct val="90000"/>
              </a:lnSpc>
              <a:spcAft>
                <a:spcPts val="600"/>
              </a:spcAft>
            </a:pPr>
            <a:r>
              <a:rPr lang="en-US" sz="900" kern="1200" dirty="0">
                <a:solidFill>
                  <a:srgbClr val="FFFFFF"/>
                </a:solidFill>
                <a:latin typeface="+mn-lt"/>
                <a:ea typeface="+mn-ea"/>
                <a:cs typeface="+mn-cs"/>
              </a:rPr>
              <a:t>Contemporary Themes in the Hotel and Hospitality Sector: Industry responses for shocks and recovery. </a:t>
            </a:r>
          </a:p>
        </p:txBody>
      </p:sp>
      <p:sp>
        <p:nvSpPr>
          <p:cNvPr id="19" name="TextBox 18">
            <a:extLst>
              <a:ext uri="{FF2B5EF4-FFF2-40B4-BE49-F238E27FC236}">
                <a16:creationId xmlns:a16="http://schemas.microsoft.com/office/drawing/2014/main" id="{393C9B16-6D42-DAF7-37F6-3270DDCA9F02}"/>
              </a:ext>
            </a:extLst>
          </p:cNvPr>
          <p:cNvSpPr txBox="1"/>
          <p:nvPr/>
        </p:nvSpPr>
        <p:spPr>
          <a:xfrm>
            <a:off x="5689600" y="3525520"/>
            <a:ext cx="5618480" cy="200055"/>
          </a:xfrm>
          <a:prstGeom prst="rect">
            <a:avLst/>
          </a:prstGeom>
          <a:noFill/>
        </p:spPr>
        <p:txBody>
          <a:bodyPr wrap="square" rtlCol="0">
            <a:spAutoFit/>
          </a:bodyPr>
          <a:lstStyle/>
          <a:p>
            <a:r>
              <a:rPr lang="en-GB" sz="700" dirty="0"/>
              <a:t>https://zenkit.com/en/blog/smart-note-taking-for-research-paper-writing/</a:t>
            </a:r>
          </a:p>
        </p:txBody>
      </p:sp>
      <p:sp>
        <p:nvSpPr>
          <p:cNvPr id="21" name="TextBox 20">
            <a:extLst>
              <a:ext uri="{FF2B5EF4-FFF2-40B4-BE49-F238E27FC236}">
                <a16:creationId xmlns:a16="http://schemas.microsoft.com/office/drawing/2014/main" id="{38E456C9-5042-64CF-4878-EDD4DA15AC23}"/>
              </a:ext>
            </a:extLst>
          </p:cNvPr>
          <p:cNvSpPr txBox="1"/>
          <p:nvPr/>
        </p:nvSpPr>
        <p:spPr>
          <a:xfrm>
            <a:off x="5689600" y="3784984"/>
            <a:ext cx="4719484" cy="200055"/>
          </a:xfrm>
          <a:prstGeom prst="rect">
            <a:avLst/>
          </a:prstGeom>
          <a:noFill/>
        </p:spPr>
        <p:txBody>
          <a:bodyPr wrap="square" rtlCol="0">
            <a:spAutoFit/>
          </a:bodyPr>
          <a:lstStyle/>
          <a:p>
            <a:r>
              <a:rPr lang="en-GB" sz="700" dirty="0"/>
              <a:t>https://unsplash.com/photos/eyeglasses-with-gray-frames-on-the-top-of-notebook-3mt71MKGjQ0</a:t>
            </a:r>
          </a:p>
        </p:txBody>
      </p:sp>
      <p:sp>
        <p:nvSpPr>
          <p:cNvPr id="23" name="TextBox 22">
            <a:extLst>
              <a:ext uri="{FF2B5EF4-FFF2-40B4-BE49-F238E27FC236}">
                <a16:creationId xmlns:a16="http://schemas.microsoft.com/office/drawing/2014/main" id="{F7FD9CE8-94F6-727E-E3B6-32BD3FBAC8AE}"/>
              </a:ext>
            </a:extLst>
          </p:cNvPr>
          <p:cNvSpPr txBox="1"/>
          <p:nvPr/>
        </p:nvSpPr>
        <p:spPr>
          <a:xfrm>
            <a:off x="275304" y="658761"/>
            <a:ext cx="4021394" cy="2308324"/>
          </a:xfrm>
          <a:prstGeom prst="rect">
            <a:avLst/>
          </a:prstGeom>
          <a:noFill/>
        </p:spPr>
        <p:txBody>
          <a:bodyPr wrap="square" rtlCol="0">
            <a:spAutoFit/>
          </a:bodyPr>
          <a:lstStyle/>
          <a:p>
            <a:pPr algn="l"/>
            <a:r>
              <a:rPr lang="en-GB" b="1" i="0" dirty="0">
                <a:effectLst/>
                <a:latin typeface="Inter"/>
              </a:rPr>
              <a:t> Methodology</a:t>
            </a:r>
          </a:p>
          <a:p>
            <a:pPr algn="l"/>
            <a:endParaRPr lang="en-GB" b="0" i="0" dirty="0">
              <a:effectLst/>
              <a:latin typeface="Inter"/>
            </a:endParaRPr>
          </a:p>
          <a:p>
            <a:pPr algn="l">
              <a:buFont typeface="Arial" panose="020B0604020202020204" pitchFamily="34" charset="0"/>
              <a:buChar char="•"/>
            </a:pPr>
            <a:r>
              <a:rPr lang="en-GB" b="1" i="0" dirty="0">
                <a:effectLst/>
                <a:latin typeface="Inter"/>
              </a:rPr>
              <a:t>Research Approach:</a:t>
            </a:r>
            <a:r>
              <a:rPr lang="en-GB" b="0" i="0" dirty="0">
                <a:effectLst/>
                <a:latin typeface="Inter"/>
              </a:rPr>
              <a:t> Extensive literature review using academic databases and news outlets.</a:t>
            </a:r>
          </a:p>
          <a:p>
            <a:pPr algn="l">
              <a:buFont typeface="Arial" panose="020B0604020202020204" pitchFamily="34" charset="0"/>
              <a:buChar char="•"/>
            </a:pPr>
            <a:endParaRPr lang="en-GB" b="0" i="0" dirty="0">
              <a:effectLst/>
              <a:latin typeface="Inter"/>
            </a:endParaRPr>
          </a:p>
          <a:p>
            <a:pPr algn="l">
              <a:buFont typeface="Arial" panose="020B0604020202020204" pitchFamily="34" charset="0"/>
              <a:buChar char="•"/>
            </a:pPr>
            <a:r>
              <a:rPr lang="en-GB" b="1" i="0" dirty="0">
                <a:effectLst/>
                <a:latin typeface="Inter"/>
              </a:rPr>
              <a:t>Limitations:</a:t>
            </a:r>
            <a:r>
              <a:rPr lang="en-GB" b="0" i="0" dirty="0">
                <a:effectLst/>
                <a:latin typeface="Inter"/>
              </a:rPr>
              <a:t> Potential bias in sources and rapidly evolving geopolitical context.</a:t>
            </a:r>
          </a:p>
        </p:txBody>
      </p:sp>
    </p:spTree>
    <p:extLst>
      <p:ext uri="{BB962C8B-B14F-4D97-AF65-F5344CB8AC3E}">
        <p14:creationId xmlns:p14="http://schemas.microsoft.com/office/powerpoint/2010/main" val="26663105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2" name="Rectangle 2061">
            <a:extLst>
              <a:ext uri="{FF2B5EF4-FFF2-40B4-BE49-F238E27FC236}">
                <a16:creationId xmlns:a16="http://schemas.microsoft.com/office/drawing/2014/main" id="{5EBC18B6-E5C3-4AD1-97A4-E6A3477A0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4" name="Rectangle 2063">
            <a:extLst>
              <a:ext uri="{FF2B5EF4-FFF2-40B4-BE49-F238E27FC236}">
                <a16:creationId xmlns:a16="http://schemas.microsoft.com/office/drawing/2014/main" id="{136A4AB6-B72B-4CC6-ADCF-BE807B6C3D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0392" y="36338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66" name="Rectangle 2065">
            <a:extLst>
              <a:ext uri="{FF2B5EF4-FFF2-40B4-BE49-F238E27FC236}">
                <a16:creationId xmlns:a16="http://schemas.microsoft.com/office/drawing/2014/main" id="{B35D540D-9486-4236-952A-F72DC52D79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792" y="2935541"/>
            <a:ext cx="62179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8CEBB00F-1266-C8B2-2E80-312F369EF32D}"/>
              </a:ext>
            </a:extLst>
          </p:cNvPr>
          <p:cNvSpPr txBox="1"/>
          <p:nvPr/>
        </p:nvSpPr>
        <p:spPr>
          <a:xfrm>
            <a:off x="612648" y="3355848"/>
            <a:ext cx="6272784" cy="2825496"/>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endParaRPr lang="en-US" sz="2200" dirty="0"/>
          </a:p>
        </p:txBody>
      </p:sp>
      <p:pic>
        <p:nvPicPr>
          <p:cNvPr id="8" name="Picture 7" descr="A beach with a body of water&#10;&#10;AI-generated content may be incorrect.">
            <a:extLst>
              <a:ext uri="{FF2B5EF4-FFF2-40B4-BE49-F238E27FC236}">
                <a16:creationId xmlns:a16="http://schemas.microsoft.com/office/drawing/2014/main" id="{7FC88FC1-4519-8524-A80B-ED095449A1B4}"/>
              </a:ext>
            </a:extLst>
          </p:cNvPr>
          <p:cNvPicPr>
            <a:picLocks noChangeAspect="1"/>
          </p:cNvPicPr>
          <p:nvPr/>
        </p:nvPicPr>
        <p:blipFill>
          <a:blip r:embed="rId3"/>
          <a:srcRect b="609"/>
          <a:stretch/>
        </p:blipFill>
        <p:spPr>
          <a:xfrm>
            <a:off x="7666752" y="2319633"/>
            <a:ext cx="4507992" cy="2240280"/>
          </a:xfrm>
          <a:prstGeom prst="rect">
            <a:avLst/>
          </a:prstGeom>
        </p:spPr>
      </p:pic>
      <p:sp>
        <p:nvSpPr>
          <p:cNvPr id="2" name="Footer Placeholder 1">
            <a:extLst>
              <a:ext uri="{FF2B5EF4-FFF2-40B4-BE49-F238E27FC236}">
                <a16:creationId xmlns:a16="http://schemas.microsoft.com/office/drawing/2014/main" id="{CC28A5B2-2723-5401-DE11-2DAFDDF63429}"/>
              </a:ext>
            </a:extLst>
          </p:cNvPr>
          <p:cNvSpPr>
            <a:spLocks noGrp="1"/>
          </p:cNvSpPr>
          <p:nvPr>
            <p:ph type="ftr" sz="quarter" idx="11"/>
          </p:nvPr>
        </p:nvSpPr>
        <p:spPr>
          <a:xfrm>
            <a:off x="1892808" y="6356350"/>
            <a:ext cx="3712464" cy="365125"/>
          </a:xfrm>
        </p:spPr>
        <p:txBody>
          <a:bodyPr vert="horz" lIns="91440" tIns="45720" rIns="91440" bIns="45720" rtlCol="0" anchor="ctr">
            <a:normAutofit/>
          </a:bodyPr>
          <a:lstStyle/>
          <a:p>
            <a:pPr defTabSz="914400">
              <a:lnSpc>
                <a:spcPct val="90000"/>
              </a:lnSpc>
              <a:spcAft>
                <a:spcPts val="600"/>
              </a:spcAft>
            </a:pPr>
            <a:r>
              <a:rPr lang="en-US" sz="900" kern="1200">
                <a:solidFill>
                  <a:schemeClr val="tx1">
                    <a:lumMod val="50000"/>
                    <a:lumOff val="50000"/>
                  </a:schemeClr>
                </a:solidFill>
                <a:latin typeface="+mn-lt"/>
                <a:ea typeface="+mn-ea"/>
                <a:cs typeface="+mn-cs"/>
              </a:rPr>
              <a:t>Contemporary Themes in the Hotel and Hospitality Sector: Industry responses for shocks and recovery. </a:t>
            </a:r>
          </a:p>
        </p:txBody>
      </p:sp>
      <p:pic>
        <p:nvPicPr>
          <p:cNvPr id="4" name="Picture 3" descr="A person standing on a rocky hill&#10;&#10;AI-generated content may be incorrect.">
            <a:extLst>
              <a:ext uri="{FF2B5EF4-FFF2-40B4-BE49-F238E27FC236}">
                <a16:creationId xmlns:a16="http://schemas.microsoft.com/office/drawing/2014/main" id="{48E8861A-F163-1C57-D1B0-19B749E61D2A}"/>
              </a:ext>
            </a:extLst>
          </p:cNvPr>
          <p:cNvPicPr>
            <a:picLocks noChangeAspect="1"/>
          </p:cNvPicPr>
          <p:nvPr/>
        </p:nvPicPr>
        <p:blipFill>
          <a:blip r:embed="rId4"/>
          <a:srcRect t="22350"/>
          <a:stretch/>
        </p:blipFill>
        <p:spPr>
          <a:xfrm>
            <a:off x="7684008" y="4588816"/>
            <a:ext cx="4507992" cy="2240280"/>
          </a:xfrm>
          <a:prstGeom prst="rect">
            <a:avLst/>
          </a:prstGeom>
        </p:spPr>
      </p:pic>
      <p:sp>
        <p:nvSpPr>
          <p:cNvPr id="9" name="TextBox 8">
            <a:extLst>
              <a:ext uri="{FF2B5EF4-FFF2-40B4-BE49-F238E27FC236}">
                <a16:creationId xmlns:a16="http://schemas.microsoft.com/office/drawing/2014/main" id="{5190D287-B696-30B0-DD86-EBA4D5560EE3}"/>
              </a:ext>
            </a:extLst>
          </p:cNvPr>
          <p:cNvSpPr txBox="1"/>
          <p:nvPr/>
        </p:nvSpPr>
        <p:spPr>
          <a:xfrm>
            <a:off x="7621032" y="4559912"/>
            <a:ext cx="4188542" cy="784830"/>
          </a:xfrm>
          <a:prstGeom prst="rect">
            <a:avLst/>
          </a:prstGeom>
          <a:noFill/>
        </p:spPr>
        <p:txBody>
          <a:bodyPr wrap="square" rtlCol="0">
            <a:spAutoFit/>
          </a:bodyPr>
          <a:lstStyle/>
          <a:p>
            <a:r>
              <a:rPr lang="en-US" sz="900" b="0" i="0" dirty="0">
                <a:effectLst/>
              </a:rPr>
              <a:t>The deserted Israeli resort of Ein Gedi https://www.facebook.com/story.php?story_fbid=952297270373134&amp;id=100067786101011&amp;_rdr</a:t>
            </a:r>
            <a:endParaRPr lang="en-US" sz="900" dirty="0"/>
          </a:p>
          <a:p>
            <a:endParaRPr lang="en-GB" dirty="0"/>
          </a:p>
        </p:txBody>
      </p:sp>
      <p:sp>
        <p:nvSpPr>
          <p:cNvPr id="10" name="TextBox 9">
            <a:extLst>
              <a:ext uri="{FF2B5EF4-FFF2-40B4-BE49-F238E27FC236}">
                <a16:creationId xmlns:a16="http://schemas.microsoft.com/office/drawing/2014/main" id="{396E2175-FA66-A597-914F-845CAC017D96}"/>
              </a:ext>
            </a:extLst>
          </p:cNvPr>
          <p:cNvSpPr txBox="1"/>
          <p:nvPr/>
        </p:nvSpPr>
        <p:spPr>
          <a:xfrm>
            <a:off x="7621032" y="2944685"/>
            <a:ext cx="4462272" cy="646331"/>
          </a:xfrm>
          <a:prstGeom prst="rect">
            <a:avLst/>
          </a:prstGeom>
          <a:noFill/>
        </p:spPr>
        <p:txBody>
          <a:bodyPr wrap="square" rtlCol="0">
            <a:spAutoFit/>
          </a:bodyPr>
          <a:lstStyle/>
          <a:p>
            <a:pPr algn="l"/>
            <a:r>
              <a:rPr lang="en-GB" sz="900" b="1" i="0" dirty="0">
                <a:effectLst/>
              </a:rPr>
              <a:t>Abandoned hotel the Al Nabila Grand Bay </a:t>
            </a:r>
            <a:r>
              <a:rPr lang="en-GB" sz="900" b="1" i="0" dirty="0" err="1">
                <a:effectLst/>
              </a:rPr>
              <a:t>Makadi</a:t>
            </a:r>
            <a:r>
              <a:rPr lang="en-GB" sz="900" b="1" i="0" dirty="0">
                <a:effectLst/>
              </a:rPr>
              <a:t> and beach during a pandemic at Secret bay of the Red Sea in Egypt. </a:t>
            </a:r>
            <a:r>
              <a:rPr lang="en-GB" sz="900" b="1" i="0" dirty="0" err="1">
                <a:effectLst/>
              </a:rPr>
              <a:t>Hurghada</a:t>
            </a:r>
            <a:r>
              <a:rPr lang="en-GB" sz="900" b="1" i="0" dirty="0">
                <a:effectLst/>
              </a:rPr>
              <a:t>, Egypt . https://www.dreamstime.com/abandoned-hotel-al-nabila-grand-bay-makadi-beach-pandemic-secret-red-sea-egypt-hurghada-june-empty-image240241258</a:t>
            </a:r>
          </a:p>
        </p:txBody>
      </p:sp>
      <p:pic>
        <p:nvPicPr>
          <p:cNvPr id="12" name="Picture 11">
            <a:extLst>
              <a:ext uri="{FF2B5EF4-FFF2-40B4-BE49-F238E27FC236}">
                <a16:creationId xmlns:a16="http://schemas.microsoft.com/office/drawing/2014/main" id="{B8291152-45E3-D428-17E9-447D33482E56}"/>
              </a:ext>
            </a:extLst>
          </p:cNvPr>
          <p:cNvPicPr>
            <a:picLocks noChangeAspect="1"/>
          </p:cNvPicPr>
          <p:nvPr/>
        </p:nvPicPr>
        <p:blipFill>
          <a:blip r:embed="rId5"/>
          <a:stretch>
            <a:fillRect/>
          </a:stretch>
        </p:blipFill>
        <p:spPr>
          <a:xfrm>
            <a:off x="7666752" y="21546"/>
            <a:ext cx="4507992" cy="2240280"/>
          </a:xfrm>
          <a:prstGeom prst="rect">
            <a:avLst/>
          </a:prstGeom>
        </p:spPr>
      </p:pic>
      <p:sp>
        <p:nvSpPr>
          <p:cNvPr id="13" name="TextBox 12">
            <a:extLst>
              <a:ext uri="{FF2B5EF4-FFF2-40B4-BE49-F238E27FC236}">
                <a16:creationId xmlns:a16="http://schemas.microsoft.com/office/drawing/2014/main" id="{74E40559-5B1C-1023-B351-A6BD00168CD4}"/>
              </a:ext>
            </a:extLst>
          </p:cNvPr>
          <p:cNvSpPr txBox="1"/>
          <p:nvPr/>
        </p:nvSpPr>
        <p:spPr>
          <a:xfrm>
            <a:off x="7729728" y="1495561"/>
            <a:ext cx="3421626" cy="507831"/>
          </a:xfrm>
          <a:prstGeom prst="rect">
            <a:avLst/>
          </a:prstGeom>
          <a:noFill/>
        </p:spPr>
        <p:txBody>
          <a:bodyPr wrap="square" rtlCol="0">
            <a:spAutoFit/>
          </a:bodyPr>
          <a:lstStyle/>
          <a:p>
            <a:r>
              <a:rPr lang="en-GB" sz="900" b="1" i="0" dirty="0">
                <a:effectLst/>
              </a:rPr>
              <a:t>Ghost-Town, the Abandoned Hotel Resorts in Sinai: https://www.sensesatlas.com/ghost-town-the-abandonned-hotel-resort-in-sinai/</a:t>
            </a:r>
            <a:endParaRPr lang="en-GB" sz="900" b="1" dirty="0"/>
          </a:p>
        </p:txBody>
      </p:sp>
      <p:pic>
        <p:nvPicPr>
          <p:cNvPr id="14" name="Picture 13">
            <a:extLst>
              <a:ext uri="{FF2B5EF4-FFF2-40B4-BE49-F238E27FC236}">
                <a16:creationId xmlns:a16="http://schemas.microsoft.com/office/drawing/2014/main" id="{1F6B551F-54EA-C9E0-0D97-73DD984E328F}"/>
              </a:ext>
            </a:extLst>
          </p:cNvPr>
          <p:cNvPicPr>
            <a:picLocks noChangeAspect="1"/>
          </p:cNvPicPr>
          <p:nvPr/>
        </p:nvPicPr>
        <p:blipFill>
          <a:blip r:embed="rId6"/>
          <a:stretch>
            <a:fillRect/>
          </a:stretch>
        </p:blipFill>
        <p:spPr>
          <a:xfrm>
            <a:off x="3775587" y="241957"/>
            <a:ext cx="3774554" cy="322724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16" name="TextBox 15">
            <a:extLst>
              <a:ext uri="{FF2B5EF4-FFF2-40B4-BE49-F238E27FC236}">
                <a16:creationId xmlns:a16="http://schemas.microsoft.com/office/drawing/2014/main" id="{2D9E9688-925F-1B76-041C-3C8B2C433884}"/>
              </a:ext>
            </a:extLst>
          </p:cNvPr>
          <p:cNvSpPr txBox="1"/>
          <p:nvPr/>
        </p:nvSpPr>
        <p:spPr>
          <a:xfrm>
            <a:off x="3588679" y="3493406"/>
            <a:ext cx="3961462" cy="217752"/>
          </a:xfrm>
          <a:prstGeom prst="rect">
            <a:avLst/>
          </a:prstGeom>
          <a:noFill/>
        </p:spPr>
        <p:txBody>
          <a:bodyPr wrap="square">
            <a:spAutoFit/>
          </a:bodyPr>
          <a:lstStyle/>
          <a:p>
            <a:pPr indent="-228600" defTabSz="914400">
              <a:lnSpc>
                <a:spcPct val="90000"/>
              </a:lnSpc>
              <a:spcAft>
                <a:spcPts val="600"/>
              </a:spcAft>
              <a:buFont typeface="Arial" panose="020B0604020202020204" pitchFamily="34" charset="0"/>
              <a:buChar char="•"/>
            </a:pPr>
            <a:r>
              <a:rPr lang="en-US" sz="900" dirty="0"/>
              <a:t>https://www.unwto.org/impact-russian-offensive-in-ukraine-on-tourism</a:t>
            </a:r>
          </a:p>
        </p:txBody>
      </p:sp>
      <p:sp>
        <p:nvSpPr>
          <p:cNvPr id="18" name="TextBox 17">
            <a:extLst>
              <a:ext uri="{FF2B5EF4-FFF2-40B4-BE49-F238E27FC236}">
                <a16:creationId xmlns:a16="http://schemas.microsoft.com/office/drawing/2014/main" id="{C8758833-3372-3A3A-E28D-924596A4E0FB}"/>
              </a:ext>
            </a:extLst>
          </p:cNvPr>
          <p:cNvSpPr txBox="1"/>
          <p:nvPr/>
        </p:nvSpPr>
        <p:spPr>
          <a:xfrm>
            <a:off x="139592" y="366820"/>
            <a:ext cx="2195002" cy="6186309"/>
          </a:xfrm>
          <a:prstGeom prst="rect">
            <a:avLst/>
          </a:prstGeom>
          <a:noFill/>
        </p:spPr>
        <p:txBody>
          <a:bodyPr wrap="square" rtlCol="0">
            <a:spAutoFit/>
          </a:bodyPr>
          <a:lstStyle/>
          <a:p>
            <a:pPr algn="l"/>
            <a:r>
              <a:rPr lang="en-GB" b="1" i="0" dirty="0">
                <a:effectLst/>
                <a:latin typeface="Inter"/>
              </a:rPr>
              <a:t>Negative Impacts</a:t>
            </a:r>
            <a:endParaRPr lang="en-GB" b="0" i="0" dirty="0">
              <a:effectLst/>
              <a:latin typeface="Inter"/>
            </a:endParaRPr>
          </a:p>
          <a:p>
            <a:pPr algn="l">
              <a:buFont typeface="+mj-lt"/>
              <a:buAutoNum type="arabicPeriod"/>
            </a:pPr>
            <a:r>
              <a:rPr lang="en-GB" b="1" i="0" dirty="0">
                <a:effectLst/>
                <a:latin typeface="Inter"/>
              </a:rPr>
              <a:t>Tourism Decline:</a:t>
            </a:r>
            <a:r>
              <a:rPr lang="en-GB" b="0" i="0" dirty="0">
                <a:effectLst/>
                <a:latin typeface="Inter"/>
              </a:rPr>
              <a:t> Safety concerns reduce international visits.</a:t>
            </a:r>
          </a:p>
          <a:p>
            <a:pPr algn="l">
              <a:buFont typeface="+mj-lt"/>
              <a:buAutoNum type="arabicPeriod"/>
            </a:pPr>
            <a:r>
              <a:rPr lang="en-GB" b="1" i="0" dirty="0">
                <a:effectLst/>
                <a:latin typeface="Inter"/>
              </a:rPr>
              <a:t>Economic Losses:</a:t>
            </a:r>
            <a:r>
              <a:rPr lang="en-GB" b="0" i="0" dirty="0">
                <a:effectLst/>
                <a:latin typeface="Inter"/>
              </a:rPr>
              <a:t> Revenue drops in tourism-dependent economies.</a:t>
            </a:r>
          </a:p>
          <a:p>
            <a:pPr algn="l">
              <a:buFont typeface="+mj-lt"/>
              <a:buAutoNum type="arabicPeriod"/>
            </a:pPr>
            <a:r>
              <a:rPr lang="en-GB" b="1" i="0" dirty="0">
                <a:effectLst/>
                <a:latin typeface="Inter"/>
              </a:rPr>
              <a:t>Investment Hesitancy:</a:t>
            </a:r>
            <a:r>
              <a:rPr lang="en-GB" b="0" i="0" dirty="0">
                <a:effectLst/>
                <a:latin typeface="Inter"/>
              </a:rPr>
              <a:t> Conflicts deter foreign investment.</a:t>
            </a:r>
          </a:p>
          <a:p>
            <a:pPr algn="l">
              <a:buFont typeface="+mj-lt"/>
              <a:buAutoNum type="arabicPeriod"/>
            </a:pPr>
            <a:r>
              <a:rPr lang="en-GB" b="1" i="0" dirty="0">
                <a:effectLst/>
                <a:latin typeface="Inter"/>
              </a:rPr>
              <a:t>Supply Chain Disruptions:</a:t>
            </a:r>
            <a:r>
              <a:rPr lang="en-GB" b="0" i="0" dirty="0">
                <a:effectLst/>
                <a:latin typeface="Inter"/>
              </a:rPr>
              <a:t> Increased operational costs.</a:t>
            </a:r>
          </a:p>
          <a:p>
            <a:pPr algn="l">
              <a:buFont typeface="+mj-lt"/>
              <a:buAutoNum type="arabicPeriod"/>
            </a:pPr>
            <a:r>
              <a:rPr lang="en-GB" b="1" i="0" dirty="0">
                <a:effectLst/>
                <a:latin typeface="Inter"/>
              </a:rPr>
              <a:t>Negative Destination Image:</a:t>
            </a:r>
            <a:r>
              <a:rPr lang="en-GB" b="0" i="0" dirty="0">
                <a:effectLst/>
                <a:latin typeface="Inter"/>
              </a:rPr>
              <a:t> Long-term effects on tourism demand.</a:t>
            </a:r>
          </a:p>
        </p:txBody>
      </p:sp>
    </p:spTree>
    <p:extLst>
      <p:ext uri="{BB962C8B-B14F-4D97-AF65-F5344CB8AC3E}">
        <p14:creationId xmlns:p14="http://schemas.microsoft.com/office/powerpoint/2010/main" val="4924323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13B4A9-1C7C-4729-A016-AB42D39794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hild in pigtails sitting on beach">
            <a:extLst>
              <a:ext uri="{FF2B5EF4-FFF2-40B4-BE49-F238E27FC236}">
                <a16:creationId xmlns:a16="http://schemas.microsoft.com/office/drawing/2014/main" id="{02C9FAFC-470B-A70C-39B4-FAC2FCFB1B9A}"/>
              </a:ext>
            </a:extLst>
          </p:cNvPr>
          <p:cNvPicPr>
            <a:picLocks noChangeAspect="1"/>
          </p:cNvPicPr>
          <p:nvPr/>
        </p:nvPicPr>
        <p:blipFill>
          <a:blip r:embed="rId3">
            <a:extLst>
              <a:ext uri="{28A0092B-C50C-407E-A947-70E740481C1C}">
                <a14:useLocalDpi xmlns:a14="http://schemas.microsoft.com/office/drawing/2010/main" val="0"/>
              </a:ext>
            </a:extLst>
          </a:blip>
          <a:srcRect t="13391" r="1" b="1"/>
          <a:stretch/>
        </p:blipFill>
        <p:spPr>
          <a:xfrm>
            <a:off x="6096000" y="10"/>
            <a:ext cx="6096000" cy="5298958"/>
          </a:xfrm>
          <a:custGeom>
            <a:avLst/>
            <a:gdLst/>
            <a:ahLst/>
            <a:cxnLst/>
            <a:rect l="l" t="t" r="r" b="b"/>
            <a:pathLst>
              <a:path w="11862684" h="6858000">
                <a:moveTo>
                  <a:pt x="1047342" y="0"/>
                </a:moveTo>
                <a:lnTo>
                  <a:pt x="4590463" y="0"/>
                </a:lnTo>
                <a:lnTo>
                  <a:pt x="5499874" y="0"/>
                </a:lnTo>
                <a:lnTo>
                  <a:pt x="5723425" y="0"/>
                </a:lnTo>
                <a:lnTo>
                  <a:pt x="7580390" y="0"/>
                </a:lnTo>
                <a:lnTo>
                  <a:pt x="7747884" y="0"/>
                </a:lnTo>
                <a:lnTo>
                  <a:pt x="7824084" y="0"/>
                </a:lnTo>
                <a:lnTo>
                  <a:pt x="11862684" y="0"/>
                </a:lnTo>
                <a:lnTo>
                  <a:pt x="11862684" y="6858000"/>
                </a:lnTo>
                <a:lnTo>
                  <a:pt x="7824084" y="6858000"/>
                </a:lnTo>
                <a:lnTo>
                  <a:pt x="7747884" y="6858000"/>
                </a:lnTo>
                <a:lnTo>
                  <a:pt x="7580390" y="6858000"/>
                </a:lnTo>
                <a:lnTo>
                  <a:pt x="5723425" y="6858000"/>
                </a:lnTo>
                <a:lnTo>
                  <a:pt x="5499874" y="6858000"/>
                </a:lnTo>
                <a:lnTo>
                  <a:pt x="4590463" y="6858000"/>
                </a:lnTo>
                <a:lnTo>
                  <a:pt x="1654188" y="6858000"/>
                </a:lnTo>
                <a:cubicBezTo>
                  <a:pt x="1530404" y="6786859"/>
                  <a:pt x="1412658" y="6701489"/>
                  <a:pt x="1279816" y="6658805"/>
                </a:cubicBezTo>
                <a:cubicBezTo>
                  <a:pt x="1189242" y="6630349"/>
                  <a:pt x="1101686" y="6580550"/>
                  <a:pt x="1116783" y="6431153"/>
                </a:cubicBezTo>
                <a:cubicBezTo>
                  <a:pt x="1119802" y="6388469"/>
                  <a:pt x="1095648" y="6356456"/>
                  <a:pt x="1059419" y="6367127"/>
                </a:cubicBezTo>
                <a:cubicBezTo>
                  <a:pt x="989979" y="6388469"/>
                  <a:pt x="956768" y="6327999"/>
                  <a:pt x="917520" y="6281757"/>
                </a:cubicBezTo>
                <a:cubicBezTo>
                  <a:pt x="848079" y="6199945"/>
                  <a:pt x="781658" y="6114575"/>
                  <a:pt x="669950" y="6100347"/>
                </a:cubicBezTo>
                <a:cubicBezTo>
                  <a:pt x="691084" y="6036320"/>
                  <a:pt x="727312" y="6043434"/>
                  <a:pt x="760524" y="6057663"/>
                </a:cubicBezTo>
                <a:cubicBezTo>
                  <a:pt x="848079" y="6093234"/>
                  <a:pt x="935634" y="6132361"/>
                  <a:pt x="1023188" y="6167932"/>
                </a:cubicBezTo>
                <a:cubicBezTo>
                  <a:pt x="1080552" y="6189274"/>
                  <a:pt x="1137916" y="6221287"/>
                  <a:pt x="1213395" y="6196388"/>
                </a:cubicBezTo>
                <a:cubicBezTo>
                  <a:pt x="1146974" y="6068335"/>
                  <a:pt x="1035266" y="6043434"/>
                  <a:pt x="944692" y="6004307"/>
                </a:cubicBezTo>
                <a:cubicBezTo>
                  <a:pt x="832982" y="5954508"/>
                  <a:pt x="766562" y="5862025"/>
                  <a:pt x="685045" y="5755314"/>
                </a:cubicBezTo>
                <a:cubicBezTo>
                  <a:pt x="766562" y="5726858"/>
                  <a:pt x="817887" y="5805112"/>
                  <a:pt x="884310" y="5801555"/>
                </a:cubicBezTo>
                <a:cubicBezTo>
                  <a:pt x="887328" y="5790884"/>
                  <a:pt x="893366" y="5769542"/>
                  <a:pt x="893366" y="5769542"/>
                </a:cubicBezTo>
                <a:cubicBezTo>
                  <a:pt x="784676" y="5712629"/>
                  <a:pt x="736372" y="5605917"/>
                  <a:pt x="718256" y="5474306"/>
                </a:cubicBezTo>
                <a:cubicBezTo>
                  <a:pt x="712218" y="5406721"/>
                  <a:pt x="672970" y="5385379"/>
                  <a:pt x="633720" y="5353367"/>
                </a:cubicBezTo>
                <a:cubicBezTo>
                  <a:pt x="500878" y="5243097"/>
                  <a:pt x="358980" y="5143500"/>
                  <a:pt x="247270" y="4994104"/>
                </a:cubicBezTo>
                <a:cubicBezTo>
                  <a:pt x="377094" y="5011889"/>
                  <a:pt x="479744" y="5111487"/>
                  <a:pt x="615606" y="5154171"/>
                </a:cubicBezTo>
                <a:cubicBezTo>
                  <a:pt x="506917" y="4990547"/>
                  <a:pt x="365016" y="4905177"/>
                  <a:pt x="235194" y="4805580"/>
                </a:cubicBezTo>
                <a:cubicBezTo>
                  <a:pt x="174810" y="4759339"/>
                  <a:pt x="120468" y="4702425"/>
                  <a:pt x="51026" y="4677526"/>
                </a:cubicBezTo>
                <a:cubicBezTo>
                  <a:pt x="26873" y="4670412"/>
                  <a:pt x="-15396" y="4652628"/>
                  <a:pt x="5740" y="4602828"/>
                </a:cubicBezTo>
                <a:cubicBezTo>
                  <a:pt x="23854" y="4560144"/>
                  <a:pt x="57065" y="4574373"/>
                  <a:pt x="87257" y="4585042"/>
                </a:cubicBezTo>
                <a:cubicBezTo>
                  <a:pt x="159715" y="4613499"/>
                  <a:pt x="238213" y="4613499"/>
                  <a:pt x="337844" y="4613499"/>
                </a:cubicBezTo>
                <a:cubicBezTo>
                  <a:pt x="253310" y="4478331"/>
                  <a:pt x="99332" y="4521016"/>
                  <a:pt x="26873" y="4378734"/>
                </a:cubicBezTo>
                <a:cubicBezTo>
                  <a:pt x="117448" y="4353835"/>
                  <a:pt x="186888" y="4403633"/>
                  <a:pt x="259346" y="4414305"/>
                </a:cubicBezTo>
                <a:cubicBezTo>
                  <a:pt x="325769" y="4424975"/>
                  <a:pt x="340863" y="4400076"/>
                  <a:pt x="325769" y="4321821"/>
                </a:cubicBezTo>
                <a:cubicBezTo>
                  <a:pt x="301616" y="4200882"/>
                  <a:pt x="337844" y="4140411"/>
                  <a:pt x="434458" y="4172424"/>
                </a:cubicBezTo>
                <a:cubicBezTo>
                  <a:pt x="525031" y="4204438"/>
                  <a:pt x="534089" y="4158196"/>
                  <a:pt x="509936" y="4090612"/>
                </a:cubicBezTo>
                <a:cubicBezTo>
                  <a:pt x="473706" y="3991015"/>
                  <a:pt x="512954" y="3912759"/>
                  <a:pt x="540128" y="3827390"/>
                </a:cubicBezTo>
                <a:cubicBezTo>
                  <a:pt x="582395" y="3699337"/>
                  <a:pt x="564281" y="3635309"/>
                  <a:pt x="476725" y="3539269"/>
                </a:cubicBezTo>
                <a:cubicBezTo>
                  <a:pt x="425400" y="3485914"/>
                  <a:pt x="374074" y="3439672"/>
                  <a:pt x="301616" y="3393429"/>
                </a:cubicBezTo>
                <a:cubicBezTo>
                  <a:pt x="467668" y="3368530"/>
                  <a:pt x="295577" y="3283162"/>
                  <a:pt x="352940" y="3229805"/>
                </a:cubicBezTo>
                <a:cubicBezTo>
                  <a:pt x="470686" y="3208463"/>
                  <a:pt x="564281" y="3379202"/>
                  <a:pt x="724294" y="3329402"/>
                </a:cubicBezTo>
                <a:cubicBezTo>
                  <a:pt x="531070" y="3183563"/>
                  <a:pt x="313691" y="3137322"/>
                  <a:pt x="171792" y="2941684"/>
                </a:cubicBezTo>
                <a:cubicBezTo>
                  <a:pt x="205002" y="2899000"/>
                  <a:pt x="238213" y="2941684"/>
                  <a:pt x="265385" y="2923898"/>
                </a:cubicBezTo>
                <a:cubicBezTo>
                  <a:pt x="265385" y="2913227"/>
                  <a:pt x="582395" y="2980812"/>
                  <a:pt x="600510" y="2703362"/>
                </a:cubicBezTo>
                <a:cubicBezTo>
                  <a:pt x="606548" y="2703362"/>
                  <a:pt x="612587" y="2703362"/>
                  <a:pt x="618624" y="2692689"/>
                </a:cubicBezTo>
                <a:cubicBezTo>
                  <a:pt x="651834" y="2653563"/>
                  <a:pt x="621644" y="2561080"/>
                  <a:pt x="675988" y="2553965"/>
                </a:cubicBezTo>
                <a:cubicBezTo>
                  <a:pt x="736372" y="2546851"/>
                  <a:pt x="793735" y="2514837"/>
                  <a:pt x="857136" y="2532623"/>
                </a:cubicBezTo>
                <a:cubicBezTo>
                  <a:pt x="905443" y="2546851"/>
                  <a:pt x="956768" y="2564636"/>
                  <a:pt x="1008094" y="2564636"/>
                </a:cubicBezTo>
                <a:cubicBezTo>
                  <a:pt x="1062438" y="2564636"/>
                  <a:pt x="1137916" y="2685576"/>
                  <a:pt x="1171128" y="2525509"/>
                </a:cubicBezTo>
                <a:cubicBezTo>
                  <a:pt x="1171128" y="2518395"/>
                  <a:pt x="1264720" y="2536181"/>
                  <a:pt x="1316045" y="2543294"/>
                </a:cubicBezTo>
                <a:cubicBezTo>
                  <a:pt x="1358314" y="2550408"/>
                  <a:pt x="1409640" y="2582422"/>
                  <a:pt x="1439830" y="2518395"/>
                </a:cubicBezTo>
                <a:cubicBezTo>
                  <a:pt x="1454926" y="2479267"/>
                  <a:pt x="1382466" y="2408126"/>
                  <a:pt x="1319065" y="2401012"/>
                </a:cubicBezTo>
                <a:cubicBezTo>
                  <a:pt x="1261702" y="2393898"/>
                  <a:pt x="1204338" y="2386784"/>
                  <a:pt x="1149994" y="2401012"/>
                </a:cubicBezTo>
                <a:cubicBezTo>
                  <a:pt x="1083572" y="2418796"/>
                  <a:pt x="1047342" y="2390340"/>
                  <a:pt x="1029227" y="2326314"/>
                </a:cubicBezTo>
                <a:cubicBezTo>
                  <a:pt x="1008094" y="2258731"/>
                  <a:pt x="968844" y="2223159"/>
                  <a:pt x="914500" y="2191146"/>
                </a:cubicBezTo>
                <a:cubicBezTo>
                  <a:pt x="781658" y="2112891"/>
                  <a:pt x="654854" y="2020407"/>
                  <a:pt x="509936" y="1974165"/>
                </a:cubicBezTo>
                <a:cubicBezTo>
                  <a:pt x="482764" y="1967051"/>
                  <a:pt x="449553" y="1952823"/>
                  <a:pt x="437476" y="1892353"/>
                </a:cubicBezTo>
                <a:cubicBezTo>
                  <a:pt x="829964" y="1984836"/>
                  <a:pt x="1186222" y="2223159"/>
                  <a:pt x="1590788" y="2208931"/>
                </a:cubicBezTo>
                <a:cubicBezTo>
                  <a:pt x="1482098" y="2134233"/>
                  <a:pt x="1352276" y="2130676"/>
                  <a:pt x="1234528" y="2077320"/>
                </a:cubicBezTo>
                <a:cubicBezTo>
                  <a:pt x="1319065" y="2038192"/>
                  <a:pt x="1397562" y="2080877"/>
                  <a:pt x="1476060" y="2102219"/>
                </a:cubicBezTo>
                <a:cubicBezTo>
                  <a:pt x="1542482" y="2120004"/>
                  <a:pt x="1602864" y="2123562"/>
                  <a:pt x="1608902" y="2013292"/>
                </a:cubicBezTo>
                <a:cubicBezTo>
                  <a:pt x="1608902" y="2002622"/>
                  <a:pt x="1608902" y="1995507"/>
                  <a:pt x="1608902" y="1984836"/>
                </a:cubicBezTo>
                <a:cubicBezTo>
                  <a:pt x="1584749" y="1938595"/>
                  <a:pt x="1551538" y="1917252"/>
                  <a:pt x="1509271" y="1903025"/>
                </a:cubicBezTo>
                <a:cubicBezTo>
                  <a:pt x="1485118" y="1895910"/>
                  <a:pt x="1451907" y="1881683"/>
                  <a:pt x="1451907" y="1849668"/>
                </a:cubicBezTo>
                <a:cubicBezTo>
                  <a:pt x="1454926" y="1728729"/>
                  <a:pt x="1373409" y="1693158"/>
                  <a:pt x="1294912" y="1657587"/>
                </a:cubicBezTo>
                <a:cubicBezTo>
                  <a:pt x="1337180" y="1597117"/>
                  <a:pt x="1373409" y="1639802"/>
                  <a:pt x="1406620" y="1636245"/>
                </a:cubicBezTo>
                <a:cubicBezTo>
                  <a:pt x="1427754" y="1632688"/>
                  <a:pt x="1448887" y="1629132"/>
                  <a:pt x="1448887" y="1597117"/>
                </a:cubicBezTo>
                <a:cubicBezTo>
                  <a:pt x="1448887" y="1572219"/>
                  <a:pt x="1439830" y="1540204"/>
                  <a:pt x="1418696" y="1540204"/>
                </a:cubicBezTo>
                <a:cubicBezTo>
                  <a:pt x="1285854" y="1536647"/>
                  <a:pt x="1210375" y="1365909"/>
                  <a:pt x="1071494" y="1365909"/>
                </a:cubicBezTo>
                <a:cubicBezTo>
                  <a:pt x="986960" y="1365909"/>
                  <a:pt x="1113764" y="1269868"/>
                  <a:pt x="1044324" y="1230741"/>
                </a:cubicBezTo>
                <a:cubicBezTo>
                  <a:pt x="1029227" y="1220069"/>
                  <a:pt x="1086591" y="1205842"/>
                  <a:pt x="1110744" y="1209399"/>
                </a:cubicBezTo>
                <a:cubicBezTo>
                  <a:pt x="1134897" y="1212955"/>
                  <a:pt x="1156032" y="1237855"/>
                  <a:pt x="1186222" y="1220069"/>
                </a:cubicBezTo>
                <a:cubicBezTo>
                  <a:pt x="1201318" y="1156043"/>
                  <a:pt x="1162069" y="1131144"/>
                  <a:pt x="1125840" y="1113358"/>
                </a:cubicBezTo>
                <a:cubicBezTo>
                  <a:pt x="1047342" y="1070674"/>
                  <a:pt x="968844" y="1020875"/>
                  <a:pt x="881290" y="1006647"/>
                </a:cubicBezTo>
                <a:cubicBezTo>
                  <a:pt x="851099" y="1003089"/>
                  <a:pt x="832982" y="985305"/>
                  <a:pt x="836002" y="949734"/>
                </a:cubicBezTo>
                <a:cubicBezTo>
                  <a:pt x="842040" y="903491"/>
                  <a:pt x="872232" y="917720"/>
                  <a:pt x="896385" y="921277"/>
                </a:cubicBezTo>
                <a:cubicBezTo>
                  <a:pt x="911482" y="924835"/>
                  <a:pt x="926577" y="935506"/>
                  <a:pt x="941672" y="910606"/>
                </a:cubicBezTo>
                <a:cubicBezTo>
                  <a:pt x="588434" y="658055"/>
                  <a:pt x="401247" y="672284"/>
                  <a:pt x="5740" y="465975"/>
                </a:cubicBezTo>
                <a:cubicBezTo>
                  <a:pt x="93294" y="426847"/>
                  <a:pt x="156696" y="455303"/>
                  <a:pt x="217079" y="462417"/>
                </a:cubicBezTo>
                <a:cubicBezTo>
                  <a:pt x="368036" y="480203"/>
                  <a:pt x="274442" y="512216"/>
                  <a:pt x="425400" y="533558"/>
                </a:cubicBezTo>
                <a:cubicBezTo>
                  <a:pt x="497860" y="544229"/>
                  <a:pt x="564281" y="579800"/>
                  <a:pt x="645798" y="522887"/>
                </a:cubicBezTo>
                <a:cubicBezTo>
                  <a:pt x="700142" y="483759"/>
                  <a:pt x="787696" y="526444"/>
                  <a:pt x="854118" y="558458"/>
                </a:cubicBezTo>
                <a:cubicBezTo>
                  <a:pt x="908462" y="586915"/>
                  <a:pt x="962806" y="594028"/>
                  <a:pt x="1035266" y="558458"/>
                </a:cubicBezTo>
                <a:cubicBezTo>
                  <a:pt x="968844" y="537116"/>
                  <a:pt x="917520" y="519330"/>
                  <a:pt x="866193" y="505101"/>
                </a:cubicBezTo>
                <a:cubicBezTo>
                  <a:pt x="823926" y="494431"/>
                  <a:pt x="799772" y="469532"/>
                  <a:pt x="802792" y="416176"/>
                </a:cubicBezTo>
                <a:cubicBezTo>
                  <a:pt x="802792" y="387720"/>
                  <a:pt x="793735" y="348592"/>
                  <a:pt x="823926" y="334364"/>
                </a:cubicBezTo>
                <a:cubicBezTo>
                  <a:pt x="848079" y="320135"/>
                  <a:pt x="881290" y="334364"/>
                  <a:pt x="893366" y="359262"/>
                </a:cubicBezTo>
                <a:cubicBezTo>
                  <a:pt x="908462" y="405504"/>
                  <a:pt x="923557" y="448189"/>
                  <a:pt x="974883" y="451747"/>
                </a:cubicBezTo>
                <a:cubicBezTo>
                  <a:pt x="1044324" y="458860"/>
                  <a:pt x="1005074" y="430405"/>
                  <a:pt x="992998" y="394834"/>
                </a:cubicBezTo>
                <a:cubicBezTo>
                  <a:pt x="980921" y="355706"/>
                  <a:pt x="1017152" y="345034"/>
                  <a:pt x="1041304" y="352148"/>
                </a:cubicBezTo>
                <a:cubicBezTo>
                  <a:pt x="1131878" y="384162"/>
                  <a:pt x="1225472" y="327250"/>
                  <a:pt x="1319065" y="373491"/>
                </a:cubicBezTo>
                <a:cubicBezTo>
                  <a:pt x="1294912" y="259665"/>
                  <a:pt x="1243586" y="209867"/>
                  <a:pt x="1134897" y="192082"/>
                </a:cubicBezTo>
                <a:cubicBezTo>
                  <a:pt x="1095648" y="188525"/>
                  <a:pt x="1053380" y="195638"/>
                  <a:pt x="1017152" y="163625"/>
                </a:cubicBezTo>
                <a:cubicBezTo>
                  <a:pt x="996016" y="145839"/>
                  <a:pt x="974883" y="124497"/>
                  <a:pt x="989979" y="88927"/>
                </a:cubicBezTo>
                <a:cubicBezTo>
                  <a:pt x="999036" y="64027"/>
                  <a:pt x="1023188" y="64027"/>
                  <a:pt x="1044324" y="71141"/>
                </a:cubicBezTo>
                <a:cubicBezTo>
                  <a:pt x="1131878" y="110269"/>
                  <a:pt x="1225472" y="120941"/>
                  <a:pt x="1316045" y="135168"/>
                </a:cubicBezTo>
                <a:cubicBezTo>
                  <a:pt x="1331142" y="138725"/>
                  <a:pt x="1346237" y="145839"/>
                  <a:pt x="1361334" y="110269"/>
                </a:cubicBezTo>
                <a:cubicBezTo>
                  <a:pt x="1255664" y="78255"/>
                  <a:pt x="1153012" y="35571"/>
                  <a:pt x="1047342" y="0"/>
                </a:cubicBezTo>
                <a:close/>
              </a:path>
            </a:pathLst>
          </a:custGeom>
        </p:spPr>
      </p:pic>
      <p:sp>
        <p:nvSpPr>
          <p:cNvPr id="2" name="Footer Placeholder 1">
            <a:extLst>
              <a:ext uri="{FF2B5EF4-FFF2-40B4-BE49-F238E27FC236}">
                <a16:creationId xmlns:a16="http://schemas.microsoft.com/office/drawing/2014/main" id="{1D20625A-5906-1C89-9040-48692A4EE8AE}"/>
              </a:ext>
            </a:extLst>
          </p:cNvPr>
          <p:cNvSpPr>
            <a:spLocks noGrp="1"/>
          </p:cNvSpPr>
          <p:nvPr>
            <p:ph type="ftr" sz="quarter" idx="11"/>
          </p:nvPr>
        </p:nvSpPr>
        <p:spPr>
          <a:xfrm>
            <a:off x="5029200" y="6356350"/>
            <a:ext cx="4114800" cy="365125"/>
          </a:xfrm>
        </p:spPr>
        <p:txBody>
          <a:bodyPr>
            <a:normAutofit/>
          </a:bodyPr>
          <a:lstStyle/>
          <a:p>
            <a:pPr>
              <a:lnSpc>
                <a:spcPct val="90000"/>
              </a:lnSpc>
              <a:spcAft>
                <a:spcPts val="600"/>
              </a:spcAft>
            </a:pPr>
            <a:r>
              <a:rPr lang="en-GB" sz="900">
                <a:solidFill>
                  <a:srgbClr val="FFFFFF"/>
                </a:solidFill>
              </a:rPr>
              <a:t>Contemporary Themes in the Hotel and Hospitality Sector: Industry responses for shocks and recovery. </a:t>
            </a:r>
          </a:p>
        </p:txBody>
      </p:sp>
      <p:sp>
        <p:nvSpPr>
          <p:cNvPr id="5" name="TextBox 4">
            <a:extLst>
              <a:ext uri="{FF2B5EF4-FFF2-40B4-BE49-F238E27FC236}">
                <a16:creationId xmlns:a16="http://schemas.microsoft.com/office/drawing/2014/main" id="{37F6062F-051F-E236-0E25-171C4A9DBDDF}"/>
              </a:ext>
            </a:extLst>
          </p:cNvPr>
          <p:cNvSpPr txBox="1"/>
          <p:nvPr/>
        </p:nvSpPr>
        <p:spPr>
          <a:xfrm>
            <a:off x="383458" y="540774"/>
            <a:ext cx="4041058" cy="4801314"/>
          </a:xfrm>
          <a:prstGeom prst="rect">
            <a:avLst/>
          </a:prstGeom>
          <a:noFill/>
        </p:spPr>
        <p:txBody>
          <a:bodyPr wrap="square" rtlCol="0">
            <a:spAutoFit/>
          </a:bodyPr>
          <a:lstStyle/>
          <a:p>
            <a:r>
              <a:rPr lang="en-GB" b="0" i="0" dirty="0">
                <a:effectLst/>
                <a:latin typeface="Inter"/>
              </a:rPr>
              <a:t>Positive Impacts</a:t>
            </a:r>
            <a:br>
              <a:rPr lang="en-GB" dirty="0"/>
            </a:br>
            <a:br>
              <a:rPr lang="en-GB" dirty="0"/>
            </a:br>
            <a:r>
              <a:rPr lang="en-GB" b="0" i="0" dirty="0">
                <a:effectLst/>
                <a:latin typeface="Inter"/>
              </a:rPr>
              <a:t>• Industry Awareness: Conflict forces industry players to develop crisis management protocols.</a:t>
            </a:r>
          </a:p>
          <a:p>
            <a:br>
              <a:rPr lang="en-GB" dirty="0"/>
            </a:br>
            <a:r>
              <a:rPr lang="en-GB" b="0" i="0" dirty="0">
                <a:effectLst/>
                <a:latin typeface="Inter"/>
              </a:rPr>
              <a:t>• Strengthened Local Sourcing: Supply chain instability can encourage local economic growth.</a:t>
            </a:r>
          </a:p>
          <a:p>
            <a:br>
              <a:rPr lang="en-GB" dirty="0"/>
            </a:br>
            <a:r>
              <a:rPr lang="en-GB" b="0" i="0" dirty="0">
                <a:effectLst/>
                <a:latin typeface="Inter"/>
              </a:rPr>
              <a:t>• Opportunity for Innovation: Heightened focus on digital marketing and security measures.</a:t>
            </a:r>
          </a:p>
          <a:p>
            <a:br>
              <a:rPr lang="en-GB" dirty="0"/>
            </a:br>
            <a:r>
              <a:rPr lang="en-GB" b="0" i="0" dirty="0">
                <a:effectLst/>
                <a:latin typeface="Inter"/>
              </a:rPr>
              <a:t>• Government Engagement: Encourages new policies and cooperation among regional stakeholders.</a:t>
            </a:r>
            <a:endParaRPr lang="en-GB" dirty="0"/>
          </a:p>
        </p:txBody>
      </p:sp>
    </p:spTree>
    <p:extLst>
      <p:ext uri="{BB962C8B-B14F-4D97-AF65-F5344CB8AC3E}">
        <p14:creationId xmlns:p14="http://schemas.microsoft.com/office/powerpoint/2010/main" val="3111786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742A528-B5BC-48B8-92DE-9C2B44451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Extreme close-up of compass">
            <a:extLst>
              <a:ext uri="{FF2B5EF4-FFF2-40B4-BE49-F238E27FC236}">
                <a16:creationId xmlns:a16="http://schemas.microsoft.com/office/drawing/2014/main" id="{57A70396-DE3E-E43A-7216-77AA6BA3866A}"/>
              </a:ext>
            </a:extLst>
          </p:cNvPr>
          <p:cNvPicPr>
            <a:picLocks noChangeAspect="1"/>
          </p:cNvPicPr>
          <p:nvPr/>
        </p:nvPicPr>
        <p:blipFill>
          <a:blip r:embed="rId3">
            <a:extLst>
              <a:ext uri="{28A0092B-C50C-407E-A947-70E740481C1C}">
                <a14:useLocalDpi xmlns:a14="http://schemas.microsoft.com/office/drawing/2010/main" val="0"/>
              </a:ext>
            </a:extLst>
          </a:blip>
          <a:srcRect t="970" r="-1" b="-1"/>
          <a:stretch/>
        </p:blipFill>
        <p:spPr>
          <a:xfrm>
            <a:off x="2634709" y="365125"/>
            <a:ext cx="9459306" cy="5854700"/>
          </a:xfrm>
          <a:custGeom>
            <a:avLst/>
            <a:gdLst/>
            <a:ahLst/>
            <a:cxnLst/>
            <a:rect l="l" t="t" r="r" b="b"/>
            <a:pathLst>
              <a:path w="8500451" h="5783926">
                <a:moveTo>
                  <a:pt x="4814568" y="604"/>
                </a:moveTo>
                <a:cubicBezTo>
                  <a:pt x="5041344" y="3294"/>
                  <a:pt x="5267019" y="14348"/>
                  <a:pt x="5493575" y="21000"/>
                </a:cubicBezTo>
                <a:cubicBezTo>
                  <a:pt x="5987120" y="36130"/>
                  <a:pt x="6483273" y="35607"/>
                  <a:pt x="6977859" y="46564"/>
                </a:cubicBezTo>
                <a:cubicBezTo>
                  <a:pt x="7286195" y="53346"/>
                  <a:pt x="7590877" y="77867"/>
                  <a:pt x="7880953" y="154038"/>
                </a:cubicBezTo>
                <a:cubicBezTo>
                  <a:pt x="7921646" y="164993"/>
                  <a:pt x="7967557" y="167081"/>
                  <a:pt x="7998861" y="193166"/>
                </a:cubicBezTo>
                <a:cubicBezTo>
                  <a:pt x="8033815" y="222382"/>
                  <a:pt x="8019729" y="265163"/>
                  <a:pt x="7968600" y="273511"/>
                </a:cubicBezTo>
                <a:cubicBezTo>
                  <a:pt x="7903386" y="284466"/>
                  <a:pt x="7836607" y="287597"/>
                  <a:pt x="7764609" y="294901"/>
                </a:cubicBezTo>
                <a:cubicBezTo>
                  <a:pt x="7792260" y="335073"/>
                  <a:pt x="7859040" y="304814"/>
                  <a:pt x="7876257" y="354899"/>
                </a:cubicBezTo>
                <a:cubicBezTo>
                  <a:pt x="7799043" y="389332"/>
                  <a:pt x="7705656" y="366898"/>
                  <a:pt x="7631049" y="400810"/>
                </a:cubicBezTo>
                <a:cubicBezTo>
                  <a:pt x="7633137" y="424287"/>
                  <a:pt x="7649831" y="426374"/>
                  <a:pt x="7663396" y="432635"/>
                </a:cubicBezTo>
                <a:cubicBezTo>
                  <a:pt x="7676961" y="438373"/>
                  <a:pt x="7710871" y="430026"/>
                  <a:pt x="7696264" y="462894"/>
                </a:cubicBezTo>
                <a:cubicBezTo>
                  <a:pt x="7541315" y="482719"/>
                  <a:pt x="7393147" y="550021"/>
                  <a:pt x="7229849" y="540630"/>
                </a:cubicBezTo>
                <a:cubicBezTo>
                  <a:pt x="7431755" y="558890"/>
                  <a:pt x="7602355" y="633496"/>
                  <a:pt x="7780782" y="683059"/>
                </a:cubicBezTo>
                <a:cubicBezTo>
                  <a:pt x="7773479" y="741491"/>
                  <a:pt x="7701483" y="718014"/>
                  <a:pt x="7680613" y="759751"/>
                </a:cubicBezTo>
                <a:cubicBezTo>
                  <a:pt x="7794869" y="788967"/>
                  <a:pt x="7904429" y="823401"/>
                  <a:pt x="7998861" y="880789"/>
                </a:cubicBezTo>
                <a:cubicBezTo>
                  <a:pt x="8083901" y="932439"/>
                  <a:pt x="8164765" y="989306"/>
                  <a:pt x="8257111" y="1031566"/>
                </a:cubicBezTo>
                <a:cubicBezTo>
                  <a:pt x="8354150" y="1075912"/>
                  <a:pt x="8413103" y="1132779"/>
                  <a:pt x="8402148" y="1229819"/>
                </a:cubicBezTo>
                <a:cubicBezTo>
                  <a:pt x="8397452" y="1269468"/>
                  <a:pt x="8409973" y="1302859"/>
                  <a:pt x="8453275" y="1318510"/>
                </a:cubicBezTo>
                <a:cubicBezTo>
                  <a:pt x="8507013" y="1337814"/>
                  <a:pt x="8501275" y="1367029"/>
                  <a:pt x="8499187" y="1411897"/>
                </a:cubicBezTo>
                <a:cubicBezTo>
                  <a:pt x="8496056" y="1465634"/>
                  <a:pt x="8468406" y="1486504"/>
                  <a:pt x="8419885" y="1504764"/>
                </a:cubicBezTo>
                <a:cubicBezTo>
                  <a:pt x="8350497" y="1530327"/>
                  <a:pt x="8349975" y="1569978"/>
                  <a:pt x="8368237" y="1617454"/>
                </a:cubicBezTo>
                <a:cubicBezTo>
                  <a:pt x="8378149" y="1643540"/>
                  <a:pt x="8393278" y="1664409"/>
                  <a:pt x="8415713" y="1683712"/>
                </a:cubicBezTo>
                <a:cubicBezTo>
                  <a:pt x="8493448" y="1751014"/>
                  <a:pt x="8492927" y="1752056"/>
                  <a:pt x="8416755" y="1831880"/>
                </a:cubicBezTo>
                <a:cubicBezTo>
                  <a:pt x="8396408" y="1853269"/>
                  <a:pt x="8374496" y="1867356"/>
                  <a:pt x="8383888" y="1901790"/>
                </a:cubicBezTo>
                <a:cubicBezTo>
                  <a:pt x="8415713" y="2016046"/>
                  <a:pt x="8411538" y="2016046"/>
                  <a:pt x="8283717" y="2053609"/>
                </a:cubicBezTo>
                <a:cubicBezTo>
                  <a:pt x="8254501" y="2062479"/>
                  <a:pt x="8215373" y="2054653"/>
                  <a:pt x="8198678" y="2087521"/>
                </a:cubicBezTo>
                <a:cubicBezTo>
                  <a:pt x="8209113" y="2111521"/>
                  <a:pt x="8184591" y="2690625"/>
                  <a:pt x="8207547" y="2700017"/>
                </a:cubicBezTo>
                <a:cubicBezTo>
                  <a:pt x="8387017" y="2773578"/>
                  <a:pt x="8409451" y="2860184"/>
                  <a:pt x="8269632" y="2996352"/>
                </a:cubicBezTo>
                <a:cubicBezTo>
                  <a:pt x="8175722" y="3087653"/>
                  <a:pt x="8186677" y="3236864"/>
                  <a:pt x="8225807" y="3330251"/>
                </a:cubicBezTo>
                <a:cubicBezTo>
                  <a:pt x="8373452" y="3371467"/>
                  <a:pt x="8341107" y="3481027"/>
                  <a:pt x="8370845" y="3577023"/>
                </a:cubicBezTo>
                <a:cubicBezTo>
                  <a:pt x="8392757" y="3649020"/>
                  <a:pt x="8306673" y="3639107"/>
                  <a:pt x="8310847" y="3671976"/>
                </a:cubicBezTo>
                <a:cubicBezTo>
                  <a:pt x="8365105" y="3711626"/>
                  <a:pt x="8437624" y="3724148"/>
                  <a:pt x="8479884" y="3778406"/>
                </a:cubicBezTo>
                <a:cubicBezTo>
                  <a:pt x="8403713" y="3818056"/>
                  <a:pt x="8365105" y="3873880"/>
                  <a:pt x="8322845" y="3929703"/>
                </a:cubicBezTo>
                <a:cubicBezTo>
                  <a:pt x="8254501" y="4020482"/>
                  <a:pt x="8161635" y="4097174"/>
                  <a:pt x="8063031" y="4166563"/>
                </a:cubicBezTo>
                <a:cubicBezTo>
                  <a:pt x="8012947" y="4649674"/>
                  <a:pt x="7851215" y="5156783"/>
                  <a:pt x="7833475" y="5181825"/>
                </a:cubicBezTo>
                <a:cubicBezTo>
                  <a:pt x="7760436" y="5174520"/>
                  <a:pt x="7618528" y="5466682"/>
                  <a:pt x="7495403" y="5493812"/>
                </a:cubicBezTo>
                <a:cubicBezTo>
                  <a:pt x="7366017" y="5523550"/>
                  <a:pt x="5441925" y="5797973"/>
                  <a:pt x="5148199" y="5783364"/>
                </a:cubicBezTo>
                <a:cubicBezTo>
                  <a:pt x="3551743" y="5705628"/>
                  <a:pt x="3505310" y="5598155"/>
                  <a:pt x="3505310" y="5598155"/>
                </a:cubicBezTo>
                <a:cubicBezTo>
                  <a:pt x="3505310" y="5598155"/>
                  <a:pt x="3596089" y="5571548"/>
                  <a:pt x="3675390" y="5541287"/>
                </a:cubicBezTo>
                <a:cubicBezTo>
                  <a:pt x="3627392" y="5542853"/>
                  <a:pt x="3579395" y="5543896"/>
                  <a:pt x="3531919" y="5542331"/>
                </a:cubicBezTo>
                <a:cubicBezTo>
                  <a:pt x="3164108" y="5531375"/>
                  <a:pt x="3500093" y="5511028"/>
                  <a:pt x="3138022" y="5469291"/>
                </a:cubicBezTo>
                <a:cubicBezTo>
                  <a:pt x="2527092" y="5398860"/>
                  <a:pt x="2618913" y="5380598"/>
                  <a:pt x="2058068" y="5181825"/>
                </a:cubicBezTo>
                <a:cubicBezTo>
                  <a:pt x="2008504" y="5164086"/>
                  <a:pt x="1660519" y="5056613"/>
                  <a:pt x="1447659" y="5044613"/>
                </a:cubicBezTo>
                <a:cubicBezTo>
                  <a:pt x="1391313" y="5041483"/>
                  <a:pt x="1329751" y="5042527"/>
                  <a:pt x="1281230" y="4977311"/>
                </a:cubicBezTo>
                <a:cubicBezTo>
                  <a:pt x="1429920" y="4979399"/>
                  <a:pt x="1557741" y="4979399"/>
                  <a:pt x="1696518" y="4945487"/>
                </a:cubicBezTo>
                <a:cubicBezTo>
                  <a:pt x="1622434" y="4898532"/>
                  <a:pt x="1537394" y="4938705"/>
                  <a:pt x="1478440" y="4905836"/>
                </a:cubicBezTo>
                <a:cubicBezTo>
                  <a:pt x="1423138" y="4875577"/>
                  <a:pt x="1375140" y="4871404"/>
                  <a:pt x="1318795" y="4919401"/>
                </a:cubicBezTo>
                <a:cubicBezTo>
                  <a:pt x="1289578" y="4944443"/>
                  <a:pt x="1237928" y="4939747"/>
                  <a:pt x="1208190" y="4925140"/>
                </a:cubicBezTo>
                <a:cubicBezTo>
                  <a:pt x="1049066" y="4846360"/>
                  <a:pt x="1052718" y="4847404"/>
                  <a:pt x="875857" y="4867751"/>
                </a:cubicBezTo>
                <a:cubicBezTo>
                  <a:pt x="763166" y="4880272"/>
                  <a:pt x="648388" y="4902706"/>
                  <a:pt x="545088" y="4889141"/>
                </a:cubicBezTo>
                <a:cubicBezTo>
                  <a:pt x="532045" y="4859403"/>
                  <a:pt x="543522" y="4845839"/>
                  <a:pt x="558131" y="4841666"/>
                </a:cubicBezTo>
                <a:cubicBezTo>
                  <a:pt x="796034" y="4776973"/>
                  <a:pt x="840379" y="4702889"/>
                  <a:pt x="1081413" y="4662717"/>
                </a:cubicBezTo>
                <a:cubicBezTo>
                  <a:pt x="1099151" y="4617327"/>
                  <a:pt x="1011503" y="4609500"/>
                  <a:pt x="1052718" y="4564633"/>
                </a:cubicBezTo>
                <a:cubicBezTo>
                  <a:pt x="1127846" y="4529678"/>
                  <a:pt x="1216016" y="4570894"/>
                  <a:pt x="1290622" y="4525505"/>
                </a:cubicBezTo>
                <a:cubicBezTo>
                  <a:pt x="1277579" y="4493158"/>
                  <a:pt x="1214972" y="4516636"/>
                  <a:pt x="1217581" y="4482202"/>
                </a:cubicBezTo>
                <a:cubicBezTo>
                  <a:pt x="1220712" y="4442552"/>
                  <a:pt x="1264536" y="4448813"/>
                  <a:pt x="1294796" y="4451421"/>
                </a:cubicBezTo>
                <a:cubicBezTo>
                  <a:pt x="1441398" y="4464985"/>
                  <a:pt x="1568696" y="4390902"/>
                  <a:pt x="1709040" y="4365860"/>
                </a:cubicBezTo>
                <a:cubicBezTo>
                  <a:pt x="1559306" y="4303253"/>
                  <a:pt x="686474" y="4353338"/>
                  <a:pt x="530479" y="4334034"/>
                </a:cubicBezTo>
                <a:cubicBezTo>
                  <a:pt x="367182" y="4314210"/>
                  <a:pt x="107367" y="4261516"/>
                  <a:pt x="174146" y="4244821"/>
                </a:cubicBezTo>
                <a:cubicBezTo>
                  <a:pt x="249796" y="4225518"/>
                  <a:pt x="519524" y="3996484"/>
                  <a:pt x="596216" y="3986050"/>
                </a:cubicBezTo>
                <a:cubicBezTo>
                  <a:pt x="685430" y="3974050"/>
                  <a:pt x="703169" y="3957876"/>
                  <a:pt x="820554" y="3875967"/>
                </a:cubicBezTo>
                <a:cubicBezTo>
                  <a:pt x="897769" y="3822230"/>
                  <a:pt x="576391" y="3939094"/>
                  <a:pt x="451179" y="3901009"/>
                </a:cubicBezTo>
                <a:cubicBezTo>
                  <a:pt x="405268" y="3886923"/>
                  <a:pt x="729255" y="3738233"/>
                  <a:pt x="729255" y="3711105"/>
                </a:cubicBezTo>
                <a:cubicBezTo>
                  <a:pt x="729255" y="3682409"/>
                  <a:pt x="700038" y="3676150"/>
                  <a:pt x="672387" y="3676150"/>
                </a:cubicBezTo>
                <a:cubicBezTo>
                  <a:pt x="610824" y="3676150"/>
                  <a:pt x="629606" y="3651106"/>
                  <a:pt x="568043" y="3652673"/>
                </a:cubicBezTo>
                <a:cubicBezTo>
                  <a:pt x="748558" y="3580154"/>
                  <a:pt x="860205" y="3599458"/>
                  <a:pt x="1038632" y="3533198"/>
                </a:cubicBezTo>
                <a:cubicBezTo>
                  <a:pt x="1125760" y="3500852"/>
                  <a:pt x="817425" y="3393378"/>
                  <a:pt x="907160" y="3365206"/>
                </a:cubicBezTo>
                <a:cubicBezTo>
                  <a:pt x="941071" y="3354249"/>
                  <a:pt x="986461" y="3365727"/>
                  <a:pt x="1009938" y="3327120"/>
                </a:cubicBezTo>
                <a:cubicBezTo>
                  <a:pt x="972897" y="3296340"/>
                  <a:pt x="923855" y="3309904"/>
                  <a:pt x="886812" y="3322425"/>
                </a:cubicBezTo>
                <a:cubicBezTo>
                  <a:pt x="792381" y="3354772"/>
                  <a:pt x="799165" y="3346946"/>
                  <a:pt x="789773" y="3322947"/>
                </a:cubicBezTo>
                <a:cubicBezTo>
                  <a:pt x="758993" y="3241037"/>
                  <a:pt x="682822" y="3267123"/>
                  <a:pt x="615520" y="3280688"/>
                </a:cubicBezTo>
                <a:cubicBezTo>
                  <a:pt x="412050" y="3321382"/>
                  <a:pt x="205972" y="3309904"/>
                  <a:pt x="3023" y="3351641"/>
                </a:cubicBezTo>
                <a:cubicBezTo>
                  <a:pt x="-18888" y="3356337"/>
                  <a:pt x="83890" y="3262949"/>
                  <a:pt x="132409" y="3251993"/>
                </a:cubicBezTo>
                <a:cubicBezTo>
                  <a:pt x="185103" y="3240516"/>
                  <a:pt x="249796" y="3248863"/>
                  <a:pt x="287360" y="3195127"/>
                </a:cubicBezTo>
                <a:cubicBezTo>
                  <a:pt x="220579" y="3181561"/>
                  <a:pt x="144410" y="3207647"/>
                  <a:pt x="78150" y="3164866"/>
                </a:cubicBezTo>
                <a:cubicBezTo>
                  <a:pt x="225276" y="3105913"/>
                  <a:pt x="371878" y="3107999"/>
                  <a:pt x="498655" y="3069914"/>
                </a:cubicBezTo>
                <a:cubicBezTo>
                  <a:pt x="510133" y="2999483"/>
                  <a:pt x="426658" y="3025046"/>
                  <a:pt x="396399" y="2984874"/>
                </a:cubicBezTo>
                <a:cubicBezTo>
                  <a:pt x="1351140" y="2916007"/>
                  <a:pt x="817946" y="2712537"/>
                  <a:pt x="658822" y="2601411"/>
                </a:cubicBezTo>
                <a:cubicBezTo>
                  <a:pt x="605607" y="2564370"/>
                  <a:pt x="1164888" y="2388551"/>
                  <a:pt x="1183148" y="2383856"/>
                </a:cubicBezTo>
                <a:cubicBezTo>
                  <a:pt x="1229581" y="2372900"/>
                  <a:pt x="1413747" y="2380725"/>
                  <a:pt x="1451311" y="2366639"/>
                </a:cubicBezTo>
                <a:cubicBezTo>
                  <a:pt x="1499309" y="2348901"/>
                  <a:pt x="1340706" y="2318120"/>
                  <a:pt x="1376184" y="2296729"/>
                </a:cubicBezTo>
                <a:cubicBezTo>
                  <a:pt x="1625043" y="2145953"/>
                  <a:pt x="1642780" y="1919006"/>
                  <a:pt x="1572870" y="1902834"/>
                </a:cubicBezTo>
                <a:cubicBezTo>
                  <a:pt x="1500353" y="1886138"/>
                  <a:pt x="1429399" y="1899181"/>
                  <a:pt x="1362097" y="1926311"/>
                </a:cubicBezTo>
                <a:cubicBezTo>
                  <a:pt x="1252536" y="1970656"/>
                  <a:pt x="493960" y="1907528"/>
                  <a:pt x="281620" y="1943006"/>
                </a:cubicBezTo>
                <a:cubicBezTo>
                  <a:pt x="249274" y="1948223"/>
                  <a:pt x="205451" y="1971700"/>
                  <a:pt x="174669" y="1927876"/>
                </a:cubicBezTo>
                <a:cubicBezTo>
                  <a:pt x="393269" y="1785969"/>
                  <a:pt x="673952" y="1826663"/>
                  <a:pt x="918115" y="1730145"/>
                </a:cubicBezTo>
                <a:cubicBezTo>
                  <a:pt x="822119" y="1663886"/>
                  <a:pt x="724558" y="1667017"/>
                  <a:pt x="624389" y="1676929"/>
                </a:cubicBezTo>
                <a:cubicBezTo>
                  <a:pt x="598304" y="1679538"/>
                  <a:pt x="562826" y="1683190"/>
                  <a:pt x="556565" y="1655539"/>
                </a:cubicBezTo>
                <a:cubicBezTo>
                  <a:pt x="548739" y="1620584"/>
                  <a:pt x="590999" y="1614323"/>
                  <a:pt x="618650" y="1600237"/>
                </a:cubicBezTo>
                <a:cubicBezTo>
                  <a:pt x="660909" y="1578325"/>
                  <a:pt x="723515" y="1604410"/>
                  <a:pt x="775165" y="1544413"/>
                </a:cubicBezTo>
                <a:cubicBezTo>
                  <a:pt x="618650" y="1558500"/>
                  <a:pt x="486656" y="1583021"/>
                  <a:pt x="348401" y="1624758"/>
                </a:cubicBezTo>
                <a:cubicBezTo>
                  <a:pt x="360400" y="1587717"/>
                  <a:pt x="402137" y="1570499"/>
                  <a:pt x="378660" y="1539719"/>
                </a:cubicBezTo>
                <a:cubicBezTo>
                  <a:pt x="360922" y="1516763"/>
                  <a:pt x="310316" y="1505806"/>
                  <a:pt x="336402" y="1463025"/>
                </a:cubicBezTo>
                <a:cubicBezTo>
                  <a:pt x="409963" y="1417636"/>
                  <a:pt x="514307" y="1429636"/>
                  <a:pt x="576913" y="1364421"/>
                </a:cubicBezTo>
                <a:cubicBezTo>
                  <a:pt x="665605" y="1271556"/>
                  <a:pt x="803338" y="1239731"/>
                  <a:pt x="911856" y="1171908"/>
                </a:cubicBezTo>
                <a:cubicBezTo>
                  <a:pt x="947853" y="1149995"/>
                  <a:pt x="1184192" y="1073303"/>
                  <a:pt x="1247841" y="1048782"/>
                </a:cubicBezTo>
                <a:cubicBezTo>
                  <a:pt x="1336532" y="1014349"/>
                  <a:pt x="1437746" y="1002349"/>
                  <a:pt x="1524872" y="939221"/>
                </a:cubicBezTo>
                <a:cubicBezTo>
                  <a:pt x="1439310" y="926178"/>
                  <a:pt x="1369923" y="985133"/>
                  <a:pt x="1267145" y="956439"/>
                </a:cubicBezTo>
                <a:cubicBezTo>
                  <a:pt x="1429920" y="895398"/>
                  <a:pt x="1579131" y="867746"/>
                  <a:pt x="1697039" y="783749"/>
                </a:cubicBezTo>
                <a:cubicBezTo>
                  <a:pt x="1711648" y="773315"/>
                  <a:pt x="1740342" y="776446"/>
                  <a:pt x="1762255" y="772794"/>
                </a:cubicBezTo>
                <a:cubicBezTo>
                  <a:pt x="1992852" y="735752"/>
                  <a:pt x="2224495" y="704449"/>
                  <a:pt x="2452486" y="650712"/>
                </a:cubicBezTo>
                <a:cubicBezTo>
                  <a:pt x="2504136" y="638191"/>
                  <a:pt x="2595436" y="635061"/>
                  <a:pt x="2586045" y="590193"/>
                </a:cubicBezTo>
                <a:cubicBezTo>
                  <a:pt x="2571959" y="522891"/>
                  <a:pt x="2486919" y="570889"/>
                  <a:pt x="2432138" y="577150"/>
                </a:cubicBezTo>
                <a:cubicBezTo>
                  <a:pt x="2262059" y="597497"/>
                  <a:pt x="2091979" y="632974"/>
                  <a:pt x="1919291" y="613149"/>
                </a:cubicBezTo>
                <a:cubicBezTo>
                  <a:pt x="2035633" y="588107"/>
                  <a:pt x="2151455" y="562542"/>
                  <a:pt x="2267799" y="537499"/>
                </a:cubicBezTo>
                <a:cubicBezTo>
                  <a:pt x="2134238" y="546368"/>
                  <a:pt x="2017896" y="487936"/>
                  <a:pt x="1887988" y="514022"/>
                </a:cubicBezTo>
                <a:cubicBezTo>
                  <a:pt x="1846250" y="522370"/>
                  <a:pt x="1802427" y="495762"/>
                  <a:pt x="1798252" y="454546"/>
                </a:cubicBezTo>
                <a:cubicBezTo>
                  <a:pt x="1793557" y="421678"/>
                  <a:pt x="1832686" y="407071"/>
                  <a:pt x="1862424" y="396636"/>
                </a:cubicBezTo>
                <a:cubicBezTo>
                  <a:pt x="1938595" y="370028"/>
                  <a:pt x="1999113" y="291250"/>
                  <a:pt x="2096675" y="332987"/>
                </a:cubicBezTo>
                <a:cubicBezTo>
                  <a:pt x="2158237" y="267250"/>
                  <a:pt x="2256320" y="256816"/>
                  <a:pt x="2335621" y="239600"/>
                </a:cubicBezTo>
                <a:cubicBezTo>
                  <a:pt x="2588654" y="185341"/>
                  <a:pt x="2845338" y="143081"/>
                  <a:pt x="3102023" y="107082"/>
                </a:cubicBezTo>
                <a:cubicBezTo>
                  <a:pt x="3270538" y="83605"/>
                  <a:pt x="3444270" y="93518"/>
                  <a:pt x="3611219" y="63780"/>
                </a:cubicBezTo>
                <a:cubicBezTo>
                  <a:pt x="3937814" y="5869"/>
                  <a:pt x="4262322" y="7436"/>
                  <a:pt x="4587352" y="1175"/>
                </a:cubicBezTo>
                <a:cubicBezTo>
                  <a:pt x="4663262" y="-260"/>
                  <a:pt x="4738976" y="-293"/>
                  <a:pt x="4814568" y="604"/>
                </a:cubicBezTo>
                <a:close/>
              </a:path>
            </a:pathLst>
          </a:custGeom>
        </p:spPr>
      </p:pic>
      <p:sp>
        <p:nvSpPr>
          <p:cNvPr id="2" name="Footer Placeholder 1">
            <a:extLst>
              <a:ext uri="{FF2B5EF4-FFF2-40B4-BE49-F238E27FC236}">
                <a16:creationId xmlns:a16="http://schemas.microsoft.com/office/drawing/2014/main" id="{791640E0-544D-0625-842A-C23EFDB7FBE6}"/>
              </a:ext>
            </a:extLst>
          </p:cNvPr>
          <p:cNvSpPr>
            <a:spLocks noGrp="1"/>
          </p:cNvSpPr>
          <p:nvPr>
            <p:ph type="ftr" sz="quarter" idx="11"/>
          </p:nvPr>
        </p:nvSpPr>
        <p:spPr>
          <a:xfrm>
            <a:off x="4038600" y="6356350"/>
            <a:ext cx="4114800" cy="365125"/>
          </a:xfrm>
        </p:spPr>
        <p:txBody>
          <a:bodyPr>
            <a:normAutofit/>
          </a:bodyPr>
          <a:lstStyle/>
          <a:p>
            <a:pPr>
              <a:lnSpc>
                <a:spcPct val="90000"/>
              </a:lnSpc>
              <a:spcAft>
                <a:spcPts val="600"/>
              </a:spcAft>
            </a:pPr>
            <a:r>
              <a:rPr lang="en-GB" sz="900"/>
              <a:t>Contemporary Themes in the Hotel and Hospitality Sector: Industry responses for shocks and recovery. </a:t>
            </a:r>
          </a:p>
        </p:txBody>
      </p:sp>
      <p:sp>
        <p:nvSpPr>
          <p:cNvPr id="5" name="TextBox 4">
            <a:extLst>
              <a:ext uri="{FF2B5EF4-FFF2-40B4-BE49-F238E27FC236}">
                <a16:creationId xmlns:a16="http://schemas.microsoft.com/office/drawing/2014/main" id="{01642907-D26E-7781-3C51-A5B22E121417}"/>
              </a:ext>
            </a:extLst>
          </p:cNvPr>
          <p:cNvSpPr txBox="1"/>
          <p:nvPr/>
        </p:nvSpPr>
        <p:spPr>
          <a:xfrm>
            <a:off x="255639" y="796413"/>
            <a:ext cx="2379070" cy="4801314"/>
          </a:xfrm>
          <a:prstGeom prst="rect">
            <a:avLst/>
          </a:prstGeom>
          <a:noFill/>
        </p:spPr>
        <p:txBody>
          <a:bodyPr wrap="square" rtlCol="0">
            <a:spAutoFit/>
          </a:bodyPr>
          <a:lstStyle/>
          <a:p>
            <a:pPr algn="l"/>
            <a:r>
              <a:rPr lang="en-GB" b="1" i="0" dirty="0">
                <a:effectLst/>
                <a:latin typeface="Inter"/>
              </a:rPr>
              <a:t>Conclusion</a:t>
            </a:r>
          </a:p>
          <a:p>
            <a:pPr algn="l"/>
            <a:endParaRPr lang="en-GB" b="0" i="0" dirty="0">
              <a:effectLst/>
              <a:latin typeface="Inter"/>
            </a:endParaRPr>
          </a:p>
          <a:p>
            <a:pPr algn="l">
              <a:buFont typeface="Arial" panose="020B0604020202020204" pitchFamily="34" charset="0"/>
              <a:buChar char="•"/>
            </a:pPr>
            <a:r>
              <a:rPr lang="en-GB" b="1" i="0" dirty="0">
                <a:effectLst/>
                <a:latin typeface="Inter"/>
              </a:rPr>
              <a:t>Geopolitical Influence:</a:t>
            </a:r>
            <a:r>
              <a:rPr lang="en-GB" b="0" i="0" dirty="0">
                <a:effectLst/>
                <a:latin typeface="Inter"/>
              </a:rPr>
              <a:t> Critical for hospitality industry success.</a:t>
            </a:r>
          </a:p>
          <a:p>
            <a:pPr algn="l">
              <a:buFont typeface="Arial" panose="020B0604020202020204" pitchFamily="34" charset="0"/>
              <a:buChar char="•"/>
            </a:pPr>
            <a:endParaRPr lang="en-GB" b="0" i="0" dirty="0">
              <a:effectLst/>
              <a:latin typeface="Inter"/>
            </a:endParaRPr>
          </a:p>
          <a:p>
            <a:pPr algn="l">
              <a:buFont typeface="Arial" panose="020B0604020202020204" pitchFamily="34" charset="0"/>
              <a:buChar char="•"/>
            </a:pPr>
            <a:r>
              <a:rPr lang="en-GB" b="1" i="0" dirty="0">
                <a:effectLst/>
                <a:latin typeface="Inter"/>
              </a:rPr>
              <a:t>Vulnerability &amp; Adaptation:</a:t>
            </a:r>
            <a:r>
              <a:rPr lang="en-GB" b="0" i="0" dirty="0">
                <a:effectLst/>
                <a:latin typeface="Inter"/>
              </a:rPr>
              <a:t> Proactive management is essential.</a:t>
            </a:r>
          </a:p>
          <a:p>
            <a:pPr algn="l">
              <a:buFont typeface="Arial" panose="020B0604020202020204" pitchFamily="34" charset="0"/>
              <a:buChar char="•"/>
            </a:pPr>
            <a:endParaRPr lang="en-GB" b="0" i="0" dirty="0">
              <a:effectLst/>
              <a:latin typeface="Inter"/>
            </a:endParaRPr>
          </a:p>
          <a:p>
            <a:pPr algn="l">
              <a:buFont typeface="Arial" panose="020B0604020202020204" pitchFamily="34" charset="0"/>
              <a:buChar char="•"/>
            </a:pPr>
            <a:r>
              <a:rPr lang="en-GB" b="1" i="0" dirty="0">
                <a:effectLst/>
                <a:latin typeface="Inter"/>
              </a:rPr>
              <a:t>Opportunities for Growth:</a:t>
            </a:r>
            <a:r>
              <a:rPr lang="en-GB" b="0" i="0" dirty="0">
                <a:effectLst/>
                <a:latin typeface="Inter"/>
              </a:rPr>
              <a:t> Strategic navigation of geopolitical landscapes.</a:t>
            </a:r>
          </a:p>
        </p:txBody>
      </p:sp>
    </p:spTree>
    <p:extLst>
      <p:ext uri="{BB962C8B-B14F-4D97-AF65-F5344CB8AC3E}">
        <p14:creationId xmlns:p14="http://schemas.microsoft.com/office/powerpoint/2010/main" val="14450714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13B4A9-1C7C-4729-A016-AB42D39794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an raising thumbs up">
            <a:extLst>
              <a:ext uri="{FF2B5EF4-FFF2-40B4-BE49-F238E27FC236}">
                <a16:creationId xmlns:a16="http://schemas.microsoft.com/office/drawing/2014/main" id="{F2BBB41D-44E9-AE47-36E6-EFD93E00F694}"/>
              </a:ext>
            </a:extLst>
          </p:cNvPr>
          <p:cNvPicPr>
            <a:picLocks noChangeAspect="1"/>
          </p:cNvPicPr>
          <p:nvPr/>
        </p:nvPicPr>
        <p:blipFill>
          <a:blip r:embed="rId3">
            <a:extLst>
              <a:ext uri="{28A0092B-C50C-407E-A947-70E740481C1C}">
                <a14:useLocalDpi xmlns:a14="http://schemas.microsoft.com/office/drawing/2010/main" val="0"/>
              </a:ext>
            </a:extLst>
          </a:blip>
          <a:srcRect t="13391" r="1" b="1"/>
          <a:stretch/>
        </p:blipFill>
        <p:spPr>
          <a:xfrm>
            <a:off x="3254477" y="10"/>
            <a:ext cx="8937523" cy="6857990"/>
          </a:xfrm>
          <a:custGeom>
            <a:avLst/>
            <a:gdLst/>
            <a:ahLst/>
            <a:cxnLst/>
            <a:rect l="l" t="t" r="r" b="b"/>
            <a:pathLst>
              <a:path w="11862684" h="6858000">
                <a:moveTo>
                  <a:pt x="1047342" y="0"/>
                </a:moveTo>
                <a:lnTo>
                  <a:pt x="4590463" y="0"/>
                </a:lnTo>
                <a:lnTo>
                  <a:pt x="5499874" y="0"/>
                </a:lnTo>
                <a:lnTo>
                  <a:pt x="5723425" y="0"/>
                </a:lnTo>
                <a:lnTo>
                  <a:pt x="7580390" y="0"/>
                </a:lnTo>
                <a:lnTo>
                  <a:pt x="7747884" y="0"/>
                </a:lnTo>
                <a:lnTo>
                  <a:pt x="7824084" y="0"/>
                </a:lnTo>
                <a:lnTo>
                  <a:pt x="11862684" y="0"/>
                </a:lnTo>
                <a:lnTo>
                  <a:pt x="11862684" y="6858000"/>
                </a:lnTo>
                <a:lnTo>
                  <a:pt x="7824084" y="6858000"/>
                </a:lnTo>
                <a:lnTo>
                  <a:pt x="7747884" y="6858000"/>
                </a:lnTo>
                <a:lnTo>
                  <a:pt x="7580390" y="6858000"/>
                </a:lnTo>
                <a:lnTo>
                  <a:pt x="5723425" y="6858000"/>
                </a:lnTo>
                <a:lnTo>
                  <a:pt x="5499874" y="6858000"/>
                </a:lnTo>
                <a:lnTo>
                  <a:pt x="4590463" y="6858000"/>
                </a:lnTo>
                <a:lnTo>
                  <a:pt x="1654188" y="6858000"/>
                </a:lnTo>
                <a:cubicBezTo>
                  <a:pt x="1530404" y="6786859"/>
                  <a:pt x="1412658" y="6701489"/>
                  <a:pt x="1279816" y="6658805"/>
                </a:cubicBezTo>
                <a:cubicBezTo>
                  <a:pt x="1189242" y="6630349"/>
                  <a:pt x="1101686" y="6580550"/>
                  <a:pt x="1116783" y="6431153"/>
                </a:cubicBezTo>
                <a:cubicBezTo>
                  <a:pt x="1119802" y="6388469"/>
                  <a:pt x="1095648" y="6356456"/>
                  <a:pt x="1059419" y="6367127"/>
                </a:cubicBezTo>
                <a:cubicBezTo>
                  <a:pt x="989979" y="6388469"/>
                  <a:pt x="956768" y="6327999"/>
                  <a:pt x="917520" y="6281757"/>
                </a:cubicBezTo>
                <a:cubicBezTo>
                  <a:pt x="848079" y="6199945"/>
                  <a:pt x="781658" y="6114575"/>
                  <a:pt x="669950" y="6100347"/>
                </a:cubicBezTo>
                <a:cubicBezTo>
                  <a:pt x="691084" y="6036320"/>
                  <a:pt x="727312" y="6043434"/>
                  <a:pt x="760524" y="6057663"/>
                </a:cubicBezTo>
                <a:cubicBezTo>
                  <a:pt x="848079" y="6093234"/>
                  <a:pt x="935634" y="6132361"/>
                  <a:pt x="1023188" y="6167932"/>
                </a:cubicBezTo>
                <a:cubicBezTo>
                  <a:pt x="1080552" y="6189274"/>
                  <a:pt x="1137916" y="6221287"/>
                  <a:pt x="1213395" y="6196388"/>
                </a:cubicBezTo>
                <a:cubicBezTo>
                  <a:pt x="1146974" y="6068335"/>
                  <a:pt x="1035266" y="6043434"/>
                  <a:pt x="944692" y="6004307"/>
                </a:cubicBezTo>
                <a:cubicBezTo>
                  <a:pt x="832982" y="5954508"/>
                  <a:pt x="766562" y="5862025"/>
                  <a:pt x="685045" y="5755314"/>
                </a:cubicBezTo>
                <a:cubicBezTo>
                  <a:pt x="766562" y="5726858"/>
                  <a:pt x="817887" y="5805112"/>
                  <a:pt x="884310" y="5801555"/>
                </a:cubicBezTo>
                <a:cubicBezTo>
                  <a:pt x="887328" y="5790884"/>
                  <a:pt x="893366" y="5769542"/>
                  <a:pt x="893366" y="5769542"/>
                </a:cubicBezTo>
                <a:cubicBezTo>
                  <a:pt x="784676" y="5712629"/>
                  <a:pt x="736372" y="5605917"/>
                  <a:pt x="718256" y="5474306"/>
                </a:cubicBezTo>
                <a:cubicBezTo>
                  <a:pt x="712218" y="5406721"/>
                  <a:pt x="672970" y="5385379"/>
                  <a:pt x="633720" y="5353367"/>
                </a:cubicBezTo>
                <a:cubicBezTo>
                  <a:pt x="500878" y="5243097"/>
                  <a:pt x="358980" y="5143500"/>
                  <a:pt x="247270" y="4994104"/>
                </a:cubicBezTo>
                <a:cubicBezTo>
                  <a:pt x="377094" y="5011889"/>
                  <a:pt x="479744" y="5111487"/>
                  <a:pt x="615606" y="5154171"/>
                </a:cubicBezTo>
                <a:cubicBezTo>
                  <a:pt x="506917" y="4990547"/>
                  <a:pt x="365016" y="4905177"/>
                  <a:pt x="235194" y="4805580"/>
                </a:cubicBezTo>
                <a:cubicBezTo>
                  <a:pt x="174810" y="4759339"/>
                  <a:pt x="120468" y="4702425"/>
                  <a:pt x="51026" y="4677526"/>
                </a:cubicBezTo>
                <a:cubicBezTo>
                  <a:pt x="26873" y="4670412"/>
                  <a:pt x="-15396" y="4652628"/>
                  <a:pt x="5740" y="4602828"/>
                </a:cubicBezTo>
                <a:cubicBezTo>
                  <a:pt x="23854" y="4560144"/>
                  <a:pt x="57065" y="4574373"/>
                  <a:pt x="87257" y="4585042"/>
                </a:cubicBezTo>
                <a:cubicBezTo>
                  <a:pt x="159715" y="4613499"/>
                  <a:pt x="238213" y="4613499"/>
                  <a:pt x="337844" y="4613499"/>
                </a:cubicBezTo>
                <a:cubicBezTo>
                  <a:pt x="253310" y="4478331"/>
                  <a:pt x="99332" y="4521016"/>
                  <a:pt x="26873" y="4378734"/>
                </a:cubicBezTo>
                <a:cubicBezTo>
                  <a:pt x="117448" y="4353835"/>
                  <a:pt x="186888" y="4403633"/>
                  <a:pt x="259346" y="4414305"/>
                </a:cubicBezTo>
                <a:cubicBezTo>
                  <a:pt x="325769" y="4424975"/>
                  <a:pt x="340863" y="4400076"/>
                  <a:pt x="325769" y="4321821"/>
                </a:cubicBezTo>
                <a:cubicBezTo>
                  <a:pt x="301616" y="4200882"/>
                  <a:pt x="337844" y="4140411"/>
                  <a:pt x="434458" y="4172424"/>
                </a:cubicBezTo>
                <a:cubicBezTo>
                  <a:pt x="525031" y="4204438"/>
                  <a:pt x="534089" y="4158196"/>
                  <a:pt x="509936" y="4090612"/>
                </a:cubicBezTo>
                <a:cubicBezTo>
                  <a:pt x="473706" y="3991015"/>
                  <a:pt x="512954" y="3912759"/>
                  <a:pt x="540128" y="3827390"/>
                </a:cubicBezTo>
                <a:cubicBezTo>
                  <a:pt x="582395" y="3699337"/>
                  <a:pt x="564281" y="3635309"/>
                  <a:pt x="476725" y="3539269"/>
                </a:cubicBezTo>
                <a:cubicBezTo>
                  <a:pt x="425400" y="3485914"/>
                  <a:pt x="374074" y="3439672"/>
                  <a:pt x="301616" y="3393429"/>
                </a:cubicBezTo>
                <a:cubicBezTo>
                  <a:pt x="467668" y="3368530"/>
                  <a:pt x="295577" y="3283162"/>
                  <a:pt x="352940" y="3229805"/>
                </a:cubicBezTo>
                <a:cubicBezTo>
                  <a:pt x="470686" y="3208463"/>
                  <a:pt x="564281" y="3379202"/>
                  <a:pt x="724294" y="3329402"/>
                </a:cubicBezTo>
                <a:cubicBezTo>
                  <a:pt x="531070" y="3183563"/>
                  <a:pt x="313691" y="3137322"/>
                  <a:pt x="171792" y="2941684"/>
                </a:cubicBezTo>
                <a:cubicBezTo>
                  <a:pt x="205002" y="2899000"/>
                  <a:pt x="238213" y="2941684"/>
                  <a:pt x="265385" y="2923898"/>
                </a:cubicBezTo>
                <a:cubicBezTo>
                  <a:pt x="265385" y="2913227"/>
                  <a:pt x="582395" y="2980812"/>
                  <a:pt x="600510" y="2703362"/>
                </a:cubicBezTo>
                <a:cubicBezTo>
                  <a:pt x="606548" y="2703362"/>
                  <a:pt x="612587" y="2703362"/>
                  <a:pt x="618624" y="2692689"/>
                </a:cubicBezTo>
                <a:cubicBezTo>
                  <a:pt x="651834" y="2653563"/>
                  <a:pt x="621644" y="2561080"/>
                  <a:pt x="675988" y="2553965"/>
                </a:cubicBezTo>
                <a:cubicBezTo>
                  <a:pt x="736372" y="2546851"/>
                  <a:pt x="793735" y="2514837"/>
                  <a:pt x="857136" y="2532623"/>
                </a:cubicBezTo>
                <a:cubicBezTo>
                  <a:pt x="905443" y="2546851"/>
                  <a:pt x="956768" y="2564636"/>
                  <a:pt x="1008094" y="2564636"/>
                </a:cubicBezTo>
                <a:cubicBezTo>
                  <a:pt x="1062438" y="2564636"/>
                  <a:pt x="1137916" y="2685576"/>
                  <a:pt x="1171128" y="2525509"/>
                </a:cubicBezTo>
                <a:cubicBezTo>
                  <a:pt x="1171128" y="2518395"/>
                  <a:pt x="1264720" y="2536181"/>
                  <a:pt x="1316045" y="2543294"/>
                </a:cubicBezTo>
                <a:cubicBezTo>
                  <a:pt x="1358314" y="2550408"/>
                  <a:pt x="1409640" y="2582422"/>
                  <a:pt x="1439830" y="2518395"/>
                </a:cubicBezTo>
                <a:cubicBezTo>
                  <a:pt x="1454926" y="2479267"/>
                  <a:pt x="1382466" y="2408126"/>
                  <a:pt x="1319065" y="2401012"/>
                </a:cubicBezTo>
                <a:cubicBezTo>
                  <a:pt x="1261702" y="2393898"/>
                  <a:pt x="1204338" y="2386784"/>
                  <a:pt x="1149994" y="2401012"/>
                </a:cubicBezTo>
                <a:cubicBezTo>
                  <a:pt x="1083572" y="2418796"/>
                  <a:pt x="1047342" y="2390340"/>
                  <a:pt x="1029227" y="2326314"/>
                </a:cubicBezTo>
                <a:cubicBezTo>
                  <a:pt x="1008094" y="2258731"/>
                  <a:pt x="968844" y="2223159"/>
                  <a:pt x="914500" y="2191146"/>
                </a:cubicBezTo>
                <a:cubicBezTo>
                  <a:pt x="781658" y="2112891"/>
                  <a:pt x="654854" y="2020407"/>
                  <a:pt x="509936" y="1974165"/>
                </a:cubicBezTo>
                <a:cubicBezTo>
                  <a:pt x="482764" y="1967051"/>
                  <a:pt x="449553" y="1952823"/>
                  <a:pt x="437476" y="1892353"/>
                </a:cubicBezTo>
                <a:cubicBezTo>
                  <a:pt x="829964" y="1984836"/>
                  <a:pt x="1186222" y="2223159"/>
                  <a:pt x="1590788" y="2208931"/>
                </a:cubicBezTo>
                <a:cubicBezTo>
                  <a:pt x="1482098" y="2134233"/>
                  <a:pt x="1352276" y="2130676"/>
                  <a:pt x="1234528" y="2077320"/>
                </a:cubicBezTo>
                <a:cubicBezTo>
                  <a:pt x="1319065" y="2038192"/>
                  <a:pt x="1397562" y="2080877"/>
                  <a:pt x="1476060" y="2102219"/>
                </a:cubicBezTo>
                <a:cubicBezTo>
                  <a:pt x="1542482" y="2120004"/>
                  <a:pt x="1602864" y="2123562"/>
                  <a:pt x="1608902" y="2013292"/>
                </a:cubicBezTo>
                <a:cubicBezTo>
                  <a:pt x="1608902" y="2002622"/>
                  <a:pt x="1608902" y="1995507"/>
                  <a:pt x="1608902" y="1984836"/>
                </a:cubicBezTo>
                <a:cubicBezTo>
                  <a:pt x="1584749" y="1938595"/>
                  <a:pt x="1551538" y="1917252"/>
                  <a:pt x="1509271" y="1903025"/>
                </a:cubicBezTo>
                <a:cubicBezTo>
                  <a:pt x="1485118" y="1895910"/>
                  <a:pt x="1451907" y="1881683"/>
                  <a:pt x="1451907" y="1849668"/>
                </a:cubicBezTo>
                <a:cubicBezTo>
                  <a:pt x="1454926" y="1728729"/>
                  <a:pt x="1373409" y="1693158"/>
                  <a:pt x="1294912" y="1657587"/>
                </a:cubicBezTo>
                <a:cubicBezTo>
                  <a:pt x="1337180" y="1597117"/>
                  <a:pt x="1373409" y="1639802"/>
                  <a:pt x="1406620" y="1636245"/>
                </a:cubicBezTo>
                <a:cubicBezTo>
                  <a:pt x="1427754" y="1632688"/>
                  <a:pt x="1448887" y="1629132"/>
                  <a:pt x="1448887" y="1597117"/>
                </a:cubicBezTo>
                <a:cubicBezTo>
                  <a:pt x="1448887" y="1572219"/>
                  <a:pt x="1439830" y="1540204"/>
                  <a:pt x="1418696" y="1540204"/>
                </a:cubicBezTo>
                <a:cubicBezTo>
                  <a:pt x="1285854" y="1536647"/>
                  <a:pt x="1210375" y="1365909"/>
                  <a:pt x="1071494" y="1365909"/>
                </a:cubicBezTo>
                <a:cubicBezTo>
                  <a:pt x="986960" y="1365909"/>
                  <a:pt x="1113764" y="1269868"/>
                  <a:pt x="1044324" y="1230741"/>
                </a:cubicBezTo>
                <a:cubicBezTo>
                  <a:pt x="1029227" y="1220069"/>
                  <a:pt x="1086591" y="1205842"/>
                  <a:pt x="1110744" y="1209399"/>
                </a:cubicBezTo>
                <a:cubicBezTo>
                  <a:pt x="1134897" y="1212955"/>
                  <a:pt x="1156032" y="1237855"/>
                  <a:pt x="1186222" y="1220069"/>
                </a:cubicBezTo>
                <a:cubicBezTo>
                  <a:pt x="1201318" y="1156043"/>
                  <a:pt x="1162069" y="1131144"/>
                  <a:pt x="1125840" y="1113358"/>
                </a:cubicBezTo>
                <a:cubicBezTo>
                  <a:pt x="1047342" y="1070674"/>
                  <a:pt x="968844" y="1020875"/>
                  <a:pt x="881290" y="1006647"/>
                </a:cubicBezTo>
                <a:cubicBezTo>
                  <a:pt x="851099" y="1003089"/>
                  <a:pt x="832982" y="985305"/>
                  <a:pt x="836002" y="949734"/>
                </a:cubicBezTo>
                <a:cubicBezTo>
                  <a:pt x="842040" y="903491"/>
                  <a:pt x="872232" y="917720"/>
                  <a:pt x="896385" y="921277"/>
                </a:cubicBezTo>
                <a:cubicBezTo>
                  <a:pt x="911482" y="924835"/>
                  <a:pt x="926577" y="935506"/>
                  <a:pt x="941672" y="910606"/>
                </a:cubicBezTo>
                <a:cubicBezTo>
                  <a:pt x="588434" y="658055"/>
                  <a:pt x="401247" y="672284"/>
                  <a:pt x="5740" y="465975"/>
                </a:cubicBezTo>
                <a:cubicBezTo>
                  <a:pt x="93294" y="426847"/>
                  <a:pt x="156696" y="455303"/>
                  <a:pt x="217079" y="462417"/>
                </a:cubicBezTo>
                <a:cubicBezTo>
                  <a:pt x="368036" y="480203"/>
                  <a:pt x="274442" y="512216"/>
                  <a:pt x="425400" y="533558"/>
                </a:cubicBezTo>
                <a:cubicBezTo>
                  <a:pt x="497860" y="544229"/>
                  <a:pt x="564281" y="579800"/>
                  <a:pt x="645798" y="522887"/>
                </a:cubicBezTo>
                <a:cubicBezTo>
                  <a:pt x="700142" y="483759"/>
                  <a:pt x="787696" y="526444"/>
                  <a:pt x="854118" y="558458"/>
                </a:cubicBezTo>
                <a:cubicBezTo>
                  <a:pt x="908462" y="586915"/>
                  <a:pt x="962806" y="594028"/>
                  <a:pt x="1035266" y="558458"/>
                </a:cubicBezTo>
                <a:cubicBezTo>
                  <a:pt x="968844" y="537116"/>
                  <a:pt x="917520" y="519330"/>
                  <a:pt x="866193" y="505101"/>
                </a:cubicBezTo>
                <a:cubicBezTo>
                  <a:pt x="823926" y="494431"/>
                  <a:pt x="799772" y="469532"/>
                  <a:pt x="802792" y="416176"/>
                </a:cubicBezTo>
                <a:cubicBezTo>
                  <a:pt x="802792" y="387720"/>
                  <a:pt x="793735" y="348592"/>
                  <a:pt x="823926" y="334364"/>
                </a:cubicBezTo>
                <a:cubicBezTo>
                  <a:pt x="848079" y="320135"/>
                  <a:pt x="881290" y="334364"/>
                  <a:pt x="893366" y="359262"/>
                </a:cubicBezTo>
                <a:cubicBezTo>
                  <a:pt x="908462" y="405504"/>
                  <a:pt x="923557" y="448189"/>
                  <a:pt x="974883" y="451747"/>
                </a:cubicBezTo>
                <a:cubicBezTo>
                  <a:pt x="1044324" y="458860"/>
                  <a:pt x="1005074" y="430405"/>
                  <a:pt x="992998" y="394834"/>
                </a:cubicBezTo>
                <a:cubicBezTo>
                  <a:pt x="980921" y="355706"/>
                  <a:pt x="1017152" y="345034"/>
                  <a:pt x="1041304" y="352148"/>
                </a:cubicBezTo>
                <a:cubicBezTo>
                  <a:pt x="1131878" y="384162"/>
                  <a:pt x="1225472" y="327250"/>
                  <a:pt x="1319065" y="373491"/>
                </a:cubicBezTo>
                <a:cubicBezTo>
                  <a:pt x="1294912" y="259665"/>
                  <a:pt x="1243586" y="209867"/>
                  <a:pt x="1134897" y="192082"/>
                </a:cubicBezTo>
                <a:cubicBezTo>
                  <a:pt x="1095648" y="188525"/>
                  <a:pt x="1053380" y="195638"/>
                  <a:pt x="1017152" y="163625"/>
                </a:cubicBezTo>
                <a:cubicBezTo>
                  <a:pt x="996016" y="145839"/>
                  <a:pt x="974883" y="124497"/>
                  <a:pt x="989979" y="88927"/>
                </a:cubicBezTo>
                <a:cubicBezTo>
                  <a:pt x="999036" y="64027"/>
                  <a:pt x="1023188" y="64027"/>
                  <a:pt x="1044324" y="71141"/>
                </a:cubicBezTo>
                <a:cubicBezTo>
                  <a:pt x="1131878" y="110269"/>
                  <a:pt x="1225472" y="120941"/>
                  <a:pt x="1316045" y="135168"/>
                </a:cubicBezTo>
                <a:cubicBezTo>
                  <a:pt x="1331142" y="138725"/>
                  <a:pt x="1346237" y="145839"/>
                  <a:pt x="1361334" y="110269"/>
                </a:cubicBezTo>
                <a:cubicBezTo>
                  <a:pt x="1255664" y="78255"/>
                  <a:pt x="1153012" y="35571"/>
                  <a:pt x="1047342" y="0"/>
                </a:cubicBezTo>
                <a:close/>
              </a:path>
            </a:pathLst>
          </a:custGeom>
        </p:spPr>
      </p:pic>
      <p:sp>
        <p:nvSpPr>
          <p:cNvPr id="2" name="Footer Placeholder 1">
            <a:extLst>
              <a:ext uri="{FF2B5EF4-FFF2-40B4-BE49-F238E27FC236}">
                <a16:creationId xmlns:a16="http://schemas.microsoft.com/office/drawing/2014/main" id="{2B22C8CC-9A83-C8C9-1A07-39133930B51A}"/>
              </a:ext>
            </a:extLst>
          </p:cNvPr>
          <p:cNvSpPr>
            <a:spLocks noGrp="1"/>
          </p:cNvSpPr>
          <p:nvPr>
            <p:ph type="ftr" sz="quarter" idx="11"/>
          </p:nvPr>
        </p:nvSpPr>
        <p:spPr>
          <a:xfrm>
            <a:off x="5029200" y="6356350"/>
            <a:ext cx="4114800" cy="365125"/>
          </a:xfrm>
        </p:spPr>
        <p:txBody>
          <a:bodyPr>
            <a:normAutofit/>
          </a:bodyPr>
          <a:lstStyle/>
          <a:p>
            <a:pPr>
              <a:lnSpc>
                <a:spcPct val="90000"/>
              </a:lnSpc>
              <a:spcAft>
                <a:spcPts val="600"/>
              </a:spcAft>
            </a:pPr>
            <a:r>
              <a:rPr lang="en-GB" sz="900">
                <a:solidFill>
                  <a:srgbClr val="FFFFFF"/>
                </a:solidFill>
              </a:rPr>
              <a:t>Contemporary Themes in the Hotel and Hospitality Sector: Industry responses for shocks and recovery. </a:t>
            </a:r>
          </a:p>
        </p:txBody>
      </p:sp>
      <p:sp>
        <p:nvSpPr>
          <p:cNvPr id="7" name="TextBox 6">
            <a:extLst>
              <a:ext uri="{FF2B5EF4-FFF2-40B4-BE49-F238E27FC236}">
                <a16:creationId xmlns:a16="http://schemas.microsoft.com/office/drawing/2014/main" id="{41BEBA95-8A76-9BD7-2386-B5B0F2A25986}"/>
              </a:ext>
            </a:extLst>
          </p:cNvPr>
          <p:cNvSpPr txBox="1"/>
          <p:nvPr/>
        </p:nvSpPr>
        <p:spPr>
          <a:xfrm>
            <a:off x="196645" y="727587"/>
            <a:ext cx="2458065" cy="5632311"/>
          </a:xfrm>
          <a:prstGeom prst="rect">
            <a:avLst/>
          </a:prstGeom>
          <a:noFill/>
        </p:spPr>
        <p:txBody>
          <a:bodyPr wrap="square" rtlCol="0">
            <a:spAutoFit/>
          </a:bodyPr>
          <a:lstStyle/>
          <a:p>
            <a:pPr algn="l"/>
            <a:r>
              <a:rPr lang="en-GB" b="1" i="0" dirty="0">
                <a:effectLst/>
                <a:latin typeface="Inter"/>
              </a:rPr>
              <a:t>Recommendations</a:t>
            </a:r>
          </a:p>
          <a:p>
            <a:pPr algn="l"/>
            <a:endParaRPr lang="en-GB" b="0" i="0" dirty="0">
              <a:effectLst/>
              <a:latin typeface="Inter"/>
            </a:endParaRPr>
          </a:p>
          <a:p>
            <a:pPr algn="l">
              <a:buFont typeface="Arial" panose="020B0604020202020204" pitchFamily="34" charset="0"/>
              <a:buChar char="•"/>
            </a:pPr>
            <a:r>
              <a:rPr lang="en-GB" b="1" i="0" dirty="0">
                <a:effectLst/>
                <a:latin typeface="Inter"/>
              </a:rPr>
              <a:t>Invest in Digital Infrastructure:</a:t>
            </a:r>
            <a:r>
              <a:rPr lang="en-GB" b="0" i="0" dirty="0">
                <a:effectLst/>
                <a:latin typeface="Inter"/>
              </a:rPr>
              <a:t> Enhance digital marketing and online presence.</a:t>
            </a:r>
          </a:p>
          <a:p>
            <a:pPr algn="l">
              <a:buFont typeface="Arial" panose="020B0604020202020204" pitchFamily="34" charset="0"/>
              <a:buChar char="•"/>
            </a:pPr>
            <a:endParaRPr lang="en-GB" b="0" i="0" dirty="0">
              <a:effectLst/>
              <a:latin typeface="Inter"/>
            </a:endParaRPr>
          </a:p>
          <a:p>
            <a:pPr algn="l">
              <a:buFont typeface="Arial" panose="020B0604020202020204" pitchFamily="34" charset="0"/>
              <a:buChar char="•"/>
            </a:pPr>
            <a:r>
              <a:rPr lang="en-GB" b="1" i="0" dirty="0">
                <a:effectLst/>
                <a:latin typeface="Inter"/>
              </a:rPr>
              <a:t>Strengthen Security Protocols:</a:t>
            </a:r>
            <a:r>
              <a:rPr lang="en-GB" b="0" i="0" dirty="0">
                <a:effectLst/>
                <a:latin typeface="Inter"/>
              </a:rPr>
              <a:t> Build tourist confidence with visible measures.</a:t>
            </a:r>
          </a:p>
          <a:p>
            <a:pPr algn="l">
              <a:buFont typeface="Arial" panose="020B0604020202020204" pitchFamily="34" charset="0"/>
              <a:buChar char="•"/>
            </a:pPr>
            <a:endParaRPr lang="en-GB" b="0" i="0" dirty="0">
              <a:effectLst/>
              <a:latin typeface="Inter"/>
            </a:endParaRPr>
          </a:p>
          <a:p>
            <a:pPr algn="l">
              <a:buFont typeface="Arial" panose="020B0604020202020204" pitchFamily="34" charset="0"/>
              <a:buChar char="•"/>
            </a:pPr>
            <a:r>
              <a:rPr lang="en-GB" b="1" i="0" dirty="0">
                <a:effectLst/>
                <a:latin typeface="Inter"/>
              </a:rPr>
              <a:t>Foster Regional Collaboration:</a:t>
            </a:r>
            <a:r>
              <a:rPr lang="en-GB" b="0" i="0" dirty="0">
                <a:effectLst/>
                <a:latin typeface="Inter"/>
              </a:rPr>
              <a:t> Develop comprehensive response strategies.</a:t>
            </a:r>
          </a:p>
          <a:p>
            <a:pPr algn="l">
              <a:buFont typeface="Arial" panose="020B0604020202020204" pitchFamily="34" charset="0"/>
              <a:buChar char="•"/>
            </a:pPr>
            <a:endParaRPr lang="en-GB" b="0" i="0" dirty="0">
              <a:effectLst/>
              <a:latin typeface="Inter"/>
            </a:endParaRPr>
          </a:p>
          <a:p>
            <a:pPr algn="l">
              <a:buFont typeface="Arial" panose="020B0604020202020204" pitchFamily="34" charset="0"/>
              <a:buChar char="•"/>
            </a:pPr>
            <a:r>
              <a:rPr lang="en-GB" b="1" i="0" dirty="0">
                <a:effectLst/>
                <a:latin typeface="Inter"/>
              </a:rPr>
              <a:t>Monitor Geopolitical Developments:</a:t>
            </a:r>
            <a:r>
              <a:rPr lang="en-GB" b="0" i="0" dirty="0">
                <a:effectLst/>
                <a:latin typeface="Inter"/>
              </a:rPr>
              <a:t> Adapt strategies in real-time.</a:t>
            </a:r>
          </a:p>
        </p:txBody>
      </p:sp>
    </p:spTree>
    <p:extLst>
      <p:ext uri="{BB962C8B-B14F-4D97-AF65-F5344CB8AC3E}">
        <p14:creationId xmlns:p14="http://schemas.microsoft.com/office/powerpoint/2010/main" val="425335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Close-up of hands raised in classroom">
            <a:extLst>
              <a:ext uri="{FF2B5EF4-FFF2-40B4-BE49-F238E27FC236}">
                <a16:creationId xmlns:a16="http://schemas.microsoft.com/office/drawing/2014/main" id="{4E591CBB-5AB2-1F6B-1755-C9B54A08249B}"/>
              </a:ext>
            </a:extLst>
          </p:cNvPr>
          <p:cNvPicPr>
            <a:picLocks noChangeAspect="1"/>
          </p:cNvPicPr>
          <p:nvPr/>
        </p:nvPicPr>
        <p:blipFill>
          <a:blip r:embed="rId3">
            <a:extLst>
              <a:ext uri="{28A0092B-C50C-407E-A947-70E740481C1C}">
                <a14:useLocalDpi xmlns:a14="http://schemas.microsoft.com/office/drawing/2010/main" val="0"/>
              </a:ext>
            </a:extLst>
          </a:blip>
          <a:srcRect r="19122" b="-1"/>
          <a:stretch/>
        </p:blipFill>
        <p:spPr>
          <a:xfrm>
            <a:off x="3882570" y="10"/>
            <a:ext cx="8309429" cy="6857990"/>
          </a:xfrm>
          <a:custGeom>
            <a:avLst/>
            <a:gdLst/>
            <a:ahLst/>
            <a:cxnLst/>
            <a:rect l="l" t="t" r="r" b="b"/>
            <a:pathLst>
              <a:path w="12192000" h="6858000">
                <a:moveTo>
                  <a:pt x="0" y="0"/>
                </a:moveTo>
                <a:lnTo>
                  <a:pt x="12192000" y="0"/>
                </a:lnTo>
                <a:lnTo>
                  <a:pt x="12192000" y="6858000"/>
                </a:lnTo>
                <a:lnTo>
                  <a:pt x="0" y="6858000"/>
                </a:lnTo>
                <a:close/>
              </a:path>
            </a:pathLst>
          </a:custGeom>
        </p:spPr>
      </p:pic>
      <p:grpSp>
        <p:nvGrpSpPr>
          <p:cNvPr id="9" name="Group 8">
            <a:extLst>
              <a:ext uri="{FF2B5EF4-FFF2-40B4-BE49-F238E27FC236}">
                <a16:creationId xmlns:a16="http://schemas.microsoft.com/office/drawing/2014/main" id="{63737881-458F-40AD-B72B-B57D267DC4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sp>
          <p:nvSpPr>
            <p:cNvPr id="10" name="Freeform: Shape 9">
              <a:extLst>
                <a:ext uri="{FF2B5EF4-FFF2-40B4-BE49-F238E27FC236}">
                  <a16:creationId xmlns:a16="http://schemas.microsoft.com/office/drawing/2014/main" id="{C2967126-346F-41EA-982D-63D8EBB60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1" name="Group 10">
              <a:extLst>
                <a:ext uri="{FF2B5EF4-FFF2-40B4-BE49-F238E27FC236}">
                  <a16:creationId xmlns:a16="http://schemas.microsoft.com/office/drawing/2014/main" id="{1BCD9601-1F44-4E40-998C-1B256DAE946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2" name="Group 11">
                <a:extLst>
                  <a:ext uri="{FF2B5EF4-FFF2-40B4-BE49-F238E27FC236}">
                    <a16:creationId xmlns:a16="http://schemas.microsoft.com/office/drawing/2014/main" id="{1A1CA4E9-12FA-47EB-8471-25E8D55152C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6" name="Freeform: Shape 15">
                  <a:extLst>
                    <a:ext uri="{FF2B5EF4-FFF2-40B4-BE49-F238E27FC236}">
                      <a16:creationId xmlns:a16="http://schemas.microsoft.com/office/drawing/2014/main" id="{E13A9BF0-334C-4457-A635-9CA4877EA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FF05821A-8598-44E4-A18C-538D5331E4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3" name="Group 12">
                <a:extLst>
                  <a:ext uri="{FF2B5EF4-FFF2-40B4-BE49-F238E27FC236}">
                    <a16:creationId xmlns:a16="http://schemas.microsoft.com/office/drawing/2014/main" id="{8A4ECC81-E17F-4F87-9A0B-398363A864A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4">
                  <a:alphaModFix amt="57000"/>
                </a:blip>
                <a:tile tx="0" ty="0" sx="100000" sy="100000" flip="none" algn="tl"/>
              </a:blipFill>
              <a:effectLst/>
            </p:grpSpPr>
            <p:sp>
              <p:nvSpPr>
                <p:cNvPr id="14" name="Freeform: Shape 13">
                  <a:extLst>
                    <a:ext uri="{FF2B5EF4-FFF2-40B4-BE49-F238E27FC236}">
                      <a16:creationId xmlns:a16="http://schemas.microsoft.com/office/drawing/2014/main" id="{1FBBD7D8-A895-40D0-A53D-DEDF495B2F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BA602493-BC70-48CF-BDBA-88A8662274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2" name="Footer Placeholder 1">
            <a:extLst>
              <a:ext uri="{FF2B5EF4-FFF2-40B4-BE49-F238E27FC236}">
                <a16:creationId xmlns:a16="http://schemas.microsoft.com/office/drawing/2014/main" id="{71CC3FBE-287E-2F65-54AD-83810970D27F}"/>
              </a:ext>
            </a:extLst>
          </p:cNvPr>
          <p:cNvSpPr>
            <a:spLocks noGrp="1"/>
          </p:cNvSpPr>
          <p:nvPr>
            <p:ph type="ftr" sz="quarter" idx="11"/>
          </p:nvPr>
        </p:nvSpPr>
        <p:spPr>
          <a:xfrm>
            <a:off x="7859713" y="6025942"/>
            <a:ext cx="3497262" cy="365125"/>
          </a:xfrm>
        </p:spPr>
        <p:txBody>
          <a:bodyPr>
            <a:normAutofit/>
          </a:bodyPr>
          <a:lstStyle/>
          <a:p>
            <a:pPr algn="r">
              <a:lnSpc>
                <a:spcPct val="90000"/>
              </a:lnSpc>
              <a:spcAft>
                <a:spcPts val="600"/>
              </a:spcAft>
            </a:pPr>
            <a:r>
              <a:rPr lang="en-GB" sz="900">
                <a:solidFill>
                  <a:srgbClr val="FFFFFF"/>
                </a:solidFill>
              </a:rPr>
              <a:t>Contemporary Themes in the Hotel and Hospitality Sector: Industry responses for shocks and recovery. </a:t>
            </a:r>
          </a:p>
        </p:txBody>
      </p:sp>
      <p:sp>
        <p:nvSpPr>
          <p:cNvPr id="5" name="TextBox 4">
            <a:extLst>
              <a:ext uri="{FF2B5EF4-FFF2-40B4-BE49-F238E27FC236}">
                <a16:creationId xmlns:a16="http://schemas.microsoft.com/office/drawing/2014/main" id="{D3930BFA-2832-45B6-972B-D3AE9C164F2D}"/>
              </a:ext>
            </a:extLst>
          </p:cNvPr>
          <p:cNvSpPr txBox="1"/>
          <p:nvPr/>
        </p:nvSpPr>
        <p:spPr>
          <a:xfrm>
            <a:off x="560439" y="1022555"/>
            <a:ext cx="2310580" cy="369332"/>
          </a:xfrm>
          <a:prstGeom prst="rect">
            <a:avLst/>
          </a:prstGeom>
          <a:noFill/>
        </p:spPr>
        <p:txBody>
          <a:bodyPr wrap="square" rtlCol="0">
            <a:spAutoFit/>
          </a:bodyPr>
          <a:lstStyle/>
          <a:p>
            <a:r>
              <a:rPr lang="en-GB" b="1" i="0" dirty="0">
                <a:solidFill>
                  <a:schemeClr val="bg1"/>
                </a:solidFill>
                <a:effectLst/>
                <a:latin typeface="Inter"/>
              </a:rPr>
              <a:t>Any Questions? </a:t>
            </a:r>
            <a:endParaRPr lang="en-GB" dirty="0">
              <a:solidFill>
                <a:schemeClr val="bg1"/>
              </a:solidFill>
            </a:endParaRPr>
          </a:p>
        </p:txBody>
      </p:sp>
    </p:spTree>
    <p:extLst>
      <p:ext uri="{BB962C8B-B14F-4D97-AF65-F5344CB8AC3E}">
        <p14:creationId xmlns:p14="http://schemas.microsoft.com/office/powerpoint/2010/main" val="385026975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538D9D"/>
      </a:hlink>
      <a:folHlink>
        <a:srgbClr val="A5738E"/>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3A418E6B-C5F0-4B95-8D77-61E3EF3B5DF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518</TotalTime>
  <Words>1092</Words>
  <Application>Microsoft Office PowerPoint</Application>
  <PresentationFormat>Widescreen</PresentationFormat>
  <Paragraphs>103</Paragraphs>
  <Slides>11</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Aptos</vt:lpstr>
      <vt:lpstr>Aptos Display</vt:lpstr>
      <vt:lpstr>Arial</vt:lpstr>
      <vt:lpstr>Cabin</vt:lpstr>
      <vt:lpstr>Calibri</vt:lpstr>
      <vt:lpstr>Inter</vt:lpstr>
      <vt:lpstr>Office Theme</vt:lpstr>
      <vt:lpstr>BMIH 6001 Contemporary Themes in the Hotel and Hospitality Sector: Industry responses for shocks and recovery.     </vt:lpstr>
      <vt:lpstr>Focus: Examining how geopolitical events affect tourism, investment, and industry resilience.  Key Themes: Conflict impact, strategic adaptations, and policy implications.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Festus Tumi</dc:creator>
  <cp:lastModifiedBy>Festus Tumi</cp:lastModifiedBy>
  <cp:revision>1</cp:revision>
  <dcterms:created xsi:type="dcterms:W3CDTF">2025-02-21T13:28:46Z</dcterms:created>
  <dcterms:modified xsi:type="dcterms:W3CDTF">2025-02-21T22:09:49Z</dcterms:modified>
</cp:coreProperties>
</file>