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5"/>
  </p:notesMasterIdLst>
  <p:handoutMasterIdLst>
    <p:handoutMasterId r:id="rId36"/>
  </p:handoutMasterIdLst>
  <p:sldIdLst>
    <p:sldId id="256" r:id="rId5"/>
    <p:sldId id="289" r:id="rId6"/>
    <p:sldId id="257" r:id="rId7"/>
    <p:sldId id="291" r:id="rId8"/>
    <p:sldId id="306" r:id="rId9"/>
    <p:sldId id="303" r:id="rId10"/>
    <p:sldId id="302" r:id="rId11"/>
    <p:sldId id="305" r:id="rId12"/>
    <p:sldId id="292" r:id="rId13"/>
    <p:sldId id="293" r:id="rId14"/>
    <p:sldId id="294" r:id="rId15"/>
    <p:sldId id="295" r:id="rId16"/>
    <p:sldId id="296" r:id="rId17"/>
    <p:sldId id="297" r:id="rId18"/>
    <p:sldId id="298" r:id="rId19"/>
    <p:sldId id="346" r:id="rId20"/>
    <p:sldId id="345" r:id="rId21"/>
    <p:sldId id="347" r:id="rId22"/>
    <p:sldId id="348" r:id="rId23"/>
    <p:sldId id="349" r:id="rId24"/>
    <p:sldId id="350" r:id="rId25"/>
    <p:sldId id="351" r:id="rId26"/>
    <p:sldId id="355" r:id="rId27"/>
    <p:sldId id="354" r:id="rId28"/>
    <p:sldId id="356" r:id="rId29"/>
    <p:sldId id="357" r:id="rId30"/>
    <p:sldId id="358" r:id="rId31"/>
    <p:sldId id="359" r:id="rId32"/>
    <p:sldId id="299" r:id="rId33"/>
    <p:sldId id="290" r:id="rId34"/>
  </p:sldIdLst>
  <p:sldSz cx="9144000" cy="6858000" type="screen4x3"/>
  <p:notesSz cx="6742113" cy="9875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1" userDrawn="1">
          <p15:clr>
            <a:srgbClr val="A4A3A4"/>
          </p15:clr>
        </p15:guide>
        <p15:guide id="2" pos="212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43C0"/>
    <a:srgbClr val="0CDBD6"/>
    <a:srgbClr val="FF8C19"/>
    <a:srgbClr val="0000FF"/>
    <a:srgbClr val="B315EB"/>
    <a:srgbClr val="E5F5FF"/>
    <a:srgbClr val="FFC1C1"/>
    <a:srgbClr val="FF99CC"/>
    <a:srgbClr val="45F5F5"/>
    <a:srgbClr val="F6B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475" autoAdjust="0"/>
    <p:restoredTop sz="91075" autoAdjust="0"/>
  </p:normalViewPr>
  <p:slideViewPr>
    <p:cSldViewPr>
      <p:cViewPr varScale="1">
        <p:scale>
          <a:sx n="88" d="100"/>
          <a:sy n="88" d="100"/>
        </p:scale>
        <p:origin x="1593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111"/>
        <p:guide pos="212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792"/>
          </a:xfrm>
          <a:prstGeom prst="rect">
            <a:avLst/>
          </a:prstGeom>
        </p:spPr>
        <p:txBody>
          <a:bodyPr vert="horz" lIns="92519" tIns="46259" rIns="92519" bIns="4625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8971" y="0"/>
            <a:ext cx="2921582" cy="493792"/>
          </a:xfrm>
          <a:prstGeom prst="rect">
            <a:avLst/>
          </a:prstGeom>
        </p:spPr>
        <p:txBody>
          <a:bodyPr vert="horz" lIns="92519" tIns="46259" rIns="92519" bIns="46259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80332"/>
            <a:ext cx="2921582" cy="493792"/>
          </a:xfrm>
          <a:prstGeom prst="rect">
            <a:avLst/>
          </a:prstGeom>
        </p:spPr>
        <p:txBody>
          <a:bodyPr vert="horz" lIns="92519" tIns="46259" rIns="92519" bIns="4625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8971" y="9380332"/>
            <a:ext cx="2921582" cy="493792"/>
          </a:xfrm>
          <a:prstGeom prst="rect">
            <a:avLst/>
          </a:prstGeom>
        </p:spPr>
        <p:txBody>
          <a:bodyPr vert="horz" lIns="92519" tIns="46259" rIns="92519" bIns="46259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5507"/>
          </a:xfrm>
          <a:prstGeom prst="rect">
            <a:avLst/>
          </a:prstGeom>
        </p:spPr>
        <p:txBody>
          <a:bodyPr vert="horz" lIns="92519" tIns="46259" rIns="92519" bIns="4625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5507"/>
          </a:xfrm>
          <a:prstGeom prst="rect">
            <a:avLst/>
          </a:prstGeom>
        </p:spPr>
        <p:txBody>
          <a:bodyPr vert="horz" lIns="92519" tIns="46259" rIns="92519" bIns="46259" rtlCol="0"/>
          <a:lstStyle>
            <a:lvl1pPr algn="r">
              <a:defRPr sz="1200"/>
            </a:lvl1pPr>
          </a:lstStyle>
          <a:p>
            <a:fld id="{050F26F3-B611-4948-9136-FF189152A86B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9350" y="1235075"/>
            <a:ext cx="4443413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19" tIns="46259" rIns="92519" bIns="4625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212" y="4752747"/>
            <a:ext cx="5393690" cy="3888611"/>
          </a:xfrm>
          <a:prstGeom prst="rect">
            <a:avLst/>
          </a:prstGeom>
        </p:spPr>
        <p:txBody>
          <a:bodyPr vert="horz" lIns="92519" tIns="46259" rIns="92519" bIns="4625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80333"/>
            <a:ext cx="2921582" cy="495506"/>
          </a:xfrm>
          <a:prstGeom prst="rect">
            <a:avLst/>
          </a:prstGeom>
        </p:spPr>
        <p:txBody>
          <a:bodyPr vert="horz" lIns="92519" tIns="46259" rIns="92519" bIns="4625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8971" y="9380333"/>
            <a:ext cx="2921582" cy="495506"/>
          </a:xfrm>
          <a:prstGeom prst="rect">
            <a:avLst/>
          </a:prstGeom>
        </p:spPr>
        <p:txBody>
          <a:bodyPr vert="horz" lIns="92519" tIns="46259" rIns="92519" bIns="46259" rtlCol="0" anchor="b"/>
          <a:lstStyle>
            <a:lvl1pPr algn="r">
              <a:defRPr sz="1200"/>
            </a:lvl1pPr>
          </a:lstStyle>
          <a:p>
            <a:fld id="{4E667E14-7496-4FF9-B1E0-7ED2C02393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79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667E14-7496-4FF9-B1E0-7ED2C02393A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202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5E950-DCF0-B228-84AD-E513854286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F26A1B-13BC-FCCD-6F61-9AC7E45171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472023-94B9-DA18-3021-F2B59D39F6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59C655-91F9-1D3B-B2F6-ACAA4A498D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667E14-7496-4FF9-B1E0-7ED2C02393A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4965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D95610-1E51-C962-E1FF-FE91984D91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963931-5623-1AE3-08F0-B3970F7593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1FAB4D-8F43-4CEF-B298-C933AD6BD8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883EF3-508D-F409-7F4D-AF77768B77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667E14-7496-4FF9-B1E0-7ED2C02393A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3358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62B1B-2760-1631-53D4-A5C9124731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5EF40F-B1BC-A139-6DDF-C0AC99F41D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A728A5-8C60-C142-515D-8C35D7DFE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9E1787-0C8D-B3D4-79B1-2EAB09FA15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667E14-7496-4FF9-B1E0-7ED2C02393A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B063E8-19D1-F054-2681-18B6808921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0919F6-3B7D-7443-39C7-C94F8680C7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C641C6-475C-D5F6-902F-CBC323C147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BAEA5-377D-2DCE-F91E-58503280A7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667E14-7496-4FF9-B1E0-7ED2C02393A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0609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https://www.youtube.com/watch?v=DQyXE_PhpXA </a:t>
            </a:r>
          </a:p>
          <a:p>
            <a:r>
              <a:rPr lang="en-GB" dirty="0"/>
              <a:t>Available on Moodle page as well.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667E14-7496-4FF9-B1E0-7ED2C02393A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5272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https://www.nursingtimes.net/students/active-listening-encourages-patients-to-share-their-perspective-12-05-2022/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667E14-7496-4FF9-B1E0-7ED2C02393AA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7290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https://youtu.be/Yue1glAllAs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667E14-7496-4FF9-B1E0-7ED2C02393AA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5608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667E14-7496-4FF9-B1E0-7ED2C02393AA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505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https://www.england.nhs.uk/improvement-hub/wp-content/uploads/sites/44/2011/06/service_improvement_guide_2014.pdf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667E14-7496-4FF9-B1E0-7ED2C02393AA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460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667E14-7496-4FF9-B1E0-7ED2C02393AA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0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6E1B9DF9-A84A-40F0-9A09-6A4F9A9D62F1}" type="datetime1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172B0-2D92-49A4-A16A-B46C6F3D9C69}" type="datetime1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553A6-A3C7-45A7-9A8B-BAF213271786}" type="datetime1">
              <a:rPr lang="en-GB" smtClean="0"/>
              <a:t>31/07/2025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4F035-39D7-45CF-8877-B93C84BB043D}" type="datetime1">
              <a:rPr lang="en-GB" smtClean="0"/>
              <a:t>31/07/2025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F0F0-1E89-4FDA-8695-FEAB570BDAB0}" type="datetime1">
              <a:rPr lang="en-GB" smtClean="0"/>
              <a:t>31/07/2025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5698A-1A40-4B63-A84E-6A1C63373EB4}" type="datetime1">
              <a:rPr lang="en-GB" smtClean="0"/>
              <a:t>31/07/2025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690DE-6E3C-40C6-9A12-423A4437132E}" type="datetime1">
              <a:rPr lang="en-GB" smtClean="0"/>
              <a:t>31/07/2025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0AE6E-F63A-40C2-9A15-177E5A2A89D5}" type="datetime1">
              <a:rPr lang="en-GB" smtClean="0"/>
              <a:t>31/07/2025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E5D5E-D8F6-4419-9613-65A4C349AC62}" type="datetime1">
              <a:rPr lang="en-GB" smtClean="0"/>
              <a:t>31/07/2025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9E13B-3FDB-4219-861D-02DE79F9FFDB}" type="datetime1">
              <a:rPr lang="en-GB" smtClean="0"/>
              <a:t>31/07/2025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4EB13-5A9A-42A1-B516-A72A3D8C703A}" type="datetime1">
              <a:rPr lang="en-GB" smtClean="0"/>
              <a:t>31/07/2025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2F9568-BD1B-4779-B773-C9BEA2F47AEA}" type="datetime1">
              <a:rPr lang="en-GB" smtClean="0"/>
              <a:t>31/07/2025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indeed.com/career-advice/cvs-cover-letters/stand-out-cv" TargetMode="External"/><Relationship Id="rId2" Type="http://schemas.openxmlformats.org/officeDocument/2006/relationships/hyperlink" Target="https://uk.indeed.com/career-advice/career-development/personal-statement-example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uk.indeed.com/career-advice/career-development/what-communication-effectiveness" TargetMode="External"/><Relationship Id="rId2" Type="http://schemas.openxmlformats.org/officeDocument/2006/relationships/hyperlink" Target="https://uk.indeed.com/career-advice/career-development/advantages-of-working-in-a-team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uk.indeed.com/career-advice/cvs-cover-letters/achievements-on-cv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QyXE_PhpXA?feature=oembed" TargetMode="Externa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hyperlink" Target="https://www.ethnicity-facts-figures.service.gov.uk/workforce-and-business/workforce-diversity/nhs-workforce/latest/" TargetMode="External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hyperlink" Target="https://www.bmj.com/content/388/bmj.r486#:~:text=Black%2C%20Asian%20and%20other%20ethnic%20minority%20patients%20have,the%20NHS%20Race%20and%20Health%20Observatory%20in%202022." TargetMode="External"/><Relationship Id="rId10" Type="http://schemas.openxmlformats.org/officeDocument/2006/relationships/image" Target="../media/image14.png"/><Relationship Id="rId4" Type="http://schemas.openxmlformats.org/officeDocument/2006/relationships/hyperlink" Target="https://www.england.nhs.uk/long-read/nhs-equality-diversity-and-inclusion-improvement-plan/" TargetMode="External"/><Relationship Id="rId9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custodyminefield.com/socialservices/Section7_SubSectionContentGuide.pdf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england.nhs.uk/wp-content/uploads/2019/03/1920-qof-quality-improvement-case-studies.pdf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uk.indeed.com/career-advice/cvs-cover-letters/how-to-write-a-supporting-statemen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628800"/>
            <a:ext cx="7992888" cy="3240360"/>
          </a:xfrm>
        </p:spPr>
        <p:txBody>
          <a:bodyPr>
            <a:normAutofit fontScale="90000"/>
          </a:bodyPr>
          <a:lstStyle/>
          <a:p>
            <a:r>
              <a:rPr lang="en-GB" sz="4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Professional Career Development within Health and Social Care – LCHS4009 </a:t>
            </a:r>
            <a:r>
              <a:rPr lang="en-GB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Week 8 </a:t>
            </a:r>
            <a:br>
              <a:rPr lang="en-GB" sz="4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4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Writing a supporting statement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7243BD0-BC1D-72FD-1640-B56300BD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4470F-634F-C5BA-F3CD-37840E261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740" y="31297"/>
            <a:ext cx="8229600" cy="1143000"/>
          </a:xfrm>
        </p:spPr>
        <p:txBody>
          <a:bodyPr/>
          <a:lstStyle/>
          <a:p>
            <a:r>
              <a:rPr lang="en-GB" b="1" dirty="0"/>
              <a:t>Aims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E76D34-A59A-6A4F-16BD-56DB45D4F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740" y="1556792"/>
            <a:ext cx="8387732" cy="3960440"/>
          </a:xfrm>
        </p:spPr>
        <p:txBody>
          <a:bodyPr>
            <a:normAutofit/>
          </a:bodyPr>
          <a:lstStyle/>
          <a:p>
            <a:r>
              <a:rPr lang="en-GB" dirty="0"/>
              <a:t>To understand the importance of a supporting statement </a:t>
            </a:r>
          </a:p>
          <a:p>
            <a:endParaRPr lang="en-GB" dirty="0"/>
          </a:p>
          <a:p>
            <a:r>
              <a:rPr lang="en-GB" dirty="0"/>
              <a:t>To know how to write a good supporting statement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3337C7-81F9-89CC-BA3F-993A50AD5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26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What is a supporting statement?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8856984" cy="504056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700" dirty="0"/>
              <a:t>A supporting statement is the part of your </a:t>
            </a:r>
            <a:r>
              <a:rPr lang="en-GB" sz="2700" b="1" u="sng" dirty="0"/>
              <a:t>job application</a:t>
            </a:r>
            <a:r>
              <a:rPr lang="en-GB" sz="2700" b="1" dirty="0"/>
              <a:t> process </a:t>
            </a:r>
            <a:r>
              <a:rPr lang="en-GB" sz="2700" dirty="0"/>
              <a:t>This is where you can give evidence of how you meet specific job criteria. 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700" dirty="0"/>
              <a:t>Your supporting statement can also be a </a:t>
            </a:r>
            <a:r>
              <a:rPr lang="en-GB" sz="2700" b="1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professional summary</a:t>
            </a:r>
            <a:r>
              <a:rPr lang="en-GB" sz="2700" dirty="0"/>
              <a:t> which shows how your skills and qualifications fulfil the job requirements. 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700" dirty="0"/>
              <a:t>Many employers spend only seconds scanning CVs, so writing a strong supporting statement is essential for </a:t>
            </a:r>
            <a:r>
              <a:rPr lang="en-GB" sz="2700" b="1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distinguishing yourself from other candidates</a:t>
            </a:r>
            <a:r>
              <a:rPr lang="en-GB" sz="2700" b="1" dirty="0"/>
              <a:t> </a:t>
            </a:r>
            <a:r>
              <a:rPr lang="en-GB" sz="2700" dirty="0"/>
              <a:t>(Indeed, 2024)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5AF94-1AAB-D852-F64F-21CCDE053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61BE2-59AB-841B-5471-CBF1DB85E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9275"/>
            <a:ext cx="8147248" cy="850106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Writing a supporting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CB78F-4C64-899C-7A09-2DF89D4314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268760"/>
            <a:ext cx="8507288" cy="439248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When writing your statement, it is important to:</a:t>
            </a:r>
          </a:p>
          <a:p>
            <a:pPr marL="514350" indent="-514350" algn="l">
              <a:buFont typeface="+mj-lt"/>
              <a:buAutoNum type="arabicPeriod"/>
            </a:pPr>
            <a:endParaRPr lang="en-GB" sz="3000" b="0" i="0" dirty="0">
              <a:solidFill>
                <a:srgbClr val="0000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GB" sz="3000" b="0" i="0" dirty="0"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Use keywords from the job description</a:t>
            </a:r>
          </a:p>
          <a:p>
            <a:pPr marL="514350" indent="-514350" algn="l">
              <a:buFont typeface="+mj-lt"/>
              <a:buAutoNum type="arabicPeriod"/>
            </a:pPr>
            <a:endParaRPr lang="en-GB" sz="3000" b="0" i="0" dirty="0">
              <a:solidFill>
                <a:srgbClr val="0000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GB" sz="3000" b="0" i="0" dirty="0"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Describe how your qualifications fulfil the job requirements.</a:t>
            </a:r>
          </a:p>
          <a:p>
            <a:pPr marL="514350" indent="-514350" algn="l">
              <a:buFont typeface="+mj-lt"/>
              <a:buAutoNum type="arabicPeriod"/>
            </a:pPr>
            <a:endParaRPr lang="en-GB" sz="3000" b="0" i="0" dirty="0">
              <a:solidFill>
                <a:srgbClr val="0000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GB" sz="3000" b="0" i="0" dirty="0"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Give examples of past success in similar roles.</a:t>
            </a:r>
          </a:p>
          <a:p>
            <a:pPr marL="514350" indent="-514350" algn="l">
              <a:buFont typeface="+mj-lt"/>
              <a:buAutoNum type="arabicPeriod"/>
            </a:pPr>
            <a:endParaRPr lang="en-GB" sz="3000" b="0" i="0" dirty="0">
              <a:solidFill>
                <a:srgbClr val="0000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GB" sz="3000" b="0" i="0" dirty="0"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Show how you can contribute to the organisation.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62EDC6-7880-01B9-139F-006A728CC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723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0F6046-C07D-D416-81C0-761CF87572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230B7-81FA-04B1-F289-5491442BF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9275"/>
            <a:ext cx="8147248" cy="850106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Writing a supporting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424E77-AACE-15F0-0C55-09844EA45C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</p:spPr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/>
            </a:pPr>
            <a:r>
              <a:rPr lang="en-GB" sz="3000" b="0" i="0" dirty="0"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Use keywords from the job description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87FF51-89CE-ED01-619F-0F5184AA0AA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413" t="17240" r="39763" b="14720"/>
          <a:stretch>
            <a:fillRect/>
          </a:stretch>
        </p:blipFill>
        <p:spPr>
          <a:xfrm>
            <a:off x="311712" y="2143781"/>
            <a:ext cx="6420527" cy="4666183"/>
          </a:xfrm>
          <a:prstGeom prst="rect">
            <a:avLst/>
          </a:prstGeom>
          <a:ln>
            <a:solidFill>
              <a:srgbClr val="F6BB00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9F590BC-BB7E-4AA8-6E48-3E99DDD71DE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662" t="14721" r="25588" b="26218"/>
          <a:stretch>
            <a:fillRect/>
          </a:stretch>
        </p:blipFill>
        <p:spPr>
          <a:xfrm>
            <a:off x="6732240" y="2143780"/>
            <a:ext cx="2073859" cy="46661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D55F880-3108-82FE-9B66-4C4C7EC51F6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2438" t="29840" r="53091" b="61025"/>
          <a:stretch>
            <a:fillRect/>
          </a:stretch>
        </p:blipFill>
        <p:spPr>
          <a:xfrm>
            <a:off x="363590" y="2201833"/>
            <a:ext cx="2237613" cy="52201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8BAE341-0B44-3039-1F6D-A817D02AD7A3}"/>
              </a:ext>
            </a:extLst>
          </p:cNvPr>
          <p:cNvSpPr/>
          <p:nvPr/>
        </p:nvSpPr>
        <p:spPr>
          <a:xfrm>
            <a:off x="311712" y="2143780"/>
            <a:ext cx="8494387" cy="4666183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9965FA7-1284-C37C-5AEC-99F87AD7B511}"/>
              </a:ext>
            </a:extLst>
          </p:cNvPr>
          <p:cNvSpPr/>
          <p:nvPr/>
        </p:nvSpPr>
        <p:spPr>
          <a:xfrm>
            <a:off x="539552" y="5685850"/>
            <a:ext cx="1728192" cy="285894"/>
          </a:xfrm>
          <a:prstGeom prst="roundRect">
            <a:avLst/>
          </a:prstGeom>
          <a:noFill/>
          <a:ln>
            <a:solidFill>
              <a:srgbClr val="FF43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2166768-DA70-54E3-F470-4729E481E217}"/>
              </a:ext>
            </a:extLst>
          </p:cNvPr>
          <p:cNvSpPr/>
          <p:nvPr/>
        </p:nvSpPr>
        <p:spPr>
          <a:xfrm>
            <a:off x="1799692" y="3593903"/>
            <a:ext cx="2448272" cy="285655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3DC0D74D-A1B3-7D12-025C-84F54A72D1F6}"/>
              </a:ext>
            </a:extLst>
          </p:cNvPr>
          <p:cNvSpPr/>
          <p:nvPr/>
        </p:nvSpPr>
        <p:spPr>
          <a:xfrm>
            <a:off x="1115616" y="3933904"/>
            <a:ext cx="2448272" cy="285655"/>
          </a:xfrm>
          <a:prstGeom prst="roundRect">
            <a:avLst/>
          </a:prstGeom>
          <a:noFill/>
          <a:ln>
            <a:solidFill>
              <a:srgbClr val="B315E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6ACBA8F-114C-C838-09C3-7E3EB1CD848C}"/>
              </a:ext>
            </a:extLst>
          </p:cNvPr>
          <p:cNvSpPr/>
          <p:nvPr/>
        </p:nvSpPr>
        <p:spPr>
          <a:xfrm>
            <a:off x="1871700" y="4267573"/>
            <a:ext cx="4644516" cy="28803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8C8C04B5-ABD1-1C2E-DBE2-CDB9FEC85333}"/>
              </a:ext>
            </a:extLst>
          </p:cNvPr>
          <p:cNvSpPr/>
          <p:nvPr/>
        </p:nvSpPr>
        <p:spPr>
          <a:xfrm>
            <a:off x="539552" y="5350622"/>
            <a:ext cx="1440160" cy="288032"/>
          </a:xfrm>
          <a:prstGeom prst="roundRect">
            <a:avLst/>
          </a:prstGeom>
          <a:noFill/>
          <a:ln>
            <a:solidFill>
              <a:srgbClr val="F6BB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4DB5C9A-D645-DB83-A4F8-01DA23DDE461}"/>
              </a:ext>
            </a:extLst>
          </p:cNvPr>
          <p:cNvSpPr/>
          <p:nvPr/>
        </p:nvSpPr>
        <p:spPr>
          <a:xfrm>
            <a:off x="539552" y="3284984"/>
            <a:ext cx="2520280" cy="2880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39256B67-01E3-AD8F-E09D-D3C62EE30908}"/>
              </a:ext>
            </a:extLst>
          </p:cNvPr>
          <p:cNvSpPr/>
          <p:nvPr/>
        </p:nvSpPr>
        <p:spPr>
          <a:xfrm>
            <a:off x="4716016" y="6228139"/>
            <a:ext cx="1728192" cy="328227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C4DCBA6-08B2-0397-9DD4-E21151A1C8B2}"/>
              </a:ext>
            </a:extLst>
          </p:cNvPr>
          <p:cNvSpPr/>
          <p:nvPr/>
        </p:nvSpPr>
        <p:spPr>
          <a:xfrm>
            <a:off x="539552" y="4512403"/>
            <a:ext cx="1212849" cy="331921"/>
          </a:xfrm>
          <a:prstGeom prst="roundRect">
            <a:avLst/>
          </a:prstGeom>
          <a:noFill/>
          <a:ln>
            <a:solidFill>
              <a:srgbClr val="0CDBD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6114DF09-9B25-B295-668E-090C7A0868C5}"/>
              </a:ext>
            </a:extLst>
          </p:cNvPr>
          <p:cNvSpPr/>
          <p:nvPr/>
        </p:nvSpPr>
        <p:spPr>
          <a:xfrm>
            <a:off x="2627784" y="2928052"/>
            <a:ext cx="1152128" cy="328227"/>
          </a:xfrm>
          <a:prstGeom prst="roundRect">
            <a:avLst/>
          </a:prstGeom>
          <a:noFill/>
          <a:ln>
            <a:solidFill>
              <a:srgbClr val="FF8C1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3EAABA8D-3795-AE2E-5B65-6791356A89C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127" t="18154" r="44755" b="74235"/>
          <a:stretch>
            <a:fillRect/>
          </a:stretch>
        </p:blipFill>
        <p:spPr>
          <a:xfrm>
            <a:off x="363590" y="2762969"/>
            <a:ext cx="1112066" cy="229171"/>
          </a:xfrm>
          <a:prstGeom prst="rect">
            <a:avLst/>
          </a:prstGeom>
          <a:ln>
            <a:noFill/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B3FBD79-E244-6675-071A-2855AC63E3D8}"/>
              </a:ext>
            </a:extLst>
          </p:cNvPr>
          <p:cNvSpPr/>
          <p:nvPr/>
        </p:nvSpPr>
        <p:spPr>
          <a:xfrm>
            <a:off x="2933817" y="5098861"/>
            <a:ext cx="3679123" cy="310359"/>
          </a:xfrm>
          <a:prstGeom prst="roundRect">
            <a:avLst/>
          </a:prstGeom>
          <a:noFill/>
          <a:ln>
            <a:solidFill>
              <a:srgbClr val="F6BB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1C3E02-4FAE-2A15-1305-77F6EF192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82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76FCFE-3582-7551-2E65-A0EB4FDC96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CE46B-250F-8623-F06D-23A610685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9275"/>
            <a:ext cx="8147248" cy="850106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Writing a supporting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9EBB4E-34F2-9F38-45C9-B9F93EA570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105" y="1160747"/>
            <a:ext cx="8229600" cy="424847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GB" sz="3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 how your qualifications fulfil the job requirements.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70BA8C-888A-1502-3E76-93BFD92935E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413" t="17240" r="39763" b="14720"/>
          <a:stretch>
            <a:fillRect/>
          </a:stretch>
        </p:blipFill>
        <p:spPr>
          <a:xfrm>
            <a:off x="311712" y="2143781"/>
            <a:ext cx="6420527" cy="4666183"/>
          </a:xfrm>
          <a:prstGeom prst="rect">
            <a:avLst/>
          </a:prstGeom>
          <a:ln>
            <a:solidFill>
              <a:srgbClr val="F6BB00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EC12F4E-4E7D-3818-615C-822F2AC58EC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662" t="14721" r="25588" b="26218"/>
          <a:stretch>
            <a:fillRect/>
          </a:stretch>
        </p:blipFill>
        <p:spPr>
          <a:xfrm>
            <a:off x="6732240" y="2143780"/>
            <a:ext cx="2073859" cy="46661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6BDECD7-0678-882B-1DB4-F11D4A33218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2438" t="29840" r="53091" b="61025"/>
          <a:stretch>
            <a:fillRect/>
          </a:stretch>
        </p:blipFill>
        <p:spPr>
          <a:xfrm>
            <a:off x="363590" y="2201833"/>
            <a:ext cx="2237613" cy="52201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84DE613-2842-C08A-7665-BFC7A753EF66}"/>
              </a:ext>
            </a:extLst>
          </p:cNvPr>
          <p:cNvSpPr/>
          <p:nvPr/>
        </p:nvSpPr>
        <p:spPr>
          <a:xfrm>
            <a:off x="311712" y="2143780"/>
            <a:ext cx="8494387" cy="4666183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7B201DE1-B314-6E8E-3E46-F0BCFC754456}"/>
              </a:ext>
            </a:extLst>
          </p:cNvPr>
          <p:cNvSpPr/>
          <p:nvPr/>
        </p:nvSpPr>
        <p:spPr>
          <a:xfrm>
            <a:off x="539552" y="5685850"/>
            <a:ext cx="1728192" cy="285894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B5442954-D573-E3C0-3C9D-5F0231930E79}"/>
              </a:ext>
            </a:extLst>
          </p:cNvPr>
          <p:cNvSpPr/>
          <p:nvPr/>
        </p:nvSpPr>
        <p:spPr>
          <a:xfrm>
            <a:off x="1115616" y="3933904"/>
            <a:ext cx="2448272" cy="285655"/>
          </a:xfrm>
          <a:prstGeom prst="roundRect">
            <a:avLst/>
          </a:prstGeom>
          <a:noFill/>
          <a:ln>
            <a:solidFill>
              <a:srgbClr val="B315E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3ABC12D-6CAB-3B68-CA1F-787F0085C2E9}"/>
              </a:ext>
            </a:extLst>
          </p:cNvPr>
          <p:cNvSpPr/>
          <p:nvPr/>
        </p:nvSpPr>
        <p:spPr>
          <a:xfrm>
            <a:off x="539552" y="3284984"/>
            <a:ext cx="2520280" cy="2880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3A4C279D-D814-581A-B79A-71DD33DE919E}"/>
              </a:ext>
            </a:extLst>
          </p:cNvPr>
          <p:cNvSpPr/>
          <p:nvPr/>
        </p:nvSpPr>
        <p:spPr>
          <a:xfrm>
            <a:off x="4716016" y="6228139"/>
            <a:ext cx="1728192" cy="328227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FA5A9BC-2255-D85D-0F4A-7E7F6D7DEBE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127" t="18154" r="44755" b="74235"/>
          <a:stretch>
            <a:fillRect/>
          </a:stretch>
        </p:blipFill>
        <p:spPr>
          <a:xfrm>
            <a:off x="363590" y="2762969"/>
            <a:ext cx="1112066" cy="229171"/>
          </a:xfrm>
          <a:prstGeom prst="rect">
            <a:avLst/>
          </a:prstGeom>
          <a:ln>
            <a:noFill/>
          </a:ln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5E094B-A4B3-5D7A-E894-AEF97C04A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354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94D4-29EE-35EF-85D5-63F2DE79C8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6B608-E512-6383-694F-B905EC2A7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9275"/>
            <a:ext cx="8147248" cy="850106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Writing a supporting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5A957-8BC8-3CFE-6D44-357B55C0C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104" y="1218864"/>
            <a:ext cx="8664399" cy="424847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GB" sz="3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 examples of past success in similar roles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9BEF5A-352B-EAE6-20E6-D396642489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413" t="17240" r="39763" b="14720"/>
          <a:stretch>
            <a:fillRect/>
          </a:stretch>
        </p:blipFill>
        <p:spPr>
          <a:xfrm>
            <a:off x="311712" y="2143781"/>
            <a:ext cx="6420527" cy="4666183"/>
          </a:xfrm>
          <a:prstGeom prst="rect">
            <a:avLst/>
          </a:prstGeom>
          <a:ln>
            <a:solidFill>
              <a:srgbClr val="F6BB00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50FBCB-9011-3EAE-FB2D-04ED9232AD6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662" t="14721" r="25588" b="26218"/>
          <a:stretch>
            <a:fillRect/>
          </a:stretch>
        </p:blipFill>
        <p:spPr>
          <a:xfrm>
            <a:off x="6732240" y="2143780"/>
            <a:ext cx="2073859" cy="46661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677AEDD-1E43-3C8D-F5FD-493D4B302D2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2438" t="29840" r="53091" b="61025"/>
          <a:stretch>
            <a:fillRect/>
          </a:stretch>
        </p:blipFill>
        <p:spPr>
          <a:xfrm>
            <a:off x="363590" y="2201833"/>
            <a:ext cx="2237613" cy="52201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8F2922D-A6A4-5117-0884-B4609CBC096E}"/>
              </a:ext>
            </a:extLst>
          </p:cNvPr>
          <p:cNvSpPr/>
          <p:nvPr/>
        </p:nvSpPr>
        <p:spPr>
          <a:xfrm>
            <a:off x="311712" y="2143780"/>
            <a:ext cx="8494387" cy="4666183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1D0B6E7-BFFB-4CD9-3CFE-E30B6B9D2D13}"/>
              </a:ext>
            </a:extLst>
          </p:cNvPr>
          <p:cNvSpPr/>
          <p:nvPr/>
        </p:nvSpPr>
        <p:spPr>
          <a:xfrm>
            <a:off x="1799692" y="3593903"/>
            <a:ext cx="2448272" cy="285655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999EC0E5-55D8-84AC-91BD-E8BFB1F634FF}"/>
              </a:ext>
            </a:extLst>
          </p:cNvPr>
          <p:cNvSpPr/>
          <p:nvPr/>
        </p:nvSpPr>
        <p:spPr>
          <a:xfrm>
            <a:off x="1871700" y="4267573"/>
            <a:ext cx="4644516" cy="28803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13142483-859A-B5F2-A752-6188A754ABCE}"/>
              </a:ext>
            </a:extLst>
          </p:cNvPr>
          <p:cNvSpPr/>
          <p:nvPr/>
        </p:nvSpPr>
        <p:spPr>
          <a:xfrm>
            <a:off x="539552" y="5350622"/>
            <a:ext cx="1440160" cy="2880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5341092-68E6-6B71-5DC5-30ADF79C5C06}"/>
              </a:ext>
            </a:extLst>
          </p:cNvPr>
          <p:cNvSpPr/>
          <p:nvPr/>
        </p:nvSpPr>
        <p:spPr>
          <a:xfrm>
            <a:off x="539552" y="4512403"/>
            <a:ext cx="1212849" cy="331921"/>
          </a:xfrm>
          <a:prstGeom prst="roundRect">
            <a:avLst/>
          </a:prstGeom>
          <a:noFill/>
          <a:ln>
            <a:solidFill>
              <a:srgbClr val="0CDBD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430E8F57-47F0-DA87-1210-966074DD6ADD}"/>
              </a:ext>
            </a:extLst>
          </p:cNvPr>
          <p:cNvSpPr/>
          <p:nvPr/>
        </p:nvSpPr>
        <p:spPr>
          <a:xfrm>
            <a:off x="2627784" y="2928052"/>
            <a:ext cx="1152128" cy="328227"/>
          </a:xfrm>
          <a:prstGeom prst="roundRect">
            <a:avLst/>
          </a:prstGeom>
          <a:noFill/>
          <a:ln>
            <a:solidFill>
              <a:srgbClr val="B315E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13A3B586-3678-4961-6804-AD671DE950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127" t="18154" r="44755" b="74235"/>
          <a:stretch>
            <a:fillRect/>
          </a:stretch>
        </p:blipFill>
        <p:spPr>
          <a:xfrm>
            <a:off x="363590" y="2762969"/>
            <a:ext cx="1112066" cy="229171"/>
          </a:xfrm>
          <a:prstGeom prst="rect">
            <a:avLst/>
          </a:prstGeom>
          <a:ln>
            <a:noFill/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02EB86B-EC53-AC80-570E-FB937E0B269B}"/>
              </a:ext>
            </a:extLst>
          </p:cNvPr>
          <p:cNvSpPr/>
          <p:nvPr/>
        </p:nvSpPr>
        <p:spPr>
          <a:xfrm>
            <a:off x="2933817" y="5098861"/>
            <a:ext cx="3679123" cy="310359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18F3B1-D5DD-6E0F-726A-E80A39E8F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313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9" grpId="0" animBg="1"/>
      <p:bldP spid="23" grpId="0" animBg="1"/>
      <p:bldP spid="24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5AA5B-0D34-76C8-6434-0396B8780A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748F7-472D-853D-F966-0BF5C91A3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9275"/>
            <a:ext cx="8147248" cy="850106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Writing a supporting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88B9CE-2B51-8B69-2854-256F4F9FEB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268760"/>
            <a:ext cx="9036496" cy="69643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GB" sz="3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Show how you can contribute to the organisation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A28EDC-B211-5F31-9440-EA98FD4E8FD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413" t="17240" r="39763" b="14720"/>
          <a:stretch>
            <a:fillRect/>
          </a:stretch>
        </p:blipFill>
        <p:spPr>
          <a:xfrm>
            <a:off x="311712" y="2143781"/>
            <a:ext cx="6420527" cy="4666183"/>
          </a:xfrm>
          <a:prstGeom prst="rect">
            <a:avLst/>
          </a:prstGeom>
          <a:ln>
            <a:solidFill>
              <a:srgbClr val="F6BB00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51DE470-D5C4-31F6-4299-9C4972D651F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662" t="14721" r="25588" b="26218"/>
          <a:stretch>
            <a:fillRect/>
          </a:stretch>
        </p:blipFill>
        <p:spPr>
          <a:xfrm>
            <a:off x="6732240" y="2143780"/>
            <a:ext cx="2073859" cy="4666183"/>
          </a:xfrm>
          <a:prstGeom prst="rect">
            <a:avLst/>
          </a:prstGeom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D0B54D0-B2FC-6C52-31CB-E210F21C556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2438" t="29840" r="53091" b="61025"/>
          <a:stretch>
            <a:fillRect/>
          </a:stretch>
        </p:blipFill>
        <p:spPr>
          <a:xfrm>
            <a:off x="363590" y="2201833"/>
            <a:ext cx="2237613" cy="52201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FA33050-349E-0AFC-0A1B-E234E5BC6DA9}"/>
              </a:ext>
            </a:extLst>
          </p:cNvPr>
          <p:cNvSpPr/>
          <p:nvPr/>
        </p:nvSpPr>
        <p:spPr>
          <a:xfrm>
            <a:off x="311712" y="2143780"/>
            <a:ext cx="8494387" cy="4666183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A46FC55E-DD9C-B6EB-F707-B1F22A9553B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127" t="18154" r="44755" b="74235"/>
          <a:stretch>
            <a:fillRect/>
          </a:stretch>
        </p:blipFill>
        <p:spPr>
          <a:xfrm>
            <a:off x="363590" y="2762969"/>
            <a:ext cx="1112066" cy="229171"/>
          </a:xfrm>
          <a:prstGeom prst="rect">
            <a:avLst/>
          </a:prstGeom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3E82992-1D1B-6E95-A362-3EBC66A1A84B}"/>
              </a:ext>
            </a:extLst>
          </p:cNvPr>
          <p:cNvSpPr/>
          <p:nvPr/>
        </p:nvSpPr>
        <p:spPr>
          <a:xfrm>
            <a:off x="6804248" y="2201833"/>
            <a:ext cx="1848020" cy="45395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5E81736-1FC2-3E83-8714-9793950D3AC3}"/>
              </a:ext>
            </a:extLst>
          </p:cNvPr>
          <p:cNvSpPr/>
          <p:nvPr/>
        </p:nvSpPr>
        <p:spPr>
          <a:xfrm>
            <a:off x="6852428" y="2275180"/>
            <a:ext cx="1848020" cy="52820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" b="1" dirty="0">
                <a:solidFill>
                  <a:schemeClr val="tx1"/>
                </a:solidFill>
              </a:rPr>
              <a:t>Adaptability?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221602-FD34-1308-4F10-FC87ED37D70C}"/>
              </a:ext>
            </a:extLst>
          </p:cNvPr>
          <p:cNvSpPr/>
          <p:nvPr/>
        </p:nvSpPr>
        <p:spPr>
          <a:xfrm>
            <a:off x="6849667" y="2908549"/>
            <a:ext cx="1848020" cy="52820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00" dirty="0">
              <a:solidFill>
                <a:schemeClr val="tx1"/>
              </a:solidFill>
            </a:endParaRPr>
          </a:p>
          <a:p>
            <a:pPr algn="ctr"/>
            <a:r>
              <a:rPr lang="en-GB" sz="1500" b="1" dirty="0">
                <a:solidFill>
                  <a:schemeClr val="tx1"/>
                </a:solidFill>
              </a:rPr>
              <a:t>Collegiality?</a:t>
            </a:r>
          </a:p>
          <a:p>
            <a:pPr algn="ctr"/>
            <a:endParaRPr lang="en-GB" sz="150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A232BFE-22D7-A87F-3A84-14B6F7A0D5D5}"/>
              </a:ext>
            </a:extLst>
          </p:cNvPr>
          <p:cNvSpPr/>
          <p:nvPr/>
        </p:nvSpPr>
        <p:spPr>
          <a:xfrm>
            <a:off x="6841965" y="4175287"/>
            <a:ext cx="1848020" cy="528202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00" dirty="0">
              <a:solidFill>
                <a:schemeClr val="tx1"/>
              </a:solidFill>
            </a:endParaRPr>
          </a:p>
          <a:p>
            <a:pPr algn="ctr"/>
            <a:r>
              <a:rPr lang="en-GB" sz="1500" b="1" dirty="0">
                <a:solidFill>
                  <a:schemeClr val="tx1"/>
                </a:solidFill>
              </a:rPr>
              <a:t>Autonomy? </a:t>
            </a:r>
          </a:p>
          <a:p>
            <a:pPr algn="ctr"/>
            <a:endParaRPr lang="en-GB" sz="1500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DCEB1ED-A5E6-D20A-59C9-AA6C23DF795B}"/>
              </a:ext>
            </a:extLst>
          </p:cNvPr>
          <p:cNvSpPr/>
          <p:nvPr/>
        </p:nvSpPr>
        <p:spPr>
          <a:xfrm>
            <a:off x="6838780" y="4800248"/>
            <a:ext cx="1848020" cy="528202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00" dirty="0">
              <a:solidFill>
                <a:schemeClr val="tx1"/>
              </a:solidFill>
            </a:endParaRPr>
          </a:p>
          <a:p>
            <a:pPr algn="ctr"/>
            <a:r>
              <a:rPr lang="en-GB" sz="1500" b="1" dirty="0">
                <a:solidFill>
                  <a:schemeClr val="tx1"/>
                </a:solidFill>
              </a:rPr>
              <a:t>Safe clinical practice?</a:t>
            </a:r>
          </a:p>
          <a:p>
            <a:pPr algn="ctr"/>
            <a:endParaRPr lang="en-GB" sz="1500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4713960-5103-A062-E5B9-FCAEBEEBE55D}"/>
              </a:ext>
            </a:extLst>
          </p:cNvPr>
          <p:cNvSpPr/>
          <p:nvPr/>
        </p:nvSpPr>
        <p:spPr>
          <a:xfrm>
            <a:off x="6838780" y="5431925"/>
            <a:ext cx="1848020" cy="528202"/>
          </a:xfrm>
          <a:prstGeom prst="rect">
            <a:avLst/>
          </a:prstGeom>
          <a:solidFill>
            <a:schemeClr val="bg1"/>
          </a:solidFill>
          <a:ln>
            <a:solidFill>
              <a:srgbClr val="0CDBD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00" dirty="0">
              <a:solidFill>
                <a:schemeClr val="tx1"/>
              </a:solidFill>
            </a:endParaRPr>
          </a:p>
          <a:p>
            <a:pPr algn="ctr"/>
            <a:r>
              <a:rPr lang="en-GB" sz="1500" b="1" dirty="0">
                <a:solidFill>
                  <a:schemeClr val="tx1"/>
                </a:solidFill>
              </a:rPr>
              <a:t>Digital literacy?</a:t>
            </a:r>
          </a:p>
          <a:p>
            <a:pPr algn="ctr"/>
            <a:endParaRPr lang="en-GB" sz="1500" dirty="0">
              <a:solidFill>
                <a:schemeClr val="tx1"/>
              </a:solidFill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974A911-DC5B-81BB-BA1A-CD959654F596}"/>
              </a:ext>
            </a:extLst>
          </p:cNvPr>
          <p:cNvSpPr/>
          <p:nvPr/>
        </p:nvSpPr>
        <p:spPr>
          <a:xfrm>
            <a:off x="539552" y="5634880"/>
            <a:ext cx="3528392" cy="303092"/>
          </a:xfrm>
          <a:prstGeom prst="roundRect">
            <a:avLst/>
          </a:prstGeom>
          <a:noFill/>
          <a:ln>
            <a:solidFill>
              <a:srgbClr val="0CDBD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A5A4FAE3-88CF-78D0-9BF6-367338079D76}"/>
              </a:ext>
            </a:extLst>
          </p:cNvPr>
          <p:cNvSpPr/>
          <p:nvPr/>
        </p:nvSpPr>
        <p:spPr>
          <a:xfrm>
            <a:off x="539551" y="3646875"/>
            <a:ext cx="3708413" cy="247205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56483F15-7BF6-3AD0-2400-B88D87AF895C}"/>
              </a:ext>
            </a:extLst>
          </p:cNvPr>
          <p:cNvSpPr/>
          <p:nvPr/>
        </p:nvSpPr>
        <p:spPr>
          <a:xfrm>
            <a:off x="569912" y="3933904"/>
            <a:ext cx="2993976" cy="286474"/>
          </a:xfrm>
          <a:prstGeom prst="roundRect">
            <a:avLst/>
          </a:prstGeom>
          <a:noFill/>
          <a:ln>
            <a:solidFill>
              <a:srgbClr val="B315E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30B225DF-57B1-AA09-D4F2-097AD1E17B80}"/>
              </a:ext>
            </a:extLst>
          </p:cNvPr>
          <p:cNvSpPr/>
          <p:nvPr/>
        </p:nvSpPr>
        <p:spPr>
          <a:xfrm>
            <a:off x="539551" y="4267573"/>
            <a:ext cx="5976665" cy="28803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40C7CD1B-0B52-E2F5-EE19-77F70655E2F9}"/>
              </a:ext>
            </a:extLst>
          </p:cNvPr>
          <p:cNvSpPr/>
          <p:nvPr/>
        </p:nvSpPr>
        <p:spPr>
          <a:xfrm>
            <a:off x="539552" y="3284984"/>
            <a:ext cx="5904656" cy="31625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D8FF3A96-23A2-7A49-FC25-D96EEA3DFE95}"/>
              </a:ext>
            </a:extLst>
          </p:cNvPr>
          <p:cNvSpPr/>
          <p:nvPr/>
        </p:nvSpPr>
        <p:spPr>
          <a:xfrm>
            <a:off x="539551" y="5983611"/>
            <a:ext cx="4857744" cy="289586"/>
          </a:xfrm>
          <a:prstGeom prst="roundRect">
            <a:avLst/>
          </a:prstGeom>
          <a:noFill/>
          <a:ln>
            <a:solidFill>
              <a:srgbClr val="FF8C1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2ED63B0E-6A87-889E-4C88-CD1A4D476684}"/>
              </a:ext>
            </a:extLst>
          </p:cNvPr>
          <p:cNvSpPr/>
          <p:nvPr/>
        </p:nvSpPr>
        <p:spPr>
          <a:xfrm>
            <a:off x="539552" y="4593871"/>
            <a:ext cx="6011196" cy="450565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C7D7DFBC-5D11-59CB-0BCA-AE7C9D918C49}"/>
              </a:ext>
            </a:extLst>
          </p:cNvPr>
          <p:cNvSpPr/>
          <p:nvPr/>
        </p:nvSpPr>
        <p:spPr>
          <a:xfrm>
            <a:off x="539551" y="2928052"/>
            <a:ext cx="3240361" cy="30973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5A307910-87CF-E3FF-3FD0-C8B7BB780413}"/>
              </a:ext>
            </a:extLst>
          </p:cNvPr>
          <p:cNvSpPr/>
          <p:nvPr/>
        </p:nvSpPr>
        <p:spPr>
          <a:xfrm>
            <a:off x="539551" y="5098862"/>
            <a:ext cx="6073389" cy="49037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8CCCED45-43FE-494C-886F-892A00C41746}"/>
              </a:ext>
            </a:extLst>
          </p:cNvPr>
          <p:cNvSpPr/>
          <p:nvPr/>
        </p:nvSpPr>
        <p:spPr>
          <a:xfrm>
            <a:off x="569912" y="6318837"/>
            <a:ext cx="6127796" cy="450061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2863244-6942-A3B7-BE69-A9183C9747CA}"/>
              </a:ext>
            </a:extLst>
          </p:cNvPr>
          <p:cNvSpPr/>
          <p:nvPr/>
        </p:nvSpPr>
        <p:spPr>
          <a:xfrm>
            <a:off x="6849667" y="3545774"/>
            <a:ext cx="1848020" cy="528202"/>
          </a:xfrm>
          <a:prstGeom prst="rect">
            <a:avLst/>
          </a:prstGeom>
          <a:solidFill>
            <a:schemeClr val="bg1"/>
          </a:solidFill>
          <a:ln>
            <a:solidFill>
              <a:srgbClr val="B315E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00" dirty="0">
              <a:solidFill>
                <a:schemeClr val="tx1"/>
              </a:solidFill>
            </a:endParaRPr>
          </a:p>
          <a:p>
            <a:pPr algn="ctr"/>
            <a:r>
              <a:rPr lang="en-GB" sz="1500" b="1" dirty="0">
                <a:solidFill>
                  <a:schemeClr val="tx1"/>
                </a:solidFill>
              </a:rPr>
              <a:t>Criticality?</a:t>
            </a:r>
          </a:p>
          <a:p>
            <a:pPr algn="ctr"/>
            <a:endParaRPr lang="en-GB" sz="1500" dirty="0">
              <a:solidFill>
                <a:schemeClr val="tx1"/>
              </a:solidFill>
            </a:endParaRPr>
          </a:p>
        </p:txBody>
      </p:sp>
      <p:sp>
        <p:nvSpPr>
          <p:cNvPr id="40" name="Slide Number Placeholder 39">
            <a:extLst>
              <a:ext uri="{FF2B5EF4-FFF2-40B4-BE49-F238E27FC236}">
                <a16:creationId xmlns:a16="http://schemas.microsoft.com/office/drawing/2014/main" id="{A27BF08D-01C1-2AF8-48DA-FFA1CFB89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233AD10-681F-D6CD-CD8B-91FFABE2596B}"/>
              </a:ext>
            </a:extLst>
          </p:cNvPr>
          <p:cNvSpPr/>
          <p:nvPr/>
        </p:nvSpPr>
        <p:spPr>
          <a:xfrm>
            <a:off x="6838780" y="6069150"/>
            <a:ext cx="1848020" cy="528202"/>
          </a:xfrm>
          <a:prstGeom prst="rect">
            <a:avLst/>
          </a:prstGeom>
          <a:solidFill>
            <a:schemeClr val="bg1"/>
          </a:solidFill>
          <a:ln>
            <a:solidFill>
              <a:srgbClr val="FF8C1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00" dirty="0">
              <a:solidFill>
                <a:schemeClr val="tx1"/>
              </a:solidFill>
            </a:endParaRPr>
          </a:p>
          <a:p>
            <a:pPr algn="ctr"/>
            <a:r>
              <a:rPr lang="en-GB" sz="1500" b="1" dirty="0">
                <a:solidFill>
                  <a:schemeClr val="tx1"/>
                </a:solidFill>
              </a:rPr>
              <a:t>NMC compliance?</a:t>
            </a:r>
          </a:p>
          <a:p>
            <a:pPr algn="ctr"/>
            <a:endParaRPr lang="en-GB" sz="1500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1843E6-A438-9A9A-85D0-75F27C7FAB51}"/>
              </a:ext>
            </a:extLst>
          </p:cNvPr>
          <p:cNvSpPr/>
          <p:nvPr/>
        </p:nvSpPr>
        <p:spPr>
          <a:xfrm>
            <a:off x="6888078" y="1956023"/>
            <a:ext cx="1749423" cy="2366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HR Buzzwords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509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  <p:bldP spid="18" grpId="0" animBg="1"/>
      <p:bldP spid="28" grpId="0" animBg="1"/>
      <p:bldP spid="29" grpId="0" animBg="1"/>
      <p:bldP spid="30" grpId="0" animBg="1"/>
      <p:bldP spid="31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DC411-49D3-AD9C-08CA-54B9D0671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22788"/>
            <a:ext cx="9073008" cy="850106"/>
          </a:xfrm>
        </p:spPr>
        <p:txBody>
          <a:bodyPr>
            <a:normAutofit/>
          </a:bodyPr>
          <a:lstStyle/>
          <a:p>
            <a:r>
              <a:rPr lang="en-GB" sz="3000" b="1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 should you write a supporting statement?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1928D-6410-8210-CC35-0D13615BEE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268760"/>
            <a:ext cx="8208912" cy="4212646"/>
          </a:xfrm>
        </p:spPr>
        <p:txBody>
          <a:bodyPr>
            <a:noAutofit/>
          </a:bodyPr>
          <a:lstStyle/>
          <a:p>
            <a:pPr marL="0" indent="0" algn="l">
              <a:spcBef>
                <a:spcPts val="0"/>
              </a:spcBef>
              <a:buNone/>
            </a:pPr>
            <a:r>
              <a:rPr lang="en-GB" sz="25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Follow these </a:t>
            </a:r>
            <a:r>
              <a:rPr lang="en-GB" sz="2500" i="0" u="sng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steps</a:t>
            </a:r>
            <a:r>
              <a:rPr lang="en-GB" sz="25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to learn how to write a supporting statement:</a:t>
            </a:r>
          </a:p>
          <a:p>
            <a:pPr marL="0" indent="0" algn="l">
              <a:spcBef>
                <a:spcPts val="0"/>
              </a:spcBef>
              <a:buNone/>
            </a:pPr>
            <a:endParaRPr lang="en-GB" sz="2500" b="1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>
              <a:spcBef>
                <a:spcPts val="0"/>
              </a:spcBef>
              <a:buNone/>
            </a:pPr>
            <a:r>
              <a:rPr lang="en-GB" sz="25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 Review the job description</a:t>
            </a:r>
          </a:p>
          <a:p>
            <a:pPr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5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Review</a:t>
            </a:r>
            <a:r>
              <a:rPr lang="en-GB" sz="2500" b="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the job description and </a:t>
            </a:r>
            <a:r>
              <a:rPr lang="en-GB" sz="25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highlight the keywords and phrases used by employers.</a:t>
            </a:r>
          </a:p>
          <a:p>
            <a:pPr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5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Incorporate these keywords into your supporting statement to clearly demonstrate how your skills and experience meet the role's requirements </a:t>
            </a:r>
            <a:r>
              <a:rPr lang="en-GB" sz="2500" b="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and contribute to the organisation's success (Indeed, 2024)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4B9FB2-EC21-81E4-A03A-61A2F6E7C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942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4AA07-2273-2E20-17B4-1AFE024328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214665"/>
            <a:ext cx="8291264" cy="4428670"/>
          </a:xfrm>
        </p:spPr>
        <p:txBody>
          <a:bodyPr>
            <a:normAutofit fontScale="925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GB" sz="24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2. Include relevant skills and qualifications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GB" sz="2400" b="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After reviewing the job description, </a:t>
            </a:r>
            <a:r>
              <a:rPr lang="en-GB" sz="24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use your statement to highlight how your skills and qualifications fulfil the specific requirements.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GB" sz="24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Use keywords and phrases from the job details to describe your experience in the career field, </a:t>
            </a:r>
            <a:r>
              <a:rPr lang="en-GB" sz="2400" b="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 employers can understand how your expertise relates to the job criteria.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rgbClr val="2D2D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instance, if an employer requires a specific degree and your credentials fulfil this requirement, do share this information in your supporting statement (Indeed, 2024).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endParaRPr lang="en-GB" sz="2400" b="0" i="0" dirty="0">
              <a:solidFill>
                <a:srgbClr val="2D2D2D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3500" b="0" i="0" dirty="0">
              <a:solidFill>
                <a:srgbClr val="2D2D2D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BB5E89-A783-B683-D080-DE11B33E0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3451BC-63D8-D476-482B-2F2D9A4F9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22788"/>
            <a:ext cx="9073008" cy="850106"/>
          </a:xfrm>
        </p:spPr>
        <p:txBody>
          <a:bodyPr>
            <a:normAutofit/>
          </a:bodyPr>
          <a:lstStyle/>
          <a:p>
            <a:r>
              <a:rPr lang="en-GB" sz="3000" b="1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 should you write a supporting statement?</a:t>
            </a:r>
          </a:p>
        </p:txBody>
      </p:sp>
    </p:spTree>
    <p:extLst>
      <p:ext uri="{BB962C8B-B14F-4D97-AF65-F5344CB8AC3E}">
        <p14:creationId xmlns:p14="http://schemas.microsoft.com/office/powerpoint/2010/main" val="2922891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84C932-56FD-70C8-D788-2DBD01804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065140"/>
            <a:ext cx="8363272" cy="4464496"/>
          </a:xfrm>
        </p:spPr>
        <p:txBody>
          <a:bodyPr>
            <a:noAutofit/>
          </a:bodyPr>
          <a:lstStyle/>
          <a:p>
            <a:pPr marL="0" indent="0" algn="l">
              <a:spcBef>
                <a:spcPts val="600"/>
              </a:spcBef>
              <a:buNone/>
            </a:pPr>
            <a:r>
              <a:rPr lang="en-GB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3. Give examples of your success</a:t>
            </a: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GB" sz="26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Consider one or two examples of how you succeeded in past roles. </a:t>
            </a:r>
            <a:r>
              <a:rPr lang="en-GB" sz="2600" b="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Examples that </a:t>
            </a:r>
            <a:r>
              <a:rPr lang="en-GB" sz="26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demonstrate your experience and skills that relate directly to the job </a:t>
            </a:r>
            <a:r>
              <a:rPr lang="en-GB" sz="2600" b="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can give employers better insight into how you can achieve similar success for their team or department. </a:t>
            </a: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GB" sz="2600" b="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When highlighting achievements, be sure to </a:t>
            </a:r>
            <a:r>
              <a:rPr lang="en-GB" sz="26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offer examples </a:t>
            </a:r>
            <a:r>
              <a:rPr lang="en-GB" sz="26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that can show your organisational, interpersonal and </a:t>
            </a:r>
            <a:r>
              <a:rPr lang="en-GB" sz="260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teamwork</a:t>
            </a:r>
            <a:r>
              <a:rPr lang="en-GB" sz="26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skills alongside your ability to </a:t>
            </a:r>
            <a:r>
              <a:rPr lang="en-GB" sz="260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communicate effectively</a:t>
            </a:r>
            <a:r>
              <a:rPr lang="en-GB" sz="2600" strike="noStrike" dirty="0">
                <a:latin typeface="Arial" panose="020B0604020202020204" pitchFamily="34" charset="0"/>
                <a:cs typeface="Arial" panose="020B0604020202020204" pitchFamily="34" charset="0"/>
              </a:rPr>
              <a:t> (Indeed, 2024).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116757-EC8C-8F68-7302-6F5C980DC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46949A3-AF61-8D02-A1C2-BF619E5EE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22788"/>
            <a:ext cx="9073008" cy="850106"/>
          </a:xfrm>
        </p:spPr>
        <p:txBody>
          <a:bodyPr>
            <a:normAutofit/>
          </a:bodyPr>
          <a:lstStyle/>
          <a:p>
            <a:r>
              <a:rPr lang="en-GB" sz="3000" b="1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 should you write a supporting statement?</a:t>
            </a:r>
          </a:p>
        </p:txBody>
      </p:sp>
    </p:spTree>
    <p:extLst>
      <p:ext uri="{BB962C8B-B14F-4D97-AF65-F5344CB8AC3E}">
        <p14:creationId xmlns:p14="http://schemas.microsoft.com/office/powerpoint/2010/main" val="1463607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F3082-A42E-7A87-53E1-DDC458CD8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160748"/>
            <a:ext cx="8712968" cy="4536504"/>
          </a:xfrm>
        </p:spPr>
        <p:txBody>
          <a:bodyPr>
            <a:noAutofit/>
          </a:bodyPr>
          <a:lstStyle/>
          <a:p>
            <a:pPr marL="0" indent="0" algn="l">
              <a:spcBef>
                <a:spcPts val="0"/>
              </a:spcBef>
              <a:buNone/>
            </a:pPr>
            <a:r>
              <a:rPr lang="en-GB" sz="235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4. Keep your supporting statement brief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35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Use up to three sentences for your statement to ensure your details will be brief and easy to read. 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35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will help gain employers' attention quickly when they scan your application. It will increase the chances </a:t>
            </a:r>
            <a:r>
              <a:rPr lang="en-GB" sz="2350" dirty="0">
                <a:solidFill>
                  <a:srgbClr val="2D2D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them </a:t>
            </a:r>
            <a:r>
              <a:rPr lang="en-GB" sz="235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review</a:t>
            </a:r>
            <a:r>
              <a:rPr lang="en-GB" sz="2350" dirty="0">
                <a:solidFill>
                  <a:srgbClr val="2D2D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</a:t>
            </a:r>
            <a:r>
              <a:rPr lang="en-GB" sz="235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your CV further and contacting you for an interview. 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35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Include your most relevant traits that fulfil the requirements in your first sentence, with an example of a related achievement in the second sentence.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35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your last sentence, describe how you plan to contribute to similar success for the organisation to which you are applying</a:t>
            </a:r>
            <a:endParaRPr lang="en-GB" sz="2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E96FA4-30D1-F0ED-BCD8-8FABE7DF0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A5485D5-D0D8-C830-4EA1-5167EF98C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22788"/>
            <a:ext cx="9073008" cy="850106"/>
          </a:xfrm>
        </p:spPr>
        <p:txBody>
          <a:bodyPr>
            <a:normAutofit/>
          </a:bodyPr>
          <a:lstStyle/>
          <a:p>
            <a:r>
              <a:rPr lang="en-GB" sz="3000" b="1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 should you write a supporting statement?</a:t>
            </a:r>
          </a:p>
        </p:txBody>
      </p:sp>
    </p:spTree>
    <p:extLst>
      <p:ext uri="{BB962C8B-B14F-4D97-AF65-F5344CB8AC3E}">
        <p14:creationId xmlns:p14="http://schemas.microsoft.com/office/powerpoint/2010/main" val="800457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E2CCE0-3365-D34F-9292-5C41730901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780" y="1052736"/>
            <a:ext cx="8303660" cy="4536504"/>
          </a:xfrm>
        </p:spPr>
        <p:txBody>
          <a:bodyPr>
            <a:noAutofit/>
          </a:bodyPr>
          <a:lstStyle/>
          <a:p>
            <a:pPr marL="0" indent="0" algn="l">
              <a:spcBef>
                <a:spcPts val="0"/>
              </a:spcBef>
              <a:buNone/>
            </a:pPr>
            <a:r>
              <a:rPr lang="en-GB" sz="25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5. Format your statement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5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Follow a format that is appropriate to the document. For example, a supporting statement on a CV is often only two to three sentences in length, whereas a supporting statement in a cover letter can be up to four or five sentences. 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5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most importantly, when formatting your statement, you should include relevant details that employers can see right away. 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5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Place your statement at the top of your application or CV and as the first paragraph in a cover letter.</a:t>
            </a:r>
            <a:endParaRPr lang="en-GB" sz="2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20BF9E-7911-02A3-2815-8621D32BA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3DD5CE9-F906-5666-3137-649A97DE1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22788"/>
            <a:ext cx="9073008" cy="850106"/>
          </a:xfrm>
        </p:spPr>
        <p:txBody>
          <a:bodyPr>
            <a:normAutofit/>
          </a:bodyPr>
          <a:lstStyle/>
          <a:p>
            <a:r>
              <a:rPr lang="en-GB" sz="3000" b="1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 should you write a supporting statement?</a:t>
            </a:r>
          </a:p>
        </p:txBody>
      </p:sp>
    </p:spTree>
    <p:extLst>
      <p:ext uri="{BB962C8B-B14F-4D97-AF65-F5344CB8AC3E}">
        <p14:creationId xmlns:p14="http://schemas.microsoft.com/office/powerpoint/2010/main" val="3790119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721064-B7E3-6CF4-2152-F85116D6F3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412776"/>
            <a:ext cx="7920880" cy="4104457"/>
          </a:xfrm>
        </p:spPr>
        <p:txBody>
          <a:bodyPr>
            <a:noAutofit/>
          </a:bodyPr>
          <a:lstStyle/>
          <a:p>
            <a:pPr marL="0" indent="0" algn="l">
              <a:spcBef>
                <a:spcPts val="0"/>
              </a:spcBef>
              <a:buNone/>
            </a:pPr>
            <a:r>
              <a:rPr lang="en-GB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6. Proofread your statement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600" b="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When you complete your supporting statement, </a:t>
            </a:r>
            <a:r>
              <a:rPr lang="en-GB" sz="26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ensure it is free from spelling and grammatical errors.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600" b="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When applying to multiple jobs, tailor each supporting statement to match the specific requirements for each position to which you apply. 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600" b="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ensures you highlight the relevant skills and qualifications with each application.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860821-619D-A6B2-FC3F-DF2CCBA45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043E213-EAB9-BEF3-1358-6E6B6776F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22788"/>
            <a:ext cx="9073008" cy="850106"/>
          </a:xfrm>
        </p:spPr>
        <p:txBody>
          <a:bodyPr>
            <a:normAutofit/>
          </a:bodyPr>
          <a:lstStyle/>
          <a:p>
            <a:r>
              <a:rPr lang="en-GB" sz="3000" b="1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 should you write a supporting statement?</a:t>
            </a:r>
          </a:p>
        </p:txBody>
      </p:sp>
    </p:spTree>
    <p:extLst>
      <p:ext uri="{BB962C8B-B14F-4D97-AF65-F5344CB8AC3E}">
        <p14:creationId xmlns:p14="http://schemas.microsoft.com/office/powerpoint/2010/main" val="3528850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27720A-B035-894A-6D48-336807F64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r>
              <a:rPr lang="en-GB" sz="3100" b="1" i="0" dirty="0">
                <a:solidFill>
                  <a:srgbClr val="2D2D2D"/>
                </a:solidFill>
                <a:effectLst/>
                <a:latin typeface="Indeed Sans"/>
              </a:rPr>
              <a:t>Tips for writing your supporting statement</a:t>
            </a:r>
            <a:br>
              <a:rPr lang="en-GB" sz="3100" b="1" i="0" dirty="0">
                <a:solidFill>
                  <a:srgbClr val="2D2D2D"/>
                </a:solidFill>
                <a:effectLst/>
                <a:latin typeface="Indeed Sans"/>
              </a:rPr>
            </a:br>
            <a:endParaRPr lang="en-GB" sz="31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29B08-8C78-F07B-5614-9DE924AAF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61711"/>
            <a:ext cx="8928992" cy="5530626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3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Make your statements </a:t>
            </a:r>
            <a:r>
              <a:rPr lang="en-GB" sz="2300" i="0" u="sng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specific</a:t>
            </a:r>
            <a:r>
              <a:rPr lang="en-GB" sz="23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to each job application you submit so employers understand how you can benefit their organisations.</a:t>
            </a:r>
          </a:p>
          <a:p>
            <a:pPr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3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Use the </a:t>
            </a:r>
            <a:r>
              <a:rPr lang="en-GB" sz="2300" i="0" u="sng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company's name</a:t>
            </a:r>
            <a:r>
              <a:rPr lang="en-GB" sz="23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whenever applicable in your statement to help build rapport.</a:t>
            </a:r>
          </a:p>
          <a:p>
            <a:pPr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30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Give specific examples of your achievements</a:t>
            </a:r>
            <a:r>
              <a:rPr lang="en-GB" sz="23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23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 better show what you accomplished, such as percentages, amounts or numbers.</a:t>
            </a:r>
          </a:p>
          <a:p>
            <a:pPr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3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Reiterate how you </a:t>
            </a:r>
            <a:r>
              <a:rPr lang="en-GB" sz="2300" i="0" u="sng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 to help the employer</a:t>
            </a:r>
            <a:r>
              <a:rPr lang="en-GB" sz="23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so they understand your motivation to achieve results.</a:t>
            </a:r>
          </a:p>
          <a:p>
            <a:pPr>
              <a:spcBef>
                <a:spcPts val="0"/>
              </a:spcBef>
            </a:pPr>
            <a:r>
              <a:rPr lang="en-GB" sz="23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 show how well you have understood the organisation, mention one of </a:t>
            </a:r>
            <a:r>
              <a:rPr lang="en-GB" sz="2300" dirty="0">
                <a:solidFill>
                  <a:srgbClr val="2D2D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their current challenges or projects </a:t>
            </a:r>
            <a:r>
              <a:rPr lang="en-GB" sz="23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you are </a:t>
            </a:r>
            <a:r>
              <a:rPr lang="en-GB" sz="2300" i="0" u="sng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excited to contribute to.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35F969-2BB7-1A2A-3C69-250617D1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871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7C1BC-EBEB-C355-93B0-EA79E8854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5332"/>
            <a:ext cx="8229600" cy="1143000"/>
          </a:xfrm>
        </p:spPr>
        <p:txBody>
          <a:bodyPr/>
          <a:lstStyle/>
          <a:p>
            <a:r>
              <a:rPr lang="en-GB" b="1" dirty="0"/>
              <a:t>Activity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17A8DA-7D97-7C29-78E8-51D2CDCA08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417646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700" dirty="0"/>
              <a:t>You will now view an expert’s advice on how to produce effective supporting statements for NHS application forms. </a:t>
            </a:r>
          </a:p>
          <a:p>
            <a:pPr marL="0" indent="0">
              <a:buNone/>
            </a:pPr>
            <a:endParaRPr lang="en-GB" sz="2700" dirty="0"/>
          </a:p>
          <a:p>
            <a:pPr marL="0" indent="0">
              <a:buNone/>
            </a:pPr>
            <a:r>
              <a:rPr lang="en-GB" sz="2700" dirty="0"/>
              <a:t>Do take notes as you view this advice with focus on:</a:t>
            </a:r>
          </a:p>
          <a:p>
            <a:endParaRPr lang="en-GB" sz="2700" dirty="0"/>
          </a:p>
          <a:p>
            <a:r>
              <a:rPr lang="en-GB" sz="2700" dirty="0"/>
              <a:t>The </a:t>
            </a:r>
            <a:r>
              <a:rPr lang="en-GB" sz="2700" b="1" dirty="0"/>
              <a:t>five things </a:t>
            </a:r>
            <a:r>
              <a:rPr lang="en-GB" sz="2700" dirty="0"/>
              <a:t>to include in your statement</a:t>
            </a:r>
          </a:p>
          <a:p>
            <a:endParaRPr lang="en-GB" sz="2700" dirty="0"/>
          </a:p>
          <a:p>
            <a:r>
              <a:rPr lang="en-GB" sz="2700" dirty="0"/>
              <a:t>The </a:t>
            </a:r>
            <a:r>
              <a:rPr lang="en-GB" sz="2700" b="1" dirty="0"/>
              <a:t>seven key words or phrases </a:t>
            </a:r>
            <a:r>
              <a:rPr lang="en-GB" sz="2700" dirty="0"/>
              <a:t>to include</a:t>
            </a:r>
          </a:p>
          <a:p>
            <a:pPr marL="0" indent="0">
              <a:buNone/>
            </a:pPr>
            <a:endParaRPr lang="en-GB" sz="2700" dirty="0"/>
          </a:p>
          <a:p>
            <a:pPr marL="0" indent="0">
              <a:buNone/>
            </a:pPr>
            <a:r>
              <a:rPr lang="en-GB" sz="2700" dirty="0"/>
              <a:t>You will then use these notes to work on follow-up tasks.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7EC7E6-FB7F-C217-9F00-6F2E0437E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435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36CEB1-4E83-8E80-86CD-12EEF0C5C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Online Media 4" title="NHS APPLICATION FORM TIPS! (How to write a WINNING NHS Job Application Form) SAMPLE INCLUDED!">
            <a:hlinkClick r:id="" action="ppaction://media"/>
            <a:extLst>
              <a:ext uri="{FF2B5EF4-FFF2-40B4-BE49-F238E27FC236}">
                <a16:creationId xmlns:a16="http://schemas.microsoft.com/office/drawing/2014/main" id="{B06B6037-EFAD-05D3-88A4-5EAD31245A9F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-30" y="7154"/>
            <a:ext cx="9144000" cy="685084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521CDB-5032-C812-4F2A-ADCDB1600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66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166A961-2C51-BB83-8936-2F57F3D78E1B}"/>
              </a:ext>
            </a:extLst>
          </p:cNvPr>
          <p:cNvSpPr/>
          <p:nvPr/>
        </p:nvSpPr>
        <p:spPr>
          <a:xfrm>
            <a:off x="0" y="5589240"/>
            <a:ext cx="9144000" cy="12687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9D96A9-5440-5418-3736-BCCEF22FF4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624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dirty="0"/>
              <a:t>The supporting statement section of an NHS application should be used to </a:t>
            </a:r>
            <a:r>
              <a:rPr lang="en-GB" sz="2600" b="1" dirty="0"/>
              <a:t>explain</a:t>
            </a:r>
            <a:r>
              <a:rPr lang="en-GB" sz="2600" dirty="0"/>
              <a:t> why you are the best candidate for this role.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600" dirty="0"/>
              <a:t>Aim to sell your professional brand by clearly demonstrating your suitability for the job. Match your skills, </a:t>
            </a:r>
            <a:r>
              <a:rPr lang="en-GB" sz="2600" b="1" dirty="0"/>
              <a:t>experience</a:t>
            </a:r>
            <a:r>
              <a:rPr lang="en-GB" sz="2600" dirty="0"/>
              <a:t> and knowledge with the person specification for this vacancy. </a:t>
            </a:r>
          </a:p>
          <a:p>
            <a:pPr marL="0" indent="0">
              <a:buNone/>
            </a:pPr>
            <a:endParaRPr lang="en-GB" sz="2600" dirty="0"/>
          </a:p>
          <a:p>
            <a:pPr marL="0" indent="0" algn="ctr">
              <a:buNone/>
            </a:pPr>
            <a:r>
              <a:rPr lang="en-GB" sz="2600" b="1" dirty="0"/>
              <a:t>5 things to include in your supporting statement:</a:t>
            </a:r>
          </a:p>
          <a:p>
            <a:pPr marL="0" indent="0">
              <a:buNone/>
            </a:pPr>
            <a:endParaRPr lang="en-GB" sz="2600" dirty="0"/>
          </a:p>
          <a:p>
            <a:pPr marL="514350" indent="-514350">
              <a:buFont typeface="+mj-lt"/>
              <a:buAutoNum type="arabicPeriod"/>
            </a:pPr>
            <a:r>
              <a:rPr lang="en-GB" sz="2600" dirty="0">
                <a:solidFill>
                  <a:srgbClr val="0000FF"/>
                </a:solidFill>
              </a:rPr>
              <a:t>Your main </a:t>
            </a:r>
            <a:r>
              <a:rPr lang="en-GB" sz="2600" b="1" dirty="0">
                <a:solidFill>
                  <a:srgbClr val="0000FF"/>
                </a:solidFill>
              </a:rPr>
              <a:t>duties</a:t>
            </a:r>
            <a:r>
              <a:rPr lang="en-GB" sz="2600" dirty="0">
                <a:solidFill>
                  <a:srgbClr val="0000FF"/>
                </a:solidFill>
              </a:rPr>
              <a:t> and responsibilities from </a:t>
            </a:r>
            <a:r>
              <a:rPr lang="en-GB" sz="2600" b="1" dirty="0">
                <a:solidFill>
                  <a:srgbClr val="0000FF"/>
                </a:solidFill>
              </a:rPr>
              <a:t>previous</a:t>
            </a:r>
            <a:r>
              <a:rPr lang="en-GB" sz="2600" dirty="0">
                <a:solidFill>
                  <a:srgbClr val="0000FF"/>
                </a:solidFill>
              </a:rPr>
              <a:t> roles you have held</a:t>
            </a:r>
            <a:r>
              <a:rPr lang="en-GB" sz="2600" dirty="0"/>
              <a:t>. </a:t>
            </a:r>
            <a:r>
              <a:rPr lang="en-GB" sz="2600" dirty="0">
                <a:sym typeface="Wingdings" panose="05000000000000000000" pitchFamily="2" charset="2"/>
              </a:rPr>
              <a:t>This information will help show your abilities for </a:t>
            </a:r>
            <a:r>
              <a:rPr lang="en-GB" sz="2600" b="1" dirty="0">
                <a:sym typeface="Wingdings" panose="05000000000000000000" pitchFamily="2" charset="2"/>
              </a:rPr>
              <a:t>teamwork</a:t>
            </a:r>
            <a:r>
              <a:rPr lang="en-GB" sz="2600" dirty="0">
                <a:sym typeface="Wingdings" panose="05000000000000000000" pitchFamily="2" charset="2"/>
              </a:rPr>
              <a:t>, exceptional service and adherence to rules and policies. </a:t>
            </a:r>
            <a:endParaRPr lang="en-GB" sz="2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290890-D12B-5EA7-59F3-27760747F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18</a:t>
            </a:fld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BE384AE-4F09-31A6-7E8F-EFC4C5E9CB4C}"/>
              </a:ext>
            </a:extLst>
          </p:cNvPr>
          <p:cNvSpPr/>
          <p:nvPr/>
        </p:nvSpPr>
        <p:spPr>
          <a:xfrm>
            <a:off x="3419872" y="620688"/>
            <a:ext cx="576064" cy="43204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77609F8-F6D4-AEC3-11F6-CB23AC17792C}"/>
              </a:ext>
            </a:extLst>
          </p:cNvPr>
          <p:cNvSpPr/>
          <p:nvPr/>
        </p:nvSpPr>
        <p:spPr>
          <a:xfrm>
            <a:off x="1367644" y="2780928"/>
            <a:ext cx="1332148" cy="3600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9F220F-C16B-A8C0-6E61-F55794B21D85}"/>
              </a:ext>
            </a:extLst>
          </p:cNvPr>
          <p:cNvSpPr/>
          <p:nvPr/>
        </p:nvSpPr>
        <p:spPr>
          <a:xfrm>
            <a:off x="3419872" y="5863580"/>
            <a:ext cx="1080120" cy="3737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3F54CE-195C-2CE3-5D18-B051B2B92D02}"/>
              </a:ext>
            </a:extLst>
          </p:cNvPr>
          <p:cNvSpPr/>
          <p:nvPr/>
        </p:nvSpPr>
        <p:spPr>
          <a:xfrm>
            <a:off x="2663788" y="5078338"/>
            <a:ext cx="540060" cy="3600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0E23DB2-F0BB-3F7F-2E6F-3551776CB1CB}"/>
              </a:ext>
            </a:extLst>
          </p:cNvPr>
          <p:cNvSpPr/>
          <p:nvPr/>
        </p:nvSpPr>
        <p:spPr>
          <a:xfrm>
            <a:off x="7452320" y="5064646"/>
            <a:ext cx="864096" cy="3600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2AC6AC5-E1E0-8DCA-9E48-59306FB92470}"/>
              </a:ext>
            </a:extLst>
          </p:cNvPr>
          <p:cNvSpPr/>
          <p:nvPr/>
        </p:nvSpPr>
        <p:spPr>
          <a:xfrm>
            <a:off x="323528" y="1772816"/>
            <a:ext cx="8424936" cy="20882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22DF9E7-AE02-AB0E-7A53-215904F13EDC}"/>
              </a:ext>
            </a:extLst>
          </p:cNvPr>
          <p:cNvSpPr/>
          <p:nvPr/>
        </p:nvSpPr>
        <p:spPr>
          <a:xfrm>
            <a:off x="323528" y="3991493"/>
            <a:ext cx="8424936" cy="27299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766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2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8E6658-8967-660A-FED0-4DA8DC1387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C0BFE10-5C7B-EFE9-11AF-0086BA7F8A28}"/>
              </a:ext>
            </a:extLst>
          </p:cNvPr>
          <p:cNvSpPr/>
          <p:nvPr/>
        </p:nvSpPr>
        <p:spPr>
          <a:xfrm>
            <a:off x="0" y="5589240"/>
            <a:ext cx="9144000" cy="12687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08E20-F524-E82A-C4A1-B4D57407B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676875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GB" sz="2600" dirty="0">
                <a:solidFill>
                  <a:srgbClr val="0000FF"/>
                </a:solidFill>
              </a:rPr>
              <a:t>Detail your skills and knowledge that are </a:t>
            </a:r>
            <a:r>
              <a:rPr lang="en-GB" sz="2600" b="1" dirty="0">
                <a:solidFill>
                  <a:srgbClr val="0000FF"/>
                </a:solidFill>
              </a:rPr>
              <a:t>relevant</a:t>
            </a:r>
            <a:r>
              <a:rPr lang="en-GB" sz="2600" dirty="0">
                <a:solidFill>
                  <a:srgbClr val="0000FF"/>
                </a:solidFill>
              </a:rPr>
              <a:t> to this role.</a:t>
            </a:r>
            <a:r>
              <a:rPr lang="en-GB" sz="2600" dirty="0"/>
              <a:t> </a:t>
            </a:r>
            <a:r>
              <a:rPr lang="en-GB" sz="2600" dirty="0">
                <a:sym typeface="Wingdings" panose="05000000000000000000" pitchFamily="2" charset="2"/>
              </a:rPr>
              <a:t>This showcases your abilities for leadership, communication and </a:t>
            </a:r>
            <a:r>
              <a:rPr lang="en-GB" sz="2600" b="1" dirty="0">
                <a:sym typeface="Wingdings" panose="05000000000000000000" pitchFamily="2" charset="2"/>
              </a:rPr>
              <a:t>listening</a:t>
            </a:r>
            <a:r>
              <a:rPr lang="en-GB" sz="2600" dirty="0">
                <a:sym typeface="Wingdings" panose="05000000000000000000" pitchFamily="2" charset="2"/>
              </a:rPr>
              <a:t> skills, managing stressful situations, dealing with </a:t>
            </a:r>
            <a:r>
              <a:rPr lang="en-GB" sz="2600" b="1" dirty="0">
                <a:sym typeface="Wingdings" panose="05000000000000000000" pitchFamily="2" charset="2"/>
              </a:rPr>
              <a:t>difficult</a:t>
            </a:r>
            <a:r>
              <a:rPr lang="en-GB" sz="2600" dirty="0">
                <a:sym typeface="Wingdings" panose="05000000000000000000" pitchFamily="2" charset="2"/>
              </a:rPr>
              <a:t> people, problem solving and </a:t>
            </a:r>
            <a:r>
              <a:rPr lang="en-GB" sz="2600" b="1" dirty="0">
                <a:sym typeface="Wingdings" panose="05000000000000000000" pitchFamily="2" charset="2"/>
              </a:rPr>
              <a:t>adapting</a:t>
            </a:r>
            <a:r>
              <a:rPr lang="en-GB" sz="2600" dirty="0">
                <a:sym typeface="Wingdings" panose="05000000000000000000" pitchFamily="2" charset="2"/>
              </a:rPr>
              <a:t> to change with a positive attitude. </a:t>
            </a:r>
          </a:p>
          <a:p>
            <a:pPr marL="514350" indent="-514350">
              <a:buFont typeface="+mj-lt"/>
              <a:buAutoNum type="arabicPeriod" startAt="2"/>
            </a:pPr>
            <a:endParaRPr lang="en-GB" sz="2600" dirty="0">
              <a:sym typeface="Wingdings" panose="05000000000000000000" pitchFamily="2" charset="2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en-GB" sz="2600" dirty="0">
                <a:solidFill>
                  <a:srgbClr val="0000FF"/>
                </a:solidFill>
                <a:sym typeface="Wingdings" panose="05000000000000000000" pitchFamily="2" charset="2"/>
              </a:rPr>
              <a:t>Details of </a:t>
            </a:r>
            <a:r>
              <a:rPr lang="en-GB" sz="2600" b="1" dirty="0">
                <a:solidFill>
                  <a:srgbClr val="0000FF"/>
                </a:solidFill>
                <a:sym typeface="Wingdings" panose="05000000000000000000" pitchFamily="2" charset="2"/>
              </a:rPr>
              <a:t>voluntary</a:t>
            </a:r>
            <a:r>
              <a:rPr lang="en-GB" sz="2600" dirty="0">
                <a:solidFill>
                  <a:srgbClr val="0000FF"/>
                </a:solidFill>
                <a:sym typeface="Wingdings" panose="05000000000000000000" pitchFamily="2" charset="2"/>
              </a:rPr>
              <a:t> work you have carried out. </a:t>
            </a:r>
            <a:r>
              <a:rPr lang="en-GB" sz="2600" dirty="0">
                <a:sym typeface="Wingdings" panose="05000000000000000000" pitchFamily="2" charset="2"/>
              </a:rPr>
              <a:t>This demonstrates your ability to be </a:t>
            </a:r>
            <a:r>
              <a:rPr lang="en-GB" sz="2600" b="1" dirty="0">
                <a:sym typeface="Wingdings" panose="05000000000000000000" pitchFamily="2" charset="2"/>
              </a:rPr>
              <a:t>empathetic</a:t>
            </a:r>
            <a:r>
              <a:rPr lang="en-GB" sz="2600" dirty="0">
                <a:sym typeface="Wingdings" panose="05000000000000000000" pitchFamily="2" charset="2"/>
              </a:rPr>
              <a:t> and have a caring nature. </a:t>
            </a:r>
          </a:p>
          <a:p>
            <a:pPr marL="514350" indent="-514350">
              <a:buFont typeface="+mj-lt"/>
              <a:buAutoNum type="arabicPeriod" startAt="2"/>
            </a:pPr>
            <a:endParaRPr lang="en-GB" sz="2600" dirty="0">
              <a:sym typeface="Wingdings" panose="05000000000000000000" pitchFamily="2" charset="2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en-GB" sz="2600" dirty="0">
                <a:solidFill>
                  <a:srgbClr val="0000FF"/>
                </a:solidFill>
                <a:sym typeface="Wingdings" panose="05000000000000000000" pitchFamily="2" charset="2"/>
              </a:rPr>
              <a:t>Information about any presentations you have delivered, </a:t>
            </a:r>
            <a:r>
              <a:rPr lang="en-GB" sz="2600" b="1" dirty="0">
                <a:solidFill>
                  <a:srgbClr val="0000FF"/>
                </a:solidFill>
                <a:sym typeface="Wingdings" panose="05000000000000000000" pitchFamily="2" charset="2"/>
              </a:rPr>
              <a:t>research</a:t>
            </a:r>
            <a:r>
              <a:rPr lang="en-GB" sz="2600" dirty="0">
                <a:solidFill>
                  <a:srgbClr val="0000FF"/>
                </a:solidFill>
                <a:sym typeface="Wingdings" panose="05000000000000000000" pitchFamily="2" charset="2"/>
              </a:rPr>
              <a:t> work completed, or publications and dissertation you have written. </a:t>
            </a:r>
            <a:r>
              <a:rPr lang="en-GB" sz="2600" dirty="0">
                <a:sym typeface="Wingdings" panose="05000000000000000000" pitchFamily="2" charset="2"/>
              </a:rPr>
              <a:t>This shows your abilities to communicate effectively, extract information and then apply it with </a:t>
            </a:r>
            <a:r>
              <a:rPr lang="en-GB" sz="2600" b="1" dirty="0">
                <a:sym typeface="Wingdings" panose="05000000000000000000" pitchFamily="2" charset="2"/>
              </a:rPr>
              <a:t>confidence</a:t>
            </a:r>
            <a:r>
              <a:rPr lang="en-GB" sz="2600" dirty="0">
                <a:sym typeface="Wingdings" panose="05000000000000000000" pitchFamily="2" charset="2"/>
              </a:rPr>
              <a:t>. </a:t>
            </a:r>
            <a:endParaRPr lang="en-GB" sz="2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3700FD-6360-5482-EEE2-8673F2D0D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19</a:t>
            </a:fld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98B6050-0C92-8AC4-C1AB-688771C1B387}"/>
              </a:ext>
            </a:extLst>
          </p:cNvPr>
          <p:cNvSpPr/>
          <p:nvPr/>
        </p:nvSpPr>
        <p:spPr>
          <a:xfrm>
            <a:off x="7020272" y="260648"/>
            <a:ext cx="720080" cy="3600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E7DDA5E-98AF-3FB0-9AFF-ADFC0002E3E4}"/>
              </a:ext>
            </a:extLst>
          </p:cNvPr>
          <p:cNvSpPr/>
          <p:nvPr/>
        </p:nvSpPr>
        <p:spPr>
          <a:xfrm>
            <a:off x="4211960" y="1052736"/>
            <a:ext cx="792088" cy="3600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579D68C-B20D-E279-FF13-451425ADCBA7}"/>
              </a:ext>
            </a:extLst>
          </p:cNvPr>
          <p:cNvSpPr/>
          <p:nvPr/>
        </p:nvSpPr>
        <p:spPr>
          <a:xfrm>
            <a:off x="5756562" y="1391073"/>
            <a:ext cx="792088" cy="3600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0246DB2-EFA1-34AF-A721-2D99494BDE2B}"/>
              </a:ext>
            </a:extLst>
          </p:cNvPr>
          <p:cNvSpPr/>
          <p:nvPr/>
        </p:nvSpPr>
        <p:spPr>
          <a:xfrm>
            <a:off x="4319972" y="1790625"/>
            <a:ext cx="792088" cy="43204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AB9677E-EAF7-3559-A382-0A582DFF91ED}"/>
              </a:ext>
            </a:extLst>
          </p:cNvPr>
          <p:cNvSpPr/>
          <p:nvPr/>
        </p:nvSpPr>
        <p:spPr>
          <a:xfrm>
            <a:off x="2698006" y="3185532"/>
            <a:ext cx="721866" cy="4594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46BD4CB-23BD-05DC-C8D4-5D3207F1C519}"/>
              </a:ext>
            </a:extLst>
          </p:cNvPr>
          <p:cNvSpPr/>
          <p:nvPr/>
        </p:nvSpPr>
        <p:spPr>
          <a:xfrm>
            <a:off x="5976156" y="3551381"/>
            <a:ext cx="828092" cy="4594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50D7285-57E7-0CF0-F30E-0C7110C72B71}"/>
              </a:ext>
            </a:extLst>
          </p:cNvPr>
          <p:cNvSpPr/>
          <p:nvPr/>
        </p:nvSpPr>
        <p:spPr>
          <a:xfrm>
            <a:off x="2698006" y="5302982"/>
            <a:ext cx="721866" cy="43027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DBB818C-BFF2-9475-31E5-37126E6EDCDF}"/>
              </a:ext>
            </a:extLst>
          </p:cNvPr>
          <p:cNvSpPr/>
          <p:nvPr/>
        </p:nvSpPr>
        <p:spPr>
          <a:xfrm>
            <a:off x="6505872" y="6482494"/>
            <a:ext cx="730424" cy="37550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BA93573-1EAA-C059-5FA5-68E02CB3B22A}"/>
              </a:ext>
            </a:extLst>
          </p:cNvPr>
          <p:cNvSpPr/>
          <p:nvPr/>
        </p:nvSpPr>
        <p:spPr>
          <a:xfrm>
            <a:off x="217171" y="2737011"/>
            <a:ext cx="8424936" cy="17721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BF48FA0-1244-B544-AA58-5EBF5BE69C2D}"/>
              </a:ext>
            </a:extLst>
          </p:cNvPr>
          <p:cNvSpPr/>
          <p:nvPr/>
        </p:nvSpPr>
        <p:spPr>
          <a:xfrm>
            <a:off x="261864" y="4792277"/>
            <a:ext cx="8424936" cy="20882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78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DA7123-5C37-CCF7-2147-64B0DD4CBA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40915B2-AC8B-D75F-A2A7-739AF8125353}"/>
              </a:ext>
            </a:extLst>
          </p:cNvPr>
          <p:cNvSpPr/>
          <p:nvPr/>
        </p:nvSpPr>
        <p:spPr>
          <a:xfrm>
            <a:off x="0" y="5589240"/>
            <a:ext cx="9144000" cy="12687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72D5CF-2175-2944-5F61-FEE72425F4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88640"/>
            <a:ext cx="8928992" cy="7560840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en-GB" sz="2600" dirty="0">
                <a:solidFill>
                  <a:srgbClr val="0000FF"/>
                </a:solidFill>
              </a:rPr>
              <a:t>Details of gaps in your </a:t>
            </a:r>
            <a:r>
              <a:rPr lang="en-GB" sz="2600" b="1" dirty="0">
                <a:solidFill>
                  <a:srgbClr val="0000FF"/>
                </a:solidFill>
              </a:rPr>
              <a:t>employment history</a:t>
            </a:r>
            <a:r>
              <a:rPr lang="en-GB" sz="2600" dirty="0">
                <a:solidFill>
                  <a:srgbClr val="0000FF"/>
                </a:solidFill>
              </a:rPr>
              <a:t>, including:</a:t>
            </a:r>
          </a:p>
          <a:p>
            <a:r>
              <a:rPr lang="en-GB" sz="2600" dirty="0"/>
              <a:t>caring for elderly/sick family members</a:t>
            </a:r>
          </a:p>
          <a:p>
            <a:r>
              <a:rPr lang="en-GB" sz="2600" dirty="0"/>
              <a:t>raising a family</a:t>
            </a:r>
          </a:p>
          <a:p>
            <a:r>
              <a:rPr lang="en-GB" sz="2600" dirty="0"/>
              <a:t>travelling abroad to learn about different cultures, ways of living and languages.</a:t>
            </a:r>
          </a:p>
          <a:p>
            <a:r>
              <a:rPr lang="en-GB" sz="2600" dirty="0"/>
              <a:t>studying for a course, learning a new skill or developing an existing one.</a:t>
            </a:r>
          </a:p>
          <a:p>
            <a:pPr marL="0" indent="0">
              <a:buNone/>
            </a:pPr>
            <a:endParaRPr lang="en-GB" sz="2600" dirty="0"/>
          </a:p>
          <a:p>
            <a:pPr marL="0" indent="0" algn="ctr">
              <a:buNone/>
            </a:pPr>
            <a:r>
              <a:rPr lang="en-GB" sz="2600" b="1" dirty="0"/>
              <a:t>7 words/phrases to include in a supporting statement:</a:t>
            </a:r>
          </a:p>
          <a:p>
            <a:pPr marL="0" indent="0" algn="ctr">
              <a:buNone/>
            </a:pPr>
            <a:endParaRPr lang="en-GB" sz="2600" dirty="0"/>
          </a:p>
          <a:p>
            <a:pPr marL="514350" indent="-514350">
              <a:buAutoNum type="arabicPeriod"/>
            </a:pPr>
            <a:r>
              <a:rPr lang="en-GB" sz="2600" b="1" dirty="0">
                <a:solidFill>
                  <a:srgbClr val="00B0F0"/>
                </a:solidFill>
              </a:rPr>
              <a:t>NHS values</a:t>
            </a:r>
            <a:r>
              <a:rPr lang="en-GB" sz="2600" dirty="0">
                <a:sym typeface="Wingdings" panose="05000000000000000000" pitchFamily="2" charset="2"/>
              </a:rPr>
              <a:t>. This shows you know the expected standard for </a:t>
            </a:r>
            <a:r>
              <a:rPr lang="en-GB" sz="2600" b="1" dirty="0">
                <a:sym typeface="Wingdings" panose="05000000000000000000" pitchFamily="2" charset="2"/>
              </a:rPr>
              <a:t>delivering</a:t>
            </a:r>
            <a:r>
              <a:rPr lang="en-GB" sz="2600" dirty="0">
                <a:sym typeface="Wingdings" panose="05000000000000000000" pitchFamily="2" charset="2"/>
              </a:rPr>
              <a:t> outstanding treatment and care to patients </a:t>
            </a:r>
          </a:p>
          <a:p>
            <a:pPr marL="514350" indent="-514350">
              <a:buAutoNum type="arabicPeriod"/>
            </a:pPr>
            <a:endParaRPr lang="en-GB" sz="2600" dirty="0">
              <a:solidFill>
                <a:srgbClr val="0000FF"/>
              </a:solidFill>
            </a:endParaRPr>
          </a:p>
          <a:p>
            <a:pPr marL="514350" indent="-514350">
              <a:buAutoNum type="arabicPeriod"/>
            </a:pPr>
            <a:r>
              <a:rPr lang="en-GB" sz="2600" b="1" dirty="0">
                <a:solidFill>
                  <a:srgbClr val="00B0F0"/>
                </a:solidFill>
              </a:rPr>
              <a:t>Job description</a:t>
            </a:r>
            <a:r>
              <a:rPr lang="en-GB" sz="2600" dirty="0">
                <a:sym typeface="Wingdings" panose="05000000000000000000" pitchFamily="2" charset="2"/>
              </a:rPr>
              <a:t>. This indicates you have read and fully understood the knowledge, skills and experience required and are confident about </a:t>
            </a:r>
            <a:r>
              <a:rPr lang="en-GB" sz="2600" b="1" dirty="0">
                <a:sym typeface="Wingdings" panose="05000000000000000000" pitchFamily="2" charset="2"/>
              </a:rPr>
              <a:t>meeting</a:t>
            </a:r>
            <a:r>
              <a:rPr lang="en-GB" sz="2600" dirty="0">
                <a:sym typeface="Wingdings" panose="05000000000000000000" pitchFamily="2" charset="2"/>
              </a:rPr>
              <a:t> all those requirements</a:t>
            </a:r>
            <a:r>
              <a:rPr lang="en-GB" sz="2600" dirty="0"/>
              <a:t> 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600" dirty="0"/>
              <a:t>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2AA7206-6E24-B0B0-C1DE-D1876E6976A4}"/>
              </a:ext>
            </a:extLst>
          </p:cNvPr>
          <p:cNvSpPr/>
          <p:nvPr/>
        </p:nvSpPr>
        <p:spPr>
          <a:xfrm>
            <a:off x="4283968" y="260648"/>
            <a:ext cx="1188132" cy="3600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A473B3C-8D0C-83F2-B2A8-396A3DBE30BE}"/>
              </a:ext>
            </a:extLst>
          </p:cNvPr>
          <p:cNvSpPr/>
          <p:nvPr/>
        </p:nvSpPr>
        <p:spPr>
          <a:xfrm>
            <a:off x="1187624" y="4869160"/>
            <a:ext cx="720080" cy="3600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76DA972-F55A-426B-C10A-9C53CBE01F56}"/>
              </a:ext>
            </a:extLst>
          </p:cNvPr>
          <p:cNvSpPr/>
          <p:nvPr/>
        </p:nvSpPr>
        <p:spPr>
          <a:xfrm>
            <a:off x="4499992" y="6453336"/>
            <a:ext cx="504056" cy="4046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6D4A50D-92B4-C112-D9B2-66C8D5549B51}"/>
              </a:ext>
            </a:extLst>
          </p:cNvPr>
          <p:cNvSpPr/>
          <p:nvPr/>
        </p:nvSpPr>
        <p:spPr>
          <a:xfrm>
            <a:off x="179512" y="3356992"/>
            <a:ext cx="8784976" cy="35010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21C31C-2B29-F5F1-B3C0-35D41430D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596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2A4460-66E0-B1C2-DC48-E8BAC41C9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7A73AFC-7C12-C01B-4A99-E9C333C42206}"/>
              </a:ext>
            </a:extLst>
          </p:cNvPr>
          <p:cNvSpPr/>
          <p:nvPr/>
        </p:nvSpPr>
        <p:spPr>
          <a:xfrm>
            <a:off x="0" y="5589240"/>
            <a:ext cx="9144000" cy="12687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85912B-8C02-AA29-FBBD-1995460919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88640"/>
            <a:ext cx="8784976" cy="7488832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GB" sz="2600" b="1" dirty="0">
                <a:solidFill>
                  <a:srgbClr val="00B0F0"/>
                </a:solidFill>
              </a:rPr>
              <a:t>Collaboration</a:t>
            </a:r>
            <a:r>
              <a:rPr lang="en-GB" sz="2600" dirty="0">
                <a:sym typeface="Wingdings" panose="05000000000000000000" pitchFamily="2" charset="2"/>
              </a:rPr>
              <a:t>. This shows you can work well with other healthcare professionals to deliver effective </a:t>
            </a:r>
            <a:r>
              <a:rPr lang="en-GB" sz="2600" b="1" dirty="0">
                <a:sym typeface="Wingdings" panose="05000000000000000000" pitchFamily="2" charset="2"/>
              </a:rPr>
              <a:t>care</a:t>
            </a:r>
            <a:r>
              <a:rPr lang="en-GB" sz="2600" dirty="0">
                <a:sym typeface="Wingdings" panose="05000000000000000000" pitchFamily="2" charset="2"/>
              </a:rPr>
              <a:t>.</a:t>
            </a:r>
          </a:p>
          <a:p>
            <a:pPr marL="514350" indent="-514350">
              <a:buFont typeface="+mj-lt"/>
              <a:buAutoNum type="arabicPeriod" startAt="3"/>
            </a:pPr>
            <a:endParaRPr lang="en-GB" sz="2600" dirty="0">
              <a:sym typeface="Wingdings" panose="05000000000000000000" pitchFamily="2" charset="2"/>
            </a:endParaRPr>
          </a:p>
          <a:p>
            <a:pPr marL="514350" indent="-514350">
              <a:buFont typeface="+mj-lt"/>
              <a:buAutoNum type="arabicPeriod" startAt="3"/>
            </a:pPr>
            <a:r>
              <a:rPr lang="en-GB" sz="2600" b="1" dirty="0">
                <a:solidFill>
                  <a:srgbClr val="00B0F0"/>
                </a:solidFill>
                <a:sym typeface="Wingdings" panose="05000000000000000000" pitchFamily="2" charset="2"/>
              </a:rPr>
              <a:t>Commitment to quality of care</a:t>
            </a:r>
            <a:r>
              <a:rPr lang="en-GB" sz="2600" dirty="0">
                <a:sym typeface="Wingdings" panose="05000000000000000000" pitchFamily="2" charset="2"/>
              </a:rPr>
              <a:t>. This shows you can provide exceptional care to meet </a:t>
            </a:r>
            <a:r>
              <a:rPr lang="en-GB" sz="2600" b="1" dirty="0">
                <a:sym typeface="Wingdings" panose="05000000000000000000" pitchFamily="2" charset="2"/>
              </a:rPr>
              <a:t>patients</a:t>
            </a:r>
            <a:r>
              <a:rPr lang="en-GB" sz="2600" dirty="0">
                <a:sym typeface="Wingdings" panose="05000000000000000000" pitchFamily="2" charset="2"/>
              </a:rPr>
              <a:t>’ needs.</a:t>
            </a:r>
          </a:p>
          <a:p>
            <a:pPr marL="514350" indent="-514350">
              <a:buFont typeface="+mj-lt"/>
              <a:buAutoNum type="arabicPeriod" startAt="3"/>
            </a:pPr>
            <a:endParaRPr lang="en-GB" sz="2600" dirty="0">
              <a:solidFill>
                <a:srgbClr val="0000FF"/>
              </a:solidFill>
              <a:sym typeface="Wingdings" panose="05000000000000000000" pitchFamily="2" charset="2"/>
            </a:endParaRPr>
          </a:p>
          <a:p>
            <a:pPr marL="514350" indent="-514350">
              <a:buFont typeface="+mj-lt"/>
              <a:buAutoNum type="arabicPeriod" startAt="3"/>
            </a:pPr>
            <a:r>
              <a:rPr lang="en-GB" sz="2600" b="1" dirty="0">
                <a:solidFill>
                  <a:srgbClr val="00B0F0"/>
                </a:solidFill>
                <a:sym typeface="Wingdings" panose="05000000000000000000" pitchFamily="2" charset="2"/>
              </a:rPr>
              <a:t>Flexible and adaptable</a:t>
            </a:r>
            <a:r>
              <a:rPr lang="en-GB" sz="2600" dirty="0">
                <a:sym typeface="Wingdings" panose="05000000000000000000" pitchFamily="2" charset="2"/>
              </a:rPr>
              <a:t>. This shows you can work additional hours and </a:t>
            </a:r>
            <a:r>
              <a:rPr lang="en-GB" sz="2600" b="1" dirty="0">
                <a:sym typeface="Wingdings" panose="05000000000000000000" pitchFamily="2" charset="2"/>
              </a:rPr>
              <a:t>cover</a:t>
            </a:r>
            <a:r>
              <a:rPr lang="en-GB" sz="2600" dirty="0">
                <a:sym typeface="Wingdings" panose="05000000000000000000" pitchFamily="2" charset="2"/>
              </a:rPr>
              <a:t> duties for colleagues. </a:t>
            </a:r>
          </a:p>
          <a:p>
            <a:pPr marL="514350" indent="-514350">
              <a:buFont typeface="+mj-lt"/>
              <a:buAutoNum type="arabicPeriod" startAt="3"/>
            </a:pPr>
            <a:endParaRPr lang="en-GB" sz="2600" dirty="0">
              <a:sym typeface="Wingdings" panose="05000000000000000000" pitchFamily="2" charset="2"/>
            </a:endParaRPr>
          </a:p>
          <a:p>
            <a:pPr marL="514350" indent="-514350">
              <a:buFont typeface="+mj-lt"/>
              <a:buAutoNum type="arabicPeriod" startAt="3"/>
            </a:pPr>
            <a:r>
              <a:rPr lang="en-GB" sz="2600" b="1" dirty="0">
                <a:solidFill>
                  <a:srgbClr val="00B0F0"/>
                </a:solidFill>
                <a:sym typeface="Wingdings" panose="05000000000000000000" pitchFamily="2" charset="2"/>
              </a:rPr>
              <a:t>Respect and diversity</a:t>
            </a:r>
            <a:r>
              <a:rPr lang="en-GB" sz="2600" dirty="0">
                <a:sym typeface="Wingdings" panose="05000000000000000000" pitchFamily="2" charset="2"/>
              </a:rPr>
              <a:t>. This shows you are respectful to people of all </a:t>
            </a:r>
            <a:r>
              <a:rPr lang="en-GB" sz="2600" b="1" dirty="0">
                <a:sym typeface="Wingdings" panose="05000000000000000000" pitchFamily="2" charset="2"/>
              </a:rPr>
              <a:t>backgrounds</a:t>
            </a:r>
            <a:r>
              <a:rPr lang="en-GB" sz="2600" dirty="0">
                <a:sym typeface="Wingdings" panose="05000000000000000000" pitchFamily="2" charset="2"/>
              </a:rPr>
              <a:t> and shall represent the organisation well by exercising these values.</a:t>
            </a:r>
          </a:p>
          <a:p>
            <a:pPr marL="514350" indent="-514350">
              <a:buFont typeface="+mj-lt"/>
              <a:buAutoNum type="arabicPeriod" startAt="3"/>
            </a:pPr>
            <a:endParaRPr lang="en-GB" sz="2600" dirty="0">
              <a:sym typeface="Wingdings" panose="05000000000000000000" pitchFamily="2" charset="2"/>
            </a:endParaRPr>
          </a:p>
          <a:p>
            <a:pPr marL="514350" indent="-514350">
              <a:buFont typeface="+mj-lt"/>
              <a:buAutoNum type="arabicPeriod" startAt="3"/>
            </a:pPr>
            <a:r>
              <a:rPr lang="en-GB" sz="2600" b="1" dirty="0">
                <a:solidFill>
                  <a:srgbClr val="00B0F0"/>
                </a:solidFill>
                <a:sym typeface="Wingdings" panose="05000000000000000000" pitchFamily="2" charset="2"/>
              </a:rPr>
              <a:t>Taking ownership</a:t>
            </a:r>
            <a:r>
              <a:rPr lang="en-GB" sz="2600" dirty="0">
                <a:sym typeface="Wingdings" panose="05000000000000000000" pitchFamily="2" charset="2"/>
              </a:rPr>
              <a:t>. This shows you can address challenges. You are also able to take on the responsibility of furthering your </a:t>
            </a:r>
            <a:r>
              <a:rPr lang="en-GB" sz="2600" b="1" dirty="0">
                <a:sym typeface="Wingdings" panose="05000000000000000000" pitchFamily="2" charset="2"/>
              </a:rPr>
              <a:t>professional</a:t>
            </a:r>
            <a:r>
              <a:rPr lang="en-GB" sz="2600" dirty="0">
                <a:sym typeface="Wingdings" panose="05000000000000000000" pitchFamily="2" charset="2"/>
              </a:rPr>
              <a:t> development. </a:t>
            </a:r>
            <a:endParaRPr lang="en-GB" sz="2600" dirty="0"/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600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A7AED0-8E11-CBAF-DAE1-0C63E5C70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21</a:t>
            </a:fld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62F1C54-DD3C-85C8-5CE8-AB89F599CB3F}"/>
              </a:ext>
            </a:extLst>
          </p:cNvPr>
          <p:cNvSpPr/>
          <p:nvPr/>
        </p:nvSpPr>
        <p:spPr>
          <a:xfrm>
            <a:off x="6876256" y="620688"/>
            <a:ext cx="288032" cy="3600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B0EC51-7BC8-3D59-62A1-BD0CDD29DF08}"/>
              </a:ext>
            </a:extLst>
          </p:cNvPr>
          <p:cNvSpPr/>
          <p:nvPr/>
        </p:nvSpPr>
        <p:spPr>
          <a:xfrm>
            <a:off x="5580112" y="1844824"/>
            <a:ext cx="648072" cy="3600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F9C48D-8D08-7F04-9A34-0BB422B3604E}"/>
              </a:ext>
            </a:extLst>
          </p:cNvPr>
          <p:cNvSpPr/>
          <p:nvPr/>
        </p:nvSpPr>
        <p:spPr>
          <a:xfrm>
            <a:off x="4067944" y="3065370"/>
            <a:ext cx="288032" cy="3636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85959E0-DECF-A441-63EF-80CBE9125616}"/>
              </a:ext>
            </a:extLst>
          </p:cNvPr>
          <p:cNvSpPr/>
          <p:nvPr/>
        </p:nvSpPr>
        <p:spPr>
          <a:xfrm>
            <a:off x="2843808" y="4322254"/>
            <a:ext cx="1080120" cy="44751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90FB11-CA5F-7169-2945-F119E8C59EBC}"/>
              </a:ext>
            </a:extLst>
          </p:cNvPr>
          <p:cNvSpPr/>
          <p:nvPr/>
        </p:nvSpPr>
        <p:spPr>
          <a:xfrm>
            <a:off x="2051720" y="6295627"/>
            <a:ext cx="936104" cy="42584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BFF9491-4409-6912-E98F-7835476D811F}"/>
              </a:ext>
            </a:extLst>
          </p:cNvPr>
          <p:cNvSpPr/>
          <p:nvPr/>
        </p:nvSpPr>
        <p:spPr>
          <a:xfrm>
            <a:off x="251520" y="1340768"/>
            <a:ext cx="8424936" cy="22124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65E819A-A142-CDB9-81A0-530F517F09DC}"/>
              </a:ext>
            </a:extLst>
          </p:cNvPr>
          <p:cNvSpPr/>
          <p:nvPr/>
        </p:nvSpPr>
        <p:spPr>
          <a:xfrm>
            <a:off x="261864" y="3922966"/>
            <a:ext cx="8630616" cy="28904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575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5C8FE40-A937-94E4-C7F9-0B42F9BA2F39}"/>
              </a:ext>
            </a:extLst>
          </p:cNvPr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67DDB7-EAEC-9D17-BFE0-BEA718755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764704"/>
          </a:xfrm>
        </p:spPr>
        <p:txBody>
          <a:bodyPr/>
          <a:lstStyle/>
          <a:p>
            <a:r>
              <a:rPr lang="en-GB" dirty="0"/>
              <a:t>Post-task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A13535-4247-4AD6-AC22-9156E28499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052736"/>
            <a:ext cx="8136904" cy="4968552"/>
          </a:xfrm>
        </p:spPr>
        <p:txBody>
          <a:bodyPr>
            <a:normAutofit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GB" sz="2700" b="1" dirty="0"/>
              <a:t>‘</a:t>
            </a:r>
            <a:r>
              <a:rPr lang="en-GB" sz="2600" b="1" dirty="0"/>
              <a:t>Managing difficult people’ - </a:t>
            </a:r>
            <a:r>
              <a:rPr lang="en-GB" sz="2600" dirty="0"/>
              <a:t>How could you rephrase this so that you do not sound negative in tone?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GB" sz="2600" b="1" dirty="0">
                <a:solidFill>
                  <a:srgbClr val="00B0F0"/>
                </a:solidFill>
              </a:rPr>
              <a:t>*** ‘managing challenging situations involving people’***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GB" sz="2600" b="1" dirty="0">
                <a:solidFill>
                  <a:srgbClr val="00B0F0"/>
                </a:solidFill>
              </a:rPr>
              <a:t>*** ‘managing expectations’ ***</a:t>
            </a:r>
          </a:p>
          <a:p>
            <a:pPr marL="0" indent="0">
              <a:spcAft>
                <a:spcPts val="600"/>
              </a:spcAft>
              <a:buNone/>
            </a:pPr>
            <a:endParaRPr lang="en-GB" sz="2700" b="1" dirty="0">
              <a:solidFill>
                <a:srgbClr val="00B0F0"/>
              </a:solidFill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GB" sz="2700" b="1" dirty="0"/>
              <a:t>		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GB" sz="2700" b="1" dirty="0"/>
              <a:t>	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BFAADF-B6FF-2ED3-AA64-3DB934EBE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22</a:t>
            </a:fld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3F864B3-57C0-5B38-540A-8DC7C332B3C5}"/>
              </a:ext>
            </a:extLst>
          </p:cNvPr>
          <p:cNvSpPr/>
          <p:nvPr/>
        </p:nvSpPr>
        <p:spPr>
          <a:xfrm>
            <a:off x="2915816" y="4266146"/>
            <a:ext cx="3528392" cy="2173498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500" dirty="0"/>
          </a:p>
          <a:p>
            <a:r>
              <a:rPr lang="en-GB" sz="1400" dirty="0">
                <a:solidFill>
                  <a:schemeClr val="tx1"/>
                </a:solidFill>
              </a:rPr>
              <a:t>You can use the </a:t>
            </a:r>
            <a:r>
              <a:rPr lang="en-GB" sz="1400" b="1" dirty="0">
                <a:solidFill>
                  <a:srgbClr val="00B0F0"/>
                </a:solidFill>
              </a:rPr>
              <a:t>STAR</a:t>
            </a:r>
            <a:r>
              <a:rPr lang="en-GB" sz="1400" dirty="0">
                <a:solidFill>
                  <a:schemeClr val="tx1"/>
                </a:solidFill>
              </a:rPr>
              <a:t> model:</a:t>
            </a:r>
            <a:r>
              <a:rPr lang="en-GB" sz="1400" b="1" dirty="0">
                <a:solidFill>
                  <a:schemeClr val="tx1"/>
                </a:solidFill>
              </a:rPr>
              <a:t> </a:t>
            </a:r>
          </a:p>
          <a:p>
            <a:r>
              <a:rPr lang="en-GB" sz="1400" b="1" dirty="0">
                <a:solidFill>
                  <a:schemeClr val="tx1"/>
                </a:solidFill>
              </a:rPr>
              <a:t>       S – </a:t>
            </a:r>
            <a:r>
              <a:rPr lang="en-GB" sz="1400" b="1" dirty="0">
                <a:solidFill>
                  <a:srgbClr val="00B0F0"/>
                </a:solidFill>
              </a:rPr>
              <a:t>situation</a:t>
            </a:r>
          </a:p>
          <a:p>
            <a:r>
              <a:rPr lang="en-GB" sz="1400" b="1" dirty="0">
                <a:solidFill>
                  <a:schemeClr val="tx1"/>
                </a:solidFill>
              </a:rPr>
              <a:t>       T – </a:t>
            </a:r>
            <a:r>
              <a:rPr lang="en-GB" sz="1400" b="1" dirty="0">
                <a:solidFill>
                  <a:srgbClr val="00B0F0"/>
                </a:solidFill>
              </a:rPr>
              <a:t>task</a:t>
            </a:r>
            <a:r>
              <a:rPr lang="en-GB" sz="1400" b="1" dirty="0">
                <a:solidFill>
                  <a:schemeClr val="tx1"/>
                </a:solidFill>
              </a:rPr>
              <a:t> </a:t>
            </a:r>
          </a:p>
          <a:p>
            <a:r>
              <a:rPr lang="en-GB" sz="1400" b="1" dirty="0">
                <a:solidFill>
                  <a:schemeClr val="tx1"/>
                </a:solidFill>
              </a:rPr>
              <a:t>       A – </a:t>
            </a:r>
            <a:r>
              <a:rPr lang="en-GB" sz="1400" b="1" dirty="0">
                <a:solidFill>
                  <a:srgbClr val="00B0F0"/>
                </a:solidFill>
              </a:rPr>
              <a:t>action</a:t>
            </a:r>
            <a:r>
              <a:rPr lang="en-GB" sz="1400" b="1" dirty="0">
                <a:solidFill>
                  <a:schemeClr val="tx1"/>
                </a:solidFill>
              </a:rPr>
              <a:t> </a:t>
            </a:r>
          </a:p>
          <a:p>
            <a:r>
              <a:rPr lang="en-GB" sz="1400" b="1" dirty="0">
                <a:solidFill>
                  <a:schemeClr val="tx1"/>
                </a:solidFill>
              </a:rPr>
              <a:t>       R – </a:t>
            </a:r>
            <a:r>
              <a:rPr lang="en-GB" sz="1400" b="1" dirty="0">
                <a:solidFill>
                  <a:srgbClr val="00B0F0"/>
                </a:solidFill>
              </a:rPr>
              <a:t>result</a:t>
            </a:r>
            <a:r>
              <a:rPr lang="en-GB" sz="1400" b="1" dirty="0">
                <a:solidFill>
                  <a:schemeClr val="tx1"/>
                </a:solidFill>
              </a:rPr>
              <a:t>  </a:t>
            </a:r>
          </a:p>
          <a:p>
            <a:endParaRPr lang="en-GB" sz="1400" b="1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Revisit the </a:t>
            </a:r>
            <a:r>
              <a:rPr lang="en-GB" sz="1400" i="1" dirty="0">
                <a:solidFill>
                  <a:schemeClr val="tx1"/>
                </a:solidFill>
              </a:rPr>
              <a:t>How to Complete a Job Application Form</a:t>
            </a:r>
            <a:r>
              <a:rPr lang="en-GB" sz="1400" dirty="0">
                <a:solidFill>
                  <a:schemeClr val="tx1"/>
                </a:solidFill>
              </a:rPr>
              <a:t> article (Indeed, 2023) - wk7 folder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7201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D9D45-A9E5-AF79-F9DE-8FE8583616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AF9C9CC-E4E1-75B1-FD51-96E58B5DF6EC}"/>
              </a:ext>
            </a:extLst>
          </p:cNvPr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0FF5F0-091B-8B17-6B29-F269FD166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764704"/>
          </a:xfrm>
        </p:spPr>
        <p:txBody>
          <a:bodyPr/>
          <a:lstStyle/>
          <a:p>
            <a:r>
              <a:rPr lang="en-GB" dirty="0"/>
              <a:t>Post-task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84649C-E27E-A543-9D7B-73E29BE26F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616624"/>
          </a:xfrm>
        </p:spPr>
        <p:txBody>
          <a:bodyPr>
            <a:normAutofit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arabicPeriod" startAt="2"/>
            </a:pPr>
            <a:r>
              <a:rPr lang="en-GB" sz="2500" dirty="0"/>
              <a:t>What is the specific type of </a:t>
            </a:r>
            <a:r>
              <a:rPr lang="en-GB" sz="2500" b="1" dirty="0"/>
              <a:t>listening skill </a:t>
            </a:r>
            <a:r>
              <a:rPr lang="en-GB" sz="2500" dirty="0"/>
              <a:t>that you should be promoting in your supporting statement?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GB" sz="2500" b="1" dirty="0">
                <a:solidFill>
                  <a:srgbClr val="00B0F0"/>
                </a:solidFill>
              </a:rPr>
              <a:t>	*** active listening ***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16D9B3-29A2-82BB-9A73-2A033DF96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23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19D72E-4EAE-7FB9-43F1-334DCA196C6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11" t="27320" r="77494" b="57559"/>
          <a:stretch>
            <a:fillRect/>
          </a:stretch>
        </p:blipFill>
        <p:spPr>
          <a:xfrm>
            <a:off x="107504" y="2609527"/>
            <a:ext cx="1836712" cy="8640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BD9BA6D-F144-9C84-78C8-95C1769DAEB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07" t="31501" r="15076" b="62144"/>
          <a:stretch>
            <a:fillRect/>
          </a:stretch>
        </p:blipFill>
        <p:spPr>
          <a:xfrm>
            <a:off x="1944217" y="2603666"/>
            <a:ext cx="7217205" cy="3486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E47228-E0B6-031F-DFD4-EB53CAEA348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523" t="23540" r="36662" b="9680"/>
          <a:stretch>
            <a:fillRect/>
          </a:stretch>
        </p:blipFill>
        <p:spPr>
          <a:xfrm>
            <a:off x="1993803" y="3162192"/>
            <a:ext cx="7118031" cy="35332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CAAB24F-65D1-E76C-53D3-E4DA04157F4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07" t="39024" r="78215" b="56402"/>
          <a:stretch>
            <a:fillRect/>
          </a:stretch>
        </p:blipFill>
        <p:spPr>
          <a:xfrm>
            <a:off x="139988" y="3642795"/>
            <a:ext cx="1674731" cy="250900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2442B6C5-9DA6-A881-6F22-93B3CF6D1A43}"/>
              </a:ext>
            </a:extLst>
          </p:cNvPr>
          <p:cNvSpPr/>
          <p:nvPr/>
        </p:nvSpPr>
        <p:spPr>
          <a:xfrm>
            <a:off x="5076056" y="4149081"/>
            <a:ext cx="3816424" cy="216024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CB791A6-3AC2-7ED4-6584-5BA8982EA650}"/>
              </a:ext>
            </a:extLst>
          </p:cNvPr>
          <p:cNvSpPr/>
          <p:nvPr/>
        </p:nvSpPr>
        <p:spPr>
          <a:xfrm>
            <a:off x="2051720" y="4361990"/>
            <a:ext cx="3744416" cy="212978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197566A-831D-A87D-4190-5023938ACD12}"/>
              </a:ext>
            </a:extLst>
          </p:cNvPr>
          <p:cNvSpPr/>
          <p:nvPr/>
        </p:nvSpPr>
        <p:spPr>
          <a:xfrm>
            <a:off x="2024096" y="6237554"/>
            <a:ext cx="6724367" cy="431805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502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6A4AE5-5767-011C-12A4-BC1730F057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4BCFAEC-5538-7A07-DE95-4E0C54D8464F}"/>
              </a:ext>
            </a:extLst>
          </p:cNvPr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F1CE67-5B3B-DCF5-1400-FBF086953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764704"/>
          </a:xfrm>
        </p:spPr>
        <p:txBody>
          <a:bodyPr/>
          <a:lstStyle/>
          <a:p>
            <a:r>
              <a:rPr lang="en-GB" dirty="0"/>
              <a:t>Post-task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B6464-6A1E-9F31-2EA1-303693376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052736"/>
            <a:ext cx="8496944" cy="6120680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arabicPeriod" startAt="3"/>
            </a:pPr>
            <a:r>
              <a:rPr lang="en-GB" sz="3700" dirty="0"/>
              <a:t>What have you understood about the need to demonstrate </a:t>
            </a:r>
            <a:r>
              <a:rPr lang="en-GB" sz="3700" b="1" dirty="0"/>
              <a:t>respect and diversity </a:t>
            </a:r>
            <a:r>
              <a:rPr lang="en-GB" sz="3700" dirty="0"/>
              <a:t>in the health and social care sector?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 startAt="3"/>
            </a:pPr>
            <a:endParaRPr lang="en-GB" sz="2900" dirty="0"/>
          </a:p>
          <a:p>
            <a:pPr marL="0" indent="0">
              <a:spcAft>
                <a:spcPts val="600"/>
              </a:spcAft>
              <a:buNone/>
            </a:pPr>
            <a:endParaRPr lang="en-GB" sz="2500" dirty="0"/>
          </a:p>
          <a:p>
            <a:pPr marL="0" indent="0">
              <a:spcAft>
                <a:spcPts val="600"/>
              </a:spcAft>
              <a:buNone/>
            </a:pPr>
            <a:endParaRPr lang="en-GB" sz="2500" dirty="0"/>
          </a:p>
          <a:p>
            <a:pPr marL="0" indent="0">
              <a:spcAft>
                <a:spcPts val="600"/>
              </a:spcAft>
              <a:buNone/>
            </a:pPr>
            <a:endParaRPr lang="en-GB" sz="2500" dirty="0">
              <a:hlinkClick r:id="rId3"/>
            </a:endParaRPr>
          </a:p>
          <a:p>
            <a:pPr marL="0" indent="0">
              <a:spcAft>
                <a:spcPts val="600"/>
              </a:spcAft>
              <a:buNone/>
            </a:pPr>
            <a:endParaRPr lang="en-GB" sz="2500" dirty="0">
              <a:hlinkClick r:id="rId3"/>
            </a:endParaRPr>
          </a:p>
          <a:p>
            <a:pPr marL="0" indent="0">
              <a:spcAft>
                <a:spcPts val="600"/>
              </a:spcAft>
              <a:buNone/>
            </a:pPr>
            <a:endParaRPr lang="en-GB" sz="2100" dirty="0">
              <a:hlinkClick r:id="rId3"/>
            </a:endParaRPr>
          </a:p>
          <a:p>
            <a:pPr marL="0" indent="0">
              <a:spcAft>
                <a:spcPts val="600"/>
              </a:spcAft>
              <a:buNone/>
            </a:pPr>
            <a:endParaRPr lang="en-GB" sz="2100" dirty="0">
              <a:hlinkClick r:id="rId3"/>
            </a:endParaRPr>
          </a:p>
          <a:p>
            <a:pPr marL="0" indent="0">
              <a:spcAft>
                <a:spcPts val="600"/>
              </a:spcAft>
              <a:buNone/>
            </a:pPr>
            <a:endParaRPr lang="en-GB" sz="2100" dirty="0">
              <a:hlinkClick r:id="rId3"/>
            </a:endParaRPr>
          </a:p>
          <a:p>
            <a:pPr marL="0" indent="0">
              <a:spcAft>
                <a:spcPts val="600"/>
              </a:spcAft>
              <a:buNone/>
            </a:pPr>
            <a:endParaRPr lang="en-GB" sz="2100" dirty="0">
              <a:hlinkClick r:id="rId3"/>
            </a:endParaRPr>
          </a:p>
          <a:p>
            <a:pPr marL="0" indent="0">
              <a:spcAft>
                <a:spcPts val="600"/>
              </a:spcAft>
              <a:buNone/>
            </a:pPr>
            <a:endParaRPr lang="en-GB" sz="2100" dirty="0">
              <a:hlinkClick r:id="rId3"/>
            </a:endParaRPr>
          </a:p>
          <a:p>
            <a:pPr marL="0" indent="0">
              <a:spcAft>
                <a:spcPts val="600"/>
              </a:spcAft>
              <a:buNone/>
            </a:pPr>
            <a:endParaRPr lang="en-GB" sz="2100" dirty="0">
              <a:hlinkClick r:id="rId3"/>
            </a:endParaRPr>
          </a:p>
          <a:p>
            <a:pPr marL="0" indent="0">
              <a:spcAft>
                <a:spcPts val="600"/>
              </a:spcAft>
              <a:buNone/>
            </a:pPr>
            <a:endParaRPr lang="en-GB" sz="2100" dirty="0">
              <a:hlinkClick r:id="rId3"/>
            </a:endParaRPr>
          </a:p>
          <a:p>
            <a:pPr marL="0" indent="0">
              <a:spcAft>
                <a:spcPts val="600"/>
              </a:spcAft>
              <a:buNone/>
            </a:pPr>
            <a:endParaRPr lang="en-GB" sz="2100" dirty="0">
              <a:hlinkClick r:id="rId3"/>
            </a:endParaRPr>
          </a:p>
          <a:p>
            <a:pPr marL="0" indent="0">
              <a:spcAft>
                <a:spcPts val="600"/>
              </a:spcAft>
              <a:buNone/>
            </a:pPr>
            <a:endParaRPr lang="en-GB" sz="2100" dirty="0">
              <a:hlinkClick r:id="rId3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GB" sz="2100" dirty="0">
                <a:hlinkClick r:id="rId3"/>
              </a:rPr>
              <a:t>NHS workforce - GOV.UK Ethnicity facts and figures</a:t>
            </a:r>
            <a:endParaRPr lang="en-GB" sz="2100" dirty="0">
              <a:hlinkClick r:id="rId4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GB" sz="2100" dirty="0">
                <a:hlinkClick r:id="rId5"/>
              </a:rPr>
              <a:t>Patients face discrimination in primary care, survey finds | The BMJ</a:t>
            </a:r>
            <a:endParaRPr lang="en-GB" sz="2100" dirty="0"/>
          </a:p>
          <a:p>
            <a:pPr marL="0" indent="0">
              <a:spcAft>
                <a:spcPts val="600"/>
              </a:spcAft>
              <a:buNone/>
            </a:pPr>
            <a:r>
              <a:rPr lang="en-GB" sz="2100" dirty="0">
                <a:hlinkClick r:id="rId4"/>
              </a:rPr>
              <a:t>NHS England » NHS equality, diversity, and inclusion improvement plan</a:t>
            </a:r>
            <a:endParaRPr lang="en-GB" sz="2100" dirty="0">
              <a:hlinkClick r:id="rId5"/>
            </a:endParaRPr>
          </a:p>
          <a:p>
            <a:pPr marL="0" indent="0">
              <a:spcAft>
                <a:spcPts val="600"/>
              </a:spcAft>
              <a:buNone/>
            </a:pPr>
            <a:endParaRPr lang="en-GB" sz="2100" dirty="0"/>
          </a:p>
          <a:p>
            <a:pPr marL="514350" indent="-514350">
              <a:spcAft>
                <a:spcPts val="600"/>
              </a:spcAft>
              <a:buFont typeface="+mj-lt"/>
              <a:buAutoNum type="arabicPeriod" startAt="3"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DF40C9-AF64-84A2-ED85-BA0F70C54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24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D4225CB-0DD8-57D2-B5CC-E3A7D67E72E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5589" t="62600" r="47637" b="19760"/>
          <a:stretch>
            <a:fillRect/>
          </a:stretch>
        </p:blipFill>
        <p:spPr>
          <a:xfrm>
            <a:off x="6092185" y="2466183"/>
            <a:ext cx="1044572" cy="4301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5BFC985-C21C-7643-40B1-EF437745B14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3226" t="28580" r="57086" b="53780"/>
          <a:stretch>
            <a:fillRect/>
          </a:stretch>
        </p:blipFill>
        <p:spPr>
          <a:xfrm>
            <a:off x="5343586" y="2466183"/>
            <a:ext cx="768116" cy="43013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6803534-D377-ED01-3A8A-1DEBA10AD14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1025" t="25041" r="21651" b="51260"/>
          <a:stretch>
            <a:fillRect/>
          </a:stretch>
        </p:blipFill>
        <p:spPr>
          <a:xfrm>
            <a:off x="2279702" y="2126574"/>
            <a:ext cx="675885" cy="57787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2BB4140-9341-BBE6-D7BB-DED0FB0B423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2438" t="62600" r="29525" b="22281"/>
          <a:stretch>
            <a:fillRect/>
          </a:stretch>
        </p:blipFill>
        <p:spPr>
          <a:xfrm>
            <a:off x="3032308" y="2327934"/>
            <a:ext cx="702801" cy="1382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1477B9A-CB50-D399-CE4E-E6218B1806D6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9838" t="13939" r="37825" b="13460"/>
          <a:stretch>
            <a:fillRect/>
          </a:stretch>
        </p:blipFill>
        <p:spPr>
          <a:xfrm>
            <a:off x="818845" y="2559527"/>
            <a:ext cx="3062845" cy="26554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02D1A95-0A82-096C-FB29-4648DA4EC686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0313" t="53780" r="33350" b="38831"/>
          <a:stretch>
            <a:fillRect/>
          </a:stretch>
        </p:blipFill>
        <p:spPr>
          <a:xfrm>
            <a:off x="4155441" y="2996666"/>
            <a:ext cx="2895941" cy="42228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7666397-6E8A-4CF3-AE1B-7DAC6C13202D}"/>
              </a:ext>
            </a:extLst>
          </p:cNvPr>
          <p:cNvSpPr/>
          <p:nvPr/>
        </p:nvSpPr>
        <p:spPr>
          <a:xfrm>
            <a:off x="4196921" y="2466182"/>
            <a:ext cx="2990463" cy="952763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6CC69C3-4A0A-D8E9-877F-059509A74022}"/>
              </a:ext>
            </a:extLst>
          </p:cNvPr>
          <p:cNvSpPr/>
          <p:nvPr/>
        </p:nvSpPr>
        <p:spPr>
          <a:xfrm>
            <a:off x="833970" y="2106546"/>
            <a:ext cx="3045155" cy="318974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3534942-CEB4-28CA-1ADF-92771BD5A672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5682" r="2517" b="6966"/>
          <a:stretch>
            <a:fillRect/>
          </a:stretch>
        </p:blipFill>
        <p:spPr>
          <a:xfrm>
            <a:off x="5773126" y="3755960"/>
            <a:ext cx="2990463" cy="2998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988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B07993-5308-FC07-1022-1505366AF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D40E2ED-C00C-BFEC-BF46-E5C044CD9EE3}"/>
              </a:ext>
            </a:extLst>
          </p:cNvPr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6DE80C-053A-867B-2C1B-7DB28CE81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764704"/>
          </a:xfrm>
        </p:spPr>
        <p:txBody>
          <a:bodyPr/>
          <a:lstStyle/>
          <a:p>
            <a:r>
              <a:rPr lang="en-GB" dirty="0"/>
              <a:t>Post-task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9DD409-0D9B-0022-0EC5-BBB55CAB7F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616624"/>
          </a:xfrm>
        </p:spPr>
        <p:txBody>
          <a:bodyPr>
            <a:normAutofit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arabicPeriod" startAt="4"/>
            </a:pPr>
            <a:r>
              <a:rPr lang="en-GB" sz="2400" b="1" dirty="0"/>
              <a:t>‘</a:t>
            </a:r>
            <a:r>
              <a:rPr lang="en-GB" sz="2400" dirty="0"/>
              <a:t>Why must you show that you can </a:t>
            </a:r>
            <a:r>
              <a:rPr lang="en-GB" sz="2400" b="1" dirty="0"/>
              <a:t>assess patients’ needs </a:t>
            </a:r>
            <a:r>
              <a:rPr lang="en-GB" sz="2400" dirty="0"/>
              <a:t>and respond accordingly?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GB" sz="2400" b="1" dirty="0">
                <a:solidFill>
                  <a:srgbClr val="00B0F0"/>
                </a:solidFill>
              </a:rPr>
              <a:t>*** </a:t>
            </a:r>
            <a:r>
              <a:rPr lang="en-GB" sz="2400" dirty="0"/>
              <a:t>health and social care professionals are committed to 	           	      the delivery of </a:t>
            </a:r>
            <a:r>
              <a:rPr lang="en-GB" sz="2400" b="1" dirty="0">
                <a:solidFill>
                  <a:srgbClr val="00B0F0"/>
                </a:solidFill>
              </a:rPr>
              <a:t>person-centred care *** </a:t>
            </a:r>
            <a:r>
              <a:rPr lang="en-GB" sz="2400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6D7C93-0D5F-D177-C071-B64EEC867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25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66624A-E1FC-1E97-384A-5238D8F5A7C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413" t="19760" r="38187" b="25149"/>
          <a:stretch>
            <a:fillRect/>
          </a:stretch>
        </p:blipFill>
        <p:spPr>
          <a:xfrm>
            <a:off x="75167" y="3232513"/>
            <a:ext cx="4306010" cy="3148459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42E25DA-6938-AC6D-87D5-9BD4B7C3FE5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414" t="14720" r="41337" b="30734"/>
          <a:stretch>
            <a:fillRect/>
          </a:stretch>
        </p:blipFill>
        <p:spPr>
          <a:xfrm>
            <a:off x="4456345" y="3232513"/>
            <a:ext cx="4673574" cy="3146021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E9B6691-8FF5-7E84-57A5-BB274FA7BC55}"/>
              </a:ext>
            </a:extLst>
          </p:cNvPr>
          <p:cNvSpPr/>
          <p:nvPr/>
        </p:nvSpPr>
        <p:spPr>
          <a:xfrm>
            <a:off x="4540591" y="4725144"/>
            <a:ext cx="4528241" cy="456638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ED3046C-CBCA-F2BC-DA86-15D1826FD9A9}"/>
              </a:ext>
            </a:extLst>
          </p:cNvPr>
          <p:cNvSpPr/>
          <p:nvPr/>
        </p:nvSpPr>
        <p:spPr>
          <a:xfrm>
            <a:off x="213412" y="4005064"/>
            <a:ext cx="4142564" cy="360040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16E4D25-D369-717D-8C4A-4400E440C63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5589" t="62600" r="47637" b="19760"/>
          <a:stretch>
            <a:fillRect/>
          </a:stretch>
        </p:blipFill>
        <p:spPr>
          <a:xfrm>
            <a:off x="8085346" y="6266859"/>
            <a:ext cx="1044572" cy="4301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34A8B56-B7D3-F037-36DD-7AA1C2DB045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3226" t="28580" r="57086" b="53780"/>
          <a:stretch>
            <a:fillRect/>
          </a:stretch>
        </p:blipFill>
        <p:spPr>
          <a:xfrm>
            <a:off x="7336747" y="6266859"/>
            <a:ext cx="768116" cy="43013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2167F1F-54C9-6C56-A268-02F7961BED3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2438" t="62600" r="29525" b="22281"/>
          <a:stretch>
            <a:fillRect/>
          </a:stretch>
        </p:blipFill>
        <p:spPr>
          <a:xfrm>
            <a:off x="3541960" y="6504870"/>
            <a:ext cx="702801" cy="138248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A404FC8-377C-7681-0672-08119059A31D}"/>
              </a:ext>
            </a:extLst>
          </p:cNvPr>
          <p:cNvSpPr/>
          <p:nvPr/>
        </p:nvSpPr>
        <p:spPr>
          <a:xfrm>
            <a:off x="4532329" y="4038968"/>
            <a:ext cx="4536504" cy="561698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B1C96B22-E223-58E7-A9EE-6F834D5CE806}"/>
              </a:ext>
            </a:extLst>
          </p:cNvPr>
          <p:cNvSpPr/>
          <p:nvPr/>
        </p:nvSpPr>
        <p:spPr>
          <a:xfrm>
            <a:off x="190434" y="4437112"/>
            <a:ext cx="4173805" cy="1904893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CEB8414-10E7-22C6-8E12-245EB15958A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1025" t="25041" r="21651" b="51260"/>
          <a:stretch>
            <a:fillRect/>
          </a:stretch>
        </p:blipFill>
        <p:spPr>
          <a:xfrm>
            <a:off x="2801590" y="6427976"/>
            <a:ext cx="675885" cy="45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25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8" grpId="0" animBg="1"/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8412D9-7541-1FED-A385-7D0EB1F2BE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700" y="1052736"/>
            <a:ext cx="7992888" cy="4320480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en-GB" sz="2400" dirty="0"/>
              <a:t>Why are you being encouraged to promote </a:t>
            </a:r>
            <a:r>
              <a:rPr lang="en-GB" sz="2400" b="1" dirty="0"/>
              <a:t>research and dissertation work</a:t>
            </a:r>
            <a:r>
              <a:rPr lang="en-GB" sz="2400" dirty="0"/>
              <a:t> as a skill in your supporting statement?</a:t>
            </a:r>
          </a:p>
          <a:p>
            <a:pPr marL="514350" indent="-514350">
              <a:buFont typeface="+mj-lt"/>
              <a:buAutoNum type="arabicPeriod" startAt="5"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Social Workers produce evidence-based </a:t>
            </a:r>
            <a:r>
              <a:rPr lang="en-GB" sz="2400" b="1" dirty="0"/>
              <a:t>Section 7 reports</a:t>
            </a:r>
            <a:r>
              <a:rPr lang="en-GB" sz="2400" dirty="0"/>
              <a:t> for court. </a:t>
            </a:r>
          </a:p>
          <a:p>
            <a:pPr marL="0" indent="0">
              <a:buNone/>
            </a:pPr>
            <a:r>
              <a:rPr lang="en-GB" sz="2400" dirty="0">
                <a:hlinkClick r:id="rId3"/>
              </a:rPr>
              <a:t>http://www.thecustodyminefield.com/socialservices/Section7_SubSectionContentGuide.pdf</a:t>
            </a:r>
            <a:r>
              <a:rPr lang="en-GB" sz="2400" dirty="0"/>
              <a:t>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Nurses and midwives will regularly produce evidence-based </a:t>
            </a:r>
            <a:r>
              <a:rPr lang="en-GB" sz="2400" b="1" dirty="0"/>
              <a:t>Quality Improvement reports </a:t>
            </a:r>
            <a:r>
              <a:rPr lang="en-GB" sz="2400" dirty="0"/>
              <a:t>to achieve efficiency. </a:t>
            </a:r>
          </a:p>
          <a:p>
            <a:pPr marL="0" indent="0">
              <a:buNone/>
            </a:pPr>
            <a:r>
              <a:rPr lang="en-GB" sz="2400" dirty="0">
                <a:hlinkClick r:id="rId4"/>
              </a:rPr>
              <a:t>1920-qof-quality-improvement-case-studies.pdf</a:t>
            </a:r>
            <a:endParaRPr lang="en-GB" sz="2400" dirty="0"/>
          </a:p>
          <a:p>
            <a:pPr marL="0" indent="0">
              <a:buNone/>
            </a:pPr>
            <a:endParaRPr lang="en-GB" sz="25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CB728B-2111-F1AD-BA7F-20A40CCB6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26</a:t>
            </a:fld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7DC9F12-5DFF-F3E0-CE0E-185C4EBDDBC6}"/>
              </a:ext>
            </a:extLst>
          </p:cNvPr>
          <p:cNvSpPr txBox="1">
            <a:spLocks/>
          </p:cNvSpPr>
          <p:nvPr/>
        </p:nvSpPr>
        <p:spPr>
          <a:xfrm>
            <a:off x="457200" y="1"/>
            <a:ext cx="822960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Post-task discussion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1386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803CE06-2333-B601-E319-1C20EFA0D5AE}"/>
              </a:ext>
            </a:extLst>
          </p:cNvPr>
          <p:cNvSpPr/>
          <p:nvPr/>
        </p:nvSpPr>
        <p:spPr>
          <a:xfrm>
            <a:off x="0" y="0"/>
            <a:ext cx="9144000" cy="68853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7DFCE4-5C9F-08AD-7B88-57424F6D6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27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99F6256-4C13-5930-B63F-CF0E4399503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1065" t="23033" r="23684" b="12200"/>
          <a:stretch>
            <a:fillRect/>
          </a:stretch>
        </p:blipFill>
        <p:spPr>
          <a:xfrm>
            <a:off x="251520" y="369142"/>
            <a:ext cx="8352928" cy="6119716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E67C284-2886-613D-9EB9-52B6F07254A0}"/>
              </a:ext>
            </a:extLst>
          </p:cNvPr>
          <p:cNvCxnSpPr>
            <a:cxnSpLocks/>
          </p:cNvCxnSpPr>
          <p:nvPr/>
        </p:nvCxnSpPr>
        <p:spPr>
          <a:xfrm>
            <a:off x="539552" y="836712"/>
            <a:ext cx="799288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E7B1B41-CCE8-07DA-6234-4C446CE2FAD6}"/>
              </a:ext>
            </a:extLst>
          </p:cNvPr>
          <p:cNvCxnSpPr>
            <a:cxnSpLocks/>
          </p:cNvCxnSpPr>
          <p:nvPr/>
        </p:nvCxnSpPr>
        <p:spPr>
          <a:xfrm>
            <a:off x="539552" y="2060848"/>
            <a:ext cx="2664296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E91100A-4836-90BD-AF1D-27FBE56F4121}"/>
              </a:ext>
            </a:extLst>
          </p:cNvPr>
          <p:cNvCxnSpPr>
            <a:cxnSpLocks/>
          </p:cNvCxnSpPr>
          <p:nvPr/>
        </p:nvCxnSpPr>
        <p:spPr>
          <a:xfrm flipV="1">
            <a:off x="539552" y="836712"/>
            <a:ext cx="0" cy="1224136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EA3D54D-7D47-B9C9-EBB0-DDEECE265D7F}"/>
              </a:ext>
            </a:extLst>
          </p:cNvPr>
          <p:cNvCxnSpPr>
            <a:cxnSpLocks/>
          </p:cNvCxnSpPr>
          <p:nvPr/>
        </p:nvCxnSpPr>
        <p:spPr>
          <a:xfrm>
            <a:off x="8532440" y="836712"/>
            <a:ext cx="0" cy="7920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BD9A74C-ACFC-FAE3-179D-05C09A07BF80}"/>
              </a:ext>
            </a:extLst>
          </p:cNvPr>
          <p:cNvCxnSpPr>
            <a:cxnSpLocks/>
          </p:cNvCxnSpPr>
          <p:nvPr/>
        </p:nvCxnSpPr>
        <p:spPr>
          <a:xfrm>
            <a:off x="3203848" y="1628800"/>
            <a:ext cx="5328592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3B6974BE-8582-2C5B-F954-8BACC811DA36}"/>
              </a:ext>
            </a:extLst>
          </p:cNvPr>
          <p:cNvCxnSpPr>
            <a:cxnSpLocks/>
          </p:cNvCxnSpPr>
          <p:nvPr/>
        </p:nvCxnSpPr>
        <p:spPr>
          <a:xfrm flipV="1">
            <a:off x="3195864" y="1628800"/>
            <a:ext cx="0" cy="43204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68808F50-56AB-58EB-C081-29D56D0F374F}"/>
              </a:ext>
            </a:extLst>
          </p:cNvPr>
          <p:cNvCxnSpPr>
            <a:cxnSpLocks/>
          </p:cNvCxnSpPr>
          <p:nvPr/>
        </p:nvCxnSpPr>
        <p:spPr>
          <a:xfrm>
            <a:off x="539552" y="2420888"/>
            <a:ext cx="4752528" cy="0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49B0F84-66FC-02D5-9AE6-E4E2B07B79D2}"/>
              </a:ext>
            </a:extLst>
          </p:cNvPr>
          <p:cNvCxnSpPr>
            <a:cxnSpLocks/>
          </p:cNvCxnSpPr>
          <p:nvPr/>
        </p:nvCxnSpPr>
        <p:spPr>
          <a:xfrm flipV="1">
            <a:off x="539552" y="2060848"/>
            <a:ext cx="0" cy="360040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A54292F-DDC5-E519-8138-EAED872C7FC3}"/>
              </a:ext>
            </a:extLst>
          </p:cNvPr>
          <p:cNvCxnSpPr>
            <a:cxnSpLocks/>
          </p:cNvCxnSpPr>
          <p:nvPr/>
        </p:nvCxnSpPr>
        <p:spPr>
          <a:xfrm flipV="1">
            <a:off x="8532440" y="1628800"/>
            <a:ext cx="0" cy="432048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40255CFA-13A1-4624-6CFF-09EE1B8FCAF3}"/>
              </a:ext>
            </a:extLst>
          </p:cNvPr>
          <p:cNvCxnSpPr>
            <a:cxnSpLocks/>
          </p:cNvCxnSpPr>
          <p:nvPr/>
        </p:nvCxnSpPr>
        <p:spPr>
          <a:xfrm flipV="1">
            <a:off x="5301742" y="2060848"/>
            <a:ext cx="0" cy="360040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77E72C5F-1607-D017-D74C-C49D7670F6EE}"/>
              </a:ext>
            </a:extLst>
          </p:cNvPr>
          <p:cNvCxnSpPr>
            <a:cxnSpLocks/>
          </p:cNvCxnSpPr>
          <p:nvPr/>
        </p:nvCxnSpPr>
        <p:spPr>
          <a:xfrm flipV="1">
            <a:off x="5292080" y="2060848"/>
            <a:ext cx="3240360" cy="11654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62B4C375-72B1-CD1D-6186-536199BFB549}"/>
              </a:ext>
            </a:extLst>
          </p:cNvPr>
          <p:cNvCxnSpPr>
            <a:cxnSpLocks/>
          </p:cNvCxnSpPr>
          <p:nvPr/>
        </p:nvCxnSpPr>
        <p:spPr>
          <a:xfrm>
            <a:off x="539552" y="2780928"/>
            <a:ext cx="7992888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23F2AA32-588C-6D40-C520-09F90AF60052}"/>
              </a:ext>
            </a:extLst>
          </p:cNvPr>
          <p:cNvCxnSpPr>
            <a:cxnSpLocks/>
          </p:cNvCxnSpPr>
          <p:nvPr/>
        </p:nvCxnSpPr>
        <p:spPr>
          <a:xfrm>
            <a:off x="8532440" y="2072502"/>
            <a:ext cx="0" cy="708426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65FA746C-9D6D-CDF7-0679-BE780DB98B69}"/>
              </a:ext>
            </a:extLst>
          </p:cNvPr>
          <p:cNvCxnSpPr>
            <a:cxnSpLocks/>
          </p:cNvCxnSpPr>
          <p:nvPr/>
        </p:nvCxnSpPr>
        <p:spPr>
          <a:xfrm>
            <a:off x="539552" y="2420888"/>
            <a:ext cx="0" cy="36004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2B06E835-CA6F-DDFD-CA57-D6510F201F6E}"/>
              </a:ext>
            </a:extLst>
          </p:cNvPr>
          <p:cNvCxnSpPr>
            <a:cxnSpLocks/>
          </p:cNvCxnSpPr>
          <p:nvPr/>
        </p:nvCxnSpPr>
        <p:spPr>
          <a:xfrm>
            <a:off x="8532440" y="2996952"/>
            <a:ext cx="0" cy="3312368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FC8F4BD-142A-1193-05A1-59DDB4D26BF0}"/>
              </a:ext>
            </a:extLst>
          </p:cNvPr>
          <p:cNvCxnSpPr>
            <a:cxnSpLocks/>
          </p:cNvCxnSpPr>
          <p:nvPr/>
        </p:nvCxnSpPr>
        <p:spPr>
          <a:xfrm>
            <a:off x="539552" y="2996952"/>
            <a:ext cx="0" cy="3312368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F4D95304-4F9A-14EA-535B-4DCE240755EC}"/>
              </a:ext>
            </a:extLst>
          </p:cNvPr>
          <p:cNvCxnSpPr>
            <a:cxnSpLocks/>
          </p:cNvCxnSpPr>
          <p:nvPr/>
        </p:nvCxnSpPr>
        <p:spPr>
          <a:xfrm>
            <a:off x="539552" y="2996952"/>
            <a:ext cx="799288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F2CA37A1-8C4A-2817-2DE5-51D4C17B289E}"/>
              </a:ext>
            </a:extLst>
          </p:cNvPr>
          <p:cNvCxnSpPr>
            <a:cxnSpLocks/>
          </p:cNvCxnSpPr>
          <p:nvPr/>
        </p:nvCxnSpPr>
        <p:spPr>
          <a:xfrm>
            <a:off x="539552" y="6309320"/>
            <a:ext cx="799288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8" name="Arrow: Left 57">
            <a:extLst>
              <a:ext uri="{FF2B5EF4-FFF2-40B4-BE49-F238E27FC236}">
                <a16:creationId xmlns:a16="http://schemas.microsoft.com/office/drawing/2014/main" id="{99F38608-93A9-6213-69B6-0D6CB4055AC1}"/>
              </a:ext>
            </a:extLst>
          </p:cNvPr>
          <p:cNvSpPr/>
          <p:nvPr/>
        </p:nvSpPr>
        <p:spPr>
          <a:xfrm rot="20689007">
            <a:off x="6293034" y="-233742"/>
            <a:ext cx="2694282" cy="1830521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Confirms JD fully understood. Indicates confidence to meet requirements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4" name="Arrow: Left 63">
            <a:extLst>
              <a:ext uri="{FF2B5EF4-FFF2-40B4-BE49-F238E27FC236}">
                <a16:creationId xmlns:a16="http://schemas.microsoft.com/office/drawing/2014/main" id="{7E457DF9-3147-3847-2FDA-D4A63CAE424B}"/>
              </a:ext>
            </a:extLst>
          </p:cNvPr>
          <p:cNvSpPr/>
          <p:nvPr/>
        </p:nvSpPr>
        <p:spPr>
          <a:xfrm rot="1608399">
            <a:off x="5743771" y="2230036"/>
            <a:ext cx="2144528" cy="1830521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Confirms educational achievements  required for role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65" name="Arrow: Left 64">
            <a:extLst>
              <a:ext uri="{FF2B5EF4-FFF2-40B4-BE49-F238E27FC236}">
                <a16:creationId xmlns:a16="http://schemas.microsoft.com/office/drawing/2014/main" id="{C0CA41D7-342D-0064-8C13-BDB21F0D673E}"/>
              </a:ext>
            </a:extLst>
          </p:cNvPr>
          <p:cNvSpPr/>
          <p:nvPr/>
        </p:nvSpPr>
        <p:spPr>
          <a:xfrm rot="20260187" flipH="1">
            <a:off x="427121" y="4096290"/>
            <a:ext cx="2394820" cy="1830521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Confirms possession of skills required for role and makes links to healthcare 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CF4EA8E-4EB3-35EC-6F42-E3AF29DF997B}"/>
              </a:ext>
            </a:extLst>
          </p:cNvPr>
          <p:cNvSpPr/>
          <p:nvPr/>
        </p:nvSpPr>
        <p:spPr>
          <a:xfrm>
            <a:off x="146198" y="16485"/>
            <a:ext cx="1833514" cy="29749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See week 8 folder</a:t>
            </a:r>
          </a:p>
        </p:txBody>
      </p:sp>
      <p:sp>
        <p:nvSpPr>
          <p:cNvPr id="60" name="Arrow: Left 59">
            <a:extLst>
              <a:ext uri="{FF2B5EF4-FFF2-40B4-BE49-F238E27FC236}">
                <a16:creationId xmlns:a16="http://schemas.microsoft.com/office/drawing/2014/main" id="{B6D9F545-5983-D643-7D94-B45787FE3FF3}"/>
              </a:ext>
            </a:extLst>
          </p:cNvPr>
          <p:cNvSpPr/>
          <p:nvPr/>
        </p:nvSpPr>
        <p:spPr>
          <a:xfrm rot="1769967" flipH="1">
            <a:off x="1338336" y="335187"/>
            <a:ext cx="2393208" cy="1830521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Gives reason for application, showing alignment with role</a:t>
            </a:r>
            <a:endParaRPr lang="en-GB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00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64" grpId="0" animBg="1"/>
      <p:bldP spid="65" grpId="0" animBg="1"/>
      <p:bldP spid="6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4B5EC5E-6965-F7AC-5EB2-387F741C0E62}"/>
              </a:ext>
            </a:extLst>
          </p:cNvPr>
          <p:cNvSpPr/>
          <p:nvPr/>
        </p:nvSpPr>
        <p:spPr>
          <a:xfrm>
            <a:off x="0" y="0"/>
            <a:ext cx="9144000" cy="68853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779C9D-4A28-5DEF-806A-D5ED8E46B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28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38859C4-6AA7-F2C0-6268-FD9BA84C80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362" t="26061" r="23347" b="12199"/>
          <a:stretch>
            <a:fillRect/>
          </a:stretch>
        </p:blipFill>
        <p:spPr>
          <a:xfrm>
            <a:off x="401930" y="484843"/>
            <a:ext cx="8340140" cy="5927781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839ED54-9123-365A-3401-47CA66F1BF7F}"/>
              </a:ext>
            </a:extLst>
          </p:cNvPr>
          <p:cNvCxnSpPr>
            <a:cxnSpLocks/>
          </p:cNvCxnSpPr>
          <p:nvPr/>
        </p:nvCxnSpPr>
        <p:spPr>
          <a:xfrm>
            <a:off x="467544" y="498595"/>
            <a:ext cx="8219256" cy="0"/>
          </a:xfrm>
          <a:prstGeom prst="line">
            <a:avLst/>
          </a:prstGeom>
          <a:ln>
            <a:solidFill>
              <a:srgbClr val="FF8C1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2EEACB1-DCBC-35D0-70FF-570F926C2A47}"/>
              </a:ext>
            </a:extLst>
          </p:cNvPr>
          <p:cNvCxnSpPr>
            <a:cxnSpLocks/>
          </p:cNvCxnSpPr>
          <p:nvPr/>
        </p:nvCxnSpPr>
        <p:spPr>
          <a:xfrm>
            <a:off x="467544" y="2852936"/>
            <a:ext cx="8219256" cy="0"/>
          </a:xfrm>
          <a:prstGeom prst="line">
            <a:avLst/>
          </a:prstGeom>
          <a:ln>
            <a:solidFill>
              <a:srgbClr val="FF8C1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58F3165-223E-2AE8-2541-5A129111D0E6}"/>
              </a:ext>
            </a:extLst>
          </p:cNvPr>
          <p:cNvCxnSpPr>
            <a:cxnSpLocks/>
          </p:cNvCxnSpPr>
          <p:nvPr/>
        </p:nvCxnSpPr>
        <p:spPr>
          <a:xfrm flipV="1">
            <a:off x="8686800" y="498595"/>
            <a:ext cx="0" cy="2354341"/>
          </a:xfrm>
          <a:prstGeom prst="line">
            <a:avLst/>
          </a:prstGeom>
          <a:ln>
            <a:solidFill>
              <a:srgbClr val="FF8C1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BDDC23D-5C3D-FDD9-697D-D76A9EB0BDC1}"/>
              </a:ext>
            </a:extLst>
          </p:cNvPr>
          <p:cNvCxnSpPr>
            <a:cxnSpLocks/>
          </p:cNvCxnSpPr>
          <p:nvPr/>
        </p:nvCxnSpPr>
        <p:spPr>
          <a:xfrm flipV="1">
            <a:off x="467544" y="484843"/>
            <a:ext cx="0" cy="2368093"/>
          </a:xfrm>
          <a:prstGeom prst="line">
            <a:avLst/>
          </a:prstGeom>
          <a:ln>
            <a:solidFill>
              <a:srgbClr val="FF8C1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9572003-18B8-23A5-2C52-3C1FD4337613}"/>
              </a:ext>
            </a:extLst>
          </p:cNvPr>
          <p:cNvCxnSpPr>
            <a:cxnSpLocks/>
          </p:cNvCxnSpPr>
          <p:nvPr/>
        </p:nvCxnSpPr>
        <p:spPr>
          <a:xfrm>
            <a:off x="462372" y="3068960"/>
            <a:ext cx="8219256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94D8458-2532-18FE-6C5D-2A3651E72C25}"/>
              </a:ext>
            </a:extLst>
          </p:cNvPr>
          <p:cNvCxnSpPr>
            <a:cxnSpLocks/>
          </p:cNvCxnSpPr>
          <p:nvPr/>
        </p:nvCxnSpPr>
        <p:spPr>
          <a:xfrm>
            <a:off x="462372" y="4581128"/>
            <a:ext cx="7133964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55F62CC-387B-465B-C9A4-4EED21ECF6BA}"/>
              </a:ext>
            </a:extLst>
          </p:cNvPr>
          <p:cNvCxnSpPr>
            <a:cxnSpLocks/>
          </p:cNvCxnSpPr>
          <p:nvPr/>
        </p:nvCxnSpPr>
        <p:spPr>
          <a:xfrm flipV="1">
            <a:off x="8681628" y="3068960"/>
            <a:ext cx="0" cy="115212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3063EB21-7C48-6071-CC81-5AEDCB893347}"/>
              </a:ext>
            </a:extLst>
          </p:cNvPr>
          <p:cNvCxnSpPr>
            <a:cxnSpLocks/>
          </p:cNvCxnSpPr>
          <p:nvPr/>
        </p:nvCxnSpPr>
        <p:spPr>
          <a:xfrm flipV="1">
            <a:off x="474095" y="3068960"/>
            <a:ext cx="0" cy="151216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356944C6-A053-EE04-9389-04A481D78D23}"/>
              </a:ext>
            </a:extLst>
          </p:cNvPr>
          <p:cNvCxnSpPr>
            <a:cxnSpLocks/>
          </p:cNvCxnSpPr>
          <p:nvPr/>
        </p:nvCxnSpPr>
        <p:spPr>
          <a:xfrm flipV="1">
            <a:off x="7580381" y="4221088"/>
            <a:ext cx="0" cy="36004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F27743DA-273E-AC16-77EC-16A3EE1945CE}"/>
              </a:ext>
            </a:extLst>
          </p:cNvPr>
          <p:cNvCxnSpPr>
            <a:cxnSpLocks/>
          </p:cNvCxnSpPr>
          <p:nvPr/>
        </p:nvCxnSpPr>
        <p:spPr>
          <a:xfrm>
            <a:off x="7580381" y="4221088"/>
            <a:ext cx="1101247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9FA046D0-8514-C5D0-B8E9-FBFC7BC0D117}"/>
              </a:ext>
            </a:extLst>
          </p:cNvPr>
          <p:cNvCxnSpPr>
            <a:cxnSpLocks/>
          </p:cNvCxnSpPr>
          <p:nvPr/>
        </p:nvCxnSpPr>
        <p:spPr>
          <a:xfrm>
            <a:off x="1043608" y="5373216"/>
            <a:ext cx="7638020" cy="0"/>
          </a:xfrm>
          <a:prstGeom prst="line">
            <a:avLst/>
          </a:prstGeom>
          <a:ln>
            <a:solidFill>
              <a:srgbClr val="FF43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67117AF5-8D5F-B43B-BC55-3C7759850BC7}"/>
              </a:ext>
            </a:extLst>
          </p:cNvPr>
          <p:cNvCxnSpPr>
            <a:cxnSpLocks/>
          </p:cNvCxnSpPr>
          <p:nvPr/>
        </p:nvCxnSpPr>
        <p:spPr>
          <a:xfrm>
            <a:off x="474095" y="6165304"/>
            <a:ext cx="8219256" cy="0"/>
          </a:xfrm>
          <a:prstGeom prst="line">
            <a:avLst/>
          </a:prstGeom>
          <a:ln>
            <a:solidFill>
              <a:srgbClr val="0CDBD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79C2A177-540C-C911-4846-88AFD85070A2}"/>
              </a:ext>
            </a:extLst>
          </p:cNvPr>
          <p:cNvCxnSpPr>
            <a:cxnSpLocks/>
          </p:cNvCxnSpPr>
          <p:nvPr/>
        </p:nvCxnSpPr>
        <p:spPr>
          <a:xfrm flipV="1">
            <a:off x="472233" y="4581128"/>
            <a:ext cx="0" cy="1213280"/>
          </a:xfrm>
          <a:prstGeom prst="line">
            <a:avLst/>
          </a:prstGeom>
          <a:ln>
            <a:solidFill>
              <a:srgbClr val="FF43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193EC2A0-EE9E-34EB-A960-4B4B0814F8FE}"/>
              </a:ext>
            </a:extLst>
          </p:cNvPr>
          <p:cNvCxnSpPr>
            <a:cxnSpLocks/>
          </p:cNvCxnSpPr>
          <p:nvPr/>
        </p:nvCxnSpPr>
        <p:spPr>
          <a:xfrm flipV="1">
            <a:off x="462372" y="5794408"/>
            <a:ext cx="0" cy="370896"/>
          </a:xfrm>
          <a:prstGeom prst="line">
            <a:avLst/>
          </a:prstGeom>
          <a:ln>
            <a:solidFill>
              <a:srgbClr val="0CDBD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CBEE1D9-2B3A-E5BA-3D3A-2F182C40B286}"/>
              </a:ext>
            </a:extLst>
          </p:cNvPr>
          <p:cNvCxnSpPr>
            <a:cxnSpLocks/>
          </p:cNvCxnSpPr>
          <p:nvPr/>
        </p:nvCxnSpPr>
        <p:spPr>
          <a:xfrm flipV="1">
            <a:off x="8681628" y="4222151"/>
            <a:ext cx="0" cy="1151065"/>
          </a:xfrm>
          <a:prstGeom prst="line">
            <a:avLst/>
          </a:prstGeom>
          <a:ln>
            <a:solidFill>
              <a:srgbClr val="FF43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31AB2F4A-AA82-47F6-6BFA-BCCB82C1EA0E}"/>
              </a:ext>
            </a:extLst>
          </p:cNvPr>
          <p:cNvCxnSpPr>
            <a:cxnSpLocks/>
          </p:cNvCxnSpPr>
          <p:nvPr/>
        </p:nvCxnSpPr>
        <p:spPr>
          <a:xfrm flipV="1">
            <a:off x="8681628" y="5373216"/>
            <a:ext cx="0" cy="792088"/>
          </a:xfrm>
          <a:prstGeom prst="line">
            <a:avLst/>
          </a:prstGeom>
          <a:ln>
            <a:solidFill>
              <a:srgbClr val="0CDBD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696D9037-255A-3D9B-9F74-E2B6CC1084F9}"/>
              </a:ext>
            </a:extLst>
          </p:cNvPr>
          <p:cNvCxnSpPr>
            <a:cxnSpLocks/>
          </p:cNvCxnSpPr>
          <p:nvPr/>
        </p:nvCxnSpPr>
        <p:spPr>
          <a:xfrm flipV="1">
            <a:off x="1043608" y="5373216"/>
            <a:ext cx="0" cy="421192"/>
          </a:xfrm>
          <a:prstGeom prst="line">
            <a:avLst/>
          </a:prstGeom>
          <a:ln>
            <a:solidFill>
              <a:srgbClr val="FF43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BE9661A9-AC56-F9FE-6856-2DCFBAC1E9D4}"/>
              </a:ext>
            </a:extLst>
          </p:cNvPr>
          <p:cNvCxnSpPr>
            <a:cxnSpLocks/>
          </p:cNvCxnSpPr>
          <p:nvPr/>
        </p:nvCxnSpPr>
        <p:spPr>
          <a:xfrm>
            <a:off x="474095" y="5794408"/>
            <a:ext cx="569513" cy="0"/>
          </a:xfrm>
          <a:prstGeom prst="line">
            <a:avLst/>
          </a:prstGeom>
          <a:ln>
            <a:solidFill>
              <a:srgbClr val="FF43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5" name="Arrow: Left 54">
            <a:extLst>
              <a:ext uri="{FF2B5EF4-FFF2-40B4-BE49-F238E27FC236}">
                <a16:creationId xmlns:a16="http://schemas.microsoft.com/office/drawing/2014/main" id="{11858CE2-9E66-7F38-1042-01EA77705C6A}"/>
              </a:ext>
            </a:extLst>
          </p:cNvPr>
          <p:cNvSpPr/>
          <p:nvPr/>
        </p:nvSpPr>
        <p:spPr>
          <a:xfrm rot="20689007">
            <a:off x="6405590" y="-248743"/>
            <a:ext cx="2579726" cy="1830521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solidFill>
              <a:srgbClr val="FF8C1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Shows evidence of understanding and applying good clinical practice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56" name="Arrow: Left 55">
            <a:extLst>
              <a:ext uri="{FF2B5EF4-FFF2-40B4-BE49-F238E27FC236}">
                <a16:creationId xmlns:a16="http://schemas.microsoft.com/office/drawing/2014/main" id="{959B5919-D26A-ED71-D190-41AA5D3A8C90}"/>
              </a:ext>
            </a:extLst>
          </p:cNvPr>
          <p:cNvSpPr/>
          <p:nvPr/>
        </p:nvSpPr>
        <p:spPr>
          <a:xfrm rot="1769967" flipH="1">
            <a:off x="433922" y="1675296"/>
            <a:ext cx="3028054" cy="1830521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Links key skills to work experience: teamwork + care giving + organisational skills + communication + critical thinking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58" name="Arrow: Left 57">
            <a:extLst>
              <a:ext uri="{FF2B5EF4-FFF2-40B4-BE49-F238E27FC236}">
                <a16:creationId xmlns:a16="http://schemas.microsoft.com/office/drawing/2014/main" id="{579FB861-1395-7B79-6490-E0A0F0CF0A26}"/>
              </a:ext>
            </a:extLst>
          </p:cNvPr>
          <p:cNvSpPr/>
          <p:nvPr/>
        </p:nvSpPr>
        <p:spPr>
          <a:xfrm rot="20689007">
            <a:off x="6306473" y="3471258"/>
            <a:ext cx="2579726" cy="1830521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solidFill>
              <a:srgbClr val="FF43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Summarises key qualities to stand out as a candidate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59" name="Arrow: Left 58">
            <a:extLst>
              <a:ext uri="{FF2B5EF4-FFF2-40B4-BE49-F238E27FC236}">
                <a16:creationId xmlns:a16="http://schemas.microsoft.com/office/drawing/2014/main" id="{8CBF3770-3F49-242F-50E6-949DDFEBF3FA}"/>
              </a:ext>
            </a:extLst>
          </p:cNvPr>
          <p:cNvSpPr/>
          <p:nvPr/>
        </p:nvSpPr>
        <p:spPr>
          <a:xfrm rot="1769967" flipH="1">
            <a:off x="2877150" y="4170674"/>
            <a:ext cx="2348809" cy="1830521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solidFill>
              <a:srgbClr val="0CDBD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States USP to stand apart from other candidates</a:t>
            </a:r>
            <a:endParaRPr lang="en-GB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037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 animBg="1"/>
      <p:bldP spid="58" grpId="0" animBg="1"/>
      <p:bldP spid="5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1D342-6976-B540-8193-F03FD3560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684"/>
            <a:ext cx="8229600" cy="915978"/>
          </a:xfrm>
        </p:spPr>
        <p:txBody>
          <a:bodyPr/>
          <a:lstStyle/>
          <a:p>
            <a:r>
              <a:rPr lang="en-GB" b="1" dirty="0"/>
              <a:t>Activity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ECB066-BEF3-085C-E0C7-FB7535C76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78793"/>
            <a:ext cx="8229600" cy="271024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b="1" dirty="0"/>
              <a:t>Write</a:t>
            </a:r>
            <a:r>
              <a:rPr lang="en-GB" dirty="0"/>
              <a:t> a supporting statement considering the position you are interested in applying for (related to Task 2). </a:t>
            </a:r>
          </a:p>
          <a:p>
            <a:pPr marL="0" indent="0">
              <a:lnSpc>
                <a:spcPct val="150000"/>
              </a:lnSpc>
              <a:buNone/>
            </a:pPr>
            <a:endParaRPr lang="en-GB" dirty="0"/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If you have already written this statement, then conduct a </a:t>
            </a:r>
            <a:r>
              <a:rPr lang="en-GB" b="1" dirty="0"/>
              <a:t>review</a:t>
            </a:r>
            <a:r>
              <a:rPr lang="en-GB" dirty="0"/>
              <a:t>. Be prepared to </a:t>
            </a:r>
            <a:r>
              <a:rPr lang="en-GB" b="1" dirty="0"/>
              <a:t>edit</a:t>
            </a:r>
            <a:r>
              <a:rPr lang="en-GB" dirty="0"/>
              <a:t> parts where required.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BEFF5B-5F97-BEEB-88E9-1EEA55FEF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29</a:t>
            </a:fld>
            <a:endParaRPr lang="en-GB"/>
          </a:p>
        </p:txBody>
      </p:sp>
      <p:sp>
        <p:nvSpPr>
          <p:cNvPr id="6" name="Scroll: Vertical 5">
            <a:extLst>
              <a:ext uri="{FF2B5EF4-FFF2-40B4-BE49-F238E27FC236}">
                <a16:creationId xmlns:a16="http://schemas.microsoft.com/office/drawing/2014/main" id="{416F39D3-7F3D-3B0F-FD4D-025596525072}"/>
              </a:ext>
            </a:extLst>
          </p:cNvPr>
          <p:cNvSpPr/>
          <p:nvPr/>
        </p:nvSpPr>
        <p:spPr>
          <a:xfrm>
            <a:off x="6579308" y="4220732"/>
            <a:ext cx="2401416" cy="2160240"/>
          </a:xfrm>
          <a:prstGeom prst="verticalScroll">
            <a:avLst/>
          </a:prstGeom>
          <a:solidFill>
            <a:srgbClr val="E5F5FF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  <a:p>
            <a:r>
              <a:rPr lang="en-GB" sz="1550" dirty="0">
                <a:solidFill>
                  <a:schemeClr val="tx1"/>
                </a:solidFill>
              </a:rPr>
              <a:t>  </a:t>
            </a:r>
            <a:r>
              <a:rPr lang="en-GB" sz="1550" b="1" dirty="0">
                <a:solidFill>
                  <a:schemeClr val="tx1"/>
                </a:solidFill>
              </a:rPr>
              <a:t>Relevant?</a:t>
            </a:r>
          </a:p>
          <a:p>
            <a:endParaRPr lang="en-GB" sz="1550" b="1" dirty="0">
              <a:solidFill>
                <a:schemeClr val="tx1"/>
              </a:solidFill>
            </a:endParaRPr>
          </a:p>
          <a:p>
            <a:r>
              <a:rPr lang="en-GB" sz="1550" b="1" dirty="0">
                <a:solidFill>
                  <a:schemeClr val="tx1"/>
                </a:solidFill>
              </a:rPr>
              <a:t>  Specific?</a:t>
            </a:r>
          </a:p>
          <a:p>
            <a:endParaRPr lang="en-GB" sz="1550" b="1" dirty="0">
              <a:solidFill>
                <a:schemeClr val="tx1"/>
              </a:solidFill>
            </a:endParaRPr>
          </a:p>
          <a:p>
            <a:r>
              <a:rPr lang="en-GB" sz="1550" b="1" dirty="0">
                <a:solidFill>
                  <a:schemeClr val="tx1"/>
                </a:solidFill>
              </a:rPr>
              <a:t>  Concise?</a:t>
            </a:r>
          </a:p>
          <a:p>
            <a:endParaRPr lang="en-GB" sz="1550" b="1" dirty="0">
              <a:solidFill>
                <a:schemeClr val="tx1"/>
              </a:solidFill>
            </a:endParaRPr>
          </a:p>
          <a:p>
            <a:r>
              <a:rPr lang="en-GB" sz="1550" b="1" dirty="0">
                <a:solidFill>
                  <a:schemeClr val="tx1"/>
                </a:solidFill>
              </a:rPr>
              <a:t>  With examples?</a:t>
            </a:r>
          </a:p>
          <a:p>
            <a:pPr algn="ctr"/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B3DCD95-6D16-0BCE-2DBF-9BB5CFDDC2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06" t="25381" r="68619" b="17920"/>
          <a:stretch>
            <a:fillRect/>
          </a:stretch>
        </p:blipFill>
        <p:spPr>
          <a:xfrm>
            <a:off x="183820" y="4077072"/>
            <a:ext cx="1965989" cy="2592288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3F367F1-AC3A-A447-04C8-C6C5E79915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276" t="25381" r="37849" b="17920"/>
          <a:stretch>
            <a:fillRect/>
          </a:stretch>
        </p:blipFill>
        <p:spPr>
          <a:xfrm>
            <a:off x="2253134" y="4077072"/>
            <a:ext cx="1965989" cy="2592288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9B034E-926B-7D03-F48A-09CF0DF9149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7899" t="25083" r="5227" b="18217"/>
          <a:stretch>
            <a:fillRect/>
          </a:stretch>
        </p:blipFill>
        <p:spPr>
          <a:xfrm>
            <a:off x="4319395" y="4077072"/>
            <a:ext cx="1965989" cy="2592288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320D11A-D01B-C917-99D7-AEE9F7C4D181}"/>
              </a:ext>
            </a:extLst>
          </p:cNvPr>
          <p:cNvSpPr/>
          <p:nvPr/>
        </p:nvSpPr>
        <p:spPr>
          <a:xfrm>
            <a:off x="4427984" y="4437112"/>
            <a:ext cx="1728192" cy="1152128"/>
          </a:xfrm>
          <a:prstGeom prst="roundRect">
            <a:avLst/>
          </a:prstGeom>
          <a:noFill/>
          <a:ln w="2540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70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3E6A2-4F3A-A997-B095-92690D42B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8E3210-960D-9E79-6B8B-B94EC164B4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848" y="1268761"/>
            <a:ext cx="8229600" cy="31683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Indeed (2024) </a:t>
            </a:r>
            <a:r>
              <a:rPr lang="en-GB" sz="2400" i="1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Writing a supporting statement when applying to a job. </a:t>
            </a:r>
            <a:r>
              <a:rPr lang="en-GB" sz="24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24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https://uk.indeed.com/career-advice/cvs-cover-letters/how-to-write-a-supporting-statement</a:t>
            </a:r>
            <a:r>
              <a:rPr lang="en-GB" sz="2400" i="0" dirty="0">
                <a:solidFill>
                  <a:srgbClr val="2D2D2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(Accessed: 20 November 2024)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319839-478E-1FE8-126D-376BCE145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30</a:t>
            </a:fld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5F48C76-87DD-1DC3-D06F-72A350E452AC}"/>
              </a:ext>
            </a:extLst>
          </p:cNvPr>
          <p:cNvSpPr/>
          <p:nvPr/>
        </p:nvSpPr>
        <p:spPr>
          <a:xfrm>
            <a:off x="4716016" y="4077071"/>
            <a:ext cx="3744416" cy="151216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en-GB" sz="1500" dirty="0">
                <a:solidFill>
                  <a:schemeClr val="tx1"/>
                </a:solidFill>
              </a:rPr>
              <a:t>If you have found further useful sources, then please do share them as recommendations with your peers. </a:t>
            </a:r>
          </a:p>
        </p:txBody>
      </p:sp>
    </p:spTree>
    <p:extLst>
      <p:ext uri="{BB962C8B-B14F-4D97-AF65-F5344CB8AC3E}">
        <p14:creationId xmlns:p14="http://schemas.microsoft.com/office/powerpoint/2010/main" val="299826671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4" ma:contentTypeDescription="Create a new document." ma:contentTypeScope="" ma:versionID="697e22ecbe2135e394169004b01b34a9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d20f70134215217fb266d1d94757e047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Sylvia Hoffmann</DisplayName>
        <AccountId>4398</AccountId>
        <AccountType/>
      </UserInfo>
      <UserInfo>
        <DisplayName>Llinos McVicar</DisplayName>
        <AccountId>4803</AccountId>
        <AccountType/>
      </UserInfo>
      <UserInfo>
        <DisplayName>Bunmi Thomas</DisplayName>
        <AccountId>20016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DCF9ABB-9528-409E-A13D-EBE9E1E9DF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infopath/2007/PartnerControls"/>
    <ds:schemaRef ds:uri="http://purl.org/dc/dcmitype/"/>
    <ds:schemaRef ds:uri="http://purl.org/dc/elements/1.1/"/>
    <ds:schemaRef ds:uri="http://schemas.microsoft.com/office/2006/metadata/properties"/>
    <ds:schemaRef ds:uri="303dbf9b-b85b-46a0-94f1-894078c07ecd"/>
    <ds:schemaRef ds:uri="http://schemas.openxmlformats.org/package/2006/metadata/core-properties"/>
    <ds:schemaRef ds:uri="http://schemas.microsoft.com/office/2006/documentManagement/types"/>
    <ds:schemaRef ds:uri="211f9404-bca0-4bcf-9c1d-965ccb6f8d2d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845</TotalTime>
  <Words>1909</Words>
  <Application>Microsoft Office PowerPoint</Application>
  <PresentationFormat>On-screen Show (4:3)</PresentationFormat>
  <Paragraphs>245</Paragraphs>
  <Slides>30</Slides>
  <Notes>11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Calibri</vt:lpstr>
      <vt:lpstr>Indeed Sans</vt:lpstr>
      <vt:lpstr>Myriad Pro</vt:lpstr>
      <vt:lpstr>Wingdings</vt:lpstr>
      <vt:lpstr>20140311PresentationUWTSDTemplate</vt:lpstr>
      <vt:lpstr>Professional Career Development within Health and Social Care – LCHS4009 Week 8   Writing a supporting statement</vt:lpstr>
      <vt:lpstr>Aims </vt:lpstr>
      <vt:lpstr>What is a supporting statement?</vt:lpstr>
      <vt:lpstr>Writing a supporting statement</vt:lpstr>
      <vt:lpstr>Writing a supporting statement</vt:lpstr>
      <vt:lpstr>Writing a supporting statement</vt:lpstr>
      <vt:lpstr>Writing a supporting statement</vt:lpstr>
      <vt:lpstr>Writing a supporting statement</vt:lpstr>
      <vt:lpstr>How should you write a supporting statement?</vt:lpstr>
      <vt:lpstr>How should you write a supporting statement?</vt:lpstr>
      <vt:lpstr>How should you write a supporting statement?</vt:lpstr>
      <vt:lpstr>How should you write a supporting statement?</vt:lpstr>
      <vt:lpstr>How should you write a supporting statement?</vt:lpstr>
      <vt:lpstr>How should you write a supporting statement?</vt:lpstr>
      <vt:lpstr>Tips for writing your supporting statement </vt:lpstr>
      <vt:lpstr>Activity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Post-task discussion</vt:lpstr>
      <vt:lpstr>Post-task discussion</vt:lpstr>
      <vt:lpstr>Post-task discussion</vt:lpstr>
      <vt:lpstr>Post-task discussion</vt:lpstr>
      <vt:lpstr>PowerPoint Presentation</vt:lpstr>
      <vt:lpstr>PowerPoint Presentation</vt:lpstr>
      <vt:lpstr>PowerPoint Presentation</vt:lpstr>
      <vt:lpstr>Activity 2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Lizeta Demetriou</dc:creator>
  <cp:lastModifiedBy>Amitave Banik</cp:lastModifiedBy>
  <cp:revision>69</cp:revision>
  <cp:lastPrinted>2020-02-24T10:36:46Z</cp:lastPrinted>
  <dcterms:created xsi:type="dcterms:W3CDTF">2015-04-14T15:21:28Z</dcterms:created>
  <dcterms:modified xsi:type="dcterms:W3CDTF">2025-07-31T12:40:20Z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  <property fmtid="{D5CDD505-2E9C-101B-9397-08002B2CF9AE}" pid="3" name="MSIP_Label_b7bd5f66-aa78-43c9-ba93-141663265572_Enabled">
    <vt:lpwstr>true</vt:lpwstr>
  </property>
  <property fmtid="{D5CDD505-2E9C-101B-9397-08002B2CF9AE}" pid="4" name="MSIP_Label_b7bd5f66-aa78-43c9-ba93-141663265572_SetDate">
    <vt:lpwstr>2024-05-21T13:22:13Z</vt:lpwstr>
  </property>
  <property fmtid="{D5CDD505-2E9C-101B-9397-08002B2CF9AE}" pid="5" name="MSIP_Label_b7bd5f66-aa78-43c9-ba93-141663265572_Method">
    <vt:lpwstr>Privileged</vt:lpwstr>
  </property>
  <property fmtid="{D5CDD505-2E9C-101B-9397-08002B2CF9AE}" pid="6" name="MSIP_Label_b7bd5f66-aa78-43c9-ba93-141663265572_Name">
    <vt:lpwstr>Restricted</vt:lpwstr>
  </property>
  <property fmtid="{D5CDD505-2E9C-101B-9397-08002B2CF9AE}" pid="7" name="MSIP_Label_b7bd5f66-aa78-43c9-ba93-141663265572_SiteId">
    <vt:lpwstr>057daf85-b1d5-44cd-ab7b-0a4ce1b29eae</vt:lpwstr>
  </property>
  <property fmtid="{D5CDD505-2E9C-101B-9397-08002B2CF9AE}" pid="8" name="MSIP_Label_b7bd5f66-aa78-43c9-ba93-141663265572_ActionId">
    <vt:lpwstr>9d730027-a285-4717-80c5-0c74dd0c30fd</vt:lpwstr>
  </property>
  <property fmtid="{D5CDD505-2E9C-101B-9397-08002B2CF9AE}" pid="9" name="MSIP_Label_b7bd5f66-aa78-43c9-ba93-141663265572_ContentBits">
    <vt:lpwstr>0</vt:lpwstr>
  </property>
</Properties>
</file>