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65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5143500" type="screen16x9"/>
  <p:notesSz cx="6858000" cy="9144000"/>
  <p:embeddedFontLst>
    <p:embeddedFont>
      <p:font typeface="Comfortaa" panose="020B0604020202020204" charset="0"/>
      <p:regular r:id="rId16"/>
      <p:bold r:id="rId17"/>
    </p:embeddedFont>
    <p:embeddedFont>
      <p:font typeface="Comfortaa SemiBold" panose="020B0604020202020204" charset="0"/>
      <p:regular r:id="rId18"/>
      <p:bold r:id="rId19"/>
    </p:embeddedFont>
    <p:embeddedFont>
      <p:font typeface="DM Sans" panose="020F0502020204030204" pitchFamily="2" charset="0"/>
      <p:regular r:id="rId20"/>
      <p:bold r:id="rId21"/>
      <p:italic r:id="rId22"/>
      <p:boldItalic r:id="rId23"/>
    </p:embeddedFont>
    <p:embeddedFont>
      <p:font typeface="Poppins ExtraLight" panose="020B0502040204020203" pitchFamily="2" charset="0"/>
      <p:regular r:id="rId24"/>
      <p:bold r:id="rId25"/>
      <p:italic r:id="rId26"/>
      <p:boldItalic r:id="rId27"/>
    </p:embeddedFont>
    <p:embeddedFont>
      <p:font typeface="Poppins SemiBold" panose="00000700000000000000" pitchFamily="2" charset="0"/>
      <p:regular r:id="rId28"/>
      <p:bold r:id="rId29"/>
      <p:italic r:id="rId30"/>
      <p:boldItalic r:id="rId31"/>
    </p:embeddedFont>
    <p:embeddedFont>
      <p:font typeface="Raleway" pitchFamily="2" charset="0"/>
      <p:regular r:id="rId32"/>
      <p:bold r:id="rId33"/>
      <p:italic r:id="rId34"/>
      <p:boldItalic r:id="rId35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C89C9D72-36B7-4776-A6BF-5A5D4BDC5995}">
  <a:tblStyle styleId="{C89C9D72-36B7-4776-A6BF-5A5D4BDC5995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35" d="100"/>
          <a:sy n="135" d="100"/>
        </p:scale>
        <p:origin x="924" y="1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font" Target="fonts/font3.fntdata"/><Relationship Id="rId26" Type="http://schemas.openxmlformats.org/officeDocument/2006/relationships/font" Target="fonts/font11.fntdata"/><Relationship Id="rId39" Type="http://schemas.openxmlformats.org/officeDocument/2006/relationships/tableStyles" Target="tableStyles.xml"/><Relationship Id="rId21" Type="http://schemas.openxmlformats.org/officeDocument/2006/relationships/font" Target="fonts/font6.fntdata"/><Relationship Id="rId34" Type="http://schemas.openxmlformats.org/officeDocument/2006/relationships/font" Target="fonts/font19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2.fntdata"/><Relationship Id="rId25" Type="http://schemas.openxmlformats.org/officeDocument/2006/relationships/font" Target="fonts/font10.fntdata"/><Relationship Id="rId33" Type="http://schemas.openxmlformats.org/officeDocument/2006/relationships/font" Target="fonts/font18.fntdata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font" Target="fonts/font1.fntdata"/><Relationship Id="rId20" Type="http://schemas.openxmlformats.org/officeDocument/2006/relationships/font" Target="fonts/font5.fntdata"/><Relationship Id="rId29" Type="http://schemas.openxmlformats.org/officeDocument/2006/relationships/font" Target="fonts/font14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9.fntdata"/><Relationship Id="rId32" Type="http://schemas.openxmlformats.org/officeDocument/2006/relationships/font" Target="fonts/font17.fntdata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23" Type="http://schemas.openxmlformats.org/officeDocument/2006/relationships/font" Target="fonts/font8.fntdata"/><Relationship Id="rId28" Type="http://schemas.openxmlformats.org/officeDocument/2006/relationships/font" Target="fonts/font13.fntdata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font" Target="fonts/font4.fntdata"/><Relationship Id="rId31" Type="http://schemas.openxmlformats.org/officeDocument/2006/relationships/font" Target="fonts/font16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7.fntdata"/><Relationship Id="rId27" Type="http://schemas.openxmlformats.org/officeDocument/2006/relationships/font" Target="fonts/font12.fntdata"/><Relationship Id="rId30" Type="http://schemas.openxmlformats.org/officeDocument/2006/relationships/font" Target="fonts/font15.fntdata"/><Relationship Id="rId35" Type="http://schemas.openxmlformats.org/officeDocument/2006/relationships/font" Target="fonts/font20.fntdata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Google Shape;89;g31ab6d6cc9a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0" name="Google Shape;90;g31ab6d6cc9a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g31ab6d6cc9a_0_9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6" name="Google Shape;96;g31ab6d6cc9a_0_9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g31ab6d6cc9a_0_9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2" name="Google Shape;102;g31ab6d6cc9a_0_9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Google Shape;107;g31ab6d6cc9a_0_10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8" name="Google Shape;108;g31ab6d6cc9a_0_10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Google Shape;113;g2a4763c0325_1_2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4" name="Google Shape;114;g2a4763c0325_1_2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Google Shape;123;g2a4763c0325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4" name="Google Shape;124;g2a4763c0325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Google Shape;129;g2a4763c0325_0_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0" name="Google Shape;130;g2a4763c0325_0_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Google Shape;139;g2a4763c0325_0_2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0" name="Google Shape;140;g2a4763c0325_0_2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Google Shape;156;g31c1e918d4a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7" name="Google Shape;157;g31c1e918d4a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" name="Google Shape;162;g2a4763c0325_0_1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3" name="Google Shape;163;g2a4763c0325_0_1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" name="Google Shape;177;g2a4763c0325_1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8" name="Google Shape;178;g2a4763c0325_1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" name="Google Shape;189;g31ab6d6cc9a_0_1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0" name="Google Shape;190;g31ab6d6cc9a_0_11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5" name="Google Shape;195;g31c1e918d4a_0_3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6" name="Google Shape;196;g31c1e918d4a_0_3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hyperlink" Target="https://bit.ly/3A1uf1Q" TargetMode="External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5" Type="http://schemas.openxmlformats.org/officeDocument/2006/relationships/hyperlink" Target="http://bit.ly/2TtBDfr" TargetMode="External"/><Relationship Id="rId4" Type="http://schemas.openxmlformats.org/officeDocument/2006/relationships/hyperlink" Target="http://bit.ly/2TyoMsr" TargetMode="Externa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>
            <a:spLocks noGrp="1"/>
          </p:cNvSpPr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subTitle" idx="1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12" name="Google Shape;12;p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>
            <a:spLocks noGrp="1"/>
          </p:cNvSpPr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5" name="Google Shape;15;p3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8" name="Google Shape;18;p4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19" name="Google Shape;19;p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5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3" name="Google Shape;23;p5"/>
          <p:cNvSpPr txBox="1">
            <a:spLocks noGrp="1"/>
          </p:cNvSpPr>
          <p:nvPr>
            <p:ph type="body" idx="2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4" name="Google Shape;24;p5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7" name="Google Shape;27;p6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>
            <a:spLocks noGrp="1"/>
          </p:cNvSpPr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30" name="Google Shape;30;p7"/>
          <p:cNvSpPr txBox="1">
            <a:spLocks noGrp="1"/>
          </p:cNvSpPr>
          <p:nvPr>
            <p:ph type="body" idx="1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31" name="Google Shape;31;p7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>
            <a:spLocks noGrp="1"/>
          </p:cNvSpPr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  <p:sp>
        <p:nvSpPr>
          <p:cNvPr id="34" name="Google Shape;34;p8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25"/>
            <a:ext cx="4572000" cy="51435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" name="Google Shape;37;p9"/>
          <p:cNvSpPr txBox="1">
            <a:spLocks noGrp="1"/>
          </p:cNvSpPr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38" name="Google Shape;38;p9"/>
          <p:cNvSpPr txBox="1">
            <a:spLocks noGrp="1"/>
          </p:cNvSpPr>
          <p:nvPr>
            <p:ph type="subTitle" idx="1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39" name="Google Shape;39;p9"/>
          <p:cNvSpPr txBox="1">
            <a:spLocks noGrp="1"/>
          </p:cNvSpPr>
          <p:nvPr>
            <p:ph type="body" idx="2"/>
          </p:nvPr>
        </p:nvSpPr>
        <p:spPr>
          <a:xfrm>
            <a:off x="4939500" y="724200"/>
            <a:ext cx="3837000" cy="369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  <a:defRPr>
                <a:solidFill>
                  <a:schemeClr val="dk1"/>
                </a:solidFill>
              </a:defRPr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>
                <a:solidFill>
                  <a:schemeClr val="dk1"/>
                </a:solidFill>
              </a:defRPr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>
                <a:solidFill>
                  <a:schemeClr val="dk1"/>
                </a:solidFill>
              </a:defRPr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40" name="Google Shape;40;p9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>
            <a:spLocks noGrp="1"/>
          </p:cNvSpPr>
          <p:nvPr>
            <p:ph type="body" idx="1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>
            <a:endParaRPr/>
          </a:p>
        </p:txBody>
      </p:sp>
      <p:sp>
        <p:nvSpPr>
          <p:cNvPr id="43" name="Google Shape;43;p10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>
            <a:spLocks noGrp="1"/>
          </p:cNvSpPr>
          <p:nvPr>
            <p:ph type="title" hasCustomPrompt="1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>
            <a:spLocks noGrp="1"/>
          </p:cNvSpPr>
          <p:nvPr>
            <p:ph type="body" idx="1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7" name="Google Shape;47;p1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 1">
  <p:cSld name="SECTION_HEADER_1"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" name="Google Shape;51;p13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4003" cy="5143501"/>
          </a:xfrm>
          <a:prstGeom prst="rect">
            <a:avLst/>
          </a:prstGeom>
          <a:noFill/>
          <a:ln>
            <a:noFill/>
          </a:ln>
        </p:spPr>
      </p:pic>
      <p:sp>
        <p:nvSpPr>
          <p:cNvPr id="52" name="Google Shape;52;p13"/>
          <p:cNvSpPr txBox="1">
            <a:spLocks noGrp="1"/>
          </p:cNvSpPr>
          <p:nvPr>
            <p:ph type="title"/>
          </p:nvPr>
        </p:nvSpPr>
        <p:spPr>
          <a:xfrm>
            <a:off x="715100" y="1715013"/>
            <a:ext cx="3512100" cy="1811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600"/>
              <a:buNone/>
              <a:defRPr sz="50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53" name="Google Shape;53;p13"/>
          <p:cNvSpPr txBox="1">
            <a:spLocks noGrp="1"/>
          </p:cNvSpPr>
          <p:nvPr>
            <p:ph type="title" idx="2" hasCustomPrompt="1"/>
          </p:nvPr>
        </p:nvSpPr>
        <p:spPr>
          <a:xfrm>
            <a:off x="715100" y="584813"/>
            <a:ext cx="1073100" cy="914400"/>
          </a:xfrm>
          <a:prstGeom prst="rect">
            <a:avLst/>
          </a:prstGeom>
          <a:noFill/>
          <a:effectLst>
            <a:outerShdw blurRad="142875" dist="19050" dir="5400000" algn="bl" rotWithShape="0">
              <a:schemeClr val="dk2">
                <a:alpha val="50000"/>
              </a:schemeClr>
            </a:outerShdw>
          </a:effectLst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6000"/>
              <a:buNone/>
              <a:defRPr sz="6000">
                <a:solidFill>
                  <a:schemeClr val="dk2"/>
                </a:solidFill>
                <a:latin typeface="Poppins ExtraLight"/>
                <a:ea typeface="Poppins ExtraLight"/>
                <a:cs typeface="Poppins ExtraLight"/>
                <a:sym typeface="Poppins ExtraLight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54" name="Google Shape;54;p13"/>
          <p:cNvSpPr txBox="1">
            <a:spLocks noGrp="1"/>
          </p:cNvSpPr>
          <p:nvPr>
            <p:ph type="subTitle" idx="1"/>
          </p:nvPr>
        </p:nvSpPr>
        <p:spPr>
          <a:xfrm>
            <a:off x="3968475" y="3922375"/>
            <a:ext cx="2173500" cy="620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2">
  <p:cSld name="TITLE_ONLY_1_1">
    <p:spTree>
      <p:nvGrpSpPr>
        <p:cNvPr id="1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6" name="Google Shape;56;p14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4003" cy="5143496"/>
          </a:xfrm>
          <a:prstGeom prst="rect">
            <a:avLst/>
          </a:prstGeom>
          <a:noFill/>
          <a:ln>
            <a:noFill/>
          </a:ln>
        </p:spPr>
      </p:pic>
      <p:sp>
        <p:nvSpPr>
          <p:cNvPr id="57" name="Google Shape;57;p14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pic>
        <p:nvPicPr>
          <p:cNvPr id="58" name="Google Shape;58;p1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7015940" y="-7389"/>
            <a:ext cx="2135451" cy="105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six columns">
  <p:cSld name="BLANK_1_1_1_1_1"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0" name="Google Shape;60;p15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 rot="10800000" flipH="1">
            <a:off x="9472" y="-11"/>
            <a:ext cx="9144003" cy="5143545"/>
          </a:xfrm>
          <a:prstGeom prst="rect">
            <a:avLst/>
          </a:prstGeom>
          <a:noFill/>
          <a:ln>
            <a:noFill/>
          </a:ln>
        </p:spPr>
      </p:pic>
      <p:sp>
        <p:nvSpPr>
          <p:cNvPr id="61" name="Google Shape;61;p15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62" name="Google Shape;62;p15"/>
          <p:cNvSpPr txBox="1">
            <a:spLocks noGrp="1"/>
          </p:cNvSpPr>
          <p:nvPr>
            <p:ph type="subTitle" idx="1"/>
          </p:nvPr>
        </p:nvSpPr>
        <p:spPr>
          <a:xfrm>
            <a:off x="717550" y="2338056"/>
            <a:ext cx="2391600" cy="4848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3" name="Google Shape;63;p15"/>
          <p:cNvSpPr txBox="1">
            <a:spLocks noGrp="1"/>
          </p:cNvSpPr>
          <p:nvPr>
            <p:ph type="subTitle" idx="2"/>
          </p:nvPr>
        </p:nvSpPr>
        <p:spPr>
          <a:xfrm>
            <a:off x="3375568" y="2338056"/>
            <a:ext cx="2391600" cy="4848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4" name="Google Shape;64;p15"/>
          <p:cNvSpPr txBox="1">
            <a:spLocks noGrp="1"/>
          </p:cNvSpPr>
          <p:nvPr>
            <p:ph type="subTitle" idx="3"/>
          </p:nvPr>
        </p:nvSpPr>
        <p:spPr>
          <a:xfrm>
            <a:off x="6033585" y="2338056"/>
            <a:ext cx="2391600" cy="4848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5" name="Google Shape;65;p15"/>
          <p:cNvSpPr txBox="1">
            <a:spLocks noGrp="1"/>
          </p:cNvSpPr>
          <p:nvPr>
            <p:ph type="subTitle" idx="4"/>
          </p:nvPr>
        </p:nvSpPr>
        <p:spPr>
          <a:xfrm>
            <a:off x="717550" y="4123702"/>
            <a:ext cx="2391600" cy="4848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6" name="Google Shape;66;p15"/>
          <p:cNvSpPr txBox="1">
            <a:spLocks noGrp="1"/>
          </p:cNvSpPr>
          <p:nvPr>
            <p:ph type="subTitle" idx="5"/>
          </p:nvPr>
        </p:nvSpPr>
        <p:spPr>
          <a:xfrm>
            <a:off x="3375585" y="4123702"/>
            <a:ext cx="2391600" cy="4848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7" name="Google Shape;67;p15"/>
          <p:cNvSpPr txBox="1">
            <a:spLocks noGrp="1"/>
          </p:cNvSpPr>
          <p:nvPr>
            <p:ph type="subTitle" idx="6"/>
          </p:nvPr>
        </p:nvSpPr>
        <p:spPr>
          <a:xfrm>
            <a:off x="6033620" y="4123702"/>
            <a:ext cx="2391600" cy="4848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8" name="Google Shape;68;p15"/>
          <p:cNvSpPr txBox="1">
            <a:spLocks noGrp="1"/>
          </p:cNvSpPr>
          <p:nvPr>
            <p:ph type="subTitle" idx="7"/>
          </p:nvPr>
        </p:nvSpPr>
        <p:spPr>
          <a:xfrm>
            <a:off x="717550" y="1958991"/>
            <a:ext cx="2391600" cy="3564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aleway"/>
              <a:buNone/>
              <a:defRPr sz="1800">
                <a:solidFill>
                  <a:schemeClr val="dk1"/>
                </a:solidFill>
                <a:latin typeface="Poppins SemiBold"/>
                <a:ea typeface="Poppins SemiBold"/>
                <a:cs typeface="Poppins SemiBold"/>
                <a:sym typeface="Poppins SemiBold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aleway"/>
              <a:buNone/>
              <a:defRPr sz="1800" b="1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aleway"/>
              <a:buNone/>
              <a:defRPr sz="1800" b="1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aleway"/>
              <a:buNone/>
              <a:defRPr sz="1800" b="1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aleway"/>
              <a:buNone/>
              <a:defRPr sz="1800" b="1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aleway"/>
              <a:buNone/>
              <a:defRPr sz="1800" b="1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aleway"/>
              <a:buNone/>
              <a:defRPr sz="1800" b="1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aleway"/>
              <a:buNone/>
              <a:defRPr sz="1800" b="1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aleway"/>
              <a:buNone/>
              <a:defRPr sz="1800" b="1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endParaRPr/>
          </a:p>
        </p:txBody>
      </p:sp>
      <p:sp>
        <p:nvSpPr>
          <p:cNvPr id="69" name="Google Shape;69;p15"/>
          <p:cNvSpPr txBox="1">
            <a:spLocks noGrp="1"/>
          </p:cNvSpPr>
          <p:nvPr>
            <p:ph type="subTitle" idx="8"/>
          </p:nvPr>
        </p:nvSpPr>
        <p:spPr>
          <a:xfrm>
            <a:off x="3375568" y="1958991"/>
            <a:ext cx="2391600" cy="3564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aleway"/>
              <a:buNone/>
              <a:defRPr sz="1800">
                <a:solidFill>
                  <a:schemeClr val="dk1"/>
                </a:solidFill>
                <a:latin typeface="Poppins SemiBold"/>
                <a:ea typeface="Poppins SemiBold"/>
                <a:cs typeface="Poppins SemiBold"/>
                <a:sym typeface="Poppins SemiBold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aleway"/>
              <a:buNone/>
              <a:defRPr sz="1800" b="1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aleway"/>
              <a:buNone/>
              <a:defRPr sz="1800" b="1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aleway"/>
              <a:buNone/>
              <a:defRPr sz="1800" b="1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aleway"/>
              <a:buNone/>
              <a:defRPr sz="1800" b="1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aleway"/>
              <a:buNone/>
              <a:defRPr sz="1800" b="1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aleway"/>
              <a:buNone/>
              <a:defRPr sz="1800" b="1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aleway"/>
              <a:buNone/>
              <a:defRPr sz="1800" b="1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aleway"/>
              <a:buNone/>
              <a:defRPr sz="1800" b="1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endParaRPr/>
          </a:p>
        </p:txBody>
      </p:sp>
      <p:sp>
        <p:nvSpPr>
          <p:cNvPr id="70" name="Google Shape;70;p15"/>
          <p:cNvSpPr txBox="1">
            <a:spLocks noGrp="1"/>
          </p:cNvSpPr>
          <p:nvPr>
            <p:ph type="subTitle" idx="9"/>
          </p:nvPr>
        </p:nvSpPr>
        <p:spPr>
          <a:xfrm>
            <a:off x="6033585" y="1958991"/>
            <a:ext cx="2391600" cy="3564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aleway"/>
              <a:buNone/>
              <a:defRPr sz="1800">
                <a:solidFill>
                  <a:schemeClr val="dk1"/>
                </a:solidFill>
                <a:latin typeface="Poppins SemiBold"/>
                <a:ea typeface="Poppins SemiBold"/>
                <a:cs typeface="Poppins SemiBold"/>
                <a:sym typeface="Poppins SemiBold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aleway"/>
              <a:buNone/>
              <a:defRPr sz="1800" b="1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aleway"/>
              <a:buNone/>
              <a:defRPr sz="1800" b="1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aleway"/>
              <a:buNone/>
              <a:defRPr sz="1800" b="1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aleway"/>
              <a:buNone/>
              <a:defRPr sz="1800" b="1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aleway"/>
              <a:buNone/>
              <a:defRPr sz="1800" b="1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aleway"/>
              <a:buNone/>
              <a:defRPr sz="1800" b="1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aleway"/>
              <a:buNone/>
              <a:defRPr sz="1800" b="1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aleway"/>
              <a:buNone/>
              <a:defRPr sz="1800" b="1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endParaRPr/>
          </a:p>
        </p:txBody>
      </p:sp>
      <p:sp>
        <p:nvSpPr>
          <p:cNvPr id="71" name="Google Shape;71;p15"/>
          <p:cNvSpPr txBox="1">
            <a:spLocks noGrp="1"/>
          </p:cNvSpPr>
          <p:nvPr>
            <p:ph type="subTitle" idx="13"/>
          </p:nvPr>
        </p:nvSpPr>
        <p:spPr>
          <a:xfrm>
            <a:off x="717550" y="3740041"/>
            <a:ext cx="2391600" cy="3564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aleway"/>
              <a:buNone/>
              <a:defRPr sz="1800">
                <a:solidFill>
                  <a:schemeClr val="dk1"/>
                </a:solidFill>
                <a:latin typeface="Poppins SemiBold"/>
                <a:ea typeface="Poppins SemiBold"/>
                <a:cs typeface="Poppins SemiBold"/>
                <a:sym typeface="Poppins SemiBold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aleway"/>
              <a:buNone/>
              <a:defRPr sz="1800" b="1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aleway"/>
              <a:buNone/>
              <a:defRPr sz="1800" b="1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aleway"/>
              <a:buNone/>
              <a:defRPr sz="1800" b="1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aleway"/>
              <a:buNone/>
              <a:defRPr sz="1800" b="1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aleway"/>
              <a:buNone/>
              <a:defRPr sz="1800" b="1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aleway"/>
              <a:buNone/>
              <a:defRPr sz="1800" b="1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aleway"/>
              <a:buNone/>
              <a:defRPr sz="1800" b="1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aleway"/>
              <a:buNone/>
              <a:defRPr sz="1800" b="1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endParaRPr/>
          </a:p>
        </p:txBody>
      </p:sp>
      <p:sp>
        <p:nvSpPr>
          <p:cNvPr id="72" name="Google Shape;72;p15"/>
          <p:cNvSpPr txBox="1">
            <a:spLocks noGrp="1"/>
          </p:cNvSpPr>
          <p:nvPr>
            <p:ph type="subTitle" idx="14"/>
          </p:nvPr>
        </p:nvSpPr>
        <p:spPr>
          <a:xfrm>
            <a:off x="3375585" y="3740041"/>
            <a:ext cx="2391600" cy="3564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aleway"/>
              <a:buNone/>
              <a:defRPr sz="1800">
                <a:solidFill>
                  <a:schemeClr val="dk1"/>
                </a:solidFill>
                <a:latin typeface="Poppins SemiBold"/>
                <a:ea typeface="Poppins SemiBold"/>
                <a:cs typeface="Poppins SemiBold"/>
                <a:sym typeface="Poppins SemiBold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aleway"/>
              <a:buNone/>
              <a:defRPr sz="1800" b="1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aleway"/>
              <a:buNone/>
              <a:defRPr sz="1800" b="1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aleway"/>
              <a:buNone/>
              <a:defRPr sz="1800" b="1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aleway"/>
              <a:buNone/>
              <a:defRPr sz="1800" b="1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aleway"/>
              <a:buNone/>
              <a:defRPr sz="1800" b="1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aleway"/>
              <a:buNone/>
              <a:defRPr sz="1800" b="1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aleway"/>
              <a:buNone/>
              <a:defRPr sz="1800" b="1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aleway"/>
              <a:buNone/>
              <a:defRPr sz="1800" b="1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endParaRPr/>
          </a:p>
        </p:txBody>
      </p:sp>
      <p:sp>
        <p:nvSpPr>
          <p:cNvPr id="73" name="Google Shape;73;p15"/>
          <p:cNvSpPr txBox="1">
            <a:spLocks noGrp="1"/>
          </p:cNvSpPr>
          <p:nvPr>
            <p:ph type="subTitle" idx="15"/>
          </p:nvPr>
        </p:nvSpPr>
        <p:spPr>
          <a:xfrm>
            <a:off x="6033620" y="3740041"/>
            <a:ext cx="2391600" cy="3564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aleway"/>
              <a:buNone/>
              <a:defRPr sz="1800">
                <a:solidFill>
                  <a:schemeClr val="dk1"/>
                </a:solidFill>
                <a:latin typeface="Poppins SemiBold"/>
                <a:ea typeface="Poppins SemiBold"/>
                <a:cs typeface="Poppins SemiBold"/>
                <a:sym typeface="Poppins SemiBold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aleway"/>
              <a:buNone/>
              <a:defRPr sz="1800" b="1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aleway"/>
              <a:buNone/>
              <a:defRPr sz="1800" b="1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aleway"/>
              <a:buNone/>
              <a:defRPr sz="1800" b="1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aleway"/>
              <a:buNone/>
              <a:defRPr sz="1800" b="1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aleway"/>
              <a:buNone/>
              <a:defRPr sz="1800" b="1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aleway"/>
              <a:buNone/>
              <a:defRPr sz="1800" b="1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aleway"/>
              <a:buNone/>
              <a:defRPr sz="1800" b="1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aleway"/>
              <a:buNone/>
              <a:defRPr sz="1800" b="1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endParaRPr/>
          </a:p>
        </p:txBody>
      </p:sp>
      <p:grpSp>
        <p:nvGrpSpPr>
          <p:cNvPr id="74" name="Google Shape;74;p15"/>
          <p:cNvGrpSpPr/>
          <p:nvPr/>
        </p:nvGrpSpPr>
        <p:grpSpPr>
          <a:xfrm>
            <a:off x="-14780" y="-22167"/>
            <a:ext cx="9193125" cy="5180445"/>
            <a:chOff x="-14780" y="-22167"/>
            <a:chExt cx="9193125" cy="5180445"/>
          </a:xfrm>
        </p:grpSpPr>
        <p:pic>
          <p:nvPicPr>
            <p:cNvPr id="75" name="Google Shape;75;p15"/>
            <p:cNvPicPr preferRelativeResize="0"/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>
              <a:off x="-14780" y="5076028"/>
              <a:ext cx="1672800" cy="82249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76" name="Google Shape;76;p15"/>
            <p:cNvPicPr preferRelativeResize="0"/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>
              <a:off x="7505545" y="-22167"/>
              <a:ext cx="1672800" cy="82249"/>
            </a:xfrm>
            <a:prstGeom prst="rect">
              <a:avLst/>
            </a:prstGeom>
            <a:noFill/>
            <a:ln>
              <a:noFill/>
            </a:ln>
          </p:spPr>
        </p:pic>
      </p:grp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">
  <p:cSld name="BLANK_1_1">
    <p:spTree>
      <p:nvGrpSpPr>
        <p:cNvPr id="1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8" name="Google Shape;78;p16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 rot="10800000">
            <a:off x="2" y="0"/>
            <a:ext cx="9148923" cy="5146275"/>
          </a:xfrm>
          <a:prstGeom prst="rect">
            <a:avLst/>
          </a:prstGeom>
          <a:noFill/>
          <a:ln>
            <a:noFill/>
          </a:ln>
        </p:spPr>
      </p:pic>
      <p:sp>
        <p:nvSpPr>
          <p:cNvPr id="79" name="Google Shape;79;p16"/>
          <p:cNvSpPr txBox="1">
            <a:spLocks noGrp="1"/>
          </p:cNvSpPr>
          <p:nvPr>
            <p:ph type="title"/>
          </p:nvPr>
        </p:nvSpPr>
        <p:spPr>
          <a:xfrm>
            <a:off x="3808300" y="4076600"/>
            <a:ext cx="4620600" cy="531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 algn="ctr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algn="ctr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algn="ctr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algn="ctr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algn="ctr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algn="ctr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algn="ctr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algn="ctr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endParaRPr/>
          </a:p>
        </p:txBody>
      </p:sp>
      <p:sp>
        <p:nvSpPr>
          <p:cNvPr id="80" name="Google Shape;80;p16"/>
          <p:cNvSpPr txBox="1">
            <a:spLocks noGrp="1"/>
          </p:cNvSpPr>
          <p:nvPr>
            <p:ph type="subTitle" idx="1"/>
          </p:nvPr>
        </p:nvSpPr>
        <p:spPr>
          <a:xfrm>
            <a:off x="3808300" y="2269300"/>
            <a:ext cx="4620600" cy="1762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4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anks">
  <p:cSld name="CUSTOM_3_1">
    <p:spTree>
      <p:nvGrpSpPr>
        <p:cNvPr id="1" name="Shape 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2" name="Google Shape;82;p17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 flipH="1">
            <a:off x="3" y="0"/>
            <a:ext cx="9143997" cy="5143490"/>
          </a:xfrm>
          <a:prstGeom prst="rect">
            <a:avLst/>
          </a:prstGeom>
          <a:noFill/>
          <a:ln>
            <a:noFill/>
          </a:ln>
        </p:spPr>
      </p:pic>
      <p:sp>
        <p:nvSpPr>
          <p:cNvPr id="83" name="Google Shape;83;p17"/>
          <p:cNvSpPr txBox="1">
            <a:spLocks noGrp="1"/>
          </p:cNvSpPr>
          <p:nvPr>
            <p:ph type="title"/>
          </p:nvPr>
        </p:nvSpPr>
        <p:spPr>
          <a:xfrm>
            <a:off x="715100" y="839125"/>
            <a:ext cx="3674700" cy="1058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84" name="Google Shape;84;p17"/>
          <p:cNvSpPr txBox="1">
            <a:spLocks noGrp="1"/>
          </p:cNvSpPr>
          <p:nvPr>
            <p:ph type="subTitle" idx="1"/>
          </p:nvPr>
        </p:nvSpPr>
        <p:spPr>
          <a:xfrm>
            <a:off x="715100" y="1801680"/>
            <a:ext cx="4448100" cy="1092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5" name="Google Shape;85;p17"/>
          <p:cNvSpPr txBox="1"/>
          <p:nvPr/>
        </p:nvSpPr>
        <p:spPr>
          <a:xfrm>
            <a:off x="715100" y="3530075"/>
            <a:ext cx="4945800" cy="556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300"/>
              </a:spcBef>
              <a:spcAft>
                <a:spcPts val="0"/>
              </a:spcAft>
              <a:buNone/>
            </a:pPr>
            <a:r>
              <a:rPr lang="en" sz="12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rPr>
              <a:t>CREDITS: This presentation template was created by </a:t>
            </a:r>
            <a:r>
              <a:rPr lang="en" sz="1200" b="1" u="sng">
                <a:solidFill>
                  <a:schemeClr val="hlink"/>
                </a:solidFill>
                <a:latin typeface="DM Sans"/>
                <a:ea typeface="DM Sans"/>
                <a:cs typeface="DM Sans"/>
                <a:sym typeface="DM Sans"/>
                <a:hlinkClick r:id="rId3"/>
              </a:rPr>
              <a:t>Slidesgo</a:t>
            </a:r>
            <a:r>
              <a:rPr lang="en" sz="12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rPr>
              <a:t>, and includes icons by </a:t>
            </a:r>
            <a:r>
              <a:rPr lang="en" sz="1200" b="1" u="sng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Flaticon</a:t>
            </a:r>
            <a:r>
              <a:rPr lang="en" sz="1200" b="1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rPr>
              <a:t>,</a:t>
            </a:r>
            <a:r>
              <a:rPr lang="en" sz="12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rPr>
              <a:t> and infographics &amp; images by </a:t>
            </a:r>
            <a:r>
              <a:rPr lang="en" sz="1200" b="1" u="sng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Freepik</a:t>
            </a:r>
            <a:r>
              <a:rPr lang="en" sz="1200" b="1" u="sng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rPr>
              <a:t> </a:t>
            </a:r>
            <a:endParaRPr sz="1200" b="1" u="sng">
              <a:solidFill>
                <a:schemeClr val="dk1"/>
              </a:solidFill>
              <a:latin typeface="DM Sans"/>
              <a:ea typeface="DM Sans"/>
              <a:cs typeface="DM Sans"/>
              <a:sym typeface="DM Sans"/>
            </a:endParaRP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1">
  <p:cSld name="CUSTOM">
    <p:spTree>
      <p:nvGrpSpPr>
        <p:cNvPr id="1" name="Shape 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Google Shape;87;p18"/>
          <p:cNvSpPr txBox="1">
            <a:spLocks noGrp="1"/>
          </p:cNvSpPr>
          <p:nvPr>
            <p:ph type="title"/>
          </p:nvPr>
        </p:nvSpPr>
        <p:spPr>
          <a:xfrm>
            <a:off x="716775" y="510900"/>
            <a:ext cx="7710600" cy="482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dark-2">
    <p:bg>
      <p:bgPr>
        <a:solidFill>
          <a:srgbClr val="073763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Char char="●"/>
              <a:defRPr sz="1800">
                <a:solidFill>
                  <a:schemeClr val="lt2"/>
                </a:solidFill>
              </a:defRPr>
            </a:lvl1pPr>
            <a:lvl2pPr marL="914400" lvl="1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Char char="○"/>
              <a:defRPr>
                <a:solidFill>
                  <a:schemeClr val="lt2"/>
                </a:solidFill>
              </a:defRPr>
            </a:lvl2pPr>
            <a:lvl3pPr marL="1371600" lvl="2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Char char="■"/>
              <a:defRPr>
                <a:solidFill>
                  <a:schemeClr val="lt2"/>
                </a:solidFill>
              </a:defRPr>
            </a:lvl3pPr>
            <a:lvl4pPr marL="1828800" lvl="3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Char char="●"/>
              <a:defRPr>
                <a:solidFill>
                  <a:schemeClr val="lt2"/>
                </a:solidFill>
              </a:defRPr>
            </a:lvl4pPr>
            <a:lvl5pPr marL="2286000" lvl="4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Char char="○"/>
              <a:defRPr>
                <a:solidFill>
                  <a:schemeClr val="lt2"/>
                </a:solidFill>
              </a:defRPr>
            </a:lvl5pPr>
            <a:lvl6pPr marL="2743200" lvl="5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Char char="■"/>
              <a:defRPr>
                <a:solidFill>
                  <a:schemeClr val="lt2"/>
                </a:solidFill>
              </a:defRPr>
            </a:lvl6pPr>
            <a:lvl7pPr marL="3200400" lvl="6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Char char="●"/>
              <a:defRPr>
                <a:solidFill>
                  <a:schemeClr val="lt2"/>
                </a:solidFill>
              </a:defRPr>
            </a:lvl7pPr>
            <a:lvl8pPr marL="3657600" lvl="7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Char char="○"/>
              <a:defRPr>
                <a:solidFill>
                  <a:schemeClr val="lt2"/>
                </a:solidFill>
              </a:defRPr>
            </a:lvl8pPr>
            <a:lvl9pPr marL="4114800" lvl="8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Char char="■"/>
              <a:defRPr>
                <a:solidFill>
                  <a:schemeClr val="lt2"/>
                </a:solidFill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r">
              <a:buNone/>
              <a:defRPr sz="1000">
                <a:solidFill>
                  <a:schemeClr val="lt2"/>
                </a:solidFill>
              </a:defRPr>
            </a:lvl1pPr>
            <a:lvl2pPr lvl="1" algn="r">
              <a:buNone/>
              <a:defRPr sz="1000">
                <a:solidFill>
                  <a:schemeClr val="lt2"/>
                </a:solidFill>
              </a:defRPr>
            </a:lvl2pPr>
            <a:lvl3pPr lvl="2" algn="r">
              <a:buNone/>
              <a:defRPr sz="1000">
                <a:solidFill>
                  <a:schemeClr val="lt2"/>
                </a:solidFill>
              </a:defRPr>
            </a:lvl3pPr>
            <a:lvl4pPr lvl="3" algn="r">
              <a:buNone/>
              <a:defRPr sz="1000">
                <a:solidFill>
                  <a:schemeClr val="lt2"/>
                </a:solidFill>
              </a:defRPr>
            </a:lvl4pPr>
            <a:lvl5pPr lvl="4" algn="r">
              <a:buNone/>
              <a:defRPr sz="1000">
                <a:solidFill>
                  <a:schemeClr val="lt2"/>
                </a:solidFill>
              </a:defRPr>
            </a:lvl5pPr>
            <a:lvl6pPr lvl="5" algn="r">
              <a:buNone/>
              <a:defRPr sz="1000">
                <a:solidFill>
                  <a:schemeClr val="lt2"/>
                </a:solidFill>
              </a:defRPr>
            </a:lvl6pPr>
            <a:lvl7pPr lvl="6" algn="r">
              <a:buNone/>
              <a:defRPr sz="1000">
                <a:solidFill>
                  <a:schemeClr val="lt2"/>
                </a:solidFill>
              </a:defRPr>
            </a:lvl7pPr>
            <a:lvl8pPr lvl="7" algn="r">
              <a:buNone/>
              <a:defRPr sz="1000">
                <a:solidFill>
                  <a:schemeClr val="lt2"/>
                </a:solidFill>
              </a:defRPr>
            </a:lvl8pPr>
            <a:lvl9pPr lvl="8" algn="r">
              <a:buNone/>
              <a:defRPr sz="1000">
                <a:solidFill>
                  <a:schemeClr val="lt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  <p:sldLayoutId id="2147483662" r:id="rId15"/>
    <p:sldLayoutId id="2147483663" r:id="rId16"/>
    <p:sldLayoutId id="2147483664" r:id="rId17"/>
  </p:sldLayoutIdLst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15.png"/><Relationship Id="rId4" Type="http://schemas.openxmlformats.org/officeDocument/2006/relationships/image" Target="../media/image1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wc.wales/site/index.php/en/documents-eng/about/workforce-statistics/annual-statistics-digest/current/1245-annual-education-workforce-statistics-report-2024/file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Relationship Id="rId4" Type="http://schemas.openxmlformats.org/officeDocument/2006/relationships/hyperlink" Target="https://www.nfer.ac.uk/media/4zznpygz/teacher_labour_market_in_wales_annual_report_2022.pdf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Google Shape;92;p19"/>
          <p:cNvSpPr txBox="1"/>
          <p:nvPr/>
        </p:nvSpPr>
        <p:spPr>
          <a:xfrm>
            <a:off x="445200" y="1668100"/>
            <a:ext cx="8253600" cy="120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5500" u="sng">
                <a:solidFill>
                  <a:schemeClr val="dk1"/>
                </a:solidFill>
                <a:latin typeface="Comfortaa SemiBold"/>
                <a:ea typeface="Comfortaa SemiBold"/>
                <a:cs typeface="Comfortaa SemiBold"/>
                <a:sym typeface="Comfortaa SemiBold"/>
              </a:rPr>
              <a:t>Teacher Retention</a:t>
            </a:r>
            <a:endParaRPr sz="5500" u="sng">
              <a:solidFill>
                <a:schemeClr val="dk1"/>
              </a:solidFill>
              <a:latin typeface="Comfortaa SemiBold"/>
              <a:ea typeface="Comfortaa SemiBold"/>
              <a:cs typeface="Comfortaa SemiBold"/>
              <a:sym typeface="Comfortaa SemiBold"/>
            </a:endParaRPr>
          </a:p>
        </p:txBody>
      </p:sp>
      <p:sp>
        <p:nvSpPr>
          <p:cNvPr id="93" name="Google Shape;93;p19"/>
          <p:cNvSpPr txBox="1"/>
          <p:nvPr/>
        </p:nvSpPr>
        <p:spPr>
          <a:xfrm>
            <a:off x="4852000" y="2799025"/>
            <a:ext cx="3305700" cy="598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Owain Glyn Jones</a:t>
            </a:r>
            <a:endParaRPr sz="2400">
              <a:solidFill>
                <a:schemeClr val="lt2"/>
              </a:solidFill>
              <a:latin typeface="Comfortaa"/>
              <a:ea typeface="Comfortaa"/>
              <a:cs typeface="Comfortaa"/>
              <a:sym typeface="Comfortaa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Google Shape;98;p20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lang="en" sz="2720" u="sng">
                <a:latin typeface="Comfortaa"/>
                <a:ea typeface="Comfortaa"/>
                <a:cs typeface="Comfortaa"/>
                <a:sym typeface="Comfortaa"/>
              </a:rPr>
              <a:t>Aims of the presentation</a:t>
            </a:r>
            <a:endParaRPr sz="2720" u="sng">
              <a:latin typeface="Comfortaa"/>
              <a:ea typeface="Comfortaa"/>
              <a:cs typeface="Comfortaa"/>
              <a:sym typeface="Comfortaa"/>
            </a:endParaRPr>
          </a:p>
        </p:txBody>
      </p:sp>
      <p:sp>
        <p:nvSpPr>
          <p:cNvPr id="99" name="Google Shape;99;p20"/>
          <p:cNvSpPr txBox="1">
            <a:spLocks noGrp="1"/>
          </p:cNvSpPr>
          <p:nvPr>
            <p:ph type="body" idx="1"/>
          </p:nvPr>
        </p:nvSpPr>
        <p:spPr>
          <a:xfrm>
            <a:off x="268200" y="113072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rPr>
              <a:t>Discussing Teacher Retention in Wales:</a:t>
            </a:r>
            <a:endParaRPr sz="2400">
              <a:solidFill>
                <a:schemeClr val="dk1"/>
              </a:solidFill>
              <a:latin typeface="Comfortaa"/>
              <a:ea typeface="Comfortaa"/>
              <a:cs typeface="Comfortaa"/>
              <a:sym typeface="Comfortaa"/>
            </a:endParaRPr>
          </a:p>
          <a:p>
            <a:pPr marL="457200" lvl="0" indent="-381000" algn="l" rtl="0">
              <a:spcBef>
                <a:spcPts val="1200"/>
              </a:spcBef>
              <a:spcAft>
                <a:spcPts val="0"/>
              </a:spcAft>
              <a:buSzPts val="2400"/>
              <a:buFont typeface="Comfortaa"/>
              <a:buChar char="●"/>
            </a:pPr>
            <a:r>
              <a:rPr lang="en" sz="2400">
                <a:latin typeface="Comfortaa"/>
                <a:ea typeface="Comfortaa"/>
                <a:cs typeface="Comfortaa"/>
                <a:sym typeface="Comfortaa"/>
              </a:rPr>
              <a:t>How does Wales compare with other countries?</a:t>
            </a:r>
            <a:endParaRPr sz="2400">
              <a:latin typeface="Comfortaa"/>
              <a:ea typeface="Comfortaa"/>
              <a:cs typeface="Comfortaa"/>
              <a:sym typeface="Comfortaa"/>
            </a:endParaRPr>
          </a:p>
          <a:p>
            <a:pPr marL="457200" lvl="0" indent="-381000" algn="l" rtl="0">
              <a:spcBef>
                <a:spcPts val="0"/>
              </a:spcBef>
              <a:spcAft>
                <a:spcPts val="0"/>
              </a:spcAft>
              <a:buSzPts val="2400"/>
              <a:buFont typeface="Comfortaa"/>
              <a:buChar char="●"/>
            </a:pPr>
            <a:r>
              <a:rPr lang="en" sz="2400">
                <a:latin typeface="Comfortaa"/>
                <a:ea typeface="Comfortaa"/>
                <a:cs typeface="Comfortaa"/>
                <a:sym typeface="Comfortaa"/>
              </a:rPr>
              <a:t>What are the factors affecting retention?</a:t>
            </a:r>
            <a:endParaRPr sz="2400">
              <a:latin typeface="Comfortaa"/>
              <a:ea typeface="Comfortaa"/>
              <a:cs typeface="Comfortaa"/>
              <a:sym typeface="Comfortaa"/>
            </a:endParaRPr>
          </a:p>
          <a:p>
            <a:pPr marL="457200" lvl="0" indent="-381000" algn="l" rtl="0">
              <a:spcBef>
                <a:spcPts val="0"/>
              </a:spcBef>
              <a:spcAft>
                <a:spcPts val="0"/>
              </a:spcAft>
              <a:buSzPts val="2400"/>
              <a:buFont typeface="Comfortaa"/>
              <a:buChar char="●"/>
            </a:pPr>
            <a:r>
              <a:rPr lang="en" sz="2400">
                <a:latin typeface="Comfortaa"/>
                <a:ea typeface="Comfortaa"/>
                <a:cs typeface="Comfortaa"/>
                <a:sym typeface="Comfortaa"/>
              </a:rPr>
              <a:t>What strategies are the Welsh Government implementing?</a:t>
            </a:r>
            <a:endParaRPr sz="2400">
              <a:latin typeface="Comfortaa"/>
              <a:ea typeface="Comfortaa"/>
              <a:cs typeface="Comfortaa"/>
              <a:sym typeface="Comfortaa"/>
            </a:endParaRPr>
          </a:p>
          <a:p>
            <a:pPr marL="457200" lvl="0" indent="-381000" algn="l" rtl="0">
              <a:spcBef>
                <a:spcPts val="0"/>
              </a:spcBef>
              <a:spcAft>
                <a:spcPts val="0"/>
              </a:spcAft>
              <a:buSzPts val="2400"/>
              <a:buFont typeface="Comfortaa"/>
              <a:buChar char="●"/>
            </a:pPr>
            <a:r>
              <a:rPr lang="en" sz="2400">
                <a:latin typeface="Comfortaa"/>
                <a:ea typeface="Comfortaa"/>
                <a:cs typeface="Comfortaa"/>
                <a:sym typeface="Comfortaa"/>
              </a:rPr>
              <a:t>What can be done to improve?</a:t>
            </a:r>
            <a:endParaRPr sz="2400">
              <a:latin typeface="Comfortaa"/>
              <a:ea typeface="Comfortaa"/>
              <a:cs typeface="Comfortaa"/>
              <a:sym typeface="Comfortaa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Google Shape;104;p2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lang="en" sz="2720" u="sng">
                <a:latin typeface="Comfortaa"/>
                <a:ea typeface="Comfortaa"/>
                <a:cs typeface="Comfortaa"/>
                <a:sym typeface="Comfortaa"/>
              </a:rPr>
              <a:t>Definitions and Key Concepts</a:t>
            </a:r>
            <a:endParaRPr sz="2720" u="sng">
              <a:latin typeface="Comfortaa"/>
              <a:ea typeface="Comfortaa"/>
              <a:cs typeface="Comfortaa"/>
              <a:sym typeface="Comfortaa"/>
            </a:endParaRPr>
          </a:p>
        </p:txBody>
      </p:sp>
      <p:sp>
        <p:nvSpPr>
          <p:cNvPr id="105" name="Google Shape;105;p2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767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616" b="1" i="1">
                <a:latin typeface="Comfortaa"/>
                <a:ea typeface="Comfortaa"/>
                <a:cs typeface="Comfortaa"/>
                <a:sym typeface="Comfortaa"/>
              </a:rPr>
              <a:t>Retention </a:t>
            </a:r>
            <a:r>
              <a:rPr lang="en" sz="2400">
                <a:latin typeface="Comfortaa"/>
                <a:ea typeface="Comfortaa"/>
                <a:cs typeface="Comfortaa"/>
                <a:sym typeface="Comfortaa"/>
              </a:rPr>
              <a:t>- Teachers staying in the profession.</a:t>
            </a:r>
            <a:endParaRPr sz="2400">
              <a:latin typeface="Comfortaa"/>
              <a:ea typeface="Comfortaa"/>
              <a:cs typeface="Comfortaa"/>
              <a:sym typeface="Comfortaa"/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" sz="2616" b="1" i="1">
                <a:latin typeface="Comfortaa"/>
                <a:ea typeface="Comfortaa"/>
                <a:cs typeface="Comfortaa"/>
                <a:sym typeface="Comfortaa"/>
              </a:rPr>
              <a:t>Attrition </a:t>
            </a:r>
            <a:r>
              <a:rPr lang="en" sz="2400">
                <a:latin typeface="Comfortaa"/>
                <a:ea typeface="Comfortaa"/>
                <a:cs typeface="Comfortaa"/>
                <a:sym typeface="Comfortaa"/>
              </a:rPr>
              <a:t>- Teachers leaving the profession.</a:t>
            </a:r>
            <a:endParaRPr sz="2400">
              <a:latin typeface="Comfortaa"/>
              <a:ea typeface="Comfortaa"/>
              <a:cs typeface="Comfortaa"/>
              <a:sym typeface="Comfortaa"/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" sz="2616" b="1" i="1">
                <a:latin typeface="Comfortaa"/>
                <a:ea typeface="Comfortaa"/>
                <a:cs typeface="Comfortaa"/>
                <a:sym typeface="Comfortaa"/>
              </a:rPr>
              <a:t>Recruitment </a:t>
            </a:r>
            <a:r>
              <a:rPr lang="en" sz="2400">
                <a:latin typeface="Comfortaa"/>
                <a:ea typeface="Comfortaa"/>
                <a:cs typeface="Comfortaa"/>
                <a:sym typeface="Comfortaa"/>
              </a:rPr>
              <a:t>- New teachers entering the profession and trainee teachers.</a:t>
            </a:r>
            <a:endParaRPr sz="2400">
              <a:latin typeface="Comfortaa"/>
              <a:ea typeface="Comfortaa"/>
              <a:cs typeface="Comfortaa"/>
              <a:sym typeface="Comfortaa"/>
            </a:endParaRPr>
          </a:p>
          <a:p>
            <a:pPr marL="0" lvl="0" indent="0" algn="l" rtl="0">
              <a:spcBef>
                <a:spcPts val="1200"/>
              </a:spcBef>
              <a:spcAft>
                <a:spcPts val="1200"/>
              </a:spcAft>
              <a:buNone/>
            </a:pPr>
            <a:r>
              <a:rPr lang="en" sz="2616" b="1" i="1">
                <a:latin typeface="Comfortaa"/>
                <a:ea typeface="Comfortaa"/>
                <a:cs typeface="Comfortaa"/>
                <a:sym typeface="Comfortaa"/>
              </a:rPr>
              <a:t>Shortage </a:t>
            </a:r>
            <a:r>
              <a:rPr lang="en" sz="2400">
                <a:latin typeface="Comfortaa"/>
                <a:ea typeface="Comfortaa"/>
                <a:cs typeface="Comfortaa"/>
                <a:sym typeface="Comfortaa"/>
              </a:rPr>
              <a:t>- Fewer teachers than required, or a lack of specialist teachers (Gorard </a:t>
            </a:r>
            <a:r>
              <a:rPr lang="en" sz="2400" i="1">
                <a:latin typeface="Comfortaa"/>
                <a:ea typeface="Comfortaa"/>
                <a:cs typeface="Comfortaa"/>
                <a:sym typeface="Comfortaa"/>
              </a:rPr>
              <a:t>et al</a:t>
            </a:r>
            <a:r>
              <a:rPr lang="en" sz="2400">
                <a:latin typeface="Comfortaa"/>
                <a:ea typeface="Comfortaa"/>
                <a:cs typeface="Comfortaa"/>
                <a:sym typeface="Comfortaa"/>
              </a:rPr>
              <a:t>., 2024).</a:t>
            </a:r>
            <a:endParaRPr sz="2400">
              <a:latin typeface="Comfortaa"/>
              <a:ea typeface="Comfortaa"/>
              <a:cs typeface="Comfortaa"/>
              <a:sym typeface="Comfortaa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p22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lang="en" sz="2720" u="sng">
                <a:latin typeface="Comfortaa"/>
                <a:ea typeface="Comfortaa"/>
                <a:cs typeface="Comfortaa"/>
                <a:sym typeface="Comfortaa"/>
              </a:rPr>
              <a:t>The Current Situation</a:t>
            </a:r>
            <a:endParaRPr sz="2720" u="sng">
              <a:latin typeface="Comfortaa"/>
              <a:ea typeface="Comfortaa"/>
              <a:cs typeface="Comfortaa"/>
              <a:sym typeface="Comfortaa"/>
            </a:endParaRPr>
          </a:p>
        </p:txBody>
      </p:sp>
      <p:sp>
        <p:nvSpPr>
          <p:cNvPr id="111" name="Google Shape;111;p22"/>
          <p:cNvSpPr txBox="1">
            <a:spLocks noGrp="1"/>
          </p:cNvSpPr>
          <p:nvPr>
            <p:ph type="body" idx="1"/>
          </p:nvPr>
        </p:nvSpPr>
        <p:spPr>
          <a:xfrm>
            <a:off x="355200" y="1152475"/>
            <a:ext cx="8520600" cy="3255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 b="1">
              <a:latin typeface="Comfortaa"/>
              <a:ea typeface="Comfortaa"/>
              <a:cs typeface="Comfortaa"/>
              <a:sym typeface="Comfortaa"/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" sz="2400" b="1">
                <a:latin typeface="Comfortaa"/>
                <a:ea typeface="Comfortaa"/>
                <a:cs typeface="Comfortaa"/>
                <a:sym typeface="Comfortaa"/>
              </a:rPr>
              <a:t>‘Crisis’ </a:t>
            </a:r>
            <a:r>
              <a:rPr lang="en" sz="2400">
                <a:latin typeface="Comfortaa"/>
                <a:ea typeface="Comfortaa"/>
                <a:cs typeface="Comfortaa"/>
                <a:sym typeface="Comfortaa"/>
              </a:rPr>
              <a:t>is used by several media outlets and teaching unions to describe the retention issue in England and Wales (Adams, 2023; Haines, 2024; Stringer and Wood, 2024; Gwawr, 2024).</a:t>
            </a:r>
            <a:endParaRPr sz="2400">
              <a:latin typeface="Comfortaa"/>
              <a:ea typeface="Comfortaa"/>
              <a:cs typeface="Comfortaa"/>
              <a:sym typeface="Comfortaa"/>
            </a:endParaRPr>
          </a:p>
          <a:p>
            <a:pPr marL="0" lvl="0" indent="0" algn="l" rtl="0">
              <a:spcBef>
                <a:spcPts val="1200"/>
              </a:spcBef>
              <a:spcAft>
                <a:spcPts val="1200"/>
              </a:spcAft>
              <a:buNone/>
            </a:pPr>
            <a:endParaRPr sz="24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6" name="Google Shape;116;p2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48600" y="196475"/>
            <a:ext cx="6889200" cy="22434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17" name="Google Shape;117;p23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345725" y="2637696"/>
            <a:ext cx="4753475" cy="992985"/>
          </a:xfrm>
          <a:prstGeom prst="rect">
            <a:avLst/>
          </a:prstGeom>
          <a:noFill/>
          <a:ln>
            <a:noFill/>
          </a:ln>
        </p:spPr>
      </p:pic>
      <p:pic>
        <p:nvPicPr>
          <p:cNvPr id="118" name="Google Shape;118;p23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1476224" y="4165525"/>
            <a:ext cx="5088274" cy="645200"/>
          </a:xfrm>
          <a:prstGeom prst="rect">
            <a:avLst/>
          </a:prstGeom>
          <a:noFill/>
          <a:ln>
            <a:noFill/>
          </a:ln>
        </p:spPr>
      </p:pic>
      <p:sp>
        <p:nvSpPr>
          <p:cNvPr id="119" name="Google Shape;119;p23"/>
          <p:cNvSpPr txBox="1"/>
          <p:nvPr/>
        </p:nvSpPr>
        <p:spPr>
          <a:xfrm>
            <a:off x="7110600" y="722050"/>
            <a:ext cx="2033400" cy="51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chemeClr val="lt2"/>
                </a:solidFill>
              </a:rPr>
              <a:t>(Haines, 2024)</a:t>
            </a:r>
            <a:endParaRPr sz="1800">
              <a:solidFill>
                <a:schemeClr val="lt2"/>
              </a:solidFill>
            </a:endParaRPr>
          </a:p>
        </p:txBody>
      </p:sp>
      <p:sp>
        <p:nvSpPr>
          <p:cNvPr id="120" name="Google Shape;120;p23"/>
          <p:cNvSpPr txBox="1"/>
          <p:nvPr/>
        </p:nvSpPr>
        <p:spPr>
          <a:xfrm>
            <a:off x="6211500" y="2878588"/>
            <a:ext cx="2033400" cy="51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chemeClr val="lt2"/>
                </a:solidFill>
              </a:rPr>
              <a:t>(Stringer and Wood, 2024)</a:t>
            </a:r>
            <a:endParaRPr sz="1800">
              <a:solidFill>
                <a:schemeClr val="lt2"/>
              </a:solidFill>
            </a:endParaRPr>
          </a:p>
        </p:txBody>
      </p:sp>
      <p:sp>
        <p:nvSpPr>
          <p:cNvPr id="121" name="Google Shape;121;p23"/>
          <p:cNvSpPr txBox="1"/>
          <p:nvPr/>
        </p:nvSpPr>
        <p:spPr>
          <a:xfrm>
            <a:off x="6516150" y="4632300"/>
            <a:ext cx="2033400" cy="51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chemeClr val="lt2"/>
                </a:solidFill>
              </a:rPr>
              <a:t>(Gwawr, 2024)</a:t>
            </a:r>
            <a:endParaRPr sz="1800">
              <a:solidFill>
                <a:schemeClr val="lt2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Google Shape;126;p24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lang="en" sz="2720" u="sng">
                <a:latin typeface="Comfortaa"/>
                <a:ea typeface="Comfortaa"/>
                <a:cs typeface="Comfortaa"/>
                <a:sym typeface="Comfortaa"/>
              </a:rPr>
              <a:t>The Current Situation</a:t>
            </a:r>
            <a:endParaRPr sz="2720" u="sng">
              <a:latin typeface="Comfortaa"/>
              <a:ea typeface="Comfortaa"/>
              <a:cs typeface="Comfortaa"/>
              <a:sym typeface="Comfortaa"/>
            </a:endParaRPr>
          </a:p>
        </p:txBody>
      </p:sp>
      <p:sp>
        <p:nvSpPr>
          <p:cNvPr id="127" name="Google Shape;127;p24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>
                <a:latin typeface="Comfortaa"/>
                <a:ea typeface="Comfortaa"/>
                <a:cs typeface="Comfortaa"/>
                <a:sym typeface="Comfortaa"/>
              </a:rPr>
              <a:t>Almost </a:t>
            </a:r>
            <a:r>
              <a:rPr lang="en" sz="2400" b="1">
                <a:latin typeface="Comfortaa"/>
                <a:ea typeface="Comfortaa"/>
                <a:cs typeface="Comfortaa"/>
                <a:sym typeface="Comfortaa"/>
              </a:rPr>
              <a:t>75%</a:t>
            </a:r>
            <a:r>
              <a:rPr lang="en" sz="2400">
                <a:latin typeface="Comfortaa"/>
                <a:ea typeface="Comfortaa"/>
                <a:cs typeface="Comfortaa"/>
                <a:sym typeface="Comfortaa"/>
              </a:rPr>
              <a:t> of teachers considered leaving in the 2021/22 academic year (Hughes, 2023).</a:t>
            </a:r>
            <a:endParaRPr sz="2400">
              <a:latin typeface="Comfortaa"/>
              <a:ea typeface="Comfortaa"/>
              <a:cs typeface="Comfortaa"/>
              <a:sym typeface="Comfortaa"/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" sz="2400" b="1">
                <a:latin typeface="Comfortaa"/>
                <a:ea typeface="Comfortaa"/>
                <a:cs typeface="Comfortaa"/>
                <a:sym typeface="Comfortaa"/>
              </a:rPr>
              <a:t>16%</a:t>
            </a:r>
            <a:r>
              <a:rPr lang="en" sz="2400">
                <a:latin typeface="Comfortaa"/>
                <a:ea typeface="Comfortaa"/>
                <a:cs typeface="Comfortaa"/>
                <a:sym typeface="Comfortaa"/>
              </a:rPr>
              <a:t> of teachers are considering leaving in the next three years (Hughes, 2023).</a:t>
            </a:r>
            <a:endParaRPr sz="2400">
              <a:latin typeface="Comfortaa"/>
              <a:ea typeface="Comfortaa"/>
              <a:cs typeface="Comfortaa"/>
              <a:sym typeface="Comfortaa"/>
            </a:endParaRPr>
          </a:p>
          <a:p>
            <a:pPr marL="0" lvl="0" indent="0" algn="l" rtl="0">
              <a:spcBef>
                <a:spcPts val="1200"/>
              </a:spcBef>
              <a:spcAft>
                <a:spcPts val="1200"/>
              </a:spcAft>
              <a:buNone/>
            </a:pPr>
            <a:r>
              <a:rPr lang="en" sz="2400">
                <a:latin typeface="Comfortaa"/>
                <a:ea typeface="Comfortaa"/>
                <a:cs typeface="Comfortaa"/>
                <a:sym typeface="Comfortaa"/>
              </a:rPr>
              <a:t>Early career teachers are more likely to leave (Ghosh and Worth, 2022). </a:t>
            </a:r>
            <a:endParaRPr sz="2400">
              <a:latin typeface="Comfortaa"/>
              <a:ea typeface="Comfortaa"/>
              <a:cs typeface="Comfortaa"/>
              <a:sym typeface="Comfortaa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Google Shape;132;p25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lang="en" sz="2720" u="sng">
                <a:latin typeface="Comfortaa"/>
                <a:ea typeface="Comfortaa"/>
                <a:cs typeface="Comfortaa"/>
                <a:sym typeface="Comfortaa"/>
              </a:rPr>
              <a:t>The Current Situation</a:t>
            </a:r>
            <a:endParaRPr sz="2720" u="sng">
              <a:latin typeface="Comfortaa"/>
              <a:ea typeface="Comfortaa"/>
              <a:cs typeface="Comfortaa"/>
              <a:sym typeface="Comfortaa"/>
            </a:endParaRPr>
          </a:p>
        </p:txBody>
      </p:sp>
      <p:graphicFrame>
        <p:nvGraphicFramePr>
          <p:cNvPr id="133" name="Google Shape;133;p25"/>
          <p:cNvGraphicFramePr/>
          <p:nvPr/>
        </p:nvGraphicFramePr>
        <p:xfrm>
          <a:off x="430525" y="1184675"/>
          <a:ext cx="3000000" cy="3000000"/>
        </p:xfrm>
        <a:graphic>
          <a:graphicData uri="http://schemas.openxmlformats.org/drawingml/2006/table">
            <a:tbl>
              <a:tblPr>
                <a:noFill/>
                <a:tableStyleId>{C89C9D72-36B7-4776-A6BF-5A5D4BDC5995}</a:tableStyleId>
              </a:tblPr>
              <a:tblGrid>
                <a:gridCol w="34141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56452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623975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2400" i="1">
                          <a:solidFill>
                            <a:schemeClr val="lt2"/>
                          </a:solidFill>
                          <a:latin typeface="Comfortaa"/>
                          <a:ea typeface="Comfortaa"/>
                          <a:cs typeface="Comfortaa"/>
                          <a:sym typeface="Comfortaa"/>
                        </a:rPr>
                        <a:t>Country</a:t>
                      </a:r>
                      <a:endParaRPr sz="2400" i="1">
                        <a:solidFill>
                          <a:schemeClr val="lt2"/>
                        </a:solidFill>
                        <a:latin typeface="Comfortaa"/>
                        <a:ea typeface="Comfortaa"/>
                        <a:cs typeface="Comfortaa"/>
                        <a:sym typeface="Comfortaa"/>
                      </a:endParaRPr>
                    </a:p>
                  </a:txBody>
                  <a:tcPr marL="91425" marR="91425" marT="91425" marB="91425">
                    <a:lnL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073763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2400" i="1">
                          <a:solidFill>
                            <a:schemeClr val="lt2"/>
                          </a:solidFill>
                          <a:latin typeface="Comfortaa"/>
                          <a:ea typeface="Comfortaa"/>
                          <a:cs typeface="Comfortaa"/>
                          <a:sym typeface="Comfortaa"/>
                        </a:rPr>
                        <a:t>Attrition Rate</a:t>
                      </a:r>
                      <a:endParaRPr sz="2400" i="1">
                        <a:solidFill>
                          <a:schemeClr val="lt2"/>
                        </a:solidFill>
                        <a:latin typeface="Comfortaa"/>
                        <a:ea typeface="Comfortaa"/>
                        <a:cs typeface="Comfortaa"/>
                        <a:sym typeface="Comfortaa"/>
                      </a:endParaRPr>
                    </a:p>
                  </a:txBody>
                  <a:tcPr marL="91425" marR="91425" marT="91425" marB="91425">
                    <a:lnL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07376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48875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2400">
                          <a:solidFill>
                            <a:schemeClr val="lt2"/>
                          </a:solidFill>
                          <a:latin typeface="Comfortaa"/>
                          <a:ea typeface="Comfortaa"/>
                          <a:cs typeface="Comfortaa"/>
                          <a:sym typeface="Comfortaa"/>
                        </a:rPr>
                        <a:t>Wales</a:t>
                      </a:r>
                      <a:endParaRPr sz="2400">
                        <a:solidFill>
                          <a:schemeClr val="lt2"/>
                        </a:solidFill>
                        <a:latin typeface="Comfortaa"/>
                        <a:ea typeface="Comfortaa"/>
                        <a:cs typeface="Comfortaa"/>
                        <a:sym typeface="Comfortaa"/>
                      </a:endParaRPr>
                    </a:p>
                  </a:txBody>
                  <a:tcPr marL="91425" marR="91425" marT="91425" marB="91425">
                    <a:lnL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073763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2400">
                        <a:solidFill>
                          <a:schemeClr val="lt2"/>
                        </a:solidFill>
                        <a:latin typeface="Comfortaa"/>
                        <a:ea typeface="Comfortaa"/>
                        <a:cs typeface="Comfortaa"/>
                        <a:sym typeface="Comfortaa"/>
                      </a:endParaRPr>
                    </a:p>
                  </a:txBody>
                  <a:tcPr marL="91425" marR="91425" marT="91425" marB="91425">
                    <a:lnL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07376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23975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2400">
                          <a:solidFill>
                            <a:schemeClr val="lt2"/>
                          </a:solidFill>
                          <a:latin typeface="Comfortaa"/>
                          <a:ea typeface="Comfortaa"/>
                          <a:cs typeface="Comfortaa"/>
                          <a:sym typeface="Comfortaa"/>
                        </a:rPr>
                        <a:t>England</a:t>
                      </a:r>
                      <a:endParaRPr sz="2400">
                        <a:solidFill>
                          <a:schemeClr val="lt2"/>
                        </a:solidFill>
                        <a:latin typeface="Comfortaa"/>
                        <a:ea typeface="Comfortaa"/>
                        <a:cs typeface="Comfortaa"/>
                        <a:sym typeface="Comfortaa"/>
                      </a:endParaRPr>
                    </a:p>
                  </a:txBody>
                  <a:tcPr marL="91425" marR="91425" marT="91425" marB="91425">
                    <a:lnL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073763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2400">
                        <a:solidFill>
                          <a:schemeClr val="accent1"/>
                        </a:solidFill>
                        <a:latin typeface="Comfortaa"/>
                        <a:ea typeface="Comfortaa"/>
                        <a:cs typeface="Comfortaa"/>
                        <a:sym typeface="Comfortaa"/>
                      </a:endParaRPr>
                    </a:p>
                  </a:txBody>
                  <a:tcPr marL="91425" marR="91425" marT="91425" marB="91425">
                    <a:lnL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07376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23975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2400">
                          <a:solidFill>
                            <a:schemeClr val="lt2"/>
                          </a:solidFill>
                          <a:latin typeface="Comfortaa"/>
                          <a:ea typeface="Comfortaa"/>
                          <a:cs typeface="Comfortaa"/>
                          <a:sym typeface="Comfortaa"/>
                        </a:rPr>
                        <a:t>Finland</a:t>
                      </a:r>
                      <a:endParaRPr sz="2400">
                        <a:solidFill>
                          <a:schemeClr val="lt2"/>
                        </a:solidFill>
                        <a:latin typeface="Comfortaa"/>
                        <a:ea typeface="Comfortaa"/>
                        <a:cs typeface="Comfortaa"/>
                        <a:sym typeface="Comfortaa"/>
                      </a:endParaRPr>
                    </a:p>
                  </a:txBody>
                  <a:tcPr marL="91425" marR="91425" marT="91425" marB="91425">
                    <a:lnL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073763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2400">
                        <a:solidFill>
                          <a:schemeClr val="lt2"/>
                        </a:solidFill>
                        <a:latin typeface="Comfortaa"/>
                        <a:ea typeface="Comfortaa"/>
                        <a:cs typeface="Comfortaa"/>
                        <a:sym typeface="Comfortaa"/>
                      </a:endParaRPr>
                    </a:p>
                  </a:txBody>
                  <a:tcPr marL="91425" marR="91425" marT="91425" marB="91425">
                    <a:lnL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2857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07376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134" name="Google Shape;134;p25"/>
          <p:cNvSpPr txBox="1"/>
          <p:nvPr/>
        </p:nvSpPr>
        <p:spPr>
          <a:xfrm>
            <a:off x="3908750" y="1828825"/>
            <a:ext cx="1946400" cy="48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 b="1">
                <a:solidFill>
                  <a:schemeClr val="lt2"/>
                </a:solidFill>
              </a:rPr>
              <a:t>4%</a:t>
            </a:r>
            <a:endParaRPr sz="2400" b="1">
              <a:solidFill>
                <a:schemeClr val="lt2"/>
              </a:solidFill>
            </a:endParaRPr>
          </a:p>
        </p:txBody>
      </p:sp>
      <p:sp>
        <p:nvSpPr>
          <p:cNvPr id="135" name="Google Shape;135;p25"/>
          <p:cNvSpPr txBox="1"/>
          <p:nvPr/>
        </p:nvSpPr>
        <p:spPr>
          <a:xfrm>
            <a:off x="3908750" y="2479036"/>
            <a:ext cx="1946400" cy="48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 b="1">
                <a:solidFill>
                  <a:schemeClr val="lt2"/>
                </a:solidFill>
              </a:rPr>
              <a:t>9 - 10%</a:t>
            </a:r>
            <a:endParaRPr sz="2400" b="1">
              <a:solidFill>
                <a:schemeClr val="lt2"/>
              </a:solidFill>
            </a:endParaRPr>
          </a:p>
        </p:txBody>
      </p:sp>
      <p:sp>
        <p:nvSpPr>
          <p:cNvPr id="136" name="Google Shape;136;p25"/>
          <p:cNvSpPr txBox="1"/>
          <p:nvPr/>
        </p:nvSpPr>
        <p:spPr>
          <a:xfrm>
            <a:off x="3908750" y="3129225"/>
            <a:ext cx="1946400" cy="48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 b="1">
                <a:solidFill>
                  <a:schemeClr val="lt2"/>
                </a:solidFill>
              </a:rPr>
              <a:t>3 - 4%</a:t>
            </a:r>
            <a:endParaRPr sz="2400" b="1">
              <a:solidFill>
                <a:schemeClr val="lt2"/>
              </a:solidFill>
            </a:endParaRPr>
          </a:p>
        </p:txBody>
      </p:sp>
      <p:sp>
        <p:nvSpPr>
          <p:cNvPr id="137" name="Google Shape;137;p25"/>
          <p:cNvSpPr txBox="1"/>
          <p:nvPr/>
        </p:nvSpPr>
        <p:spPr>
          <a:xfrm>
            <a:off x="430525" y="4321400"/>
            <a:ext cx="6927000" cy="48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500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rPr>
              <a:t>(Hutchinson </a:t>
            </a:r>
            <a:r>
              <a:rPr lang="en" sz="1500" i="1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rPr>
              <a:t>et al.</a:t>
            </a:r>
            <a:r>
              <a:rPr lang="en" sz="1500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rPr>
              <a:t>, 2024; Gorard </a:t>
            </a:r>
            <a:r>
              <a:rPr lang="en" sz="1500" i="1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rPr>
              <a:t>et al</a:t>
            </a:r>
            <a:r>
              <a:rPr lang="en" sz="1500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rPr>
              <a:t>., 2024; Williams III </a:t>
            </a:r>
            <a:r>
              <a:rPr lang="en" sz="1500" i="1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rPr>
              <a:t>et al.</a:t>
            </a:r>
            <a:r>
              <a:rPr lang="en" sz="1500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rPr>
              <a:t>, 2022)</a:t>
            </a:r>
            <a:endParaRPr sz="1500">
              <a:solidFill>
                <a:schemeClr val="dk1"/>
              </a:solidFill>
              <a:latin typeface="Comfortaa"/>
              <a:ea typeface="Comfortaa"/>
              <a:cs typeface="Comfortaa"/>
              <a:sym typeface="Comfortaa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2" name="Google Shape;142;p26"/>
          <p:cNvPicPr preferRelativeResize="0"/>
          <p:nvPr/>
        </p:nvPicPr>
        <p:blipFill>
          <a:blip r:embed="rId3">
            <a:alphaModFix amt="25000"/>
          </a:blip>
          <a:stretch>
            <a:fillRect/>
          </a:stretch>
        </p:blipFill>
        <p:spPr>
          <a:xfrm>
            <a:off x="2333354" y="2770362"/>
            <a:ext cx="1312927" cy="1243686"/>
          </a:xfrm>
          <a:prstGeom prst="rect">
            <a:avLst/>
          </a:prstGeom>
          <a:noFill/>
          <a:ln>
            <a:noFill/>
          </a:ln>
        </p:spPr>
      </p:pic>
      <p:pic>
        <p:nvPicPr>
          <p:cNvPr id="143" name="Google Shape;143;p26"/>
          <p:cNvPicPr preferRelativeResize="0"/>
          <p:nvPr/>
        </p:nvPicPr>
        <p:blipFill>
          <a:blip r:embed="rId4">
            <a:alphaModFix amt="25000"/>
          </a:blip>
          <a:stretch>
            <a:fillRect/>
          </a:stretch>
        </p:blipFill>
        <p:spPr>
          <a:xfrm>
            <a:off x="7502600" y="2859775"/>
            <a:ext cx="1243700" cy="12437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44" name="Google Shape;144;p26"/>
          <p:cNvPicPr preferRelativeResize="0"/>
          <p:nvPr/>
        </p:nvPicPr>
        <p:blipFill>
          <a:blip r:embed="rId5">
            <a:alphaModFix amt="25000"/>
          </a:blip>
          <a:stretch>
            <a:fillRect/>
          </a:stretch>
        </p:blipFill>
        <p:spPr>
          <a:xfrm>
            <a:off x="7257400" y="1171288"/>
            <a:ext cx="1312925" cy="13129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45" name="Google Shape;145;p26"/>
          <p:cNvPicPr preferRelativeResize="0"/>
          <p:nvPr/>
        </p:nvPicPr>
        <p:blipFill>
          <a:blip r:embed="rId6">
            <a:alphaModFix amt="25000"/>
          </a:blip>
          <a:stretch>
            <a:fillRect/>
          </a:stretch>
        </p:blipFill>
        <p:spPr>
          <a:xfrm>
            <a:off x="2333362" y="1401725"/>
            <a:ext cx="1534239" cy="1082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46" name="Google Shape;146;p26"/>
          <p:cNvPicPr preferRelativeResize="0"/>
          <p:nvPr/>
        </p:nvPicPr>
        <p:blipFill>
          <a:blip r:embed="rId7">
            <a:alphaModFix amt="25000"/>
          </a:blip>
          <a:stretch>
            <a:fillRect/>
          </a:stretch>
        </p:blipFill>
        <p:spPr>
          <a:xfrm>
            <a:off x="4475477" y="2081999"/>
            <a:ext cx="1442273" cy="1376075"/>
          </a:xfrm>
          <a:prstGeom prst="rect">
            <a:avLst/>
          </a:prstGeom>
          <a:noFill/>
          <a:ln>
            <a:noFill/>
          </a:ln>
        </p:spPr>
      </p:pic>
      <p:sp>
        <p:nvSpPr>
          <p:cNvPr id="147" name="Google Shape;147;p2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lang="en" sz="2720" u="sng">
                <a:latin typeface="Comfortaa"/>
                <a:ea typeface="Comfortaa"/>
                <a:cs typeface="Comfortaa"/>
                <a:sym typeface="Comfortaa"/>
              </a:rPr>
              <a:t>Why do teachers leave?</a:t>
            </a:r>
            <a:endParaRPr sz="2720" u="sng">
              <a:latin typeface="Comfortaa"/>
              <a:ea typeface="Comfortaa"/>
              <a:cs typeface="Comfortaa"/>
              <a:sym typeface="Comfortaa"/>
            </a:endParaRPr>
          </a:p>
        </p:txBody>
      </p:sp>
      <p:sp>
        <p:nvSpPr>
          <p:cNvPr id="148" name="Google Shape;148;p26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8</a:t>
            </a:fld>
            <a:endParaRPr/>
          </a:p>
        </p:txBody>
      </p:sp>
      <p:sp>
        <p:nvSpPr>
          <p:cNvPr id="149" name="Google Shape;149;p26"/>
          <p:cNvSpPr txBox="1"/>
          <p:nvPr/>
        </p:nvSpPr>
        <p:spPr>
          <a:xfrm>
            <a:off x="208850" y="1537100"/>
            <a:ext cx="3838500" cy="554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 b="1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Accountability &amp; Workload</a:t>
            </a:r>
            <a:endParaRPr sz="2400" b="1">
              <a:solidFill>
                <a:schemeClr val="lt2"/>
              </a:solidFill>
              <a:latin typeface="Comfortaa"/>
              <a:ea typeface="Comfortaa"/>
              <a:cs typeface="Comfortaa"/>
              <a:sym typeface="Comfortaa"/>
            </a:endParaRPr>
          </a:p>
        </p:txBody>
      </p:sp>
      <p:sp>
        <p:nvSpPr>
          <p:cNvPr id="150" name="Google Shape;150;p26"/>
          <p:cNvSpPr txBox="1"/>
          <p:nvPr/>
        </p:nvSpPr>
        <p:spPr>
          <a:xfrm>
            <a:off x="4960050" y="1401725"/>
            <a:ext cx="3512400" cy="100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 b="1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Health concerns</a:t>
            </a:r>
            <a:endParaRPr sz="2400" b="1">
              <a:solidFill>
                <a:schemeClr val="lt2"/>
              </a:solidFill>
              <a:latin typeface="Comfortaa"/>
              <a:ea typeface="Comfortaa"/>
              <a:cs typeface="Comfortaa"/>
              <a:sym typeface="Comfortaa"/>
            </a:endParaRPr>
          </a:p>
        </p:txBody>
      </p:sp>
      <p:sp>
        <p:nvSpPr>
          <p:cNvPr id="151" name="Google Shape;151;p26"/>
          <p:cNvSpPr txBox="1"/>
          <p:nvPr/>
        </p:nvSpPr>
        <p:spPr>
          <a:xfrm>
            <a:off x="311700" y="3120125"/>
            <a:ext cx="3555900" cy="72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 b="1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Autonomy</a:t>
            </a:r>
            <a:endParaRPr sz="2400" b="1">
              <a:solidFill>
                <a:schemeClr val="lt2"/>
              </a:solidFill>
              <a:latin typeface="Comfortaa"/>
              <a:ea typeface="Comfortaa"/>
              <a:cs typeface="Comfortaa"/>
              <a:sym typeface="Comfortaa"/>
            </a:endParaRPr>
          </a:p>
        </p:txBody>
      </p:sp>
      <p:sp>
        <p:nvSpPr>
          <p:cNvPr id="152" name="Google Shape;152;p26"/>
          <p:cNvSpPr txBox="1"/>
          <p:nvPr/>
        </p:nvSpPr>
        <p:spPr>
          <a:xfrm>
            <a:off x="4797900" y="3244913"/>
            <a:ext cx="4034400" cy="65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 b="1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Perception of Status</a:t>
            </a:r>
            <a:endParaRPr sz="2400" b="1">
              <a:solidFill>
                <a:schemeClr val="lt2"/>
              </a:solidFill>
              <a:latin typeface="Comfortaa"/>
              <a:ea typeface="Comfortaa"/>
              <a:cs typeface="Comfortaa"/>
              <a:sym typeface="Comfortaa"/>
            </a:endParaRPr>
          </a:p>
        </p:txBody>
      </p:sp>
      <p:sp>
        <p:nvSpPr>
          <p:cNvPr id="153" name="Google Shape;153;p26"/>
          <p:cNvSpPr txBox="1"/>
          <p:nvPr/>
        </p:nvSpPr>
        <p:spPr>
          <a:xfrm>
            <a:off x="330925" y="4125625"/>
            <a:ext cx="4529400" cy="93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500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rPr>
              <a:t>(Gorard </a:t>
            </a:r>
            <a:r>
              <a:rPr lang="en" sz="1500" i="1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rPr>
              <a:t>et al.</a:t>
            </a:r>
            <a:r>
              <a:rPr lang="en" sz="1500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rPr>
              <a:t>, 2024; Williams III </a:t>
            </a:r>
            <a:r>
              <a:rPr lang="en" sz="1500" i="1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rPr>
              <a:t>et al.</a:t>
            </a:r>
            <a:r>
              <a:rPr lang="en" sz="1500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rPr>
              <a:t>, 2022; Perryman and Calvert, 2019)</a:t>
            </a:r>
            <a:endParaRPr sz="1500">
              <a:solidFill>
                <a:schemeClr val="dk1"/>
              </a:solidFill>
              <a:latin typeface="Comfortaa"/>
              <a:ea typeface="Comfortaa"/>
              <a:cs typeface="Comfortaa"/>
              <a:sym typeface="Comfortaa"/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endParaRPr sz="1500">
              <a:solidFill>
                <a:schemeClr val="dk1"/>
              </a:solidFill>
              <a:latin typeface="Comfortaa"/>
              <a:ea typeface="Comfortaa"/>
              <a:cs typeface="Comfortaa"/>
              <a:sym typeface="Comfortaa"/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 sz="1500">
              <a:solidFill>
                <a:schemeClr val="lt2"/>
              </a:solidFill>
              <a:latin typeface="Comfortaa"/>
              <a:ea typeface="Comfortaa"/>
              <a:cs typeface="Comfortaa"/>
              <a:sym typeface="Comfortaa"/>
            </a:endParaRPr>
          </a:p>
        </p:txBody>
      </p:sp>
      <p:sp>
        <p:nvSpPr>
          <p:cNvPr id="154" name="Google Shape;154;p26"/>
          <p:cNvSpPr txBox="1"/>
          <p:nvPr/>
        </p:nvSpPr>
        <p:spPr>
          <a:xfrm>
            <a:off x="2429725" y="2408525"/>
            <a:ext cx="3980100" cy="72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 b="1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Behaviour</a:t>
            </a:r>
            <a:endParaRPr sz="2400" b="1">
              <a:solidFill>
                <a:schemeClr val="lt2"/>
              </a:solidFill>
              <a:latin typeface="Comfortaa"/>
              <a:ea typeface="Comfortaa"/>
              <a:cs typeface="Comfortaa"/>
              <a:sym typeface="Comfortaa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" name="Google Shape;159;p27"/>
          <p:cNvSpPr txBox="1">
            <a:spLocks noGrp="1"/>
          </p:cNvSpPr>
          <p:nvPr>
            <p:ph type="title"/>
          </p:nvPr>
        </p:nvSpPr>
        <p:spPr>
          <a:xfrm>
            <a:off x="311700" y="434150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lang="en" sz="2720" u="sng">
                <a:latin typeface="Comfortaa"/>
                <a:ea typeface="Comfortaa"/>
                <a:cs typeface="Comfortaa"/>
                <a:sym typeface="Comfortaa"/>
              </a:rPr>
              <a:t>Welsh Government response</a:t>
            </a:r>
            <a:endParaRPr sz="2720" u="sng">
              <a:latin typeface="Comfortaa"/>
              <a:ea typeface="Comfortaa"/>
              <a:cs typeface="Comfortaa"/>
              <a:sym typeface="Comfortaa"/>
            </a:endParaRPr>
          </a:p>
        </p:txBody>
      </p:sp>
      <p:sp>
        <p:nvSpPr>
          <p:cNvPr id="160" name="Google Shape;160;p27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854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>
                <a:latin typeface="Comfortaa"/>
                <a:ea typeface="Comfortaa"/>
                <a:cs typeface="Comfortaa"/>
                <a:sym typeface="Comfortaa"/>
              </a:rPr>
              <a:t>Neagle (2024a) notes that there is a U.K. wide issue with retention.</a:t>
            </a:r>
            <a:endParaRPr sz="2400">
              <a:latin typeface="Comfortaa"/>
              <a:ea typeface="Comfortaa"/>
              <a:cs typeface="Comfortaa"/>
              <a:sym typeface="Comfortaa"/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" sz="2400" u="sng">
                <a:latin typeface="Comfortaa"/>
                <a:ea typeface="Comfortaa"/>
                <a:cs typeface="Comfortaa"/>
                <a:sym typeface="Comfortaa"/>
              </a:rPr>
              <a:t>Policies</a:t>
            </a:r>
            <a:endParaRPr sz="2400" u="sng">
              <a:latin typeface="Comfortaa"/>
              <a:ea typeface="Comfortaa"/>
              <a:cs typeface="Comfortaa"/>
              <a:sym typeface="Comfortaa"/>
            </a:endParaRPr>
          </a:p>
          <a:p>
            <a:pPr marL="457200" lvl="0" indent="-381000" algn="l" rtl="0">
              <a:spcBef>
                <a:spcPts val="1200"/>
              </a:spcBef>
              <a:spcAft>
                <a:spcPts val="0"/>
              </a:spcAft>
              <a:buSzPts val="2400"/>
              <a:buFont typeface="Comfortaa"/>
              <a:buChar char="●"/>
            </a:pPr>
            <a:r>
              <a:rPr lang="en" sz="2400">
                <a:latin typeface="Comfortaa"/>
                <a:ea typeface="Comfortaa"/>
                <a:cs typeface="Comfortaa"/>
                <a:sym typeface="Comfortaa"/>
              </a:rPr>
              <a:t>Bursary scheme for Welsh medium teachers (Welsh Government, 2023). </a:t>
            </a:r>
            <a:endParaRPr sz="2400">
              <a:latin typeface="Comfortaa"/>
              <a:ea typeface="Comfortaa"/>
              <a:cs typeface="Comfortaa"/>
              <a:sym typeface="Comfortaa"/>
            </a:endParaRPr>
          </a:p>
          <a:p>
            <a:pPr marL="457200" lvl="0" indent="-381000" algn="l" rtl="0">
              <a:spcBef>
                <a:spcPts val="0"/>
              </a:spcBef>
              <a:spcAft>
                <a:spcPts val="0"/>
              </a:spcAft>
              <a:buSzPts val="2400"/>
              <a:buFont typeface="Comfortaa"/>
              <a:buChar char="●"/>
            </a:pPr>
            <a:r>
              <a:rPr lang="en" sz="2400">
                <a:latin typeface="Comfortaa"/>
                <a:ea typeface="Comfortaa"/>
                <a:cs typeface="Comfortaa"/>
                <a:sym typeface="Comfortaa"/>
              </a:rPr>
              <a:t>Primary-secondary conversion programme (Welsh Government, 2024).</a:t>
            </a:r>
            <a:endParaRPr sz="2400">
              <a:latin typeface="Comfortaa"/>
              <a:ea typeface="Comfortaa"/>
              <a:cs typeface="Comfortaa"/>
              <a:sym typeface="Comfortaa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5" name="Google Shape;165;p28"/>
          <p:cNvPicPr preferRelativeResize="0"/>
          <p:nvPr/>
        </p:nvPicPr>
        <p:blipFill>
          <a:blip r:embed="rId3">
            <a:alphaModFix amt="25000"/>
          </a:blip>
          <a:stretch>
            <a:fillRect/>
          </a:stretch>
        </p:blipFill>
        <p:spPr>
          <a:xfrm>
            <a:off x="3081175" y="2280374"/>
            <a:ext cx="1257052" cy="1257052"/>
          </a:xfrm>
          <a:prstGeom prst="rect">
            <a:avLst/>
          </a:prstGeom>
          <a:noFill/>
          <a:ln>
            <a:noFill/>
          </a:ln>
        </p:spPr>
      </p:pic>
      <p:sp>
        <p:nvSpPr>
          <p:cNvPr id="166" name="Google Shape;166;p28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lang="en" sz="2720" u="sng">
                <a:latin typeface="Comfortaa"/>
                <a:ea typeface="Comfortaa"/>
                <a:cs typeface="Comfortaa"/>
                <a:sym typeface="Comfortaa"/>
              </a:rPr>
              <a:t>What aids retention?</a:t>
            </a:r>
            <a:endParaRPr sz="2720" u="sng">
              <a:latin typeface="Comfortaa"/>
              <a:ea typeface="Comfortaa"/>
              <a:cs typeface="Comfortaa"/>
              <a:sym typeface="Comfortaa"/>
            </a:endParaRPr>
          </a:p>
        </p:txBody>
      </p:sp>
      <p:sp>
        <p:nvSpPr>
          <p:cNvPr id="167" name="Google Shape;167;p28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10</a:t>
            </a:fld>
            <a:endParaRPr/>
          </a:p>
        </p:txBody>
      </p:sp>
      <p:sp>
        <p:nvSpPr>
          <p:cNvPr id="168" name="Google Shape;168;p28"/>
          <p:cNvSpPr txBox="1"/>
          <p:nvPr/>
        </p:nvSpPr>
        <p:spPr>
          <a:xfrm>
            <a:off x="676375" y="1423475"/>
            <a:ext cx="3381900" cy="554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 b="1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Financial Incentive</a:t>
            </a:r>
            <a:endParaRPr sz="2400" b="1">
              <a:solidFill>
                <a:schemeClr val="lt2"/>
              </a:solidFill>
              <a:latin typeface="Comfortaa"/>
              <a:ea typeface="Comfortaa"/>
              <a:cs typeface="Comfortaa"/>
              <a:sym typeface="Comfortaa"/>
            </a:endParaRPr>
          </a:p>
        </p:txBody>
      </p:sp>
      <p:sp>
        <p:nvSpPr>
          <p:cNvPr id="169" name="Google Shape;169;p28"/>
          <p:cNvSpPr txBox="1"/>
          <p:nvPr/>
        </p:nvSpPr>
        <p:spPr>
          <a:xfrm>
            <a:off x="4514975" y="1423475"/>
            <a:ext cx="3512400" cy="100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 b="1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Impact on Health</a:t>
            </a:r>
            <a:endParaRPr sz="2400" b="1">
              <a:solidFill>
                <a:schemeClr val="lt2"/>
              </a:solidFill>
              <a:latin typeface="Comfortaa"/>
              <a:ea typeface="Comfortaa"/>
              <a:cs typeface="Comfortaa"/>
              <a:sym typeface="Comfortaa"/>
            </a:endParaRPr>
          </a:p>
        </p:txBody>
      </p:sp>
      <p:sp>
        <p:nvSpPr>
          <p:cNvPr id="170" name="Google Shape;170;p28"/>
          <p:cNvSpPr txBox="1"/>
          <p:nvPr/>
        </p:nvSpPr>
        <p:spPr>
          <a:xfrm>
            <a:off x="676375" y="2663325"/>
            <a:ext cx="3555900" cy="100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 b="1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Work-life Balance</a:t>
            </a:r>
            <a:endParaRPr sz="2400" b="1">
              <a:solidFill>
                <a:schemeClr val="lt2"/>
              </a:solidFill>
              <a:latin typeface="Comfortaa"/>
              <a:ea typeface="Comfortaa"/>
              <a:cs typeface="Comfortaa"/>
              <a:sym typeface="Comfortaa"/>
            </a:endParaRPr>
          </a:p>
        </p:txBody>
      </p:sp>
      <p:sp>
        <p:nvSpPr>
          <p:cNvPr id="171" name="Google Shape;171;p28"/>
          <p:cNvSpPr txBox="1"/>
          <p:nvPr/>
        </p:nvSpPr>
        <p:spPr>
          <a:xfrm>
            <a:off x="4514975" y="2663325"/>
            <a:ext cx="4034400" cy="853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 b="1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Support &amp; Mentorship</a:t>
            </a:r>
            <a:endParaRPr sz="2400" b="1">
              <a:solidFill>
                <a:schemeClr val="lt2"/>
              </a:solidFill>
              <a:latin typeface="Comfortaa"/>
              <a:ea typeface="Comfortaa"/>
              <a:cs typeface="Comfortaa"/>
              <a:sym typeface="Comfortaa"/>
            </a:endParaRPr>
          </a:p>
        </p:txBody>
      </p:sp>
      <p:sp>
        <p:nvSpPr>
          <p:cNvPr id="172" name="Google Shape;172;p28"/>
          <p:cNvSpPr txBox="1"/>
          <p:nvPr/>
        </p:nvSpPr>
        <p:spPr>
          <a:xfrm>
            <a:off x="311700" y="4017025"/>
            <a:ext cx="4529400" cy="93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500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rPr>
              <a:t>(See </a:t>
            </a:r>
            <a:r>
              <a:rPr lang="en" sz="1500" i="1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rPr>
              <a:t>et al.</a:t>
            </a:r>
            <a:r>
              <a:rPr lang="en" sz="1500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rPr>
              <a:t>, 2020; Casely-Hayford </a:t>
            </a:r>
            <a:r>
              <a:rPr lang="en" sz="1500" i="1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rPr>
              <a:t>et al.,</a:t>
            </a:r>
            <a:r>
              <a:rPr lang="en" sz="1500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rPr>
              <a:t> 2022; Ghosh and Worth, 2019; Hutchinson </a:t>
            </a:r>
            <a:r>
              <a:rPr lang="en" sz="1500" i="1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rPr>
              <a:t>et al.</a:t>
            </a:r>
            <a:r>
              <a:rPr lang="en" sz="1500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rPr>
              <a:t>, 2024)</a:t>
            </a:r>
            <a:endParaRPr sz="1500">
              <a:solidFill>
                <a:schemeClr val="lt2"/>
              </a:solidFill>
              <a:latin typeface="Comfortaa"/>
              <a:ea typeface="Comfortaa"/>
              <a:cs typeface="Comfortaa"/>
              <a:sym typeface="Comfortaa"/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 sz="1800">
              <a:solidFill>
                <a:schemeClr val="lt2"/>
              </a:solidFill>
            </a:endParaRPr>
          </a:p>
        </p:txBody>
      </p:sp>
      <p:pic>
        <p:nvPicPr>
          <p:cNvPr id="173" name="Google Shape;173;p28"/>
          <p:cNvPicPr preferRelativeResize="0"/>
          <p:nvPr/>
        </p:nvPicPr>
        <p:blipFill>
          <a:blip r:embed="rId4">
            <a:alphaModFix amt="25000"/>
          </a:blip>
          <a:stretch>
            <a:fillRect/>
          </a:stretch>
        </p:blipFill>
        <p:spPr>
          <a:xfrm>
            <a:off x="3331425" y="1145650"/>
            <a:ext cx="1006801" cy="1006801"/>
          </a:xfrm>
          <a:prstGeom prst="rect">
            <a:avLst/>
          </a:prstGeom>
          <a:noFill/>
          <a:ln>
            <a:noFill/>
          </a:ln>
        </p:spPr>
      </p:pic>
      <p:pic>
        <p:nvPicPr>
          <p:cNvPr id="174" name="Google Shape;174;p28"/>
          <p:cNvPicPr preferRelativeResize="0"/>
          <p:nvPr/>
        </p:nvPicPr>
        <p:blipFill>
          <a:blip r:embed="rId5">
            <a:alphaModFix amt="25000"/>
          </a:blip>
          <a:stretch>
            <a:fillRect/>
          </a:stretch>
        </p:blipFill>
        <p:spPr>
          <a:xfrm>
            <a:off x="7513475" y="2305875"/>
            <a:ext cx="1206051" cy="1206051"/>
          </a:xfrm>
          <a:prstGeom prst="rect">
            <a:avLst/>
          </a:prstGeom>
          <a:noFill/>
          <a:ln>
            <a:noFill/>
          </a:ln>
        </p:spPr>
      </p:pic>
      <p:pic>
        <p:nvPicPr>
          <p:cNvPr id="175" name="Google Shape;175;p28"/>
          <p:cNvPicPr preferRelativeResize="0"/>
          <p:nvPr/>
        </p:nvPicPr>
        <p:blipFill>
          <a:blip r:embed="rId6">
            <a:alphaModFix amt="25000"/>
          </a:blip>
          <a:stretch>
            <a:fillRect/>
          </a:stretch>
        </p:blipFill>
        <p:spPr>
          <a:xfrm>
            <a:off x="6721050" y="782450"/>
            <a:ext cx="1501300" cy="18367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0" name="Google Shape;180;p29"/>
          <p:cNvPicPr preferRelativeResize="0"/>
          <p:nvPr/>
        </p:nvPicPr>
        <p:blipFill>
          <a:blip r:embed="rId3">
            <a:alphaModFix amt="25000"/>
          </a:blip>
          <a:stretch>
            <a:fillRect/>
          </a:stretch>
        </p:blipFill>
        <p:spPr>
          <a:xfrm>
            <a:off x="5880138" y="2625450"/>
            <a:ext cx="1337125" cy="13371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81" name="Google Shape;181;p29"/>
          <p:cNvPicPr preferRelativeResize="0"/>
          <p:nvPr/>
        </p:nvPicPr>
        <p:blipFill>
          <a:blip r:embed="rId4">
            <a:alphaModFix amt="25000"/>
          </a:blip>
          <a:stretch>
            <a:fillRect/>
          </a:stretch>
        </p:blipFill>
        <p:spPr>
          <a:xfrm>
            <a:off x="7552150" y="1241237"/>
            <a:ext cx="1280148" cy="1180123"/>
          </a:xfrm>
          <a:prstGeom prst="rect">
            <a:avLst/>
          </a:prstGeom>
          <a:noFill/>
          <a:ln>
            <a:noFill/>
          </a:ln>
        </p:spPr>
      </p:pic>
      <p:pic>
        <p:nvPicPr>
          <p:cNvPr id="182" name="Google Shape;182;p29"/>
          <p:cNvPicPr preferRelativeResize="0"/>
          <p:nvPr/>
        </p:nvPicPr>
        <p:blipFill>
          <a:blip r:embed="rId5">
            <a:alphaModFix amt="25000"/>
          </a:blip>
          <a:stretch>
            <a:fillRect/>
          </a:stretch>
        </p:blipFill>
        <p:spPr>
          <a:xfrm>
            <a:off x="3101625" y="1243125"/>
            <a:ext cx="1006799" cy="1006801"/>
          </a:xfrm>
          <a:prstGeom prst="rect">
            <a:avLst/>
          </a:prstGeom>
          <a:noFill/>
          <a:ln>
            <a:noFill/>
          </a:ln>
        </p:spPr>
      </p:pic>
      <p:sp>
        <p:nvSpPr>
          <p:cNvPr id="183" name="Google Shape;183;p29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lang="en" sz="2720" u="sng">
                <a:latin typeface="Comfortaa"/>
                <a:ea typeface="Comfortaa"/>
                <a:cs typeface="Comfortaa"/>
                <a:sym typeface="Comfortaa"/>
              </a:rPr>
              <a:t>Recommendations</a:t>
            </a:r>
            <a:endParaRPr sz="2720" u="sng">
              <a:latin typeface="Comfortaa"/>
              <a:ea typeface="Comfortaa"/>
              <a:cs typeface="Comfortaa"/>
              <a:sym typeface="Comfortaa"/>
            </a:endParaRPr>
          </a:p>
        </p:txBody>
      </p:sp>
      <p:sp>
        <p:nvSpPr>
          <p:cNvPr id="184" name="Google Shape;184;p29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11</a:t>
            </a:fld>
            <a:endParaRPr/>
          </a:p>
        </p:txBody>
      </p:sp>
      <p:sp>
        <p:nvSpPr>
          <p:cNvPr id="185" name="Google Shape;185;p29"/>
          <p:cNvSpPr txBox="1"/>
          <p:nvPr/>
        </p:nvSpPr>
        <p:spPr>
          <a:xfrm>
            <a:off x="311700" y="1553950"/>
            <a:ext cx="3381900" cy="554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 b="1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Financial Incentives</a:t>
            </a:r>
            <a:endParaRPr sz="2400" b="1">
              <a:solidFill>
                <a:schemeClr val="lt2"/>
              </a:solidFill>
              <a:latin typeface="Comfortaa"/>
              <a:ea typeface="Comfortaa"/>
              <a:cs typeface="Comfortaa"/>
              <a:sym typeface="Comfortaa"/>
            </a:endParaRPr>
          </a:p>
        </p:txBody>
      </p:sp>
      <p:sp>
        <p:nvSpPr>
          <p:cNvPr id="186" name="Google Shape;186;p29"/>
          <p:cNvSpPr txBox="1"/>
          <p:nvPr/>
        </p:nvSpPr>
        <p:spPr>
          <a:xfrm>
            <a:off x="4265100" y="1553950"/>
            <a:ext cx="4567200" cy="100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 b="1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Invest in Teacher Wellbeing</a:t>
            </a:r>
            <a:endParaRPr sz="2400" b="1">
              <a:solidFill>
                <a:schemeClr val="lt2"/>
              </a:solidFill>
              <a:latin typeface="Comfortaa"/>
              <a:ea typeface="Comfortaa"/>
              <a:cs typeface="Comfortaa"/>
              <a:sym typeface="Comfortaa"/>
            </a:endParaRPr>
          </a:p>
        </p:txBody>
      </p:sp>
      <p:sp>
        <p:nvSpPr>
          <p:cNvPr id="187" name="Google Shape;187;p29"/>
          <p:cNvSpPr txBox="1"/>
          <p:nvPr/>
        </p:nvSpPr>
        <p:spPr>
          <a:xfrm>
            <a:off x="1970400" y="2836025"/>
            <a:ext cx="4947900" cy="100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 b="1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Improve Teacher-Training &amp; Mentoring</a:t>
            </a:r>
            <a:endParaRPr sz="2400" b="1">
              <a:solidFill>
                <a:schemeClr val="lt2"/>
              </a:solidFill>
              <a:latin typeface="Comfortaa"/>
              <a:ea typeface="Comfortaa"/>
              <a:cs typeface="Comfortaa"/>
              <a:sym typeface="Comfortaa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" name="Google Shape;192;p30"/>
          <p:cNvSpPr txBox="1">
            <a:spLocks noGrp="1"/>
          </p:cNvSpPr>
          <p:nvPr>
            <p:ph type="title"/>
          </p:nvPr>
        </p:nvSpPr>
        <p:spPr>
          <a:xfrm>
            <a:off x="311700" y="173150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lang="en" sz="2720" u="sng">
                <a:latin typeface="Comfortaa"/>
                <a:ea typeface="Comfortaa"/>
                <a:cs typeface="Comfortaa"/>
                <a:sym typeface="Comfortaa"/>
              </a:rPr>
              <a:t>References</a:t>
            </a:r>
            <a:endParaRPr sz="2720" u="sng">
              <a:latin typeface="Comfortaa"/>
              <a:ea typeface="Comfortaa"/>
              <a:cs typeface="Comfortaa"/>
              <a:sym typeface="Comfortaa"/>
            </a:endParaRPr>
          </a:p>
        </p:txBody>
      </p:sp>
      <p:sp>
        <p:nvSpPr>
          <p:cNvPr id="193" name="Google Shape;193;p30"/>
          <p:cNvSpPr txBox="1">
            <a:spLocks noGrp="1"/>
          </p:cNvSpPr>
          <p:nvPr>
            <p:ph type="body" idx="1"/>
          </p:nvPr>
        </p:nvSpPr>
        <p:spPr>
          <a:xfrm>
            <a:off x="268200" y="745850"/>
            <a:ext cx="8520600" cy="426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475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>
                <a:latin typeface="Comfortaa"/>
                <a:ea typeface="Comfortaa"/>
                <a:cs typeface="Comfortaa"/>
                <a:sym typeface="Comfortaa"/>
              </a:rPr>
              <a:t>Adams, R. (2023). ‘Record numbers of teachers in England quitting profession, figures show’, The Guardian, 8 June. Available at: https://www.theguardian.com/education/2023/jun/08/teachers-england-schools-figures-department-education-survey (Accessed: 5 December 2024). </a:t>
            </a:r>
            <a:endParaRPr sz="1700">
              <a:latin typeface="Comfortaa"/>
              <a:ea typeface="Comfortaa"/>
              <a:cs typeface="Comfortaa"/>
              <a:sym typeface="Comfortaa"/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700">
                <a:latin typeface="Comfortaa"/>
                <a:ea typeface="Comfortaa"/>
                <a:cs typeface="Comfortaa"/>
                <a:sym typeface="Comfortaa"/>
              </a:rPr>
              <a:t>Campbell, C. (2024a). Y Cyfarfod Llawn 02/07/2024. Available at: https://record.senedd.wales/Plenary/13981#C603917 (Accessed: 4 December 2024). </a:t>
            </a:r>
            <a:endParaRPr sz="1700">
              <a:latin typeface="Comfortaa"/>
              <a:ea typeface="Comfortaa"/>
              <a:cs typeface="Comfortaa"/>
              <a:sym typeface="Comfortaa"/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700">
                <a:latin typeface="Comfortaa"/>
                <a:ea typeface="Comfortaa"/>
                <a:cs typeface="Comfortaa"/>
                <a:sym typeface="Comfortaa"/>
              </a:rPr>
              <a:t>Campbell, C. (2024b). Y Cyfarfod Llawn 02/10/2024. Available at: https://record.senedd.wales/Plenary/14138#A90849 (Accessed: 5 December 2024). </a:t>
            </a:r>
            <a:endParaRPr sz="1700">
              <a:latin typeface="Comfortaa"/>
              <a:ea typeface="Comfortaa"/>
              <a:cs typeface="Comfortaa"/>
              <a:sym typeface="Comfortaa"/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700">
                <a:latin typeface="Comfortaa"/>
                <a:ea typeface="Comfortaa"/>
                <a:cs typeface="Comfortaa"/>
                <a:sym typeface="Comfortaa"/>
              </a:rPr>
              <a:t>Casely-Hayford, J., Björklund, C.,Bergström, G., Lindqvist, P., and Kwak, L. (2022) ‘What makes teachers stay? A cross-sectional exploration of the individual and contextual factors associated with teacher retention in Sweden’, Teaching and teacher education, 113. Available at: https://doi.org/10.1016/j.tate.2022.103664 (Accessed: 5 December 2024).</a:t>
            </a:r>
            <a:endParaRPr sz="1700">
              <a:latin typeface="Comfortaa"/>
              <a:ea typeface="Comfortaa"/>
              <a:cs typeface="Comfortaa"/>
              <a:sym typeface="Comfortaa"/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700">
                <a:latin typeface="Comfortaa"/>
                <a:ea typeface="Comfortaa"/>
                <a:cs typeface="Comfortaa"/>
                <a:sym typeface="Comfortaa"/>
              </a:rPr>
              <a:t>Education Workforce Council [EWC} (2024). Annual Education Workforce Statistics for Wales 2024. Available at </a:t>
            </a:r>
            <a:r>
              <a:rPr lang="en" sz="1700" u="sng">
                <a:latin typeface="Comfortaa"/>
                <a:ea typeface="Comfortaa"/>
                <a:cs typeface="Comfortaa"/>
                <a:sym typeface="Comfortaa"/>
                <a:hlinkClick r:id="rId3"/>
              </a:rPr>
              <a:t>https://www.ewc.wales/site/index.php/en/documents-eng/about/workforce-statistics/annual-statistics-digest/current/1245-annual-education-workforce-statistics-report-2024/file</a:t>
            </a:r>
            <a:r>
              <a:rPr lang="en" sz="1700">
                <a:latin typeface="Comfortaa"/>
                <a:ea typeface="Comfortaa"/>
                <a:cs typeface="Comfortaa"/>
                <a:sym typeface="Comfortaa"/>
              </a:rPr>
              <a:t> (Accessed: 5 December 2024). </a:t>
            </a:r>
            <a:endParaRPr sz="1700">
              <a:latin typeface="Comfortaa"/>
              <a:ea typeface="Comfortaa"/>
              <a:cs typeface="Comfortaa"/>
              <a:sym typeface="Comfortaa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700">
              <a:latin typeface="Comfortaa"/>
              <a:ea typeface="Comfortaa"/>
              <a:cs typeface="Comfortaa"/>
              <a:sym typeface="Comfortaa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>
                <a:latin typeface="Comfortaa"/>
                <a:ea typeface="Comfortaa"/>
                <a:cs typeface="Comfortaa"/>
                <a:sym typeface="Comfortaa"/>
              </a:rPr>
              <a:t>Ghosh, A. and Worth, J. (2022). Teacher Labour Market in Wales Annual Report 2022. National Foundation for Educational Research. [online] Available at: </a:t>
            </a:r>
            <a:r>
              <a:rPr lang="en" sz="1700" u="sng">
                <a:latin typeface="Comfortaa"/>
                <a:ea typeface="Comfortaa"/>
                <a:cs typeface="Comfortaa"/>
                <a:sym typeface="Comfortaa"/>
                <a:hlinkClick r:id="rId4"/>
              </a:rPr>
              <a:t>https://www.nfer.ac.uk/media/4zznpygz/teacher_labour_market_in_wales_annual_report_2022.pdf</a:t>
            </a:r>
            <a:r>
              <a:rPr lang="en" sz="1700">
                <a:latin typeface="Comfortaa"/>
                <a:ea typeface="Comfortaa"/>
                <a:cs typeface="Comfortaa"/>
                <a:sym typeface="Comfortaa"/>
              </a:rPr>
              <a:t>  (Accessed: 2 December 2024). </a:t>
            </a:r>
            <a:endParaRPr sz="1700">
              <a:latin typeface="Comfortaa"/>
              <a:ea typeface="Comfortaa"/>
              <a:cs typeface="Comfortaa"/>
              <a:sym typeface="Comfortaa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700">
              <a:latin typeface="Comfortaa"/>
              <a:ea typeface="Comfortaa"/>
              <a:cs typeface="Comfortaa"/>
              <a:sym typeface="Comfortaa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>
                <a:latin typeface="Comfortaa"/>
                <a:ea typeface="Comfortaa"/>
                <a:cs typeface="Comfortaa"/>
                <a:sym typeface="Comfortaa"/>
              </a:rPr>
              <a:t>Gorard, S., Ledger, M., See, B., and Morris, R. (2024). ‘What are the key predictors of international teacher shortages?’, Research Papers in Education, pp. 1–28. Available at: https://doi.org/10.1080/02671522.2024.2414427. (Accessed: 2 December 2024). </a:t>
            </a:r>
            <a:endParaRPr sz="1700">
              <a:latin typeface="Comfortaa"/>
              <a:ea typeface="Comfortaa"/>
              <a:cs typeface="Comfortaa"/>
              <a:sym typeface="Comfortaa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700">
              <a:latin typeface="Comfortaa"/>
              <a:ea typeface="Comfortaa"/>
              <a:cs typeface="Comfortaa"/>
              <a:sym typeface="Comfortaa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>
                <a:latin typeface="Comfortaa"/>
                <a:ea typeface="Comfortaa"/>
                <a:cs typeface="Comfortaa"/>
                <a:sym typeface="Comfortaa"/>
              </a:rPr>
              <a:t>Gwawr, E. (2024). ‘Funding fears over increasing Welsh in schools’, BBC News, 2 October. Available at: https://www.bbc.co.uk/news/articles/cp8ljj2m69yo (Accessed: 5 December 2024). </a:t>
            </a:r>
            <a:endParaRPr sz="1700">
              <a:latin typeface="Comfortaa"/>
              <a:ea typeface="Comfortaa"/>
              <a:cs typeface="Comfortaa"/>
              <a:sym typeface="Comfortaa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700">
              <a:latin typeface="Comfortaa"/>
              <a:ea typeface="Comfortaa"/>
              <a:cs typeface="Comfortaa"/>
              <a:sym typeface="Comfortaa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>
                <a:latin typeface="Comfortaa"/>
                <a:ea typeface="Comfortaa"/>
                <a:cs typeface="Comfortaa"/>
                <a:sym typeface="Comfortaa"/>
              </a:rPr>
              <a:t>Haines, C. (2024). ‘Teaching in Wales facing a recruitment and retention crisis’, Cambrian News, 13 January. Available at: https://www.cambrian-news.co.uk/news/education/teaching-in-wales-facing-a-recruitment-and-retention-crisis-660183 (Accessed: 5 December 2024). </a:t>
            </a:r>
            <a:endParaRPr sz="1700">
              <a:latin typeface="Comfortaa"/>
              <a:ea typeface="Comfortaa"/>
              <a:cs typeface="Comfortaa"/>
              <a:sym typeface="Comfortaa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700">
              <a:latin typeface="Comfortaa"/>
              <a:ea typeface="Comfortaa"/>
              <a:cs typeface="Comfortaa"/>
              <a:sym typeface="Comfortaa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>
                <a:latin typeface="Comfortaa"/>
                <a:ea typeface="Comfortaa"/>
                <a:cs typeface="Comfortaa"/>
                <a:sym typeface="Comfortaa"/>
              </a:rPr>
              <a:t>Hughes, S. (2023). Teaching matters. Available at:  https://research.senedd.wales/research-articles/teaching-matters/ (Accessed: 5 December 2024). </a:t>
            </a:r>
            <a:endParaRPr sz="1700">
              <a:latin typeface="Comfortaa"/>
              <a:ea typeface="Comfortaa"/>
              <a:cs typeface="Comfortaa"/>
              <a:sym typeface="Comfortaa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8" name="Google Shape;198;p31"/>
          <p:cNvSpPr txBox="1">
            <a:spLocks noGrp="1"/>
          </p:cNvSpPr>
          <p:nvPr>
            <p:ph type="title"/>
          </p:nvPr>
        </p:nvSpPr>
        <p:spPr>
          <a:xfrm>
            <a:off x="311700" y="162300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lang="en" sz="2720" u="sng">
                <a:latin typeface="Comfortaa"/>
                <a:ea typeface="Comfortaa"/>
                <a:cs typeface="Comfortaa"/>
                <a:sym typeface="Comfortaa"/>
              </a:rPr>
              <a:t>References</a:t>
            </a:r>
            <a:endParaRPr sz="2720" u="sng">
              <a:latin typeface="Comfortaa"/>
              <a:ea typeface="Comfortaa"/>
              <a:cs typeface="Comfortaa"/>
              <a:sym typeface="Comfortaa"/>
            </a:endParaRPr>
          </a:p>
        </p:txBody>
      </p:sp>
      <p:sp>
        <p:nvSpPr>
          <p:cNvPr id="199" name="Google Shape;199;p31"/>
          <p:cNvSpPr txBox="1">
            <a:spLocks noGrp="1"/>
          </p:cNvSpPr>
          <p:nvPr>
            <p:ph type="body" idx="1"/>
          </p:nvPr>
        </p:nvSpPr>
        <p:spPr>
          <a:xfrm>
            <a:off x="311700" y="615375"/>
            <a:ext cx="8520600" cy="4282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0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800">
                <a:latin typeface="Comfortaa"/>
                <a:ea typeface="Comfortaa"/>
                <a:cs typeface="Comfortaa"/>
                <a:sym typeface="Comfortaa"/>
              </a:rPr>
              <a:t>Hutchinson, J., Kelly, J., Sibieta, L., and Zuccollo, J. (2024). Incentives to recruit and retain teachers in Wales. The Education Policy Institute. [online] Available at: https://epi.org.uk/wp-content/uploads/2024/11/FINAL-EPI-report-to-Welsh-Government-Incentivising-Teachers-research.pdf (Accessed: 2 December 2024). </a:t>
            </a:r>
            <a:endParaRPr sz="800">
              <a:latin typeface="Comfortaa"/>
              <a:ea typeface="Comfortaa"/>
              <a:cs typeface="Comfortaa"/>
              <a:sym typeface="Comfortaa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800">
              <a:latin typeface="Comfortaa"/>
              <a:ea typeface="Comfortaa"/>
              <a:cs typeface="Comfortaa"/>
              <a:sym typeface="Comfortaa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800">
                <a:latin typeface="Comfortaa"/>
                <a:ea typeface="Comfortaa"/>
                <a:cs typeface="Comfortaa"/>
                <a:sym typeface="Comfortaa"/>
              </a:rPr>
              <a:t>James, J. (2024). Y Cyfarfod Llawn 02/07/2024. Available at: https://record.senedd.wales/Plenary/13981#C603917 (Accessed: 4 December 2024). </a:t>
            </a:r>
            <a:endParaRPr sz="800">
              <a:latin typeface="Comfortaa"/>
              <a:ea typeface="Comfortaa"/>
              <a:cs typeface="Comfortaa"/>
              <a:sym typeface="Comfortaa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800">
              <a:latin typeface="Comfortaa"/>
              <a:ea typeface="Comfortaa"/>
              <a:cs typeface="Comfortaa"/>
              <a:sym typeface="Comfortaa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800">
                <a:latin typeface="Comfortaa"/>
                <a:ea typeface="Comfortaa"/>
                <a:cs typeface="Comfortaa"/>
                <a:sym typeface="Comfortaa"/>
              </a:rPr>
              <a:t>Neagle, L. (2024a). Y Cyfarfod Llawn 02/07/2024. Available at: https://record.senedd.wales/Plenary/13981#C603917 (Accessed: 4 December 2024).</a:t>
            </a:r>
            <a:endParaRPr sz="800">
              <a:latin typeface="Comfortaa"/>
              <a:ea typeface="Comfortaa"/>
              <a:cs typeface="Comfortaa"/>
              <a:sym typeface="Comfortaa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800">
                <a:latin typeface="Comfortaa"/>
                <a:ea typeface="Comfortaa"/>
                <a:cs typeface="Comfortaa"/>
                <a:sym typeface="Comfortaa"/>
              </a:rPr>
              <a:t> </a:t>
            </a:r>
            <a:endParaRPr sz="800">
              <a:latin typeface="Comfortaa"/>
              <a:ea typeface="Comfortaa"/>
              <a:cs typeface="Comfortaa"/>
              <a:sym typeface="Comfortaa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800">
                <a:latin typeface="Comfortaa"/>
                <a:ea typeface="Comfortaa"/>
                <a:cs typeface="Comfortaa"/>
                <a:sym typeface="Comfortaa"/>
              </a:rPr>
              <a:t>Neagle, L. (2024b). Y Cyfarfod Llawn 02/10/2024. Available at: https://record.senedd.wales/Plenary/14138#A90849 (Accessed: 5 December 2024). </a:t>
            </a:r>
            <a:endParaRPr sz="800">
              <a:latin typeface="Comfortaa"/>
              <a:ea typeface="Comfortaa"/>
              <a:cs typeface="Comfortaa"/>
              <a:sym typeface="Comfortaa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800">
              <a:latin typeface="Comfortaa"/>
              <a:ea typeface="Comfortaa"/>
              <a:cs typeface="Comfortaa"/>
              <a:sym typeface="Comfortaa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800">
                <a:latin typeface="Comfortaa"/>
                <a:ea typeface="Comfortaa"/>
                <a:cs typeface="Comfortaa"/>
                <a:sym typeface="Comfortaa"/>
              </a:rPr>
              <a:t>Perryman, J. and Calvert, G. (2019). What motivates people to teach, and why do they leave? Accountability, Performativity and Teacher Retention. British Journal of Educational Studies, 68(1), pp. 3–23. Available at: https://doi.org/10.1080/00071005.2019.1589417 (Accessed: 4 December 2024). </a:t>
            </a:r>
            <a:endParaRPr sz="800">
              <a:latin typeface="Comfortaa"/>
              <a:ea typeface="Comfortaa"/>
              <a:cs typeface="Comfortaa"/>
              <a:sym typeface="Comfortaa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800">
              <a:latin typeface="Comfortaa"/>
              <a:ea typeface="Comfortaa"/>
              <a:cs typeface="Comfortaa"/>
              <a:sym typeface="Comfortaa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800">
                <a:latin typeface="Comfortaa"/>
                <a:ea typeface="Comfortaa"/>
                <a:cs typeface="Comfortaa"/>
                <a:sym typeface="Comfortaa"/>
              </a:rPr>
              <a:t>See, B. H., Morris, R., Gorard, S., and El Soufi, N. (2020). What works in attracting and retaining teachers in challenging schools and areas? Oxford Review of Education, 46(6), pp. 678–697. Available at: https://doi.org/10.1080/03054985.2020.1775566 (Accessed: 5 December 2024). </a:t>
            </a:r>
            <a:endParaRPr sz="800">
              <a:latin typeface="Comfortaa"/>
              <a:ea typeface="Comfortaa"/>
              <a:cs typeface="Comfortaa"/>
              <a:sym typeface="Comfortaa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800">
              <a:latin typeface="Comfortaa"/>
              <a:ea typeface="Comfortaa"/>
              <a:cs typeface="Comfortaa"/>
              <a:sym typeface="Comfortaa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800">
                <a:latin typeface="Comfortaa"/>
                <a:ea typeface="Comfortaa"/>
                <a:cs typeface="Comfortaa"/>
                <a:sym typeface="Comfortaa"/>
              </a:rPr>
              <a:t>Stringer, C. and Wood, P. (2024), ‘England’s teacher retention crisis costs taxpayers £1bn a year’, The Telegraph, 12 October. Available at: https://www.telegraph.co.uk/news/2024/10/12/england-teacher-crisis-costs-taxpayers-1-billion-year/ (Accessed: 4 December 2024).</a:t>
            </a:r>
            <a:endParaRPr sz="800">
              <a:latin typeface="Comfortaa"/>
              <a:ea typeface="Comfortaa"/>
              <a:cs typeface="Comfortaa"/>
              <a:sym typeface="Comfortaa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800">
              <a:latin typeface="Comfortaa"/>
              <a:ea typeface="Comfortaa"/>
              <a:cs typeface="Comfortaa"/>
              <a:sym typeface="Comfortaa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800">
                <a:latin typeface="Comfortaa"/>
                <a:ea typeface="Comfortaa"/>
                <a:cs typeface="Comfortaa"/>
                <a:sym typeface="Comfortaa"/>
              </a:rPr>
              <a:t>UK Parliament. (2024). Teacher recruitment, training and retention. Available at: https://committees.parliament.uk/publications/44798/documents/222606/default/ (Accessed: 4 December 2024).</a:t>
            </a:r>
            <a:endParaRPr sz="800">
              <a:latin typeface="Comfortaa"/>
              <a:ea typeface="Comfortaa"/>
              <a:cs typeface="Comfortaa"/>
              <a:sym typeface="Comfortaa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800">
              <a:latin typeface="Comfortaa"/>
              <a:ea typeface="Comfortaa"/>
              <a:cs typeface="Comfortaa"/>
              <a:sym typeface="Comfortaa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800">
                <a:latin typeface="Comfortaa"/>
                <a:ea typeface="Comfortaa"/>
                <a:cs typeface="Comfortaa"/>
                <a:sym typeface="Comfortaa"/>
              </a:rPr>
              <a:t>Welsh Government. (2023). The Welsh in Education Teacher Retention Bursary: guidance for applicants. Available at: https://www.gov.wales/welsh-education-teacher-retention-bursary-guidance-applicants-html (Accessed: 4 December 2024).</a:t>
            </a:r>
            <a:endParaRPr sz="800">
              <a:latin typeface="Comfortaa"/>
              <a:ea typeface="Comfortaa"/>
              <a:cs typeface="Comfortaa"/>
              <a:sym typeface="Comfortaa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800">
              <a:latin typeface="Comfortaa"/>
              <a:ea typeface="Comfortaa"/>
              <a:cs typeface="Comfortaa"/>
              <a:sym typeface="Comfortaa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800">
                <a:latin typeface="Comfortaa"/>
                <a:ea typeface="Comfortaa"/>
                <a:cs typeface="Comfortaa"/>
                <a:sym typeface="Comfortaa"/>
              </a:rPr>
              <a:t>Williams III, J. A., Hill-Jackson, V., Caldwell, C., and Craig, C. J. (2022). ‘Teacher Recruitment and Retention: Local Strategies, Global Inspiration’, Journal of Teacher Education, 73(4), pp. 333-337. Available at: https://doi-org.ezproxy.uwtsd.ac.uk/10.1177/00224871221118155 (Accessed: 4 December 2024).</a:t>
            </a:r>
            <a:endParaRPr sz="800">
              <a:latin typeface="Comfortaa"/>
              <a:ea typeface="Comfortaa"/>
              <a:cs typeface="Comfortaa"/>
              <a:sym typeface="Comfortaa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0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0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Simple Dark">
  <a:themeElements>
    <a:clrScheme name="Simple Dark">
      <a:dk1>
        <a:srgbClr val="FFFFFF"/>
      </a:dk1>
      <a:lt1>
        <a:srgbClr val="212121"/>
      </a:lt1>
      <a:dk2>
        <a:srgbClr val="303030"/>
      </a:dk2>
      <a:lt2>
        <a:srgbClr val="ADADAD"/>
      </a:lt2>
      <a:accent1>
        <a:srgbClr val="009688"/>
      </a:accent1>
      <a:accent2>
        <a:srgbClr val="EEEEEE"/>
      </a:accent2>
      <a:accent3>
        <a:srgbClr val="78909C"/>
      </a:accent3>
      <a:accent4>
        <a:srgbClr val="FFAB40"/>
      </a:accent4>
      <a:accent5>
        <a:srgbClr val="4DD0E1"/>
      </a:accent5>
      <a:accent6>
        <a:srgbClr val="EEFF41"/>
      </a:accent6>
      <a:hlink>
        <a:srgbClr val="4DD0E1"/>
      </a:hlink>
      <a:folHlink>
        <a:srgbClr val="4DD0E1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1389</Words>
  <Application>Microsoft Office PowerPoint</Application>
  <PresentationFormat>On-screen Show (16:9)</PresentationFormat>
  <Paragraphs>95</Paragraphs>
  <Slides>13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1" baseType="lpstr">
      <vt:lpstr>Raleway</vt:lpstr>
      <vt:lpstr>DM Sans</vt:lpstr>
      <vt:lpstr>Poppins SemiBold</vt:lpstr>
      <vt:lpstr>Comfortaa SemiBold</vt:lpstr>
      <vt:lpstr>Comfortaa</vt:lpstr>
      <vt:lpstr>Poppins ExtraLight</vt:lpstr>
      <vt:lpstr>Arial</vt:lpstr>
      <vt:lpstr>Simple Dark</vt:lpstr>
      <vt:lpstr>PowerPoint Presentation</vt:lpstr>
      <vt:lpstr>Aims of the presentation</vt:lpstr>
      <vt:lpstr>Definitions and Key Concepts</vt:lpstr>
      <vt:lpstr>The Current Situation</vt:lpstr>
      <vt:lpstr>PowerPoint Presentation</vt:lpstr>
      <vt:lpstr>The Current Situation</vt:lpstr>
      <vt:lpstr>The Current Situation</vt:lpstr>
      <vt:lpstr>Why do teachers leave?</vt:lpstr>
      <vt:lpstr>Welsh Government response</vt:lpstr>
      <vt:lpstr>What aids retention?</vt:lpstr>
      <vt:lpstr>Recommendations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Gareth Evans</dc:creator>
  <cp:lastModifiedBy>Gareth Evans</cp:lastModifiedBy>
  <cp:revision>1</cp:revision>
  <dcterms:modified xsi:type="dcterms:W3CDTF">2024-12-10T16:31:44Z</dcterms:modified>
</cp:coreProperties>
</file>