
<file path=[Content_Types].xml><?xml version="1.0" encoding="utf-8"?>
<Types xmlns="http://schemas.openxmlformats.org/package/2006/content-types">
  <Default Extension="bmp" ContentType="image/bmp"/>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72" r:id="rId3"/>
    <p:sldId id="257" r:id="rId4"/>
    <p:sldId id="258" r:id="rId5"/>
    <p:sldId id="259" r:id="rId6"/>
    <p:sldId id="260" r:id="rId7"/>
    <p:sldId id="261" r:id="rId8"/>
    <p:sldId id="262" r:id="rId9"/>
    <p:sldId id="263" r:id="rId10"/>
    <p:sldId id="273" r:id="rId11"/>
    <p:sldId id="268" r:id="rId12"/>
    <p:sldId id="269" r:id="rId13"/>
    <p:sldId id="274" r:id="rId14"/>
    <p:sldId id="271"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showGuides="1">
      <p:cViewPr varScale="1">
        <p:scale>
          <a:sx n="116" d="100"/>
          <a:sy n="116" d="100"/>
        </p:scale>
        <p:origin x="390" y="10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52B9F0-BCE8-413C-86C3-552CA0E93A3A}" type="doc">
      <dgm:prSet loTypeId="urn:microsoft.com/office/officeart/2005/8/layout/matrix3" loCatId="matrix" qsTypeId="urn:microsoft.com/office/officeart/2005/8/quickstyle/simple5" qsCatId="simple" csTypeId="urn:microsoft.com/office/officeart/2005/8/colors/accent1_2" csCatId="accent1" phldr="1"/>
      <dgm:spPr/>
      <dgm:t>
        <a:bodyPr/>
        <a:lstStyle/>
        <a:p>
          <a:endParaRPr lang="en-US"/>
        </a:p>
      </dgm:t>
    </dgm:pt>
    <dgm:pt modelId="{9F656009-5043-43B2-8083-E0B3F736AB2F}">
      <dgm:prSet phldrT="[Text]"/>
      <dgm:spPr/>
      <dgm:t>
        <a:bodyPr/>
        <a:lstStyle/>
        <a:p>
          <a:r>
            <a:rPr lang="en-US" dirty="0"/>
            <a:t>Asset</a:t>
          </a:r>
        </a:p>
        <a:p>
          <a:r>
            <a:rPr lang="en-US" dirty="0"/>
            <a:t>Indicator</a:t>
          </a:r>
        </a:p>
      </dgm:t>
    </dgm:pt>
    <dgm:pt modelId="{13E6D209-EB48-41F7-B45C-3E5E4543F097}" type="parTrans" cxnId="{9C8B7580-1E78-4446-B7FB-C5470D6A5C89}">
      <dgm:prSet/>
      <dgm:spPr/>
      <dgm:t>
        <a:bodyPr/>
        <a:lstStyle/>
        <a:p>
          <a:endParaRPr lang="en-US"/>
        </a:p>
      </dgm:t>
    </dgm:pt>
    <dgm:pt modelId="{AB0035FE-83A2-44C6-8E8F-14592F183CA1}" type="sibTrans" cxnId="{9C8B7580-1E78-4446-B7FB-C5470D6A5C89}">
      <dgm:prSet/>
      <dgm:spPr/>
      <dgm:t>
        <a:bodyPr/>
        <a:lstStyle/>
        <a:p>
          <a:endParaRPr lang="en-US"/>
        </a:p>
      </dgm:t>
    </dgm:pt>
    <dgm:pt modelId="{50F43BAD-B95A-4F1A-AA95-5ADBF83AEA11}">
      <dgm:prSet phldrT="[Text]"/>
      <dgm:spPr/>
      <dgm:t>
        <a:bodyPr/>
        <a:lstStyle/>
        <a:p>
          <a:r>
            <a:rPr lang="en-US" dirty="0"/>
            <a:t>Activity</a:t>
          </a:r>
        </a:p>
        <a:p>
          <a:r>
            <a:rPr lang="en-US" dirty="0"/>
            <a:t>Indicator</a:t>
          </a:r>
        </a:p>
      </dgm:t>
    </dgm:pt>
    <dgm:pt modelId="{4AC9C64A-ADB8-4D8D-93C6-D55A84DDF5F5}" type="parTrans" cxnId="{167D242C-04B8-40EC-B500-7D67397A0AE3}">
      <dgm:prSet/>
      <dgm:spPr/>
      <dgm:t>
        <a:bodyPr/>
        <a:lstStyle/>
        <a:p>
          <a:endParaRPr lang="en-US"/>
        </a:p>
      </dgm:t>
    </dgm:pt>
    <dgm:pt modelId="{D14BAB45-4040-4794-BE50-1B039CDD89CE}" type="sibTrans" cxnId="{167D242C-04B8-40EC-B500-7D67397A0AE3}">
      <dgm:prSet/>
      <dgm:spPr/>
      <dgm:t>
        <a:bodyPr/>
        <a:lstStyle/>
        <a:p>
          <a:endParaRPr lang="en-US"/>
        </a:p>
      </dgm:t>
    </dgm:pt>
    <dgm:pt modelId="{3B881B58-B8AD-4FFB-A1F6-6331166B0C98}">
      <dgm:prSet phldrT="[Text]"/>
      <dgm:spPr/>
      <dgm:t>
        <a:bodyPr/>
        <a:lstStyle/>
        <a:p>
          <a:r>
            <a:rPr lang="en-US" dirty="0"/>
            <a:t>Linkages</a:t>
          </a:r>
        </a:p>
      </dgm:t>
    </dgm:pt>
    <dgm:pt modelId="{39FDCD90-9407-4E78-BE1B-C3FA73549582}" type="parTrans" cxnId="{3E6657B3-5AAC-43C2-B2B3-A768CA5D554A}">
      <dgm:prSet/>
      <dgm:spPr/>
      <dgm:t>
        <a:bodyPr/>
        <a:lstStyle/>
        <a:p>
          <a:endParaRPr lang="en-US"/>
        </a:p>
      </dgm:t>
    </dgm:pt>
    <dgm:pt modelId="{14222F0A-E168-4BB7-A2BB-38FC8D9600F5}" type="sibTrans" cxnId="{3E6657B3-5AAC-43C2-B2B3-A768CA5D554A}">
      <dgm:prSet/>
      <dgm:spPr/>
      <dgm:t>
        <a:bodyPr/>
        <a:lstStyle/>
        <a:p>
          <a:endParaRPr lang="en-US"/>
        </a:p>
      </dgm:t>
    </dgm:pt>
    <dgm:pt modelId="{5162D6C4-4261-4BBE-90C2-B0172ECD115E}">
      <dgm:prSet phldrT="[Text]"/>
      <dgm:spPr/>
      <dgm:t>
        <a:bodyPr/>
        <a:lstStyle/>
        <a:p>
          <a:r>
            <a:rPr lang="en-US" dirty="0"/>
            <a:t>Leakages</a:t>
          </a:r>
        </a:p>
      </dgm:t>
    </dgm:pt>
    <dgm:pt modelId="{57342F0F-33D8-41FD-A3DE-2601E69781B6}" type="parTrans" cxnId="{33AF111C-FE04-445E-9F5C-9AC00E7266BA}">
      <dgm:prSet/>
      <dgm:spPr/>
      <dgm:t>
        <a:bodyPr/>
        <a:lstStyle/>
        <a:p>
          <a:endParaRPr lang="en-US"/>
        </a:p>
      </dgm:t>
    </dgm:pt>
    <dgm:pt modelId="{AE11F93F-98CD-4408-82D7-D15282339B24}" type="sibTrans" cxnId="{33AF111C-FE04-445E-9F5C-9AC00E7266BA}">
      <dgm:prSet/>
      <dgm:spPr/>
      <dgm:t>
        <a:bodyPr/>
        <a:lstStyle/>
        <a:p>
          <a:endParaRPr lang="en-US"/>
        </a:p>
      </dgm:t>
    </dgm:pt>
    <dgm:pt modelId="{DA80438B-01DA-42E3-961E-C47D4F0D5087}" type="pres">
      <dgm:prSet presAssocID="{7052B9F0-BCE8-413C-86C3-552CA0E93A3A}" presName="matrix" presStyleCnt="0">
        <dgm:presLayoutVars>
          <dgm:chMax val="1"/>
          <dgm:dir/>
          <dgm:resizeHandles val="exact"/>
        </dgm:presLayoutVars>
      </dgm:prSet>
      <dgm:spPr/>
      <dgm:t>
        <a:bodyPr/>
        <a:lstStyle/>
        <a:p>
          <a:endParaRPr lang="en-GB"/>
        </a:p>
      </dgm:t>
    </dgm:pt>
    <dgm:pt modelId="{5ABD2AAA-37E5-400C-908A-6DD4C10AEF7F}" type="pres">
      <dgm:prSet presAssocID="{7052B9F0-BCE8-413C-86C3-552CA0E93A3A}" presName="diamond" presStyleLbl="bgShp" presStyleIdx="0" presStyleCnt="1"/>
      <dgm:spPr/>
    </dgm:pt>
    <dgm:pt modelId="{E1A1A690-8D63-43FC-9040-A118ED7F0B51}" type="pres">
      <dgm:prSet presAssocID="{7052B9F0-BCE8-413C-86C3-552CA0E93A3A}" presName="quad1" presStyleLbl="node1" presStyleIdx="0" presStyleCnt="4">
        <dgm:presLayoutVars>
          <dgm:chMax val="0"/>
          <dgm:chPref val="0"/>
          <dgm:bulletEnabled val="1"/>
        </dgm:presLayoutVars>
      </dgm:prSet>
      <dgm:spPr/>
      <dgm:t>
        <a:bodyPr/>
        <a:lstStyle/>
        <a:p>
          <a:endParaRPr lang="en-GB"/>
        </a:p>
      </dgm:t>
    </dgm:pt>
    <dgm:pt modelId="{A735100B-400A-4AB8-BB4E-4AD5296692CB}" type="pres">
      <dgm:prSet presAssocID="{7052B9F0-BCE8-413C-86C3-552CA0E93A3A}" presName="quad2" presStyleLbl="node1" presStyleIdx="1" presStyleCnt="4">
        <dgm:presLayoutVars>
          <dgm:chMax val="0"/>
          <dgm:chPref val="0"/>
          <dgm:bulletEnabled val="1"/>
        </dgm:presLayoutVars>
      </dgm:prSet>
      <dgm:spPr/>
      <dgm:t>
        <a:bodyPr/>
        <a:lstStyle/>
        <a:p>
          <a:endParaRPr lang="en-GB"/>
        </a:p>
      </dgm:t>
    </dgm:pt>
    <dgm:pt modelId="{A5885BF0-26F7-4D9A-A343-BDA07CC93F19}" type="pres">
      <dgm:prSet presAssocID="{7052B9F0-BCE8-413C-86C3-552CA0E93A3A}" presName="quad3" presStyleLbl="node1" presStyleIdx="2" presStyleCnt="4">
        <dgm:presLayoutVars>
          <dgm:chMax val="0"/>
          <dgm:chPref val="0"/>
          <dgm:bulletEnabled val="1"/>
        </dgm:presLayoutVars>
      </dgm:prSet>
      <dgm:spPr/>
      <dgm:t>
        <a:bodyPr/>
        <a:lstStyle/>
        <a:p>
          <a:endParaRPr lang="en-GB"/>
        </a:p>
      </dgm:t>
    </dgm:pt>
    <dgm:pt modelId="{7441EB46-B628-4DDD-BAE1-1C2D451CE76A}" type="pres">
      <dgm:prSet presAssocID="{7052B9F0-BCE8-413C-86C3-552CA0E93A3A}" presName="quad4" presStyleLbl="node1" presStyleIdx="3" presStyleCnt="4">
        <dgm:presLayoutVars>
          <dgm:chMax val="0"/>
          <dgm:chPref val="0"/>
          <dgm:bulletEnabled val="1"/>
        </dgm:presLayoutVars>
      </dgm:prSet>
      <dgm:spPr/>
      <dgm:t>
        <a:bodyPr/>
        <a:lstStyle/>
        <a:p>
          <a:endParaRPr lang="en-GB"/>
        </a:p>
      </dgm:t>
    </dgm:pt>
  </dgm:ptLst>
  <dgm:cxnLst>
    <dgm:cxn modelId="{33AF111C-FE04-445E-9F5C-9AC00E7266BA}" srcId="{7052B9F0-BCE8-413C-86C3-552CA0E93A3A}" destId="{5162D6C4-4261-4BBE-90C2-B0172ECD115E}" srcOrd="3" destOrd="0" parTransId="{57342F0F-33D8-41FD-A3DE-2601E69781B6}" sibTransId="{AE11F93F-98CD-4408-82D7-D15282339B24}"/>
    <dgm:cxn modelId="{8A0638F3-F407-4509-8BC6-4397BB8D3727}" type="presOf" srcId="{50F43BAD-B95A-4F1A-AA95-5ADBF83AEA11}" destId="{A735100B-400A-4AB8-BB4E-4AD5296692CB}" srcOrd="0" destOrd="0" presId="urn:microsoft.com/office/officeart/2005/8/layout/matrix3"/>
    <dgm:cxn modelId="{167D242C-04B8-40EC-B500-7D67397A0AE3}" srcId="{7052B9F0-BCE8-413C-86C3-552CA0E93A3A}" destId="{50F43BAD-B95A-4F1A-AA95-5ADBF83AEA11}" srcOrd="1" destOrd="0" parTransId="{4AC9C64A-ADB8-4D8D-93C6-D55A84DDF5F5}" sibTransId="{D14BAB45-4040-4794-BE50-1B039CDD89CE}"/>
    <dgm:cxn modelId="{9C8B7580-1E78-4446-B7FB-C5470D6A5C89}" srcId="{7052B9F0-BCE8-413C-86C3-552CA0E93A3A}" destId="{9F656009-5043-43B2-8083-E0B3F736AB2F}" srcOrd="0" destOrd="0" parTransId="{13E6D209-EB48-41F7-B45C-3E5E4543F097}" sibTransId="{AB0035FE-83A2-44C6-8E8F-14592F183CA1}"/>
    <dgm:cxn modelId="{3E6657B3-5AAC-43C2-B2B3-A768CA5D554A}" srcId="{7052B9F0-BCE8-413C-86C3-552CA0E93A3A}" destId="{3B881B58-B8AD-4FFB-A1F6-6331166B0C98}" srcOrd="2" destOrd="0" parTransId="{39FDCD90-9407-4E78-BE1B-C3FA73549582}" sibTransId="{14222F0A-E168-4BB7-A2BB-38FC8D9600F5}"/>
    <dgm:cxn modelId="{FE2C2335-F309-4A76-BE17-F9B628E25A82}" type="presOf" srcId="{9F656009-5043-43B2-8083-E0B3F736AB2F}" destId="{E1A1A690-8D63-43FC-9040-A118ED7F0B51}" srcOrd="0" destOrd="0" presId="urn:microsoft.com/office/officeart/2005/8/layout/matrix3"/>
    <dgm:cxn modelId="{CC977CD9-5AFD-476B-A540-FA84A56632C8}" type="presOf" srcId="{3B881B58-B8AD-4FFB-A1F6-6331166B0C98}" destId="{A5885BF0-26F7-4D9A-A343-BDA07CC93F19}" srcOrd="0" destOrd="0" presId="urn:microsoft.com/office/officeart/2005/8/layout/matrix3"/>
    <dgm:cxn modelId="{2DE9E1E4-6814-4A7A-994F-36CF6424AB5B}" type="presOf" srcId="{5162D6C4-4261-4BBE-90C2-B0172ECD115E}" destId="{7441EB46-B628-4DDD-BAE1-1C2D451CE76A}" srcOrd="0" destOrd="0" presId="urn:microsoft.com/office/officeart/2005/8/layout/matrix3"/>
    <dgm:cxn modelId="{5EE97FB3-B0E1-4227-BFF7-E60B958EA5D7}" type="presOf" srcId="{7052B9F0-BCE8-413C-86C3-552CA0E93A3A}" destId="{DA80438B-01DA-42E3-961E-C47D4F0D5087}" srcOrd="0" destOrd="0" presId="urn:microsoft.com/office/officeart/2005/8/layout/matrix3"/>
    <dgm:cxn modelId="{63AC0EEC-A84F-4D43-8851-D5974F59DCB5}" type="presParOf" srcId="{DA80438B-01DA-42E3-961E-C47D4F0D5087}" destId="{5ABD2AAA-37E5-400C-908A-6DD4C10AEF7F}" srcOrd="0" destOrd="0" presId="urn:microsoft.com/office/officeart/2005/8/layout/matrix3"/>
    <dgm:cxn modelId="{90A7F22C-FD08-4CBA-A87E-BCC37C65CC45}" type="presParOf" srcId="{DA80438B-01DA-42E3-961E-C47D4F0D5087}" destId="{E1A1A690-8D63-43FC-9040-A118ED7F0B51}" srcOrd="1" destOrd="0" presId="urn:microsoft.com/office/officeart/2005/8/layout/matrix3"/>
    <dgm:cxn modelId="{9F06E2B2-6008-41FC-AAA0-8FB483689C3B}" type="presParOf" srcId="{DA80438B-01DA-42E3-961E-C47D4F0D5087}" destId="{A735100B-400A-4AB8-BB4E-4AD5296692CB}" srcOrd="2" destOrd="0" presId="urn:microsoft.com/office/officeart/2005/8/layout/matrix3"/>
    <dgm:cxn modelId="{272156E3-D88E-41B9-8A77-8D926A29FA1E}" type="presParOf" srcId="{DA80438B-01DA-42E3-961E-C47D4F0D5087}" destId="{A5885BF0-26F7-4D9A-A343-BDA07CC93F19}" srcOrd="3" destOrd="0" presId="urn:microsoft.com/office/officeart/2005/8/layout/matrix3"/>
    <dgm:cxn modelId="{AC60EB03-7AC5-4199-B7BB-0673EA431008}" type="presParOf" srcId="{DA80438B-01DA-42E3-961E-C47D4F0D5087}" destId="{7441EB46-B628-4DDD-BAE1-1C2D451CE76A}"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049056-6C64-4FCF-842B-1FE00D6EDC35}" type="doc">
      <dgm:prSet loTypeId="urn:microsoft.com/office/officeart/2005/8/layout/cycle8" loCatId="cycle" qsTypeId="urn:microsoft.com/office/officeart/2005/8/quickstyle/simple5" qsCatId="simple" csTypeId="urn:microsoft.com/office/officeart/2005/8/colors/accent1_2" csCatId="accent1" phldr="1"/>
      <dgm:spPr/>
    </dgm:pt>
    <dgm:pt modelId="{90DAEDDF-EAAE-425D-A353-80725D34281F}">
      <dgm:prSet phldrT="[Text]"/>
      <dgm:spPr/>
      <dgm:t>
        <a:bodyPr/>
        <a:lstStyle/>
        <a:p>
          <a:r>
            <a:rPr lang="en-US" dirty="0"/>
            <a:t>Social</a:t>
          </a:r>
        </a:p>
      </dgm:t>
    </dgm:pt>
    <dgm:pt modelId="{CB68023E-8F02-44AE-8C8C-A157DC187312}" type="parTrans" cxnId="{547C7B81-95A1-4DCF-A20E-A23F4AFB4602}">
      <dgm:prSet/>
      <dgm:spPr/>
      <dgm:t>
        <a:bodyPr/>
        <a:lstStyle/>
        <a:p>
          <a:endParaRPr lang="en-US"/>
        </a:p>
      </dgm:t>
    </dgm:pt>
    <dgm:pt modelId="{C67CCD77-4F37-4788-86B0-CDACA8776292}" type="sibTrans" cxnId="{547C7B81-95A1-4DCF-A20E-A23F4AFB4602}">
      <dgm:prSet/>
      <dgm:spPr/>
      <dgm:t>
        <a:bodyPr/>
        <a:lstStyle/>
        <a:p>
          <a:endParaRPr lang="en-US"/>
        </a:p>
      </dgm:t>
    </dgm:pt>
    <dgm:pt modelId="{85F5774E-EF82-4817-BCCE-31B8DB0FE929}">
      <dgm:prSet phldrT="[Text]"/>
      <dgm:spPr/>
      <dgm:t>
        <a:bodyPr/>
        <a:lstStyle/>
        <a:p>
          <a:r>
            <a:rPr lang="en-US" dirty="0"/>
            <a:t>Environmental</a:t>
          </a:r>
        </a:p>
      </dgm:t>
    </dgm:pt>
    <dgm:pt modelId="{861708E9-B37B-4B8B-A97F-C5335E54BFEC}" type="parTrans" cxnId="{5A2A502C-C36B-4BC0-8023-F3CB06CB9E62}">
      <dgm:prSet/>
      <dgm:spPr/>
      <dgm:t>
        <a:bodyPr/>
        <a:lstStyle/>
        <a:p>
          <a:endParaRPr lang="en-US"/>
        </a:p>
      </dgm:t>
    </dgm:pt>
    <dgm:pt modelId="{F4515DA0-8BFB-46E0-9F90-9B5E0D345650}" type="sibTrans" cxnId="{5A2A502C-C36B-4BC0-8023-F3CB06CB9E62}">
      <dgm:prSet/>
      <dgm:spPr/>
      <dgm:t>
        <a:bodyPr/>
        <a:lstStyle/>
        <a:p>
          <a:endParaRPr lang="en-US"/>
        </a:p>
      </dgm:t>
    </dgm:pt>
    <dgm:pt modelId="{AB63E46E-EF7F-488E-AEBB-AD942088A985}">
      <dgm:prSet phldrT="[Text]"/>
      <dgm:spPr/>
      <dgm:t>
        <a:bodyPr/>
        <a:lstStyle/>
        <a:p>
          <a:r>
            <a:rPr lang="en-US" dirty="0"/>
            <a:t>Economic</a:t>
          </a:r>
        </a:p>
      </dgm:t>
    </dgm:pt>
    <dgm:pt modelId="{B861B7E2-3BBE-4F31-8F70-FD615789DB4E}" type="parTrans" cxnId="{B3D3D1B6-C772-4F05-AA90-8D95E99D8D6E}">
      <dgm:prSet/>
      <dgm:spPr/>
      <dgm:t>
        <a:bodyPr/>
        <a:lstStyle/>
        <a:p>
          <a:endParaRPr lang="en-US"/>
        </a:p>
      </dgm:t>
    </dgm:pt>
    <dgm:pt modelId="{4CAA5513-CDE7-4700-86FC-6C19110D2B42}" type="sibTrans" cxnId="{B3D3D1B6-C772-4F05-AA90-8D95E99D8D6E}">
      <dgm:prSet/>
      <dgm:spPr/>
      <dgm:t>
        <a:bodyPr/>
        <a:lstStyle/>
        <a:p>
          <a:endParaRPr lang="en-US"/>
        </a:p>
      </dgm:t>
    </dgm:pt>
    <dgm:pt modelId="{8148A070-54F2-42CF-9B19-1631CD1D9099}" type="pres">
      <dgm:prSet presAssocID="{CF049056-6C64-4FCF-842B-1FE00D6EDC35}" presName="compositeShape" presStyleCnt="0">
        <dgm:presLayoutVars>
          <dgm:chMax val="7"/>
          <dgm:dir/>
          <dgm:resizeHandles val="exact"/>
        </dgm:presLayoutVars>
      </dgm:prSet>
      <dgm:spPr/>
    </dgm:pt>
    <dgm:pt modelId="{3400E233-CC76-4A6C-AEB0-A8EB2FD7752F}" type="pres">
      <dgm:prSet presAssocID="{CF049056-6C64-4FCF-842B-1FE00D6EDC35}" presName="wedge1" presStyleLbl="node1" presStyleIdx="0" presStyleCnt="3" custScaleX="93562"/>
      <dgm:spPr/>
      <dgm:t>
        <a:bodyPr/>
        <a:lstStyle/>
        <a:p>
          <a:endParaRPr lang="en-GB"/>
        </a:p>
      </dgm:t>
    </dgm:pt>
    <dgm:pt modelId="{59652684-4C8D-4D3B-A3F8-AE863552BCB2}" type="pres">
      <dgm:prSet presAssocID="{CF049056-6C64-4FCF-842B-1FE00D6EDC35}" presName="dummy1a" presStyleCnt="0"/>
      <dgm:spPr/>
    </dgm:pt>
    <dgm:pt modelId="{9BFDC27C-133E-41E8-9413-5C6464F86736}" type="pres">
      <dgm:prSet presAssocID="{CF049056-6C64-4FCF-842B-1FE00D6EDC35}" presName="dummy1b" presStyleCnt="0"/>
      <dgm:spPr/>
    </dgm:pt>
    <dgm:pt modelId="{435F783B-0680-4F03-BC3F-DD5538689101}" type="pres">
      <dgm:prSet presAssocID="{CF049056-6C64-4FCF-842B-1FE00D6EDC35}" presName="wedge1Tx" presStyleLbl="node1" presStyleIdx="0" presStyleCnt="3">
        <dgm:presLayoutVars>
          <dgm:chMax val="0"/>
          <dgm:chPref val="0"/>
          <dgm:bulletEnabled val="1"/>
        </dgm:presLayoutVars>
      </dgm:prSet>
      <dgm:spPr/>
      <dgm:t>
        <a:bodyPr/>
        <a:lstStyle/>
        <a:p>
          <a:endParaRPr lang="en-GB"/>
        </a:p>
      </dgm:t>
    </dgm:pt>
    <dgm:pt modelId="{A0DAA3EC-E1C7-44E3-B6D1-AF7EB2607ED3}" type="pres">
      <dgm:prSet presAssocID="{CF049056-6C64-4FCF-842B-1FE00D6EDC35}" presName="wedge2" presStyleLbl="node1" presStyleIdx="1" presStyleCnt="3"/>
      <dgm:spPr/>
      <dgm:t>
        <a:bodyPr/>
        <a:lstStyle/>
        <a:p>
          <a:endParaRPr lang="en-GB"/>
        </a:p>
      </dgm:t>
    </dgm:pt>
    <dgm:pt modelId="{A7E7111B-E6CC-4A0B-9E9A-3BA0B7D9DE38}" type="pres">
      <dgm:prSet presAssocID="{CF049056-6C64-4FCF-842B-1FE00D6EDC35}" presName="dummy2a" presStyleCnt="0"/>
      <dgm:spPr/>
    </dgm:pt>
    <dgm:pt modelId="{9D9008FA-1BD7-40BE-83AE-6DEBD956F5B8}" type="pres">
      <dgm:prSet presAssocID="{CF049056-6C64-4FCF-842B-1FE00D6EDC35}" presName="dummy2b" presStyleCnt="0"/>
      <dgm:spPr/>
    </dgm:pt>
    <dgm:pt modelId="{B1D4A090-0C3C-4F50-B77B-A834E157306E}" type="pres">
      <dgm:prSet presAssocID="{CF049056-6C64-4FCF-842B-1FE00D6EDC35}" presName="wedge2Tx" presStyleLbl="node1" presStyleIdx="1" presStyleCnt="3">
        <dgm:presLayoutVars>
          <dgm:chMax val="0"/>
          <dgm:chPref val="0"/>
          <dgm:bulletEnabled val="1"/>
        </dgm:presLayoutVars>
      </dgm:prSet>
      <dgm:spPr/>
      <dgm:t>
        <a:bodyPr/>
        <a:lstStyle/>
        <a:p>
          <a:endParaRPr lang="en-GB"/>
        </a:p>
      </dgm:t>
    </dgm:pt>
    <dgm:pt modelId="{87EF6D04-C1D3-4D11-A456-51CD2AE91D45}" type="pres">
      <dgm:prSet presAssocID="{CF049056-6C64-4FCF-842B-1FE00D6EDC35}" presName="wedge3" presStyleLbl="node1" presStyleIdx="2" presStyleCnt="3"/>
      <dgm:spPr/>
      <dgm:t>
        <a:bodyPr/>
        <a:lstStyle/>
        <a:p>
          <a:endParaRPr lang="en-GB"/>
        </a:p>
      </dgm:t>
    </dgm:pt>
    <dgm:pt modelId="{06EDE3BB-582F-4DE7-AD7A-A28782372D40}" type="pres">
      <dgm:prSet presAssocID="{CF049056-6C64-4FCF-842B-1FE00D6EDC35}" presName="dummy3a" presStyleCnt="0"/>
      <dgm:spPr/>
    </dgm:pt>
    <dgm:pt modelId="{C90B80DB-C44D-4869-9E30-B19946FB25DF}" type="pres">
      <dgm:prSet presAssocID="{CF049056-6C64-4FCF-842B-1FE00D6EDC35}" presName="dummy3b" presStyleCnt="0"/>
      <dgm:spPr/>
    </dgm:pt>
    <dgm:pt modelId="{A0CBC888-5306-4E9E-8746-45EA614A4509}" type="pres">
      <dgm:prSet presAssocID="{CF049056-6C64-4FCF-842B-1FE00D6EDC35}" presName="wedge3Tx" presStyleLbl="node1" presStyleIdx="2" presStyleCnt="3">
        <dgm:presLayoutVars>
          <dgm:chMax val="0"/>
          <dgm:chPref val="0"/>
          <dgm:bulletEnabled val="1"/>
        </dgm:presLayoutVars>
      </dgm:prSet>
      <dgm:spPr/>
      <dgm:t>
        <a:bodyPr/>
        <a:lstStyle/>
        <a:p>
          <a:endParaRPr lang="en-GB"/>
        </a:p>
      </dgm:t>
    </dgm:pt>
    <dgm:pt modelId="{79F3A5EE-7F58-4738-B409-5323B42661F9}" type="pres">
      <dgm:prSet presAssocID="{C67CCD77-4F37-4788-86B0-CDACA8776292}" presName="arrowWedge1" presStyleLbl="fgSibTrans2D1" presStyleIdx="0" presStyleCnt="3"/>
      <dgm:spPr/>
    </dgm:pt>
    <dgm:pt modelId="{8A7AD0EA-951B-41A9-B62E-85C011E63235}" type="pres">
      <dgm:prSet presAssocID="{F4515DA0-8BFB-46E0-9F90-9B5E0D345650}" presName="arrowWedge2" presStyleLbl="fgSibTrans2D1" presStyleIdx="1" presStyleCnt="3"/>
      <dgm:spPr/>
    </dgm:pt>
    <dgm:pt modelId="{B476476B-482F-4360-AD29-9143FA1A45D7}" type="pres">
      <dgm:prSet presAssocID="{4CAA5513-CDE7-4700-86FC-6C19110D2B42}" presName="arrowWedge3" presStyleLbl="fgSibTrans2D1" presStyleIdx="2" presStyleCnt="3"/>
      <dgm:spPr/>
    </dgm:pt>
  </dgm:ptLst>
  <dgm:cxnLst>
    <dgm:cxn modelId="{68AE351D-C887-4B95-B709-CA0E42B73C4D}" type="presOf" srcId="{85F5774E-EF82-4817-BCCE-31B8DB0FE929}" destId="{A0DAA3EC-E1C7-44E3-B6D1-AF7EB2607ED3}" srcOrd="0" destOrd="0" presId="urn:microsoft.com/office/officeart/2005/8/layout/cycle8"/>
    <dgm:cxn modelId="{547C7B81-95A1-4DCF-A20E-A23F4AFB4602}" srcId="{CF049056-6C64-4FCF-842B-1FE00D6EDC35}" destId="{90DAEDDF-EAAE-425D-A353-80725D34281F}" srcOrd="0" destOrd="0" parTransId="{CB68023E-8F02-44AE-8C8C-A157DC187312}" sibTransId="{C67CCD77-4F37-4788-86B0-CDACA8776292}"/>
    <dgm:cxn modelId="{DFD74174-AF7F-4D50-B7A8-A10B7C2C34AB}" type="presOf" srcId="{CF049056-6C64-4FCF-842B-1FE00D6EDC35}" destId="{8148A070-54F2-42CF-9B19-1631CD1D9099}" srcOrd="0" destOrd="0" presId="urn:microsoft.com/office/officeart/2005/8/layout/cycle8"/>
    <dgm:cxn modelId="{1BC1D30B-C8E0-48EA-81DE-C20CBA245E5D}" type="presOf" srcId="{AB63E46E-EF7F-488E-AEBB-AD942088A985}" destId="{A0CBC888-5306-4E9E-8746-45EA614A4509}" srcOrd="1" destOrd="0" presId="urn:microsoft.com/office/officeart/2005/8/layout/cycle8"/>
    <dgm:cxn modelId="{875F93C1-48EE-4683-BEF6-4534D09E3C69}" type="presOf" srcId="{AB63E46E-EF7F-488E-AEBB-AD942088A985}" destId="{87EF6D04-C1D3-4D11-A456-51CD2AE91D45}" srcOrd="0" destOrd="0" presId="urn:microsoft.com/office/officeart/2005/8/layout/cycle8"/>
    <dgm:cxn modelId="{5A2A502C-C36B-4BC0-8023-F3CB06CB9E62}" srcId="{CF049056-6C64-4FCF-842B-1FE00D6EDC35}" destId="{85F5774E-EF82-4817-BCCE-31B8DB0FE929}" srcOrd="1" destOrd="0" parTransId="{861708E9-B37B-4B8B-A97F-C5335E54BFEC}" sibTransId="{F4515DA0-8BFB-46E0-9F90-9B5E0D345650}"/>
    <dgm:cxn modelId="{F9660BD6-F357-4B4D-9E59-F33B4CCD4810}" type="presOf" srcId="{85F5774E-EF82-4817-BCCE-31B8DB0FE929}" destId="{B1D4A090-0C3C-4F50-B77B-A834E157306E}" srcOrd="1" destOrd="0" presId="urn:microsoft.com/office/officeart/2005/8/layout/cycle8"/>
    <dgm:cxn modelId="{B3D3D1B6-C772-4F05-AA90-8D95E99D8D6E}" srcId="{CF049056-6C64-4FCF-842B-1FE00D6EDC35}" destId="{AB63E46E-EF7F-488E-AEBB-AD942088A985}" srcOrd="2" destOrd="0" parTransId="{B861B7E2-3BBE-4F31-8F70-FD615789DB4E}" sibTransId="{4CAA5513-CDE7-4700-86FC-6C19110D2B42}"/>
    <dgm:cxn modelId="{C245556E-2036-4065-B4E3-8B1A5724FD1E}" type="presOf" srcId="{90DAEDDF-EAAE-425D-A353-80725D34281F}" destId="{3400E233-CC76-4A6C-AEB0-A8EB2FD7752F}" srcOrd="0" destOrd="0" presId="urn:microsoft.com/office/officeart/2005/8/layout/cycle8"/>
    <dgm:cxn modelId="{E119CD57-6D64-47B3-8B0F-EA1493350AAD}" type="presOf" srcId="{90DAEDDF-EAAE-425D-A353-80725D34281F}" destId="{435F783B-0680-4F03-BC3F-DD5538689101}" srcOrd="1" destOrd="0" presId="urn:microsoft.com/office/officeart/2005/8/layout/cycle8"/>
    <dgm:cxn modelId="{349150E3-3836-408B-B800-B618A4476989}" type="presParOf" srcId="{8148A070-54F2-42CF-9B19-1631CD1D9099}" destId="{3400E233-CC76-4A6C-AEB0-A8EB2FD7752F}" srcOrd="0" destOrd="0" presId="urn:microsoft.com/office/officeart/2005/8/layout/cycle8"/>
    <dgm:cxn modelId="{B8B513CC-05BE-4564-A93F-1D138EBB5297}" type="presParOf" srcId="{8148A070-54F2-42CF-9B19-1631CD1D9099}" destId="{59652684-4C8D-4D3B-A3F8-AE863552BCB2}" srcOrd="1" destOrd="0" presId="urn:microsoft.com/office/officeart/2005/8/layout/cycle8"/>
    <dgm:cxn modelId="{2FD02D60-5E83-4A9E-BA68-1C66930E78DA}" type="presParOf" srcId="{8148A070-54F2-42CF-9B19-1631CD1D9099}" destId="{9BFDC27C-133E-41E8-9413-5C6464F86736}" srcOrd="2" destOrd="0" presId="urn:microsoft.com/office/officeart/2005/8/layout/cycle8"/>
    <dgm:cxn modelId="{BB8E19F7-C9A1-4389-B1E7-5232FDF450DF}" type="presParOf" srcId="{8148A070-54F2-42CF-9B19-1631CD1D9099}" destId="{435F783B-0680-4F03-BC3F-DD5538689101}" srcOrd="3" destOrd="0" presId="urn:microsoft.com/office/officeart/2005/8/layout/cycle8"/>
    <dgm:cxn modelId="{534ABE62-E673-4963-8E10-275514E6E02C}" type="presParOf" srcId="{8148A070-54F2-42CF-9B19-1631CD1D9099}" destId="{A0DAA3EC-E1C7-44E3-B6D1-AF7EB2607ED3}" srcOrd="4" destOrd="0" presId="urn:microsoft.com/office/officeart/2005/8/layout/cycle8"/>
    <dgm:cxn modelId="{AEC6B831-3EEF-4A68-BBFA-DECD1D5EC76E}" type="presParOf" srcId="{8148A070-54F2-42CF-9B19-1631CD1D9099}" destId="{A7E7111B-E6CC-4A0B-9E9A-3BA0B7D9DE38}" srcOrd="5" destOrd="0" presId="urn:microsoft.com/office/officeart/2005/8/layout/cycle8"/>
    <dgm:cxn modelId="{5C9EAC15-8992-4128-8A4D-F7570AB673A3}" type="presParOf" srcId="{8148A070-54F2-42CF-9B19-1631CD1D9099}" destId="{9D9008FA-1BD7-40BE-83AE-6DEBD956F5B8}" srcOrd="6" destOrd="0" presId="urn:microsoft.com/office/officeart/2005/8/layout/cycle8"/>
    <dgm:cxn modelId="{52E183EF-FCAC-4DFC-842C-A4AF9CC2A3E1}" type="presParOf" srcId="{8148A070-54F2-42CF-9B19-1631CD1D9099}" destId="{B1D4A090-0C3C-4F50-B77B-A834E157306E}" srcOrd="7" destOrd="0" presId="urn:microsoft.com/office/officeart/2005/8/layout/cycle8"/>
    <dgm:cxn modelId="{CC879C0E-9E5E-4DAB-BF7F-1B1161B152F5}" type="presParOf" srcId="{8148A070-54F2-42CF-9B19-1631CD1D9099}" destId="{87EF6D04-C1D3-4D11-A456-51CD2AE91D45}" srcOrd="8" destOrd="0" presId="urn:microsoft.com/office/officeart/2005/8/layout/cycle8"/>
    <dgm:cxn modelId="{E0201D41-2798-43BF-99B0-ACBFF2663783}" type="presParOf" srcId="{8148A070-54F2-42CF-9B19-1631CD1D9099}" destId="{06EDE3BB-582F-4DE7-AD7A-A28782372D40}" srcOrd="9" destOrd="0" presId="urn:microsoft.com/office/officeart/2005/8/layout/cycle8"/>
    <dgm:cxn modelId="{F1D1BB7A-5596-4B4B-9ADD-F09B313B886E}" type="presParOf" srcId="{8148A070-54F2-42CF-9B19-1631CD1D9099}" destId="{C90B80DB-C44D-4869-9E30-B19946FB25DF}" srcOrd="10" destOrd="0" presId="urn:microsoft.com/office/officeart/2005/8/layout/cycle8"/>
    <dgm:cxn modelId="{854FDCE2-60AE-4D79-B2C6-2B9EC6463E78}" type="presParOf" srcId="{8148A070-54F2-42CF-9B19-1631CD1D9099}" destId="{A0CBC888-5306-4E9E-8746-45EA614A4509}" srcOrd="11" destOrd="0" presId="urn:microsoft.com/office/officeart/2005/8/layout/cycle8"/>
    <dgm:cxn modelId="{94EB0238-EDE7-4781-AF8C-222B0775F3E9}" type="presParOf" srcId="{8148A070-54F2-42CF-9B19-1631CD1D9099}" destId="{79F3A5EE-7F58-4738-B409-5323B42661F9}" srcOrd="12" destOrd="0" presId="urn:microsoft.com/office/officeart/2005/8/layout/cycle8"/>
    <dgm:cxn modelId="{A5A3A8C8-8E9E-4F84-88DE-FA8F1211CC5A}" type="presParOf" srcId="{8148A070-54F2-42CF-9B19-1631CD1D9099}" destId="{8A7AD0EA-951B-41A9-B62E-85C011E63235}" srcOrd="13" destOrd="0" presId="urn:microsoft.com/office/officeart/2005/8/layout/cycle8"/>
    <dgm:cxn modelId="{2004EC04-E46C-4864-B383-4D1CEDDAAAD8}" type="presParOf" srcId="{8148A070-54F2-42CF-9B19-1631CD1D9099}" destId="{B476476B-482F-4360-AD29-9143FA1A45D7}" srcOrd="14" destOrd="0" presId="urn:microsoft.com/office/officeart/2005/8/layout/cycle8"/>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FC0C2E-D61C-4335-B922-83E48B2723F2}" type="doc">
      <dgm:prSet loTypeId="urn:microsoft.com/office/officeart/2005/8/layout/equation2" loCatId="relationship" qsTypeId="urn:microsoft.com/office/officeart/2005/8/quickstyle/simple1" qsCatId="simple" csTypeId="urn:microsoft.com/office/officeart/2005/8/colors/colorful1" csCatId="colorful" phldr="1"/>
      <dgm:spPr/>
    </dgm:pt>
    <dgm:pt modelId="{5AA83AFC-B095-4DB8-AD40-5BF17C9126E6}">
      <dgm:prSet phldrT="[Text]"/>
      <dgm:spPr/>
      <dgm:t>
        <a:bodyPr/>
        <a:lstStyle/>
        <a:p>
          <a:r>
            <a:rPr lang="en-US" dirty="0">
              <a:latin typeface="Times New Roman" panose="02020603050405020304" pitchFamily="18" charset="0"/>
              <a:cs typeface="Times New Roman" panose="02020603050405020304" pitchFamily="18" charset="0"/>
            </a:rPr>
            <a:t>Natural </a:t>
          </a:r>
        </a:p>
      </dgm:t>
    </dgm:pt>
    <dgm:pt modelId="{8C0840EF-8B2F-4BEB-B79C-E0A38F6E2952}" type="parTrans" cxnId="{89B5FB56-B6C2-4FF4-8E5E-E9BDAE19FAB3}">
      <dgm:prSet/>
      <dgm:spPr/>
      <dgm:t>
        <a:bodyPr/>
        <a:lstStyle/>
        <a:p>
          <a:endParaRPr lang="en-US"/>
        </a:p>
      </dgm:t>
    </dgm:pt>
    <dgm:pt modelId="{18EF3BFF-66F0-4106-8068-B6F482AD85A9}" type="sibTrans" cxnId="{89B5FB56-B6C2-4FF4-8E5E-E9BDAE19FAB3}">
      <dgm:prSet/>
      <dgm:spPr/>
      <dgm:t>
        <a:bodyPr/>
        <a:lstStyle/>
        <a:p>
          <a:endParaRPr lang="en-US"/>
        </a:p>
      </dgm:t>
    </dgm:pt>
    <dgm:pt modelId="{26616D2E-C3B7-464F-94B9-322EB850ADA6}">
      <dgm:prSet phldrT="[Text]"/>
      <dgm:spPr>
        <a:solidFill>
          <a:schemeClr val="accent2">
            <a:lumMod val="75000"/>
          </a:schemeClr>
        </a:solidFill>
      </dgm:spPr>
      <dgm:t>
        <a:bodyPr/>
        <a:lstStyle/>
        <a:p>
          <a:r>
            <a:rPr lang="en-US" dirty="0">
              <a:latin typeface="Times New Roman" panose="02020603050405020304" pitchFamily="18" charset="0"/>
              <a:cs typeface="Times New Roman" panose="02020603050405020304" pitchFamily="18" charset="0"/>
            </a:rPr>
            <a:t>Built</a:t>
          </a:r>
        </a:p>
      </dgm:t>
    </dgm:pt>
    <dgm:pt modelId="{9574125A-0F50-46C8-B740-B29848629ACC}" type="parTrans" cxnId="{69FFC27D-250C-4B4E-BCBF-639412EA7C8D}">
      <dgm:prSet/>
      <dgm:spPr/>
      <dgm:t>
        <a:bodyPr/>
        <a:lstStyle/>
        <a:p>
          <a:endParaRPr lang="en-US"/>
        </a:p>
      </dgm:t>
    </dgm:pt>
    <dgm:pt modelId="{DEA15E0A-FFED-4064-83C1-8AD0CF4AE20F}" type="sibTrans" cxnId="{69FFC27D-250C-4B4E-BCBF-639412EA7C8D}">
      <dgm:prSet/>
      <dgm:spPr/>
      <dgm:t>
        <a:bodyPr/>
        <a:lstStyle/>
        <a:p>
          <a:endParaRPr lang="en-US"/>
        </a:p>
      </dgm:t>
    </dgm:pt>
    <dgm:pt modelId="{1235A96C-D221-45E3-8CDD-962366FDD1F9}">
      <dgm:prSet phldrT="[Text]" custT="1"/>
      <dgm:spPr>
        <a:solidFill>
          <a:schemeClr val="accent6">
            <a:lumMod val="75000"/>
          </a:schemeClr>
        </a:solidFill>
      </dgm:spPr>
      <dgm:t>
        <a:bodyPr/>
        <a:lstStyle/>
        <a:p>
          <a:r>
            <a:rPr lang="en-US" sz="2400" dirty="0">
              <a:latin typeface="Times New Roman" panose="02020603050405020304" pitchFamily="18" charset="0"/>
              <a:cs typeface="Times New Roman" panose="02020603050405020304" pitchFamily="18" charset="0"/>
            </a:rPr>
            <a:t>Sustainable Environment</a:t>
          </a:r>
        </a:p>
      </dgm:t>
    </dgm:pt>
    <dgm:pt modelId="{7F353325-BDAE-40E8-8723-C068324AC261}" type="parTrans" cxnId="{A52C75BF-A95B-4E6A-A875-93873AA3686E}">
      <dgm:prSet/>
      <dgm:spPr/>
      <dgm:t>
        <a:bodyPr/>
        <a:lstStyle/>
        <a:p>
          <a:endParaRPr lang="en-US"/>
        </a:p>
      </dgm:t>
    </dgm:pt>
    <dgm:pt modelId="{E96D07D7-EA6C-47E7-B1C1-24D4476A7781}" type="sibTrans" cxnId="{A52C75BF-A95B-4E6A-A875-93873AA3686E}">
      <dgm:prSet/>
      <dgm:spPr/>
      <dgm:t>
        <a:bodyPr/>
        <a:lstStyle/>
        <a:p>
          <a:endParaRPr lang="en-US"/>
        </a:p>
      </dgm:t>
    </dgm:pt>
    <dgm:pt modelId="{D23D84F6-646D-4DD5-B659-2E5129476820}" type="pres">
      <dgm:prSet presAssocID="{7FFC0C2E-D61C-4335-B922-83E48B2723F2}" presName="Name0" presStyleCnt="0">
        <dgm:presLayoutVars>
          <dgm:dir/>
          <dgm:resizeHandles val="exact"/>
        </dgm:presLayoutVars>
      </dgm:prSet>
      <dgm:spPr/>
    </dgm:pt>
    <dgm:pt modelId="{910ABB1A-58E9-4F24-91B0-450826A16322}" type="pres">
      <dgm:prSet presAssocID="{7FFC0C2E-D61C-4335-B922-83E48B2723F2}" presName="vNodes" presStyleCnt="0"/>
      <dgm:spPr/>
    </dgm:pt>
    <dgm:pt modelId="{7FA9952E-1D9C-4538-A425-2D1A4FE3D9F1}" type="pres">
      <dgm:prSet presAssocID="{5AA83AFC-B095-4DB8-AD40-5BF17C9126E6}" presName="node" presStyleLbl="node1" presStyleIdx="0" presStyleCnt="3">
        <dgm:presLayoutVars>
          <dgm:bulletEnabled val="1"/>
        </dgm:presLayoutVars>
      </dgm:prSet>
      <dgm:spPr/>
      <dgm:t>
        <a:bodyPr/>
        <a:lstStyle/>
        <a:p>
          <a:endParaRPr lang="en-GB"/>
        </a:p>
      </dgm:t>
    </dgm:pt>
    <dgm:pt modelId="{EB8BE4BF-8AA3-4BDC-829A-E013F3730BD1}" type="pres">
      <dgm:prSet presAssocID="{18EF3BFF-66F0-4106-8068-B6F482AD85A9}" presName="spacerT" presStyleCnt="0"/>
      <dgm:spPr/>
    </dgm:pt>
    <dgm:pt modelId="{41D30783-5117-4EF2-8955-D7EC7F7D056C}" type="pres">
      <dgm:prSet presAssocID="{18EF3BFF-66F0-4106-8068-B6F482AD85A9}" presName="sibTrans" presStyleLbl="sibTrans2D1" presStyleIdx="0" presStyleCnt="2"/>
      <dgm:spPr/>
      <dgm:t>
        <a:bodyPr/>
        <a:lstStyle/>
        <a:p>
          <a:endParaRPr lang="en-GB"/>
        </a:p>
      </dgm:t>
    </dgm:pt>
    <dgm:pt modelId="{4468DE6D-DD48-4AB2-994F-35CB37BD0392}" type="pres">
      <dgm:prSet presAssocID="{18EF3BFF-66F0-4106-8068-B6F482AD85A9}" presName="spacerB" presStyleCnt="0"/>
      <dgm:spPr/>
    </dgm:pt>
    <dgm:pt modelId="{9FA471D7-CD88-410B-A967-6791B128A003}" type="pres">
      <dgm:prSet presAssocID="{26616D2E-C3B7-464F-94B9-322EB850ADA6}" presName="node" presStyleLbl="node1" presStyleIdx="1" presStyleCnt="3">
        <dgm:presLayoutVars>
          <dgm:bulletEnabled val="1"/>
        </dgm:presLayoutVars>
      </dgm:prSet>
      <dgm:spPr/>
      <dgm:t>
        <a:bodyPr/>
        <a:lstStyle/>
        <a:p>
          <a:endParaRPr lang="en-GB"/>
        </a:p>
      </dgm:t>
    </dgm:pt>
    <dgm:pt modelId="{4189CE0C-34FD-45DF-8C2B-490C9907BC83}" type="pres">
      <dgm:prSet presAssocID="{7FFC0C2E-D61C-4335-B922-83E48B2723F2}" presName="sibTransLast" presStyleLbl="sibTrans2D1" presStyleIdx="1" presStyleCnt="2"/>
      <dgm:spPr/>
      <dgm:t>
        <a:bodyPr/>
        <a:lstStyle/>
        <a:p>
          <a:endParaRPr lang="en-GB"/>
        </a:p>
      </dgm:t>
    </dgm:pt>
    <dgm:pt modelId="{1856CE81-BA9D-4688-8BEC-49111B5F65FF}" type="pres">
      <dgm:prSet presAssocID="{7FFC0C2E-D61C-4335-B922-83E48B2723F2}" presName="connectorText" presStyleLbl="sibTrans2D1" presStyleIdx="1" presStyleCnt="2"/>
      <dgm:spPr/>
      <dgm:t>
        <a:bodyPr/>
        <a:lstStyle/>
        <a:p>
          <a:endParaRPr lang="en-GB"/>
        </a:p>
      </dgm:t>
    </dgm:pt>
    <dgm:pt modelId="{CE5E8FBE-3887-46AC-84D5-81CF8EE99145}" type="pres">
      <dgm:prSet presAssocID="{7FFC0C2E-D61C-4335-B922-83E48B2723F2}" presName="lastNode" presStyleLbl="node1" presStyleIdx="2" presStyleCnt="3">
        <dgm:presLayoutVars>
          <dgm:bulletEnabled val="1"/>
        </dgm:presLayoutVars>
      </dgm:prSet>
      <dgm:spPr/>
      <dgm:t>
        <a:bodyPr/>
        <a:lstStyle/>
        <a:p>
          <a:endParaRPr lang="en-GB"/>
        </a:p>
      </dgm:t>
    </dgm:pt>
  </dgm:ptLst>
  <dgm:cxnLst>
    <dgm:cxn modelId="{10777336-A0D8-41CE-AB94-5EFC9D6C7BF6}" type="presOf" srcId="{1235A96C-D221-45E3-8CDD-962366FDD1F9}" destId="{CE5E8FBE-3887-46AC-84D5-81CF8EE99145}" srcOrd="0" destOrd="0" presId="urn:microsoft.com/office/officeart/2005/8/layout/equation2"/>
    <dgm:cxn modelId="{D04CE58D-1881-4BB6-9A7E-BFE46041AC08}" type="presOf" srcId="{26616D2E-C3B7-464F-94B9-322EB850ADA6}" destId="{9FA471D7-CD88-410B-A967-6791B128A003}" srcOrd="0" destOrd="0" presId="urn:microsoft.com/office/officeart/2005/8/layout/equation2"/>
    <dgm:cxn modelId="{D5EAB130-3D97-4A11-A7C0-F04F086B0A6B}" type="presOf" srcId="{DEA15E0A-FFED-4064-83C1-8AD0CF4AE20F}" destId="{4189CE0C-34FD-45DF-8C2B-490C9907BC83}" srcOrd="0" destOrd="0" presId="urn:microsoft.com/office/officeart/2005/8/layout/equation2"/>
    <dgm:cxn modelId="{BB24A965-2C90-40E8-B057-18F6DB428C31}" type="presOf" srcId="{18EF3BFF-66F0-4106-8068-B6F482AD85A9}" destId="{41D30783-5117-4EF2-8955-D7EC7F7D056C}" srcOrd="0" destOrd="0" presId="urn:microsoft.com/office/officeart/2005/8/layout/equation2"/>
    <dgm:cxn modelId="{69FFC27D-250C-4B4E-BCBF-639412EA7C8D}" srcId="{7FFC0C2E-D61C-4335-B922-83E48B2723F2}" destId="{26616D2E-C3B7-464F-94B9-322EB850ADA6}" srcOrd="1" destOrd="0" parTransId="{9574125A-0F50-46C8-B740-B29848629ACC}" sibTransId="{DEA15E0A-FFED-4064-83C1-8AD0CF4AE20F}"/>
    <dgm:cxn modelId="{1F9D678A-C64F-45DD-9D54-630912DF4116}" type="presOf" srcId="{DEA15E0A-FFED-4064-83C1-8AD0CF4AE20F}" destId="{1856CE81-BA9D-4688-8BEC-49111B5F65FF}" srcOrd="1" destOrd="0" presId="urn:microsoft.com/office/officeart/2005/8/layout/equation2"/>
    <dgm:cxn modelId="{A52C75BF-A95B-4E6A-A875-93873AA3686E}" srcId="{7FFC0C2E-D61C-4335-B922-83E48B2723F2}" destId="{1235A96C-D221-45E3-8CDD-962366FDD1F9}" srcOrd="2" destOrd="0" parTransId="{7F353325-BDAE-40E8-8723-C068324AC261}" sibTransId="{E96D07D7-EA6C-47E7-B1C1-24D4476A7781}"/>
    <dgm:cxn modelId="{568A7AB7-C9BA-4858-B56C-C122C3560873}" type="presOf" srcId="{5AA83AFC-B095-4DB8-AD40-5BF17C9126E6}" destId="{7FA9952E-1D9C-4538-A425-2D1A4FE3D9F1}" srcOrd="0" destOrd="0" presId="urn:microsoft.com/office/officeart/2005/8/layout/equation2"/>
    <dgm:cxn modelId="{89B5FB56-B6C2-4FF4-8E5E-E9BDAE19FAB3}" srcId="{7FFC0C2E-D61C-4335-B922-83E48B2723F2}" destId="{5AA83AFC-B095-4DB8-AD40-5BF17C9126E6}" srcOrd="0" destOrd="0" parTransId="{8C0840EF-8B2F-4BEB-B79C-E0A38F6E2952}" sibTransId="{18EF3BFF-66F0-4106-8068-B6F482AD85A9}"/>
    <dgm:cxn modelId="{E0EE4443-36CA-4949-955C-6E71A6B46F97}" type="presOf" srcId="{7FFC0C2E-D61C-4335-B922-83E48B2723F2}" destId="{D23D84F6-646D-4DD5-B659-2E5129476820}" srcOrd="0" destOrd="0" presId="urn:microsoft.com/office/officeart/2005/8/layout/equation2"/>
    <dgm:cxn modelId="{769549A8-FCA6-48AE-B7E3-6FA719E3015E}" type="presParOf" srcId="{D23D84F6-646D-4DD5-B659-2E5129476820}" destId="{910ABB1A-58E9-4F24-91B0-450826A16322}" srcOrd="0" destOrd="0" presId="urn:microsoft.com/office/officeart/2005/8/layout/equation2"/>
    <dgm:cxn modelId="{F0977165-EE19-48D3-8445-F4A9F806E4FE}" type="presParOf" srcId="{910ABB1A-58E9-4F24-91B0-450826A16322}" destId="{7FA9952E-1D9C-4538-A425-2D1A4FE3D9F1}" srcOrd="0" destOrd="0" presId="urn:microsoft.com/office/officeart/2005/8/layout/equation2"/>
    <dgm:cxn modelId="{A48E458C-D7D7-4834-9CF3-454322FB5C28}" type="presParOf" srcId="{910ABB1A-58E9-4F24-91B0-450826A16322}" destId="{EB8BE4BF-8AA3-4BDC-829A-E013F3730BD1}" srcOrd="1" destOrd="0" presId="urn:microsoft.com/office/officeart/2005/8/layout/equation2"/>
    <dgm:cxn modelId="{9C6BDC63-EAD4-4CD1-8C41-7ACFCA77A54E}" type="presParOf" srcId="{910ABB1A-58E9-4F24-91B0-450826A16322}" destId="{41D30783-5117-4EF2-8955-D7EC7F7D056C}" srcOrd="2" destOrd="0" presId="urn:microsoft.com/office/officeart/2005/8/layout/equation2"/>
    <dgm:cxn modelId="{AB537027-CE81-4BC4-ABF4-CACA23B8ECCC}" type="presParOf" srcId="{910ABB1A-58E9-4F24-91B0-450826A16322}" destId="{4468DE6D-DD48-4AB2-994F-35CB37BD0392}" srcOrd="3" destOrd="0" presId="urn:microsoft.com/office/officeart/2005/8/layout/equation2"/>
    <dgm:cxn modelId="{43A5A41E-864D-4291-B01B-29EA06BB6A37}" type="presParOf" srcId="{910ABB1A-58E9-4F24-91B0-450826A16322}" destId="{9FA471D7-CD88-410B-A967-6791B128A003}" srcOrd="4" destOrd="0" presId="urn:microsoft.com/office/officeart/2005/8/layout/equation2"/>
    <dgm:cxn modelId="{81112D9A-B98E-49E6-BAA8-5CD91A9FC9AD}" type="presParOf" srcId="{D23D84F6-646D-4DD5-B659-2E5129476820}" destId="{4189CE0C-34FD-45DF-8C2B-490C9907BC83}" srcOrd="1" destOrd="0" presId="urn:microsoft.com/office/officeart/2005/8/layout/equation2"/>
    <dgm:cxn modelId="{F0066E73-DD3D-440C-B74D-DF54AE7A9BC5}" type="presParOf" srcId="{4189CE0C-34FD-45DF-8C2B-490C9907BC83}" destId="{1856CE81-BA9D-4688-8BEC-49111B5F65FF}" srcOrd="0" destOrd="0" presId="urn:microsoft.com/office/officeart/2005/8/layout/equation2"/>
    <dgm:cxn modelId="{F7801A0F-6F8B-44B0-8E56-99EE2C929E5D}" type="presParOf" srcId="{D23D84F6-646D-4DD5-B659-2E5129476820}" destId="{CE5E8FBE-3887-46AC-84D5-81CF8EE99145}" srcOrd="2" destOrd="0" presId="urn:microsoft.com/office/officeart/2005/8/layout/equati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BD2AAA-37E5-400C-908A-6DD4C10AEF7F}">
      <dsp:nvSpPr>
        <dsp:cNvPr id="0" name=""/>
        <dsp:cNvSpPr/>
      </dsp:nvSpPr>
      <dsp:spPr>
        <a:xfrm>
          <a:off x="777081" y="0"/>
          <a:ext cx="3200400" cy="3200400"/>
        </a:xfrm>
        <a:prstGeom prst="diamond">
          <a:avLst/>
        </a:prstGeom>
        <a:solidFill>
          <a:schemeClr val="accent1">
            <a:tint val="40000"/>
            <a:hueOff val="0"/>
            <a:satOff val="0"/>
            <a:lumOff val="0"/>
            <a:alphaOff val="0"/>
          </a:schemeClr>
        </a:solidFill>
        <a:ln>
          <a:noFill/>
        </a:ln>
        <a:effectLst>
          <a:outerShdw blurRad="38100" dist="12700" dir="5400000" algn="ctr" rotWithShape="0">
            <a:srgbClr val="000000">
              <a:alpha val="63000"/>
            </a:srgbClr>
          </a:outerShdw>
        </a:effectLst>
      </dsp:spPr>
      <dsp:style>
        <a:lnRef idx="0">
          <a:scrgbClr r="0" g="0" b="0"/>
        </a:lnRef>
        <a:fillRef idx="1">
          <a:scrgbClr r="0" g="0" b="0"/>
        </a:fillRef>
        <a:effectRef idx="2">
          <a:scrgbClr r="0" g="0" b="0"/>
        </a:effectRef>
        <a:fontRef idx="minor"/>
      </dsp:style>
    </dsp:sp>
    <dsp:sp modelId="{E1A1A690-8D63-43FC-9040-A118ED7F0B51}">
      <dsp:nvSpPr>
        <dsp:cNvPr id="0" name=""/>
        <dsp:cNvSpPr/>
      </dsp:nvSpPr>
      <dsp:spPr>
        <a:xfrm>
          <a:off x="1081119" y="304038"/>
          <a:ext cx="1248156" cy="1248156"/>
        </a:xfrm>
        <a:prstGeom prst="roundRect">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Asset</a:t>
          </a:r>
        </a:p>
        <a:p>
          <a:pPr lvl="0" algn="ctr" defTabSz="711200">
            <a:lnSpc>
              <a:spcPct val="90000"/>
            </a:lnSpc>
            <a:spcBef>
              <a:spcPct val="0"/>
            </a:spcBef>
            <a:spcAft>
              <a:spcPct val="35000"/>
            </a:spcAft>
          </a:pPr>
          <a:r>
            <a:rPr lang="en-US" sz="1600" kern="1200" dirty="0"/>
            <a:t>Indicator</a:t>
          </a:r>
        </a:p>
      </dsp:txBody>
      <dsp:txXfrm>
        <a:off x="1142049" y="364968"/>
        <a:ext cx="1126296" cy="1126296"/>
      </dsp:txXfrm>
    </dsp:sp>
    <dsp:sp modelId="{A735100B-400A-4AB8-BB4E-4AD5296692CB}">
      <dsp:nvSpPr>
        <dsp:cNvPr id="0" name=""/>
        <dsp:cNvSpPr/>
      </dsp:nvSpPr>
      <dsp:spPr>
        <a:xfrm>
          <a:off x="2425287" y="304038"/>
          <a:ext cx="1248156" cy="1248156"/>
        </a:xfrm>
        <a:prstGeom prst="roundRect">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Activity</a:t>
          </a:r>
        </a:p>
        <a:p>
          <a:pPr lvl="0" algn="ctr" defTabSz="711200">
            <a:lnSpc>
              <a:spcPct val="90000"/>
            </a:lnSpc>
            <a:spcBef>
              <a:spcPct val="0"/>
            </a:spcBef>
            <a:spcAft>
              <a:spcPct val="35000"/>
            </a:spcAft>
          </a:pPr>
          <a:r>
            <a:rPr lang="en-US" sz="1600" kern="1200" dirty="0"/>
            <a:t>Indicator</a:t>
          </a:r>
        </a:p>
      </dsp:txBody>
      <dsp:txXfrm>
        <a:off x="2486217" y="364968"/>
        <a:ext cx="1126296" cy="1126296"/>
      </dsp:txXfrm>
    </dsp:sp>
    <dsp:sp modelId="{A5885BF0-26F7-4D9A-A343-BDA07CC93F19}">
      <dsp:nvSpPr>
        <dsp:cNvPr id="0" name=""/>
        <dsp:cNvSpPr/>
      </dsp:nvSpPr>
      <dsp:spPr>
        <a:xfrm>
          <a:off x="1081119" y="1648206"/>
          <a:ext cx="1248156" cy="1248156"/>
        </a:xfrm>
        <a:prstGeom prst="roundRect">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Linkages</a:t>
          </a:r>
        </a:p>
      </dsp:txBody>
      <dsp:txXfrm>
        <a:off x="1142049" y="1709136"/>
        <a:ext cx="1126296" cy="1126296"/>
      </dsp:txXfrm>
    </dsp:sp>
    <dsp:sp modelId="{7441EB46-B628-4DDD-BAE1-1C2D451CE76A}">
      <dsp:nvSpPr>
        <dsp:cNvPr id="0" name=""/>
        <dsp:cNvSpPr/>
      </dsp:nvSpPr>
      <dsp:spPr>
        <a:xfrm>
          <a:off x="2425287" y="1648206"/>
          <a:ext cx="1248156" cy="1248156"/>
        </a:xfrm>
        <a:prstGeom prst="roundRect">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Leakages</a:t>
          </a:r>
        </a:p>
      </dsp:txBody>
      <dsp:txXfrm>
        <a:off x="2486217" y="1709136"/>
        <a:ext cx="1126296" cy="11262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00E233-CC76-4A6C-AEB0-A8EB2FD7752F}">
      <dsp:nvSpPr>
        <dsp:cNvPr id="0" name=""/>
        <dsp:cNvSpPr/>
      </dsp:nvSpPr>
      <dsp:spPr>
        <a:xfrm>
          <a:off x="1202701" y="208025"/>
          <a:ext cx="2515260" cy="2688336"/>
        </a:xfrm>
        <a:prstGeom prst="pie">
          <a:avLst>
            <a:gd name="adj1" fmla="val 16200000"/>
            <a:gd name="adj2" fmla="val 1800000"/>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kern="1200" dirty="0"/>
            <a:t>Social</a:t>
          </a:r>
        </a:p>
      </dsp:txBody>
      <dsp:txXfrm>
        <a:off x="2528303" y="777697"/>
        <a:ext cx="898307" cy="800100"/>
      </dsp:txXfrm>
    </dsp:sp>
    <dsp:sp modelId="{A0DAA3EC-E1C7-44E3-B6D1-AF7EB2607ED3}">
      <dsp:nvSpPr>
        <dsp:cNvPr id="0" name=""/>
        <dsp:cNvSpPr/>
      </dsp:nvSpPr>
      <dsp:spPr>
        <a:xfrm>
          <a:off x="1060796" y="304037"/>
          <a:ext cx="2688336" cy="2688336"/>
        </a:xfrm>
        <a:prstGeom prst="pie">
          <a:avLst>
            <a:gd name="adj1" fmla="val 1800000"/>
            <a:gd name="adj2" fmla="val 9000000"/>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kern="1200" dirty="0"/>
            <a:t>Environmental</a:t>
          </a:r>
        </a:p>
      </dsp:txBody>
      <dsp:txXfrm>
        <a:off x="1700876" y="2048256"/>
        <a:ext cx="1440180" cy="704088"/>
      </dsp:txXfrm>
    </dsp:sp>
    <dsp:sp modelId="{87EF6D04-C1D3-4D11-A456-51CD2AE91D45}">
      <dsp:nvSpPr>
        <dsp:cNvPr id="0" name=""/>
        <dsp:cNvSpPr/>
      </dsp:nvSpPr>
      <dsp:spPr>
        <a:xfrm>
          <a:off x="1005430" y="208025"/>
          <a:ext cx="2688336" cy="2688336"/>
        </a:xfrm>
        <a:prstGeom prst="pie">
          <a:avLst>
            <a:gd name="adj1" fmla="val 9000000"/>
            <a:gd name="adj2" fmla="val 16200000"/>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kern="1200" dirty="0"/>
            <a:t>Economic</a:t>
          </a:r>
        </a:p>
      </dsp:txBody>
      <dsp:txXfrm>
        <a:off x="1316828" y="777697"/>
        <a:ext cx="960120" cy="800100"/>
      </dsp:txXfrm>
    </dsp:sp>
    <dsp:sp modelId="{79F3A5EE-7F58-4738-B409-5323B42661F9}">
      <dsp:nvSpPr>
        <dsp:cNvPr id="0" name=""/>
        <dsp:cNvSpPr/>
      </dsp:nvSpPr>
      <dsp:spPr>
        <a:xfrm>
          <a:off x="951123" y="41605"/>
          <a:ext cx="3021177" cy="3021177"/>
        </a:xfrm>
        <a:prstGeom prst="circularArrow">
          <a:avLst>
            <a:gd name="adj1" fmla="val 5085"/>
            <a:gd name="adj2" fmla="val 327528"/>
            <a:gd name="adj3" fmla="val 1472472"/>
            <a:gd name="adj4" fmla="val 16199432"/>
            <a:gd name="adj5" fmla="val 5932"/>
          </a:avLst>
        </a:prstGeom>
        <a:gradFill rotWithShape="0">
          <a:gsLst>
            <a:gs pos="0">
              <a:schemeClr val="accent1">
                <a:tint val="60000"/>
                <a:hueOff val="0"/>
                <a:satOff val="0"/>
                <a:lumOff val="0"/>
                <a:alphaOff val="0"/>
                <a:satMod val="100000"/>
                <a:lumMod val="100000"/>
              </a:schemeClr>
            </a:gs>
            <a:gs pos="50000">
              <a:schemeClr val="accent1">
                <a:tint val="60000"/>
                <a:hueOff val="0"/>
                <a:satOff val="0"/>
                <a:lumOff val="0"/>
                <a:alphaOff val="0"/>
                <a:shade val="99000"/>
                <a:satMod val="105000"/>
                <a:lumMod val="100000"/>
              </a:schemeClr>
            </a:gs>
            <a:gs pos="100000">
              <a:schemeClr val="accent1">
                <a:tint val="60000"/>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sp>
    <dsp:sp modelId="{8A7AD0EA-951B-41A9-B62E-85C011E63235}">
      <dsp:nvSpPr>
        <dsp:cNvPr id="0" name=""/>
        <dsp:cNvSpPr/>
      </dsp:nvSpPr>
      <dsp:spPr>
        <a:xfrm>
          <a:off x="894376" y="137447"/>
          <a:ext cx="3021177" cy="3021177"/>
        </a:xfrm>
        <a:prstGeom prst="circularArrow">
          <a:avLst>
            <a:gd name="adj1" fmla="val 5085"/>
            <a:gd name="adj2" fmla="val 327528"/>
            <a:gd name="adj3" fmla="val 8671970"/>
            <a:gd name="adj4" fmla="val 1800502"/>
            <a:gd name="adj5" fmla="val 5932"/>
          </a:avLst>
        </a:prstGeom>
        <a:gradFill rotWithShape="0">
          <a:gsLst>
            <a:gs pos="0">
              <a:schemeClr val="accent1">
                <a:tint val="60000"/>
                <a:hueOff val="0"/>
                <a:satOff val="0"/>
                <a:lumOff val="0"/>
                <a:alphaOff val="0"/>
                <a:satMod val="100000"/>
                <a:lumMod val="100000"/>
              </a:schemeClr>
            </a:gs>
            <a:gs pos="50000">
              <a:schemeClr val="accent1">
                <a:tint val="60000"/>
                <a:hueOff val="0"/>
                <a:satOff val="0"/>
                <a:lumOff val="0"/>
                <a:alphaOff val="0"/>
                <a:shade val="99000"/>
                <a:satMod val="105000"/>
                <a:lumMod val="100000"/>
              </a:schemeClr>
            </a:gs>
            <a:gs pos="100000">
              <a:schemeClr val="accent1">
                <a:tint val="60000"/>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sp>
    <dsp:sp modelId="{B476476B-482F-4360-AD29-9143FA1A45D7}">
      <dsp:nvSpPr>
        <dsp:cNvPr id="0" name=""/>
        <dsp:cNvSpPr/>
      </dsp:nvSpPr>
      <dsp:spPr>
        <a:xfrm>
          <a:off x="838787" y="41605"/>
          <a:ext cx="3021177" cy="3021177"/>
        </a:xfrm>
        <a:prstGeom prst="circularArrow">
          <a:avLst>
            <a:gd name="adj1" fmla="val 5085"/>
            <a:gd name="adj2" fmla="val 327528"/>
            <a:gd name="adj3" fmla="val 15873039"/>
            <a:gd name="adj4" fmla="val 9000000"/>
            <a:gd name="adj5" fmla="val 5932"/>
          </a:avLst>
        </a:prstGeom>
        <a:gradFill rotWithShape="0">
          <a:gsLst>
            <a:gs pos="0">
              <a:schemeClr val="accent1">
                <a:tint val="60000"/>
                <a:hueOff val="0"/>
                <a:satOff val="0"/>
                <a:lumOff val="0"/>
                <a:alphaOff val="0"/>
                <a:satMod val="100000"/>
                <a:lumMod val="100000"/>
              </a:schemeClr>
            </a:gs>
            <a:gs pos="50000">
              <a:schemeClr val="accent1">
                <a:tint val="60000"/>
                <a:hueOff val="0"/>
                <a:satOff val="0"/>
                <a:lumOff val="0"/>
                <a:alphaOff val="0"/>
                <a:shade val="99000"/>
                <a:satMod val="105000"/>
                <a:lumMod val="100000"/>
              </a:schemeClr>
            </a:gs>
            <a:gs pos="100000">
              <a:schemeClr val="accent1">
                <a:tint val="60000"/>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9952E-1D9C-4538-A425-2D1A4FE3D9F1}">
      <dsp:nvSpPr>
        <dsp:cNvPr id="0" name=""/>
        <dsp:cNvSpPr/>
      </dsp:nvSpPr>
      <dsp:spPr>
        <a:xfrm>
          <a:off x="3714" y="65913"/>
          <a:ext cx="1318648" cy="131864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a:latin typeface="Times New Roman" panose="02020603050405020304" pitchFamily="18" charset="0"/>
              <a:cs typeface="Times New Roman" panose="02020603050405020304" pitchFamily="18" charset="0"/>
            </a:rPr>
            <a:t>Natural </a:t>
          </a:r>
        </a:p>
      </dsp:txBody>
      <dsp:txXfrm>
        <a:off x="196826" y="259025"/>
        <a:ext cx="932424" cy="932424"/>
      </dsp:txXfrm>
    </dsp:sp>
    <dsp:sp modelId="{41D30783-5117-4EF2-8955-D7EC7F7D056C}">
      <dsp:nvSpPr>
        <dsp:cNvPr id="0" name=""/>
        <dsp:cNvSpPr/>
      </dsp:nvSpPr>
      <dsp:spPr>
        <a:xfrm>
          <a:off x="280630" y="1491635"/>
          <a:ext cx="764815" cy="764815"/>
        </a:xfrm>
        <a:prstGeom prst="mathPlus">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US" sz="1200" kern="1200"/>
        </a:p>
      </dsp:txBody>
      <dsp:txXfrm>
        <a:off x="382006" y="1784100"/>
        <a:ext cx="562063" cy="179885"/>
      </dsp:txXfrm>
    </dsp:sp>
    <dsp:sp modelId="{9FA471D7-CD88-410B-A967-6791B128A003}">
      <dsp:nvSpPr>
        <dsp:cNvPr id="0" name=""/>
        <dsp:cNvSpPr/>
      </dsp:nvSpPr>
      <dsp:spPr>
        <a:xfrm>
          <a:off x="3714" y="2363525"/>
          <a:ext cx="1318648" cy="1318648"/>
        </a:xfrm>
        <a:prstGeom prst="ellipse">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a:latin typeface="Times New Roman" panose="02020603050405020304" pitchFamily="18" charset="0"/>
              <a:cs typeface="Times New Roman" panose="02020603050405020304" pitchFamily="18" charset="0"/>
            </a:rPr>
            <a:t>Built</a:t>
          </a:r>
        </a:p>
      </dsp:txBody>
      <dsp:txXfrm>
        <a:off x="196826" y="2556637"/>
        <a:ext cx="932424" cy="932424"/>
      </dsp:txXfrm>
    </dsp:sp>
    <dsp:sp modelId="{4189CE0C-34FD-45DF-8C2B-490C9907BC83}">
      <dsp:nvSpPr>
        <dsp:cNvPr id="0" name=""/>
        <dsp:cNvSpPr/>
      </dsp:nvSpPr>
      <dsp:spPr>
        <a:xfrm>
          <a:off x="1520159" y="1628774"/>
          <a:ext cx="419330" cy="49053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US" sz="1800" kern="1200"/>
        </a:p>
      </dsp:txBody>
      <dsp:txXfrm>
        <a:off x="1520159" y="1726881"/>
        <a:ext cx="293531" cy="294323"/>
      </dsp:txXfrm>
    </dsp:sp>
    <dsp:sp modelId="{CE5E8FBE-3887-46AC-84D5-81CF8EE99145}">
      <dsp:nvSpPr>
        <dsp:cNvPr id="0" name=""/>
        <dsp:cNvSpPr/>
      </dsp:nvSpPr>
      <dsp:spPr>
        <a:xfrm>
          <a:off x="2113551" y="555395"/>
          <a:ext cx="2637296" cy="2637296"/>
        </a:xfrm>
        <a:prstGeom prst="ellipse">
          <a:avLst/>
        </a:prstGeom>
        <a:solidFill>
          <a:schemeClr val="accent6">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kern="1200" dirty="0">
              <a:latin typeface="Times New Roman" panose="02020603050405020304" pitchFamily="18" charset="0"/>
              <a:cs typeface="Times New Roman" panose="02020603050405020304" pitchFamily="18" charset="0"/>
            </a:rPr>
            <a:t>Sustainable Environment</a:t>
          </a:r>
        </a:p>
      </dsp:txBody>
      <dsp:txXfrm>
        <a:off x="2499774" y="941618"/>
        <a:ext cx="1864850" cy="1864850"/>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317A8063-9135-47A6-9CE1-EBE4219A626E}" type="datetimeFigureOut">
              <a:rPr lang="en-US" smtClean="0"/>
              <a:t>3/14/2020</a:t>
            </a:fld>
            <a:endParaRPr lang="en-US"/>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1C9D0FAC-B649-401D-9A80-F1ADBCB432A3}" type="slidenum">
              <a:rPr lang="en-US" smtClean="0"/>
              <a:t>‹#›</a:t>
            </a:fld>
            <a:endParaRPr lang="en-US"/>
          </a:p>
        </p:txBody>
      </p:sp>
    </p:spTree>
    <p:extLst>
      <p:ext uri="{BB962C8B-B14F-4D97-AF65-F5344CB8AC3E}">
        <p14:creationId xmlns:p14="http://schemas.microsoft.com/office/powerpoint/2010/main" val="18907628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317A8063-9135-47A6-9CE1-EBE4219A626E}" type="datetimeFigureOut">
              <a:rPr lang="en-US" smtClean="0"/>
              <a:t>3/14/2020</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1C9D0FAC-B649-401D-9A80-F1ADBCB432A3}" type="slidenum">
              <a:rPr lang="en-US" smtClean="0"/>
              <a:t>‹#›</a:t>
            </a:fld>
            <a:endParaRPr lang="en-US"/>
          </a:p>
        </p:txBody>
      </p:sp>
    </p:spTree>
    <p:extLst>
      <p:ext uri="{BB962C8B-B14F-4D97-AF65-F5344CB8AC3E}">
        <p14:creationId xmlns:p14="http://schemas.microsoft.com/office/powerpoint/2010/main" val="3078520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317A8063-9135-47A6-9CE1-EBE4219A626E}" type="datetimeFigureOut">
              <a:rPr lang="en-US" smtClean="0"/>
              <a:t>3/14/2020</a:t>
            </a:fld>
            <a:endParaRPr lang="en-US"/>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1C9D0FAC-B649-401D-9A80-F1ADBCB432A3}" type="slidenum">
              <a:rPr lang="en-US" smtClean="0"/>
              <a:t>‹#›</a:t>
            </a:fld>
            <a:endParaRPr lang="en-US"/>
          </a:p>
        </p:txBody>
      </p:sp>
    </p:spTree>
    <p:extLst>
      <p:ext uri="{BB962C8B-B14F-4D97-AF65-F5344CB8AC3E}">
        <p14:creationId xmlns:p14="http://schemas.microsoft.com/office/powerpoint/2010/main" val="1764720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317A8063-9135-47A6-9CE1-EBE4219A626E}" type="datetimeFigureOut">
              <a:rPr lang="en-US" smtClean="0"/>
              <a:t>3/14/2020</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C9D0FAC-B649-401D-9A80-F1ADBCB432A3}" type="slidenum">
              <a:rPr lang="en-US" smtClean="0"/>
              <a:t>‹#›</a:t>
            </a:fld>
            <a:endParaRPr lang="en-US"/>
          </a:p>
        </p:txBody>
      </p:sp>
    </p:spTree>
    <p:extLst>
      <p:ext uri="{BB962C8B-B14F-4D97-AF65-F5344CB8AC3E}">
        <p14:creationId xmlns:p14="http://schemas.microsoft.com/office/powerpoint/2010/main" val="2104166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317A8063-9135-47A6-9CE1-EBE4219A626E}" type="datetimeFigureOut">
              <a:rPr lang="en-US" smtClean="0"/>
              <a:t>3/14/2020</a:t>
            </a:fld>
            <a:endParaRPr lang="en-US"/>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1C9D0FAC-B649-401D-9A80-F1ADBCB432A3}" type="slidenum">
              <a:rPr lang="en-US" smtClean="0"/>
              <a:t>‹#›</a:t>
            </a:fld>
            <a:endParaRPr lang="en-US"/>
          </a:p>
        </p:txBody>
      </p:sp>
    </p:spTree>
    <p:extLst>
      <p:ext uri="{BB962C8B-B14F-4D97-AF65-F5344CB8AC3E}">
        <p14:creationId xmlns:p14="http://schemas.microsoft.com/office/powerpoint/2010/main" val="909190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317A8063-9135-47A6-9CE1-EBE4219A626E}" type="datetimeFigureOut">
              <a:rPr lang="en-US" smtClean="0"/>
              <a:t>3/14/2020</a:t>
            </a:fld>
            <a:endParaRPr lang="en-US"/>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1C9D0FAC-B649-401D-9A80-F1ADBCB432A3}" type="slidenum">
              <a:rPr lang="en-US" smtClean="0"/>
              <a:t>‹#›</a:t>
            </a:fld>
            <a:endParaRPr lang="en-US"/>
          </a:p>
        </p:txBody>
      </p:sp>
    </p:spTree>
    <p:extLst>
      <p:ext uri="{BB962C8B-B14F-4D97-AF65-F5344CB8AC3E}">
        <p14:creationId xmlns:p14="http://schemas.microsoft.com/office/powerpoint/2010/main" val="2040787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17A8063-9135-47A6-9CE1-EBE4219A626E}" type="datetimeFigureOut">
              <a:rPr lang="en-US" smtClean="0"/>
              <a:t>3/14/2020</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1C9D0FAC-B649-401D-9A80-F1ADBCB432A3}" type="slidenum">
              <a:rPr lang="en-US" smtClean="0"/>
              <a:t>‹#›</a:t>
            </a:fld>
            <a:endParaRPr lang="en-US"/>
          </a:p>
        </p:txBody>
      </p:sp>
    </p:spTree>
    <p:extLst>
      <p:ext uri="{BB962C8B-B14F-4D97-AF65-F5344CB8AC3E}">
        <p14:creationId xmlns:p14="http://schemas.microsoft.com/office/powerpoint/2010/main" val="1775416740"/>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317A8063-9135-47A6-9CE1-EBE4219A626E}" type="datetimeFigureOut">
              <a:rPr lang="en-US" smtClean="0"/>
              <a:t>3/14/2020</a:t>
            </a:fld>
            <a:endParaRPr lang="en-US"/>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1C9D0FAC-B649-401D-9A80-F1ADBCB432A3}" type="slidenum">
              <a:rPr lang="en-US" smtClean="0"/>
              <a:t>‹#›</a:t>
            </a:fld>
            <a:endParaRPr lang="en-US"/>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3990445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317A8063-9135-47A6-9CE1-EBE4219A626E}" type="datetimeFigureOut">
              <a:rPr lang="en-US" smtClean="0"/>
              <a:t>3/14/2020</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C9D0FAC-B649-401D-9A80-F1ADBCB432A3}" type="slidenum">
              <a:rPr lang="en-US" smtClean="0"/>
              <a:t>‹#›</a:t>
            </a:fld>
            <a:endParaRPr lang="en-US"/>
          </a:p>
        </p:txBody>
      </p:sp>
    </p:spTree>
    <p:extLst>
      <p:ext uri="{BB962C8B-B14F-4D97-AF65-F5344CB8AC3E}">
        <p14:creationId xmlns:p14="http://schemas.microsoft.com/office/powerpoint/2010/main" val="3828838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317A8063-9135-47A6-9CE1-EBE4219A626E}" type="datetimeFigureOut">
              <a:rPr lang="en-US" smtClean="0"/>
              <a:t>3/14/2020</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1C9D0FAC-B649-401D-9A80-F1ADBCB432A3}" type="slidenum">
              <a:rPr lang="en-US" smtClean="0"/>
              <a:t>‹#›</a:t>
            </a:fld>
            <a:endParaRPr lang="en-US"/>
          </a:p>
        </p:txBody>
      </p:sp>
    </p:spTree>
    <p:extLst>
      <p:ext uri="{BB962C8B-B14F-4D97-AF65-F5344CB8AC3E}">
        <p14:creationId xmlns:p14="http://schemas.microsoft.com/office/powerpoint/2010/main" val="3248612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317A8063-9135-47A6-9CE1-EBE4219A626E}" type="datetimeFigureOut">
              <a:rPr lang="en-US" smtClean="0"/>
              <a:t>3/14/2020</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1C9D0FAC-B649-401D-9A80-F1ADBCB432A3}" type="slidenum">
              <a:rPr lang="en-US" smtClean="0"/>
              <a:t>‹#›</a:t>
            </a:fld>
            <a:endParaRPr lang="en-US"/>
          </a:p>
        </p:txBody>
      </p:sp>
    </p:spTree>
    <p:extLst>
      <p:ext uri="{BB962C8B-B14F-4D97-AF65-F5344CB8AC3E}">
        <p14:creationId xmlns:p14="http://schemas.microsoft.com/office/powerpoint/2010/main" val="3169477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317A8063-9135-47A6-9CE1-EBE4219A626E}" type="datetimeFigureOut">
              <a:rPr lang="en-US" smtClean="0"/>
              <a:t>3/14/2020</a:t>
            </a:fld>
            <a:endParaRPr lang="en-US"/>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1C9D0FAC-B649-401D-9A80-F1ADBCB432A3}" type="slidenum">
              <a:rPr lang="en-US" smtClean="0"/>
              <a:t>‹#›</a:t>
            </a:fld>
            <a:endParaRPr lang="en-US"/>
          </a:p>
        </p:txBody>
      </p:sp>
    </p:spTree>
    <p:extLst>
      <p:ext uri="{BB962C8B-B14F-4D97-AF65-F5344CB8AC3E}">
        <p14:creationId xmlns:p14="http://schemas.microsoft.com/office/powerpoint/2010/main" val="3130786150"/>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mel-melica.blogspot.com/2007/06/um-planeta-limpo.html" TargetMode="External"/><Relationship Id="rId2" Type="http://schemas.openxmlformats.org/officeDocument/2006/relationships/image" Target="../media/image4.gif"/><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iscardstudies.com/2016/02/29/cfp-circles-flows-and-dead-ends-re-calibrating-socio-material-relations-and-the-rise-of-the-circular-economy-31116/"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Sustainable Tourism Development</a:t>
            </a:r>
          </a:p>
        </p:txBody>
      </p:sp>
      <p:pic>
        <p:nvPicPr>
          <p:cNvPr id="2" name="Content Placeholder 1"/>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05209" y="2621554"/>
            <a:ext cx="2381582" cy="2896004"/>
          </a:xfrm>
        </p:spPr>
      </p:pic>
    </p:spTree>
    <p:extLst>
      <p:ext uri="{BB962C8B-B14F-4D97-AF65-F5344CB8AC3E}">
        <p14:creationId xmlns:p14="http://schemas.microsoft.com/office/powerpoint/2010/main" val="218562880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9343606-8E96-4A07-B21C-86B859E17331}"/>
              </a:ext>
            </a:extLst>
          </p:cNvPr>
          <p:cNvSpPr>
            <a:spLocks noGrp="1"/>
          </p:cNvSpPr>
          <p:nvPr>
            <p:ph type="title"/>
          </p:nvPr>
        </p:nvSpPr>
        <p:spPr/>
        <p:txBody>
          <a:bodyPr/>
          <a:lstStyle/>
          <a:p>
            <a:r>
              <a:rPr lang="en-US" b="1" dirty="0"/>
              <a:t>INTRODUCTION:</a:t>
            </a:r>
          </a:p>
        </p:txBody>
      </p:sp>
      <p:sp>
        <p:nvSpPr>
          <p:cNvPr id="3" name="Content Placeholder 2">
            <a:extLst>
              <a:ext uri="{FF2B5EF4-FFF2-40B4-BE49-F238E27FC236}">
                <a16:creationId xmlns="" xmlns:a16="http://schemas.microsoft.com/office/drawing/2014/main" id="{02DA0BB4-17F5-43B0-8F74-68ACB2E320CD}"/>
              </a:ext>
            </a:extLst>
          </p:cNvPr>
          <p:cNvSpPr>
            <a:spLocks noGrp="1"/>
          </p:cNvSpPr>
          <p:nvPr>
            <p:ph idx="1"/>
          </p:nvPr>
        </p:nvSpPr>
        <p:spPr>
          <a:xfrm>
            <a:off x="1066800" y="2103120"/>
            <a:ext cx="6341165" cy="3931920"/>
          </a:xfrm>
        </p:spPr>
        <p:txBody>
          <a:bodyPr/>
          <a:lstStyle/>
          <a:p>
            <a:pPr marL="0" indent="0">
              <a:buNone/>
            </a:pPr>
            <a:r>
              <a:rPr lang="en-US" dirty="0" smtClean="0"/>
              <a:t>Tourism industry have been worried about sustainability from the beginning of the 21</a:t>
            </a:r>
            <a:r>
              <a:rPr lang="en-US" baseline="30000" dirty="0" smtClean="0"/>
              <a:t>st</a:t>
            </a:r>
            <a:r>
              <a:rPr lang="en-US" dirty="0" smtClean="0"/>
              <a:t> century. Researches have demonstrated that the hospitality industry adapts to eco friendly practices. The main reason for the behavior of this negative impact </a:t>
            </a:r>
            <a:r>
              <a:rPr lang="en-US" dirty="0" smtClean="0"/>
              <a:t>of tourism are such as the high use of resources for example water energy, widespread production of solid and water waste. Additionally 5% of global CO2 emissions mainly due to the transportation followed by hospitality industry. Another problem impacts on bio diversity, cultural and historical heritage. Local inhabitants mainly overcrowding in holiday destinations, noise pollution and uncivil tourist behavior. </a:t>
            </a:r>
            <a:endParaRPr lang="en-US" dirty="0"/>
          </a:p>
        </p:txBody>
      </p:sp>
      <p:pic>
        <p:nvPicPr>
          <p:cNvPr id="11" name="Picture 10">
            <a:extLst>
              <a:ext uri="{FF2B5EF4-FFF2-40B4-BE49-F238E27FC236}">
                <a16:creationId xmlns="" xmlns:a16="http://schemas.microsoft.com/office/drawing/2014/main" id="{FE72DE7E-B284-418D-A6B9-63F72193684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8545168" y="2462557"/>
            <a:ext cx="2019300" cy="2381250"/>
          </a:xfrm>
          <a:prstGeom prst="rect">
            <a:avLst/>
          </a:prstGeom>
        </p:spPr>
      </p:pic>
      <p:sp>
        <p:nvSpPr>
          <p:cNvPr id="12" name="TextBox 11">
            <a:extLst>
              <a:ext uri="{FF2B5EF4-FFF2-40B4-BE49-F238E27FC236}">
                <a16:creationId xmlns="" xmlns:a16="http://schemas.microsoft.com/office/drawing/2014/main" id="{8432B2C8-E453-4116-A6C5-FCB1D833B6C1}"/>
              </a:ext>
            </a:extLst>
          </p:cNvPr>
          <p:cNvSpPr txBox="1"/>
          <p:nvPr/>
        </p:nvSpPr>
        <p:spPr>
          <a:xfrm>
            <a:off x="8545168" y="4843807"/>
            <a:ext cx="2019300" cy="369332"/>
          </a:xfrm>
          <a:prstGeom prst="rect">
            <a:avLst/>
          </a:prstGeom>
          <a:noFill/>
        </p:spPr>
        <p:txBody>
          <a:bodyPr wrap="square" rtlCol="0">
            <a:spAutoFit/>
          </a:bodyPr>
          <a:lstStyle/>
          <a:p>
            <a:r>
              <a:rPr lang="en-US" sz="900">
                <a:hlinkClick r:id="rId3" tooltip="http://mel-melica.blogspot.com/2007/06/um-planeta-limpo.html"/>
              </a:rPr>
              <a:t>This Photo</a:t>
            </a:r>
            <a:r>
              <a:rPr lang="en-US" sz="900"/>
              <a:t> by Unknown Author is licensed under </a:t>
            </a:r>
            <a:r>
              <a:rPr lang="en-US" sz="900">
                <a:hlinkClick r:id="rId4" tooltip="https://creativecommons.org/licenses/by-nc-sa/3.0/"/>
              </a:rPr>
              <a:t>CC BY-SA-NC</a:t>
            </a:r>
            <a:endParaRPr lang="en-US" sz="900"/>
          </a:p>
        </p:txBody>
      </p:sp>
    </p:spTree>
    <p:extLst>
      <p:ext uri="{BB962C8B-B14F-4D97-AF65-F5344CB8AC3E}">
        <p14:creationId xmlns:p14="http://schemas.microsoft.com/office/powerpoint/2010/main" val="23870145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Algerian" panose="04020705040A02060702" pitchFamily="82" charset="0"/>
              </a:rPr>
              <a:t>What Does sustainability Mean in Tourism Industry?</a:t>
            </a:r>
          </a:p>
        </p:txBody>
      </p:sp>
      <p:sp>
        <p:nvSpPr>
          <p:cNvPr id="3" name="Content Placeholder 2"/>
          <p:cNvSpPr>
            <a:spLocks noGrp="1"/>
          </p:cNvSpPr>
          <p:nvPr>
            <p:ph sz="half" idx="1"/>
          </p:nvPr>
        </p:nvSpPr>
        <p:spPr/>
        <p:txBody>
          <a:bodyPr>
            <a:normAutofit/>
          </a:bodyPr>
          <a:lstStyle/>
          <a:p>
            <a:pPr algn="just"/>
            <a:r>
              <a:rPr lang="en-US" sz="2400" dirty="0">
                <a:latin typeface="Sitka Banner" panose="02000505000000020004" pitchFamily="2" charset="0"/>
              </a:rPr>
              <a:t>Sustainable tourism is way of traveling different places while respecting people, environment and culture of that tourist destination.</a:t>
            </a:r>
          </a:p>
          <a:p>
            <a:pPr algn="just"/>
            <a:r>
              <a:rPr lang="en-US" sz="2400" dirty="0">
                <a:latin typeface="Sitka Banner" panose="02000505000000020004" pitchFamily="2" charset="0"/>
              </a:rPr>
              <a:t>Sustainable tourism development is the development of tourist industry without compromising the future growth to meet the needs of next generation.</a:t>
            </a:r>
          </a:p>
          <a:p>
            <a:pPr algn="just"/>
            <a:endParaRPr lang="en-US" sz="2400" dirty="0">
              <a:latin typeface="Sitka Banner" panose="02000505000000020004" pitchFamily="2" charset="0"/>
            </a:endParaRP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18556" y="2218765"/>
            <a:ext cx="4884550" cy="3402106"/>
          </a:xfrm>
        </p:spPr>
      </p:pic>
    </p:spTree>
    <p:extLst>
      <p:ext uri="{BB962C8B-B14F-4D97-AF65-F5344CB8AC3E}">
        <p14:creationId xmlns:p14="http://schemas.microsoft.com/office/powerpoint/2010/main" val="1619765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Algerian" panose="04020705040A02060702" pitchFamily="82" charset="0"/>
              </a:rPr>
              <a:t>Why sustainable tourism is needed?</a:t>
            </a:r>
          </a:p>
        </p:txBody>
      </p:sp>
      <p:sp>
        <p:nvSpPr>
          <p:cNvPr id="4" name="Content Placeholder 3"/>
          <p:cNvSpPr>
            <a:spLocks noGrp="1"/>
          </p:cNvSpPr>
          <p:nvPr>
            <p:ph sz="half" idx="2"/>
          </p:nvPr>
        </p:nvSpPr>
        <p:spPr/>
        <p:txBody>
          <a:bodyPr>
            <a:normAutofit/>
          </a:bodyPr>
          <a:lstStyle/>
          <a:p>
            <a:pPr algn="just"/>
            <a:r>
              <a:rPr lang="en-US" sz="2000" dirty="0">
                <a:latin typeface="Times New Roman" panose="02020603050405020304" pitchFamily="18" charset="0"/>
                <a:cs typeface="Times New Roman" panose="02020603050405020304" pitchFamily="18" charset="0"/>
              </a:rPr>
              <a:t>Tourism is a kind of industry which is badly in need of unpolluted environment yet at the same time polluting the environment. Directly or indirectly this company is responsible for emitting carbon di-oxide which is a serious cause of Global Warming.</a:t>
            </a:r>
          </a:p>
          <a:p>
            <a:pPr algn="just"/>
            <a:r>
              <a:rPr lang="en-US" sz="2000" dirty="0">
                <a:latin typeface="Times New Roman" panose="02020603050405020304" pitchFamily="18" charset="0"/>
                <a:cs typeface="Times New Roman" panose="02020603050405020304" pitchFamily="18" charset="0"/>
              </a:rPr>
              <a:t>If it keeps on polluting the environment at this rate, the future of tourism industry is on risk. Thus to save the future sustainability is needed.</a:t>
            </a:r>
          </a:p>
        </p:txBody>
      </p:sp>
      <p:graphicFrame>
        <p:nvGraphicFramePr>
          <p:cNvPr id="7" name="Content Placeholder 6"/>
          <p:cNvGraphicFramePr>
            <a:graphicFrameLocks noGrp="1"/>
          </p:cNvGraphicFramePr>
          <p:nvPr>
            <p:ph sz="half" idx="1"/>
            <p:extLst>
              <p:ext uri="{D42A27DB-BD31-4B8C-83A1-F6EECF244321}">
                <p14:modId xmlns:p14="http://schemas.microsoft.com/office/powerpoint/2010/main" val="1605697095"/>
              </p:ext>
            </p:extLst>
          </p:nvPr>
        </p:nvGraphicFramePr>
        <p:xfrm>
          <a:off x="1066800" y="2103438"/>
          <a:ext cx="4754564" cy="3530880"/>
        </p:xfrm>
        <a:graphic>
          <a:graphicData uri="http://schemas.openxmlformats.org/drawingml/2006/table">
            <a:tbl>
              <a:tblPr firstRow="1" bandRow="1">
                <a:tableStyleId>{91EBBBCC-DAD2-459C-BE2E-F6DE35CF9A28}</a:tableStyleId>
              </a:tblPr>
              <a:tblGrid>
                <a:gridCol w="2147047">
                  <a:extLst>
                    <a:ext uri="{9D8B030D-6E8A-4147-A177-3AD203B41FA5}">
                      <a16:colId xmlns="" xmlns:a16="http://schemas.microsoft.com/office/drawing/2014/main" val="20000"/>
                    </a:ext>
                  </a:extLst>
                </a:gridCol>
                <a:gridCol w="2607517">
                  <a:extLst>
                    <a:ext uri="{9D8B030D-6E8A-4147-A177-3AD203B41FA5}">
                      <a16:colId xmlns="" xmlns:a16="http://schemas.microsoft.com/office/drawing/2014/main" val="20001"/>
                    </a:ext>
                  </a:extLst>
                </a:gridCol>
              </a:tblGrid>
              <a:tr h="882720">
                <a:tc>
                  <a:txBody>
                    <a:bodyPr/>
                    <a:lstStyle/>
                    <a:p>
                      <a:r>
                        <a:rPr lang="en-US" sz="1800" dirty="0">
                          <a:latin typeface="Times New Roman" panose="02020603050405020304" pitchFamily="18" charset="0"/>
                          <a:cs typeface="Times New Roman" panose="02020603050405020304" pitchFamily="18" charset="0"/>
                        </a:rPr>
                        <a:t>Cause</a:t>
                      </a:r>
                    </a:p>
                  </a:txBody>
                  <a:tcPr/>
                </a:tc>
                <a:tc>
                  <a:txBody>
                    <a:bodyPr/>
                    <a:lstStyle/>
                    <a:p>
                      <a:r>
                        <a:rPr lang="en-US" sz="1800" dirty="0">
                          <a:latin typeface="Times New Roman" panose="02020603050405020304" pitchFamily="18" charset="0"/>
                          <a:cs typeface="Times New Roman" panose="02020603050405020304" pitchFamily="18" charset="0"/>
                        </a:rPr>
                        <a:t>Percentage of Carbon Emission</a:t>
                      </a:r>
                    </a:p>
                  </a:txBody>
                  <a:tcPr/>
                </a:tc>
                <a:extLst>
                  <a:ext uri="{0D108BD9-81ED-4DB2-BD59-A6C34878D82A}">
                    <a16:rowId xmlns="" xmlns:a16="http://schemas.microsoft.com/office/drawing/2014/main" val="10000"/>
                  </a:ext>
                </a:extLst>
              </a:tr>
              <a:tr h="882720">
                <a:tc>
                  <a:txBody>
                    <a:bodyPr/>
                    <a:lstStyle/>
                    <a:p>
                      <a:r>
                        <a:rPr lang="en-US" sz="1800" dirty="0">
                          <a:latin typeface="Times New Roman" panose="02020603050405020304" pitchFamily="18" charset="0"/>
                          <a:cs typeface="Times New Roman" panose="02020603050405020304" pitchFamily="18" charset="0"/>
                        </a:rPr>
                        <a:t>Transportation</a:t>
                      </a:r>
                    </a:p>
                  </a:txBody>
                  <a:tcPr/>
                </a:tc>
                <a:tc>
                  <a:txBody>
                    <a:bodyPr/>
                    <a:lstStyle/>
                    <a:p>
                      <a:r>
                        <a:rPr lang="en-US" sz="1800" dirty="0">
                          <a:latin typeface="Times New Roman" panose="02020603050405020304" pitchFamily="18" charset="0"/>
                          <a:cs typeface="Times New Roman" panose="02020603050405020304" pitchFamily="18" charset="0"/>
                        </a:rPr>
                        <a:t>72%</a:t>
                      </a:r>
                    </a:p>
                  </a:txBody>
                  <a:tcPr/>
                </a:tc>
                <a:extLst>
                  <a:ext uri="{0D108BD9-81ED-4DB2-BD59-A6C34878D82A}">
                    <a16:rowId xmlns="" xmlns:a16="http://schemas.microsoft.com/office/drawing/2014/main" val="10001"/>
                  </a:ext>
                </a:extLst>
              </a:tr>
              <a:tr h="882720">
                <a:tc>
                  <a:txBody>
                    <a:bodyPr/>
                    <a:lstStyle/>
                    <a:p>
                      <a:r>
                        <a:rPr lang="en-US" sz="1800" dirty="0">
                          <a:latin typeface="Times New Roman" panose="02020603050405020304" pitchFamily="18" charset="0"/>
                          <a:cs typeface="Times New Roman" panose="02020603050405020304" pitchFamily="18" charset="0"/>
                        </a:rPr>
                        <a:t>Accommodation</a:t>
                      </a:r>
                    </a:p>
                  </a:txBody>
                  <a:tcPr/>
                </a:tc>
                <a:tc>
                  <a:txBody>
                    <a:bodyPr/>
                    <a:lstStyle/>
                    <a:p>
                      <a:r>
                        <a:rPr lang="en-US" sz="1800" dirty="0">
                          <a:latin typeface="Times New Roman" panose="02020603050405020304" pitchFamily="18" charset="0"/>
                          <a:cs typeface="Times New Roman" panose="02020603050405020304" pitchFamily="18" charset="0"/>
                        </a:rPr>
                        <a:t>24%</a:t>
                      </a:r>
                    </a:p>
                  </a:txBody>
                  <a:tcPr/>
                </a:tc>
                <a:extLst>
                  <a:ext uri="{0D108BD9-81ED-4DB2-BD59-A6C34878D82A}">
                    <a16:rowId xmlns="" xmlns:a16="http://schemas.microsoft.com/office/drawing/2014/main" val="10002"/>
                  </a:ext>
                </a:extLst>
              </a:tr>
              <a:tr h="882720">
                <a:tc>
                  <a:txBody>
                    <a:bodyPr/>
                    <a:lstStyle/>
                    <a:p>
                      <a:r>
                        <a:rPr lang="en-US" sz="1800" dirty="0">
                          <a:latin typeface="Times New Roman" panose="02020603050405020304" pitchFamily="18" charset="0"/>
                          <a:cs typeface="Times New Roman" panose="02020603050405020304" pitchFamily="18" charset="0"/>
                        </a:rPr>
                        <a:t>Local Activities</a:t>
                      </a:r>
                    </a:p>
                  </a:txBody>
                  <a:tcPr/>
                </a:tc>
                <a:tc>
                  <a:txBody>
                    <a:bodyPr/>
                    <a:lstStyle/>
                    <a:p>
                      <a:r>
                        <a:rPr lang="en-US" sz="1800" dirty="0">
                          <a:latin typeface="Times New Roman" panose="02020603050405020304" pitchFamily="18" charset="0"/>
                          <a:cs typeface="Times New Roman" panose="02020603050405020304" pitchFamily="18" charset="0"/>
                        </a:rPr>
                        <a:t>4%</a:t>
                      </a:r>
                    </a:p>
                  </a:txBody>
                  <a:tcPr/>
                </a:tc>
                <a:extLst>
                  <a:ext uri="{0D108BD9-81ED-4DB2-BD59-A6C34878D82A}">
                    <a16:rowId xmlns="" xmlns:a16="http://schemas.microsoft.com/office/drawing/2014/main" val="10003"/>
                  </a:ext>
                </a:extLst>
              </a:tr>
            </a:tbl>
          </a:graphicData>
        </a:graphic>
      </p:graphicFrame>
    </p:spTree>
    <p:extLst>
      <p:ext uri="{BB962C8B-B14F-4D97-AF65-F5344CB8AC3E}">
        <p14:creationId xmlns:p14="http://schemas.microsoft.com/office/powerpoint/2010/main" val="610426965"/>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Algerian" panose="04020705040A02060702" pitchFamily="82" charset="0"/>
              </a:rPr>
              <a:t>Principles of the development of Sustainable Tourism</a:t>
            </a:r>
          </a:p>
        </p:txBody>
      </p:sp>
      <p:sp>
        <p:nvSpPr>
          <p:cNvPr id="16" name="Content Placeholder 15"/>
          <p:cNvSpPr>
            <a:spLocks noGrp="1"/>
          </p:cNvSpPr>
          <p:nvPr>
            <p:ph sz="half" idx="1"/>
          </p:nvPr>
        </p:nvSpPr>
        <p:spPr/>
        <p:txBody>
          <a:bodyPr>
            <a:noAutofit/>
          </a:bodyPr>
          <a:lstStyle/>
          <a:p>
            <a:pPr>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Preservation and effective use of environmental resources.</a:t>
            </a:r>
          </a:p>
          <a:p>
            <a:pPr>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Reducing Waste and Over-consumption.</a:t>
            </a:r>
          </a:p>
          <a:p>
            <a:pPr>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Maintaining and promoting cultural diversity.</a:t>
            </a:r>
          </a:p>
          <a:p>
            <a:pPr>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Development of services.</a:t>
            </a:r>
          </a:p>
          <a:p>
            <a:pPr>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Development of infrastructure.</a:t>
            </a:r>
          </a:p>
          <a:p>
            <a:pPr>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Maintenance of eco-system functions.</a:t>
            </a:r>
          </a:p>
        </p:txBody>
      </p:sp>
      <p:pic>
        <p:nvPicPr>
          <p:cNvPr id="19" name="Content Placeholder 1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234518" y="2103120"/>
            <a:ext cx="3608341" cy="3383280"/>
          </a:xfrm>
        </p:spPr>
      </p:pic>
    </p:spTree>
    <p:extLst>
      <p:ext uri="{BB962C8B-B14F-4D97-AF65-F5344CB8AC3E}">
        <p14:creationId xmlns:p14="http://schemas.microsoft.com/office/powerpoint/2010/main" val="455655888"/>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Algerian" panose="04020705040A02060702" pitchFamily="82" charset="0"/>
              </a:rPr>
              <a:t>Principles of the development of sustainable Tourism </a:t>
            </a:r>
          </a:p>
        </p:txBody>
      </p:sp>
      <p:pic>
        <p:nvPicPr>
          <p:cNvPr id="6" name="Content Placeholder 3"/>
          <p:cNvPicPr>
            <a:picLocks noGrp="1" noChangeAspect="1"/>
          </p:cNvPicPr>
          <p:nvPr>
            <p:ph idx="1"/>
          </p:nvPr>
        </p:nvPicPr>
        <p:blipFill>
          <a:blip r:embed="rId2"/>
          <a:stretch>
            <a:fillRect/>
          </a:stretch>
        </p:blipFill>
        <p:spPr>
          <a:xfrm>
            <a:off x="1936376" y="2407025"/>
            <a:ext cx="8068236" cy="3012140"/>
          </a:xfrm>
          <a:prstGeom prst="rect">
            <a:avLst/>
          </a:prstGeom>
        </p:spPr>
      </p:pic>
    </p:spTree>
    <p:extLst>
      <p:ext uri="{BB962C8B-B14F-4D97-AF65-F5344CB8AC3E}">
        <p14:creationId xmlns:p14="http://schemas.microsoft.com/office/powerpoint/2010/main" val="11118681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Algerian" panose="04020705040A02060702" pitchFamily="82" charset="0"/>
              </a:rPr>
              <a:t>Sustainable Tourism Benchmarking Tool (STBT)</a:t>
            </a:r>
          </a:p>
        </p:txBody>
      </p:sp>
      <p:sp>
        <p:nvSpPr>
          <p:cNvPr id="3" name="Text Placeholder 2"/>
          <p:cNvSpPr>
            <a:spLocks noGrp="1"/>
          </p:cNvSpPr>
          <p:nvPr>
            <p:ph type="body" idx="1"/>
          </p:nvPr>
        </p:nvSpPr>
        <p:spPr>
          <a:xfrm>
            <a:off x="1069848" y="2074334"/>
            <a:ext cx="4754880" cy="681564"/>
          </a:xfrm>
        </p:spPr>
        <p:txBody>
          <a:bodyPr>
            <a:normAutofit/>
          </a:bodyPr>
          <a:lstStyle/>
          <a:p>
            <a:r>
              <a:rPr lang="en-US" sz="2400" dirty="0">
                <a:effectLst>
                  <a:reflection blurRad="6350" stA="60000" endA="900" endPos="60000" dist="29997" dir="5400000" sy="-100000" algn="bl" rotWithShape="0"/>
                </a:effectLst>
                <a:latin typeface="Times New Roman" panose="02020603050405020304" pitchFamily="18" charset="0"/>
                <a:cs typeface="Times New Roman" panose="02020603050405020304" pitchFamily="18" charset="0"/>
              </a:rPr>
              <a:t>Dimensions</a:t>
            </a:r>
          </a:p>
        </p:txBody>
      </p:sp>
      <p:sp>
        <p:nvSpPr>
          <p:cNvPr id="5" name="Text Placeholder 4"/>
          <p:cNvSpPr>
            <a:spLocks noGrp="1"/>
          </p:cNvSpPr>
          <p:nvPr>
            <p:ph type="body" sz="quarter" idx="3"/>
          </p:nvPr>
        </p:nvSpPr>
        <p:spPr/>
        <p:txBody>
          <a:bodyPr>
            <a:normAutofit/>
          </a:bodyPr>
          <a:lstStyle/>
          <a:p>
            <a:r>
              <a:rPr lang="en-US" sz="2400" dirty="0">
                <a:effectLst>
                  <a:reflection blurRad="6350" stA="50000" endA="300" endPos="50000" dist="60007" dir="5400000" sy="-100000" algn="bl" rotWithShape="0"/>
                </a:effectLst>
                <a:latin typeface="Times New Roman" panose="02020603050405020304" pitchFamily="18" charset="0"/>
                <a:cs typeface="Times New Roman" panose="02020603050405020304" pitchFamily="18" charset="0"/>
              </a:rPr>
              <a:t>Indicators</a:t>
            </a:r>
          </a:p>
        </p:txBody>
      </p:sp>
      <p:graphicFrame>
        <p:nvGraphicFramePr>
          <p:cNvPr id="12" name="Content Placeholder 11"/>
          <p:cNvGraphicFramePr>
            <a:graphicFrameLocks noGrp="1"/>
          </p:cNvGraphicFramePr>
          <p:nvPr>
            <p:ph sz="quarter" idx="4"/>
            <p:extLst>
              <p:ext uri="{D42A27DB-BD31-4B8C-83A1-F6EECF244321}">
                <p14:modId xmlns:p14="http://schemas.microsoft.com/office/powerpoint/2010/main" val="341531510"/>
              </p:ext>
            </p:extLst>
          </p:nvPr>
        </p:nvGraphicFramePr>
        <p:xfrm>
          <a:off x="6373813" y="2755900"/>
          <a:ext cx="4754562" cy="320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Content Placeholder 10"/>
          <p:cNvGraphicFramePr>
            <a:graphicFrameLocks noGrp="1"/>
          </p:cNvGraphicFramePr>
          <p:nvPr>
            <p:ph sz="half" idx="2"/>
            <p:extLst>
              <p:ext uri="{D42A27DB-BD31-4B8C-83A1-F6EECF244321}">
                <p14:modId xmlns:p14="http://schemas.microsoft.com/office/powerpoint/2010/main" val="3392181552"/>
              </p:ext>
            </p:extLst>
          </p:nvPr>
        </p:nvGraphicFramePr>
        <p:xfrm>
          <a:off x="1069975" y="2755900"/>
          <a:ext cx="4754563" cy="32004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8643506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latin typeface="Algerian" panose="04020705040A02060702" pitchFamily="82" charset="0"/>
              </a:rPr>
              <a:t>Environmental sustainability</a:t>
            </a:r>
          </a:p>
        </p:txBody>
      </p:sp>
      <p:sp>
        <p:nvSpPr>
          <p:cNvPr id="3" name="Content Placeholder 2"/>
          <p:cNvSpPr>
            <a:spLocks noGrp="1"/>
          </p:cNvSpPr>
          <p:nvPr>
            <p:ph sz="half" idx="1"/>
          </p:nvPr>
        </p:nvSpPr>
        <p:spPr/>
        <p:txBody>
          <a:bodyPr>
            <a:normAutofit/>
          </a:bodyPr>
          <a:lstStyle/>
          <a:p>
            <a:pPr algn="just"/>
            <a:r>
              <a:rPr lang="en-US" sz="2800" dirty="0">
                <a:latin typeface="Andalus" panose="02020603050405020304" pitchFamily="18" charset="-78"/>
                <a:cs typeface="Andalus" panose="02020603050405020304" pitchFamily="18" charset="-78"/>
              </a:rPr>
              <a:t>Environmental sustainability requires more than just going green, securing and nurturing both the natural and the built environment to preserve it for the next generation. </a:t>
            </a:r>
          </a:p>
          <a:p>
            <a:pPr algn="just"/>
            <a:endParaRPr lang="en-US" sz="2000" dirty="0">
              <a:latin typeface="Andalus" panose="02020603050405020304" pitchFamily="18" charset="-78"/>
              <a:cs typeface="Andalus" panose="02020603050405020304" pitchFamily="18" charset="-78"/>
            </a:endParaRPr>
          </a:p>
        </p:txBody>
      </p:sp>
      <p:graphicFrame>
        <p:nvGraphicFramePr>
          <p:cNvPr id="9" name="Content Placeholder 8"/>
          <p:cNvGraphicFramePr>
            <a:graphicFrameLocks noGrp="1"/>
          </p:cNvGraphicFramePr>
          <p:nvPr>
            <p:ph sz="half" idx="2"/>
            <p:extLst>
              <p:ext uri="{D42A27DB-BD31-4B8C-83A1-F6EECF244321}">
                <p14:modId xmlns:p14="http://schemas.microsoft.com/office/powerpoint/2010/main" val="1029197226"/>
              </p:ext>
            </p:extLst>
          </p:nvPr>
        </p:nvGraphicFramePr>
        <p:xfrm>
          <a:off x="6370638" y="2103438"/>
          <a:ext cx="4754562" cy="37480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597009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800" y="739588"/>
            <a:ext cx="10058400" cy="5295452"/>
          </a:xfrm>
        </p:spPr>
        <p:txBody>
          <a:bodyPr/>
          <a:lstStyle/>
          <a:p>
            <a:pPr>
              <a:buFont typeface="Wingdings" panose="05000000000000000000" pitchFamily="2" charset="2"/>
              <a:buChar char="ü"/>
            </a:pPr>
            <a:endParaRPr lang="en-US" sz="3200" dirty="0">
              <a:latin typeface="Algerian" panose="04020705040A02060702" pitchFamily="82" charset="0"/>
            </a:endParaRPr>
          </a:p>
          <a:p>
            <a:pPr>
              <a:buFont typeface="Wingdings" panose="05000000000000000000" pitchFamily="2" charset="2"/>
              <a:buChar char="ü"/>
            </a:pPr>
            <a:r>
              <a:rPr lang="en-US" sz="3200" dirty="0">
                <a:latin typeface="Algerian" panose="04020705040A02060702" pitchFamily="82" charset="0"/>
              </a:rPr>
              <a:t>Socio-cultural Sustainability</a:t>
            </a:r>
          </a:p>
          <a:p>
            <a:pPr marL="0" indent="0" algn="just">
              <a:buNone/>
            </a:pPr>
            <a:r>
              <a:rPr lang="en-US" sz="2800" dirty="0">
                <a:latin typeface="Times New Roman" panose="02020603050405020304" pitchFamily="18" charset="0"/>
                <a:cs typeface="Times New Roman" panose="02020603050405020304" pitchFamily="18" charset="0"/>
              </a:rPr>
              <a:t>Socio-cultural sustainability means minimizing negative impacts of cultural mix and increasing positivity regarding the promotion of cultural exchange and securing local tradition.</a:t>
            </a:r>
          </a:p>
          <a:p>
            <a:pPr marL="0" indent="0" algn="just">
              <a:buNone/>
            </a:pPr>
            <a:endParaRPr lang="en-US" sz="2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ü"/>
            </a:pPr>
            <a:r>
              <a:rPr lang="en-US" sz="2800" dirty="0">
                <a:latin typeface="Algerian" panose="04020705040A02060702" pitchFamily="82" charset="0"/>
                <a:cs typeface="Times New Roman" panose="02020603050405020304" pitchFamily="18" charset="0"/>
              </a:rPr>
              <a:t>Economic Sustainability</a:t>
            </a:r>
          </a:p>
          <a:p>
            <a:pPr marL="0" indent="0" algn="just">
              <a:buNone/>
            </a:pPr>
            <a:r>
              <a:rPr lang="en-US" sz="2800" dirty="0">
                <a:latin typeface="Times New Roman" panose="02020603050405020304" pitchFamily="18" charset="0"/>
                <a:ea typeface="Calibri" panose="020F0502020204030204" pitchFamily="34" charset="0"/>
              </a:rPr>
              <a:t>Economic sustainability means increasing linkages, decreasing leakages, involving the local community and earning more foreign currency. </a:t>
            </a:r>
            <a:endParaRPr lang="en-US" sz="2800" dirty="0">
              <a:latin typeface="Algerian" panose="04020705040A02060702" pitchFamily="82" charset="0"/>
              <a:cs typeface="Times New Roman" panose="02020603050405020304" pitchFamily="18" charset="0"/>
            </a:endParaRPr>
          </a:p>
          <a:p>
            <a:pPr algn="just"/>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9275469"/>
      </p:ext>
    </p:extLst>
  </p:cSld>
  <p:clrMapOvr>
    <a:masterClrMapping/>
  </p:clrMapOvr>
  <p:transition spd="med">
    <p:pull/>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BB84F4C-00EE-4D33-A8A0-9A0965031724}"/>
              </a:ext>
            </a:extLst>
          </p:cNvPr>
          <p:cNvSpPr>
            <a:spLocks noGrp="1"/>
          </p:cNvSpPr>
          <p:nvPr>
            <p:ph type="title"/>
          </p:nvPr>
        </p:nvSpPr>
        <p:spPr/>
        <p:txBody>
          <a:bodyPr>
            <a:normAutofit fontScale="90000"/>
          </a:bodyPr>
          <a:lstStyle/>
          <a:p>
            <a:r>
              <a:rPr lang="en-US" dirty="0" smtClean="0"/>
              <a:t>Green practices in Hotel industries and Circular Economics </a:t>
            </a:r>
            <a:endParaRPr lang="en-US" dirty="0"/>
          </a:p>
        </p:txBody>
      </p:sp>
      <p:sp>
        <p:nvSpPr>
          <p:cNvPr id="3" name="Content Placeholder 2">
            <a:extLst>
              <a:ext uri="{FF2B5EF4-FFF2-40B4-BE49-F238E27FC236}">
                <a16:creationId xmlns="" xmlns:a16="http://schemas.microsoft.com/office/drawing/2014/main" id="{AAB8F4EB-FE1C-4AA2-ADEF-02699F953658}"/>
              </a:ext>
            </a:extLst>
          </p:cNvPr>
          <p:cNvSpPr>
            <a:spLocks noGrp="1"/>
          </p:cNvSpPr>
          <p:nvPr>
            <p:ph idx="1"/>
          </p:nvPr>
        </p:nvSpPr>
        <p:spPr>
          <a:xfrm>
            <a:off x="1066800" y="2580198"/>
            <a:ext cx="4631635" cy="2919454"/>
          </a:xfrm>
        </p:spPr>
        <p:txBody>
          <a:bodyPr>
            <a:normAutofit fontScale="85000" lnSpcReduction="10000"/>
          </a:bodyPr>
          <a:lstStyle/>
          <a:p>
            <a:pPr marL="0" indent="0">
              <a:buNone/>
            </a:pPr>
            <a:r>
              <a:rPr lang="en-US" dirty="0" smtClean="0"/>
              <a:t>The tourism industry has an impact on natural resources consumption and environment. Hotels are one of the most energy concentrated building types due to multi-usage of functions and clock operations. According to Pacific Gas and Electric food service technology Centre,  hotels use near almost 5 times more energy per square foot compared to any other buildings. The adoption of green practices is gaining more attention in the hotel industry. A lot of the hotels are committed to a variety of environmental initiatives such as reducing energy and water consumption, and decreasing waste outputs.</a:t>
            </a:r>
            <a:endParaRPr lang="en-US" dirty="0"/>
          </a:p>
        </p:txBody>
      </p:sp>
      <p:pic>
        <p:nvPicPr>
          <p:cNvPr id="6" name="Picture 5">
            <a:extLst>
              <a:ext uri="{FF2B5EF4-FFF2-40B4-BE49-F238E27FC236}">
                <a16:creationId xmlns="" xmlns:a16="http://schemas.microsoft.com/office/drawing/2014/main" id="{02CCEE69-8E68-46D9-96D3-21B4F32615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8699157" y="3798897"/>
            <a:ext cx="2728731" cy="2272390"/>
          </a:xfrm>
          <a:prstGeom prst="rect">
            <a:avLst/>
          </a:prstGeom>
        </p:spPr>
      </p:pic>
      <p:sp>
        <p:nvSpPr>
          <p:cNvPr id="7" name="TextBox 6">
            <a:extLst>
              <a:ext uri="{FF2B5EF4-FFF2-40B4-BE49-F238E27FC236}">
                <a16:creationId xmlns="" xmlns:a16="http://schemas.microsoft.com/office/drawing/2014/main" id="{2040E745-75FD-4FB8-9A23-29CDA3EC998A}"/>
              </a:ext>
            </a:extLst>
          </p:cNvPr>
          <p:cNvSpPr txBox="1"/>
          <p:nvPr/>
        </p:nvSpPr>
        <p:spPr>
          <a:xfrm>
            <a:off x="6096000" y="6404113"/>
            <a:ext cx="5581650" cy="230832"/>
          </a:xfrm>
          <a:prstGeom prst="rect">
            <a:avLst/>
          </a:prstGeom>
          <a:noFill/>
        </p:spPr>
        <p:txBody>
          <a:bodyPr wrap="square" rtlCol="0">
            <a:spAutoFit/>
          </a:bodyPr>
          <a:lstStyle/>
          <a:p>
            <a:r>
              <a:rPr lang="en-US" sz="900">
                <a:hlinkClick r:id="rId3" tooltip="https://discardstudies.com/2016/02/29/cfp-circles-flows-and-dead-ends-re-calibrating-socio-material-relations-and-the-rise-of-the-circular-economy-31116/"/>
              </a:rPr>
              <a:t>This Photo</a:t>
            </a:r>
            <a:r>
              <a:rPr lang="en-US" sz="900"/>
              <a:t> by Unknown Author is licensed under </a:t>
            </a:r>
            <a:r>
              <a:rPr lang="en-US" sz="900">
                <a:hlinkClick r:id="rId4" tooltip="https://creativecommons.org/licenses/by-nc-nd/3.0/"/>
              </a:rPr>
              <a:t>CC BY-NC-ND</a:t>
            </a:r>
            <a:endParaRPr lang="en-US" sz="900"/>
          </a:p>
        </p:txBody>
      </p:sp>
    </p:spTree>
    <p:extLst>
      <p:ext uri="{BB962C8B-B14F-4D97-AF65-F5344CB8AC3E}">
        <p14:creationId xmlns:p14="http://schemas.microsoft.com/office/powerpoint/2010/main" val="1826003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66800" y="642594"/>
            <a:ext cx="10058400" cy="1024841"/>
          </a:xfrm>
        </p:spPr>
        <p:txBody>
          <a:bodyPr/>
          <a:lstStyle/>
          <a:p>
            <a:r>
              <a:rPr lang="en-US" dirty="0">
                <a:latin typeface="Algerian" panose="04020705040A02060702" pitchFamily="82" charset="0"/>
              </a:rPr>
              <a:t>The STBT Model</a:t>
            </a:r>
          </a:p>
        </p:txBody>
      </p:sp>
      <p:pic>
        <p:nvPicPr>
          <p:cNvPr id="6" name="Content Placeholder 5"/>
          <p:cNvPicPr>
            <a:picLocks noGrp="1" noChangeAspect="1"/>
          </p:cNvPicPr>
          <p:nvPr>
            <p:ph idx="1"/>
          </p:nvPr>
        </p:nvPicPr>
        <p:blipFill>
          <a:blip r:embed="rId2"/>
          <a:stretch>
            <a:fillRect/>
          </a:stretch>
        </p:blipFill>
        <p:spPr>
          <a:xfrm>
            <a:off x="3805518" y="1855694"/>
            <a:ext cx="4612341" cy="3442447"/>
          </a:xfrm>
          <a:prstGeom prst="rect">
            <a:avLst/>
          </a:prstGeom>
        </p:spPr>
      </p:pic>
    </p:spTree>
    <p:extLst>
      <p:ext uri="{BB962C8B-B14F-4D97-AF65-F5344CB8AC3E}">
        <p14:creationId xmlns:p14="http://schemas.microsoft.com/office/powerpoint/2010/main" val="36669604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stretch>
            <a:fillRect/>
          </a:stretch>
        </p:blipFill>
        <p:spPr>
          <a:xfrm>
            <a:off x="1035424" y="1344706"/>
            <a:ext cx="10367682" cy="4276165"/>
          </a:xfrm>
          <a:prstGeom prst="rect">
            <a:avLst/>
          </a:prstGeom>
        </p:spPr>
      </p:pic>
    </p:spTree>
    <p:extLst>
      <p:ext uri="{BB962C8B-B14F-4D97-AF65-F5344CB8AC3E}">
        <p14:creationId xmlns:p14="http://schemas.microsoft.com/office/powerpoint/2010/main" val="39578398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1233" y="593124"/>
            <a:ext cx="3785286" cy="1371643"/>
          </a:xfrm>
        </p:spPr>
        <p:txBody>
          <a:bodyPr/>
          <a:lstStyle/>
          <a:p>
            <a:r>
              <a:rPr lang="en-GB" dirty="0" smtClean="0"/>
              <a:t>Conclusion </a:t>
            </a:r>
            <a:endParaRPr lang="en-GB" dirty="0"/>
          </a:p>
        </p:txBody>
      </p:sp>
      <p:sp>
        <p:nvSpPr>
          <p:cNvPr id="3" name="Content Placeholder 2"/>
          <p:cNvSpPr>
            <a:spLocks noGrp="1"/>
          </p:cNvSpPr>
          <p:nvPr>
            <p:ph idx="1"/>
          </p:nvPr>
        </p:nvSpPr>
        <p:spPr>
          <a:xfrm>
            <a:off x="2747319" y="2696244"/>
            <a:ext cx="5984789" cy="1612145"/>
          </a:xfrm>
        </p:spPr>
        <p:txBody>
          <a:bodyPr/>
          <a:lstStyle/>
          <a:p>
            <a:r>
              <a:rPr lang="en-GB" dirty="0" smtClean="0"/>
              <a:t>CE is a concept that becomes popular within governments and business as an approach to promote sustainability, based on restorative and regenerative production and consumption systems.  </a:t>
            </a:r>
            <a:endParaRPr lang="en-GB" dirty="0"/>
          </a:p>
        </p:txBody>
      </p:sp>
    </p:spTree>
    <p:extLst>
      <p:ext uri="{BB962C8B-B14F-4D97-AF65-F5344CB8AC3E}">
        <p14:creationId xmlns:p14="http://schemas.microsoft.com/office/powerpoint/2010/main" val="1539481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863477"/>
          </a:xfrm>
        </p:spPr>
        <p:txBody>
          <a:bodyPr/>
          <a:lstStyle/>
          <a:p>
            <a:r>
              <a:rPr lang="en-US" dirty="0">
                <a:latin typeface="Algerian" panose="04020705040A02060702" pitchFamily="82" charset="0"/>
              </a:rPr>
              <a:t>References</a:t>
            </a:r>
          </a:p>
        </p:txBody>
      </p:sp>
      <p:sp>
        <p:nvSpPr>
          <p:cNvPr id="3" name="Content Placeholder 2"/>
          <p:cNvSpPr>
            <a:spLocks noGrp="1"/>
          </p:cNvSpPr>
          <p:nvPr>
            <p:ph idx="1"/>
          </p:nvPr>
        </p:nvSpPr>
        <p:spPr>
          <a:xfrm>
            <a:off x="1066800" y="1371600"/>
            <a:ext cx="10058400" cy="4663440"/>
          </a:xfrm>
        </p:spPr>
        <p:txBody>
          <a:bodyPr/>
          <a:lstStyle/>
          <a:p>
            <a:r>
              <a:rPr lang="en-US" dirty="0"/>
              <a:t>Buckley, R., 2015. </a:t>
            </a:r>
            <a:r>
              <a:rPr lang="en-US" i="1" dirty="0"/>
              <a:t>Adventure Tourism Management</a:t>
            </a:r>
            <a:r>
              <a:rPr lang="en-US" dirty="0"/>
              <a:t>. [Place of publication not identified]: </a:t>
            </a:r>
            <a:r>
              <a:rPr lang="en-US" dirty="0" err="1"/>
              <a:t>Routledge</a:t>
            </a:r>
            <a:r>
              <a:rPr lang="en-US" dirty="0"/>
              <a:t>.</a:t>
            </a:r>
          </a:p>
          <a:p>
            <a:r>
              <a:rPr lang="en-US" dirty="0" err="1"/>
              <a:t>Carlsen</a:t>
            </a:r>
            <a:r>
              <a:rPr lang="en-US" dirty="0"/>
              <a:t>, J., 2011. </a:t>
            </a:r>
            <a:r>
              <a:rPr lang="en-US" i="1" dirty="0"/>
              <a:t>Island Tourism</a:t>
            </a:r>
            <a:r>
              <a:rPr lang="en-US" dirty="0"/>
              <a:t>. Wallingford, </a:t>
            </a:r>
            <a:r>
              <a:rPr lang="en-US" dirty="0" err="1"/>
              <a:t>Oxfordshire</a:t>
            </a:r>
            <a:r>
              <a:rPr lang="en-US" dirty="0"/>
              <a:t> [England]: CABI.</a:t>
            </a:r>
          </a:p>
          <a:p>
            <a:r>
              <a:rPr lang="en-US" dirty="0"/>
              <a:t>Chauhan, R., 2013. </a:t>
            </a:r>
            <a:r>
              <a:rPr lang="en-US" i="1" dirty="0"/>
              <a:t>Tourism Management</a:t>
            </a:r>
            <a:r>
              <a:rPr lang="en-US" dirty="0"/>
              <a:t>. New Delhi: A.P.H. Pub. Corp.</a:t>
            </a:r>
          </a:p>
          <a:p>
            <a:r>
              <a:rPr lang="en-US" dirty="0" err="1"/>
              <a:t>Cornelisse</a:t>
            </a:r>
            <a:r>
              <a:rPr lang="en-US" dirty="0"/>
              <a:t>, M., 2019. Moral Claims in Sustainable Tourism Development. </a:t>
            </a:r>
            <a:r>
              <a:rPr lang="en-US" i="1" dirty="0"/>
              <a:t>Tourism Planning &amp; Development</a:t>
            </a:r>
            <a:r>
              <a:rPr lang="en-US" dirty="0"/>
              <a:t>, pp.1-19.</a:t>
            </a:r>
          </a:p>
          <a:p>
            <a:r>
              <a:rPr lang="en-US" dirty="0"/>
              <a:t>Dickinson, J. and </a:t>
            </a:r>
            <a:r>
              <a:rPr lang="en-US" dirty="0" err="1"/>
              <a:t>Peeters</a:t>
            </a:r>
            <a:r>
              <a:rPr lang="en-US" dirty="0"/>
              <a:t>, P., 2012. Time, Tourism Consumption and Sustainable Development. </a:t>
            </a:r>
            <a:r>
              <a:rPr lang="en-US" i="1" dirty="0"/>
              <a:t>International Journal of Tourism Research</a:t>
            </a:r>
            <a:r>
              <a:rPr lang="en-US" dirty="0"/>
              <a:t>, 16(1), pp.11-21.</a:t>
            </a:r>
          </a:p>
          <a:p>
            <a:endParaRPr lang="en-US" dirty="0"/>
          </a:p>
        </p:txBody>
      </p:sp>
    </p:spTree>
    <p:extLst>
      <p:ext uri="{BB962C8B-B14F-4D97-AF65-F5344CB8AC3E}">
        <p14:creationId xmlns:p14="http://schemas.microsoft.com/office/powerpoint/2010/main" val="3989106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7200" dirty="0">
                <a:latin typeface="Algerian" panose="04020705040A02060702" pitchFamily="82" charset="0"/>
              </a:rPr>
              <a:t>         Thank You!</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74509" y="2103438"/>
            <a:ext cx="5242982" cy="3932237"/>
          </a:xfrm>
        </p:spPr>
      </p:pic>
    </p:spTree>
    <p:extLst>
      <p:ext uri="{BB962C8B-B14F-4D97-AF65-F5344CB8AC3E}">
        <p14:creationId xmlns:p14="http://schemas.microsoft.com/office/powerpoint/2010/main" val="17398235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docProps/app.xml><?xml version="1.0" encoding="utf-8"?>
<Properties xmlns="http://schemas.openxmlformats.org/officeDocument/2006/extended-properties" xmlns:vt="http://schemas.openxmlformats.org/officeDocument/2006/docPropsVTypes">
  <Template>TM03457510[[fn=Savon]]</Template>
  <TotalTime>317</TotalTime>
  <Words>567</Words>
  <Application>Microsoft Office PowerPoint</Application>
  <PresentationFormat>Widescreen</PresentationFormat>
  <Paragraphs>62</Paragraphs>
  <Slides>15</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Algerian</vt:lpstr>
      <vt:lpstr>Andalus</vt:lpstr>
      <vt:lpstr>Arial</vt:lpstr>
      <vt:lpstr>Calibri</vt:lpstr>
      <vt:lpstr>Century Gothic</vt:lpstr>
      <vt:lpstr>Sitka Banner</vt:lpstr>
      <vt:lpstr>Times New Roman</vt:lpstr>
      <vt:lpstr>Wingdings</vt:lpstr>
      <vt:lpstr>Savon</vt:lpstr>
      <vt:lpstr>Sustainable Tourism Development</vt:lpstr>
      <vt:lpstr>INTRODUCTION:</vt:lpstr>
      <vt:lpstr>What Does sustainability Mean in Tourism Industry?</vt:lpstr>
      <vt:lpstr>Why sustainable tourism is needed?</vt:lpstr>
      <vt:lpstr>Principles of the development of Sustainable Tourism</vt:lpstr>
      <vt:lpstr>Principles of the development of sustainable Tourism </vt:lpstr>
      <vt:lpstr>Sustainable Tourism Benchmarking Tool (STBT)</vt:lpstr>
      <vt:lpstr>Environmental sustainability</vt:lpstr>
      <vt:lpstr>PowerPoint Presentation</vt:lpstr>
      <vt:lpstr>Green practices in Hotel industries and Circular Economics </vt:lpstr>
      <vt:lpstr>The STBT Model</vt:lpstr>
      <vt:lpstr>PowerPoint Presentation</vt:lpstr>
      <vt:lpstr>Conclusion </vt:lpstr>
      <vt:lpstr>References</vt:lpstr>
      <vt:lpstr>         Thank You!</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Tourism Development</dc:title>
  <dc:creator>USER PC</dc:creator>
  <cp:lastModifiedBy>sw461339</cp:lastModifiedBy>
  <cp:revision>30</cp:revision>
  <dcterms:created xsi:type="dcterms:W3CDTF">2020-03-10T12:30:09Z</dcterms:created>
  <dcterms:modified xsi:type="dcterms:W3CDTF">2020-03-14T15:40:47Z</dcterms:modified>
</cp:coreProperties>
</file>