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1" r:id="rId3"/>
    <p:sldId id="258" r:id="rId4"/>
    <p:sldId id="259" r:id="rId5"/>
    <p:sldId id="261" r:id="rId6"/>
    <p:sldId id="268" r:id="rId7"/>
    <p:sldId id="260" r:id="rId8"/>
    <p:sldId id="266" r:id="rId9"/>
    <p:sldId id="262" r:id="rId10"/>
    <p:sldId id="267" r:id="rId11"/>
    <p:sldId id="264" r:id="rId12"/>
    <p:sldId id="269" r:id="rId13"/>
    <p:sldId id="270" r:id="rId14"/>
    <p:sldId id="271" r:id="rId15"/>
    <p:sldId id="272" r:id="rId16"/>
    <p:sldId id="273" r:id="rId17"/>
    <p:sldId id="275" r:id="rId18"/>
    <p:sldId id="276" r:id="rId19"/>
    <p:sldId id="279" r:id="rId20"/>
    <p:sldId id="280" r:id="rId21"/>
    <p:sldId id="281" r:id="rId22"/>
    <p:sldId id="277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92" r:id="rId31"/>
    <p:sldId id="289" r:id="rId32"/>
    <p:sldId id="290" r:id="rId33"/>
    <p:sldId id="293" r:id="rId34"/>
    <p:sldId id="29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062C06DB-8B57-4F22-891B-A434D07E4D0E}">
          <p14:sldIdLst/>
        </p14:section>
        <p14:section name="Default Section" id="{48CD91DD-4E1B-4A7D-A8B8-1B83CC7CEB17}">
          <p14:sldIdLst>
            <p14:sldId id="256"/>
            <p14:sldId id="291"/>
            <p14:sldId id="258"/>
            <p14:sldId id="259"/>
            <p14:sldId id="261"/>
            <p14:sldId id="268"/>
            <p14:sldId id="260"/>
          </p14:sldIdLst>
        </p14:section>
        <p14:section name="Untitled Section" id="{992B3D42-EB52-4538-B2C7-0483BEEAF03A}">
          <p14:sldIdLst>
            <p14:sldId id="266"/>
            <p14:sldId id="262"/>
            <p14:sldId id="267"/>
            <p14:sldId id="264"/>
            <p14:sldId id="269"/>
            <p14:sldId id="270"/>
            <p14:sldId id="271"/>
            <p14:sldId id="272"/>
            <p14:sldId id="273"/>
            <p14:sldId id="275"/>
            <p14:sldId id="276"/>
            <p14:sldId id="279"/>
            <p14:sldId id="280"/>
            <p14:sldId id="281"/>
            <p14:sldId id="277"/>
            <p14:sldId id="282"/>
            <p14:sldId id="283"/>
            <p14:sldId id="284"/>
            <p14:sldId id="285"/>
            <p14:sldId id="286"/>
            <p14:sldId id="287"/>
            <p14:sldId id="288"/>
            <p14:sldId id="292"/>
            <p14:sldId id="289"/>
            <p14:sldId id="290"/>
            <p14:sldId id="293"/>
            <p14:sldId id="29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rfpublishers.com/journals/view/Journal-of-Sports-Science-and-Physical-Therap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upinepublishers.com/orthopedics-sportsmedicine-journal/fulltext/functional-hamstring-to-quadriceps-strength-ratio-and-hamstrings-injury-of-soccer-players-a-qualitative-analysis.ID.000133.php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llowmehere.com/2018/02/04/every-concussion-in-the-nfl-this-year-documented-in-a-chilling-five-minute-video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nc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tfl.com/tag/concussion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gavinpublishers.com/journals/current_issue/sports-injuries-medicine-ISSN-2576-9596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doc.org/index.php/Brachial_plexus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elgeek.com/38833/como-disfrutar-del-deporte-a-traves-de-la-nueva-tecnologia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thebluediamondgallery.com/handwriting/i/injury-prevention.html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eh.co.uk/news/latest-news/hamstring-injury-treatment-recovery-time-and-when-to-see-a-doctor" TargetMode="External"/><Relationship Id="rId2" Type="http://schemas.openxmlformats.org/officeDocument/2006/relationships/hyperlink" Target="https://www.nhs.uk/conditions/hamstring-injury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fittoplay.org/body-parts/hamstring/-hamstring-strain-pulled-hamstringnew-page/" TargetMode="External"/><Relationship Id="rId4" Type="http://schemas.openxmlformats.org/officeDocument/2006/relationships/hyperlink" Target="https://healthcare.utah.edu/orthopaedics/specialties/hip-pain/hamstring-tear-surgery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oncussion#Mechanism" TargetMode="External"/><Relationship Id="rId2" Type="http://schemas.openxmlformats.org/officeDocument/2006/relationships/hyperlink" Target="https://patient.info/brain-nerves/head-injuries/concussionhttps:/patient.info/brain-nerves/head-injuries/concussion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aans.org/en/Patients/Neurosurgical-Conditions-and-Treatments/Concussion" TargetMode="External"/><Relationship Id="rId5" Type="http://schemas.openxmlformats.org/officeDocument/2006/relationships/hyperlink" Target="https://www.return2play.org.uk/concussion/https:/www.return2play.org.uk/concussion/" TargetMode="External"/><Relationship Id="rId4" Type="http://schemas.openxmlformats.org/officeDocument/2006/relationships/hyperlink" Target="https://www.nhsinform.scot/illnesses-and-conditions/injuries/head-and-neck-injuries/concussion/#causes-of-concussionhttps://www.nhsinform.scot/illnesses-and-conditions/injuries/head-and-neck-injuries/concussion/#causes-of-concussion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brachial-plexus-injury/symptoms-causes/syc-20350235" TargetMode="External"/><Relationship Id="rId2" Type="http://schemas.openxmlformats.org/officeDocument/2006/relationships/hyperlink" Target="https://my.clevelandclinic.org/health/diseases/22822-brachial-plexus-injury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9714" y="5490971"/>
            <a:ext cx="6962072" cy="1159200"/>
          </a:xfrm>
        </p:spPr>
        <p:txBody>
          <a:bodyPr anchor="ctr">
            <a:norm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</a:rPr>
              <a:t>Sports injuries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56522" y="5633765"/>
            <a:ext cx="3408555" cy="8736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</a:rPr>
              <a:t>Cai Evans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011E6D-18A1-D025-1AAD-E7E1664CBB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8535" y="767184"/>
            <a:ext cx="11327549" cy="376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erson running on a small platform&#10;&#10;Description automatically generated">
            <a:extLst>
              <a:ext uri="{FF2B5EF4-FFF2-40B4-BE49-F238E27FC236}">
                <a16:creationId xmlns:a16="http://schemas.microsoft.com/office/drawing/2014/main" id="{13996903-FDD4-F945-570C-8631D00D5B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629" b="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14F94-26C5-A70D-EDC4-8A9665EBF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Anafiadau chwareon – rhwyg llinyn y gar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5B0EF36-0951-B851-7BF4-8437D5825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Yn y </a:t>
            </a:r>
            <a:r>
              <a:rPr lang="en-GB" sz="2000" dirty="0" err="1"/>
              <a:t>rhan</a:t>
            </a:r>
            <a:r>
              <a:rPr lang="en-GB" sz="2000" dirty="0"/>
              <a:t> </a:t>
            </a:r>
            <a:r>
              <a:rPr lang="en-GB" sz="2000" dirty="0" err="1"/>
              <a:t>yma</a:t>
            </a:r>
            <a:r>
              <a:rPr lang="en-GB" sz="2000" dirty="0"/>
              <a:t> </a:t>
            </a:r>
            <a:r>
              <a:rPr lang="en-GB" sz="2000" dirty="0" err="1"/>
              <a:t>byddaf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trafod</a:t>
            </a:r>
            <a:r>
              <a:rPr lang="en-GB" sz="2000" dirty="0"/>
              <a:t> yr </a:t>
            </a:r>
            <a:r>
              <a:rPr lang="en-GB" sz="2000" dirty="0" err="1"/>
              <a:t>anaf</a:t>
            </a:r>
            <a:r>
              <a:rPr lang="en-GB" sz="2000" dirty="0"/>
              <a:t> </a:t>
            </a:r>
            <a:r>
              <a:rPr lang="en-GB" sz="2000" dirty="0" err="1"/>
              <a:t>uwchben</a:t>
            </a:r>
            <a:r>
              <a:rPr lang="en-GB" sz="2000" dirty="0"/>
              <a:t> 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754A84-78F7-6D17-CB7E-4536AA11E87D}"/>
              </a:ext>
            </a:extLst>
          </p:cNvPr>
          <p:cNvSpPr txBox="1"/>
          <p:nvPr/>
        </p:nvSpPr>
        <p:spPr>
          <a:xfrm>
            <a:off x="7367411" y="6657945"/>
            <a:ext cx="230223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463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umbbells on a gym floor">
            <a:extLst>
              <a:ext uri="{FF2B5EF4-FFF2-40B4-BE49-F238E27FC236}">
                <a16:creationId xmlns:a16="http://schemas.microsoft.com/office/drawing/2014/main" id="{1AC0ECB2-B3F4-F42A-9C70-665247D9E4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762" r="9" b="9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BC648-A4C6-3A6C-7513-C0845BEF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 err="1"/>
              <a:t>Achosion</a:t>
            </a:r>
            <a:r>
              <a:rPr lang="en-GB" sz="4000" dirty="0"/>
              <a:t> yr </a:t>
            </a:r>
            <a:r>
              <a:rPr lang="en-GB" sz="4000" dirty="0" err="1"/>
              <a:t>anaf</a:t>
            </a:r>
            <a:r>
              <a:rPr lang="en-GB" sz="4000" dirty="0"/>
              <a:t>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ACB30-4A73-EDF6-374D-21727536A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Mae </a:t>
            </a:r>
            <a:r>
              <a:rPr lang="en-US" sz="2000" dirty="0" err="1"/>
              <a:t>anaf</a:t>
            </a:r>
            <a:r>
              <a:rPr lang="en-US" sz="2000" dirty="0"/>
              <a:t>  </a:t>
            </a:r>
            <a:r>
              <a:rPr lang="en-US" sz="2000" dirty="0" err="1"/>
              <a:t>rhwyg</a:t>
            </a:r>
            <a:r>
              <a:rPr lang="en-US" sz="2000" dirty="0"/>
              <a:t> </a:t>
            </a:r>
            <a:r>
              <a:rPr lang="en-GB" sz="2000" dirty="0" err="1"/>
              <a:t>ir</a:t>
            </a:r>
            <a:r>
              <a:rPr lang="en-GB" sz="2000" dirty="0"/>
              <a:t> hamstring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ystod</a:t>
            </a:r>
            <a:r>
              <a:rPr lang="en-US" sz="2000" dirty="0"/>
              <a:t> </a:t>
            </a:r>
            <a:r>
              <a:rPr lang="en-US" sz="2000" dirty="0" err="1"/>
              <a:t>symudiadau</a:t>
            </a:r>
            <a:r>
              <a:rPr lang="en-US" sz="2000" dirty="0"/>
              <a:t> </a:t>
            </a:r>
            <a:r>
              <a:rPr lang="en-US" sz="2000" dirty="0" err="1"/>
              <a:t>grymus</a:t>
            </a:r>
            <a:r>
              <a:rPr lang="en-US" sz="2000" dirty="0"/>
              <a:t> </a:t>
            </a:r>
            <a:r>
              <a:rPr lang="en-US" sz="2000" dirty="0" err="1"/>
              <a:t>sydyn</a:t>
            </a:r>
            <a:r>
              <a:rPr lang="en-US" sz="2000" dirty="0"/>
              <a:t>, er </a:t>
            </a:r>
            <a:r>
              <a:rPr lang="en-US" sz="2000" dirty="0" err="1"/>
              <a:t>enghraifft</a:t>
            </a:r>
            <a:r>
              <a:rPr lang="en-US" sz="2000" dirty="0"/>
              <a:t> </a:t>
            </a:r>
            <a:r>
              <a:rPr lang="en-US" sz="2000" dirty="0" err="1"/>
              <a:t>wrth</a:t>
            </a:r>
            <a:r>
              <a:rPr lang="en-US" sz="2000" dirty="0"/>
              <a:t> </a:t>
            </a:r>
            <a:r>
              <a:rPr lang="en-US" sz="2000" dirty="0" err="1"/>
              <a:t>gyflymu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ystod</a:t>
            </a:r>
            <a:r>
              <a:rPr lang="en-US" sz="2000" dirty="0"/>
              <a:t> </a:t>
            </a:r>
            <a:r>
              <a:rPr lang="en-US" sz="2000" dirty="0" err="1"/>
              <a:t>sbrintio</a:t>
            </a:r>
            <a:r>
              <a:rPr lang="en-US" sz="2000" dirty="0"/>
              <a:t> a </a:t>
            </a:r>
            <a:r>
              <a:rPr lang="en-US" sz="2000" dirty="0" err="1"/>
              <a:t>neidio</a:t>
            </a:r>
            <a:r>
              <a:rPr lang="en-US" sz="2000" dirty="0"/>
              <a:t> ac felly </a:t>
            </a:r>
            <a:r>
              <a:rPr lang="en-US" sz="2000" dirty="0" err="1"/>
              <a:t>gor</a:t>
            </a:r>
            <a:r>
              <a:rPr lang="en-GB" sz="2000" dirty="0" err="1"/>
              <a:t>ymestyn</a:t>
            </a:r>
            <a:r>
              <a:rPr lang="en-US" sz="2000" dirty="0"/>
              <a:t> </a:t>
            </a:r>
            <a:r>
              <a:rPr lang="en-US" sz="2000" dirty="0" err="1"/>
              <a:t>tendonau</a:t>
            </a:r>
            <a:r>
              <a:rPr lang="en-US" sz="2000" dirty="0"/>
              <a:t> </a:t>
            </a:r>
            <a:r>
              <a:rPr lang="en-GB" sz="2000" dirty="0"/>
              <a:t>a’r</a:t>
            </a:r>
            <a:r>
              <a:rPr lang="en-US" sz="2000" dirty="0"/>
              <a:t> </a:t>
            </a:r>
            <a:r>
              <a:rPr lang="en-GB" sz="2000" dirty="0" err="1"/>
              <a:t>cyhyrau</a:t>
            </a:r>
            <a:r>
              <a:rPr lang="en-US" sz="2000" dirty="0"/>
              <a:t>.</a:t>
            </a:r>
            <a:r>
              <a:rPr lang="en-GB" sz="2000" dirty="0"/>
              <a:t>  </a:t>
            </a:r>
            <a:r>
              <a:rPr lang="en-US" sz="2000" dirty="0"/>
              <a:t>Mae </a:t>
            </a:r>
            <a:r>
              <a:rPr lang="en-US" sz="2000" dirty="0" err="1"/>
              <a:t>anafiadau</a:t>
            </a:r>
            <a:r>
              <a:rPr lang="en-US" sz="2000" dirty="0"/>
              <a:t> </a:t>
            </a:r>
            <a:r>
              <a:rPr lang="en-US" sz="2000" dirty="0" err="1"/>
              <a:t>llinyn</a:t>
            </a:r>
            <a:r>
              <a:rPr lang="en-US" sz="2000" dirty="0"/>
              <a:t> y </a:t>
            </a:r>
            <a:r>
              <a:rPr lang="en-GB" sz="2000" dirty="0"/>
              <a:t>gar </a:t>
            </a:r>
            <a:r>
              <a:rPr lang="en-GB" sz="2000" dirty="0" err="1"/>
              <a:t>hefyd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gyffredin</a:t>
            </a:r>
            <a:r>
              <a:rPr lang="en-US" sz="2000" dirty="0"/>
              <a:t> </a:t>
            </a:r>
            <a:r>
              <a:rPr lang="en-US" sz="2000" dirty="0" err="1"/>
              <a:t>wrth</a:t>
            </a:r>
            <a:r>
              <a:rPr lang="en-US" sz="2000" dirty="0"/>
              <a:t> </a:t>
            </a:r>
            <a:r>
              <a:rPr lang="en-US" sz="2000" dirty="0" err="1"/>
              <a:t>berfformio</a:t>
            </a:r>
            <a:r>
              <a:rPr lang="en-US" sz="2000" dirty="0"/>
              <a:t> </a:t>
            </a:r>
            <a:r>
              <a:rPr lang="en-US" sz="2000" dirty="0" err="1"/>
              <a:t>symudiadau</a:t>
            </a:r>
            <a:r>
              <a:rPr lang="en-US" sz="2000" dirty="0"/>
              <a:t> </a:t>
            </a:r>
            <a:r>
              <a:rPr lang="en-US" sz="2000" dirty="0" err="1"/>
              <a:t>arafach</a:t>
            </a:r>
            <a:r>
              <a:rPr lang="en-US" sz="2000" dirty="0"/>
              <a:t> </a:t>
            </a:r>
            <a:r>
              <a:rPr lang="en-US" sz="2000" dirty="0" err="1"/>
              <a:t>fel</a:t>
            </a:r>
            <a:r>
              <a:rPr lang="en-US" sz="2000" dirty="0"/>
              <a:t> </a:t>
            </a:r>
            <a:r>
              <a:rPr lang="en-US" sz="2000" dirty="0" err="1"/>
              <a:t>cyrlau</a:t>
            </a:r>
            <a:r>
              <a:rPr lang="en-US" sz="2000" dirty="0"/>
              <a:t> </a:t>
            </a:r>
            <a:r>
              <a:rPr lang="en-US" sz="2000" dirty="0" err="1"/>
              <a:t>Nordig</a:t>
            </a:r>
            <a:r>
              <a:rPr lang="en-US" sz="2000" dirty="0"/>
              <a:t> ac RDL's </a:t>
            </a:r>
            <a:r>
              <a:rPr lang="en-US" sz="2000" dirty="0" err="1"/>
              <a:t>oherwydd</a:t>
            </a:r>
            <a:r>
              <a:rPr lang="en-GB" sz="2000" dirty="0"/>
              <a:t> y</a:t>
            </a:r>
            <a:r>
              <a:rPr lang="en-US" sz="2000" dirty="0"/>
              <a:t> </a:t>
            </a:r>
            <a:r>
              <a:rPr lang="en-GB" sz="2000" dirty="0" err="1"/>
              <a:t>gyfradd</a:t>
            </a:r>
            <a:r>
              <a:rPr lang="en-US" sz="2000" dirty="0"/>
              <a:t> </a:t>
            </a:r>
            <a:r>
              <a:rPr lang="en-GB" sz="2000" dirty="0" err="1"/>
              <a:t>gynyddol</a:t>
            </a:r>
            <a:r>
              <a:rPr lang="en-US" sz="2000" dirty="0"/>
              <a:t> o </a:t>
            </a:r>
            <a:r>
              <a:rPr lang="en-US" sz="2000" dirty="0" err="1"/>
              <a:t>straen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tendonau</a:t>
            </a:r>
            <a:r>
              <a:rPr lang="en-US" sz="2000" dirty="0"/>
              <a:t> a'r </a:t>
            </a:r>
            <a:r>
              <a:rPr lang="en-US" sz="2000" dirty="0" err="1"/>
              <a:t>cyhyrau</a:t>
            </a:r>
            <a:r>
              <a:rPr lang="en-US" sz="2000" dirty="0"/>
              <a:t> .</a:t>
            </a:r>
            <a:r>
              <a:rPr lang="en-GB" sz="2000" dirty="0"/>
              <a:t>(</a:t>
            </a:r>
            <a:r>
              <a:rPr lang="en-US" sz="2000" dirty="0" err="1"/>
              <a:t>Gwybodaeth</a:t>
            </a:r>
            <a:r>
              <a:rPr lang="en-US" sz="2000" dirty="0"/>
              <a:t> gan</a:t>
            </a:r>
            <a:r>
              <a:rPr lang="en-GB" sz="2000" dirty="0"/>
              <a:t> </a:t>
            </a:r>
            <a:r>
              <a:rPr lang="en-GB" sz="2000" dirty="0" err="1"/>
              <a:t>fwrdd</a:t>
            </a:r>
            <a:r>
              <a:rPr lang="en-GB" sz="2000" dirty="0"/>
              <a:t> </a:t>
            </a:r>
            <a:r>
              <a:rPr lang="en-GB" sz="2000" dirty="0" err="1"/>
              <a:t>iechyd</a:t>
            </a:r>
            <a:r>
              <a:rPr lang="en-GB" sz="2000" dirty="0"/>
              <a:t> Cymru )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90161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8B6AD-D25B-F46E-F8F6-F4EB82C28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dirty="0" err="1"/>
              <a:t>Achosion</a:t>
            </a:r>
            <a:r>
              <a:rPr lang="en-GB" sz="5000" dirty="0"/>
              <a:t> yr </a:t>
            </a:r>
            <a:r>
              <a:rPr lang="en-GB" sz="5000" dirty="0" err="1"/>
              <a:t>anaf</a:t>
            </a:r>
            <a:r>
              <a:rPr lang="en-GB" sz="5000" dirty="0"/>
              <a:t> 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4EFB-367F-1F93-0973-A078999C0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dirty="0"/>
              <a:t>Mae </a:t>
            </a:r>
            <a:r>
              <a:rPr lang="en-US" sz="2200" dirty="0" err="1"/>
              <a:t>anaf</a:t>
            </a:r>
            <a:r>
              <a:rPr lang="en-US" sz="2200" dirty="0"/>
              <a:t> </a:t>
            </a:r>
            <a:r>
              <a:rPr lang="en-US" sz="2200" dirty="0" err="1"/>
              <a:t>sy’n</a:t>
            </a:r>
            <a:r>
              <a:rPr lang="en-US" sz="2200" dirty="0"/>
              <a:t> </a:t>
            </a:r>
            <a:r>
              <a:rPr lang="en-US" sz="2200" dirty="0" err="1"/>
              <a:t>ailddigwydd</a:t>
            </a:r>
            <a:r>
              <a:rPr lang="en-US" sz="2200" dirty="0"/>
              <a:t> 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gyffredin</a:t>
            </a:r>
            <a:r>
              <a:rPr lang="en-US" sz="2200" dirty="0"/>
              <a:t> </a:t>
            </a:r>
            <a:r>
              <a:rPr lang="en-US" sz="2200" dirty="0" err="1"/>
              <a:t>ymhlith</a:t>
            </a:r>
            <a:r>
              <a:rPr lang="en-US" sz="2200" dirty="0"/>
              <a:t> </a:t>
            </a:r>
            <a:r>
              <a:rPr lang="en-US" sz="2200" dirty="0" err="1"/>
              <a:t>athletwyr</a:t>
            </a:r>
            <a:r>
              <a:rPr lang="en-US" sz="2200" dirty="0"/>
              <a:t> </a:t>
            </a:r>
            <a:r>
              <a:rPr lang="en-US" sz="2200" dirty="0" err="1"/>
              <a:t>sydd</a:t>
            </a:r>
            <a:r>
              <a:rPr lang="en-US" sz="2200" dirty="0"/>
              <a:t> </a:t>
            </a:r>
            <a:r>
              <a:rPr lang="en-US" sz="2200" dirty="0" err="1"/>
              <a:t>wedi</a:t>
            </a:r>
            <a:r>
              <a:rPr lang="en-US" sz="2200" dirty="0"/>
              <a:t> </a:t>
            </a:r>
            <a:r>
              <a:rPr lang="en-US" sz="2200" dirty="0" err="1"/>
              <a:t>cael</a:t>
            </a:r>
            <a:r>
              <a:rPr lang="en-US" sz="2200" dirty="0"/>
              <a:t> </a:t>
            </a:r>
            <a:r>
              <a:rPr lang="en-US" sz="2200" dirty="0" err="1"/>
              <a:t>anaf</a:t>
            </a:r>
            <a:r>
              <a:rPr lang="en-US" sz="2200" dirty="0"/>
              <a:t> i </a:t>
            </a:r>
            <a:r>
              <a:rPr lang="en-US" sz="2200" dirty="0" err="1"/>
              <a:t>linyn</a:t>
            </a:r>
            <a:r>
              <a:rPr lang="en-US" sz="2200" dirty="0"/>
              <a:t> y </a:t>
            </a:r>
            <a:r>
              <a:rPr lang="en-GB" sz="2200" dirty="0"/>
              <a:t>gar</a:t>
            </a:r>
            <a:r>
              <a:rPr lang="en-US" sz="2200" dirty="0"/>
              <a:t> o’r </a:t>
            </a:r>
            <a:r>
              <a:rPr lang="en-US" sz="2200" dirty="0" err="1"/>
              <a:t>blaen</a:t>
            </a:r>
            <a:r>
              <a:rPr lang="en-US" sz="2200" dirty="0"/>
              <a:t>. Mae </a:t>
            </a:r>
            <a:r>
              <a:rPr lang="en-US" sz="2200" dirty="0" err="1"/>
              <a:t>athletwyr</a:t>
            </a:r>
            <a:r>
              <a:rPr lang="en-US" sz="2200" dirty="0"/>
              <a:t> </a:t>
            </a:r>
            <a:r>
              <a:rPr lang="en-US" sz="2200" dirty="0" err="1"/>
              <a:t>ag</a:t>
            </a:r>
            <a:r>
              <a:rPr lang="en-US" sz="2200" dirty="0"/>
              <a:t> </a:t>
            </a:r>
            <a:r>
              <a:rPr lang="en-US" sz="2200" dirty="0" err="1"/>
              <a:t>anaf</a:t>
            </a:r>
            <a:r>
              <a:rPr lang="en-US" sz="2200" dirty="0"/>
              <a:t> </a:t>
            </a:r>
            <a:r>
              <a:rPr lang="en-US" sz="2200" dirty="0" err="1"/>
              <a:t>blaenorol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 fwy </a:t>
            </a:r>
            <a:r>
              <a:rPr lang="en-US" sz="2200" dirty="0" err="1"/>
              <a:t>tebygol</a:t>
            </a:r>
            <a:r>
              <a:rPr lang="en-US" sz="2200" dirty="0"/>
              <a:t> o </a:t>
            </a:r>
            <a:r>
              <a:rPr lang="en-US" sz="2200" dirty="0" err="1"/>
              <a:t>ddioddef</a:t>
            </a:r>
            <a:r>
              <a:rPr lang="en-US" sz="2200" dirty="0"/>
              <a:t> </a:t>
            </a:r>
            <a:r>
              <a:rPr lang="en-US" sz="2200" dirty="0" err="1"/>
              <a:t>ag</a:t>
            </a:r>
            <a:r>
              <a:rPr lang="en-US" sz="2200" dirty="0"/>
              <a:t> </a:t>
            </a:r>
            <a:r>
              <a:rPr lang="en-US" sz="2200" dirty="0" err="1"/>
              <a:t>anaf</a:t>
            </a:r>
            <a:r>
              <a:rPr lang="en-US" sz="2200" dirty="0"/>
              <a:t> i </a:t>
            </a:r>
            <a:r>
              <a:rPr lang="en-US" sz="2200" dirty="0" err="1"/>
              <a:t>linyn</a:t>
            </a:r>
            <a:r>
              <a:rPr lang="en-US" sz="2200" dirty="0"/>
              <a:t> y </a:t>
            </a:r>
            <a:r>
              <a:rPr lang="en-GB" sz="2200" dirty="0"/>
              <a:t>gar</a:t>
            </a:r>
            <a:r>
              <a:rPr lang="en-US" sz="2200" dirty="0"/>
              <a:t> o </a:t>
            </a:r>
            <a:r>
              <a:rPr lang="en-US" sz="2200" dirty="0" err="1"/>
              <a:t>gymharu</a:t>
            </a:r>
            <a:r>
              <a:rPr lang="en-US" sz="2200" dirty="0"/>
              <a:t> </a:t>
            </a:r>
            <a:r>
              <a:rPr lang="en-US" sz="2200" dirty="0" err="1"/>
              <a:t>ag</a:t>
            </a:r>
            <a:r>
              <a:rPr lang="en-US" sz="2200" dirty="0"/>
              <a:t> </a:t>
            </a:r>
            <a:r>
              <a:rPr lang="en-US" sz="2200" dirty="0" err="1"/>
              <a:t>athletwr</a:t>
            </a:r>
            <a:r>
              <a:rPr lang="en-US" sz="2200" dirty="0"/>
              <a:t> </a:t>
            </a:r>
            <a:r>
              <a:rPr lang="en-GB" sz="2200" dirty="0" err="1"/>
              <a:t>sydd</a:t>
            </a:r>
            <a:r>
              <a:rPr lang="en-GB" sz="2200" dirty="0"/>
              <a:t> </a:t>
            </a:r>
            <a:r>
              <a:rPr lang="en-GB" sz="2200" dirty="0" err="1"/>
              <a:t>heb</a:t>
            </a:r>
            <a:r>
              <a:rPr lang="en-GB" sz="2200" dirty="0"/>
              <a:t> </a:t>
            </a:r>
            <a:r>
              <a:rPr lang="en-GB" sz="2200" dirty="0" err="1"/>
              <a:t>dderbyn</a:t>
            </a:r>
            <a:r>
              <a:rPr lang="en-GB" sz="2200" dirty="0"/>
              <a:t> </a:t>
            </a:r>
            <a:r>
              <a:rPr lang="en-GB" sz="2200" dirty="0" err="1"/>
              <a:t>anaf</a:t>
            </a:r>
            <a:r>
              <a:rPr lang="en-GB" sz="2200" dirty="0"/>
              <a:t> i’r </a:t>
            </a:r>
            <a:r>
              <a:rPr lang="en-GB" sz="2200" dirty="0" err="1"/>
              <a:t>ardal</a:t>
            </a:r>
            <a:r>
              <a:rPr lang="en-GB" sz="2200" dirty="0"/>
              <a:t> o’r </a:t>
            </a:r>
            <a:r>
              <a:rPr lang="en-GB" sz="2200" dirty="0" err="1"/>
              <a:t>blaen</a:t>
            </a:r>
            <a:r>
              <a:rPr lang="en-GB" sz="2200" dirty="0"/>
              <a:t>. </a:t>
            </a:r>
            <a:r>
              <a:rPr lang="en-US" sz="2200" dirty="0"/>
              <a:t>Gall </a:t>
            </a:r>
            <a:r>
              <a:rPr lang="en-US" sz="2200" dirty="0" err="1"/>
              <a:t>ymestyn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rheolaidd</a:t>
            </a:r>
            <a:r>
              <a:rPr lang="en-GB" sz="2200" dirty="0"/>
              <a:t> ac </a:t>
            </a:r>
            <a:r>
              <a:rPr lang="en-US" sz="2200" dirty="0" err="1"/>
              <a:t>ymarferion</a:t>
            </a:r>
            <a:r>
              <a:rPr lang="en-US" sz="2200" dirty="0"/>
              <a:t> </a:t>
            </a:r>
            <a:r>
              <a:rPr lang="en-US" sz="2200" dirty="0" err="1"/>
              <a:t>cryfhau</a:t>
            </a:r>
            <a:r>
              <a:rPr lang="en-US" sz="2200" dirty="0"/>
              <a:t> a </a:t>
            </a:r>
            <a:r>
              <a:rPr lang="en-US" sz="2200" dirty="0" err="1"/>
              <a:t>chynhesu'n</a:t>
            </a:r>
            <a:r>
              <a:rPr lang="en-US" sz="2200" dirty="0"/>
              <a:t> </a:t>
            </a:r>
            <a:r>
              <a:rPr lang="en-US" sz="2200" dirty="0" err="1"/>
              <a:t>gywir</a:t>
            </a:r>
            <a:r>
              <a:rPr lang="en-US" sz="2200" dirty="0"/>
              <a:t> </a:t>
            </a:r>
            <a:r>
              <a:rPr lang="en-US" sz="2200" dirty="0" err="1"/>
              <a:t>helpu</a:t>
            </a:r>
            <a:r>
              <a:rPr lang="en-US" sz="2200" dirty="0"/>
              <a:t> i </a:t>
            </a:r>
            <a:r>
              <a:rPr lang="en-US" sz="2200" dirty="0" err="1"/>
              <a:t>leihau'r</a:t>
            </a:r>
            <a:r>
              <a:rPr lang="en-US" sz="2200" dirty="0"/>
              <a:t> </a:t>
            </a:r>
            <a:r>
              <a:rPr lang="en-US" sz="2200" dirty="0" err="1"/>
              <a:t>risg</a:t>
            </a:r>
            <a:r>
              <a:rPr lang="en-US" sz="2200" dirty="0"/>
              <a:t> o </a:t>
            </a:r>
            <a:r>
              <a:rPr lang="en-US" sz="2200" dirty="0" err="1"/>
              <a:t>anaf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ystod</a:t>
            </a:r>
            <a:r>
              <a:rPr lang="en-US" sz="2200" dirty="0"/>
              <a:t> </a:t>
            </a:r>
            <a:r>
              <a:rPr lang="en-US" sz="2200" dirty="0" err="1"/>
              <a:t>ymarfer</a:t>
            </a:r>
            <a:r>
              <a:rPr lang="en-US" sz="2200" dirty="0"/>
              <a:t> </a:t>
            </a:r>
            <a:r>
              <a:rPr lang="en-US" sz="2200" dirty="0" err="1"/>
              <a:t>corff</a:t>
            </a:r>
            <a:r>
              <a:rPr lang="en-GB" sz="2200" dirty="0"/>
              <a:t>.</a:t>
            </a:r>
            <a:r>
              <a:rPr lang="en-US" sz="2200" dirty="0"/>
              <a:t> </a:t>
            </a:r>
            <a:r>
              <a:rPr lang="en-GB" sz="2200" dirty="0"/>
              <a:t>(</a:t>
            </a:r>
            <a:r>
              <a:rPr lang="en-US" sz="2200" dirty="0" err="1"/>
              <a:t>Gwybodaeth</a:t>
            </a:r>
            <a:r>
              <a:rPr lang="en-US" sz="2200" dirty="0"/>
              <a:t> gan</a:t>
            </a:r>
            <a:r>
              <a:rPr lang="en-GB" sz="2200" dirty="0"/>
              <a:t> </a:t>
            </a:r>
            <a:r>
              <a:rPr lang="en-GB" sz="2200" dirty="0" err="1"/>
              <a:t>fwrdd</a:t>
            </a:r>
            <a:r>
              <a:rPr lang="en-GB" sz="2200" dirty="0"/>
              <a:t> </a:t>
            </a:r>
            <a:r>
              <a:rPr lang="en-GB" sz="2200" dirty="0" err="1"/>
              <a:t>iechyd</a:t>
            </a:r>
            <a:r>
              <a:rPr lang="en-GB" sz="2200" dirty="0"/>
              <a:t> Cymru )</a:t>
            </a:r>
          </a:p>
          <a:p>
            <a:r>
              <a:rPr lang="en-GB" sz="2200" dirty="0" err="1"/>
              <a:t>Prif</a:t>
            </a:r>
            <a:r>
              <a:rPr lang="en-GB" sz="2200" dirty="0"/>
              <a:t> </a:t>
            </a:r>
            <a:r>
              <a:rPr lang="en-GB" sz="2200" dirty="0" err="1"/>
              <a:t>acosion</a:t>
            </a:r>
            <a:r>
              <a:rPr lang="en-GB" sz="2200" dirty="0"/>
              <a:t> </a:t>
            </a:r>
            <a:r>
              <a:rPr lang="en-GB" sz="2200" dirty="0" err="1"/>
              <a:t>yw</a:t>
            </a:r>
            <a:r>
              <a:rPr lang="en-GB" sz="2200" dirty="0"/>
              <a:t> ail </a:t>
            </a:r>
            <a:r>
              <a:rPr lang="en-GB" sz="2200" dirty="0" err="1"/>
              <a:t>hanafu</a:t>
            </a:r>
            <a:r>
              <a:rPr lang="en-GB" sz="2200" dirty="0"/>
              <a:t> </a:t>
            </a:r>
          </a:p>
          <a:p>
            <a:r>
              <a:rPr lang="en-GB" sz="2200" dirty="0"/>
              <a:t>Fwy </a:t>
            </a:r>
            <a:r>
              <a:rPr lang="en-GB" sz="2200" dirty="0" err="1"/>
              <a:t>tebygol</a:t>
            </a:r>
            <a:endParaRPr lang="en-GB" sz="2200" dirty="0"/>
          </a:p>
          <a:p>
            <a:r>
              <a:rPr lang="en-GB" sz="2200" dirty="0" err="1"/>
              <a:t>Cybhesu</a:t>
            </a:r>
            <a:r>
              <a:rPr lang="en-GB" sz="2200" dirty="0"/>
              <a:t> gan </a:t>
            </a:r>
            <a:r>
              <a:rPr lang="en-GB" sz="2200" dirty="0" err="1"/>
              <a:t>ymestyn</a:t>
            </a:r>
            <a:r>
              <a:rPr lang="en-GB" sz="2200" dirty="0"/>
              <a:t> </a:t>
            </a:r>
            <a:r>
              <a:rPr lang="en-GB" sz="2200" dirty="0" err="1"/>
              <a:t>rheolaidd</a:t>
            </a:r>
            <a:r>
              <a:rPr lang="en-GB" sz="2200" dirty="0"/>
              <a:t> I </a:t>
            </a:r>
            <a:r>
              <a:rPr lang="en-GB" sz="2200" dirty="0" err="1"/>
              <a:t>lleihau’r</a:t>
            </a:r>
            <a:r>
              <a:rPr lang="en-GB" sz="2200" dirty="0"/>
              <a:t> </a:t>
            </a:r>
            <a:r>
              <a:rPr lang="en-GB" sz="2200" dirty="0" err="1"/>
              <a:t>risg</a:t>
            </a:r>
            <a:r>
              <a:rPr lang="en-GB" sz="2200"/>
              <a:t>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55828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FCB6E-4D64-F66F-2BD5-E87533572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 err="1"/>
              <a:t>Mecanwaith</a:t>
            </a:r>
            <a:r>
              <a:rPr lang="en-GB" sz="4000" dirty="0"/>
              <a:t> yr </a:t>
            </a:r>
            <a:r>
              <a:rPr lang="en-GB" sz="4000" dirty="0" err="1"/>
              <a:t>anaf</a:t>
            </a:r>
            <a:r>
              <a:rPr lang="en-GB" sz="4000" dirty="0"/>
              <a:t>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704B2-898E-E248-2D99-A85DF3A80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77" y="2560027"/>
            <a:ext cx="4646905" cy="36131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1400" dirty="0"/>
              <a:t>‘</a:t>
            </a:r>
            <a:r>
              <a:rPr lang="en-GB" sz="1400" dirty="0" err="1"/>
              <a:t>Anaf</a:t>
            </a:r>
            <a:r>
              <a:rPr lang="en-GB" sz="1400" dirty="0"/>
              <a:t> </a:t>
            </a:r>
            <a:r>
              <a:rPr lang="en-GB" sz="1400" dirty="0" err="1"/>
              <a:t>sbrintio</a:t>
            </a:r>
            <a:r>
              <a:rPr lang="en-GB" sz="1400" dirty="0"/>
              <a:t>’ </a:t>
            </a:r>
            <a:r>
              <a:rPr lang="en-GB" sz="1400" dirty="0" err="1"/>
              <a:t>yw’r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a </a:t>
            </a:r>
            <a:r>
              <a:rPr lang="en-GB" sz="1400" dirty="0" err="1"/>
              <a:t>roddir</a:t>
            </a:r>
            <a:r>
              <a:rPr lang="en-GB" sz="1400" dirty="0"/>
              <a:t> i’r </a:t>
            </a:r>
            <a:r>
              <a:rPr lang="en-US" sz="1400" dirty="0"/>
              <a:t>math </a:t>
            </a:r>
            <a:r>
              <a:rPr lang="en-US" sz="1400" dirty="0" err="1"/>
              <a:t>mwyaf</a:t>
            </a:r>
            <a:r>
              <a:rPr lang="en-US" sz="1400" dirty="0"/>
              <a:t> </a:t>
            </a:r>
            <a:r>
              <a:rPr lang="en-US" sz="1400" dirty="0" err="1"/>
              <a:t>cyffredin</a:t>
            </a:r>
            <a:r>
              <a:rPr lang="en-US" sz="1400" dirty="0"/>
              <a:t> o </a:t>
            </a:r>
            <a:r>
              <a:rPr lang="en-US" sz="1400" dirty="0" err="1"/>
              <a:t>anaf</a:t>
            </a:r>
            <a:r>
              <a:rPr lang="en-US" sz="1400" dirty="0"/>
              <a:t> </a:t>
            </a:r>
            <a:r>
              <a:rPr lang="en-US" sz="1400" dirty="0" err="1"/>
              <a:t>straen</a:t>
            </a:r>
            <a:r>
              <a:rPr lang="en-US" sz="1400" dirty="0"/>
              <a:t> </a:t>
            </a:r>
            <a:r>
              <a:rPr lang="en-GB" sz="1400" dirty="0"/>
              <a:t>i </a:t>
            </a:r>
            <a:r>
              <a:rPr lang="en-GB" sz="1400" dirty="0" err="1"/>
              <a:t>linyn</a:t>
            </a:r>
            <a:r>
              <a:rPr lang="en-GB" sz="1400" dirty="0"/>
              <a:t> y gar.  Mae’r </a:t>
            </a:r>
            <a:r>
              <a:rPr lang="en-GB" sz="1400" dirty="0" err="1"/>
              <a:t>anaf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US" sz="1400" dirty="0" err="1"/>
              <a:t>digwydd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redeg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gyflymder</a:t>
            </a:r>
            <a:r>
              <a:rPr lang="en-US" sz="1400" dirty="0"/>
              <a:t> </a:t>
            </a:r>
            <a:r>
              <a:rPr lang="en-US" sz="1400" dirty="0" err="1"/>
              <a:t>uchel</a:t>
            </a:r>
            <a:r>
              <a:rPr lang="en-US" sz="1400" dirty="0"/>
              <a:t>. Mae'r </a:t>
            </a:r>
            <a:r>
              <a:rPr lang="en-US" sz="1400" dirty="0" err="1"/>
              <a:t>llinyn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rhwygo</a:t>
            </a:r>
            <a:r>
              <a:rPr lang="en-US" sz="1400" dirty="0"/>
              <a:t> </a:t>
            </a:r>
            <a:r>
              <a:rPr lang="en-US" sz="1400" dirty="0" err="1"/>
              <a:t>wrth</a:t>
            </a:r>
            <a:r>
              <a:rPr lang="en-US" sz="1400" dirty="0"/>
              <a:t> </a:t>
            </a:r>
            <a:r>
              <a:rPr lang="en-US" sz="1400" dirty="0" err="1"/>
              <a:t>iddo</a:t>
            </a:r>
            <a:r>
              <a:rPr lang="en-US" sz="1400" dirty="0"/>
              <a:t> </a:t>
            </a:r>
            <a:r>
              <a:rPr lang="en-US" sz="1400" dirty="0" err="1"/>
              <a:t>gynhyrchu</a:t>
            </a:r>
            <a:r>
              <a:rPr lang="en-US" sz="1400" dirty="0"/>
              <a:t> pŵer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symudiad</a:t>
            </a:r>
            <a:r>
              <a:rPr lang="en-US" sz="1400" dirty="0"/>
              <a:t> </a:t>
            </a:r>
            <a:r>
              <a:rPr lang="en-US" sz="1400" dirty="0" err="1"/>
              <a:t>ecsentrig</a:t>
            </a:r>
            <a:r>
              <a:rPr lang="en-US" sz="1400" dirty="0"/>
              <a:t>.</a:t>
            </a:r>
            <a:endParaRPr lang="en-GB" sz="1400" dirty="0"/>
          </a:p>
          <a:p>
            <a:r>
              <a:rPr lang="en-US" sz="1400" dirty="0"/>
              <a:t>Math </a:t>
            </a:r>
            <a:r>
              <a:rPr lang="en-US" sz="1400" dirty="0" err="1"/>
              <a:t>arall</a:t>
            </a:r>
            <a:r>
              <a:rPr lang="en-US" sz="1400" dirty="0"/>
              <a:t> o </a:t>
            </a:r>
            <a:r>
              <a:rPr lang="en-US" sz="1400" dirty="0" err="1"/>
              <a:t>anaf</a:t>
            </a:r>
            <a:r>
              <a:rPr lang="en-US" sz="1400" dirty="0"/>
              <a:t> </a:t>
            </a:r>
            <a:r>
              <a:rPr lang="en-US" sz="1400" dirty="0" err="1"/>
              <a:t>yw</a:t>
            </a:r>
            <a:r>
              <a:rPr lang="en-US" sz="1400" dirty="0"/>
              <a:t> '</a:t>
            </a:r>
            <a:r>
              <a:rPr lang="en-US" sz="1400" dirty="0" err="1"/>
              <a:t>anaf</a:t>
            </a:r>
            <a:r>
              <a:rPr lang="en-US" sz="1400" dirty="0"/>
              <a:t> </a:t>
            </a:r>
            <a:r>
              <a:rPr lang="en-US" sz="1400" dirty="0" err="1"/>
              <a:t>ymestynnol</a:t>
            </a:r>
            <a:r>
              <a:rPr lang="en-US" sz="1400" dirty="0"/>
              <a:t>' </a:t>
            </a:r>
            <a:r>
              <a:rPr lang="en-US" sz="1400" dirty="0" err="1"/>
              <a:t>fel</a:t>
            </a:r>
            <a:r>
              <a:rPr lang="en-US" sz="1400" dirty="0"/>
              <a:t> y'i </a:t>
            </a:r>
            <a:r>
              <a:rPr lang="en-US" sz="1400" dirty="0" err="1"/>
              <a:t>gelwir</a:t>
            </a:r>
            <a:r>
              <a:rPr lang="en-US" sz="1400" dirty="0"/>
              <a:t>. Mae'n </a:t>
            </a:r>
            <a:r>
              <a:rPr lang="en-US" sz="1400" dirty="0" err="1"/>
              <a:t>digwydd</a:t>
            </a:r>
            <a:r>
              <a:rPr lang="en-US" sz="1400" dirty="0"/>
              <a:t> pan </a:t>
            </a:r>
            <a:r>
              <a:rPr lang="en-US" sz="1400" dirty="0" err="1"/>
              <a:t>fydd</a:t>
            </a:r>
            <a:r>
              <a:rPr lang="en-US" sz="1400" dirty="0"/>
              <a:t> </a:t>
            </a:r>
            <a:r>
              <a:rPr lang="en-US" sz="1400" dirty="0" err="1"/>
              <a:t>cymalau'r</a:t>
            </a:r>
            <a:r>
              <a:rPr lang="en-US" sz="1400" dirty="0"/>
              <a:t> </a:t>
            </a:r>
            <a:r>
              <a:rPr lang="en-US" sz="1400" dirty="0" err="1"/>
              <a:t>glun</a:t>
            </a:r>
            <a:r>
              <a:rPr lang="en-US" sz="1400" dirty="0"/>
              <a:t> a'r </a:t>
            </a:r>
            <a:r>
              <a:rPr lang="en-US" sz="1400" dirty="0" err="1"/>
              <a:t>pen-glin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eu </a:t>
            </a:r>
            <a:r>
              <a:rPr lang="en-US" sz="1400" dirty="0" err="1"/>
              <a:t>symud</a:t>
            </a:r>
            <a:r>
              <a:rPr lang="en-US" sz="1400" dirty="0"/>
              <a:t> i </a:t>
            </a:r>
            <a:r>
              <a:rPr lang="en-US" sz="1400" dirty="0" err="1"/>
              <a:t>safle</a:t>
            </a:r>
            <a:r>
              <a:rPr lang="en-US" sz="1400" dirty="0"/>
              <a:t> </a:t>
            </a:r>
            <a:r>
              <a:rPr lang="en-US" sz="1400" dirty="0" err="1"/>
              <a:t>allanol</a:t>
            </a:r>
            <a:r>
              <a:rPr lang="en-US" sz="1400" dirty="0"/>
              <a:t> </a:t>
            </a:r>
            <a:r>
              <a:rPr lang="en-US" sz="1400" dirty="0" err="1"/>
              <a:t>eithafol</a:t>
            </a:r>
            <a:r>
              <a:rPr lang="en-US" sz="1400" dirty="0"/>
              <a:t>. Gall yr </a:t>
            </a:r>
            <a:r>
              <a:rPr lang="en-US" sz="1400" dirty="0" err="1"/>
              <a:t>anaf</a:t>
            </a:r>
            <a:r>
              <a:rPr lang="en-US" sz="1400" dirty="0"/>
              <a:t> </a:t>
            </a:r>
            <a:r>
              <a:rPr lang="en-US" sz="1400" dirty="0" err="1"/>
              <a:t>hwn</a:t>
            </a:r>
            <a:r>
              <a:rPr lang="en-US" sz="1400" dirty="0"/>
              <a:t> </a:t>
            </a:r>
            <a:r>
              <a:rPr lang="en-US" sz="1400" dirty="0" err="1"/>
              <a:t>ddigwydd</a:t>
            </a:r>
            <a:r>
              <a:rPr lang="en-US" sz="1400" dirty="0"/>
              <a:t>, er </a:t>
            </a:r>
            <a:r>
              <a:rPr lang="en-US" sz="1400" dirty="0" err="1"/>
              <a:t>enghraifft</a:t>
            </a:r>
            <a:r>
              <a:rPr lang="en-US" sz="1400" dirty="0"/>
              <a:t>,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ystod</a:t>
            </a:r>
            <a:r>
              <a:rPr lang="en-US" sz="1400" dirty="0"/>
              <a:t> cic </a:t>
            </a:r>
            <a:r>
              <a:rPr lang="en-US" sz="1400" dirty="0" err="1"/>
              <a:t>uchel</a:t>
            </a:r>
            <a:r>
              <a:rPr lang="en-US" sz="1400" dirty="0"/>
              <a:t> </a:t>
            </a:r>
            <a:r>
              <a:rPr lang="en-US" sz="1400" dirty="0" err="1"/>
              <a:t>neu</a:t>
            </a:r>
            <a:r>
              <a:rPr lang="en-US" sz="1400" dirty="0"/>
              <a:t> </a:t>
            </a:r>
            <a:r>
              <a:rPr lang="en-US" sz="1400" dirty="0" err="1"/>
              <a:t>dacl</a:t>
            </a:r>
            <a:r>
              <a:rPr lang="en-US" sz="1400" dirty="0"/>
              <a:t> </a:t>
            </a:r>
            <a:r>
              <a:rPr lang="en-US" sz="1400" dirty="0" err="1"/>
              <a:t>llithro</a:t>
            </a:r>
            <a:r>
              <a:rPr lang="en-US" sz="1400" dirty="0"/>
              <a:t> </a:t>
            </a:r>
            <a:r>
              <a:rPr lang="en-US" sz="1400" dirty="0" err="1"/>
              <a:t>gyda</a:t>
            </a:r>
            <a:r>
              <a:rPr lang="en-US" sz="1400" dirty="0"/>
              <a:t> </a:t>
            </a:r>
            <a:r>
              <a:rPr lang="en-US" sz="1400" dirty="0" err="1"/>
              <a:t>phlygu'r</a:t>
            </a:r>
            <a:r>
              <a:rPr lang="en-US" sz="1400" dirty="0"/>
              <a:t> </a:t>
            </a:r>
            <a:r>
              <a:rPr lang="en-US" sz="1400" dirty="0" err="1"/>
              <a:t>glun</a:t>
            </a:r>
            <a:r>
              <a:rPr lang="en-US" sz="1400" dirty="0"/>
              <a:t>. Gall </a:t>
            </a:r>
            <a:r>
              <a:rPr lang="en-US" sz="1400" dirty="0" err="1"/>
              <a:t>anafiadau</a:t>
            </a:r>
            <a:r>
              <a:rPr lang="en-US" sz="1400" dirty="0"/>
              <a:t> </a:t>
            </a:r>
            <a:r>
              <a:rPr lang="en-US" sz="1400" dirty="0" err="1"/>
              <a:t>ymestyn</a:t>
            </a:r>
            <a:r>
              <a:rPr lang="en-US" sz="1400" dirty="0"/>
              <a:t>  </a:t>
            </a:r>
            <a:r>
              <a:rPr lang="en-US" sz="1400" dirty="0" err="1"/>
              <a:t>ddigwydd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gyflymder</a:t>
            </a:r>
            <a:r>
              <a:rPr lang="en-US" sz="1400" dirty="0"/>
              <a:t> </a:t>
            </a:r>
            <a:r>
              <a:rPr lang="en-US" sz="1400" dirty="0" err="1"/>
              <a:t>araf</a:t>
            </a:r>
            <a:r>
              <a:rPr lang="en-US" sz="1400" dirty="0"/>
              <a:t>, er </a:t>
            </a:r>
            <a:r>
              <a:rPr lang="en-US" sz="1400" dirty="0" err="1"/>
              <a:t>enghraifft</a:t>
            </a:r>
            <a:r>
              <a:rPr lang="en-US" sz="1400" dirty="0"/>
              <a:t> pan </a:t>
            </a:r>
            <a:r>
              <a:rPr lang="en-US" sz="1400" dirty="0" err="1"/>
              <a:t>fydd</a:t>
            </a:r>
            <a:r>
              <a:rPr lang="en-US" sz="1400" dirty="0"/>
              <a:t> </a:t>
            </a:r>
            <a:r>
              <a:rPr lang="en-US" sz="1400" dirty="0" err="1"/>
              <a:t>dawnsiwr</a:t>
            </a:r>
            <a:r>
              <a:rPr lang="en-US" sz="1400" dirty="0"/>
              <a:t> bale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ymestyn</a:t>
            </a:r>
            <a:r>
              <a:rPr lang="en-US" sz="1400" dirty="0"/>
              <a:t>.</a:t>
            </a:r>
            <a:endParaRPr lang="en-GB" sz="1400" dirty="0"/>
          </a:p>
          <a:p>
            <a:r>
              <a:rPr lang="en-US" sz="1400" dirty="0"/>
              <a:t>Mae</a:t>
            </a:r>
            <a:r>
              <a:rPr lang="en-GB" sz="1400" dirty="0"/>
              <a:t> ‘</a:t>
            </a:r>
            <a:r>
              <a:rPr lang="en-US" sz="1400" dirty="0"/>
              <a:t> </a:t>
            </a:r>
            <a:r>
              <a:rPr lang="en-US" sz="1400" dirty="0" err="1"/>
              <a:t>anafiadau</a:t>
            </a:r>
            <a:r>
              <a:rPr lang="en-US" sz="1400" dirty="0"/>
              <a:t> </a:t>
            </a:r>
            <a:r>
              <a:rPr lang="en-US" sz="1400" dirty="0" err="1"/>
              <a:t>sbrintio</a:t>
            </a:r>
            <a:r>
              <a:rPr lang="en-GB" sz="1400" dirty="0"/>
              <a:t>’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digwydd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amlaf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y </a:t>
            </a:r>
            <a:r>
              <a:rPr lang="en-US" sz="1400" dirty="0" err="1"/>
              <a:t>gyffordd</a:t>
            </a:r>
            <a:r>
              <a:rPr lang="en-US" sz="1400" dirty="0"/>
              <a:t> </a:t>
            </a:r>
            <a:r>
              <a:rPr lang="en-US" sz="1400" dirty="0" err="1"/>
              <a:t>rhwng</a:t>
            </a:r>
            <a:r>
              <a:rPr lang="en-US" sz="1400" dirty="0"/>
              <a:t> y tendon a'r </a:t>
            </a:r>
            <a:r>
              <a:rPr lang="en-US" sz="1400" dirty="0" err="1"/>
              <a:t>cyhyrau</a:t>
            </a:r>
            <a:r>
              <a:rPr lang="en-US" sz="1400" dirty="0"/>
              <a:t> biceps </a:t>
            </a:r>
            <a:r>
              <a:rPr lang="en-US" sz="1400" dirty="0" err="1"/>
              <a:t>femoris</a:t>
            </a:r>
            <a:r>
              <a:rPr lang="en-US" sz="1400" dirty="0"/>
              <a:t>. Mae</a:t>
            </a:r>
            <a:r>
              <a:rPr lang="en-GB" sz="1400" dirty="0"/>
              <a:t> ‘</a:t>
            </a:r>
            <a:r>
              <a:rPr lang="en-US" sz="1400" dirty="0"/>
              <a:t> </a:t>
            </a:r>
            <a:r>
              <a:rPr lang="en-US" sz="1400" dirty="0" err="1"/>
              <a:t>anafiadau</a:t>
            </a:r>
            <a:r>
              <a:rPr lang="en-US" sz="1400" dirty="0"/>
              <a:t> </a:t>
            </a:r>
            <a:r>
              <a:rPr lang="en-US" sz="1400" dirty="0" err="1"/>
              <a:t>ymestyn</a:t>
            </a:r>
            <a:r>
              <a:rPr lang="en-GB" sz="1400" dirty="0"/>
              <a:t>’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arfer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digwydd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y tendon </a:t>
            </a:r>
            <a:r>
              <a:rPr lang="en-GB" sz="1400" dirty="0" err="1"/>
              <a:t>ei</a:t>
            </a:r>
            <a:r>
              <a:rPr lang="en-GB" sz="1400" dirty="0"/>
              <a:t> hun</a:t>
            </a:r>
            <a:r>
              <a:rPr lang="en-US" sz="1400" dirty="0"/>
              <a:t>. Pan </a:t>
            </a:r>
            <a:r>
              <a:rPr lang="en-US" sz="1400" dirty="0" err="1"/>
              <a:t>fydd</a:t>
            </a:r>
            <a:r>
              <a:rPr lang="en-US" sz="1400" dirty="0"/>
              <a:t> yr </a:t>
            </a:r>
            <a:r>
              <a:rPr lang="en-US" sz="1400" dirty="0" err="1"/>
              <a:t>anaf</a:t>
            </a:r>
            <a:r>
              <a:rPr lang="en-US" sz="1400" dirty="0"/>
              <a:t> </a:t>
            </a:r>
            <a:r>
              <a:rPr lang="en-US" sz="1400" dirty="0" err="1"/>
              <a:t>wedi'i</a:t>
            </a:r>
            <a:r>
              <a:rPr lang="en-US" sz="1400" dirty="0"/>
              <a:t> </a:t>
            </a:r>
            <a:r>
              <a:rPr lang="en-US" sz="1400" dirty="0" err="1"/>
              <a:t>leoli</a:t>
            </a:r>
            <a:r>
              <a:rPr lang="en-US" sz="1400" dirty="0"/>
              <a:t> </a:t>
            </a:r>
            <a:r>
              <a:rPr lang="en-US" sz="1400" dirty="0" err="1"/>
              <a:t>lle</a:t>
            </a:r>
            <a:r>
              <a:rPr lang="en-US" sz="1400" dirty="0"/>
              <a:t> </a:t>
            </a:r>
            <a:r>
              <a:rPr lang="en-US" sz="1400" dirty="0" err="1"/>
              <a:t>mae'r</a:t>
            </a:r>
            <a:r>
              <a:rPr lang="en-US" sz="1400" dirty="0"/>
              <a:t> tendon a'r </a:t>
            </a:r>
            <a:r>
              <a:rPr lang="en-US" sz="1400" dirty="0" err="1"/>
              <a:t>cyhyr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cysylltu</a:t>
            </a:r>
            <a:r>
              <a:rPr lang="en-GB" sz="1400" dirty="0"/>
              <a:t>, y </a:t>
            </a:r>
            <a:r>
              <a:rPr lang="en-GB" sz="1400" dirty="0" err="1"/>
              <a:t>mwyaf</a:t>
            </a:r>
            <a:r>
              <a:rPr lang="en-GB" sz="1400" dirty="0"/>
              <a:t> </a:t>
            </a:r>
            <a:r>
              <a:rPr lang="en-GB" sz="1400" dirty="0" err="1"/>
              <a:t>syml</a:t>
            </a:r>
            <a:r>
              <a:rPr lang="en-GB" sz="1400" dirty="0"/>
              <a:t> a </a:t>
            </a:r>
            <a:r>
              <a:rPr lang="en-GB" sz="1400" dirty="0" err="1"/>
              <a:t>chyflym</a:t>
            </a:r>
            <a:r>
              <a:rPr lang="en-GB" sz="1400" dirty="0"/>
              <a:t> </a:t>
            </a:r>
            <a:r>
              <a:rPr lang="en-GB" sz="1400" dirty="0" err="1"/>
              <a:t>fydd</a:t>
            </a:r>
            <a:r>
              <a:rPr lang="en-GB" sz="1400" dirty="0"/>
              <a:t> y </a:t>
            </a:r>
            <a:r>
              <a:rPr lang="en-GB" sz="1400" dirty="0" err="1"/>
              <a:t>gwellhad</a:t>
            </a:r>
            <a:r>
              <a:rPr lang="en-GB" sz="1400" dirty="0"/>
              <a:t> .( </a:t>
            </a:r>
            <a:r>
              <a:rPr lang="en-US" sz="1400" dirty="0" err="1"/>
              <a:t>Gwybodaeth</a:t>
            </a:r>
            <a:r>
              <a:rPr lang="en-US" sz="1400" dirty="0"/>
              <a:t> gan</a:t>
            </a:r>
            <a:r>
              <a:rPr lang="en-GB" sz="1400" dirty="0"/>
              <a:t> GIG )</a:t>
            </a:r>
            <a:endParaRPr lang="en-US" sz="1400" dirty="0"/>
          </a:p>
        </p:txBody>
      </p:sp>
      <p:pic>
        <p:nvPicPr>
          <p:cNvPr id="5" name="Picture 4" descr="Scan of a human brain in a neurology clinic">
            <a:extLst>
              <a:ext uri="{FF2B5EF4-FFF2-40B4-BE49-F238E27FC236}">
                <a16:creationId xmlns:a16="http://schemas.microsoft.com/office/drawing/2014/main" id="{B69DB8E1-B395-9E9B-1D4E-0952A5C57A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58" r="3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82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C61F2A02-ABA7-FC30-C4D9-E2A3841549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57" r="15" b="15"/>
          <a:stretch/>
        </p:blipFill>
        <p:spPr>
          <a:xfrm>
            <a:off x="-1" y="14"/>
            <a:ext cx="6095995" cy="41147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2F4B3-8067-ADE4-01D2-CD7FD9D97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3125" y="93456"/>
            <a:ext cx="5937249" cy="70876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Y </a:t>
            </a:r>
            <a:r>
              <a:rPr lang="en-US" sz="1600" dirty="0" err="1"/>
              <a:t>ffactor</a:t>
            </a:r>
            <a:r>
              <a:rPr lang="en-US" sz="1600" dirty="0"/>
              <a:t> </a:t>
            </a:r>
            <a:r>
              <a:rPr lang="en-US" sz="1600" dirty="0" err="1"/>
              <a:t>risg</a:t>
            </a:r>
            <a:r>
              <a:rPr lang="en-US" sz="1600" dirty="0"/>
              <a:t>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wedi'i</a:t>
            </a:r>
            <a:r>
              <a:rPr lang="en-US" sz="1600" dirty="0"/>
              <a:t> </a:t>
            </a:r>
            <a:r>
              <a:rPr lang="en-US" sz="1600" dirty="0" err="1"/>
              <a:t>ddogfennu</a:t>
            </a:r>
            <a:r>
              <a:rPr lang="en-US" sz="1600" dirty="0"/>
              <a:t> </a:t>
            </a:r>
            <a:r>
              <a:rPr lang="en-US" sz="1600" dirty="0" err="1"/>
              <a:t>fwyaf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gyfer</a:t>
            </a:r>
            <a:r>
              <a:rPr lang="en-US" sz="1600" dirty="0"/>
              <a:t> </a:t>
            </a:r>
            <a:r>
              <a:rPr lang="en-US" sz="1600" dirty="0" err="1"/>
              <a:t>straen</a:t>
            </a:r>
            <a:r>
              <a:rPr lang="en-US" sz="1600" dirty="0"/>
              <a:t> </a:t>
            </a:r>
            <a:r>
              <a:rPr lang="en-US" sz="1600" dirty="0" err="1"/>
              <a:t>llinyn</a:t>
            </a:r>
            <a:r>
              <a:rPr lang="en-US" sz="1600" dirty="0"/>
              <a:t> </a:t>
            </a:r>
            <a:r>
              <a:rPr lang="en-GB" sz="1600" dirty="0"/>
              <a:t>y gar</a:t>
            </a:r>
            <a:r>
              <a:rPr lang="en-US" sz="1600" dirty="0"/>
              <a:t> </a:t>
            </a:r>
            <a:r>
              <a:rPr lang="en-US" sz="1600" dirty="0" err="1"/>
              <a:t>yw</a:t>
            </a:r>
            <a:r>
              <a:rPr lang="en-US" sz="1600" dirty="0"/>
              <a:t> </a:t>
            </a:r>
            <a:r>
              <a:rPr lang="en-US" sz="1600" dirty="0" err="1"/>
              <a:t>anaf</a:t>
            </a:r>
            <a:r>
              <a:rPr lang="en-US" sz="1600" dirty="0"/>
              <a:t> </a:t>
            </a:r>
            <a:r>
              <a:rPr lang="en-US" sz="1600" dirty="0" err="1"/>
              <a:t>llinyn</a:t>
            </a:r>
            <a:r>
              <a:rPr lang="en-US" sz="1600" dirty="0"/>
              <a:t> y </a:t>
            </a:r>
            <a:r>
              <a:rPr lang="en-US" sz="1600" dirty="0" err="1"/>
              <a:t>glo</a:t>
            </a:r>
            <a:r>
              <a:rPr lang="en-US" sz="1600" dirty="0"/>
              <a:t> </a:t>
            </a:r>
            <a:r>
              <a:rPr lang="en-US" sz="1600" dirty="0" err="1"/>
              <a:t>blaenorol</a:t>
            </a:r>
            <a:r>
              <a:rPr lang="en-US" sz="1600" dirty="0"/>
              <a:t>. </a:t>
            </a:r>
            <a:endParaRPr lang="en-GB" sz="1600" dirty="0"/>
          </a:p>
          <a:p>
            <a:r>
              <a:rPr lang="en-US" sz="1600" dirty="0"/>
              <a:t>Mae </a:t>
            </a:r>
            <a:r>
              <a:rPr lang="en-US" sz="1600" dirty="0" err="1"/>
              <a:t>hyn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cynyddu'r</a:t>
            </a:r>
            <a:r>
              <a:rPr lang="en-US" sz="1600" dirty="0"/>
              <a:t> </a:t>
            </a:r>
            <a:r>
              <a:rPr lang="en-US" sz="1600" dirty="0" err="1"/>
              <a:t>risg</a:t>
            </a:r>
            <a:r>
              <a:rPr lang="en-US" sz="1600" dirty="0"/>
              <a:t> gan </a:t>
            </a:r>
            <a:r>
              <a:rPr lang="en-US" sz="1600" dirty="0" err="1"/>
              <a:t>ffactor</a:t>
            </a:r>
            <a:r>
              <a:rPr lang="en-US" sz="1600" dirty="0"/>
              <a:t> </a:t>
            </a:r>
            <a:r>
              <a:rPr lang="en-US" sz="1600" dirty="0" err="1"/>
              <a:t>rhwng</a:t>
            </a:r>
            <a:r>
              <a:rPr lang="en-US" sz="1600" dirty="0"/>
              <a:t> 5 a 10.</a:t>
            </a:r>
            <a:endParaRPr lang="en-GB" sz="1600" dirty="0"/>
          </a:p>
          <a:p>
            <a:r>
              <a:rPr lang="en-US" sz="1600" dirty="0"/>
              <a:t> Mae'r </a:t>
            </a:r>
            <a:r>
              <a:rPr lang="en-US" sz="1600" dirty="0" err="1"/>
              <a:t>risg</a:t>
            </a:r>
            <a:r>
              <a:rPr lang="en-US" sz="1600" dirty="0"/>
              <a:t> </a:t>
            </a:r>
            <a:r>
              <a:rPr lang="en-US" sz="1600" dirty="0" err="1"/>
              <a:t>hefyd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cynyddu</a:t>
            </a:r>
            <a:r>
              <a:rPr lang="en-US" sz="1600" dirty="0"/>
              <a:t> </a:t>
            </a:r>
            <a:r>
              <a:rPr lang="en-US" sz="1600" dirty="0" err="1"/>
              <a:t>gydag</a:t>
            </a:r>
            <a:r>
              <a:rPr lang="en-US" sz="1600" dirty="0"/>
              <a:t> </a:t>
            </a:r>
            <a:r>
              <a:rPr lang="en-US" sz="1600" dirty="0" err="1"/>
              <a:t>oedran</a:t>
            </a:r>
            <a:r>
              <a:rPr lang="en-US" sz="1600" dirty="0"/>
              <a:t>. </a:t>
            </a:r>
            <a:endParaRPr lang="en-GB" sz="1600" dirty="0"/>
          </a:p>
          <a:p>
            <a:r>
              <a:rPr lang="en-US" sz="1600" dirty="0"/>
              <a:t>Mae </a:t>
            </a:r>
            <a:r>
              <a:rPr lang="en-US" sz="1600" dirty="0" err="1"/>
              <a:t>llai</a:t>
            </a:r>
            <a:r>
              <a:rPr lang="en-US" sz="1600" dirty="0"/>
              <a:t> o </a:t>
            </a:r>
            <a:r>
              <a:rPr lang="en-US" sz="1600" dirty="0" err="1"/>
              <a:t>symudedd</a:t>
            </a:r>
            <a:r>
              <a:rPr lang="en-US" sz="1600" dirty="0"/>
              <a:t>, </a:t>
            </a:r>
            <a:r>
              <a:rPr lang="en-US" sz="1600" dirty="0" err="1"/>
              <a:t>llai</a:t>
            </a:r>
            <a:r>
              <a:rPr lang="en-US" sz="1600" dirty="0"/>
              <a:t> o </a:t>
            </a:r>
            <a:r>
              <a:rPr lang="en-US" sz="1600" dirty="0" err="1"/>
              <a:t>gryfder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y </a:t>
            </a:r>
            <a:r>
              <a:rPr lang="en-US" sz="1600" dirty="0" err="1"/>
              <a:t>cyhyrau</a:t>
            </a:r>
            <a:r>
              <a:rPr lang="en-US" sz="1600" dirty="0"/>
              <a:t> (</a:t>
            </a:r>
            <a:r>
              <a:rPr lang="en-US" sz="1600" dirty="0" err="1"/>
              <a:t>cryfder</a:t>
            </a:r>
            <a:r>
              <a:rPr lang="en-US" sz="1600" dirty="0"/>
              <a:t> </a:t>
            </a:r>
            <a:r>
              <a:rPr lang="en-US" sz="1600" dirty="0" err="1"/>
              <a:t>cyhyr</a:t>
            </a:r>
            <a:r>
              <a:rPr lang="en-US" sz="1600" dirty="0"/>
              <a:t> </a:t>
            </a:r>
            <a:r>
              <a:rPr lang="en-US" sz="1600" dirty="0" err="1"/>
              <a:t>ecsentrig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arbennig</a:t>
            </a:r>
            <a:r>
              <a:rPr lang="en-US" sz="1600" dirty="0"/>
              <a:t>) </a:t>
            </a:r>
            <a:r>
              <a:rPr lang="en-US" sz="1600" dirty="0" err="1"/>
              <a:t>neu</a:t>
            </a:r>
            <a:r>
              <a:rPr lang="en-US" sz="1600" dirty="0"/>
              <a:t> lai o </a:t>
            </a:r>
            <a:r>
              <a:rPr lang="en-US" sz="1600" dirty="0" err="1"/>
              <a:t>gryfder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perthynas</a:t>
            </a:r>
            <a:r>
              <a:rPr lang="en-US" sz="1600" dirty="0"/>
              <a:t> â </a:t>
            </a:r>
            <a:r>
              <a:rPr lang="en-US" sz="1600" dirty="0" err="1"/>
              <a:t>chyhyrau</a:t>
            </a:r>
            <a:r>
              <a:rPr lang="en-US" sz="1600" dirty="0"/>
              <a:t> </a:t>
            </a:r>
            <a:r>
              <a:rPr lang="en-US" sz="1600" dirty="0" err="1"/>
              <a:t>blaen</a:t>
            </a:r>
            <a:r>
              <a:rPr lang="en-US" sz="1600" dirty="0"/>
              <a:t> y </a:t>
            </a:r>
            <a:r>
              <a:rPr lang="en-US" sz="1600" dirty="0" err="1"/>
              <a:t>glun</a:t>
            </a:r>
            <a:r>
              <a:rPr lang="en-US" sz="1600" dirty="0"/>
              <a:t> (y </a:t>
            </a:r>
            <a:r>
              <a:rPr lang="en-US" sz="1600" dirty="0" err="1"/>
              <a:t>cwadriceps</a:t>
            </a:r>
            <a:r>
              <a:rPr lang="en-US" sz="1600" dirty="0"/>
              <a:t>) </a:t>
            </a:r>
            <a:r>
              <a:rPr lang="en-US" sz="1600" dirty="0" err="1"/>
              <a:t>hefyd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ffactorau</a:t>
            </a:r>
            <a:r>
              <a:rPr lang="en-US" sz="1600" dirty="0"/>
              <a:t> a </a:t>
            </a:r>
            <a:r>
              <a:rPr lang="en-US" sz="1600" dirty="0" err="1"/>
              <a:t>allai</a:t>
            </a:r>
            <a:r>
              <a:rPr lang="en-US" sz="1600" dirty="0"/>
              <a:t> </a:t>
            </a:r>
            <a:r>
              <a:rPr lang="en-US" sz="1600" dirty="0" err="1"/>
              <a:t>fod</a:t>
            </a:r>
            <a:r>
              <a:rPr lang="en-US" sz="1600" dirty="0"/>
              <a:t> â </a:t>
            </a:r>
            <a:r>
              <a:rPr lang="en-US" sz="1600" dirty="0" err="1"/>
              <a:t>risg</a:t>
            </a:r>
            <a:r>
              <a:rPr lang="en-US" sz="1600" dirty="0"/>
              <a:t>. </a:t>
            </a:r>
            <a:r>
              <a:rPr lang="en-US" sz="1600" dirty="0" err="1"/>
              <a:t>Fodd</a:t>
            </a:r>
            <a:r>
              <a:rPr lang="en-US" sz="1600" dirty="0"/>
              <a:t> </a:t>
            </a:r>
            <a:r>
              <a:rPr lang="en-US" sz="1600" dirty="0" err="1"/>
              <a:t>bynnag</a:t>
            </a:r>
            <a:r>
              <a:rPr lang="en-US" sz="1600" dirty="0"/>
              <a:t>, </a:t>
            </a:r>
            <a:r>
              <a:rPr lang="en-US" sz="1600" dirty="0" err="1"/>
              <a:t>mae</a:t>
            </a:r>
            <a:r>
              <a:rPr lang="en-US" sz="1600" dirty="0"/>
              <a:t> </a:t>
            </a:r>
            <a:r>
              <a:rPr lang="en-US" sz="1600" dirty="0" err="1"/>
              <a:t>canlyniadau</a:t>
            </a:r>
            <a:r>
              <a:rPr lang="en-US" sz="1600" dirty="0"/>
              <a:t> </a:t>
            </a:r>
            <a:r>
              <a:rPr lang="en-US" sz="1600" dirty="0" err="1"/>
              <a:t>ymchwil</a:t>
            </a:r>
            <a:r>
              <a:rPr lang="en-US" sz="1600" dirty="0"/>
              <a:t> </a:t>
            </a:r>
            <a:r>
              <a:rPr lang="en-US" sz="1600" dirty="0" err="1"/>
              <a:t>yma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gwrthdaro</a:t>
            </a:r>
            <a:r>
              <a:rPr lang="en-GB" sz="1600" dirty="0"/>
              <a:t>.</a:t>
            </a:r>
          </a:p>
          <a:p>
            <a:r>
              <a:rPr lang="en-US" sz="1600" dirty="0" err="1"/>
              <a:t>Mecanwaith</a:t>
            </a:r>
            <a:r>
              <a:rPr lang="en-US" sz="1600" dirty="0"/>
              <a:t> Atal </a:t>
            </a:r>
            <a:r>
              <a:rPr lang="en-US" sz="1600" dirty="0" err="1"/>
              <a:t>Anafiadau</a:t>
            </a:r>
            <a:r>
              <a:rPr lang="en-GB" sz="1600" dirty="0"/>
              <a:t> : </a:t>
            </a:r>
            <a:r>
              <a:rPr lang="en-US" sz="1600" dirty="0" err="1"/>
              <a:t>Dangoswyd</a:t>
            </a:r>
            <a:r>
              <a:rPr lang="en-US" sz="1600" dirty="0"/>
              <a:t> bod </a:t>
            </a:r>
            <a:r>
              <a:rPr lang="en-US" sz="1600" dirty="0" err="1"/>
              <a:t>hyfforddiant</a:t>
            </a:r>
            <a:r>
              <a:rPr lang="en-US" sz="1600" dirty="0"/>
              <a:t>  </a:t>
            </a:r>
            <a:r>
              <a:rPr lang="en-US" sz="1600" dirty="0" err="1"/>
              <a:t>ecsentrig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cael</a:t>
            </a:r>
            <a:r>
              <a:rPr lang="en-US" sz="1600" dirty="0"/>
              <a:t> </a:t>
            </a:r>
            <a:r>
              <a:rPr lang="en-US" sz="1600" dirty="0" err="1"/>
              <a:t>effaith</a:t>
            </a:r>
            <a:r>
              <a:rPr lang="en-US" sz="1600" dirty="0"/>
              <a:t> </a:t>
            </a:r>
            <a:r>
              <a:rPr lang="en-US" sz="1600" dirty="0" err="1"/>
              <a:t>ataliol</a:t>
            </a:r>
            <a:r>
              <a:rPr lang="en-US" sz="1600" dirty="0"/>
              <a:t> </a:t>
            </a:r>
            <a:r>
              <a:rPr lang="en-US" sz="1600" dirty="0" err="1"/>
              <a:t>sylweddol</a:t>
            </a:r>
            <a:r>
              <a:rPr lang="en-US" sz="1600" dirty="0"/>
              <a:t>. Mae </a:t>
            </a:r>
            <a:r>
              <a:rPr lang="en-US" sz="1600" dirty="0" err="1"/>
              <a:t>astudiaethau</a:t>
            </a:r>
            <a:r>
              <a:rPr lang="en-US" sz="1600" dirty="0"/>
              <a:t> </a:t>
            </a:r>
            <a:r>
              <a:rPr lang="en-US" sz="1600" dirty="0" err="1"/>
              <a:t>wedi</a:t>
            </a:r>
            <a:r>
              <a:rPr lang="en-US" sz="1600" dirty="0"/>
              <a:t> </a:t>
            </a:r>
            <a:r>
              <a:rPr lang="en-US" sz="1600" dirty="0" err="1"/>
              <a:t>dangos</a:t>
            </a:r>
            <a:r>
              <a:rPr lang="en-US" sz="1600" dirty="0"/>
              <a:t> bod </a:t>
            </a:r>
            <a:r>
              <a:rPr lang="en-US" sz="1600" dirty="0" err="1"/>
              <a:t>dilyn</a:t>
            </a:r>
            <a:r>
              <a:rPr lang="en-US" sz="1600" dirty="0"/>
              <a:t> </a:t>
            </a:r>
            <a:r>
              <a:rPr lang="en-US" sz="1600" dirty="0" err="1"/>
              <a:t>rhaglen</a:t>
            </a:r>
            <a:r>
              <a:rPr lang="en-US" sz="1600" dirty="0"/>
              <a:t> 10 </a:t>
            </a:r>
            <a:r>
              <a:rPr lang="en-US" sz="1600" dirty="0" err="1"/>
              <a:t>wythnos</a:t>
            </a:r>
            <a:r>
              <a:rPr lang="en-US" sz="1600" dirty="0"/>
              <a:t> o </a:t>
            </a:r>
            <a:r>
              <a:rPr lang="en-US" sz="1600" dirty="0" err="1"/>
              <a:t>ymarfer</a:t>
            </a:r>
            <a:r>
              <a:rPr lang="en-US" sz="1600" dirty="0"/>
              <a:t> y </a:t>
            </a:r>
            <a:r>
              <a:rPr lang="en-GB" sz="1600" dirty="0" err="1"/>
              <a:t>llinyn</a:t>
            </a:r>
            <a:r>
              <a:rPr lang="en-GB" sz="1600" dirty="0"/>
              <a:t> y gar</a:t>
            </a:r>
            <a:r>
              <a:rPr lang="en-US" sz="1600" dirty="0"/>
              <a:t> </a:t>
            </a:r>
            <a:r>
              <a:rPr lang="en-US" sz="1600" dirty="0" err="1"/>
              <a:t>nordig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hynod</a:t>
            </a:r>
            <a:r>
              <a:rPr lang="en-US" sz="1600" dirty="0"/>
              <a:t> </a:t>
            </a:r>
            <a:r>
              <a:rPr lang="en-US" sz="1600" dirty="0" err="1"/>
              <a:t>effeithiol</a:t>
            </a:r>
            <a:r>
              <a:rPr lang="en-US" sz="1600" dirty="0"/>
              <a:t> o ran </a:t>
            </a:r>
            <a:r>
              <a:rPr lang="en-US" sz="1600" dirty="0" err="1"/>
              <a:t>atal</a:t>
            </a:r>
            <a:r>
              <a:rPr lang="en-US" sz="1600" dirty="0"/>
              <a:t> </a:t>
            </a:r>
            <a:r>
              <a:rPr lang="en-US" sz="1600" dirty="0" err="1"/>
              <a:t>anafiadau</a:t>
            </a:r>
            <a:r>
              <a:rPr lang="en-US" sz="1600" dirty="0"/>
              <a:t> </a:t>
            </a:r>
            <a:r>
              <a:rPr lang="en-US" sz="1600" dirty="0" err="1"/>
              <a:t>straen</a:t>
            </a:r>
            <a:r>
              <a:rPr lang="en-US" sz="1600" dirty="0"/>
              <a:t>. Gall </a:t>
            </a:r>
            <a:r>
              <a:rPr lang="en-US" sz="1600" dirty="0" err="1"/>
              <a:t>tîm</a:t>
            </a:r>
            <a:r>
              <a:rPr lang="en-US" sz="1600" dirty="0"/>
              <a:t> </a:t>
            </a:r>
            <a:r>
              <a:rPr lang="en-US" sz="1600" dirty="0" err="1"/>
              <a:t>pêl-droed</a:t>
            </a:r>
            <a:r>
              <a:rPr lang="en-US" sz="1600" dirty="0"/>
              <a:t> </a:t>
            </a:r>
            <a:r>
              <a:rPr lang="en-US" sz="1600" dirty="0" err="1"/>
              <a:t>sy'n</a:t>
            </a:r>
            <a:r>
              <a:rPr lang="en-US" sz="1600" dirty="0"/>
              <a:t> </a:t>
            </a:r>
            <a:r>
              <a:rPr lang="en-US" sz="1600" dirty="0" err="1"/>
              <a:t>dilyn</a:t>
            </a:r>
            <a:r>
              <a:rPr lang="en-US" sz="1600" dirty="0"/>
              <a:t> y </a:t>
            </a:r>
            <a:r>
              <a:rPr lang="en-US" sz="1600" dirty="0" err="1"/>
              <a:t>rhaglen</a:t>
            </a:r>
            <a:r>
              <a:rPr lang="en-US" sz="1600" dirty="0"/>
              <a:t> hon </a:t>
            </a:r>
            <a:r>
              <a:rPr lang="en-US" sz="1600" dirty="0" err="1"/>
              <a:t>leihau</a:t>
            </a:r>
            <a:r>
              <a:rPr lang="en-US" sz="1600" dirty="0"/>
              <a:t> </a:t>
            </a:r>
            <a:r>
              <a:rPr lang="en-US" sz="1600" dirty="0" err="1"/>
              <a:t>nifer</a:t>
            </a:r>
            <a:r>
              <a:rPr lang="en-US" sz="1600" dirty="0"/>
              <a:t> y </a:t>
            </a:r>
            <a:r>
              <a:rPr lang="en-US" sz="1600" dirty="0" err="1"/>
              <a:t>chwaraewyr</a:t>
            </a:r>
            <a:r>
              <a:rPr lang="en-US" sz="1600" dirty="0"/>
              <a:t>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wedi'u</a:t>
            </a:r>
            <a:r>
              <a:rPr lang="en-US" sz="1600" dirty="0"/>
              <a:t> </a:t>
            </a:r>
            <a:r>
              <a:rPr lang="en-US" sz="1600" dirty="0" err="1"/>
              <a:t>hanafu</a:t>
            </a:r>
            <a:r>
              <a:rPr lang="en-US" sz="1600" dirty="0"/>
              <a:t> o </a:t>
            </a:r>
            <a:r>
              <a:rPr lang="en-US" sz="1600" dirty="0" err="1"/>
              <a:t>draean</a:t>
            </a:r>
            <a:r>
              <a:rPr lang="en-US" sz="1600" dirty="0"/>
              <a:t>. </a:t>
            </a:r>
            <a:r>
              <a:rPr lang="en-US" sz="1600" dirty="0" err="1"/>
              <a:t>Cofiwch</a:t>
            </a:r>
            <a:r>
              <a:rPr lang="en-US" sz="1600" dirty="0"/>
              <a:t> </a:t>
            </a:r>
            <a:r>
              <a:rPr lang="en-US" sz="1600" dirty="0" err="1"/>
              <a:t>neilltuo</a:t>
            </a:r>
            <a:r>
              <a:rPr lang="en-US" sz="1600" dirty="0"/>
              <a:t> </a:t>
            </a:r>
            <a:r>
              <a:rPr lang="en-US" sz="1600" dirty="0" err="1"/>
              <a:t>amser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gyfer</a:t>
            </a:r>
            <a:r>
              <a:rPr lang="en-US" sz="1600" dirty="0"/>
              <a:t> </a:t>
            </a:r>
            <a:r>
              <a:rPr lang="en-US" sz="1600" dirty="0" err="1"/>
              <a:t>gorffwys</a:t>
            </a:r>
            <a:r>
              <a:rPr lang="en-US" sz="1600" dirty="0"/>
              <a:t>,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enwedig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y </a:t>
            </a:r>
            <a:r>
              <a:rPr lang="en-US" sz="1600" dirty="0" err="1"/>
              <a:t>dechrau</a:t>
            </a:r>
            <a:r>
              <a:rPr lang="en-GB" sz="1600" dirty="0"/>
              <a:t>. ( </a:t>
            </a:r>
            <a:r>
              <a:rPr lang="en-GB" sz="1600" dirty="0" err="1"/>
              <a:t>Gwybodaeth</a:t>
            </a:r>
            <a:r>
              <a:rPr lang="en-US" sz="1600" dirty="0"/>
              <a:t> g</a:t>
            </a:r>
            <a:r>
              <a:rPr lang="en-GB" sz="1600" dirty="0"/>
              <a:t>an </a:t>
            </a:r>
            <a:r>
              <a:rPr lang="en-GB" sz="1600" dirty="0" err="1"/>
              <a:t>Iseh</a:t>
            </a:r>
            <a:r>
              <a:rPr lang="en-GB" sz="1600" dirty="0"/>
              <a:t>)      </a:t>
            </a:r>
            <a:endParaRPr lang="en-US" sz="16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35B56A1-1B12-9D0D-A761-6E3476E96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1" y="5095875"/>
            <a:ext cx="8489902" cy="107021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Mecanwaith</a:t>
            </a:r>
            <a:r>
              <a:rPr lang="en-GB" dirty="0"/>
              <a:t> yr </a:t>
            </a:r>
            <a:r>
              <a:rPr lang="en-GB" dirty="0" err="1"/>
              <a:t>anaf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42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8B5B4-78BD-ECFC-E3E8-A936FCD59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 dirty="0" err="1"/>
              <a:t>Llinyn</a:t>
            </a:r>
            <a:r>
              <a:rPr lang="en-GB" sz="3200" dirty="0"/>
              <a:t> y </a:t>
            </a:r>
            <a:r>
              <a:rPr lang="en-US" sz="3200" dirty="0"/>
              <a:t>g</a:t>
            </a:r>
            <a:r>
              <a:rPr lang="en-GB" sz="3200" dirty="0" err="1"/>
              <a:t>ar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5EC4C-B5B0-C9D4-1C27-6B16E94FD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 dirty="0" err="1"/>
              <a:t>Amseroedd</a:t>
            </a:r>
            <a:r>
              <a:rPr lang="en-GB" sz="2000" dirty="0"/>
              <a:t> </a:t>
            </a:r>
            <a:r>
              <a:rPr lang="en-GB" sz="2000" dirty="0" err="1"/>
              <a:t>gwella</a:t>
            </a:r>
            <a:r>
              <a:rPr lang="en-US" sz="2000" dirty="0"/>
              <a:t> :</a:t>
            </a:r>
            <a:endParaRPr lang="en-US" dirty="0"/>
          </a:p>
          <a:p>
            <a:r>
              <a:rPr lang="en-GB" sz="2000" dirty="0" err="1"/>
              <a:t>Rhennir</a:t>
            </a:r>
            <a:r>
              <a:rPr lang="en-GB" sz="2000" dirty="0"/>
              <a:t> </a:t>
            </a:r>
            <a:r>
              <a:rPr lang="en-GB" sz="2000" dirty="0" err="1"/>
              <a:t>rhwygiadau</a:t>
            </a:r>
            <a:r>
              <a:rPr lang="en-GB" sz="2000" dirty="0"/>
              <a:t> i </a:t>
            </a:r>
            <a:r>
              <a:rPr lang="en-GB" sz="2000" dirty="0" err="1"/>
              <a:t>linyn</a:t>
            </a:r>
            <a:r>
              <a:rPr lang="en-GB" sz="2000" dirty="0"/>
              <a:t> y gar </a:t>
            </a:r>
            <a:r>
              <a:rPr lang="en-GB" sz="2000" dirty="0" err="1"/>
              <a:t>ym</a:t>
            </a:r>
            <a:r>
              <a:rPr lang="en-GB" sz="2000" dirty="0"/>
              <a:t> 3 </a:t>
            </a:r>
            <a:r>
              <a:rPr lang="en-GB" sz="2000" dirty="0" err="1"/>
              <a:t>chategori</a:t>
            </a:r>
            <a:r>
              <a:rPr lang="en-GB" sz="2000" dirty="0"/>
              <a:t>, </a:t>
            </a:r>
            <a:r>
              <a:rPr lang="en-GB" sz="2000" dirty="0" err="1"/>
              <a:t>sef</a:t>
            </a:r>
            <a:r>
              <a:rPr lang="en-GB" sz="2000" dirty="0"/>
              <a:t> </a:t>
            </a:r>
            <a:r>
              <a:rPr lang="en-US" sz="2000" dirty="0"/>
              <a:t>grad</a:t>
            </a:r>
            <a:r>
              <a:rPr lang="en-GB" sz="2000" dirty="0"/>
              <a:t>d</a:t>
            </a:r>
            <a:r>
              <a:rPr lang="en-US" sz="2000" dirty="0"/>
              <a:t> 1,2 and 3 </a:t>
            </a:r>
          </a:p>
          <a:p>
            <a:r>
              <a:rPr lang="en-US" sz="2000" dirty="0"/>
              <a:t>Grad</a:t>
            </a:r>
            <a:r>
              <a:rPr lang="en-GB" sz="2000" dirty="0"/>
              <a:t>d 1 : dim </a:t>
            </a:r>
            <a:r>
              <a:rPr lang="en-GB" sz="2000" dirty="0" err="1"/>
              <a:t>rhwyg</a:t>
            </a:r>
            <a:r>
              <a:rPr lang="en-GB" sz="2000" dirty="0"/>
              <a:t> i’r </a:t>
            </a:r>
            <a:r>
              <a:rPr lang="en-GB" sz="2000" dirty="0" err="1"/>
              <a:t>feinwe</a:t>
            </a:r>
            <a:r>
              <a:rPr lang="en-GB" sz="2000" dirty="0"/>
              <a:t> â </a:t>
            </a:r>
            <a:r>
              <a:rPr lang="en-GB" sz="2000" dirty="0" err="1"/>
              <a:t>cholled</a:t>
            </a:r>
            <a:r>
              <a:rPr lang="en-GB" sz="2000" dirty="0"/>
              <a:t> o lai na 5%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gweithred</a:t>
            </a:r>
            <a:r>
              <a:rPr lang="en-GB" sz="2000" dirty="0"/>
              <a:t> a </a:t>
            </a:r>
            <a:r>
              <a:rPr lang="en-GB" sz="2000" dirty="0" err="1"/>
              <a:t>chryfder</a:t>
            </a:r>
            <a:endParaRPr lang="en-US" sz="2000" dirty="0"/>
          </a:p>
          <a:p>
            <a:r>
              <a:rPr lang="en-US" sz="2000" dirty="0"/>
              <a:t>Grad</a:t>
            </a:r>
            <a:r>
              <a:rPr lang="en-GB" sz="2000" dirty="0"/>
              <a:t>d 2 : </a:t>
            </a:r>
            <a:r>
              <a:rPr lang="en-GB" sz="2000" dirty="0" err="1"/>
              <a:t>niwed</a:t>
            </a:r>
            <a:r>
              <a:rPr lang="en-GB" sz="2000" dirty="0"/>
              <a:t> i’r </a:t>
            </a:r>
            <a:r>
              <a:rPr lang="en-GB" sz="2000" dirty="0" err="1"/>
              <a:t>feinwe</a:t>
            </a:r>
            <a:r>
              <a:rPr lang="en-GB" sz="2000" dirty="0"/>
              <a:t> MTJ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llai</a:t>
            </a:r>
            <a:r>
              <a:rPr lang="en-GB" sz="2000" dirty="0"/>
              <a:t> o </a:t>
            </a:r>
            <a:r>
              <a:rPr lang="en-GB" sz="2000" dirty="0" err="1"/>
              <a:t>gryfder</a:t>
            </a:r>
            <a:r>
              <a:rPr lang="en-GB" sz="2000" dirty="0"/>
              <a:t> a </a:t>
            </a:r>
            <a:r>
              <a:rPr lang="en-GB" sz="2000" dirty="0" err="1"/>
              <a:t>gweithred</a:t>
            </a:r>
            <a:r>
              <a:rPr lang="en-GB" sz="2000" dirty="0"/>
              <a:t> </a:t>
            </a:r>
            <a:r>
              <a:rPr lang="en-GB" sz="2000" dirty="0" err="1"/>
              <a:t>weddilliol</a:t>
            </a:r>
            <a:endParaRPr lang="en-US" sz="2000" dirty="0"/>
          </a:p>
          <a:p>
            <a:r>
              <a:rPr lang="en-US" sz="2000" dirty="0"/>
              <a:t>Grad</a:t>
            </a:r>
            <a:r>
              <a:rPr lang="en-GB" sz="2000" dirty="0"/>
              <a:t>d 3 : </a:t>
            </a:r>
            <a:r>
              <a:rPr lang="en-GB" sz="2000" dirty="0" err="1"/>
              <a:t>rhwyg</a:t>
            </a:r>
            <a:r>
              <a:rPr lang="en-GB" sz="2000" dirty="0"/>
              <a:t> </a:t>
            </a:r>
            <a:r>
              <a:rPr lang="en-GB" sz="2000" dirty="0" err="1"/>
              <a:t>llwyr</a:t>
            </a:r>
            <a:r>
              <a:rPr lang="en-GB" sz="2000" dirty="0"/>
              <a:t> o </a:t>
            </a:r>
            <a:r>
              <a:rPr lang="en-GB" sz="2000" dirty="0" err="1"/>
              <a:t>uned</a:t>
            </a:r>
            <a:r>
              <a:rPr lang="en-GB" sz="2000" dirty="0"/>
              <a:t> ‘ </a:t>
            </a:r>
            <a:r>
              <a:rPr lang="en-GB" sz="2000" dirty="0" err="1"/>
              <a:t>myotendinous</a:t>
            </a:r>
            <a:r>
              <a:rPr lang="en-GB" sz="2000" dirty="0"/>
              <a:t>’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cholled</a:t>
            </a:r>
            <a:r>
              <a:rPr lang="en-GB" sz="2000" dirty="0"/>
              <a:t> </a:t>
            </a:r>
            <a:r>
              <a:rPr lang="en-GB" sz="2000" dirty="0" err="1"/>
              <a:t>llwyr</a:t>
            </a:r>
            <a:r>
              <a:rPr lang="en-GB" sz="2000" dirty="0"/>
              <a:t> o </a:t>
            </a:r>
            <a:r>
              <a:rPr lang="en-GB" sz="2000" dirty="0" err="1"/>
              <a:t>weithred</a:t>
            </a:r>
            <a:r>
              <a:rPr lang="en-GB" sz="2000" dirty="0"/>
              <a:t>  </a:t>
            </a:r>
            <a:r>
              <a:rPr lang="en-GB" sz="2000" dirty="0" err="1"/>
              <a:t>bwlch</a:t>
            </a:r>
            <a:r>
              <a:rPr lang="en-GB" sz="2000" dirty="0"/>
              <a:t> </a:t>
            </a:r>
            <a:r>
              <a:rPr lang="en-GB" sz="2000" dirty="0" err="1"/>
              <a:t>gweladwy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adegau</a:t>
            </a:r>
            <a:r>
              <a:rPr lang="en-GB" sz="2000" dirty="0"/>
              <a:t> </a:t>
            </a:r>
          </a:p>
          <a:p>
            <a:r>
              <a:rPr lang="en-GB" sz="2000" dirty="0"/>
              <a:t>(</a:t>
            </a:r>
            <a:r>
              <a:rPr lang="en-GB" sz="2000" dirty="0" err="1"/>
              <a:t>Gwybodaeth</a:t>
            </a:r>
            <a:r>
              <a:rPr lang="en-GB" sz="2000" dirty="0"/>
              <a:t> gan </a:t>
            </a:r>
            <a:r>
              <a:rPr lang="en-GB" sz="2000" dirty="0" err="1"/>
              <a:t>Brifysgol</a:t>
            </a:r>
            <a:r>
              <a:rPr lang="en-GB" sz="2000" dirty="0"/>
              <a:t> </a:t>
            </a:r>
            <a:r>
              <a:rPr lang="en-GB" sz="2000" dirty="0" err="1"/>
              <a:t>iechyd</a:t>
            </a:r>
            <a:r>
              <a:rPr lang="en-GB" sz="2000" dirty="0"/>
              <a:t> Utah)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45B6DD-0120-2336-E475-F942F693C7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24" r="41735" b="6250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73694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0A8B-689B-4CD8-CF77-CDD889F57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</a:t>
            </a:r>
            <a:r>
              <a:rPr lang="en-GB" dirty="0" err="1"/>
              <a:t>Symptomau</a:t>
            </a:r>
            <a:r>
              <a:rPr lang="en-GB" dirty="0"/>
              <a:t> ac </a:t>
            </a:r>
            <a:r>
              <a:rPr lang="en-GB" dirty="0" err="1"/>
              <a:t>arwyddion</a:t>
            </a:r>
            <a:r>
              <a:rPr lang="en-GB" dirty="0"/>
              <a:t> yr </a:t>
            </a:r>
            <a:r>
              <a:rPr lang="en-GB" dirty="0" err="1"/>
              <a:t>anaf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F798-45DD-71DC-5B10-6DCF40391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Aptos"/>
                <a:ea typeface="+mn-lt"/>
                <a:cs typeface="+mn-lt"/>
              </a:rPr>
              <a:t>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llinyn</a:t>
            </a:r>
            <a:r>
              <a:rPr lang="en-US" sz="2200" dirty="0">
                <a:latin typeface="Aptos"/>
                <a:ea typeface="+mn-lt"/>
                <a:cs typeface="+mn-lt"/>
              </a:rPr>
              <a:t> y </a:t>
            </a:r>
            <a:r>
              <a:rPr lang="en-GB" sz="2200" dirty="0">
                <a:latin typeface="Aptos"/>
                <a:ea typeface="+mn-lt"/>
                <a:cs typeface="+mn-lt"/>
              </a:rPr>
              <a:t>gar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gradd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isel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wella</a:t>
            </a:r>
            <a:r>
              <a:rPr lang="en-US" sz="2200" dirty="0">
                <a:latin typeface="Aptos"/>
                <a:ea typeface="+mn-lt"/>
                <a:cs typeface="+mn-lt"/>
              </a:rPr>
              <a:t> o </a:t>
            </a:r>
            <a:r>
              <a:rPr lang="en-US" sz="2200" dirty="0" err="1">
                <a:latin typeface="Aptos"/>
                <a:ea typeface="+mn-lt"/>
                <a:cs typeface="+mn-lt"/>
              </a:rPr>
              <a:t>fewn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sawl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diwrnod</a:t>
            </a:r>
            <a:r>
              <a:rPr lang="en-US" sz="2200" dirty="0">
                <a:latin typeface="Aptos"/>
                <a:ea typeface="+mn-lt"/>
                <a:cs typeface="+mn-lt"/>
              </a:rPr>
              <a:t> i 1-2 </a:t>
            </a:r>
            <a:r>
              <a:rPr lang="en-US" sz="2200" dirty="0" err="1">
                <a:latin typeface="Aptos"/>
                <a:ea typeface="+mn-lt"/>
                <a:cs typeface="+mn-lt"/>
              </a:rPr>
              <a:t>wythnos</a:t>
            </a:r>
            <a:r>
              <a:rPr lang="en-US" sz="2200" dirty="0">
                <a:latin typeface="Aptos"/>
                <a:ea typeface="+mn-lt"/>
                <a:cs typeface="+mn-lt"/>
              </a:rPr>
              <a:t>, a </a:t>
            </a:r>
            <a:r>
              <a:rPr lang="en-US" sz="2200" dirty="0" err="1">
                <a:latin typeface="Aptos"/>
                <a:ea typeface="+mn-lt"/>
                <a:cs typeface="+mn-lt"/>
              </a:rPr>
              <a:t>fydd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wedyn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eu </a:t>
            </a:r>
            <a:r>
              <a:rPr lang="en-US" sz="2200" dirty="0" err="1">
                <a:latin typeface="Aptos"/>
                <a:ea typeface="+mn-lt"/>
                <a:cs typeface="+mn-lt"/>
              </a:rPr>
              <a:t>gweld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dychwelyd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chwaraeon</a:t>
            </a:r>
            <a:r>
              <a:rPr lang="en-US" sz="2200" dirty="0">
                <a:latin typeface="Aptos"/>
                <a:ea typeface="+mn-lt"/>
                <a:cs typeface="+mn-lt"/>
              </a:rPr>
              <a:t> / </a:t>
            </a:r>
            <a:r>
              <a:rPr lang="en-US" sz="2200" dirty="0" err="1">
                <a:latin typeface="Aptos"/>
                <a:ea typeface="+mn-lt"/>
                <a:cs typeface="+mn-lt"/>
              </a:rPr>
              <a:t>gweithgareddau</a:t>
            </a:r>
            <a:r>
              <a:rPr lang="en-US" sz="2200" dirty="0">
                <a:latin typeface="Aptos"/>
                <a:ea typeface="+mn-lt"/>
                <a:cs typeface="+mn-lt"/>
              </a:rPr>
              <a:t>. 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mwy</a:t>
            </a:r>
            <a:r>
              <a:rPr lang="en-GB" sz="2200" dirty="0">
                <a:latin typeface="Aptos"/>
                <a:ea typeface="+mn-lt"/>
                <a:cs typeface="+mn-lt"/>
              </a:rPr>
              <a:t> </a:t>
            </a:r>
            <a:r>
              <a:rPr lang="en-GB" sz="2200" dirty="0" err="1">
                <a:latin typeface="Aptos"/>
                <a:ea typeface="+mn-lt"/>
                <a:cs typeface="+mn-lt"/>
              </a:rPr>
              <a:t>difrifol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gymryd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rhwng</a:t>
            </a:r>
            <a:r>
              <a:rPr lang="en-US" sz="2200" dirty="0">
                <a:latin typeface="Aptos"/>
                <a:ea typeface="+mn-lt"/>
                <a:cs typeface="+mn-lt"/>
              </a:rPr>
              <a:t> 2 a 6 </a:t>
            </a:r>
            <a:r>
              <a:rPr lang="en-US" sz="2200" dirty="0" err="1">
                <a:latin typeface="Aptos"/>
                <a:ea typeface="+mn-lt"/>
                <a:cs typeface="+mn-lt"/>
              </a:rPr>
              <a:t>wythnos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chwaraewyr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ddychwelyd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chwaraeon</a:t>
            </a:r>
            <a:r>
              <a:rPr lang="en-US" sz="2200" dirty="0">
                <a:latin typeface="Aptos"/>
                <a:ea typeface="+mn-lt"/>
                <a:cs typeface="+mn-lt"/>
              </a:rPr>
              <a:t>.</a:t>
            </a:r>
            <a:endParaRPr lang="en-GB" sz="2200" dirty="0">
              <a:latin typeface="Aptos"/>
              <a:ea typeface="+mn-lt"/>
              <a:cs typeface="+mn-lt"/>
            </a:endParaRPr>
          </a:p>
          <a:p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gyfer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GB" sz="2200" dirty="0">
                <a:latin typeface="Aptos"/>
                <a:ea typeface="+mn-lt"/>
                <a:cs typeface="+mn-lt"/>
              </a:rPr>
              <a:t>i’r</a:t>
            </a:r>
            <a:r>
              <a:rPr lang="en-US" sz="2200" dirty="0">
                <a:latin typeface="Aptos"/>
                <a:ea typeface="+mn-lt"/>
                <a:cs typeface="+mn-lt"/>
              </a:rPr>
              <a:t> tendon, 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gymryd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llawer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mwy</a:t>
            </a:r>
            <a:r>
              <a:rPr lang="en-US" sz="2200" dirty="0">
                <a:latin typeface="Aptos"/>
                <a:ea typeface="+mn-lt"/>
                <a:cs typeface="+mn-lt"/>
              </a:rPr>
              <a:t> o </a:t>
            </a:r>
            <a:r>
              <a:rPr lang="en-US" sz="2200" dirty="0" err="1">
                <a:latin typeface="Aptos"/>
                <a:ea typeface="+mn-lt"/>
                <a:cs typeface="+mn-lt"/>
              </a:rPr>
              <a:t>amser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oherwydd</a:t>
            </a:r>
            <a:r>
              <a:rPr lang="en-US" sz="2200" dirty="0">
                <a:latin typeface="Aptos"/>
                <a:ea typeface="+mn-lt"/>
                <a:cs typeface="+mn-lt"/>
              </a:rPr>
              <a:t> bod </a:t>
            </a:r>
            <a:r>
              <a:rPr lang="en-US" sz="2200" dirty="0" err="1">
                <a:latin typeface="Aptos"/>
                <a:ea typeface="+mn-lt"/>
                <a:cs typeface="+mn-lt"/>
              </a:rPr>
              <a:t>tendonau'n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cymryd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mwy</a:t>
            </a:r>
            <a:r>
              <a:rPr lang="en-US" sz="2200" dirty="0">
                <a:latin typeface="Aptos"/>
                <a:ea typeface="+mn-lt"/>
                <a:cs typeface="+mn-lt"/>
              </a:rPr>
              <a:t> o </a:t>
            </a:r>
            <a:r>
              <a:rPr lang="en-US" sz="2200" dirty="0" err="1">
                <a:latin typeface="Aptos"/>
                <a:ea typeface="+mn-lt"/>
                <a:cs typeface="+mn-lt"/>
              </a:rPr>
              <a:t>amser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wella</a:t>
            </a:r>
            <a:r>
              <a:rPr lang="en-US" sz="2200" dirty="0">
                <a:latin typeface="Aptos"/>
                <a:ea typeface="+mn-lt"/>
                <a:cs typeface="+mn-lt"/>
              </a:rPr>
              <a:t> - 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hyn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gymryd</a:t>
            </a:r>
            <a:r>
              <a:rPr lang="en-US" sz="2200" dirty="0">
                <a:latin typeface="Aptos"/>
                <a:ea typeface="+mn-lt"/>
                <a:cs typeface="+mn-lt"/>
              </a:rPr>
              <a:t> 6-12 </a:t>
            </a:r>
            <a:r>
              <a:rPr lang="en-US" sz="2200" dirty="0" err="1">
                <a:latin typeface="Aptos"/>
                <a:ea typeface="+mn-lt"/>
                <a:cs typeface="+mn-lt"/>
              </a:rPr>
              <a:t>wythnos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cyn</a:t>
            </a:r>
            <a:r>
              <a:rPr lang="en-US" sz="2200" dirty="0">
                <a:latin typeface="Aptos"/>
                <a:ea typeface="+mn-lt"/>
                <a:cs typeface="+mn-lt"/>
              </a:rPr>
              <a:t> bod </a:t>
            </a:r>
            <a:r>
              <a:rPr lang="en-US" sz="2200" dirty="0" err="1">
                <a:latin typeface="Aptos"/>
                <a:ea typeface="+mn-lt"/>
                <a:cs typeface="+mn-lt"/>
              </a:rPr>
              <a:t>athletwyr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barod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ddychwelyd</a:t>
            </a:r>
            <a:r>
              <a:rPr lang="en-US" sz="2200" dirty="0">
                <a:latin typeface="Aptos"/>
                <a:ea typeface="+mn-lt"/>
                <a:cs typeface="+mn-lt"/>
              </a:rPr>
              <a:t> i </a:t>
            </a:r>
            <a:r>
              <a:rPr lang="en-US" sz="2200" dirty="0" err="1">
                <a:latin typeface="Aptos"/>
                <a:ea typeface="+mn-lt"/>
                <a:cs typeface="+mn-lt"/>
              </a:rPr>
              <a:t>chwaraeon</a:t>
            </a:r>
            <a:r>
              <a:rPr lang="en-US" sz="2200" dirty="0">
                <a:latin typeface="Aptos"/>
                <a:ea typeface="+mn-lt"/>
                <a:cs typeface="+mn-lt"/>
              </a:rPr>
              <a:t>.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Gyda'r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hyn</a:t>
            </a:r>
            <a:r>
              <a:rPr lang="en-US" sz="2200" dirty="0">
                <a:latin typeface="Aptos"/>
                <a:ea typeface="+mn-lt"/>
                <a:cs typeface="+mn-lt"/>
              </a:rPr>
              <a:t>, 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rhedeg</a:t>
            </a:r>
            <a:r>
              <a:rPr lang="en-US" sz="2200" dirty="0">
                <a:latin typeface="Aptos"/>
                <a:ea typeface="+mn-lt"/>
                <a:cs typeface="+mn-lt"/>
              </a:rPr>
              <a:t> a </a:t>
            </a:r>
            <a:r>
              <a:rPr lang="en-US" sz="2200" dirty="0" err="1">
                <a:latin typeface="Aptos"/>
                <a:ea typeface="+mn-lt"/>
                <a:cs typeface="+mn-lt"/>
              </a:rPr>
              <a:t>gwibio'n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rhy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gynnar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achosi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ail-anaf</a:t>
            </a:r>
            <a:r>
              <a:rPr lang="en-US" sz="2200" dirty="0">
                <a:latin typeface="Aptos"/>
                <a:ea typeface="+mn-lt"/>
                <a:cs typeface="+mn-lt"/>
              </a:rPr>
              <a:t>; 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gwaith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cryfder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fod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bwysig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yng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nghamau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cynnar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adsefydlu</a:t>
            </a:r>
            <a:r>
              <a:rPr lang="en-US" sz="2200" dirty="0">
                <a:latin typeface="Aptos"/>
                <a:ea typeface="+mn-lt"/>
                <a:cs typeface="+mn-lt"/>
              </a:rPr>
              <a:t>. </a:t>
            </a:r>
            <a:endParaRPr lang="en-GB" sz="2200" dirty="0">
              <a:latin typeface="Aptos"/>
              <a:ea typeface="+mn-lt"/>
              <a:cs typeface="+mn-lt"/>
            </a:endParaRPr>
          </a:p>
          <a:p>
            <a:r>
              <a:rPr lang="en-US" sz="2200" dirty="0">
                <a:latin typeface="Aptos"/>
                <a:ea typeface="+mn-lt"/>
                <a:cs typeface="+mn-lt"/>
              </a:rPr>
              <a:t>Gall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rhai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mwy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arwain</a:t>
            </a:r>
            <a:r>
              <a:rPr lang="en-US" sz="2200" dirty="0">
                <a:latin typeface="Aptos"/>
                <a:ea typeface="+mn-lt"/>
                <a:cs typeface="+mn-lt"/>
              </a:rPr>
              <a:t> at </a:t>
            </a:r>
            <a:r>
              <a:rPr lang="en-US" sz="2200" dirty="0" err="1">
                <a:latin typeface="Aptos"/>
                <a:ea typeface="+mn-lt"/>
                <a:cs typeface="+mn-lt"/>
              </a:rPr>
              <a:t>newid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parhaol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yng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nghyhyrau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llinyn</a:t>
            </a:r>
            <a:r>
              <a:rPr lang="en-US" sz="2200" dirty="0">
                <a:latin typeface="Aptos"/>
                <a:ea typeface="+mn-lt"/>
                <a:cs typeface="+mn-lt"/>
              </a:rPr>
              <a:t> y </a:t>
            </a:r>
            <a:r>
              <a:rPr lang="en-GB" sz="2200" dirty="0">
                <a:latin typeface="Aptos"/>
                <a:ea typeface="+mn-lt"/>
                <a:cs typeface="+mn-lt"/>
              </a:rPr>
              <a:t>gar</a:t>
            </a:r>
            <a:r>
              <a:rPr lang="en-US" sz="2200" dirty="0">
                <a:latin typeface="Aptos"/>
                <a:ea typeface="+mn-lt"/>
                <a:cs typeface="+mn-lt"/>
              </a:rPr>
              <a:t> a </a:t>
            </a:r>
            <a:r>
              <a:rPr lang="en-US" sz="2200" dirty="0" err="1">
                <a:latin typeface="Aptos"/>
                <a:ea typeface="+mn-lt"/>
                <a:cs typeface="+mn-lt"/>
              </a:rPr>
              <a:t>gallai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hyn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fod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un o'r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rhesymau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dros</a:t>
            </a:r>
            <a:r>
              <a:rPr lang="en-US" sz="2200" dirty="0">
                <a:latin typeface="Aptos"/>
                <a:ea typeface="+mn-lt"/>
                <a:cs typeface="+mn-lt"/>
              </a:rPr>
              <a:t> y </a:t>
            </a:r>
            <a:r>
              <a:rPr lang="en-US" sz="2200" dirty="0" err="1">
                <a:latin typeface="Aptos"/>
                <a:ea typeface="+mn-lt"/>
                <a:cs typeface="+mn-lt"/>
              </a:rPr>
              <a:t>cyfraddau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ail-adrodd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uchel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yr </a:t>
            </a:r>
            <a:r>
              <a:rPr lang="en-US" sz="2200" dirty="0" err="1">
                <a:latin typeface="Aptos"/>
                <a:ea typeface="+mn-lt"/>
                <a:cs typeface="+mn-lt"/>
              </a:rPr>
              <a:t>anafiadau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hyn</a:t>
            </a:r>
            <a:r>
              <a:rPr lang="en-US" sz="2200" dirty="0">
                <a:latin typeface="Aptos"/>
                <a:ea typeface="+mn-lt"/>
                <a:cs typeface="+mn-lt"/>
              </a:rPr>
              <a:t>. </a:t>
            </a:r>
            <a:r>
              <a:rPr lang="en-US" sz="2200" dirty="0" err="1">
                <a:latin typeface="Aptos"/>
                <a:ea typeface="+mn-lt"/>
                <a:cs typeface="+mn-lt"/>
              </a:rPr>
              <a:t>Ar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gyfer</a:t>
            </a:r>
            <a:r>
              <a:rPr lang="en-US" sz="2200" dirty="0">
                <a:latin typeface="Aptos"/>
                <a:ea typeface="+mn-lt"/>
                <a:cs typeface="+mn-lt"/>
              </a:rPr>
              <a:t> yr </a:t>
            </a:r>
            <a:r>
              <a:rPr lang="en-US" sz="2200" dirty="0" err="1">
                <a:latin typeface="Aptos"/>
                <a:ea typeface="+mn-lt"/>
                <a:cs typeface="+mn-lt"/>
              </a:rPr>
              <a:t>athletwyr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hyn</a:t>
            </a:r>
            <a:r>
              <a:rPr lang="en-US" sz="2200" dirty="0">
                <a:latin typeface="Aptos"/>
                <a:ea typeface="+mn-lt"/>
                <a:cs typeface="+mn-lt"/>
              </a:rPr>
              <a:t>, </a:t>
            </a:r>
            <a:r>
              <a:rPr lang="en-US" sz="2200" dirty="0" err="1">
                <a:latin typeface="Aptos"/>
                <a:ea typeface="+mn-lt"/>
                <a:cs typeface="+mn-lt"/>
              </a:rPr>
              <a:t>mae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rhyw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fath</a:t>
            </a:r>
            <a:r>
              <a:rPr lang="en-US" sz="2200" dirty="0">
                <a:latin typeface="Aptos"/>
                <a:ea typeface="+mn-lt"/>
                <a:cs typeface="+mn-lt"/>
              </a:rPr>
              <a:t> o </a:t>
            </a:r>
            <a:r>
              <a:rPr lang="en-US" sz="2200" dirty="0" err="1">
                <a:latin typeface="Aptos"/>
                <a:ea typeface="+mn-lt"/>
                <a:cs typeface="+mn-lt"/>
              </a:rPr>
              <a:t>ymarfer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atal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rheolaidd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yn</a:t>
            </a:r>
            <a:r>
              <a:rPr lang="en-US" sz="2200" dirty="0">
                <a:latin typeface="Aptos"/>
                <a:ea typeface="+mn-lt"/>
                <a:cs typeface="+mn-lt"/>
              </a:rPr>
              <a:t> </a:t>
            </a:r>
            <a:r>
              <a:rPr lang="en-US" sz="2200" dirty="0" err="1">
                <a:latin typeface="Aptos"/>
                <a:ea typeface="+mn-lt"/>
                <a:cs typeface="+mn-lt"/>
              </a:rPr>
              <a:t>bwysig</a:t>
            </a:r>
            <a:r>
              <a:rPr lang="en-US" sz="2200" dirty="0">
                <a:latin typeface="Aptos"/>
                <a:ea typeface="+mn-lt"/>
                <a:cs typeface="+mn-lt"/>
              </a:rPr>
              <a:t>.</a:t>
            </a:r>
            <a:endParaRPr lang="en-GB" sz="2200" dirty="0">
              <a:latin typeface="Aptos"/>
              <a:ea typeface="+mn-lt"/>
              <a:cs typeface="+mn-lt"/>
            </a:endParaRPr>
          </a:p>
          <a:p>
            <a:r>
              <a:rPr lang="en-GB" sz="2200" dirty="0" err="1">
                <a:latin typeface="Aptos"/>
                <a:ea typeface="+mn-lt"/>
                <a:cs typeface="+mn-lt"/>
              </a:rPr>
              <a:t>Gwybodaeth</a:t>
            </a:r>
            <a:r>
              <a:rPr lang="en-US" sz="2200" dirty="0">
                <a:latin typeface="Aptos"/>
                <a:ea typeface="+mn-lt"/>
                <a:cs typeface="+mn-lt"/>
              </a:rPr>
              <a:t> gan</a:t>
            </a:r>
            <a:r>
              <a:rPr lang="en-GB" sz="2200" dirty="0">
                <a:latin typeface="Aptos"/>
                <a:ea typeface="+mn-lt"/>
                <a:cs typeface="+mn-lt"/>
              </a:rPr>
              <a:t> </a:t>
            </a:r>
            <a:r>
              <a:rPr lang="en-GB" sz="2200" dirty="0" err="1">
                <a:latin typeface="Aptos"/>
                <a:ea typeface="+mn-lt"/>
                <a:cs typeface="+mn-lt"/>
              </a:rPr>
              <a:t>Brifysgol</a:t>
            </a:r>
            <a:r>
              <a:rPr lang="en-GB" sz="2200" dirty="0">
                <a:latin typeface="Aptos"/>
                <a:ea typeface="+mn-lt"/>
                <a:cs typeface="+mn-lt"/>
              </a:rPr>
              <a:t> </a:t>
            </a:r>
            <a:r>
              <a:rPr lang="en-GB" sz="2200" dirty="0" err="1">
                <a:latin typeface="Aptos"/>
                <a:ea typeface="+mn-lt"/>
                <a:cs typeface="+mn-lt"/>
              </a:rPr>
              <a:t>iechyd</a:t>
            </a:r>
            <a:r>
              <a:rPr lang="en-GB" sz="2200" dirty="0">
                <a:latin typeface="Aptos"/>
                <a:ea typeface="+mn-lt"/>
                <a:cs typeface="+mn-lt"/>
              </a:rPr>
              <a:t> Utah</a:t>
            </a:r>
            <a:endParaRPr lang="en-US" sz="2200" dirty="0">
              <a:latin typeface="Aptos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94227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16A5E704-C06D-CA15-65CB-8310D3AEA5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69" r="4" b="4"/>
          <a:stretch/>
        </p:blipFill>
        <p:spPr>
          <a:xfrm>
            <a:off x="6103029" y="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016010-A9FC-A985-A7D0-ED8B59737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551" y="230901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 </a:t>
            </a:r>
            <a:r>
              <a:rPr lang="en-GB" sz="4000" dirty="0" err="1"/>
              <a:t>Symptomau</a:t>
            </a:r>
            <a:r>
              <a:rPr lang="en-GB" sz="4000" dirty="0"/>
              <a:t> ac </a:t>
            </a:r>
            <a:r>
              <a:rPr lang="en-GB" sz="4000" dirty="0" err="1"/>
              <a:t>arwyddion</a:t>
            </a:r>
            <a:r>
              <a:rPr lang="en-GB" sz="4000" dirty="0"/>
              <a:t> yr </a:t>
            </a:r>
            <a:r>
              <a:rPr lang="en-GB" sz="4000" dirty="0" err="1"/>
              <a:t>anaf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C1ED-5D13-1C5D-2B70-073876AB4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20" y="1859871"/>
            <a:ext cx="5937384" cy="476722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1100" dirty="0"/>
              <a:t>Mae </a:t>
            </a:r>
            <a:r>
              <a:rPr lang="en-US" sz="1100" dirty="0" err="1"/>
              <a:t>arwyddion</a:t>
            </a:r>
            <a:r>
              <a:rPr lang="en-US" sz="1100" dirty="0"/>
              <a:t> a </a:t>
            </a:r>
            <a:r>
              <a:rPr lang="en-US" sz="1100" dirty="0" err="1"/>
              <a:t>symptomau</a:t>
            </a:r>
            <a:r>
              <a:rPr lang="en-US" sz="1100" dirty="0"/>
              <a:t> </a:t>
            </a:r>
            <a:r>
              <a:rPr lang="en-US" sz="1100" dirty="0" err="1"/>
              <a:t>rhwyg</a:t>
            </a:r>
            <a:r>
              <a:rPr lang="en-US" sz="1100" dirty="0"/>
              <a:t> </a:t>
            </a:r>
            <a:r>
              <a:rPr lang="en-US" sz="1100" dirty="0" err="1"/>
              <a:t>llinyn</a:t>
            </a:r>
            <a:r>
              <a:rPr lang="en-US" sz="1100" dirty="0"/>
              <a:t> y </a:t>
            </a:r>
            <a:r>
              <a:rPr lang="en-GB" sz="1100" dirty="0"/>
              <a:t>gar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cynnwys</a:t>
            </a:r>
            <a:r>
              <a:rPr lang="en-GB" sz="1100" dirty="0"/>
              <a:t>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100" dirty="0" err="1"/>
              <a:t>Poen</a:t>
            </a:r>
            <a:r>
              <a:rPr lang="en-US" sz="1100" dirty="0"/>
              <a:t> </a:t>
            </a:r>
            <a:r>
              <a:rPr lang="en-US" sz="1100" dirty="0" err="1"/>
              <a:t>sydyn</a:t>
            </a:r>
            <a:r>
              <a:rPr lang="en-US" sz="1100" dirty="0"/>
              <a:t> </a:t>
            </a:r>
            <a:r>
              <a:rPr lang="en-US" sz="1100" dirty="0" err="1"/>
              <a:t>yng</a:t>
            </a:r>
            <a:r>
              <a:rPr lang="en-US" sz="1100" dirty="0"/>
              <a:t> </a:t>
            </a:r>
            <a:r>
              <a:rPr lang="en-US" sz="1100" dirty="0" err="1"/>
              <a:t>nghefn</a:t>
            </a:r>
            <a:r>
              <a:rPr lang="en-US" sz="1100" dirty="0"/>
              <a:t> </a:t>
            </a:r>
            <a:r>
              <a:rPr lang="en-US" sz="1100" dirty="0" err="1"/>
              <a:t>eich</a:t>
            </a:r>
            <a:r>
              <a:rPr lang="en-US" sz="1100" dirty="0"/>
              <a:t> </a:t>
            </a:r>
            <a:r>
              <a:rPr lang="en-GB" sz="1100" dirty="0" err="1"/>
              <a:t>clun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Teimlad</a:t>
            </a:r>
            <a:r>
              <a:rPr lang="en-GB" sz="1100" dirty="0"/>
              <a:t> o </a:t>
            </a:r>
            <a:r>
              <a:rPr lang="en-GB" sz="1100" dirty="0" err="1"/>
              <a:t>snapio</a:t>
            </a:r>
            <a:r>
              <a:rPr lang="en-US" sz="1100" dirty="0"/>
              <a:t> </a:t>
            </a:r>
            <a:r>
              <a:rPr lang="en-US" sz="1100" dirty="0" err="1"/>
              <a:t>neu</a:t>
            </a:r>
            <a:r>
              <a:rPr lang="en-US" sz="1100" dirty="0"/>
              <a:t> </a:t>
            </a:r>
            <a:r>
              <a:rPr lang="en-GB" sz="1100" dirty="0" err="1"/>
              <a:t>bopio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Tynerwch</a:t>
            </a:r>
            <a:r>
              <a:rPr lang="en-GB" sz="1100" dirty="0"/>
              <a:t> </a:t>
            </a:r>
            <a:r>
              <a:rPr lang="en-US" sz="1100" dirty="0"/>
              <a:t>a </a:t>
            </a:r>
            <a:r>
              <a:rPr lang="en-US" sz="1100" dirty="0" err="1"/>
              <a:t>chleisio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/>
              <a:t>Mae’r</a:t>
            </a:r>
            <a:r>
              <a:rPr lang="en-US" sz="1100" dirty="0"/>
              <a:t> </a:t>
            </a:r>
            <a:r>
              <a:rPr lang="en-US" sz="1100" dirty="0" err="1"/>
              <a:t>driniaeth</a:t>
            </a:r>
            <a:r>
              <a:rPr lang="en-US" sz="1100" dirty="0"/>
              <a:t> </a:t>
            </a:r>
            <a:r>
              <a:rPr lang="en-US" sz="1100" dirty="0" err="1"/>
              <a:t>gychwynnol</a:t>
            </a:r>
            <a:r>
              <a:rPr lang="en-US" sz="1100" dirty="0"/>
              <a:t> </a:t>
            </a:r>
            <a:r>
              <a:rPr lang="en-US" sz="1100" dirty="0" err="1"/>
              <a:t>ar</a:t>
            </a:r>
            <a:r>
              <a:rPr lang="en-US" sz="1100" dirty="0"/>
              <a:t> </a:t>
            </a:r>
            <a:r>
              <a:rPr lang="en-US" sz="1100" dirty="0" err="1"/>
              <a:t>gyfer</a:t>
            </a:r>
            <a:r>
              <a:rPr lang="en-US" sz="1100" dirty="0"/>
              <a:t> </a:t>
            </a:r>
            <a:r>
              <a:rPr lang="en-US" sz="1100" dirty="0" err="1"/>
              <a:t>rhwyg</a:t>
            </a:r>
            <a:r>
              <a:rPr lang="en-US" sz="1100" dirty="0"/>
              <a:t> </a:t>
            </a:r>
            <a:r>
              <a:rPr lang="en-US" sz="1100" dirty="0" err="1"/>
              <a:t>llinyn</a:t>
            </a:r>
            <a:r>
              <a:rPr lang="en-US" sz="1100" dirty="0"/>
              <a:t> y </a:t>
            </a:r>
            <a:r>
              <a:rPr lang="en-GB" sz="1100" dirty="0"/>
              <a:t>gar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cynnwys</a:t>
            </a:r>
            <a:r>
              <a:rPr lang="en-US" sz="1100" dirty="0"/>
              <a:t>: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Cymryd</a:t>
            </a:r>
            <a:r>
              <a:rPr lang="en-US" sz="1100" dirty="0"/>
              <a:t> </a:t>
            </a:r>
            <a:r>
              <a:rPr lang="en-US" sz="1100" dirty="0" err="1"/>
              <a:t>seibiant</a:t>
            </a:r>
            <a:r>
              <a:rPr lang="en-US" sz="1100" dirty="0"/>
              <a:t> o </a:t>
            </a:r>
            <a:r>
              <a:rPr lang="en-US" sz="1100" dirty="0" err="1"/>
              <a:t>weithgareddau</a:t>
            </a:r>
            <a:r>
              <a:rPr lang="en-US" sz="1100" dirty="0"/>
              <a:t> eg</a:t>
            </a:r>
            <a:r>
              <a:rPr lang="en-GB" sz="1100" dirty="0" err="1"/>
              <a:t>niol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US" sz="1100" dirty="0"/>
              <a:t> </a:t>
            </a:r>
            <a:r>
              <a:rPr lang="en-GB" sz="1100" dirty="0" err="1"/>
              <a:t>Rhoi</a:t>
            </a:r>
            <a:r>
              <a:rPr lang="en-GB" sz="1100" dirty="0"/>
              <a:t> </a:t>
            </a:r>
            <a:r>
              <a:rPr lang="en-GB" sz="1100" dirty="0" err="1"/>
              <a:t>iâ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yr </a:t>
            </a:r>
            <a:r>
              <a:rPr lang="en-US" sz="1100" dirty="0" err="1"/>
              <a:t>ardal</a:t>
            </a:r>
            <a:r>
              <a:rPr lang="en-US" sz="1100" dirty="0"/>
              <a:t> am 20-30 </a:t>
            </a:r>
            <a:r>
              <a:rPr lang="en-GB" sz="1100" dirty="0" err="1"/>
              <a:t>munud</a:t>
            </a:r>
            <a:r>
              <a:rPr lang="en-GB" sz="1100" dirty="0"/>
              <a:t>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Cywasgu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lleihau’r</a:t>
            </a:r>
            <a:r>
              <a:rPr lang="en-US" sz="1100" dirty="0"/>
              <a:t> </a:t>
            </a:r>
            <a:r>
              <a:rPr lang="en-US" sz="1100" dirty="0" err="1"/>
              <a:t>chwyddo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Ceisio</a:t>
            </a:r>
            <a:r>
              <a:rPr lang="en-US" sz="1100" dirty="0"/>
              <a:t> </a:t>
            </a:r>
            <a:r>
              <a:rPr lang="en-US" sz="1100" dirty="0" err="1"/>
              <a:t>osgoi</a:t>
            </a:r>
            <a:r>
              <a:rPr lang="en-US" sz="1100" dirty="0"/>
              <a:t> </a:t>
            </a:r>
            <a:r>
              <a:rPr lang="en-US" sz="1100" dirty="0" err="1"/>
              <a:t>rhoi</a:t>
            </a:r>
            <a:r>
              <a:rPr lang="en-US" sz="1100" dirty="0"/>
              <a:t> </a:t>
            </a:r>
            <a:r>
              <a:rPr lang="en-US" sz="1100" dirty="0" err="1"/>
              <a:t>pwysau</a:t>
            </a:r>
            <a:r>
              <a:rPr lang="en-US" sz="1100" dirty="0"/>
              <a:t> </a:t>
            </a:r>
            <a:r>
              <a:rPr lang="en-US" sz="1100" dirty="0" err="1"/>
              <a:t>ar</a:t>
            </a:r>
            <a:r>
              <a:rPr lang="en-US" sz="1100" dirty="0"/>
              <a:t> y goes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Gellir</a:t>
            </a:r>
            <a:r>
              <a:rPr lang="en-US" sz="1100" dirty="0"/>
              <a:t> </a:t>
            </a:r>
            <a:r>
              <a:rPr lang="en-US" sz="1100" dirty="0" err="1"/>
              <a:t>argymell</a:t>
            </a:r>
            <a:r>
              <a:rPr lang="en-US" sz="1100" dirty="0"/>
              <a:t> </a:t>
            </a:r>
            <a:r>
              <a:rPr lang="en-GB" sz="1100" dirty="0" err="1"/>
              <a:t>ymarferion</a:t>
            </a:r>
            <a:r>
              <a:rPr lang="en-GB" sz="1100" dirty="0"/>
              <a:t> </a:t>
            </a:r>
            <a:r>
              <a:rPr lang="en-GB" sz="1100" dirty="0" err="1"/>
              <a:t>ymestyn</a:t>
            </a:r>
            <a:r>
              <a:rPr lang="en-GB" sz="1100" dirty="0"/>
              <a:t> </a:t>
            </a:r>
            <a:r>
              <a:rPr lang="en-US" sz="1100" dirty="0" err="1"/>
              <a:t>amrywiol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Efallai</a:t>
            </a:r>
            <a:r>
              <a:rPr lang="en-US" sz="1100" dirty="0"/>
              <a:t> y </a:t>
            </a:r>
            <a:r>
              <a:rPr lang="en-US" sz="1100" dirty="0" err="1"/>
              <a:t>bydd</a:t>
            </a:r>
            <a:r>
              <a:rPr lang="en-US" sz="1100" dirty="0"/>
              <a:t> </a:t>
            </a:r>
            <a:r>
              <a:rPr lang="en-US" sz="1100" dirty="0" err="1"/>
              <a:t>angen</a:t>
            </a:r>
            <a:r>
              <a:rPr lang="en-US" sz="1100" dirty="0"/>
              <a:t> </a:t>
            </a:r>
            <a:r>
              <a:rPr lang="en-US" sz="1100" dirty="0" err="1"/>
              <a:t>llawdriniaeth</a:t>
            </a:r>
            <a:endParaRPr lang="en-GB" sz="1100" dirty="0"/>
          </a:p>
          <a:p>
            <a:pPr>
              <a:buFont typeface="Calibri" panose="020B0604020202020204" pitchFamily="34" charset="0"/>
              <a:buChar char="-"/>
            </a:pPr>
            <a:r>
              <a:rPr lang="en-GB" sz="1100" dirty="0" err="1"/>
              <a:t>Gwybodaeth</a:t>
            </a:r>
            <a:r>
              <a:rPr lang="en-GB" sz="1100" dirty="0"/>
              <a:t> gan ‘fit to play.org’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56012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4DEBC-A0AF-F2E3-6A75-EF37ED56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Symptomau</a:t>
            </a:r>
            <a:r>
              <a:rPr lang="en-GB" dirty="0"/>
              <a:t> ac </a:t>
            </a:r>
            <a:r>
              <a:rPr lang="en-GB" dirty="0" err="1"/>
              <a:t>arwyddion</a:t>
            </a:r>
            <a:r>
              <a:rPr lang="en-GB" dirty="0"/>
              <a:t> yr </a:t>
            </a:r>
            <a:r>
              <a:rPr lang="en-GB" dirty="0" err="1"/>
              <a:t>anaf</a:t>
            </a:r>
            <a:r>
              <a:rPr lang="en-US" dirty="0"/>
              <a:t>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09E9E-DEB1-B8DD-0BC6-2D37EEA07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sz="2200" dirty="0" err="1">
                <a:solidFill>
                  <a:srgbClr val="414042"/>
                </a:solidFill>
              </a:rPr>
              <a:t>Bydd</a:t>
            </a:r>
            <a:r>
              <a:rPr lang="en-GB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angen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llawdriniaeth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arnoch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gyfer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rhwyg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llinyn</a:t>
            </a:r>
            <a:r>
              <a:rPr lang="en-US" sz="2200" dirty="0">
                <a:solidFill>
                  <a:srgbClr val="414042"/>
                </a:solidFill>
              </a:rPr>
              <a:t> y g</a:t>
            </a:r>
            <a:r>
              <a:rPr lang="en-GB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llwyr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oherwydd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ni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fydd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gwella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</a:t>
            </a:r>
            <a:r>
              <a:rPr lang="en-US" sz="2200" dirty="0">
                <a:solidFill>
                  <a:srgbClr val="414042"/>
                </a:solidFill>
              </a:rPr>
              <a:t> ben </a:t>
            </a:r>
            <a:r>
              <a:rPr lang="en-US" sz="2200" dirty="0" err="1">
                <a:solidFill>
                  <a:srgbClr val="414042"/>
                </a:solidFill>
              </a:rPr>
              <a:t>ei</a:t>
            </a:r>
            <a:r>
              <a:rPr lang="en-US" sz="2200" dirty="0">
                <a:solidFill>
                  <a:srgbClr val="414042"/>
                </a:solidFill>
              </a:rPr>
              <a:t> hun. Os </a:t>
            </a:r>
            <a:r>
              <a:rPr lang="en-US" sz="2200" dirty="0" err="1">
                <a:solidFill>
                  <a:srgbClr val="414042"/>
                </a:solidFill>
              </a:rPr>
              <a:t>yw'r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rhwyg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llinyn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GB" sz="2200" dirty="0">
                <a:solidFill>
                  <a:srgbClr val="414042"/>
                </a:solidFill>
              </a:rPr>
              <a:t>gar </a:t>
            </a:r>
            <a:r>
              <a:rPr lang="en-GB" sz="2200" dirty="0" err="1">
                <a:solidFill>
                  <a:srgbClr val="414042"/>
                </a:solidFill>
              </a:rPr>
              <a:t>cyfagos</a:t>
            </a:r>
            <a:r>
              <a:rPr lang="en-US" sz="2200" dirty="0">
                <a:solidFill>
                  <a:srgbClr val="414042"/>
                </a:solidFill>
              </a:rPr>
              <a:t> (y </a:t>
            </a:r>
            <a:r>
              <a:rPr lang="en-US" sz="2200" dirty="0" err="1">
                <a:solidFill>
                  <a:srgbClr val="414042"/>
                </a:solidFill>
              </a:rPr>
              <a:t>tendonau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sy'n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cysylltu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llinyn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GB" sz="2200" dirty="0">
                <a:solidFill>
                  <a:srgbClr val="414042"/>
                </a:solidFill>
              </a:rPr>
              <a:t>y gar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asgwrn</a:t>
            </a:r>
            <a:r>
              <a:rPr lang="en-US" sz="2200" dirty="0">
                <a:solidFill>
                  <a:srgbClr val="414042"/>
                </a:solidFill>
              </a:rPr>
              <a:t> y </a:t>
            </a:r>
            <a:r>
              <a:rPr lang="en-US" sz="2200" dirty="0" err="1">
                <a:solidFill>
                  <a:srgbClr val="414042"/>
                </a:solidFill>
              </a:rPr>
              <a:t>pelfis</a:t>
            </a:r>
            <a:r>
              <a:rPr lang="en-US" sz="2200" dirty="0">
                <a:solidFill>
                  <a:srgbClr val="414042"/>
                </a:solidFill>
              </a:rPr>
              <a:t>), </a:t>
            </a:r>
            <a:r>
              <a:rPr lang="en-US" sz="2200" dirty="0" err="1">
                <a:solidFill>
                  <a:srgbClr val="414042"/>
                </a:solidFill>
              </a:rPr>
              <a:t>bydd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llawfeddygon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defnyddio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pwythau</a:t>
            </a:r>
            <a:r>
              <a:rPr lang="en-US" sz="2200" dirty="0">
                <a:solidFill>
                  <a:srgbClr val="414042"/>
                </a:solidFill>
              </a:rPr>
              <a:t>  i </a:t>
            </a:r>
            <a:r>
              <a:rPr lang="en-US" sz="2200" dirty="0" err="1">
                <a:solidFill>
                  <a:srgbClr val="414042"/>
                </a:solidFill>
              </a:rPr>
              <a:t>ailgysylltu'r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tendonau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asgwrn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pelfis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lle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maent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wedi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rhwygo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ffwrdd</a:t>
            </a:r>
            <a:r>
              <a:rPr lang="en-US" sz="2200" dirty="0">
                <a:solidFill>
                  <a:srgbClr val="414042"/>
                </a:solidFill>
              </a:rPr>
              <a:t>.</a:t>
            </a:r>
            <a:endParaRPr lang="en-GB" sz="2200" dirty="0">
              <a:solidFill>
                <a:srgbClr val="414042"/>
              </a:solidFill>
            </a:endParaRPr>
          </a:p>
          <a:p>
            <a:pPr>
              <a:buNone/>
            </a:pPr>
            <a:r>
              <a:rPr lang="en-GB" sz="2200" dirty="0">
                <a:solidFill>
                  <a:srgbClr val="414042"/>
                </a:solidFill>
              </a:rPr>
              <a:t>Mae </a:t>
            </a:r>
            <a:r>
              <a:rPr lang="en-GB" sz="2200" dirty="0" err="1">
                <a:solidFill>
                  <a:srgbClr val="414042"/>
                </a:solidFill>
              </a:rPr>
              <a:t>llawdriniaeth</a:t>
            </a:r>
            <a:r>
              <a:rPr lang="en-GB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gyfer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rhwygiadau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llinyn</a:t>
            </a:r>
            <a:r>
              <a:rPr lang="en-US" sz="2200" dirty="0">
                <a:solidFill>
                  <a:srgbClr val="414042"/>
                </a:solidFill>
              </a:rPr>
              <a:t> y g</a:t>
            </a:r>
            <a:r>
              <a:rPr lang="en-GB" sz="2200" dirty="0" err="1">
                <a:solidFill>
                  <a:srgbClr val="414042"/>
                </a:solidFill>
              </a:rPr>
              <a:t>ar</a:t>
            </a:r>
            <a:r>
              <a:rPr lang="en-GB" sz="2200" dirty="0">
                <a:solidFill>
                  <a:srgbClr val="414042"/>
                </a:solidFill>
              </a:rPr>
              <a:t> </a:t>
            </a:r>
            <a:r>
              <a:rPr lang="en-GB" sz="2200" dirty="0" err="1">
                <a:solidFill>
                  <a:srgbClr val="414042"/>
                </a:solidFill>
              </a:rPr>
              <a:t>cyfagos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haws ac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fwyaf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diogel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fuan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ôl</a:t>
            </a:r>
            <a:r>
              <a:rPr lang="en-US" sz="2200" dirty="0">
                <a:solidFill>
                  <a:srgbClr val="414042"/>
                </a:solidFill>
              </a:rPr>
              <a:t> yr </a:t>
            </a:r>
            <a:r>
              <a:rPr lang="en-US" sz="2200" dirty="0" err="1">
                <a:solidFill>
                  <a:srgbClr val="414042"/>
                </a:solidFill>
              </a:rPr>
              <a:t>anaf</a:t>
            </a:r>
            <a:r>
              <a:rPr lang="en-US" sz="2200" dirty="0">
                <a:solidFill>
                  <a:srgbClr val="414042"/>
                </a:solidFill>
              </a:rPr>
              <a:t> (o </a:t>
            </a:r>
            <a:r>
              <a:rPr lang="en-US" sz="2200" dirty="0" err="1">
                <a:solidFill>
                  <a:srgbClr val="414042"/>
                </a:solidFill>
              </a:rPr>
              <a:t>fewn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dwy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dair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wythnos</a:t>
            </a:r>
            <a:r>
              <a:rPr lang="en-US" sz="2200" dirty="0">
                <a:solidFill>
                  <a:srgbClr val="414042"/>
                </a:solidFill>
              </a:rPr>
              <a:t>) felly </a:t>
            </a:r>
            <a:r>
              <a:rPr lang="en-US" sz="2200" dirty="0" err="1">
                <a:solidFill>
                  <a:srgbClr val="414042"/>
                </a:solidFill>
              </a:rPr>
              <a:t>mae</a:t>
            </a:r>
            <a:r>
              <a:rPr lang="en-US" sz="2200" dirty="0">
                <a:solidFill>
                  <a:srgbClr val="414042"/>
                </a:solidFill>
              </a:rPr>
              <a:t> diagnosis </a:t>
            </a:r>
            <a:r>
              <a:rPr lang="en-US" sz="2200" dirty="0" err="1">
                <a:solidFill>
                  <a:srgbClr val="414042"/>
                </a:solidFill>
              </a:rPr>
              <a:t>cynnar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bwysig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iawn</a:t>
            </a:r>
            <a:r>
              <a:rPr lang="en-US" sz="2200" dirty="0">
                <a:solidFill>
                  <a:srgbClr val="414042"/>
                </a:solidFill>
              </a:rPr>
              <a:t>.</a:t>
            </a:r>
            <a:endParaRPr lang="en-GB" sz="2200" dirty="0">
              <a:solidFill>
                <a:srgbClr val="414042"/>
              </a:solidFill>
            </a:endParaRPr>
          </a:p>
          <a:p>
            <a:pPr>
              <a:buNone/>
            </a:pP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gyfer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athletwyr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lefel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uchel</a:t>
            </a:r>
            <a:r>
              <a:rPr lang="en-US" sz="2200" dirty="0">
                <a:solidFill>
                  <a:srgbClr val="414042"/>
                </a:solidFill>
              </a:rPr>
              <a:t> a </a:t>
            </a:r>
            <a:r>
              <a:rPr lang="en-US" sz="2200" dirty="0" err="1">
                <a:solidFill>
                  <a:srgbClr val="414042"/>
                </a:solidFill>
              </a:rPr>
              <a:t>hamdden</a:t>
            </a:r>
            <a:r>
              <a:rPr lang="en-US" sz="2200" dirty="0">
                <a:solidFill>
                  <a:srgbClr val="414042"/>
                </a:solidFill>
              </a:rPr>
              <a:t>, </a:t>
            </a:r>
            <a:r>
              <a:rPr lang="en-US" sz="2200" dirty="0" err="1">
                <a:solidFill>
                  <a:srgbClr val="414042"/>
                </a:solidFill>
              </a:rPr>
              <a:t>bydd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llawfeddyg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orthopedig</a:t>
            </a:r>
            <a:r>
              <a:rPr lang="en-US" sz="2200" dirty="0">
                <a:solidFill>
                  <a:srgbClr val="414042"/>
                </a:solidFill>
              </a:rPr>
              <a:t> a </a:t>
            </a:r>
            <a:r>
              <a:rPr lang="en-US" sz="2200" dirty="0" err="1">
                <a:solidFill>
                  <a:srgbClr val="414042"/>
                </a:solidFill>
              </a:rPr>
              <a:t>therapydd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corfforol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creu</a:t>
            </a:r>
            <a:r>
              <a:rPr lang="en-US" sz="2200" dirty="0">
                <a:solidFill>
                  <a:srgbClr val="414042"/>
                </a:solidFill>
              </a:rPr>
              <a:t> protocol “</a:t>
            </a:r>
            <a:r>
              <a:rPr lang="en-US" sz="2200" dirty="0" err="1">
                <a:solidFill>
                  <a:srgbClr val="414042"/>
                </a:solidFill>
              </a:rPr>
              <a:t>dychwelyd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chwaraeon</a:t>
            </a:r>
            <a:r>
              <a:rPr lang="en-US" sz="2200" dirty="0">
                <a:solidFill>
                  <a:srgbClr val="414042"/>
                </a:solidFill>
              </a:rPr>
              <a:t>” </a:t>
            </a:r>
            <a:r>
              <a:rPr lang="en-US" sz="2200" dirty="0" err="1">
                <a:solidFill>
                  <a:srgbClr val="414042"/>
                </a:solidFill>
              </a:rPr>
              <a:t>sy’n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cymryd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tri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chwe</a:t>
            </a:r>
            <a:r>
              <a:rPr lang="en-US" sz="2200" dirty="0">
                <a:solidFill>
                  <a:srgbClr val="414042"/>
                </a:solidFill>
              </a:rPr>
              <a:t> mis ac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eich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paratoi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fynd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ôl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hyfforddiant</a:t>
            </a:r>
            <a:r>
              <a:rPr lang="en-US" sz="2200" dirty="0">
                <a:solidFill>
                  <a:srgbClr val="414042"/>
                </a:solidFill>
              </a:rPr>
              <a:t> a </a:t>
            </a:r>
            <a:r>
              <a:rPr lang="en-US" sz="2200" dirty="0" err="1">
                <a:solidFill>
                  <a:srgbClr val="414042"/>
                </a:solidFill>
              </a:rPr>
              <a:t>chystadleuaeth</a:t>
            </a:r>
            <a:r>
              <a:rPr lang="en-US" sz="2200" dirty="0">
                <a:solidFill>
                  <a:srgbClr val="414042"/>
                </a:solidFill>
              </a:rPr>
              <a:t>.</a:t>
            </a:r>
            <a:endParaRPr lang="en-GB" sz="2200" dirty="0">
              <a:solidFill>
                <a:srgbClr val="414042"/>
              </a:solidFill>
            </a:endParaRPr>
          </a:p>
          <a:p>
            <a:pPr>
              <a:buNone/>
            </a:pPr>
            <a:r>
              <a:rPr lang="en-GB" sz="2200" dirty="0">
                <a:solidFill>
                  <a:srgbClr val="414042"/>
                </a:solidFill>
              </a:rPr>
              <a:t>Mae’n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bosibl</a:t>
            </a:r>
            <a:r>
              <a:rPr lang="en-US" sz="2200" dirty="0">
                <a:solidFill>
                  <a:srgbClr val="414042"/>
                </a:solidFill>
              </a:rPr>
              <a:t> y </a:t>
            </a:r>
            <a:r>
              <a:rPr lang="en-US" sz="2200" dirty="0" err="1">
                <a:solidFill>
                  <a:srgbClr val="414042"/>
                </a:solidFill>
              </a:rPr>
              <a:t>byddwch</a:t>
            </a:r>
            <a:r>
              <a:rPr lang="en-US" sz="2200" dirty="0">
                <a:solidFill>
                  <a:srgbClr val="414042"/>
                </a:solidFill>
              </a:rPr>
              <a:t> chi'n </a:t>
            </a:r>
            <a:r>
              <a:rPr lang="en-US" sz="2200" dirty="0" err="1">
                <a:solidFill>
                  <a:srgbClr val="414042"/>
                </a:solidFill>
              </a:rPr>
              <a:t>cael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rhywfaint</a:t>
            </a:r>
            <a:r>
              <a:rPr lang="en-US" sz="2200" dirty="0">
                <a:solidFill>
                  <a:srgbClr val="414042"/>
                </a:solidFill>
              </a:rPr>
              <a:t> o lid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ôl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dychwelyd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hyfforddiant</a:t>
            </a:r>
            <a:r>
              <a:rPr lang="en-US" sz="2200" dirty="0">
                <a:solidFill>
                  <a:srgbClr val="414042"/>
                </a:solidFill>
              </a:rPr>
              <a:t> a </a:t>
            </a:r>
            <a:r>
              <a:rPr lang="en-US" sz="2200" dirty="0" err="1">
                <a:solidFill>
                  <a:srgbClr val="414042"/>
                </a:solidFill>
              </a:rPr>
              <a:t>gweithgareddau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arferol</a:t>
            </a:r>
            <a:r>
              <a:rPr lang="en-US" sz="2200" dirty="0">
                <a:solidFill>
                  <a:srgbClr val="414042"/>
                </a:solidFill>
              </a:rPr>
              <a:t>. Mae </a:t>
            </a:r>
            <a:r>
              <a:rPr lang="en-US" sz="2200" dirty="0" err="1">
                <a:solidFill>
                  <a:srgbClr val="414042"/>
                </a:solidFill>
              </a:rPr>
              <a:t>hyn</a:t>
            </a:r>
            <a:r>
              <a:rPr lang="en-US" sz="2200" dirty="0">
                <a:solidFill>
                  <a:srgbClr val="414042"/>
                </a:solidFill>
              </a:rPr>
              <a:t> o </a:t>
            </a:r>
            <a:r>
              <a:rPr lang="en-US" sz="2200" dirty="0" err="1">
                <a:solidFill>
                  <a:srgbClr val="414042"/>
                </a:solidFill>
              </a:rPr>
              <a:t>ganlyniad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feinwe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craith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yn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torri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fyny</a:t>
            </a:r>
            <a:r>
              <a:rPr lang="en-US" sz="2200" dirty="0">
                <a:solidFill>
                  <a:srgbClr val="414042"/>
                </a:solidFill>
              </a:rPr>
              <a:t> o </a:t>
            </a:r>
            <a:r>
              <a:rPr lang="en-US" sz="2200" dirty="0" err="1">
                <a:solidFill>
                  <a:srgbClr val="414042"/>
                </a:solidFill>
              </a:rPr>
              <a:t>amgylch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safle’r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GB" sz="2200" dirty="0" err="1">
                <a:solidFill>
                  <a:srgbClr val="414042"/>
                </a:solidFill>
              </a:rPr>
              <a:t>llawdriniaeth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wrth</a:t>
            </a:r>
            <a:r>
              <a:rPr lang="en-US" sz="2200" dirty="0">
                <a:solidFill>
                  <a:srgbClr val="414042"/>
                </a:solidFill>
              </a:rPr>
              <a:t> i'ch </a:t>
            </a:r>
            <a:r>
              <a:rPr lang="en-US" sz="2200" dirty="0" err="1">
                <a:solidFill>
                  <a:srgbClr val="414042"/>
                </a:solidFill>
              </a:rPr>
              <a:t>tendonau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ddod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arfer</a:t>
            </a:r>
            <a:r>
              <a:rPr lang="en-US" sz="2200" dirty="0">
                <a:solidFill>
                  <a:srgbClr val="414042"/>
                </a:solidFill>
              </a:rPr>
              <a:t> â </a:t>
            </a:r>
            <a:r>
              <a:rPr lang="en-US" sz="2200" dirty="0" err="1">
                <a:solidFill>
                  <a:srgbClr val="414042"/>
                </a:solidFill>
              </a:rPr>
              <a:t>gwneud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mwy</a:t>
            </a:r>
            <a:r>
              <a:rPr lang="en-US" sz="2200" dirty="0">
                <a:solidFill>
                  <a:srgbClr val="414042"/>
                </a:solidFill>
              </a:rPr>
              <a:t> o </a:t>
            </a:r>
            <a:r>
              <a:rPr lang="en-US" sz="2200" dirty="0" err="1">
                <a:solidFill>
                  <a:srgbClr val="414042"/>
                </a:solidFill>
              </a:rPr>
              <a:t>weithgarwch</a:t>
            </a:r>
            <a:r>
              <a:rPr lang="en-US" sz="2200" dirty="0">
                <a:solidFill>
                  <a:srgbClr val="414042"/>
                </a:solidFill>
              </a:rPr>
              <a:t>. Os </a:t>
            </a:r>
            <a:r>
              <a:rPr lang="en-US" sz="2200" dirty="0" err="1">
                <a:solidFill>
                  <a:srgbClr val="414042"/>
                </a:solidFill>
              </a:rPr>
              <a:t>ydych</a:t>
            </a:r>
            <a:r>
              <a:rPr lang="en-US" sz="2200" dirty="0">
                <a:solidFill>
                  <a:srgbClr val="414042"/>
                </a:solidFill>
              </a:rPr>
              <a:t> chi'n </a:t>
            </a:r>
            <a:r>
              <a:rPr lang="en-US" sz="2200" dirty="0" err="1">
                <a:solidFill>
                  <a:srgbClr val="414042"/>
                </a:solidFill>
              </a:rPr>
              <a:t>profi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llawer</a:t>
            </a:r>
            <a:r>
              <a:rPr lang="en-US" sz="2200" dirty="0">
                <a:solidFill>
                  <a:srgbClr val="414042"/>
                </a:solidFill>
              </a:rPr>
              <a:t> o </a:t>
            </a:r>
            <a:r>
              <a:rPr lang="en-US" sz="2200" dirty="0" err="1">
                <a:solidFill>
                  <a:srgbClr val="414042"/>
                </a:solidFill>
              </a:rPr>
              <a:t>boen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neu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boen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sydyn</a:t>
            </a:r>
            <a:r>
              <a:rPr lang="en-US" sz="2200" dirty="0">
                <a:solidFill>
                  <a:srgbClr val="414042"/>
                </a:solidFill>
              </a:rPr>
              <a:t>, </a:t>
            </a:r>
            <a:r>
              <a:rPr lang="en-US" sz="2200" dirty="0" err="1">
                <a:solidFill>
                  <a:srgbClr val="414042"/>
                </a:solidFill>
              </a:rPr>
              <a:t>difrifol</a:t>
            </a:r>
            <a:r>
              <a:rPr lang="en-US" sz="2200" dirty="0">
                <a:solidFill>
                  <a:srgbClr val="414042"/>
                </a:solidFill>
              </a:rPr>
              <a:t> pan </a:t>
            </a:r>
            <a:r>
              <a:rPr lang="en-US" sz="2200" dirty="0" err="1">
                <a:solidFill>
                  <a:srgbClr val="414042"/>
                </a:solidFill>
              </a:rPr>
              <a:t>fyddwch</a:t>
            </a:r>
            <a:r>
              <a:rPr lang="en-US" sz="2200" dirty="0">
                <a:solidFill>
                  <a:srgbClr val="414042"/>
                </a:solidFill>
              </a:rPr>
              <a:t> chi'n </a:t>
            </a:r>
            <a:r>
              <a:rPr lang="en-US" sz="2200" dirty="0" err="1">
                <a:solidFill>
                  <a:srgbClr val="414042"/>
                </a:solidFill>
              </a:rPr>
              <a:t>dychwelyd</a:t>
            </a:r>
            <a:r>
              <a:rPr lang="en-US" sz="2200" dirty="0">
                <a:solidFill>
                  <a:srgbClr val="414042"/>
                </a:solidFill>
              </a:rPr>
              <a:t> i </a:t>
            </a:r>
            <a:r>
              <a:rPr lang="en-US" sz="2200" dirty="0" err="1">
                <a:solidFill>
                  <a:srgbClr val="414042"/>
                </a:solidFill>
              </a:rPr>
              <a:t>chwaraeon</a:t>
            </a:r>
            <a:r>
              <a:rPr lang="en-US" sz="2200" dirty="0">
                <a:solidFill>
                  <a:srgbClr val="414042"/>
                </a:solidFill>
              </a:rPr>
              <a:t>, </a:t>
            </a:r>
            <a:r>
              <a:rPr lang="en-US" sz="2200" dirty="0" err="1">
                <a:solidFill>
                  <a:srgbClr val="414042"/>
                </a:solidFill>
              </a:rPr>
              <a:t>siaradwch</a:t>
            </a:r>
            <a:r>
              <a:rPr lang="en-US" sz="2200" dirty="0">
                <a:solidFill>
                  <a:srgbClr val="414042"/>
                </a:solidFill>
              </a:rPr>
              <a:t> â'ch </a:t>
            </a:r>
            <a:r>
              <a:rPr lang="en-US" sz="2200" dirty="0" err="1">
                <a:solidFill>
                  <a:srgbClr val="414042"/>
                </a:solidFill>
              </a:rPr>
              <a:t>darparwr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ar</a:t>
            </a:r>
            <a:r>
              <a:rPr lang="en-US" sz="2200" dirty="0">
                <a:solidFill>
                  <a:srgbClr val="414042"/>
                </a:solidFill>
              </a:rPr>
              <a:t> </a:t>
            </a:r>
            <a:r>
              <a:rPr lang="en-US" sz="2200" dirty="0" err="1">
                <a:solidFill>
                  <a:srgbClr val="414042"/>
                </a:solidFill>
              </a:rPr>
              <a:t>unwaith</a:t>
            </a:r>
            <a:r>
              <a:rPr lang="en-US" sz="2200" dirty="0">
                <a:solidFill>
                  <a:srgbClr val="414042"/>
                </a:solidFill>
              </a:rPr>
              <a:t>.</a:t>
            </a:r>
            <a:endParaRPr lang="en-GB" sz="2200" dirty="0">
              <a:solidFill>
                <a:srgbClr val="414042"/>
              </a:solidFill>
            </a:endParaRPr>
          </a:p>
          <a:p>
            <a:pPr>
              <a:buNone/>
            </a:pPr>
            <a:r>
              <a:rPr lang="en-GB" sz="2200" dirty="0" err="1">
                <a:solidFill>
                  <a:srgbClr val="414042"/>
                </a:solidFill>
              </a:rPr>
              <a:t>Gwybodaeth</a:t>
            </a:r>
            <a:r>
              <a:rPr lang="en-US" sz="2200" dirty="0">
                <a:solidFill>
                  <a:srgbClr val="414042"/>
                </a:solidFill>
              </a:rPr>
              <a:t> gan</a:t>
            </a:r>
            <a:r>
              <a:rPr lang="en-GB" sz="2200" dirty="0">
                <a:solidFill>
                  <a:srgbClr val="414042"/>
                </a:solidFill>
              </a:rPr>
              <a:t> ‘fit to play.org’</a:t>
            </a:r>
            <a:endParaRPr lang="en-US" sz="2200" dirty="0">
              <a:solidFill>
                <a:srgbClr val="414042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286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67156-3045-19DA-AEF1-171A381F0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 err="1"/>
              <a:t>Crynodeb</a:t>
            </a:r>
            <a:endParaRPr lang="en-US" sz="36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FE302D-19AA-1171-F5AA-338D34EB4E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86" r="23297"/>
          <a:stretch/>
        </p:blipFill>
        <p:spPr>
          <a:xfrm>
            <a:off x="313916" y="350691"/>
            <a:ext cx="5902837" cy="5611453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DF09A-6F67-00BB-7191-747E78655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 err="1"/>
              <a:t>Cynhwysir</a:t>
            </a:r>
            <a:r>
              <a:rPr lang="en-GB" sz="1800" dirty="0"/>
              <a:t> </a:t>
            </a:r>
            <a:r>
              <a:rPr lang="en-GB" sz="1800" dirty="0" err="1"/>
              <a:t>gwybodaeth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am</a:t>
            </a:r>
            <a:r>
              <a:rPr lang="en-US" sz="1800" dirty="0"/>
              <a:t>:</a:t>
            </a:r>
          </a:p>
          <a:p>
            <a:r>
              <a:rPr lang="en-US" sz="1800" dirty="0"/>
              <a:t>3 </a:t>
            </a:r>
            <a:r>
              <a:rPr lang="en-GB" sz="1800" dirty="0"/>
              <a:t>math </a:t>
            </a:r>
            <a:r>
              <a:rPr lang="en-GB" sz="1800" dirty="0" err="1"/>
              <a:t>gwahanol</a:t>
            </a:r>
            <a:r>
              <a:rPr lang="en-GB" sz="1800" dirty="0"/>
              <a:t> o </a:t>
            </a:r>
            <a:r>
              <a:rPr lang="en-GB" sz="1800" dirty="0" err="1"/>
              <a:t>rwygiadau</a:t>
            </a:r>
            <a:r>
              <a:rPr lang="en-GB" sz="1800" dirty="0"/>
              <a:t> </a:t>
            </a:r>
          </a:p>
          <a:p>
            <a:r>
              <a:rPr lang="en-GB" sz="1800" dirty="0"/>
              <a:t>Mae’r </a:t>
            </a:r>
            <a:r>
              <a:rPr lang="en-GB" sz="1800" dirty="0" err="1"/>
              <a:t>cyfnod</a:t>
            </a:r>
            <a:r>
              <a:rPr lang="en-GB" sz="1800" dirty="0"/>
              <a:t> </a:t>
            </a:r>
            <a:r>
              <a:rPr lang="en-GB" sz="1800" dirty="0" err="1"/>
              <a:t>gwella</a:t>
            </a:r>
            <a:r>
              <a:rPr lang="en-GB" sz="1800" dirty="0"/>
              <a:t> </a:t>
            </a:r>
            <a:r>
              <a:rPr lang="en-GB" sz="1800" dirty="0" err="1"/>
              <a:t>rhwng</a:t>
            </a:r>
            <a:r>
              <a:rPr lang="en-GB" sz="1800" dirty="0"/>
              <a:t> 2 i 12+ </a:t>
            </a:r>
            <a:r>
              <a:rPr lang="en-GB" sz="1800" dirty="0" err="1"/>
              <a:t>wythnos</a:t>
            </a:r>
            <a:r>
              <a:rPr lang="en-US" sz="1800" dirty="0"/>
              <a:t> </a:t>
            </a:r>
          </a:p>
          <a:p>
            <a:r>
              <a:rPr lang="en-GB" sz="1800" dirty="0" err="1"/>
              <a:t>Arwyddion</a:t>
            </a:r>
            <a:r>
              <a:rPr lang="en-GB" sz="1800" dirty="0"/>
              <a:t> a </a:t>
            </a:r>
            <a:r>
              <a:rPr lang="en-GB" sz="1800" dirty="0" err="1"/>
              <a:t>symptomau’r</a:t>
            </a:r>
            <a:r>
              <a:rPr lang="en-GB" sz="1800" dirty="0"/>
              <a:t> </a:t>
            </a:r>
            <a:r>
              <a:rPr lang="en-GB" sz="1800" dirty="0" err="1"/>
              <a:t>anaf</a:t>
            </a:r>
            <a:endParaRPr lang="en-US" sz="1800" dirty="0"/>
          </a:p>
          <a:p>
            <a:r>
              <a:rPr lang="en-GB" sz="1800" dirty="0" err="1"/>
              <a:t>Mecanwaith</a:t>
            </a:r>
            <a:r>
              <a:rPr lang="en-GB" sz="1800" dirty="0"/>
              <a:t> yr </a:t>
            </a:r>
            <a:r>
              <a:rPr lang="en-GB" sz="1800" dirty="0" err="1"/>
              <a:t>anaf</a:t>
            </a:r>
            <a:r>
              <a:rPr lang="en-US" sz="1800" dirty="0"/>
              <a:t> </a:t>
            </a:r>
          </a:p>
          <a:p>
            <a:endParaRPr lang="en-US" sz="18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3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395E9B-8BB8-0473-956F-B2BEA8B19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Cyfergyd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40B2C-E9AF-DDD1-9B73-8CB78B40C1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67908" y="5086350"/>
            <a:ext cx="2446465" cy="11782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Sports injuries - Cai Evans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two heads&#10;&#10;Description automatically generated">
            <a:extLst>
              <a:ext uri="{FF2B5EF4-FFF2-40B4-BE49-F238E27FC236}">
                <a16:creationId xmlns:a16="http://schemas.microsoft.com/office/drawing/2014/main" id="{E1DEBE88-B159-6206-C687-832EF151D5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5238" y="1334153"/>
            <a:ext cx="7608304" cy="426065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18F1C6-5963-7172-DE51-78D8A24E3B83}"/>
              </a:ext>
            </a:extLst>
          </p:cNvPr>
          <p:cNvSpPr txBox="1"/>
          <p:nvPr/>
        </p:nvSpPr>
        <p:spPr>
          <a:xfrm>
            <a:off x="5678185" y="5394748"/>
            <a:ext cx="247535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67080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ncussions and brain health - SciLine">
            <a:extLst>
              <a:ext uri="{FF2B5EF4-FFF2-40B4-BE49-F238E27FC236}">
                <a16:creationId xmlns:a16="http://schemas.microsoft.com/office/drawing/2014/main" id="{1E5B3B56-D037-24F5-EAAA-988A93EDE4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7" r="-1" b="4088"/>
          <a:stretch/>
        </p:blipFill>
        <p:spPr>
          <a:xfrm>
            <a:off x="-1" y="10"/>
            <a:ext cx="12228129" cy="4666928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10C445-9CEA-9785-D2FF-924C2FA4F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Achosion yr anaf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AE4B-4BEB-E7AF-AEB2-FCAF0956F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0247" y="4551037"/>
            <a:ext cx="4926411" cy="1509935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1500" dirty="0" err="1">
                <a:solidFill>
                  <a:schemeClr val="tx2"/>
                </a:solidFill>
              </a:rPr>
              <a:t>Dyma’r</a:t>
            </a: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dirty="0" err="1">
                <a:solidFill>
                  <a:schemeClr val="tx2"/>
                </a:solidFill>
              </a:rPr>
              <a:t>achosion</a:t>
            </a: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dirty="0" err="1">
                <a:solidFill>
                  <a:schemeClr val="tx2"/>
                </a:solidFill>
              </a:rPr>
              <a:t>mwyaf</a:t>
            </a:r>
            <a:r>
              <a:rPr lang="en-GB" sz="1500">
                <a:solidFill>
                  <a:schemeClr val="tx2"/>
                </a:solidFill>
              </a:rPr>
              <a:t> o </a:t>
            </a:r>
            <a:r>
              <a:rPr lang="en-GB" sz="1500" dirty="0" err="1">
                <a:solidFill>
                  <a:schemeClr val="tx2"/>
                </a:solidFill>
              </a:rPr>
              <a:t>cyfergydion</a:t>
            </a:r>
            <a:r>
              <a:rPr lang="en-GB" sz="1500">
                <a:solidFill>
                  <a:schemeClr val="tx2"/>
                </a:solidFill>
              </a:rPr>
              <a:t> :</a:t>
            </a:r>
          </a:p>
          <a:p>
            <a:r>
              <a:rPr lang="en-GB" sz="1500" dirty="0" err="1">
                <a:solidFill>
                  <a:schemeClr val="tx2"/>
                </a:solidFill>
              </a:rPr>
              <a:t>Cwympo</a:t>
            </a:r>
            <a:r>
              <a:rPr lang="en-GB" sz="1500">
                <a:solidFill>
                  <a:schemeClr val="tx2"/>
                </a:solidFill>
              </a:rPr>
              <a:t> o </a:t>
            </a:r>
            <a:r>
              <a:rPr lang="en-GB" sz="1500" dirty="0" err="1">
                <a:solidFill>
                  <a:schemeClr val="tx2"/>
                </a:solidFill>
              </a:rPr>
              <a:t>uchder</a:t>
            </a:r>
            <a:r>
              <a:rPr lang="en-GB" sz="1500">
                <a:solidFill>
                  <a:schemeClr val="tx2"/>
                </a:solidFill>
              </a:rPr>
              <a:t> </a:t>
            </a:r>
          </a:p>
          <a:p>
            <a:r>
              <a:rPr lang="en-GB" sz="1500" dirty="0" err="1">
                <a:solidFill>
                  <a:schemeClr val="tx2"/>
                </a:solidFill>
              </a:rPr>
              <a:t>Damweiniau</a:t>
            </a: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dirty="0" err="1">
                <a:solidFill>
                  <a:schemeClr val="tx2"/>
                </a:solidFill>
              </a:rPr>
              <a:t>ar</a:t>
            </a:r>
            <a:r>
              <a:rPr lang="en-GB" sz="1500">
                <a:solidFill>
                  <a:schemeClr val="tx2"/>
                </a:solidFill>
              </a:rPr>
              <a:t> y </a:t>
            </a:r>
            <a:r>
              <a:rPr lang="en-GB" sz="1500" dirty="0" err="1">
                <a:solidFill>
                  <a:schemeClr val="tx2"/>
                </a:solidFill>
              </a:rPr>
              <a:t>hewl</a:t>
            </a:r>
            <a:r>
              <a:rPr lang="en-GB" sz="1500">
                <a:solidFill>
                  <a:schemeClr val="tx2"/>
                </a:solidFill>
              </a:rPr>
              <a:t> </a:t>
            </a:r>
          </a:p>
          <a:p>
            <a:r>
              <a:rPr lang="en-GB" sz="1500" err="1">
                <a:solidFill>
                  <a:schemeClr val="tx2"/>
                </a:solidFill>
              </a:rPr>
              <a:t>Achosion</a:t>
            </a: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err="1">
                <a:solidFill>
                  <a:schemeClr val="tx2"/>
                </a:solidFill>
              </a:rPr>
              <a:t>chwareon</a:t>
            </a: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err="1">
                <a:solidFill>
                  <a:schemeClr val="tx2"/>
                </a:solidFill>
              </a:rPr>
              <a:t>gwahanol</a:t>
            </a:r>
            <a:r>
              <a:rPr lang="en-GB" sz="1500">
                <a:solidFill>
                  <a:schemeClr val="tx2"/>
                </a:solidFill>
              </a:rPr>
              <a:t> er </a:t>
            </a:r>
            <a:r>
              <a:rPr lang="en-GB" sz="1500" err="1">
                <a:solidFill>
                  <a:schemeClr val="tx2"/>
                </a:solidFill>
              </a:rPr>
              <a:t>engraifft</a:t>
            </a:r>
            <a:r>
              <a:rPr lang="en-GB" sz="1500">
                <a:solidFill>
                  <a:schemeClr val="tx2"/>
                </a:solidFill>
              </a:rPr>
              <a:t> pel </a:t>
            </a:r>
            <a:r>
              <a:rPr lang="en-GB" sz="1500" err="1">
                <a:solidFill>
                  <a:schemeClr val="tx2"/>
                </a:solidFill>
              </a:rPr>
              <a:t>droed</a:t>
            </a:r>
            <a:endParaRPr lang="en-US" sz="1500" err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 </a:t>
            </a:r>
            <a:r>
              <a:rPr lang="en-GB" sz="1500" err="1">
                <a:solidFill>
                  <a:schemeClr val="tx2"/>
                </a:solidFill>
              </a:rPr>
              <a:t>Americanaidd</a:t>
            </a:r>
            <a:r>
              <a:rPr lang="en-GB" sz="1500">
                <a:solidFill>
                  <a:schemeClr val="tx2"/>
                </a:solidFill>
              </a:rPr>
              <a:t> , </a:t>
            </a:r>
            <a:r>
              <a:rPr lang="en-GB" sz="1500" err="1">
                <a:solidFill>
                  <a:schemeClr val="tx2"/>
                </a:solidFill>
              </a:rPr>
              <a:t>rygbi</a:t>
            </a:r>
            <a:r>
              <a:rPr lang="en-GB" sz="1500">
                <a:solidFill>
                  <a:schemeClr val="tx2"/>
                </a:solidFill>
              </a:rPr>
              <a:t> , pel </a:t>
            </a:r>
            <a:r>
              <a:rPr lang="en-GB" sz="1500" err="1">
                <a:solidFill>
                  <a:schemeClr val="tx2"/>
                </a:solidFill>
              </a:rPr>
              <a:t>droed</a:t>
            </a:r>
            <a:r>
              <a:rPr lang="en-GB" sz="1500">
                <a:solidFill>
                  <a:schemeClr val="tx2"/>
                </a:solidFill>
              </a:rPr>
              <a:t> , </a:t>
            </a:r>
            <a:r>
              <a:rPr lang="en-GB" sz="1500" err="1">
                <a:solidFill>
                  <a:schemeClr val="tx2"/>
                </a:solidFill>
              </a:rPr>
              <a:t>sgio</a:t>
            </a:r>
            <a:r>
              <a:rPr lang="en-GB" sz="1500">
                <a:solidFill>
                  <a:schemeClr val="tx2"/>
                </a:solidFill>
              </a:rPr>
              <a:t> a </a:t>
            </a:r>
            <a:r>
              <a:rPr lang="en-GB" sz="1500" err="1">
                <a:solidFill>
                  <a:schemeClr val="tx2"/>
                </a:solidFill>
              </a:rPr>
              <a:t>paffio</a:t>
            </a:r>
            <a:r>
              <a:rPr lang="en-GB" sz="1500">
                <a:solidFill>
                  <a:schemeClr val="tx2"/>
                </a:solidFill>
              </a:rPr>
              <a:t> </a:t>
            </a:r>
            <a:endParaRPr lang="en-US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 dirty="0" err="1">
                <a:solidFill>
                  <a:schemeClr val="tx2"/>
                </a:solidFill>
              </a:rPr>
              <a:t>Gwybodaeth</a:t>
            </a:r>
            <a:r>
              <a:rPr lang="en-GB" sz="1500" dirty="0">
                <a:solidFill>
                  <a:schemeClr val="tx2"/>
                </a:solidFill>
              </a:rPr>
              <a:t> </a:t>
            </a:r>
            <a:r>
              <a:rPr lang="en-GB" sz="1500" dirty="0" err="1">
                <a:solidFill>
                  <a:schemeClr val="tx2"/>
                </a:solidFill>
              </a:rPr>
              <a:t>gan</a:t>
            </a:r>
            <a:r>
              <a:rPr lang="en-GB" sz="1500" dirty="0">
                <a:solidFill>
                  <a:schemeClr val="tx2"/>
                </a:solidFill>
              </a:rPr>
              <a:t> patient info </a:t>
            </a:r>
          </a:p>
        </p:txBody>
      </p:sp>
    </p:spTree>
    <p:extLst>
      <p:ext uri="{BB962C8B-B14F-4D97-AF65-F5344CB8AC3E}">
        <p14:creationId xmlns:p14="http://schemas.microsoft.com/office/powerpoint/2010/main" val="2863463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8F174-31CC-BB01-1A32-F71A30FC9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Achosion yr anaf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02FC4-31BB-EF33-27AB-E9CCDF943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15010"/>
            <a:ext cx="4883669" cy="34785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/>
              <a:t>Mae </a:t>
            </a:r>
            <a:r>
              <a:rPr lang="en-US" sz="1400" dirty="0" err="1"/>
              <a:t>cyfergyd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digwydd</a:t>
            </a:r>
            <a:r>
              <a:rPr lang="en-US" sz="1400" dirty="0"/>
              <a:t> pan </a:t>
            </a:r>
            <a:r>
              <a:rPr lang="en-US" sz="1400" dirty="0" err="1"/>
              <a:t>fydd</a:t>
            </a:r>
            <a:r>
              <a:rPr lang="en-US" sz="1400" dirty="0"/>
              <a:t> </a:t>
            </a:r>
            <a:r>
              <a:rPr lang="en-US" sz="1400" dirty="0" err="1"/>
              <a:t>chwythiad</a:t>
            </a:r>
            <a:r>
              <a:rPr lang="en-US" sz="1400" dirty="0"/>
              <a:t> neu </a:t>
            </a:r>
            <a:r>
              <a:rPr lang="en-US" sz="1400" dirty="0" err="1"/>
              <a:t>drawiad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pen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achosi</a:t>
            </a:r>
            <a:r>
              <a:rPr lang="en-US" sz="1400" dirty="0"/>
              <a:t> </a:t>
            </a:r>
            <a:r>
              <a:rPr lang="en-US" sz="1400" dirty="0" err="1"/>
              <a:t>aflonyddwch</a:t>
            </a:r>
            <a:r>
              <a:rPr lang="en-US" sz="1400" dirty="0"/>
              <a:t> </a:t>
            </a:r>
            <a:r>
              <a:rPr lang="en-US" sz="1400" dirty="0" err="1"/>
              <a:t>sydyn</a:t>
            </a:r>
            <a:r>
              <a:rPr lang="en-US" sz="1400" dirty="0"/>
              <a:t> i ran o'r </a:t>
            </a:r>
            <a:r>
              <a:rPr lang="en-US" sz="1400" dirty="0" err="1"/>
              <a:t>ymennydd</a:t>
            </a:r>
            <a:r>
              <a:rPr lang="en-US" sz="1400" dirty="0"/>
              <a:t> a </a:t>
            </a:r>
            <a:r>
              <a:rPr lang="en-US" sz="1400" dirty="0" err="1"/>
              <a:t>elwir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system </a:t>
            </a:r>
            <a:r>
              <a:rPr lang="en-US" sz="1400" dirty="0" err="1"/>
              <a:t>actifadu</a:t>
            </a:r>
            <a:r>
              <a:rPr lang="en-US" sz="1400" dirty="0"/>
              <a:t> reticular (RAS).</a:t>
            </a:r>
            <a:r>
              <a:rPr lang="en-GB" sz="1400" dirty="0"/>
              <a:t> M</a:t>
            </a:r>
            <a:r>
              <a:rPr lang="en-US" sz="1400" dirty="0" err="1"/>
              <a:t>ae'r</a:t>
            </a:r>
            <a:r>
              <a:rPr lang="en-US" sz="1400" dirty="0"/>
              <a:t> RAS </a:t>
            </a:r>
            <a:r>
              <a:rPr lang="en-US" sz="1400" dirty="0" err="1"/>
              <a:t>wedi'i</a:t>
            </a:r>
            <a:r>
              <a:rPr lang="en-US" sz="1400" dirty="0"/>
              <a:t> </a:t>
            </a:r>
            <a:r>
              <a:rPr lang="en-US" sz="1400" dirty="0" err="1"/>
              <a:t>leoli</a:t>
            </a:r>
            <a:r>
              <a:rPr lang="en-US" sz="1400" dirty="0"/>
              <a:t> </a:t>
            </a:r>
            <a:r>
              <a:rPr lang="en-US" sz="1400" dirty="0" err="1"/>
              <a:t>yng</a:t>
            </a:r>
            <a:r>
              <a:rPr lang="en-US" sz="1400" dirty="0"/>
              <a:t> </a:t>
            </a:r>
            <a:r>
              <a:rPr lang="en-US" sz="1400" dirty="0" err="1"/>
              <a:t>nghanol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ymennydd</a:t>
            </a:r>
            <a:r>
              <a:rPr lang="en-US" sz="1400" dirty="0"/>
              <a:t>, ac </a:t>
            </a:r>
            <a:r>
              <a:rPr lang="en-US" sz="1400" dirty="0" err="1"/>
              <a:t>mae'n</a:t>
            </a:r>
            <a:r>
              <a:rPr lang="en-US" sz="1400" dirty="0"/>
              <a:t> </a:t>
            </a:r>
            <a:r>
              <a:rPr lang="en-US" sz="1400" dirty="0" err="1"/>
              <a:t>helpu</a:t>
            </a:r>
            <a:r>
              <a:rPr lang="en-US" sz="1400" dirty="0"/>
              <a:t> i </a:t>
            </a:r>
            <a:r>
              <a:rPr lang="en-US" sz="1400" dirty="0" err="1"/>
              <a:t>reoleiddio'ch</a:t>
            </a:r>
            <a:r>
              <a:rPr lang="en-US" sz="1400" dirty="0"/>
              <a:t> </a:t>
            </a:r>
            <a:r>
              <a:rPr lang="en-US" sz="1400" dirty="0" err="1"/>
              <a:t>synnwyr</a:t>
            </a:r>
            <a:r>
              <a:rPr lang="en-US" sz="1400" dirty="0"/>
              <a:t> o </a:t>
            </a:r>
            <a:r>
              <a:rPr lang="en-US" sz="1400" dirty="0" err="1"/>
              <a:t>ymwybyddia</a:t>
            </a:r>
            <a:r>
              <a:rPr lang="en-GB" sz="1400" dirty="0" err="1"/>
              <a:t>eth</a:t>
            </a:r>
            <a:r>
              <a:rPr lang="en-US" sz="1400" dirty="0"/>
              <a:t>.</a:t>
            </a:r>
            <a:r>
              <a:rPr lang="en-GB" sz="1400" dirty="0"/>
              <a:t> </a:t>
            </a:r>
            <a:r>
              <a:rPr lang="en-US" sz="1400" dirty="0"/>
              <a:t> Mae </a:t>
            </a:r>
            <a:r>
              <a:rPr lang="en-US" sz="1400" dirty="0" err="1"/>
              <a:t>hefyd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gweithredu</a:t>
            </a:r>
            <a:r>
              <a:rPr lang="en-US" sz="1400" dirty="0"/>
              <a:t> </a:t>
            </a:r>
            <a:r>
              <a:rPr lang="en-US" sz="1400" dirty="0" err="1"/>
              <a:t>fel</a:t>
            </a:r>
            <a:r>
              <a:rPr lang="en-US" sz="1400" dirty="0"/>
              <a:t> </a:t>
            </a:r>
            <a:r>
              <a:rPr lang="en-US" sz="1400" dirty="0" err="1"/>
              <a:t>hidlydd</a:t>
            </a:r>
            <a:r>
              <a:rPr lang="en-US" sz="1400" dirty="0"/>
              <a:t> </a:t>
            </a:r>
            <a:r>
              <a:rPr lang="en-US" sz="1400" dirty="0" err="1"/>
              <a:t>sy'n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galluogi</a:t>
            </a:r>
            <a:r>
              <a:rPr lang="en-US" sz="1400" dirty="0"/>
              <a:t> i </a:t>
            </a:r>
            <a:r>
              <a:rPr lang="en-US" sz="1400" dirty="0" err="1"/>
              <a:t>anwybyddu</a:t>
            </a:r>
            <a:r>
              <a:rPr lang="en-US" sz="1400" dirty="0"/>
              <a:t> </a:t>
            </a:r>
            <a:r>
              <a:rPr lang="en-US" sz="1400" dirty="0" err="1"/>
              <a:t>gwybodaeth</a:t>
            </a:r>
            <a:r>
              <a:rPr lang="en-US" sz="1400" dirty="0"/>
              <a:t> </a:t>
            </a:r>
            <a:r>
              <a:rPr lang="en-US" sz="1400" dirty="0" err="1"/>
              <a:t>ddibwys</a:t>
            </a:r>
            <a:r>
              <a:rPr lang="en-US" sz="1400" dirty="0"/>
              <a:t> </a:t>
            </a:r>
            <a:r>
              <a:rPr lang="en-US" sz="1400" dirty="0" err="1"/>
              <a:t>trwy</a:t>
            </a:r>
            <a:r>
              <a:rPr lang="en-US" sz="1400" dirty="0"/>
              <a:t> </a:t>
            </a:r>
            <a:r>
              <a:rPr lang="en-US" sz="1400" dirty="0" err="1"/>
              <a:t>ganolbwyntio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y </a:t>
            </a:r>
            <a:r>
              <a:rPr lang="en-US" sz="1400" dirty="0" err="1"/>
              <a:t>manylion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eu </a:t>
            </a:r>
            <a:r>
              <a:rPr lang="en-US" sz="1400" dirty="0" err="1"/>
              <a:t>hangen</a:t>
            </a:r>
            <a:r>
              <a:rPr lang="en-US" sz="1400" dirty="0"/>
              <a:t> </a:t>
            </a:r>
            <a:r>
              <a:rPr lang="en-US" sz="1400" dirty="0" err="1"/>
              <a:t>arnoch</a:t>
            </a:r>
            <a:r>
              <a:rPr lang="en-US" sz="1400" dirty="0"/>
              <a:t>.</a:t>
            </a:r>
            <a:r>
              <a:rPr lang="en-GB" sz="1400"/>
              <a:t> Er</a:t>
            </a:r>
            <a:r>
              <a:rPr lang="en-US" sz="1400"/>
              <a:t> </a:t>
            </a:r>
            <a:r>
              <a:rPr lang="en-US" sz="1400" dirty="0" err="1"/>
              <a:t>enghraifft</a:t>
            </a:r>
            <a:r>
              <a:rPr lang="en-US" sz="1400" dirty="0"/>
              <a:t>, </a:t>
            </a:r>
            <a:r>
              <a:rPr lang="en-US" sz="1400" dirty="0" err="1"/>
              <a:t>mae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RAS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helpu</a:t>
            </a:r>
            <a:r>
              <a:rPr lang="en-US" sz="1400" dirty="0"/>
              <a:t> </a:t>
            </a:r>
            <a:r>
              <a:rPr lang="en-US" sz="1400" dirty="0" err="1"/>
              <a:t>i:syrthio</a:t>
            </a:r>
            <a:r>
              <a:rPr lang="en-US" sz="1400" dirty="0"/>
              <a:t> i </a:t>
            </a:r>
            <a:r>
              <a:rPr lang="en-US" sz="1400" dirty="0" err="1"/>
              <a:t>gysgu</a:t>
            </a:r>
            <a:r>
              <a:rPr lang="en-US" sz="1400" dirty="0"/>
              <a:t> a </a:t>
            </a:r>
            <a:r>
              <a:rPr lang="en-US" sz="1400" dirty="0" err="1"/>
              <a:t>deffro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ôl</a:t>
            </a:r>
            <a:r>
              <a:rPr lang="en-US" sz="1400" dirty="0"/>
              <a:t> yr </a:t>
            </a:r>
            <a:r>
              <a:rPr lang="en-US" sz="1400" dirty="0" err="1"/>
              <a:t>angenclywch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sydyn</a:t>
            </a:r>
            <a:r>
              <a:rPr lang="en-US" sz="1400" dirty="0"/>
              <a:t> pan </a:t>
            </a:r>
            <a:r>
              <a:rPr lang="en-US" sz="1400" dirty="0" err="1"/>
              <a:t>fydd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awyren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cael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galw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maes</a:t>
            </a:r>
            <a:r>
              <a:rPr lang="en-US" sz="1400" dirty="0"/>
              <a:t> </a:t>
            </a:r>
            <a:r>
              <a:rPr lang="en-US" sz="1400" dirty="0" err="1"/>
              <a:t>awyr</a:t>
            </a:r>
            <a:r>
              <a:rPr lang="en-US" sz="1400" dirty="0"/>
              <a:t> </a:t>
            </a:r>
            <a:r>
              <a:rPr lang="en-US" sz="1400" dirty="0" err="1"/>
              <a:t>swnllydsylwch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eitemau</a:t>
            </a:r>
            <a:r>
              <a:rPr lang="en-US" sz="1400" dirty="0"/>
              <a:t> </a:t>
            </a:r>
            <a:r>
              <a:rPr lang="en-US" sz="1400" dirty="0" err="1"/>
              <a:t>newyddion</a:t>
            </a:r>
            <a:r>
              <a:rPr lang="en-US" sz="1400" dirty="0"/>
              <a:t> </a:t>
            </a:r>
            <a:r>
              <a:rPr lang="en-US" sz="1400" dirty="0" err="1"/>
              <a:t>sydd</a:t>
            </a:r>
            <a:r>
              <a:rPr lang="en-US" sz="1400" dirty="0"/>
              <a:t> o </a:t>
            </a:r>
            <a:r>
              <a:rPr lang="en-US" sz="1400" dirty="0" err="1"/>
              <a:t>ddiddordeb</a:t>
            </a:r>
            <a:r>
              <a:rPr lang="en-US" sz="1400" dirty="0"/>
              <a:t> i chi pan </a:t>
            </a:r>
            <a:r>
              <a:rPr lang="en-US" sz="1400" dirty="0" err="1"/>
              <a:t>fyddwch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sganio</a:t>
            </a:r>
            <a:r>
              <a:rPr lang="en-US" sz="1400" dirty="0"/>
              <a:t> </a:t>
            </a:r>
            <a:r>
              <a:rPr lang="en-US" sz="1400" dirty="0" err="1"/>
              <a:t>papur</a:t>
            </a:r>
            <a:r>
              <a:rPr lang="en-US" sz="1400" dirty="0"/>
              <a:t> </a:t>
            </a:r>
            <a:r>
              <a:rPr lang="en-US" sz="1400" dirty="0" err="1"/>
              <a:t>newydd</a:t>
            </a:r>
            <a:r>
              <a:rPr lang="en-US" sz="1400" dirty="0"/>
              <a:t> neu </a:t>
            </a:r>
            <a:r>
              <a:rPr lang="en-US" sz="1400" dirty="0" err="1"/>
              <a:t>wefan</a:t>
            </a:r>
            <a:r>
              <a:rPr lang="en-US" sz="1400" dirty="0"/>
              <a:t> </a:t>
            </a:r>
            <a:r>
              <a:rPr lang="en-US" sz="1400" dirty="0" err="1"/>
              <a:t>newyddion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gyflymYn</a:t>
            </a:r>
            <a:r>
              <a:rPr lang="en-US" sz="1400" dirty="0"/>
              <a:t> </a:t>
            </a:r>
            <a:r>
              <a:rPr lang="en-US" sz="1400" dirty="0" err="1"/>
              <a:t>ystod</a:t>
            </a:r>
            <a:r>
              <a:rPr lang="en-US" sz="1400" dirty="0"/>
              <a:t> </a:t>
            </a:r>
            <a:r>
              <a:rPr lang="en-US" sz="1400" dirty="0" err="1"/>
              <a:t>anaf</a:t>
            </a:r>
            <a:r>
              <a:rPr lang="en-US" sz="1400" dirty="0"/>
              <a:t> i'r pen </a:t>
            </a:r>
            <a:r>
              <a:rPr lang="en-US" sz="1400" dirty="0" err="1"/>
              <a:t>sy'n</a:t>
            </a:r>
            <a:r>
              <a:rPr lang="en-US" sz="1400" dirty="0"/>
              <a:t> </a:t>
            </a:r>
            <a:r>
              <a:rPr lang="en-US" sz="1400" dirty="0" err="1"/>
              <a:t>ddigon</a:t>
            </a:r>
            <a:r>
              <a:rPr lang="en-US" sz="1400" dirty="0"/>
              <a:t> </a:t>
            </a:r>
            <a:r>
              <a:rPr lang="en-US" sz="1400" dirty="0" err="1"/>
              <a:t>difrifol</a:t>
            </a:r>
            <a:r>
              <a:rPr lang="en-US" sz="1400" dirty="0"/>
              <a:t> i </a:t>
            </a:r>
            <a:r>
              <a:rPr lang="en-US" sz="1400" dirty="0" err="1"/>
              <a:t>achosi</a:t>
            </a:r>
            <a:r>
              <a:rPr lang="en-US" sz="1400" dirty="0"/>
              <a:t> </a:t>
            </a:r>
            <a:r>
              <a:rPr lang="en-US" sz="1400" dirty="0" err="1"/>
              <a:t>cyfergyd</a:t>
            </a:r>
            <a:r>
              <a:rPr lang="en-US" sz="1400" dirty="0"/>
              <a:t>, </a:t>
            </a:r>
            <a:r>
              <a:rPr lang="en-US" sz="1400" dirty="0" err="1"/>
              <a:t>caiff</a:t>
            </a:r>
            <a:r>
              <a:rPr lang="en-US" sz="1400" dirty="0"/>
              <a:t> </a:t>
            </a:r>
            <a:r>
              <a:rPr lang="en-US" sz="1400" dirty="0" err="1"/>
              <a:t>eich</a:t>
            </a:r>
            <a:r>
              <a:rPr lang="en-US" sz="1400" dirty="0"/>
              <a:t> </a:t>
            </a:r>
            <a:r>
              <a:rPr lang="en-US" sz="1400" dirty="0" err="1"/>
              <a:t>ymennydd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symud</a:t>
            </a:r>
            <a:r>
              <a:rPr lang="en-US" sz="1400" dirty="0"/>
              <a:t> </a:t>
            </a:r>
            <a:r>
              <a:rPr lang="en-US" sz="1400" dirty="0" err="1"/>
              <a:t>allan</a:t>
            </a:r>
            <a:r>
              <a:rPr lang="en-US" sz="1400" dirty="0"/>
              <a:t> o'i </a:t>
            </a:r>
            <a:r>
              <a:rPr lang="en-US" sz="1400" dirty="0" err="1"/>
              <a:t>safle</a:t>
            </a:r>
            <a:r>
              <a:rPr lang="en-US" sz="1400" dirty="0"/>
              <a:t> </a:t>
            </a:r>
            <a:r>
              <a:rPr lang="en-US" sz="1400" dirty="0" err="1"/>
              <a:t>arferol</a:t>
            </a:r>
            <a:r>
              <a:rPr lang="en-US" sz="1400" dirty="0"/>
              <a:t> am </a:t>
            </a:r>
            <a:r>
              <a:rPr lang="en-US" sz="1400" dirty="0" err="1"/>
              <a:t>gyfnod</a:t>
            </a:r>
            <a:r>
              <a:rPr lang="en-US" sz="1400" dirty="0"/>
              <a:t> </a:t>
            </a:r>
            <a:r>
              <a:rPr lang="en-US" sz="1400" dirty="0" err="1"/>
              <a:t>byr</a:t>
            </a:r>
            <a:r>
              <a:rPr lang="en-US" sz="1400" dirty="0"/>
              <a:t>. Mae'r </a:t>
            </a:r>
            <a:r>
              <a:rPr lang="en-US" sz="1400" dirty="0" err="1"/>
              <a:t>cylchdro</a:t>
            </a:r>
            <a:r>
              <a:rPr lang="en-US" sz="1400" dirty="0"/>
              <a:t> </a:t>
            </a:r>
            <a:r>
              <a:rPr lang="en-US" sz="1400" dirty="0" err="1"/>
              <a:t>hwn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amharu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weithgareddau</a:t>
            </a:r>
            <a:r>
              <a:rPr lang="en-US" sz="1400" dirty="0"/>
              <a:t> </a:t>
            </a:r>
            <a:r>
              <a:rPr lang="en-US" sz="1400" dirty="0" err="1"/>
              <a:t>trydanol</a:t>
            </a:r>
            <a:r>
              <a:rPr lang="en-US" sz="1400" dirty="0"/>
              <a:t> </a:t>
            </a:r>
            <a:r>
              <a:rPr lang="en-US" sz="1400" dirty="0" err="1"/>
              <a:t>celloedd</a:t>
            </a:r>
            <a:r>
              <a:rPr lang="en-US" sz="1400" dirty="0"/>
              <a:t> yr </a:t>
            </a:r>
            <a:r>
              <a:rPr lang="en-US" sz="1400" dirty="0" err="1"/>
              <a:t>ymennydd</a:t>
            </a:r>
            <a:r>
              <a:rPr lang="en-US" sz="1400" dirty="0"/>
              <a:t> </a:t>
            </a:r>
            <a:r>
              <a:rPr lang="en-US" sz="1400" dirty="0" err="1"/>
              <a:t>sy'n</a:t>
            </a:r>
            <a:r>
              <a:rPr lang="en-US" sz="1400" dirty="0"/>
              <a:t> </a:t>
            </a:r>
            <a:r>
              <a:rPr lang="en-US" sz="1400" dirty="0" err="1"/>
              <a:t>rhan</a:t>
            </a:r>
            <a:r>
              <a:rPr lang="en-US" sz="1400" dirty="0"/>
              <a:t> o'r RAS, </a:t>
            </a:r>
            <a:r>
              <a:rPr lang="en-US" sz="1400" dirty="0" err="1"/>
              <a:t>sydd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ei</a:t>
            </a:r>
            <a:r>
              <a:rPr lang="en-US" sz="1400" dirty="0"/>
              <a:t> </a:t>
            </a:r>
            <a:r>
              <a:rPr lang="en-US" sz="1400" dirty="0" err="1"/>
              <a:t>dro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sbarduno</a:t>
            </a:r>
            <a:r>
              <a:rPr lang="en-US" sz="1400" dirty="0"/>
              <a:t> </a:t>
            </a:r>
            <a:r>
              <a:rPr lang="en-US" sz="1400" dirty="0" err="1"/>
              <a:t>symptomau</a:t>
            </a:r>
            <a:r>
              <a:rPr lang="en-US" sz="1400" dirty="0"/>
              <a:t> </a:t>
            </a:r>
            <a:r>
              <a:rPr lang="en-US" sz="1400" dirty="0" err="1"/>
              <a:t>sy'n</a:t>
            </a:r>
            <a:r>
              <a:rPr lang="en-US" sz="1400" dirty="0"/>
              <a:t> </a:t>
            </a:r>
            <a:r>
              <a:rPr lang="en-US" sz="1400" dirty="0" err="1"/>
              <a:t>gysylltiedig</a:t>
            </a:r>
            <a:r>
              <a:rPr lang="en-US" sz="1400" dirty="0"/>
              <a:t> â </a:t>
            </a:r>
            <a:r>
              <a:rPr lang="en-US" sz="1400" dirty="0" err="1"/>
              <a:t>chyfergyd</a:t>
            </a:r>
            <a:r>
              <a:rPr lang="en-US" sz="1400" dirty="0"/>
              <a:t> </a:t>
            </a:r>
            <a:r>
              <a:rPr lang="en-US" sz="1400" dirty="0" err="1"/>
              <a:t>gwybodaeth</a:t>
            </a:r>
            <a:r>
              <a:rPr lang="en-US" sz="1400" dirty="0"/>
              <a:t> gan patient info </a:t>
            </a:r>
          </a:p>
        </p:txBody>
      </p:sp>
      <p:pic>
        <p:nvPicPr>
          <p:cNvPr id="4" name="Picture 3" descr="Brain Mohawk | The Neuro Bureau">
            <a:extLst>
              <a:ext uri="{FF2B5EF4-FFF2-40B4-BE49-F238E27FC236}">
                <a16:creationId xmlns:a16="http://schemas.microsoft.com/office/drawing/2014/main" id="{88AFB9DC-8337-478E-681C-AEE9A7A9E6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0" r="981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425785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A3452-318A-5982-DD60-4712E5B79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Mecanwaith yr anaf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407FA-34E0-5A3D-E00A-88D303981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Mae </a:t>
            </a:r>
            <a:r>
              <a:rPr lang="en-GB" sz="1700" dirty="0" err="1"/>
              <a:t>cyfergydion</a:t>
            </a:r>
            <a:r>
              <a:rPr lang="en-GB" sz="1700"/>
              <a:t> o </a:t>
            </a:r>
            <a:r>
              <a:rPr lang="en-GB" sz="1700" dirty="0" err="1"/>
              <a:t>ganlyniad</a:t>
            </a:r>
            <a:r>
              <a:rPr lang="en-GB" sz="1700"/>
              <a:t> o </a:t>
            </a:r>
            <a:r>
              <a:rPr lang="en-GB" sz="1700" dirty="0" err="1"/>
              <a:t>rym</a:t>
            </a:r>
            <a:r>
              <a:rPr lang="en-GB" sz="1700"/>
              <a:t> </a:t>
            </a:r>
            <a:r>
              <a:rPr lang="en-GB" sz="1700" dirty="0" err="1"/>
              <a:t>cryf</a:t>
            </a:r>
            <a:r>
              <a:rPr lang="en-GB" sz="1700"/>
              <a:t> </a:t>
            </a:r>
            <a:r>
              <a:rPr lang="en-GB" sz="1700" dirty="0" err="1"/>
              <a:t>ir</a:t>
            </a:r>
            <a:r>
              <a:rPr lang="en-GB" sz="1700"/>
              <a:t> pen </a:t>
            </a:r>
            <a:r>
              <a:rPr lang="en-GB" sz="1700" dirty="0" err="1"/>
              <a:t>ar</a:t>
            </a:r>
            <a:r>
              <a:rPr lang="en-GB" sz="1700"/>
              <a:t> </a:t>
            </a:r>
            <a:r>
              <a:rPr lang="en-GB" sz="1700" dirty="0" err="1"/>
              <a:t>gymell</a:t>
            </a:r>
            <a:r>
              <a:rPr lang="en-GB" sz="1700"/>
              <a:t> o </a:t>
            </a:r>
            <a:r>
              <a:rPr lang="en-GB" sz="1700" dirty="0" err="1"/>
              <a:t>cusylltiad</a:t>
            </a:r>
            <a:r>
              <a:rPr lang="en-GB" sz="1700"/>
              <a:t> </a:t>
            </a:r>
            <a:r>
              <a:rPr lang="en-GB" sz="1700" dirty="0" err="1"/>
              <a:t>uniongyrchol</a:t>
            </a:r>
            <a:r>
              <a:rPr lang="en-GB" sz="1700"/>
              <a:t>. </a:t>
            </a:r>
          </a:p>
          <a:p>
            <a:r>
              <a:rPr lang="en-GB" sz="1700" dirty="0" err="1"/>
              <a:t>Mae’r</a:t>
            </a:r>
            <a:r>
              <a:rPr lang="en-GB" sz="1700"/>
              <a:t> </a:t>
            </a:r>
            <a:r>
              <a:rPr lang="en-GB" sz="1700" dirty="0" err="1"/>
              <a:t>ymenydd</a:t>
            </a:r>
            <a:r>
              <a:rPr lang="en-GB" sz="1700"/>
              <a:t> </a:t>
            </a:r>
            <a:r>
              <a:rPr lang="en-GB" sz="1700" dirty="0" err="1"/>
              <a:t>wedi</a:t>
            </a:r>
            <a:r>
              <a:rPr lang="en-GB" sz="1700"/>
              <a:t> </a:t>
            </a:r>
            <a:r>
              <a:rPr lang="en-GB" sz="1700" dirty="0" err="1"/>
              <a:t>cael</a:t>
            </a:r>
            <a:r>
              <a:rPr lang="en-GB" sz="1700"/>
              <a:t> I </a:t>
            </a:r>
            <a:r>
              <a:rPr lang="en-GB" sz="1700" dirty="0" err="1"/>
              <a:t>ymgylchi</a:t>
            </a:r>
            <a:r>
              <a:rPr lang="en-GB" sz="1700"/>
              <a:t> </a:t>
            </a:r>
            <a:r>
              <a:rPr lang="en-GB" sz="1700" dirty="0" err="1"/>
              <a:t>gan</a:t>
            </a:r>
            <a:r>
              <a:rPr lang="en-GB" sz="1700"/>
              <a:t> “ cerebrospinal fluid “</a:t>
            </a:r>
            <a:r>
              <a:rPr lang="en-GB" sz="1700" dirty="0" err="1"/>
              <a:t>syn</a:t>
            </a:r>
            <a:r>
              <a:rPr lang="en-GB" sz="1700"/>
              <a:t> </a:t>
            </a:r>
            <a:r>
              <a:rPr lang="en-GB" sz="1700" dirty="0" err="1"/>
              <a:t>amddiffyn</a:t>
            </a:r>
            <a:r>
              <a:rPr lang="en-GB" sz="1700"/>
              <a:t> y pen </a:t>
            </a:r>
            <a:r>
              <a:rPr lang="en-GB" sz="1700" dirty="0" err="1"/>
              <a:t>rhag</a:t>
            </a:r>
            <a:r>
              <a:rPr lang="en-GB" sz="1700"/>
              <a:t> trauma </a:t>
            </a:r>
            <a:r>
              <a:rPr lang="en-GB" sz="1700" dirty="0" err="1"/>
              <a:t>isel</a:t>
            </a:r>
            <a:r>
              <a:rPr lang="en-GB" sz="1700"/>
              <a:t> .</a:t>
            </a:r>
          </a:p>
          <a:p>
            <a:r>
              <a:rPr lang="en-GB" sz="1700"/>
              <a:t>Gall y </a:t>
            </a:r>
            <a:r>
              <a:rPr lang="en-GB" sz="1700" dirty="0" err="1"/>
              <a:t>rymoedd</a:t>
            </a:r>
            <a:r>
              <a:rPr lang="en-GB" sz="1700"/>
              <a:t> </a:t>
            </a:r>
            <a:r>
              <a:rPr lang="en-GB" sz="1700" dirty="0" err="1"/>
              <a:t>achosi</a:t>
            </a:r>
            <a:r>
              <a:rPr lang="en-GB" sz="1700"/>
              <a:t> </a:t>
            </a:r>
            <a:r>
              <a:rPr lang="en-GB" sz="1700" dirty="0" err="1"/>
              <a:t>symidiadau</a:t>
            </a:r>
            <a:r>
              <a:rPr lang="en-GB" sz="1700"/>
              <a:t> </a:t>
            </a:r>
            <a:r>
              <a:rPr lang="en-GB" sz="1700" dirty="0" err="1"/>
              <a:t>cylchdro</a:t>
            </a:r>
            <a:r>
              <a:rPr lang="en-GB" sz="1700"/>
              <a:t> , </a:t>
            </a:r>
            <a:r>
              <a:rPr lang="en-GB" sz="1700" dirty="0" err="1"/>
              <a:t>llinol</a:t>
            </a:r>
            <a:r>
              <a:rPr lang="en-GB" sz="1700"/>
              <a:t> neu </a:t>
            </a:r>
            <a:r>
              <a:rPr lang="en-GB" sz="1700" dirty="0" err="1"/>
              <a:t>onglog</a:t>
            </a:r>
            <a:r>
              <a:rPr lang="en-GB" sz="1700"/>
              <a:t> </a:t>
            </a:r>
            <a:r>
              <a:rPr lang="en-GB" sz="1700" dirty="0" err="1"/>
              <a:t>ar</a:t>
            </a:r>
            <a:r>
              <a:rPr lang="en-GB" sz="1700"/>
              <a:t> </a:t>
            </a:r>
            <a:r>
              <a:rPr lang="en-GB" sz="1700" dirty="0" err="1"/>
              <a:t>ymenydd</a:t>
            </a:r>
            <a:r>
              <a:rPr lang="en-GB" sz="1700"/>
              <a:t> .</a:t>
            </a:r>
          </a:p>
          <a:p>
            <a:r>
              <a:rPr lang="en-GB" sz="1700" dirty="0" err="1"/>
              <a:t>Nifer</a:t>
            </a:r>
            <a:r>
              <a:rPr lang="en-GB" sz="1700"/>
              <a:t> o </a:t>
            </a:r>
            <a:r>
              <a:rPr lang="en-GB" sz="1700" dirty="0" err="1"/>
              <a:t>rymoedd</a:t>
            </a:r>
            <a:r>
              <a:rPr lang="en-GB" sz="1700"/>
              <a:t> </a:t>
            </a:r>
            <a:r>
              <a:rPr lang="en-GB" sz="1700" dirty="0" err="1"/>
              <a:t>yw</a:t>
            </a:r>
            <a:r>
              <a:rPr lang="en-GB" sz="1700"/>
              <a:t> </a:t>
            </a:r>
            <a:r>
              <a:rPr lang="en-GB" sz="1700" dirty="0" err="1"/>
              <a:t>prif</a:t>
            </a:r>
            <a:r>
              <a:rPr lang="en-GB" sz="1700"/>
              <a:t> </a:t>
            </a:r>
            <a:r>
              <a:rPr lang="en-GB" sz="1700" dirty="0" err="1"/>
              <a:t>achos</a:t>
            </a:r>
            <a:r>
              <a:rPr lang="en-GB" sz="1700"/>
              <a:t> </a:t>
            </a:r>
            <a:r>
              <a:rPr lang="en-GB" sz="1700" dirty="0" err="1"/>
              <a:t>cyfergydion</a:t>
            </a:r>
            <a:r>
              <a:rPr lang="en-GB" sz="1700"/>
              <a:t> .</a:t>
            </a:r>
            <a:endParaRPr lang="en-US" sz="1700"/>
          </a:p>
          <a:p>
            <a:r>
              <a:rPr lang="en-GB" sz="1700" dirty="0" err="1"/>
              <a:t>Gwybodaeth</a:t>
            </a:r>
            <a:r>
              <a:rPr lang="en-GB" sz="1700" dirty="0"/>
              <a:t> </a:t>
            </a:r>
            <a:r>
              <a:rPr lang="en-GB" sz="1700" dirty="0" err="1"/>
              <a:t>gan</a:t>
            </a:r>
            <a:r>
              <a:rPr lang="en-GB" sz="1700" dirty="0"/>
              <a:t> </a:t>
            </a:r>
            <a:r>
              <a:rPr lang="en-GB" sz="1700" dirty="0" err="1"/>
              <a:t>wikipedia</a:t>
            </a:r>
          </a:p>
        </p:txBody>
      </p:sp>
      <p:pic>
        <p:nvPicPr>
          <p:cNvPr id="4" name="Picture 3" descr="Doctors Can Now Diagnose Concussions with Just A Blood Test - Science ...">
            <a:extLst>
              <a:ext uri="{FF2B5EF4-FFF2-40B4-BE49-F238E27FC236}">
                <a16:creationId xmlns:a16="http://schemas.microsoft.com/office/drawing/2014/main" id="{4A82A056-DD6E-2C2F-6D0B-AFF5F6843D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32" r="15008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8481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47758-F12E-5E7C-D03F-26B078172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Mecanwaith yr anaf 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C3AD-EBC1-3297-0DCF-C3463EE20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/>
          </a:bodyPr>
          <a:lstStyle/>
          <a:p>
            <a:r>
              <a:rPr lang="en-GB" sz="2200" dirty="0"/>
              <a:t>Mae </a:t>
            </a:r>
            <a:r>
              <a:rPr lang="en-GB" sz="2200" dirty="0" err="1"/>
              <a:t>gwaith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 </a:t>
            </a:r>
            <a:r>
              <a:rPr lang="en-GB" sz="2200" dirty="0" err="1"/>
              <a:t>nol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2007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awgrymi</a:t>
            </a:r>
            <a:r>
              <a:rPr lang="en-GB" sz="2200" dirty="0"/>
              <a:t> taw threshold </a:t>
            </a:r>
            <a:r>
              <a:rPr lang="en-GB" sz="2200" dirty="0" err="1"/>
              <a:t>grym</a:t>
            </a:r>
            <a:r>
              <a:rPr lang="en-GB" sz="2200" dirty="0"/>
              <a:t> </a:t>
            </a:r>
            <a:r>
              <a:rPr lang="en-GB" sz="2200" dirty="0" err="1"/>
              <a:t>athletwyr</a:t>
            </a:r>
            <a:r>
              <a:rPr lang="en-GB" sz="2200" dirty="0"/>
              <a:t> </a:t>
            </a:r>
            <a:r>
              <a:rPr lang="en-GB" sz="2200" dirty="0" err="1"/>
              <a:t>syn</a:t>
            </a:r>
            <a:r>
              <a:rPr lang="en-GB" sz="2200" dirty="0"/>
              <a:t> </a:t>
            </a:r>
            <a:r>
              <a:rPr lang="en-GB" sz="2200" dirty="0" err="1"/>
              <a:t>adlewyrchi</a:t>
            </a:r>
            <a:r>
              <a:rPr lang="en-GB" sz="2200" dirty="0"/>
              <a:t> </a:t>
            </a:r>
            <a:r>
              <a:rPr lang="en-GB" sz="2200" dirty="0" err="1"/>
              <a:t>difrifoldeb</a:t>
            </a:r>
            <a:r>
              <a:rPr lang="en-GB" sz="2200" dirty="0"/>
              <a:t> </a:t>
            </a:r>
            <a:r>
              <a:rPr lang="en-GB" sz="2200" err="1"/>
              <a:t>yr</a:t>
            </a:r>
            <a:r>
              <a:rPr lang="en-GB" sz="2200" dirty="0"/>
              <a:t> </a:t>
            </a:r>
            <a:r>
              <a:rPr lang="en-GB" sz="2200" dirty="0" err="1"/>
              <a:t>ergyd</a:t>
            </a:r>
            <a:r>
              <a:rPr lang="en-GB" sz="2200" dirty="0"/>
              <a:t> .</a:t>
            </a:r>
          </a:p>
          <a:p>
            <a:r>
              <a:rPr lang="en-GB" sz="2200" err="1"/>
              <a:t>Mae’r</a:t>
            </a:r>
            <a:r>
              <a:rPr lang="en-GB" sz="2200" dirty="0"/>
              <a:t> </a:t>
            </a:r>
            <a:r>
              <a:rPr lang="en-GB" sz="2200" dirty="0" err="1"/>
              <a:t>gwaith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 </a:t>
            </a:r>
            <a:r>
              <a:rPr lang="en-GB" sz="2200" dirty="0" err="1"/>
              <a:t>yma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uwcholeuo</a:t>
            </a:r>
            <a:r>
              <a:rPr lang="en-GB" sz="2200" dirty="0"/>
              <a:t> taw 70-75 g </a:t>
            </a:r>
            <a:r>
              <a:rPr lang="en-GB" sz="2200" dirty="0" err="1"/>
              <a:t>yw</a:t>
            </a:r>
            <a:r>
              <a:rPr lang="en-GB" sz="2200" dirty="0"/>
              <a:t> threshold </a:t>
            </a:r>
            <a:r>
              <a:rPr lang="en-GB" sz="2200" dirty="0" err="1"/>
              <a:t>cyfartalog</a:t>
            </a:r>
            <a:r>
              <a:rPr lang="en-GB" sz="2200" dirty="0"/>
              <a:t> </a:t>
            </a:r>
            <a:r>
              <a:rPr lang="en-GB" sz="2200" dirty="0" err="1"/>
              <a:t>athletwyr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2007 .</a:t>
            </a:r>
          </a:p>
          <a:p>
            <a:r>
              <a:rPr lang="en-GB" sz="2200" err="1"/>
              <a:t>Mae’r</a:t>
            </a:r>
            <a:r>
              <a:rPr lang="en-GB" sz="2200" dirty="0"/>
              <a:t> </a:t>
            </a:r>
            <a:r>
              <a:rPr lang="en-GB" sz="2200" dirty="0" err="1"/>
              <a:t>gwaith</a:t>
            </a:r>
            <a:r>
              <a:rPr lang="en-GB" sz="2200" dirty="0"/>
              <a:t> </a:t>
            </a:r>
            <a:r>
              <a:rPr lang="en-GB" sz="2200" dirty="0" err="1"/>
              <a:t>ymchwil</a:t>
            </a:r>
            <a:r>
              <a:rPr lang="en-GB" sz="2200" dirty="0"/>
              <a:t> </a:t>
            </a:r>
            <a:r>
              <a:rPr lang="en-GB" sz="2200" dirty="0" err="1"/>
              <a:t>yma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awgrymmu</a:t>
            </a:r>
            <a:r>
              <a:rPr lang="en-GB" sz="2200" dirty="0"/>
              <a:t> taw </a:t>
            </a:r>
            <a:r>
              <a:rPr lang="en-GB" sz="2200" dirty="0" err="1"/>
              <a:t>rhannau’r</a:t>
            </a:r>
            <a:r>
              <a:rPr lang="en-GB" sz="2200" dirty="0"/>
              <a:t> </a:t>
            </a:r>
            <a:r>
              <a:rPr lang="en-GB" sz="2200" dirty="0" err="1"/>
              <a:t>ymenydd</a:t>
            </a:r>
            <a:r>
              <a:rPr lang="en-GB" sz="2200" dirty="0"/>
              <a:t> </a:t>
            </a:r>
            <a:r>
              <a:rPr lang="en-GB" sz="2200" dirty="0" err="1"/>
              <a:t>syn</a:t>
            </a:r>
            <a:r>
              <a:rPr lang="en-GB" sz="2200" dirty="0"/>
              <a:t> </a:t>
            </a:r>
            <a:r>
              <a:rPr lang="en-GB" sz="2200" dirty="0" err="1"/>
              <a:t>cael</a:t>
            </a:r>
            <a:r>
              <a:rPr lang="en-GB" sz="2200" dirty="0"/>
              <a:t> </a:t>
            </a:r>
            <a:r>
              <a:rPr lang="en-GB" sz="2200" dirty="0" err="1"/>
              <a:t>iw</a:t>
            </a:r>
            <a:r>
              <a:rPr lang="en-GB" sz="2200" dirty="0"/>
              <a:t> </a:t>
            </a:r>
            <a:r>
              <a:rPr lang="en-GB" sz="2200" dirty="0" err="1"/>
              <a:t>effeithio’n</a:t>
            </a:r>
            <a:r>
              <a:rPr lang="en-GB" sz="2200" dirty="0"/>
              <a:t> </a:t>
            </a:r>
            <a:r>
              <a:rPr lang="en-GB" sz="2200" dirty="0" err="1"/>
              <a:t>fwyaf</a:t>
            </a:r>
            <a:r>
              <a:rPr lang="en-GB" sz="2200" dirty="0"/>
              <a:t> an </a:t>
            </a:r>
            <a:r>
              <a:rPr lang="en-GB" sz="2200" dirty="0" err="1"/>
              <a:t>rymoedd</a:t>
            </a:r>
            <a:r>
              <a:rPr lang="en-GB" sz="2200" dirty="0"/>
              <a:t> </a:t>
            </a:r>
            <a:r>
              <a:rPr lang="en-GB" sz="2200" dirty="0" err="1"/>
              <a:t>yw’r</a:t>
            </a:r>
            <a:r>
              <a:rPr lang="en-GB" sz="2200" dirty="0"/>
              <a:t> midbrain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dienciphalon</a:t>
            </a:r>
            <a:r>
              <a:rPr lang="en-GB" sz="2200" dirty="0"/>
              <a:t>. </a:t>
            </a:r>
          </a:p>
          <a:p>
            <a:r>
              <a:rPr lang="en-GB" sz="2200" dirty="0" err="1"/>
              <a:t>Mae’r</a:t>
            </a:r>
            <a:r>
              <a:rPr lang="en-GB" sz="2200" dirty="0"/>
              <a:t> </a:t>
            </a:r>
            <a:r>
              <a:rPr lang="en-GB" sz="2200" dirty="0" err="1"/>
              <a:t>rymoedd</a:t>
            </a:r>
            <a:r>
              <a:rPr lang="en-GB" sz="2200" dirty="0"/>
              <a:t> or </a:t>
            </a:r>
            <a:r>
              <a:rPr lang="en-GB" sz="2200" dirty="0" err="1"/>
              <a:t>anafiad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trallod</a:t>
            </a:r>
            <a:r>
              <a:rPr lang="en-GB" sz="2200" dirty="0"/>
              <a:t> </a:t>
            </a:r>
            <a:r>
              <a:rPr lang="en-GB" sz="2200" dirty="0" err="1"/>
              <a:t>levelau</a:t>
            </a:r>
            <a:r>
              <a:rPr lang="en-GB" sz="2200" dirty="0"/>
              <a:t> </a:t>
            </a:r>
            <a:r>
              <a:rPr lang="en-GB" sz="2200" dirty="0" err="1"/>
              <a:t>arferol</a:t>
            </a:r>
            <a:r>
              <a:rPr lang="en-GB" sz="2200" dirty="0"/>
              <a:t> cellular </a:t>
            </a:r>
            <a:r>
              <a:rPr lang="en-GB" sz="2200" dirty="0" err="1"/>
              <a:t>yn</a:t>
            </a:r>
            <a:r>
              <a:rPr lang="en-GB" sz="2200" dirty="0"/>
              <a:t> y system reticular . </a:t>
            </a:r>
          </a:p>
          <a:p>
            <a:r>
              <a:rPr lang="en-GB" sz="2200" dirty="0"/>
              <a:t>Gall y </a:t>
            </a:r>
            <a:r>
              <a:rPr lang="en-GB" sz="2200" dirty="0" err="1"/>
              <a:t>tallod</a:t>
            </a:r>
            <a:r>
              <a:rPr lang="en-GB" sz="2200" dirty="0"/>
              <a:t> </a:t>
            </a:r>
            <a:r>
              <a:rPr lang="en-GB" sz="2200" dirty="0" err="1"/>
              <a:t>yma</a:t>
            </a:r>
            <a:r>
              <a:rPr lang="en-GB" sz="2200" dirty="0"/>
              <a:t> </a:t>
            </a:r>
            <a:r>
              <a:rPr lang="en-GB" sz="2200" dirty="0" err="1"/>
              <a:t>fod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cyfrifol</a:t>
            </a:r>
            <a:r>
              <a:rPr lang="en-GB" sz="2200" dirty="0"/>
              <a:t> am </a:t>
            </a:r>
            <a:r>
              <a:rPr lang="en-GB" sz="2200" dirty="0" err="1"/>
              <a:t>anafiadau</a:t>
            </a:r>
            <a:r>
              <a:rPr lang="en-GB" sz="2200" dirty="0"/>
              <a:t>  </a:t>
            </a:r>
            <a:r>
              <a:rPr lang="en-GB" sz="2200" dirty="0" err="1"/>
              <a:t>anwybodol</a:t>
            </a:r>
            <a:endParaRPr lang="en-GB" sz="2200" dirty="0"/>
          </a:p>
          <a:p>
            <a:r>
              <a:rPr lang="en-GB" sz="2200" dirty="0" err="1"/>
              <a:t>Gwybodaeth</a:t>
            </a:r>
            <a:r>
              <a:rPr lang="en-GB" sz="2200" dirty="0"/>
              <a:t> </a:t>
            </a:r>
            <a:r>
              <a:rPr lang="en-GB" sz="2200" dirty="0" err="1"/>
              <a:t>gan</a:t>
            </a:r>
            <a:r>
              <a:rPr lang="en-GB" sz="2200" dirty="0"/>
              <a:t> </a:t>
            </a:r>
            <a:r>
              <a:rPr lang="en-GB" sz="2200" dirty="0" err="1"/>
              <a:t>wikipedia</a:t>
            </a:r>
            <a:r>
              <a:rPr lang="en-GB" sz="2200" dirty="0"/>
              <a:t> </a:t>
            </a:r>
          </a:p>
        </p:txBody>
      </p:sp>
      <p:pic>
        <p:nvPicPr>
          <p:cNvPr id="4" name="Picture 3" descr="The NFL's Concussion Crisis - Katherman Briggs &amp; Greenberg">
            <a:extLst>
              <a:ext uri="{FF2B5EF4-FFF2-40B4-BE49-F238E27FC236}">
                <a16:creationId xmlns:a16="http://schemas.microsoft.com/office/drawing/2014/main" id="{2CB3E482-0A8D-CAFE-2D15-1669B33725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8" r="7626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867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988E3-5EE9-324D-26EE-6F47A16CE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Symptomau ac arwyddion yr anaf 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558E0-5FCD-9BD9-E2B2-7333AE40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 err="1"/>
              <a:t>Symtomau</a:t>
            </a:r>
            <a:r>
              <a:rPr lang="en-GB" sz="2200"/>
              <a:t> </a:t>
            </a:r>
            <a:r>
              <a:rPr lang="en-GB" sz="2200" dirty="0" err="1"/>
              <a:t>cyfergyd</a:t>
            </a:r>
            <a:r>
              <a:rPr lang="en-GB" sz="2200"/>
              <a:t> :</a:t>
            </a:r>
          </a:p>
          <a:p>
            <a:r>
              <a:rPr lang="en-GB" sz="2200"/>
              <a:t>Pen </a:t>
            </a:r>
            <a:r>
              <a:rPr lang="en-GB" sz="2200" dirty="0" err="1"/>
              <a:t>tost</a:t>
            </a:r>
            <a:endParaRPr lang="en-GB" sz="2200"/>
          </a:p>
          <a:p>
            <a:r>
              <a:rPr lang="en-GB" sz="2200" dirty="0" err="1"/>
              <a:t>Teimlon</a:t>
            </a:r>
            <a:r>
              <a:rPr lang="en-GB" sz="2200"/>
              <a:t> sic </a:t>
            </a:r>
          </a:p>
          <a:p>
            <a:r>
              <a:rPr lang="en-GB" sz="2200" dirty="0" err="1"/>
              <a:t>Gwelidaeth</a:t>
            </a:r>
            <a:r>
              <a:rPr lang="en-GB" sz="2200"/>
              <a:t> </a:t>
            </a:r>
            <a:r>
              <a:rPr lang="en-GB" sz="2200" dirty="0" err="1"/>
              <a:t>aneglir</a:t>
            </a:r>
            <a:r>
              <a:rPr lang="en-GB" sz="2200"/>
              <a:t> </a:t>
            </a:r>
          </a:p>
          <a:p>
            <a:r>
              <a:rPr lang="en-GB" sz="2200" dirty="0" err="1"/>
              <a:t>Difffig</a:t>
            </a:r>
            <a:r>
              <a:rPr lang="en-GB" sz="2200"/>
              <a:t> </a:t>
            </a:r>
            <a:r>
              <a:rPr lang="en-GB" sz="2200" dirty="0" err="1"/>
              <a:t>meddwl</a:t>
            </a:r>
            <a:r>
              <a:rPr lang="en-GB" sz="2200"/>
              <a:t> </a:t>
            </a:r>
          </a:p>
          <a:p>
            <a:r>
              <a:rPr lang="en-GB" sz="2200" dirty="0" err="1"/>
              <a:t>Teimlon</a:t>
            </a:r>
            <a:r>
              <a:rPr lang="en-GB" sz="2200"/>
              <a:t> </a:t>
            </a:r>
            <a:r>
              <a:rPr lang="en-GB" sz="2200" dirty="0" err="1"/>
              <a:t>emossiynol</a:t>
            </a:r>
            <a:endParaRPr lang="en-US" sz="2200"/>
          </a:p>
          <a:p>
            <a:r>
              <a:rPr lang="en-GB" sz="2200" dirty="0" err="1"/>
              <a:t>Gwybodaeth</a:t>
            </a:r>
            <a:r>
              <a:rPr lang="en-GB" sz="2200" dirty="0"/>
              <a:t> </a:t>
            </a:r>
            <a:r>
              <a:rPr lang="en-GB" sz="2200" dirty="0" err="1"/>
              <a:t>gan</a:t>
            </a:r>
            <a:r>
              <a:rPr lang="en-GB" sz="2200" dirty="0"/>
              <a:t> </a:t>
            </a:r>
            <a:r>
              <a:rPr lang="en-GB" sz="2200" dirty="0" err="1"/>
              <a:t>yr</a:t>
            </a:r>
            <a:r>
              <a:rPr lang="en-GB" sz="2200" dirty="0"/>
              <a:t> NHS</a:t>
            </a:r>
          </a:p>
        </p:txBody>
      </p:sp>
      <p:pic>
        <p:nvPicPr>
          <p:cNvPr id="4" name="Picture 3" descr="Professional Rugby Union players have a 60% greater risk of time loss ...">
            <a:extLst>
              <a:ext uri="{FF2B5EF4-FFF2-40B4-BE49-F238E27FC236}">
                <a16:creationId xmlns:a16="http://schemas.microsoft.com/office/drawing/2014/main" id="{4F2BD92D-8548-346C-090F-2D75359468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3" r="19443"/>
          <a:stretch/>
        </p:blipFill>
        <p:spPr>
          <a:xfrm>
            <a:off x="5313225" y="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296324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hood Concussions Impair Brain Function - Science news - Tasnim ...">
            <a:extLst>
              <a:ext uri="{FF2B5EF4-FFF2-40B4-BE49-F238E27FC236}">
                <a16:creationId xmlns:a16="http://schemas.microsoft.com/office/drawing/2014/main" id="{C41E5F8D-0897-880C-FC1E-60C1B87EAC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4" r="2" b="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32FCF-905B-614A-14C4-8246BAB63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Symptomau ac  arwyddion yr anaf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98B69-92B8-BA35-8BA6-810E02DE3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/>
              <a:t>Arwyddion</a:t>
            </a:r>
            <a:r>
              <a:rPr lang="en-GB" sz="2000" dirty="0"/>
              <a:t> </a:t>
            </a:r>
            <a:r>
              <a:rPr lang="en-GB" sz="2000" dirty="0" err="1"/>
              <a:t>cyfergyd</a:t>
            </a:r>
            <a:r>
              <a:rPr lang="en-GB" sz="2000" dirty="0"/>
              <a:t> </a:t>
            </a:r>
            <a:r>
              <a:rPr lang="en-GB" sz="2000" dirty="0" err="1"/>
              <a:t>cyn</a:t>
            </a:r>
            <a:r>
              <a:rPr lang="en-GB" sz="2000" dirty="0"/>
              <a:t> </a:t>
            </a:r>
            <a:r>
              <a:rPr lang="en-GB" sz="2000" dirty="0" err="1"/>
              <a:t>assesi</a:t>
            </a:r>
            <a:r>
              <a:rPr lang="en-GB" sz="2000" dirty="0"/>
              <a:t> :</a:t>
            </a:r>
          </a:p>
          <a:p>
            <a:r>
              <a:rPr lang="en-GB" sz="2000" dirty="0"/>
              <a:t>Araf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codi</a:t>
            </a:r>
            <a:r>
              <a:rPr lang="en-GB" sz="2000" dirty="0"/>
              <a:t> </a:t>
            </a:r>
            <a:r>
              <a:rPr lang="en-GB" sz="2000" dirty="0" err="1"/>
              <a:t>oddi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llawr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Cydbwysedd</a:t>
            </a:r>
            <a:r>
              <a:rPr lang="en-GB" sz="2000" dirty="0"/>
              <a:t>  </a:t>
            </a:r>
            <a:r>
              <a:rPr lang="en-GB" sz="2000" dirty="0" err="1"/>
              <a:t>gwael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Cwympo</a:t>
            </a:r>
            <a:endParaRPr lang="en-GB" sz="2000" dirty="0"/>
          </a:p>
          <a:p>
            <a:r>
              <a:rPr lang="en-GB" sz="2000" dirty="0" err="1"/>
              <a:t>Edrychiad</a:t>
            </a:r>
            <a:r>
              <a:rPr lang="en-GB" sz="2000" dirty="0"/>
              <a:t> ‘ dazed ‘</a:t>
            </a:r>
          </a:p>
          <a:p>
            <a:r>
              <a:rPr lang="en-GB" sz="2000" dirty="0" err="1"/>
              <a:t>Cydymsumud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wael</a:t>
            </a:r>
            <a:endParaRPr lang="en-GB" sz="2000" dirty="0"/>
          </a:p>
          <a:p>
            <a:r>
              <a:rPr lang="en-GB" sz="2000" dirty="0" err="1"/>
              <a:t>Edrychiad</a:t>
            </a:r>
            <a:r>
              <a:rPr lang="en-GB" sz="2000" dirty="0"/>
              <a:t> </a:t>
            </a:r>
            <a:r>
              <a:rPr lang="en-GB" sz="2000" dirty="0" err="1"/>
              <a:t>dryseris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Gwybodaeth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NHS</a:t>
            </a:r>
          </a:p>
          <a:p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25284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A0459-B9ED-4FA6-B5A3-724BCF3DD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Symtomau</a:t>
            </a: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ac </a:t>
            </a:r>
            <a:r>
              <a:rPr lang="en-US" sz="3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arwyddion</a:t>
            </a: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yr</a:t>
            </a: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anaf</a:t>
            </a:r>
            <a:r>
              <a:rPr lang="en-US" sz="3600" dirty="0">
                <a:solidFill>
                  <a:srgbClr val="FFFFFF"/>
                </a:solidFill>
              </a:rPr>
              <a:t> ( data </a:t>
            </a:r>
            <a:r>
              <a:rPr lang="en-US" sz="3600" dirty="0" err="1">
                <a:solidFill>
                  <a:srgbClr val="FFFFFF"/>
                </a:solidFill>
              </a:rPr>
              <a:t>gan</a:t>
            </a:r>
            <a:r>
              <a:rPr lang="en-US" sz="3600" dirty="0">
                <a:solidFill>
                  <a:srgbClr val="FFFFFF"/>
                </a:solidFill>
              </a:rPr>
              <a:t> return o play </a:t>
            </a: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5FE656C-6104-A4FA-D713-CF5478C183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625" y="366889"/>
            <a:ext cx="7757707" cy="616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1768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E75C2-2A52-D7CD-9269-F9CCAF126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Symptomau ac arwyddion y anaf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8C30D-E895-0AD7-8B1C-96EDF8EC8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/>
              <a:t>Gall </a:t>
            </a:r>
            <a:r>
              <a:rPr lang="en-US" sz="1700" dirty="0" err="1"/>
              <a:t>symptomau</a:t>
            </a:r>
            <a:r>
              <a:rPr lang="en-US" sz="1700" dirty="0"/>
              <a:t> </a:t>
            </a:r>
            <a:r>
              <a:rPr lang="en-US" sz="1700" dirty="0" err="1"/>
              <a:t>cyfergyd</a:t>
            </a:r>
            <a:r>
              <a:rPr lang="en-US" sz="1700" dirty="0"/>
              <a:t> </a:t>
            </a:r>
            <a:r>
              <a:rPr lang="en-US" sz="1700" dirty="0" err="1"/>
              <a:t>effeithio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bobl</a:t>
            </a:r>
            <a:r>
              <a:rPr lang="en-US" sz="1700" dirty="0"/>
              <a:t> </a:t>
            </a:r>
            <a:r>
              <a:rPr lang="en-US" sz="1700" dirty="0" err="1"/>
              <a:t>mewn</a:t>
            </a:r>
            <a:r>
              <a:rPr lang="en-US" sz="1700" dirty="0"/>
              <a:t> </a:t>
            </a:r>
            <a:r>
              <a:rPr lang="en-US" sz="1700" dirty="0" err="1"/>
              <a:t>amrywiaeth</a:t>
            </a:r>
            <a:r>
              <a:rPr lang="en-US" sz="1700" dirty="0"/>
              <a:t> o </a:t>
            </a:r>
            <a:r>
              <a:rPr lang="en-US" sz="1700" dirty="0" err="1"/>
              <a:t>ffyrdd</a:t>
            </a:r>
            <a:r>
              <a:rPr lang="en-US" sz="1700" dirty="0"/>
              <a:t>, </a:t>
            </a:r>
            <a:r>
              <a:rPr lang="en-US" sz="1700" dirty="0" err="1"/>
              <a:t>gan</a:t>
            </a:r>
            <a:r>
              <a:rPr lang="en-US" sz="1700" dirty="0"/>
              <a:t> </a:t>
            </a:r>
            <a:r>
              <a:rPr lang="en-US" sz="1700" dirty="0" err="1"/>
              <a:t>gynnwys</a:t>
            </a:r>
            <a:r>
              <a:rPr lang="en-US" sz="1700" dirty="0"/>
              <a:t> </a:t>
            </a:r>
            <a:r>
              <a:rPr lang="en-US" sz="1700" dirty="0" err="1"/>
              <a:t>golwg</a:t>
            </a:r>
            <a:r>
              <a:rPr lang="en-US" sz="1700" dirty="0"/>
              <a:t>, </a:t>
            </a:r>
            <a:r>
              <a:rPr lang="en-US" sz="1700" dirty="0" err="1"/>
              <a:t>cydbwysedd</a:t>
            </a:r>
            <a:r>
              <a:rPr lang="en-US" sz="1700" dirty="0"/>
              <a:t> a </a:t>
            </a:r>
            <a:r>
              <a:rPr lang="en-US" sz="1700" dirty="0" err="1"/>
              <a:t>hyd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oed</a:t>
            </a:r>
            <a:r>
              <a:rPr lang="en-US" sz="1700" dirty="0"/>
              <a:t> </a:t>
            </a:r>
            <a:r>
              <a:rPr lang="en-US" sz="1700" dirty="0" err="1"/>
              <a:t>hwyliau</a:t>
            </a:r>
            <a:r>
              <a:rPr lang="en-US" sz="1700" dirty="0"/>
              <a:t>. Yn </a:t>
            </a:r>
            <a:r>
              <a:rPr lang="en-US" sz="1700" dirty="0" err="1"/>
              <a:t>hanesyddol</a:t>
            </a:r>
            <a:r>
              <a:rPr lang="en-US" sz="1700" dirty="0"/>
              <a:t>, y </a:t>
            </a:r>
            <a:r>
              <a:rPr lang="en-US" sz="1700" dirty="0" err="1"/>
              <a:t>driniaeth</a:t>
            </a:r>
            <a:r>
              <a:rPr lang="en-US" sz="1700" dirty="0"/>
              <a:t> </a:t>
            </a:r>
            <a:r>
              <a:rPr lang="en-US" sz="1700" dirty="0" err="1"/>
              <a:t>safonol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gyfer</a:t>
            </a:r>
            <a:r>
              <a:rPr lang="en-US" sz="1700" dirty="0"/>
              <a:t> </a:t>
            </a:r>
            <a:r>
              <a:rPr lang="en-US" sz="1700" dirty="0" err="1"/>
              <a:t>cyfergyd</a:t>
            </a:r>
            <a:r>
              <a:rPr lang="en-US" sz="1700" dirty="0"/>
              <a:t> </a:t>
            </a:r>
            <a:r>
              <a:rPr lang="en-US" sz="1700" dirty="0" err="1"/>
              <a:t>oedd</a:t>
            </a:r>
            <a:r>
              <a:rPr lang="en-US" sz="1700" dirty="0"/>
              <a:t> </a:t>
            </a:r>
            <a:r>
              <a:rPr lang="en-US" sz="1700" dirty="0" err="1"/>
              <a:t>cael</a:t>
            </a:r>
            <a:r>
              <a:rPr lang="en-US" sz="1700" dirty="0"/>
              <a:t> </a:t>
            </a:r>
            <a:r>
              <a:rPr lang="en-US" sz="1700" dirty="0" err="1"/>
              <a:t>digon</a:t>
            </a:r>
            <a:r>
              <a:rPr lang="en-US" sz="1700" dirty="0"/>
              <a:t> o </a:t>
            </a:r>
            <a:r>
              <a:rPr lang="en-US" sz="1700" dirty="0" err="1"/>
              <a:t>orffwys</a:t>
            </a:r>
            <a:r>
              <a:rPr lang="en-US" sz="1700" dirty="0"/>
              <a:t>. </a:t>
            </a:r>
            <a:r>
              <a:rPr lang="en-US" sz="1700" dirty="0" err="1"/>
              <a:t>Fodd</a:t>
            </a:r>
            <a:r>
              <a:rPr lang="en-US" sz="1700" dirty="0"/>
              <a:t> </a:t>
            </a:r>
            <a:r>
              <a:rPr lang="en-US" sz="1700" dirty="0" err="1"/>
              <a:t>bynnag</a:t>
            </a:r>
            <a:r>
              <a:rPr lang="en-US" sz="1700" dirty="0"/>
              <a:t>, </a:t>
            </a:r>
            <a:r>
              <a:rPr lang="en-US" sz="1700" dirty="0" err="1"/>
              <a:t>mae</a:t>
            </a:r>
            <a:r>
              <a:rPr lang="en-US" sz="1700" dirty="0"/>
              <a:t> </a:t>
            </a:r>
            <a:r>
              <a:rPr lang="en-US" sz="1700" dirty="0" err="1"/>
              <a:t>dulliau</a:t>
            </a:r>
            <a:r>
              <a:rPr lang="en-US" sz="1700" dirty="0"/>
              <a:t> </a:t>
            </a:r>
            <a:r>
              <a:rPr lang="en-US" sz="1700" dirty="0" err="1"/>
              <a:t>newydd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cynnwys</a:t>
            </a:r>
            <a:r>
              <a:rPr lang="en-US" sz="1700" dirty="0"/>
              <a:t> </a:t>
            </a:r>
            <a:r>
              <a:rPr lang="en-US" sz="1700" dirty="0" err="1"/>
              <a:t>therapi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</a:t>
            </a:r>
            <a:r>
              <a:rPr lang="en-US" sz="1700" dirty="0" err="1"/>
              <a:t>dargedu</a:t>
            </a:r>
            <a:r>
              <a:rPr lang="en-US" sz="1700" dirty="0"/>
              <a:t> </a:t>
            </a:r>
            <a:r>
              <a:rPr lang="en-US" sz="1700" dirty="0" err="1"/>
              <a:t>symptomau</a:t>
            </a:r>
            <a:r>
              <a:rPr lang="en-US" sz="1700" dirty="0"/>
              <a:t> </a:t>
            </a:r>
            <a:r>
              <a:rPr lang="en-US" sz="1700" dirty="0" err="1"/>
              <a:t>penodol</a:t>
            </a:r>
            <a:r>
              <a:rPr lang="en-US" sz="1700" dirty="0"/>
              <a:t>. Mae </a:t>
            </a:r>
            <a:r>
              <a:rPr lang="en-US" sz="1700" dirty="0" err="1"/>
              <a:t>clinigau'n</a:t>
            </a:r>
            <a:r>
              <a:rPr lang="en-US" sz="1700" dirty="0"/>
              <a:t> </a:t>
            </a:r>
            <a:r>
              <a:rPr lang="en-US" sz="1700" dirty="0" err="1"/>
              <a:t>bodoli</a:t>
            </a:r>
            <a:r>
              <a:rPr lang="en-US" sz="1700" dirty="0"/>
              <a:t> </a:t>
            </a:r>
            <a:r>
              <a:rPr lang="en-US" sz="1700" dirty="0" err="1"/>
              <a:t>sy'n</a:t>
            </a:r>
            <a:r>
              <a:rPr lang="en-US" sz="1700" dirty="0"/>
              <a:t> </a:t>
            </a:r>
            <a:r>
              <a:rPr lang="en-US" sz="1700" dirty="0" err="1"/>
              <a:t>helpu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</a:t>
            </a:r>
            <a:r>
              <a:rPr lang="en-US" sz="1700" dirty="0" err="1"/>
              <a:t>bennu'r</a:t>
            </a:r>
            <a:r>
              <a:rPr lang="en-US" sz="1700" dirty="0"/>
              <a:t> system </a:t>
            </a:r>
            <a:r>
              <a:rPr lang="en-US" sz="1700" dirty="0" err="1"/>
              <a:t>yr</a:t>
            </a:r>
            <a:r>
              <a:rPr lang="en-US" sz="1700" dirty="0"/>
              <a:t> </a:t>
            </a:r>
            <a:r>
              <a:rPr lang="en-US" sz="1700" dirty="0" err="1"/>
              <a:t>effeithir</a:t>
            </a:r>
            <a:r>
              <a:rPr lang="en-US" sz="1700" dirty="0"/>
              <a:t> </a:t>
            </a:r>
            <a:r>
              <a:rPr lang="en-US" sz="1700" dirty="0" err="1"/>
              <a:t>arni</a:t>
            </a:r>
            <a:r>
              <a:rPr lang="en-US" sz="1700" dirty="0"/>
              <a:t> </a:t>
            </a:r>
            <a:r>
              <a:rPr lang="en-US" sz="1700" dirty="0" err="1"/>
              <a:t>fwyaf</a:t>
            </a:r>
            <a:r>
              <a:rPr lang="en-US" sz="1700" dirty="0"/>
              <a:t> a </a:t>
            </a:r>
            <a:r>
              <a:rPr lang="en-US" sz="1700" dirty="0" err="1"/>
              <a:t>therapi</a:t>
            </a:r>
            <a:r>
              <a:rPr lang="en-US" sz="1700" dirty="0"/>
              <a:t> </a:t>
            </a:r>
            <a:r>
              <a:rPr lang="en-US" sz="1700" dirty="0" err="1"/>
              <a:t>priodol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gyfer</a:t>
            </a:r>
            <a:r>
              <a:rPr lang="en-US" sz="1700" dirty="0"/>
              <a:t> </a:t>
            </a:r>
            <a:r>
              <a:rPr lang="en-US" sz="1700" dirty="0" err="1"/>
              <a:t>symptomoleg</a:t>
            </a:r>
            <a:r>
              <a:rPr lang="en-US" sz="1700" dirty="0"/>
              <a:t> </a:t>
            </a:r>
            <a:r>
              <a:rPr lang="en-US" sz="1700" dirty="0" err="1"/>
              <a:t>benodol</a:t>
            </a:r>
            <a:r>
              <a:rPr lang="en-US" sz="1700" dirty="0"/>
              <a:t>. Yn </a:t>
            </a:r>
            <a:r>
              <a:rPr lang="en-US" sz="1700" dirty="0" err="1"/>
              <a:t>ogystal</a:t>
            </a:r>
            <a:r>
              <a:rPr lang="en-US" sz="1700" dirty="0"/>
              <a:t>, </a:t>
            </a:r>
            <a:r>
              <a:rPr lang="en-US" sz="1700" dirty="0" err="1"/>
              <a:t>efallai</a:t>
            </a:r>
            <a:r>
              <a:rPr lang="en-US" sz="1700" dirty="0"/>
              <a:t> y </a:t>
            </a:r>
            <a:r>
              <a:rPr lang="en-US" sz="1700" dirty="0" err="1"/>
              <a:t>bydd</a:t>
            </a:r>
            <a:r>
              <a:rPr lang="en-US" sz="1700" dirty="0"/>
              <a:t> </a:t>
            </a:r>
            <a:r>
              <a:rPr lang="en-US" sz="1700" dirty="0" err="1"/>
              <a:t>angen</a:t>
            </a:r>
            <a:r>
              <a:rPr lang="en-US" sz="1700" dirty="0"/>
              <a:t> </a:t>
            </a:r>
            <a:r>
              <a:rPr lang="en-US" sz="1700" dirty="0" err="1"/>
              <a:t>archwiliad</a:t>
            </a:r>
            <a:r>
              <a:rPr lang="en-US" sz="1700" dirty="0"/>
              <a:t> </a:t>
            </a:r>
            <a:r>
              <a:rPr lang="en-US" sz="1700" dirty="0" err="1"/>
              <a:t>meddygol</a:t>
            </a:r>
            <a:r>
              <a:rPr lang="en-US" sz="1700" dirty="0"/>
              <a:t> </a:t>
            </a:r>
            <a:r>
              <a:rPr lang="en-US" sz="1700" dirty="0" err="1"/>
              <a:t>trylwyr</a:t>
            </a:r>
            <a:r>
              <a:rPr lang="en-US" sz="1700" dirty="0"/>
              <a:t> </a:t>
            </a:r>
            <a:r>
              <a:rPr lang="en-US" sz="1700" dirty="0" err="1"/>
              <a:t>cyn</a:t>
            </a:r>
            <a:r>
              <a:rPr lang="en-US" sz="1700" dirty="0"/>
              <a:t> </a:t>
            </a:r>
            <a:r>
              <a:rPr lang="en-US" sz="1700" dirty="0" err="1"/>
              <a:t>dychwelyd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</a:t>
            </a:r>
            <a:r>
              <a:rPr lang="en-US" sz="1700" dirty="0" err="1"/>
              <a:t>chwaraeon</a:t>
            </a:r>
            <a:r>
              <a:rPr lang="en-US" sz="1700" dirty="0"/>
              <a:t> neu </a:t>
            </a:r>
            <a:r>
              <a:rPr lang="en-US" sz="1700" dirty="0" err="1"/>
              <a:t>weithgareddau</a:t>
            </a:r>
            <a:r>
              <a:rPr lang="en-US" sz="1700" dirty="0"/>
              <a:t> </a:t>
            </a:r>
            <a:r>
              <a:rPr lang="en-US" sz="1700" dirty="0" err="1"/>
              <a:t>gyda'r</a:t>
            </a:r>
            <a:r>
              <a:rPr lang="en-US" sz="1700" dirty="0"/>
              <a:t> </a:t>
            </a:r>
            <a:r>
              <a:rPr lang="en-US" sz="1700" dirty="0" err="1"/>
              <a:t>potensial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gyfer</a:t>
            </a:r>
            <a:r>
              <a:rPr lang="en-US" sz="1700" dirty="0"/>
              <a:t> </a:t>
            </a:r>
            <a:r>
              <a:rPr lang="en-US" sz="1700" dirty="0" err="1"/>
              <a:t>cyswllt</a:t>
            </a:r>
            <a:r>
              <a:rPr lang="en-US" sz="1700" dirty="0"/>
              <a:t> neu </a:t>
            </a:r>
            <a:r>
              <a:rPr lang="en-US" sz="1700" dirty="0" err="1"/>
              <a:t>anaf</a:t>
            </a:r>
            <a:r>
              <a:rPr lang="en-US" sz="1700" dirty="0"/>
              <a:t> </a:t>
            </a:r>
            <a:r>
              <a:rPr lang="en-US" sz="1700" dirty="0" err="1"/>
              <a:t>pellach</a:t>
            </a:r>
            <a:r>
              <a:rPr lang="en-US" sz="1700" dirty="0"/>
              <a:t> </a:t>
            </a:r>
            <a:r>
              <a:rPr lang="en-US" sz="1700" dirty="0" err="1"/>
              <a:t>i'r</a:t>
            </a:r>
            <a:r>
              <a:rPr lang="en-US" sz="1700" dirty="0"/>
              <a:t> pen.</a:t>
            </a:r>
          </a:p>
          <a:p>
            <a:r>
              <a:rPr lang="en-US" sz="1700" dirty="0" err="1"/>
              <a:t>Gwybodaeth</a:t>
            </a:r>
            <a:r>
              <a:rPr lang="en-US" sz="1700" dirty="0"/>
              <a:t> </a:t>
            </a:r>
            <a:r>
              <a:rPr lang="en-US" sz="1700" dirty="0" err="1"/>
              <a:t>gan</a:t>
            </a:r>
            <a:r>
              <a:rPr lang="en-US" sz="1700" dirty="0"/>
              <a:t> </a:t>
            </a:r>
            <a:r>
              <a:rPr lang="en-US" sz="1700" dirty="0" err="1"/>
              <a:t>yr</a:t>
            </a:r>
            <a:r>
              <a:rPr lang="en-US" sz="1700" dirty="0"/>
              <a:t> NHS</a:t>
            </a:r>
          </a:p>
        </p:txBody>
      </p:sp>
      <p:pic>
        <p:nvPicPr>
          <p:cNvPr id="4" name="Picture 3" descr="Dr Charles Vite - Naturally Occurring Diseases in Dogs and Cats Help to ...">
            <a:extLst>
              <a:ext uri="{FF2B5EF4-FFF2-40B4-BE49-F238E27FC236}">
                <a16:creationId xmlns:a16="http://schemas.microsoft.com/office/drawing/2014/main" id="{5E262813-FCF0-E348-C6AA-093BAF13AE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62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93B09-81BC-97F3-3D95-7595977E6517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4698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2D7E80-0994-B416-2938-04DBD2E1AB59}"/>
              </a:ext>
            </a:extLst>
          </p:cNvPr>
          <p:cNvSpPr txBox="1"/>
          <p:nvPr/>
        </p:nvSpPr>
        <p:spPr>
          <a:xfrm>
            <a:off x="465667" y="1030111"/>
            <a:ext cx="10526889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dirty="0" err="1"/>
              <a:t>Anaml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delweddu'r</a:t>
            </a:r>
            <a:r>
              <a:rPr lang="en-US" dirty="0"/>
              <a:t> </a:t>
            </a:r>
            <a:r>
              <a:rPr lang="en-US" dirty="0" err="1"/>
              <a:t>ymennydd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sganiau</a:t>
            </a:r>
            <a:r>
              <a:rPr lang="en-US" dirty="0"/>
              <a:t> CT ac MRIs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o </a:t>
            </a:r>
            <a:r>
              <a:rPr lang="en-US" dirty="0" err="1"/>
              <a:t>anaf</a:t>
            </a:r>
            <a:r>
              <a:rPr lang="en-US" dirty="0"/>
              <a:t> </a:t>
            </a:r>
            <a:r>
              <a:rPr lang="en-US" dirty="0" err="1"/>
              <a:t>oherwydd</a:t>
            </a:r>
            <a:r>
              <a:rPr lang="en-US" dirty="0"/>
              <a:t> </a:t>
            </a:r>
            <a:r>
              <a:rPr lang="en-US" dirty="0" err="1"/>
              <a:t>natur</a:t>
            </a:r>
            <a:r>
              <a:rPr lang="en-US" dirty="0"/>
              <a:t> </a:t>
            </a:r>
            <a:r>
              <a:rPr lang="en-US" dirty="0" err="1"/>
              <a:t>wasgaredig</a:t>
            </a:r>
            <a:r>
              <a:rPr lang="en-US" dirty="0"/>
              <a:t> a </a:t>
            </a:r>
            <a:r>
              <a:rPr lang="en-US" dirty="0" err="1"/>
              <a:t>chynnil</a:t>
            </a:r>
            <a:r>
              <a:rPr lang="en-US" dirty="0"/>
              <a:t> </a:t>
            </a:r>
            <a:r>
              <a:rPr lang="en-US" dirty="0" err="1"/>
              <a:t>cyfergyd</a:t>
            </a:r>
            <a:r>
              <a:rPr lang="en-US" dirty="0"/>
              <a:t>. Mae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delweddu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soffistigedig</a:t>
            </a:r>
            <a:r>
              <a:rPr lang="en-US" dirty="0"/>
              <a:t> a </a:t>
            </a:r>
            <a:r>
              <a:rPr lang="en-US" dirty="0" err="1"/>
              <a:t>drud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tomograffeg</a:t>
            </a:r>
            <a:r>
              <a:rPr lang="en-US" dirty="0"/>
              <a:t> </a:t>
            </a:r>
            <a:r>
              <a:rPr lang="en-US" dirty="0" err="1"/>
              <a:t>allyrru</a:t>
            </a:r>
            <a:r>
              <a:rPr lang="en-US" dirty="0"/>
              <a:t> positron (PET), </a:t>
            </a:r>
            <a:r>
              <a:rPr lang="en-US" dirty="0" err="1"/>
              <a:t>delweddu</a:t>
            </a:r>
            <a:r>
              <a:rPr lang="en-US" dirty="0"/>
              <a:t> </a:t>
            </a:r>
            <a:r>
              <a:rPr lang="en-US" dirty="0" err="1"/>
              <a:t>cyseiniant</a:t>
            </a:r>
            <a:r>
              <a:rPr lang="en-US" dirty="0"/>
              <a:t> </a:t>
            </a:r>
            <a:r>
              <a:rPr lang="en-US" dirty="0" err="1"/>
              <a:t>magnetig</a:t>
            </a:r>
            <a:r>
              <a:rPr lang="en-US" dirty="0"/>
              <a:t> </a:t>
            </a:r>
            <a:r>
              <a:rPr lang="en-US" dirty="0" err="1"/>
              <a:t>swyddogaethol</a:t>
            </a:r>
            <a:r>
              <a:rPr lang="en-US" dirty="0"/>
              <a:t> </a:t>
            </a:r>
            <a:r>
              <a:rPr lang="en-US" dirty="0" err="1"/>
              <a:t>tomograffeg</a:t>
            </a:r>
            <a:r>
              <a:rPr lang="en-US" dirty="0"/>
              <a:t> </a:t>
            </a:r>
            <a:r>
              <a:rPr lang="en-US" dirty="0" err="1"/>
              <a:t>allyrru</a:t>
            </a:r>
            <a:r>
              <a:rPr lang="en-US" dirty="0"/>
              <a:t> </a:t>
            </a:r>
            <a:r>
              <a:rPr lang="en-US" dirty="0" err="1"/>
              <a:t>ffoton</a:t>
            </a:r>
            <a:r>
              <a:rPr lang="en-US" dirty="0"/>
              <a:t> </a:t>
            </a:r>
            <a:r>
              <a:rPr lang="en-US" dirty="0" err="1"/>
              <a:t>sengl</a:t>
            </a:r>
            <a:r>
              <a:rPr lang="en-US" dirty="0"/>
              <a:t> (SPECT) (fMRI), a </a:t>
            </a:r>
            <a:r>
              <a:rPr lang="en-US" dirty="0" err="1"/>
              <a:t>delweddu</a:t>
            </a:r>
            <a:r>
              <a:rPr lang="en-US" dirty="0"/>
              <a:t> tensor </a:t>
            </a:r>
            <a:r>
              <a:rPr lang="en-US" dirty="0" err="1"/>
              <a:t>gwasgaredig</a:t>
            </a:r>
            <a:r>
              <a:rPr lang="en-US" dirty="0"/>
              <a:t> (DTI).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astudiaethau</a:t>
            </a:r>
            <a:r>
              <a:rPr lang="en-US" dirty="0"/>
              <a:t> </a:t>
            </a:r>
            <a:r>
              <a:rPr lang="en-US" dirty="0" err="1"/>
              <a:t>delweddu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mor </a:t>
            </a:r>
            <a:r>
              <a:rPr lang="en-US" dirty="0" err="1"/>
              <a:t>hawdd</a:t>
            </a:r>
            <a:r>
              <a:rPr lang="en-US" dirty="0"/>
              <a:t> </a:t>
            </a:r>
            <a:r>
              <a:rPr lang="en-US" dirty="0" err="1"/>
              <a:t>â'r</a:t>
            </a:r>
            <a:r>
              <a:rPr lang="en-US" dirty="0"/>
              <a:t> </a:t>
            </a:r>
            <a:r>
              <a:rPr lang="en-US" dirty="0" err="1"/>
              <a:t>sganiau</a:t>
            </a:r>
            <a:r>
              <a:rPr lang="en-US" dirty="0"/>
              <a:t> CT ac MRI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o </a:t>
            </a:r>
            <a:r>
              <a:rPr lang="en-US" dirty="0" err="1"/>
              <a:t>brydybodaeth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NHS a neuro treatment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F6E4C8-4814-449F-1376-6846FDDF78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5112D0D-B42B-3E20-FA1F-69E359763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7556" y="2777719"/>
            <a:ext cx="6152444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050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ugby ball on a fern frond&#10;&#10;Description automatically generated">
            <a:extLst>
              <a:ext uri="{FF2B5EF4-FFF2-40B4-BE49-F238E27FC236}">
                <a16:creationId xmlns:a16="http://schemas.microsoft.com/office/drawing/2014/main" id="{7DD19D66-77A2-C697-B825-40ABB218A3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80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4021B-7CB9-B87C-B559-DF5DDAE13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Crynodeb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C8576C-B43B-E4F4-368E-D06993022F45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 grynodi maer rhan yma o'r pwynt pwer yn ffocusu ar 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symptomau ac arwyddion cyfergydion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Amseroedd rehab cyfergyd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Achosion cyfergyd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Gwahanol mathau o cyfergyd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D2AA97-05EA-C7DE-7061-DFB441CCE60D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11647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Human Anatomy 2 Free Stock Photo - Public Domain Pictures">
            <a:extLst>
              <a:ext uri="{FF2B5EF4-FFF2-40B4-BE49-F238E27FC236}">
                <a16:creationId xmlns:a16="http://schemas.microsoft.com/office/drawing/2014/main" id="{9FCCE6F4-8EA2-0E8F-C22A-3686A78F1C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29" b="2112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D51E2B-A7AF-BC35-41BF-A96E0D80F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Brachial plexus </a:t>
            </a:r>
          </a:p>
        </p:txBody>
      </p:sp>
    </p:spTree>
    <p:extLst>
      <p:ext uri="{BB962C8B-B14F-4D97-AF65-F5344CB8AC3E}">
        <p14:creationId xmlns:p14="http://schemas.microsoft.com/office/powerpoint/2010/main" val="188802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x-ray of a person with her knee&#10;&#10;Description automatically generated">
            <a:extLst>
              <a:ext uri="{FF2B5EF4-FFF2-40B4-BE49-F238E27FC236}">
                <a16:creationId xmlns:a16="http://schemas.microsoft.com/office/drawing/2014/main" id="{2FB063CB-C739-EFC4-F369-38F08671FE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109" b="3355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B1A52-5C8F-39A2-F974-A9C8D9EB2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Achosion yr anaf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924AE6-607D-3B06-9D8E-7AA50908F8F1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Mae </a:t>
            </a:r>
            <a:r>
              <a:rPr lang="en-US" sz="1700" err="1"/>
              <a:t>niwed</a:t>
            </a:r>
            <a:r>
              <a:rPr lang="en-US" sz="1700"/>
              <a:t> o ran </a:t>
            </a:r>
            <a:r>
              <a:rPr lang="en-US" sz="1700" err="1"/>
              <a:t>isaf</a:t>
            </a:r>
            <a:r>
              <a:rPr lang="en-US" sz="1700"/>
              <a:t> </a:t>
            </a:r>
            <a:r>
              <a:rPr lang="en-US" sz="1700" err="1"/>
              <a:t>eich</a:t>
            </a:r>
            <a:r>
              <a:rPr lang="en-US" sz="1700"/>
              <a:t> </a:t>
            </a:r>
            <a:r>
              <a:rPr lang="en-US" sz="1700" err="1"/>
              <a:t>nerfau</a:t>
            </a:r>
            <a:r>
              <a:rPr lang="en-US" sz="1700"/>
              <a:t> brachial </a:t>
            </a:r>
            <a:r>
              <a:rPr lang="en-US" sz="1700" err="1"/>
              <a:t>yn</a:t>
            </a:r>
            <a:r>
              <a:rPr lang="en-US" sz="1700"/>
              <a:t> </a:t>
            </a:r>
            <a:r>
              <a:rPr lang="en-US" sz="1700" err="1"/>
              <a:t>fwy</a:t>
            </a:r>
            <a:r>
              <a:rPr lang="en-US" sz="1700"/>
              <a:t> </a:t>
            </a:r>
            <a:r>
              <a:rPr lang="en-US" sz="1700" err="1"/>
              <a:t>tebygol</a:t>
            </a:r>
            <a:r>
              <a:rPr lang="en-US" sz="1700"/>
              <a:t> o </a:t>
            </a:r>
            <a:r>
              <a:rPr lang="en-US" sz="1700" err="1"/>
              <a:t>ddigwydd</a:t>
            </a:r>
            <a:r>
              <a:rPr lang="en-US" sz="1700"/>
              <a:t> pan </a:t>
            </a:r>
            <a:r>
              <a:rPr lang="en-US" sz="1700" err="1"/>
              <a:t>fydd</a:t>
            </a:r>
            <a:r>
              <a:rPr lang="en-US" sz="1700"/>
              <a:t> </a:t>
            </a:r>
            <a:r>
              <a:rPr lang="en-US" sz="1700" err="1"/>
              <a:t>eich</a:t>
            </a:r>
            <a:r>
              <a:rPr lang="en-US" sz="1700"/>
              <a:t> </a:t>
            </a:r>
            <a:r>
              <a:rPr lang="en-US" sz="1700" err="1"/>
              <a:t>braich</a:t>
            </a:r>
            <a:r>
              <a:rPr lang="en-US" sz="1700"/>
              <a:t> </a:t>
            </a:r>
            <a:r>
              <a:rPr lang="en-US" sz="1700" err="1"/>
              <a:t>yn</a:t>
            </a:r>
            <a:r>
              <a:rPr lang="en-US" sz="1700"/>
              <a:t> </a:t>
            </a:r>
            <a:r>
              <a:rPr lang="en-US" sz="1700" err="1"/>
              <a:t>cael</a:t>
            </a:r>
            <a:r>
              <a:rPr lang="en-US" sz="1700"/>
              <a:t> </a:t>
            </a:r>
            <a:r>
              <a:rPr lang="en-US" sz="1700" err="1"/>
              <a:t>ei</a:t>
            </a:r>
            <a:r>
              <a:rPr lang="en-US" sz="1700"/>
              <a:t> </a:t>
            </a:r>
            <a:r>
              <a:rPr lang="en-US" sz="1700" err="1"/>
              <a:t>gorfodi'n</a:t>
            </a:r>
            <a:r>
              <a:rPr lang="en-US" sz="1700"/>
              <a:t> </a:t>
            </a:r>
            <a:r>
              <a:rPr lang="en-US" sz="1700" err="1"/>
              <a:t>sydyn</a:t>
            </a:r>
            <a:r>
              <a:rPr lang="en-US" sz="1700"/>
              <a:t> </a:t>
            </a:r>
            <a:r>
              <a:rPr lang="en-US" sz="1700" err="1"/>
              <a:t>uwchben</a:t>
            </a:r>
            <a:r>
              <a:rPr lang="en-US" sz="1700"/>
              <a:t> </a:t>
            </a:r>
            <a:r>
              <a:rPr lang="en-US" sz="1700" err="1"/>
              <a:t>eich</a:t>
            </a:r>
            <a:r>
              <a:rPr lang="en-US" sz="1700"/>
              <a:t> pen.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Dyma </a:t>
            </a:r>
            <a:r>
              <a:rPr lang="en-US" sz="1700" err="1"/>
              <a:t>enghreifftiau</a:t>
            </a:r>
            <a:r>
              <a:rPr lang="en-US" sz="1700"/>
              <a:t> o </a:t>
            </a:r>
            <a:r>
              <a:rPr lang="en-US" sz="1700" err="1"/>
              <a:t>ddigwyddiadau</a:t>
            </a:r>
            <a:r>
              <a:rPr lang="en-US" sz="1700"/>
              <a:t> gall </a:t>
            </a:r>
            <a:r>
              <a:rPr lang="en-US" sz="1700" err="1"/>
              <a:t>arwain</a:t>
            </a:r>
            <a:r>
              <a:rPr lang="en-US" sz="1700"/>
              <a:t> at </a:t>
            </a:r>
            <a:r>
              <a:rPr lang="en-US" sz="1700" err="1"/>
              <a:t>anaf</a:t>
            </a:r>
            <a:r>
              <a:rPr lang="en-US" sz="1700"/>
              <a:t> brachial plexus: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err="1"/>
              <a:t>gwrthdrawiadau</a:t>
            </a:r>
            <a:r>
              <a:rPr lang="en-US" sz="1700"/>
              <a:t> </a:t>
            </a:r>
            <a:r>
              <a:rPr lang="en-US" sz="1700" err="1"/>
              <a:t>cerbydau</a:t>
            </a:r>
            <a:r>
              <a:rPr lang="en-US" sz="1700"/>
              <a:t> </a:t>
            </a:r>
            <a:r>
              <a:rPr lang="en-US" sz="1700" err="1"/>
              <a:t>modur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err="1"/>
              <a:t>cwympo'n</a:t>
            </a:r>
            <a:r>
              <a:rPr lang="en-US" sz="1700"/>
              <a:t> </a:t>
            </a:r>
            <a:r>
              <a:rPr lang="en-US" sz="1700" err="1"/>
              <a:t>uniongyrchol</a:t>
            </a:r>
            <a:r>
              <a:rPr lang="en-US" sz="1700"/>
              <a:t> </a:t>
            </a:r>
            <a:r>
              <a:rPr lang="en-US" sz="1700" err="1"/>
              <a:t>wrth</a:t>
            </a:r>
            <a:r>
              <a:rPr lang="en-US" sz="1700"/>
              <a:t> </a:t>
            </a:r>
            <a:r>
              <a:rPr lang="en-US" sz="1700" err="1"/>
              <a:t>redeg</a:t>
            </a:r>
            <a:r>
              <a:rPr lang="en-US" sz="1700"/>
              <a:t> neu </a:t>
            </a:r>
            <a:r>
              <a:rPr lang="en-US" sz="1700" err="1"/>
              <a:t>neidio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err="1"/>
              <a:t>chwaraeon</a:t>
            </a:r>
            <a:r>
              <a:rPr lang="en-US" sz="1700"/>
              <a:t> </a:t>
            </a:r>
            <a:r>
              <a:rPr lang="en-US" sz="1700" err="1"/>
              <a:t>corfforol</a:t>
            </a:r>
            <a:r>
              <a:rPr lang="en-US" sz="1700"/>
              <a:t>, er </a:t>
            </a:r>
            <a:r>
              <a:rPr lang="en-US" sz="1700" err="1"/>
              <a:t>enghraifft</a:t>
            </a:r>
            <a:r>
              <a:rPr lang="en-US" sz="1700"/>
              <a:t> </a:t>
            </a:r>
            <a:r>
              <a:rPr lang="en-US" sz="1700" err="1"/>
              <a:t>wrth</a:t>
            </a:r>
            <a:r>
              <a:rPr lang="en-US" sz="1700"/>
              <a:t> </a:t>
            </a:r>
            <a:r>
              <a:rPr lang="en-US" sz="1700" err="1"/>
              <a:t>daclo</a:t>
            </a:r>
            <a:r>
              <a:rPr lang="en-US" sz="1700"/>
              <a:t> neu </a:t>
            </a:r>
            <a:r>
              <a:rPr lang="en-US" sz="1700" err="1"/>
              <a:t>wrth</a:t>
            </a:r>
            <a:r>
              <a:rPr lang="en-US" sz="1700"/>
              <a:t> </a:t>
            </a:r>
            <a:r>
              <a:rPr lang="en-US" sz="1700" err="1"/>
              <a:t>gael</a:t>
            </a:r>
            <a:r>
              <a:rPr lang="en-US" sz="1700"/>
              <a:t> </a:t>
            </a:r>
            <a:r>
              <a:rPr lang="en-US" sz="1700" err="1"/>
              <a:t>eich</a:t>
            </a:r>
            <a:r>
              <a:rPr lang="en-US" sz="1700"/>
              <a:t> </a:t>
            </a:r>
            <a:r>
              <a:rPr lang="en-US" sz="1700" err="1"/>
              <a:t>taclo</a:t>
            </a:r>
            <a:r>
              <a:rPr lang="en-US" sz="1700"/>
              <a:t> </a:t>
            </a:r>
            <a:r>
              <a:rPr lang="en-US" sz="1700" err="1"/>
              <a:t>mewn</a:t>
            </a:r>
            <a:r>
              <a:rPr lang="en-US" sz="1700"/>
              <a:t> </a:t>
            </a:r>
            <a:r>
              <a:rPr lang="en-US" sz="1700" err="1"/>
              <a:t>gêm</a:t>
            </a:r>
            <a:r>
              <a:rPr lang="en-US" sz="1700"/>
              <a:t> o </a:t>
            </a:r>
            <a:r>
              <a:rPr lang="en-US" sz="1700" err="1"/>
              <a:t>rygbi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( </a:t>
            </a:r>
            <a:r>
              <a:rPr lang="en-US" sz="1700" err="1"/>
              <a:t>gwybodaeth</a:t>
            </a:r>
            <a:r>
              <a:rPr lang="en-US" sz="1700"/>
              <a:t> </a:t>
            </a:r>
            <a:r>
              <a:rPr lang="en-US" sz="1700" err="1"/>
              <a:t>gan</a:t>
            </a:r>
            <a:r>
              <a:rPr lang="en-US" sz="1700"/>
              <a:t> </a:t>
            </a:r>
            <a:r>
              <a:rPr lang="en-US" sz="1700" err="1"/>
              <a:t>cleeveland</a:t>
            </a:r>
            <a:r>
              <a:rPr lang="en-US" sz="1700"/>
              <a:t> clinic 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556AF2-C9EA-9A1A-F3F6-08EB40BF06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36" r="10" b="10"/>
          <a:stretch/>
        </p:blipFill>
        <p:spPr>
          <a:xfrm>
            <a:off x="5608321" y="7696210"/>
            <a:ext cx="9669642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F67908-0A97-3876-23E3-EC85B94F4CD3}"/>
              </a:ext>
            </a:extLst>
          </p:cNvPr>
          <p:cNvSpPr txBox="1"/>
          <p:nvPr/>
        </p:nvSpPr>
        <p:spPr>
          <a:xfrm>
            <a:off x="9484913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0533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the muscles of the shoulder&#10;&#10;Description automatically generated">
            <a:extLst>
              <a:ext uri="{FF2B5EF4-FFF2-40B4-BE49-F238E27FC236}">
                <a16:creationId xmlns:a16="http://schemas.microsoft.com/office/drawing/2014/main" id="{05D0D9BC-68A6-C372-212A-04C96C7A90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091" t="10253" b="7876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5EBDDD-BAF3-18B3-370F-C2D1319AA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Achosion yr anaf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26203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CFA98-6F24-D116-6FDE-C75EB24E4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112220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Mecanwaith yr anaf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A9A68B-03DA-BE1A-9049-B22EFD4874D7}"/>
              </a:ext>
            </a:extLst>
          </p:cNvPr>
          <p:cNvSpPr txBox="1"/>
          <p:nvPr/>
        </p:nvSpPr>
        <p:spPr>
          <a:xfrm>
            <a:off x="1137033" y="2194101"/>
            <a:ext cx="5903847" cy="40542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Mae niwed i'r brachial plexus yn digwydd yn aml pan mae'r ysgwydd yn cael ei gwthio lawr tra bo'r gwddf yn cael ei gwthio lan ac i ffwrdd o'r ysgwydd ar yr un pryd.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Mae niwed i ran gwaelod nerf y brachial plexus yn fwy tebygol o ddigwydd pan mae'r fraich yn cael ei gwthio uwchben y pen.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( gwybodaeth gan cleeveland clinic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4A5F23-BCBC-220B-C66B-34BF3095F8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91" r="-1" b="-1"/>
          <a:stretch/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4" name="Picture 3" descr="A x-ray of a person walking&#10;&#10;Description automatically generated">
            <a:extLst>
              <a:ext uri="{FF2B5EF4-FFF2-40B4-BE49-F238E27FC236}">
                <a16:creationId xmlns:a16="http://schemas.microsoft.com/office/drawing/2014/main" id="{DB62FF06-27B6-6A5E-B4D0-A5FD079080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4967" b="-1"/>
          <a:stretch/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4D4A23-3B35-25D0-F0CB-963FE8C54FC7}"/>
              </a:ext>
            </a:extLst>
          </p:cNvPr>
          <p:cNvSpPr txBox="1"/>
          <p:nvPr/>
        </p:nvSpPr>
        <p:spPr>
          <a:xfrm>
            <a:off x="9561152" y="6657945"/>
            <a:ext cx="263084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03867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man Stretching on Grass Field · Free Stock Photo">
            <a:extLst>
              <a:ext uri="{FF2B5EF4-FFF2-40B4-BE49-F238E27FC236}">
                <a16:creationId xmlns:a16="http://schemas.microsoft.com/office/drawing/2014/main" id="{527EDFD9-9D58-A360-7313-17CF678E0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1" r="332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75180-9D94-4BEA-9AFE-F41750D2D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Mecanwaith yr anaf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4FE0E-4586-F943-CD67-43DB237F0635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Mae anafiadau plexus brachial yn cael eu categoreiddio yn ôl difrifoldeb ar y nerfau. 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Dyma lefelau gwahanol y anaf: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Abulsion – mae'r gwraidd wedi'i rwygo'n llwyr o linyn yr asgwrn cefn.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Neuropraxia – ma'e nerfau'n cael eu gorymestyn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Rhwyg – mae rhan o'r nerf wedi'i rhwygo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(gwybodaeth gan Cedar Sinai)</a:t>
            </a:r>
          </a:p>
        </p:txBody>
      </p:sp>
    </p:spTree>
    <p:extLst>
      <p:ext uri="{BB962C8B-B14F-4D97-AF65-F5344CB8AC3E}">
        <p14:creationId xmlns:p14="http://schemas.microsoft.com/office/powerpoint/2010/main" val="738335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0DA25-4909-E033-767D-8BB276CFF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915" y="3874590"/>
            <a:ext cx="4390586" cy="20946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Arwyddion a symptomau’r anaf </a:t>
            </a:r>
            <a:br>
              <a:rPr lang="en-US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B883A4-115E-C3F3-CA19-1B1433030F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68"/>
          <a:stretch/>
        </p:blipFill>
        <p:spPr>
          <a:xfrm>
            <a:off x="20" y="10"/>
            <a:ext cx="6095980" cy="3175906"/>
          </a:xfrm>
          <a:custGeom>
            <a:avLst/>
            <a:gdLst/>
            <a:ahLst/>
            <a:cxnLst/>
            <a:rect l="l" t="t" r="r" b="b"/>
            <a:pathLst>
              <a:path w="6096000" h="3175916">
                <a:moveTo>
                  <a:pt x="0" y="0"/>
                </a:moveTo>
                <a:lnTo>
                  <a:pt x="6096000" y="0"/>
                </a:lnTo>
                <a:lnTo>
                  <a:pt x="6096000" y="3175916"/>
                </a:lnTo>
                <a:lnTo>
                  <a:pt x="6074953" y="3168556"/>
                </a:lnTo>
                <a:cubicBezTo>
                  <a:pt x="6065180" y="3165138"/>
                  <a:pt x="6054705" y="3162334"/>
                  <a:pt x="6041425" y="3161984"/>
                </a:cubicBezTo>
                <a:lnTo>
                  <a:pt x="5978335" y="3173176"/>
                </a:lnTo>
                <a:cubicBezTo>
                  <a:pt x="5953369" y="3176890"/>
                  <a:pt x="5845857" y="3169112"/>
                  <a:pt x="5827638" y="3169738"/>
                </a:cubicBezTo>
                <a:cubicBezTo>
                  <a:pt x="5821882" y="3178743"/>
                  <a:pt x="5799256" y="3174685"/>
                  <a:pt x="5761310" y="3170760"/>
                </a:cubicBezTo>
                <a:cubicBezTo>
                  <a:pt x="5731057" y="3170684"/>
                  <a:pt x="5713719" y="3171961"/>
                  <a:pt x="5696588" y="3173023"/>
                </a:cubicBezTo>
                <a:lnTo>
                  <a:pt x="5682596" y="3173661"/>
                </a:lnTo>
                <a:lnTo>
                  <a:pt x="5575844" y="3148218"/>
                </a:lnTo>
                <a:cubicBezTo>
                  <a:pt x="5455823" y="3136706"/>
                  <a:pt x="5377668" y="3144388"/>
                  <a:pt x="5287401" y="3135195"/>
                </a:cubicBezTo>
                <a:cubicBezTo>
                  <a:pt x="5197135" y="3126002"/>
                  <a:pt x="5202548" y="3115782"/>
                  <a:pt x="5034243" y="3093057"/>
                </a:cubicBezTo>
                <a:cubicBezTo>
                  <a:pt x="4879585" y="3031690"/>
                  <a:pt x="4724928" y="3048859"/>
                  <a:pt x="4570270" y="3026761"/>
                </a:cubicBezTo>
                <a:cubicBezTo>
                  <a:pt x="4488718" y="3050631"/>
                  <a:pt x="4344263" y="2990436"/>
                  <a:pt x="4232462" y="2981221"/>
                </a:cubicBezTo>
                <a:cubicBezTo>
                  <a:pt x="4120662" y="2972005"/>
                  <a:pt x="3986179" y="2970108"/>
                  <a:pt x="3899469" y="2971466"/>
                </a:cubicBezTo>
                <a:cubicBezTo>
                  <a:pt x="3892272" y="2982518"/>
                  <a:pt x="3768985" y="2995342"/>
                  <a:pt x="3710933" y="2958642"/>
                </a:cubicBezTo>
                <a:cubicBezTo>
                  <a:pt x="3583105" y="2956402"/>
                  <a:pt x="3623640" y="2964712"/>
                  <a:pt x="3495164" y="2941478"/>
                </a:cubicBezTo>
                <a:cubicBezTo>
                  <a:pt x="3419432" y="2942273"/>
                  <a:pt x="3339383" y="2952386"/>
                  <a:pt x="3282944" y="2951628"/>
                </a:cubicBezTo>
                <a:cubicBezTo>
                  <a:pt x="3281769" y="2953455"/>
                  <a:pt x="3129759" y="2929645"/>
                  <a:pt x="3085959" y="2922940"/>
                </a:cubicBezTo>
                <a:cubicBezTo>
                  <a:pt x="3042159" y="2916235"/>
                  <a:pt x="3054740" y="2920103"/>
                  <a:pt x="3020146" y="2911397"/>
                </a:cubicBezTo>
                <a:cubicBezTo>
                  <a:pt x="2871334" y="2883584"/>
                  <a:pt x="2762563" y="2883465"/>
                  <a:pt x="2653542" y="2876899"/>
                </a:cubicBezTo>
                <a:cubicBezTo>
                  <a:pt x="2533423" y="2872448"/>
                  <a:pt x="2683271" y="2915174"/>
                  <a:pt x="2510424" y="2888407"/>
                </a:cubicBezTo>
                <a:cubicBezTo>
                  <a:pt x="2506340" y="2898923"/>
                  <a:pt x="2449170" y="2888049"/>
                  <a:pt x="2412523" y="2882673"/>
                </a:cubicBezTo>
                <a:cubicBezTo>
                  <a:pt x="2355021" y="2881306"/>
                  <a:pt x="2382991" y="2891314"/>
                  <a:pt x="2308292" y="2874695"/>
                </a:cubicBezTo>
                <a:lnTo>
                  <a:pt x="2233764" y="2908195"/>
                </a:lnTo>
                <a:cubicBezTo>
                  <a:pt x="2234416" y="2903929"/>
                  <a:pt x="2112578" y="2949704"/>
                  <a:pt x="2089169" y="2948983"/>
                </a:cubicBezTo>
                <a:lnTo>
                  <a:pt x="1901626" y="2945454"/>
                </a:lnTo>
                <a:cubicBezTo>
                  <a:pt x="1851336" y="2959106"/>
                  <a:pt x="1870664" y="2971169"/>
                  <a:pt x="1825089" y="2978820"/>
                </a:cubicBezTo>
                <a:cubicBezTo>
                  <a:pt x="1779514" y="2986471"/>
                  <a:pt x="1746268" y="2976574"/>
                  <a:pt x="1628175" y="2991359"/>
                </a:cubicBezTo>
                <a:cubicBezTo>
                  <a:pt x="1580792" y="3002760"/>
                  <a:pt x="1459893" y="2977867"/>
                  <a:pt x="1367439" y="2991184"/>
                </a:cubicBezTo>
                <a:cubicBezTo>
                  <a:pt x="1369407" y="3003218"/>
                  <a:pt x="1303810" y="3002393"/>
                  <a:pt x="1260431" y="2993313"/>
                </a:cubicBezTo>
                <a:lnTo>
                  <a:pt x="1131986" y="3017812"/>
                </a:lnTo>
                <a:cubicBezTo>
                  <a:pt x="1134074" y="3034431"/>
                  <a:pt x="1115111" y="3023292"/>
                  <a:pt x="1062297" y="3034267"/>
                </a:cubicBezTo>
                <a:cubicBezTo>
                  <a:pt x="1046148" y="3044857"/>
                  <a:pt x="1019464" y="3043729"/>
                  <a:pt x="979009" y="3052795"/>
                </a:cubicBezTo>
                <a:cubicBezTo>
                  <a:pt x="963885" y="3062784"/>
                  <a:pt x="844270" y="3032960"/>
                  <a:pt x="809514" y="3039765"/>
                </a:cubicBezTo>
                <a:cubicBezTo>
                  <a:pt x="773761" y="3042869"/>
                  <a:pt x="775984" y="3025792"/>
                  <a:pt x="686053" y="3027101"/>
                </a:cubicBezTo>
                <a:cubicBezTo>
                  <a:pt x="600190" y="3024844"/>
                  <a:pt x="595882" y="3019147"/>
                  <a:pt x="504370" y="3015625"/>
                </a:cubicBezTo>
                <a:cubicBezTo>
                  <a:pt x="442615" y="3013617"/>
                  <a:pt x="455531" y="3005845"/>
                  <a:pt x="421644" y="3004997"/>
                </a:cubicBezTo>
                <a:cubicBezTo>
                  <a:pt x="377193" y="3017912"/>
                  <a:pt x="307611" y="2981496"/>
                  <a:pt x="274973" y="2996304"/>
                </a:cubicBezTo>
                <a:lnTo>
                  <a:pt x="116340" y="2982098"/>
                </a:lnTo>
                <a:lnTo>
                  <a:pt x="35300" y="2993836"/>
                </a:lnTo>
                <a:cubicBezTo>
                  <a:pt x="29001" y="2994370"/>
                  <a:pt x="18688" y="2993580"/>
                  <a:pt x="6479" y="2992085"/>
                </a:cubicBezTo>
                <a:lnTo>
                  <a:pt x="0" y="2991123"/>
                </a:lnTo>
                <a:close/>
              </a:path>
            </a:pathLst>
          </a:custGeom>
        </p:spPr>
      </p:pic>
      <p:pic>
        <p:nvPicPr>
          <p:cNvPr id="3" name="Picture 2" descr="A hand writing a line with blue text&#10;&#10;Description automatically generated">
            <a:extLst>
              <a:ext uri="{FF2B5EF4-FFF2-40B4-BE49-F238E27FC236}">
                <a16:creationId xmlns:a16="http://schemas.microsoft.com/office/drawing/2014/main" id="{1037B6CF-4AAF-39B8-4D8C-767B09D02A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1794"/>
          <a:stretch/>
        </p:blipFill>
        <p:spPr>
          <a:xfrm>
            <a:off x="6096000" y="10"/>
            <a:ext cx="6096000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C99E2B-968B-168C-277E-938D70460670}"/>
              </a:ext>
            </a:extLst>
          </p:cNvPr>
          <p:cNvSpPr txBox="1"/>
          <p:nvPr/>
        </p:nvSpPr>
        <p:spPr>
          <a:xfrm>
            <a:off x="5745707" y="3493827"/>
            <a:ext cx="5813948" cy="28561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Mae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symptomau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o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anafiadau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brachial plexus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amrywio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ôl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y math o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anaf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pha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nerfau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sydd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wedi'u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heffeithio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  Mae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symptomau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mwyaf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cyffredin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o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anaf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brachial plexus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cynnwys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cloffni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parlys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y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fraich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neu'r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llaw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diffyg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rheolaeth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dros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gyhyrau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diffyg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teimlad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poen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y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llaw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,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braich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neu'r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arddwrn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gwybodaeth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gan 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Mayo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clinic 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C953D6-A315-BEED-EB50-689D17F074D0}"/>
              </a:ext>
            </a:extLst>
          </p:cNvPr>
          <p:cNvSpPr txBox="1"/>
          <p:nvPr/>
        </p:nvSpPr>
        <p:spPr>
          <a:xfrm>
            <a:off x="9739085" y="6657945"/>
            <a:ext cx="245291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60492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74B930-CA94-7E21-133F-62F8BB22D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Arwyddion a symptomau’r anaf 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F540A-6C26-8996-CFD7-B05628652A66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Mae niwed llai difrifol yn digwydd pan mae nerf y brachial plexus yn cael ei gorymestyn.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'</a:t>
            </a:r>
            <a:r>
              <a:rPr lang="en-US" sz="1500" i="1"/>
              <a:t>Stinger</a:t>
            </a:r>
            <a:r>
              <a:rPr lang="en-US" sz="1500"/>
              <a:t>' yw'r gair a ddefnyddir yn aml i ddisgrifio anaf i'r brachial plexus a gall achosi'r symptomau canlynol: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Teimlad sy'n debyg i sioc trydanol, neu boen sy'n teithio lawr y fraich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Diffyg teimlad a gwendid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Mae'r symptomau hyn fel arfer yn para am eiliadau neu gwpl o funedau ond gallent bara am sawl diwrnod ar adegau.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Mae symptomau mwy difrifol yn digwydd ar ôl anafiadau sydd yn anafu, rhwygo neu dorri'r nerfau.  Mae'r anaf mwyaf difrifol i'r brachial plexus yn digwydd pan mae gwreiddyn y nerf yn cael ei rhwygo o gord yr asgwrn gefn.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Mae arwyddion a symptomau'n cynnwys: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gwendid wrth geisio defnyddio rhai cyhyrau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 diffyg symudiad yn llwyr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dim teimlad yn y fraich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poen difrifol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(gwybodaeth gan mayo clinic 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42087425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E2BBE52A-3320-D4AD-1045-C86642FECA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41" r="-2" b="2933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59" name="Freeform: Shape 58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BEB97-630C-F368-E324-7C4D4588D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Arwyddion a symptomau'r anaf</a:t>
            </a: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DED5D2-3021-F6E8-044D-9D2A69F9C02A}"/>
              </a:ext>
            </a:extLst>
          </p:cNvPr>
          <p:cNvSpPr txBox="1"/>
          <p:nvPr/>
        </p:nvSpPr>
        <p:spPr>
          <a:xfrm>
            <a:off x="1189319" y="2547257"/>
            <a:ext cx="4458446" cy="31097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Mathau o lawdriniaethau: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Grafft i'r nerf – ble mae rhan o'r nerf sydd wedi'i niweidio'n cael ei thynnu allan. Mae darn o'r nerf</a:t>
            </a:r>
            <a:r>
              <a:rPr lang="en-US" sz="1400" i="1"/>
              <a:t> sural </a:t>
            </a:r>
            <a:r>
              <a:rPr lang="en-US" sz="1400"/>
              <a:t>yn cael ei defnyddio fel grafft.   Mae darnau o nerf o'r goes yn cael eu defnyddio i  lenwi'r bwlch yn y nerf sydd wedi'i niweidio.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 trosglwyddo nerf – ble y trosglwyddir nerf o un man i fan arall.  Mae hyn yn gadael i nerfau newydd i dyfu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Trosglwyddo cyhyr – ble mae darn o gyhyr yn cael ei symud o'r clun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(Gwybodaeth gan Glinig Mayo)</a:t>
            </a:r>
          </a:p>
        </p:txBody>
      </p:sp>
    </p:spTree>
    <p:extLst>
      <p:ext uri="{BB962C8B-B14F-4D97-AF65-F5344CB8AC3E}">
        <p14:creationId xmlns:p14="http://schemas.microsoft.com/office/powerpoint/2010/main" val="7866212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4078D-948D-2390-4C8B-6A5629894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Crynodeb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Graphic 5" descr="SVG &gt; Mann Sport Läufer - Kostenloses SVG-Bild &amp; Symbol. | SVG Silh">
            <a:extLst>
              <a:ext uri="{FF2B5EF4-FFF2-40B4-BE49-F238E27FC236}">
                <a16:creationId xmlns:a16="http://schemas.microsoft.com/office/drawing/2014/main" id="{C510280B-98ED-099F-DBCC-9D1549A921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557050"/>
            <a:ext cx="4777381" cy="557415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29D068-78A4-F45D-5A77-0B337F983473}"/>
              </a:ext>
            </a:extLst>
          </p:cNvPr>
          <p:cNvSpPr txBox="1">
            <a:spLocks/>
          </p:cNvSpPr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Cynhwysir gwybodaeth bwysig am:</a:t>
            </a:r>
          </a:p>
          <a:p>
            <a:r>
              <a:rPr lang="en-US"/>
              <a:t>Mathau gwahanol o law driniaethau</a:t>
            </a:r>
          </a:p>
          <a:p>
            <a:r>
              <a:rPr lang="en-US"/>
              <a:t> cyfnodau gwella </a:t>
            </a:r>
          </a:p>
          <a:p>
            <a:r>
              <a:rPr lang="en-US"/>
              <a:t>Arwyddion a symptomau’r anaf</a:t>
            </a:r>
          </a:p>
          <a:p>
            <a:r>
              <a:rPr lang="en-US"/>
              <a:t>Mecanwaith yr anaf 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EFEA81-41A6-EC27-0A10-5D26FF903A96}"/>
              </a:ext>
            </a:extLst>
          </p:cNvPr>
          <p:cNvSpPr txBox="1"/>
          <p:nvPr/>
        </p:nvSpPr>
        <p:spPr>
          <a:xfrm>
            <a:off x="1632857" y="1462101"/>
            <a:ext cx="9908208" cy="4631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7953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65A9E-0C52-D927-BCFE-475B5880E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1E7880-CFEB-1B1F-0A8E-F78885A78484}"/>
              </a:ext>
            </a:extLst>
          </p:cNvPr>
          <p:cNvSpPr txBox="1"/>
          <p:nvPr/>
        </p:nvSpPr>
        <p:spPr>
          <a:xfrm>
            <a:off x="427075" y="1690688"/>
            <a:ext cx="1176492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 fontAlgn="base"/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(No author given) (2021)</a:t>
            </a:r>
            <a:r>
              <a:rPr lang="en-US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‘Hamstring injury’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NHS. Available at: 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2"/>
              </a:rPr>
              <a:t>Https://</a:t>
            </a:r>
            <a:r>
              <a:rPr lang="en-US" sz="1800" u="sng" strike="noStrike" dirty="0" err="1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2"/>
              </a:rPr>
              <a:t>www.nhs.uk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2"/>
              </a:rPr>
              <a:t>/conditions/hamstring-injury/</a:t>
            </a:r>
            <a:r>
              <a:rPr lang="en-US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 4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March 2024]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rtl="0" fontAlgn="base"/>
            <a:endParaRPr lang="en-US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Paton.B, 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Plastow.R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(2021) </a:t>
            </a:r>
            <a:r>
              <a:rPr lang="en-US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‘Hamstring injury: treatment, recovery time and when to see a doctor’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ISEH. Available at: 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3"/>
              </a:rPr>
              <a:t>https://</a:t>
            </a:r>
            <a:r>
              <a:rPr lang="en-US" sz="1800" u="sng" strike="noStrike" dirty="0" err="1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3"/>
              </a:rPr>
              <a:t>www.iseh.co.uk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3"/>
              </a:rPr>
              <a:t>/news/latest-news/hamstring-injury-treatment-recovery-time-and-when-to-see-a-doctor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[Accessed 4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March 2024]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rtl="0" fontAlgn="base"/>
            <a:endParaRPr lang="en-US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(No author given) (No date given) </a:t>
            </a:r>
            <a:r>
              <a:rPr lang="en-US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‘Hamstring tear and surgery’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Health University of Utah. Available at: 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4"/>
              </a:rPr>
              <a:t>https://</a:t>
            </a:r>
            <a:r>
              <a:rPr lang="en-US" sz="1800" u="sng" strike="noStrike" dirty="0" err="1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4"/>
              </a:rPr>
              <a:t>healthcare.utah.edu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4"/>
              </a:rPr>
              <a:t>/</a:t>
            </a:r>
            <a:r>
              <a:rPr lang="en-US" sz="1800" u="sng" strike="noStrike" dirty="0" err="1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4"/>
              </a:rPr>
              <a:t>orthopaedics</a:t>
            </a:r>
            <a:r>
              <a:rPr lang="en-US" sz="1800" u="sng" strike="noStrike" dirty="0">
                <a:solidFill>
                  <a:srgbClr val="467886"/>
                </a:solidFill>
                <a:effectLst/>
                <a:latin typeface="Calibri" panose="020F0502020204030204" pitchFamily="34" charset="0"/>
                <a:hlinkClick r:id="rId4"/>
              </a:rPr>
              <a:t>/specialties/hip-pain/hamstring-tear-surgery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[Accessed on 5</a:t>
            </a:r>
            <a:r>
              <a:rPr lang="en-US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March 2024] </a:t>
            </a:r>
            <a:endParaRPr lang="en-GB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endParaRPr lang="en-GB" sz="18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rtl="0" fontAlgn="base"/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(No author given) (2000)</a:t>
            </a:r>
            <a:r>
              <a:rPr lang="en-US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‘Hamstring strain (pulled hamstring)’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Skadefri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 </a:t>
            </a:r>
            <a:r>
              <a:rPr lang="en-US" sz="180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</a:t>
            </a:r>
            <a:r>
              <a:rPr lang="en-US" sz="180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fittoplay.org</a:t>
            </a:r>
            <a:r>
              <a:rPr lang="en-US" sz="180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/body-parts/hamstring/-hamstring-strain-pulled-</a:t>
            </a:r>
            <a:r>
              <a:rPr lang="en-US" sz="1800" u="sng" strike="noStrike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hamstringnew-page</a:t>
            </a:r>
            <a:r>
              <a:rPr lang="en-US" sz="180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/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[Accessed on 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6</a:t>
            </a:r>
            <a:r>
              <a:rPr lang="en-US" sz="1800" baseline="300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March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2024] </a:t>
            </a:r>
            <a:endParaRPr lang="en-US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/>
            <a:br>
              <a:rPr lang="en-US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US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>
              <a:latin typeface="Segoe UI"/>
              <a:cs typeface="Segoe U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9929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7F4C2-C33D-E7A6-3C93-B105BCB7D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C74EE2-65ED-9495-AB9D-8AB05DCE2662}"/>
              </a:ext>
            </a:extLst>
          </p:cNvPr>
          <p:cNvSpPr txBox="1"/>
          <p:nvPr/>
        </p:nvSpPr>
        <p:spPr>
          <a:xfrm>
            <a:off x="304800" y="2333685"/>
            <a:ext cx="11049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Vincent.P (2023) 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‘Concussion’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Patient. Available at: 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2"/>
              </a:rPr>
              <a:t>https://patient.info/brain-nerves/head-injuries/</a:t>
            </a:r>
            <a:r>
              <a:rPr lang="en-US" sz="1800" b="0" i="0" u="sng" strike="noStrike" dirty="0" err="1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2"/>
              </a:rPr>
              <a:t>concussionhttps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2"/>
              </a:rPr>
              <a:t>://patient.info/brain-nerves/head-injuries/concussion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[Accessed on 8</a:t>
            </a:r>
            <a:r>
              <a:rPr lang="en-US" sz="1800" b="0" i="0" u="none" strike="noStrike" baseline="30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(2023)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‘Concussion’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Wikipedia. Available at: 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3"/>
              </a:rPr>
              <a:t>https://en.wikipedia.org/wiki/Concussion#Mechanism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[Accessed on 8</a:t>
            </a:r>
            <a:r>
              <a:rPr lang="en-US" sz="1800" b="0" i="0" u="none" strike="noStrike" baseline="30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(2023)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‘Concussion’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NHS Inform. Available at: 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https://</a:t>
            </a:r>
            <a:r>
              <a:rPr lang="en-US" sz="1800" b="0" i="0" u="sng" strike="noStrike" dirty="0" err="1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www.nhsinform.scot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/illnesses-and-conditions/injuries/head-and-neck-injuries/concussion/#causes-of-</a:t>
            </a:r>
            <a:r>
              <a:rPr lang="en-US" sz="1800" b="0" i="0" u="sng" strike="noStrike" dirty="0" err="1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concussionhttps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://</a:t>
            </a:r>
            <a:r>
              <a:rPr lang="en-US" sz="1800" b="0" i="0" u="sng" strike="noStrike" dirty="0" err="1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www.nhsinform.scot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4"/>
              </a:rPr>
              <a:t>/illnesses-and-conditions/injuries/head-and-neck-injuries/concussion/#causes-of-concussion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[Accessed on 8</a:t>
            </a:r>
            <a:r>
              <a:rPr lang="en-US" sz="1800" b="0" i="0" u="none" strike="noStrike" baseline="30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(2023)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‘What is concussion’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Return2play. Available at: </a:t>
            </a: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ptos" panose="020B0004020202020204" pitchFamily="34" charset="0"/>
                <a:hlinkClick r:id="rId5"/>
              </a:rPr>
              <a:t>https://www.return2play.org.uk/concussion/https://www.return2play.org.uk/concussion/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[Accessed on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8</a:t>
            </a:r>
            <a:r>
              <a:rPr lang="en-US" sz="1800" b="0" i="0" u="none" strike="noStrike" baseline="3000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March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2024]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Khoi.D (No date given) 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‘Concussion’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 American Association of Neurological Surgeons. Available at: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6"/>
              </a:rPr>
              <a:t>https://</a:t>
            </a:r>
            <a:r>
              <a:rPr lang="en-US" sz="1800" b="0" i="0" u="sng" strike="noStrike" dirty="0" err="1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6"/>
              </a:rPr>
              <a:t>www.aans.org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6"/>
              </a:rPr>
              <a:t>/en/Patients/Neurosurgical-Conditions-</a:t>
            </a:r>
            <a:r>
              <a:rPr lang="en-US" sz="1800" b="0" i="0" u="none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6"/>
              </a:rPr>
              <a:t>and</a:t>
            </a:r>
            <a:r>
              <a:rPr lang="en-US" sz="1800" b="0" i="0" u="sng" strike="noStrike" dirty="0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6"/>
              </a:rPr>
              <a:t>-Treatments/Concussion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[Accessed on 9</a:t>
            </a:r>
            <a:r>
              <a:rPr lang="en-US" sz="1800" b="0" i="0" u="none" strike="noStrike" baseline="300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5206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1E3DB-6BE9-F224-6F6B-EF1F60D45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7747B1-5098-BC5E-2D23-A2B3334B71CB}"/>
              </a:ext>
            </a:extLst>
          </p:cNvPr>
          <p:cNvSpPr txBox="1"/>
          <p:nvPr/>
        </p:nvSpPr>
        <p:spPr>
          <a:xfrm>
            <a:off x="301625" y="2514600"/>
            <a:ext cx="1142999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 fontAlgn="base"/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(2022)</a:t>
            </a:r>
            <a:r>
              <a:rPr lang="en-GB" sz="180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‘Brachial Plexus Injury’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Cleveland clinic. Available at </a:t>
            </a:r>
            <a:r>
              <a:rPr lang="en-GB" sz="1800" u="sng" strike="noStrike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2"/>
              </a:rPr>
              <a:t>https://my.clevelandclinic.org/health/diseases/22822-brachial-plexus-injury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[Accessed on 9</a:t>
            </a:r>
            <a:r>
              <a:rPr lang="en-GB" sz="180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(2022) </a:t>
            </a:r>
            <a:r>
              <a:rPr lang="en-GB" sz="180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‘Brachial Plexus Injury’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Mayo clinic. Available at: </a:t>
            </a:r>
            <a:r>
              <a:rPr lang="en-GB" sz="1800" u="sng" strike="noStrike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3"/>
              </a:rPr>
              <a:t>https://www.mayoclinic.org/diseases-conditions/brachial-plexus-injury/symptoms-causes/syc-20350235</a:t>
            </a:r>
            <a:r>
              <a:rPr lang="en-GB" sz="1800" u="sng">
                <a:solidFill>
                  <a:srgbClr val="467886"/>
                </a:solidFill>
                <a:effectLst/>
                <a:latin typeface="Aptos" panose="020B0004020202020204" pitchFamily="34" charset="0"/>
              </a:rPr>
              <a:t>  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[Accessed on 10</a:t>
            </a:r>
            <a:r>
              <a:rPr lang="en-GB" sz="180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(2022) </a:t>
            </a:r>
            <a:r>
              <a:rPr lang="en-GB" sz="180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‘Brachial Plexus Injury’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Mayo clinic. Available at: </a:t>
            </a:r>
            <a:r>
              <a:rPr lang="en-GB" sz="1800" u="sng" strike="noStrike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3"/>
              </a:rPr>
              <a:t>https://www.mayoclinic.org/diseases-conditions/brachial-plexus-injury/symptoms-causes/syc-20350235</a:t>
            </a:r>
            <a:r>
              <a:rPr lang="en-GB" sz="1800" u="sng">
                <a:solidFill>
                  <a:srgbClr val="467886"/>
                </a:solidFill>
                <a:effectLst/>
                <a:latin typeface="Aptos" panose="020B0004020202020204" pitchFamily="34" charset="0"/>
              </a:rPr>
              <a:t>  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[Accessed on 10</a:t>
            </a:r>
            <a:r>
              <a:rPr lang="en-GB" sz="180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(No author given) (2022) </a:t>
            </a:r>
            <a:r>
              <a:rPr lang="en-GB" sz="180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‘Brachial Plexus Injury’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Mayo clinic. Available at: </a:t>
            </a:r>
            <a:r>
              <a:rPr lang="en-GB" sz="1800" u="sng" strike="noStrike">
                <a:solidFill>
                  <a:srgbClr val="467886"/>
                </a:solidFill>
                <a:effectLst/>
                <a:latin typeface="Aptos" panose="020B0004020202020204" pitchFamily="34" charset="0"/>
                <a:hlinkClick r:id="rId3"/>
              </a:rPr>
              <a:t>https://www.mayoclinic.org/diseases-conditions/brachial-plexus-injury/symptoms-causes/syc-20350235</a:t>
            </a:r>
            <a:r>
              <a:rPr lang="en-GB" sz="1800" u="sng">
                <a:solidFill>
                  <a:srgbClr val="467886"/>
                </a:solidFill>
                <a:effectLst/>
                <a:latin typeface="Aptos" panose="020B0004020202020204" pitchFamily="34" charset="0"/>
              </a:rPr>
              <a:t>  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[Accessed on 11</a:t>
            </a:r>
            <a:r>
              <a:rPr lang="en-GB" sz="180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18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March 2024] </a:t>
            </a: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/>
            <a:br>
              <a:rPr lang="en-GB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107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Sports injuries </vt:lpstr>
      <vt:lpstr>Anafiadau chwareon – rhwyg llinyn y gar </vt:lpstr>
      <vt:lpstr>Achosion yr anaf </vt:lpstr>
      <vt:lpstr>Achosion yr anaf </vt:lpstr>
      <vt:lpstr>Mecanwaith yr anaf </vt:lpstr>
      <vt:lpstr>Mecanwaith yr anaf </vt:lpstr>
      <vt:lpstr>Llinyn y gar</vt:lpstr>
      <vt:lpstr> Symptomau ac arwyddion yr anaf </vt:lpstr>
      <vt:lpstr> Symptomau ac arwyddion yr anaf</vt:lpstr>
      <vt:lpstr>Symptomau ac arwyddion yr anaf  </vt:lpstr>
      <vt:lpstr>Crynodeb</vt:lpstr>
      <vt:lpstr>Cyfergyd</vt:lpstr>
      <vt:lpstr>Achosion yr anaf </vt:lpstr>
      <vt:lpstr>Achosion yr anaf</vt:lpstr>
      <vt:lpstr>Mecanwaith yr anaf</vt:lpstr>
      <vt:lpstr>Mecanwaith yr anaf </vt:lpstr>
      <vt:lpstr>Symptomau ac arwyddion yr anaf </vt:lpstr>
      <vt:lpstr>Symptomau ac  arwyddion yr anaf </vt:lpstr>
      <vt:lpstr>Symtomau ac arwyddion yr anaf ( data gan return o play </vt:lpstr>
      <vt:lpstr>Symptomau ac arwyddion y anaf </vt:lpstr>
      <vt:lpstr>PowerPoint Presentation</vt:lpstr>
      <vt:lpstr>Crynodeb</vt:lpstr>
      <vt:lpstr>Brachial plexus </vt:lpstr>
      <vt:lpstr>Achosion yr anaf </vt:lpstr>
      <vt:lpstr>Achosion yr anaf </vt:lpstr>
      <vt:lpstr>Mecanwaith yr anaf </vt:lpstr>
      <vt:lpstr>Mecanwaith yr anaf </vt:lpstr>
      <vt:lpstr>Arwyddion a symptomau’r anaf  </vt:lpstr>
      <vt:lpstr>Arwyddion a symptomau’r anaf </vt:lpstr>
      <vt:lpstr>Arwyddion a symptomau'r anaf</vt:lpstr>
      <vt:lpstr>Crynodeb</vt:lpstr>
      <vt:lpstr>Reference list </vt:lpstr>
      <vt:lpstr>Reference list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Cai Evans (2304980)</cp:lastModifiedBy>
  <cp:revision>6</cp:revision>
  <dcterms:created xsi:type="dcterms:W3CDTF">2024-02-26T10:59:49Z</dcterms:created>
  <dcterms:modified xsi:type="dcterms:W3CDTF">2024-04-09T13:35:30Z</dcterms:modified>
</cp:coreProperties>
</file>