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2" r:id="rId1"/>
  </p:sldMasterIdLst>
  <p:sldIdLst>
    <p:sldId id="258" r:id="rId2"/>
    <p:sldId id="257" r:id="rId3"/>
    <p:sldId id="260" r:id="rId4"/>
    <p:sldId id="261" r:id="rId5"/>
    <p:sldId id="262" r:id="rId6"/>
    <p:sldId id="263"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27"/>
  </p:normalViewPr>
  <p:slideViewPr>
    <p:cSldViewPr snapToGrid="0" snapToObjects="1">
      <p:cViewPr varScale="1">
        <p:scale>
          <a:sx n="99" d="100"/>
          <a:sy n="99" d="100"/>
        </p:scale>
        <p:origin x="5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8D3493-2E56-4A9B-898E-AF4707189965}" type="doc">
      <dgm:prSet loTypeId="urn:microsoft.com/office/officeart/2005/8/layout/venn3" loCatId="relationship" qsTypeId="urn:microsoft.com/office/officeart/2005/8/quickstyle/3d1" qsCatId="3D" csTypeId="urn:microsoft.com/office/officeart/2005/8/colors/accent1_2" csCatId="accent1" phldr="1"/>
      <dgm:spPr/>
      <dgm:t>
        <a:bodyPr/>
        <a:lstStyle/>
        <a:p>
          <a:endParaRPr lang="en-US"/>
        </a:p>
      </dgm:t>
    </dgm:pt>
    <dgm:pt modelId="{CE5FC8E7-B2E3-4F95-986A-43AC7BFFB99B}">
      <dgm:prSet phldrT="[Text]"/>
      <dgm:spPr/>
      <dgm:t>
        <a:bodyPr/>
        <a:lstStyle/>
        <a:p>
          <a:r>
            <a:rPr lang="en-US" dirty="0"/>
            <a:t>Transparency</a:t>
          </a:r>
        </a:p>
      </dgm:t>
    </dgm:pt>
    <dgm:pt modelId="{A3810A05-68EF-45B0-9279-4EA4975E9845}" type="parTrans" cxnId="{771383F1-39D5-4297-896F-F9E675E1AE47}">
      <dgm:prSet/>
      <dgm:spPr/>
      <dgm:t>
        <a:bodyPr/>
        <a:lstStyle/>
        <a:p>
          <a:endParaRPr lang="en-US"/>
        </a:p>
      </dgm:t>
    </dgm:pt>
    <dgm:pt modelId="{98AC2772-E9C9-4CB9-BD63-5254CAF76DD1}" type="sibTrans" cxnId="{771383F1-39D5-4297-896F-F9E675E1AE47}">
      <dgm:prSet/>
      <dgm:spPr/>
      <dgm:t>
        <a:bodyPr/>
        <a:lstStyle/>
        <a:p>
          <a:endParaRPr lang="en-US"/>
        </a:p>
      </dgm:t>
    </dgm:pt>
    <dgm:pt modelId="{4A5EE8F4-7E39-48A6-87C0-5B1D4178D318}">
      <dgm:prSet phldrT="[Text]"/>
      <dgm:spPr/>
      <dgm:t>
        <a:bodyPr/>
        <a:lstStyle/>
        <a:p>
          <a:r>
            <a:rPr lang="en-US" dirty="0"/>
            <a:t>Professional Duty of Candor</a:t>
          </a:r>
        </a:p>
      </dgm:t>
    </dgm:pt>
    <dgm:pt modelId="{48515729-7E9B-4006-82FC-1507DECB4A47}" type="parTrans" cxnId="{91E3B12D-450E-49E9-A1B4-7F6772516BE7}">
      <dgm:prSet/>
      <dgm:spPr/>
      <dgm:t>
        <a:bodyPr/>
        <a:lstStyle/>
        <a:p>
          <a:endParaRPr lang="en-US"/>
        </a:p>
      </dgm:t>
    </dgm:pt>
    <dgm:pt modelId="{0B014CBB-5328-4914-BF52-068AFE4095CF}" type="sibTrans" cxnId="{91E3B12D-450E-49E9-A1B4-7F6772516BE7}">
      <dgm:prSet/>
      <dgm:spPr/>
      <dgm:t>
        <a:bodyPr/>
        <a:lstStyle/>
        <a:p>
          <a:endParaRPr lang="en-US"/>
        </a:p>
      </dgm:t>
    </dgm:pt>
    <dgm:pt modelId="{BCBECCE2-7CCE-4773-B9E3-8C474E0E0078}">
      <dgm:prSet phldrT="[Text]"/>
      <dgm:spPr/>
      <dgm:t>
        <a:bodyPr/>
        <a:lstStyle/>
        <a:p>
          <a:r>
            <a:rPr lang="en-US" dirty="0"/>
            <a:t>courage</a:t>
          </a:r>
        </a:p>
      </dgm:t>
    </dgm:pt>
    <dgm:pt modelId="{83F7319F-0676-411C-A27B-A09718588CC5}" type="parTrans" cxnId="{8ADC53CA-6414-4A16-8FC3-951C97672376}">
      <dgm:prSet/>
      <dgm:spPr/>
      <dgm:t>
        <a:bodyPr/>
        <a:lstStyle/>
        <a:p>
          <a:endParaRPr lang="en-US"/>
        </a:p>
      </dgm:t>
    </dgm:pt>
    <dgm:pt modelId="{7B87FCEF-69CA-4416-9BAD-440F64B162B7}" type="sibTrans" cxnId="{8ADC53CA-6414-4A16-8FC3-951C97672376}">
      <dgm:prSet/>
      <dgm:spPr/>
      <dgm:t>
        <a:bodyPr/>
        <a:lstStyle/>
        <a:p>
          <a:endParaRPr lang="en-US"/>
        </a:p>
      </dgm:t>
    </dgm:pt>
    <dgm:pt modelId="{E869862E-802E-4A1C-8DAD-C0A64A302579}">
      <dgm:prSet/>
      <dgm:spPr/>
      <dgm:t>
        <a:bodyPr/>
        <a:lstStyle/>
        <a:p>
          <a:r>
            <a:rPr lang="en-US" dirty="0"/>
            <a:t>Respect</a:t>
          </a:r>
        </a:p>
      </dgm:t>
    </dgm:pt>
    <dgm:pt modelId="{36FE8D17-1F2E-4030-B93B-7A591DF6FD14}" type="parTrans" cxnId="{C322E4E8-6F2A-4C2B-9303-9A77C3E2F0DB}">
      <dgm:prSet/>
      <dgm:spPr/>
      <dgm:t>
        <a:bodyPr/>
        <a:lstStyle/>
        <a:p>
          <a:endParaRPr lang="en-US"/>
        </a:p>
      </dgm:t>
    </dgm:pt>
    <dgm:pt modelId="{93D20971-A05D-49B3-9370-308088B16C76}" type="sibTrans" cxnId="{C322E4E8-6F2A-4C2B-9303-9A77C3E2F0DB}">
      <dgm:prSet/>
      <dgm:spPr/>
      <dgm:t>
        <a:bodyPr/>
        <a:lstStyle/>
        <a:p>
          <a:endParaRPr lang="en-US"/>
        </a:p>
      </dgm:t>
    </dgm:pt>
    <dgm:pt modelId="{F82989DA-857B-45E9-8374-10D5BEE38ACC}" type="pres">
      <dgm:prSet presAssocID="{478D3493-2E56-4A9B-898E-AF4707189965}" presName="Name0" presStyleCnt="0">
        <dgm:presLayoutVars>
          <dgm:dir/>
          <dgm:resizeHandles val="exact"/>
        </dgm:presLayoutVars>
      </dgm:prSet>
      <dgm:spPr/>
    </dgm:pt>
    <dgm:pt modelId="{4CBEA351-D682-4B1D-A447-2A0B56F50695}" type="pres">
      <dgm:prSet presAssocID="{CE5FC8E7-B2E3-4F95-986A-43AC7BFFB99B}" presName="Name5" presStyleLbl="vennNode1" presStyleIdx="0" presStyleCnt="4" custLinFactNeighborX="9893" custLinFactNeighborY="1583">
        <dgm:presLayoutVars>
          <dgm:bulletEnabled val="1"/>
        </dgm:presLayoutVars>
      </dgm:prSet>
      <dgm:spPr/>
    </dgm:pt>
    <dgm:pt modelId="{0E914065-DC6A-40D3-B928-84E270FDBADC}" type="pres">
      <dgm:prSet presAssocID="{98AC2772-E9C9-4CB9-BD63-5254CAF76DD1}" presName="space" presStyleCnt="0"/>
      <dgm:spPr/>
    </dgm:pt>
    <dgm:pt modelId="{9993443A-75AE-462D-B232-13D3F1962BAA}" type="pres">
      <dgm:prSet presAssocID="{4A5EE8F4-7E39-48A6-87C0-5B1D4178D318}" presName="Name5" presStyleLbl="vennNode1" presStyleIdx="1" presStyleCnt="4">
        <dgm:presLayoutVars>
          <dgm:bulletEnabled val="1"/>
        </dgm:presLayoutVars>
      </dgm:prSet>
      <dgm:spPr/>
    </dgm:pt>
    <dgm:pt modelId="{8433BDDA-990D-4E72-89B2-2CA0ED2503F1}" type="pres">
      <dgm:prSet presAssocID="{0B014CBB-5328-4914-BF52-068AFE4095CF}" presName="space" presStyleCnt="0"/>
      <dgm:spPr/>
    </dgm:pt>
    <dgm:pt modelId="{C2E46505-5EED-4688-A4DE-FC76049414DE}" type="pres">
      <dgm:prSet presAssocID="{BCBECCE2-7CCE-4773-B9E3-8C474E0E0078}" presName="Name5" presStyleLbl="vennNode1" presStyleIdx="2" presStyleCnt="4">
        <dgm:presLayoutVars>
          <dgm:bulletEnabled val="1"/>
        </dgm:presLayoutVars>
      </dgm:prSet>
      <dgm:spPr/>
    </dgm:pt>
    <dgm:pt modelId="{93963D9A-91C4-4F8C-BD74-9AC1788684DE}" type="pres">
      <dgm:prSet presAssocID="{7B87FCEF-69CA-4416-9BAD-440F64B162B7}" presName="space" presStyleCnt="0"/>
      <dgm:spPr/>
    </dgm:pt>
    <dgm:pt modelId="{E46501CE-4610-4C48-98E6-0FED5297E015}" type="pres">
      <dgm:prSet presAssocID="{E869862E-802E-4A1C-8DAD-C0A64A302579}" presName="Name5" presStyleLbl="vennNode1" presStyleIdx="3" presStyleCnt="4">
        <dgm:presLayoutVars>
          <dgm:bulletEnabled val="1"/>
        </dgm:presLayoutVars>
      </dgm:prSet>
      <dgm:spPr/>
    </dgm:pt>
  </dgm:ptLst>
  <dgm:cxnLst>
    <dgm:cxn modelId="{1B246D11-AAA6-46F7-9C67-ADE4694AC816}" type="presOf" srcId="{CE5FC8E7-B2E3-4F95-986A-43AC7BFFB99B}" destId="{4CBEA351-D682-4B1D-A447-2A0B56F50695}" srcOrd="0" destOrd="0" presId="urn:microsoft.com/office/officeart/2005/8/layout/venn3"/>
    <dgm:cxn modelId="{EE8B9A19-A2C1-4375-AE26-15673BCAE5B9}" type="presOf" srcId="{E869862E-802E-4A1C-8DAD-C0A64A302579}" destId="{E46501CE-4610-4C48-98E6-0FED5297E015}" srcOrd="0" destOrd="0" presId="urn:microsoft.com/office/officeart/2005/8/layout/venn3"/>
    <dgm:cxn modelId="{8496FE26-7059-477E-A9A9-D9EB17BCE4F6}" type="presOf" srcId="{478D3493-2E56-4A9B-898E-AF4707189965}" destId="{F82989DA-857B-45E9-8374-10D5BEE38ACC}" srcOrd="0" destOrd="0" presId="urn:microsoft.com/office/officeart/2005/8/layout/venn3"/>
    <dgm:cxn modelId="{91E3B12D-450E-49E9-A1B4-7F6772516BE7}" srcId="{478D3493-2E56-4A9B-898E-AF4707189965}" destId="{4A5EE8F4-7E39-48A6-87C0-5B1D4178D318}" srcOrd="1" destOrd="0" parTransId="{48515729-7E9B-4006-82FC-1507DECB4A47}" sibTransId="{0B014CBB-5328-4914-BF52-068AFE4095CF}"/>
    <dgm:cxn modelId="{6CDC5669-7D8F-42C7-AC8D-FA056EDBA796}" type="presOf" srcId="{4A5EE8F4-7E39-48A6-87C0-5B1D4178D318}" destId="{9993443A-75AE-462D-B232-13D3F1962BAA}" srcOrd="0" destOrd="0" presId="urn:microsoft.com/office/officeart/2005/8/layout/venn3"/>
    <dgm:cxn modelId="{FE5506B8-6EEC-4B78-AB1D-EDDA76F87BBD}" type="presOf" srcId="{BCBECCE2-7CCE-4773-B9E3-8C474E0E0078}" destId="{C2E46505-5EED-4688-A4DE-FC76049414DE}" srcOrd="0" destOrd="0" presId="urn:microsoft.com/office/officeart/2005/8/layout/venn3"/>
    <dgm:cxn modelId="{8ADC53CA-6414-4A16-8FC3-951C97672376}" srcId="{478D3493-2E56-4A9B-898E-AF4707189965}" destId="{BCBECCE2-7CCE-4773-B9E3-8C474E0E0078}" srcOrd="2" destOrd="0" parTransId="{83F7319F-0676-411C-A27B-A09718588CC5}" sibTransId="{7B87FCEF-69CA-4416-9BAD-440F64B162B7}"/>
    <dgm:cxn modelId="{C322E4E8-6F2A-4C2B-9303-9A77C3E2F0DB}" srcId="{478D3493-2E56-4A9B-898E-AF4707189965}" destId="{E869862E-802E-4A1C-8DAD-C0A64A302579}" srcOrd="3" destOrd="0" parTransId="{36FE8D17-1F2E-4030-B93B-7A591DF6FD14}" sibTransId="{93D20971-A05D-49B3-9370-308088B16C76}"/>
    <dgm:cxn modelId="{771383F1-39D5-4297-896F-F9E675E1AE47}" srcId="{478D3493-2E56-4A9B-898E-AF4707189965}" destId="{CE5FC8E7-B2E3-4F95-986A-43AC7BFFB99B}" srcOrd="0" destOrd="0" parTransId="{A3810A05-68EF-45B0-9279-4EA4975E9845}" sibTransId="{98AC2772-E9C9-4CB9-BD63-5254CAF76DD1}"/>
    <dgm:cxn modelId="{A3487B11-AD6A-46A2-98B6-441F201F94CE}" type="presParOf" srcId="{F82989DA-857B-45E9-8374-10D5BEE38ACC}" destId="{4CBEA351-D682-4B1D-A447-2A0B56F50695}" srcOrd="0" destOrd="0" presId="urn:microsoft.com/office/officeart/2005/8/layout/venn3"/>
    <dgm:cxn modelId="{C2A59B44-813E-4E51-8F46-CBD6EBDB1836}" type="presParOf" srcId="{F82989DA-857B-45E9-8374-10D5BEE38ACC}" destId="{0E914065-DC6A-40D3-B928-84E270FDBADC}" srcOrd="1" destOrd="0" presId="urn:microsoft.com/office/officeart/2005/8/layout/venn3"/>
    <dgm:cxn modelId="{97ADC33E-5086-476B-8CD9-C05259F52CAB}" type="presParOf" srcId="{F82989DA-857B-45E9-8374-10D5BEE38ACC}" destId="{9993443A-75AE-462D-B232-13D3F1962BAA}" srcOrd="2" destOrd="0" presId="urn:microsoft.com/office/officeart/2005/8/layout/venn3"/>
    <dgm:cxn modelId="{E702E794-8EC9-430A-869E-940CF0F989E5}" type="presParOf" srcId="{F82989DA-857B-45E9-8374-10D5BEE38ACC}" destId="{8433BDDA-990D-4E72-89B2-2CA0ED2503F1}" srcOrd="3" destOrd="0" presId="urn:microsoft.com/office/officeart/2005/8/layout/venn3"/>
    <dgm:cxn modelId="{836D5822-096E-4BF9-A8F1-6FEB6BD488BF}" type="presParOf" srcId="{F82989DA-857B-45E9-8374-10D5BEE38ACC}" destId="{C2E46505-5EED-4688-A4DE-FC76049414DE}" srcOrd="4" destOrd="0" presId="urn:microsoft.com/office/officeart/2005/8/layout/venn3"/>
    <dgm:cxn modelId="{79C6D957-CECD-4F7B-A2EA-47D0D75463DA}" type="presParOf" srcId="{F82989DA-857B-45E9-8374-10D5BEE38ACC}" destId="{93963D9A-91C4-4F8C-BD74-9AC1788684DE}" srcOrd="5" destOrd="0" presId="urn:microsoft.com/office/officeart/2005/8/layout/venn3"/>
    <dgm:cxn modelId="{1E667D87-746C-4AFA-AE8E-63E402307C96}" type="presParOf" srcId="{F82989DA-857B-45E9-8374-10D5BEE38ACC}" destId="{E46501CE-4610-4C48-98E6-0FED5297E015}"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507B83-F343-4F40-9936-8B0417097912}"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DF76548B-3106-40CC-BA52-4390AE815559}">
      <dgm:prSet phldrT="[Text]"/>
      <dgm:spPr/>
      <dgm:t>
        <a:bodyPr/>
        <a:lstStyle/>
        <a:p>
          <a:r>
            <a:rPr lang="en-US" dirty="0"/>
            <a:t>Active Listening</a:t>
          </a:r>
        </a:p>
      </dgm:t>
    </dgm:pt>
    <dgm:pt modelId="{EB72267A-6A6E-44F3-A9B1-AAF776E7B61F}" type="parTrans" cxnId="{CAD673AD-1E00-4F89-A40E-795E9CDE89D4}">
      <dgm:prSet/>
      <dgm:spPr/>
      <dgm:t>
        <a:bodyPr/>
        <a:lstStyle/>
        <a:p>
          <a:endParaRPr lang="en-US"/>
        </a:p>
      </dgm:t>
    </dgm:pt>
    <dgm:pt modelId="{39E5141F-F57A-435D-94A9-F744A80F7E8D}" type="sibTrans" cxnId="{CAD673AD-1E00-4F89-A40E-795E9CDE89D4}">
      <dgm:prSet/>
      <dgm:spPr/>
      <dgm:t>
        <a:bodyPr/>
        <a:lstStyle/>
        <a:p>
          <a:endParaRPr lang="en-US"/>
        </a:p>
      </dgm:t>
    </dgm:pt>
    <dgm:pt modelId="{E4A4D6B8-29FE-495F-8F23-E217A4056A65}">
      <dgm:prSet phldrT="[Text]"/>
      <dgm:spPr/>
      <dgm:t>
        <a:bodyPr/>
        <a:lstStyle/>
        <a:p>
          <a:r>
            <a:rPr lang="en-US" dirty="0"/>
            <a:t>Non Discriminatory</a:t>
          </a:r>
        </a:p>
      </dgm:t>
    </dgm:pt>
    <dgm:pt modelId="{F6C1CACF-7DA1-435D-8A7E-EB31613FE240}" type="parTrans" cxnId="{64034877-FC1E-43A1-9EA5-77F61A3743A2}">
      <dgm:prSet/>
      <dgm:spPr/>
      <dgm:t>
        <a:bodyPr/>
        <a:lstStyle/>
        <a:p>
          <a:endParaRPr lang="en-US"/>
        </a:p>
      </dgm:t>
    </dgm:pt>
    <dgm:pt modelId="{8D60622F-5E2D-468B-A715-E9056F4AFA18}" type="sibTrans" cxnId="{64034877-FC1E-43A1-9EA5-77F61A3743A2}">
      <dgm:prSet/>
      <dgm:spPr/>
      <dgm:t>
        <a:bodyPr/>
        <a:lstStyle/>
        <a:p>
          <a:endParaRPr lang="en-US"/>
        </a:p>
      </dgm:t>
    </dgm:pt>
    <dgm:pt modelId="{DEAF5E02-773F-472C-8827-2B16615F40CA}">
      <dgm:prSet phldrT="[Text]"/>
      <dgm:spPr/>
      <dgm:t>
        <a:bodyPr/>
        <a:lstStyle/>
        <a:p>
          <a:r>
            <a:rPr lang="en-US" dirty="0"/>
            <a:t>Person centered</a:t>
          </a:r>
        </a:p>
      </dgm:t>
    </dgm:pt>
    <dgm:pt modelId="{0D90FF91-D10E-4A0C-98CE-4AA9BF41030D}" type="parTrans" cxnId="{AB4413D9-91B4-436D-BD8C-E1B79387C83C}">
      <dgm:prSet/>
      <dgm:spPr/>
      <dgm:t>
        <a:bodyPr/>
        <a:lstStyle/>
        <a:p>
          <a:endParaRPr lang="en-US"/>
        </a:p>
      </dgm:t>
    </dgm:pt>
    <dgm:pt modelId="{EA7F0420-6F0D-4088-BE19-C5A7BA7E774E}" type="sibTrans" cxnId="{AB4413D9-91B4-436D-BD8C-E1B79387C83C}">
      <dgm:prSet/>
      <dgm:spPr/>
      <dgm:t>
        <a:bodyPr/>
        <a:lstStyle/>
        <a:p>
          <a:endParaRPr lang="en-US"/>
        </a:p>
      </dgm:t>
    </dgm:pt>
    <dgm:pt modelId="{8040635A-9DF1-442B-B9BD-455085A2BA7F}">
      <dgm:prSet phldrT="[Text]"/>
      <dgm:spPr/>
      <dgm:t>
        <a:bodyPr/>
        <a:lstStyle/>
        <a:p>
          <a:r>
            <a:rPr lang="en-US" dirty="0"/>
            <a:t>Sensitivity</a:t>
          </a:r>
        </a:p>
      </dgm:t>
    </dgm:pt>
    <dgm:pt modelId="{BE5259B7-671B-43DF-AB10-6188D50C746A}" type="parTrans" cxnId="{C616C63A-F943-4CD1-9D15-D0F3F41261CE}">
      <dgm:prSet/>
      <dgm:spPr/>
      <dgm:t>
        <a:bodyPr/>
        <a:lstStyle/>
        <a:p>
          <a:endParaRPr lang="en-US"/>
        </a:p>
      </dgm:t>
    </dgm:pt>
    <dgm:pt modelId="{32618AEF-75D4-45DF-8374-7957900DB605}" type="sibTrans" cxnId="{C616C63A-F943-4CD1-9D15-D0F3F41261CE}">
      <dgm:prSet/>
      <dgm:spPr/>
      <dgm:t>
        <a:bodyPr/>
        <a:lstStyle/>
        <a:p>
          <a:endParaRPr lang="en-US"/>
        </a:p>
      </dgm:t>
    </dgm:pt>
    <dgm:pt modelId="{C0D8379C-8643-4438-B43B-5C1914C93EB4}" type="pres">
      <dgm:prSet presAssocID="{16507B83-F343-4F40-9936-8B0417097912}" presName="Name0" presStyleCnt="0">
        <dgm:presLayoutVars>
          <dgm:dir/>
          <dgm:resizeHandles val="exact"/>
        </dgm:presLayoutVars>
      </dgm:prSet>
      <dgm:spPr/>
    </dgm:pt>
    <dgm:pt modelId="{33B82D94-29D6-4B46-B781-08F13E1BD34E}" type="pres">
      <dgm:prSet presAssocID="{DF76548B-3106-40CC-BA52-4390AE815559}" presName="Name5" presStyleLbl="vennNode1" presStyleIdx="0" presStyleCnt="4">
        <dgm:presLayoutVars>
          <dgm:bulletEnabled val="1"/>
        </dgm:presLayoutVars>
      </dgm:prSet>
      <dgm:spPr/>
    </dgm:pt>
    <dgm:pt modelId="{8BC2CE4D-A505-4A46-A43C-933FC1B54A0A}" type="pres">
      <dgm:prSet presAssocID="{39E5141F-F57A-435D-94A9-F744A80F7E8D}" presName="space" presStyleCnt="0"/>
      <dgm:spPr/>
    </dgm:pt>
    <dgm:pt modelId="{D482F7E3-0A69-4C29-98C8-88522F6075C0}" type="pres">
      <dgm:prSet presAssocID="{E4A4D6B8-29FE-495F-8F23-E217A4056A65}" presName="Name5" presStyleLbl="vennNode1" presStyleIdx="1" presStyleCnt="4">
        <dgm:presLayoutVars>
          <dgm:bulletEnabled val="1"/>
        </dgm:presLayoutVars>
      </dgm:prSet>
      <dgm:spPr/>
    </dgm:pt>
    <dgm:pt modelId="{D9715450-22D0-4DBD-A4F6-9FA8A6CCCBE9}" type="pres">
      <dgm:prSet presAssocID="{8D60622F-5E2D-468B-A715-E9056F4AFA18}" presName="space" presStyleCnt="0"/>
      <dgm:spPr/>
    </dgm:pt>
    <dgm:pt modelId="{C722DCF9-4627-4449-B499-888CA8434A24}" type="pres">
      <dgm:prSet presAssocID="{DEAF5E02-773F-472C-8827-2B16615F40CA}" presName="Name5" presStyleLbl="vennNode1" presStyleIdx="2" presStyleCnt="4">
        <dgm:presLayoutVars>
          <dgm:bulletEnabled val="1"/>
        </dgm:presLayoutVars>
      </dgm:prSet>
      <dgm:spPr/>
    </dgm:pt>
    <dgm:pt modelId="{F04FEA9D-58BC-47D8-B0FE-B6EB6E3EA5CF}" type="pres">
      <dgm:prSet presAssocID="{EA7F0420-6F0D-4088-BE19-C5A7BA7E774E}" presName="space" presStyleCnt="0"/>
      <dgm:spPr/>
    </dgm:pt>
    <dgm:pt modelId="{8941E16A-F921-4058-BE82-482DF3D55612}" type="pres">
      <dgm:prSet presAssocID="{8040635A-9DF1-442B-B9BD-455085A2BA7F}" presName="Name5" presStyleLbl="vennNode1" presStyleIdx="3" presStyleCnt="4" custLinFactNeighborX="58797" custLinFactNeighborY="-296">
        <dgm:presLayoutVars>
          <dgm:bulletEnabled val="1"/>
        </dgm:presLayoutVars>
      </dgm:prSet>
      <dgm:spPr/>
    </dgm:pt>
  </dgm:ptLst>
  <dgm:cxnLst>
    <dgm:cxn modelId="{9F40290A-139F-4901-9F09-61FB40D2AA7C}" type="presOf" srcId="{8040635A-9DF1-442B-B9BD-455085A2BA7F}" destId="{8941E16A-F921-4058-BE82-482DF3D55612}" srcOrd="0" destOrd="0" presId="urn:microsoft.com/office/officeart/2005/8/layout/venn3"/>
    <dgm:cxn modelId="{C616C63A-F943-4CD1-9D15-D0F3F41261CE}" srcId="{16507B83-F343-4F40-9936-8B0417097912}" destId="{8040635A-9DF1-442B-B9BD-455085A2BA7F}" srcOrd="3" destOrd="0" parTransId="{BE5259B7-671B-43DF-AB10-6188D50C746A}" sibTransId="{32618AEF-75D4-45DF-8374-7957900DB605}"/>
    <dgm:cxn modelId="{C80D5347-CA40-4C27-85D5-79B4FAB00D64}" type="presOf" srcId="{16507B83-F343-4F40-9936-8B0417097912}" destId="{C0D8379C-8643-4438-B43B-5C1914C93EB4}" srcOrd="0" destOrd="0" presId="urn:microsoft.com/office/officeart/2005/8/layout/venn3"/>
    <dgm:cxn modelId="{64034877-FC1E-43A1-9EA5-77F61A3743A2}" srcId="{16507B83-F343-4F40-9936-8B0417097912}" destId="{E4A4D6B8-29FE-495F-8F23-E217A4056A65}" srcOrd="1" destOrd="0" parTransId="{F6C1CACF-7DA1-435D-8A7E-EB31613FE240}" sibTransId="{8D60622F-5E2D-468B-A715-E9056F4AFA18}"/>
    <dgm:cxn modelId="{CAD673AD-1E00-4F89-A40E-795E9CDE89D4}" srcId="{16507B83-F343-4F40-9936-8B0417097912}" destId="{DF76548B-3106-40CC-BA52-4390AE815559}" srcOrd="0" destOrd="0" parTransId="{EB72267A-6A6E-44F3-A9B1-AAF776E7B61F}" sibTransId="{39E5141F-F57A-435D-94A9-F744A80F7E8D}"/>
    <dgm:cxn modelId="{02AC90B5-ECFA-4DF5-97F8-532325EA82C4}" type="presOf" srcId="{E4A4D6B8-29FE-495F-8F23-E217A4056A65}" destId="{D482F7E3-0A69-4C29-98C8-88522F6075C0}" srcOrd="0" destOrd="0" presId="urn:microsoft.com/office/officeart/2005/8/layout/venn3"/>
    <dgm:cxn modelId="{E03570B6-9F12-4CDA-88F1-59BEF18712E9}" type="presOf" srcId="{DEAF5E02-773F-472C-8827-2B16615F40CA}" destId="{C722DCF9-4627-4449-B499-888CA8434A24}" srcOrd="0" destOrd="0" presId="urn:microsoft.com/office/officeart/2005/8/layout/venn3"/>
    <dgm:cxn modelId="{687098C7-0260-4C6F-BAA0-AC75495227EA}" type="presOf" srcId="{DF76548B-3106-40CC-BA52-4390AE815559}" destId="{33B82D94-29D6-4B46-B781-08F13E1BD34E}" srcOrd="0" destOrd="0" presId="urn:microsoft.com/office/officeart/2005/8/layout/venn3"/>
    <dgm:cxn modelId="{AB4413D9-91B4-436D-BD8C-E1B79387C83C}" srcId="{16507B83-F343-4F40-9936-8B0417097912}" destId="{DEAF5E02-773F-472C-8827-2B16615F40CA}" srcOrd="2" destOrd="0" parTransId="{0D90FF91-D10E-4A0C-98CE-4AA9BF41030D}" sibTransId="{EA7F0420-6F0D-4088-BE19-C5A7BA7E774E}"/>
    <dgm:cxn modelId="{54434E16-F1D2-4A3A-A8A2-61FBE23F374D}" type="presParOf" srcId="{C0D8379C-8643-4438-B43B-5C1914C93EB4}" destId="{33B82D94-29D6-4B46-B781-08F13E1BD34E}" srcOrd="0" destOrd="0" presId="urn:microsoft.com/office/officeart/2005/8/layout/venn3"/>
    <dgm:cxn modelId="{F753A3E0-F349-4445-A5BC-53DE02770B82}" type="presParOf" srcId="{C0D8379C-8643-4438-B43B-5C1914C93EB4}" destId="{8BC2CE4D-A505-4A46-A43C-933FC1B54A0A}" srcOrd="1" destOrd="0" presId="urn:microsoft.com/office/officeart/2005/8/layout/venn3"/>
    <dgm:cxn modelId="{C326E1A1-7020-4190-AA9D-EA4DE74B488A}" type="presParOf" srcId="{C0D8379C-8643-4438-B43B-5C1914C93EB4}" destId="{D482F7E3-0A69-4C29-98C8-88522F6075C0}" srcOrd="2" destOrd="0" presId="urn:microsoft.com/office/officeart/2005/8/layout/venn3"/>
    <dgm:cxn modelId="{F8D8151B-6E02-4CCA-BC6D-06EDB51DA60F}" type="presParOf" srcId="{C0D8379C-8643-4438-B43B-5C1914C93EB4}" destId="{D9715450-22D0-4DBD-A4F6-9FA8A6CCCBE9}" srcOrd="3" destOrd="0" presId="urn:microsoft.com/office/officeart/2005/8/layout/venn3"/>
    <dgm:cxn modelId="{F19760BB-4671-4F8A-9824-1FA14556A046}" type="presParOf" srcId="{C0D8379C-8643-4438-B43B-5C1914C93EB4}" destId="{C722DCF9-4627-4449-B499-888CA8434A24}" srcOrd="4" destOrd="0" presId="urn:microsoft.com/office/officeart/2005/8/layout/venn3"/>
    <dgm:cxn modelId="{2716E6F3-8DE4-463B-BD34-790CBC6CA95C}" type="presParOf" srcId="{C0D8379C-8643-4438-B43B-5C1914C93EB4}" destId="{F04FEA9D-58BC-47D8-B0FE-B6EB6E3EA5CF}" srcOrd="5" destOrd="0" presId="urn:microsoft.com/office/officeart/2005/8/layout/venn3"/>
    <dgm:cxn modelId="{64A16501-4CF2-48B8-B89D-38C58DB3E94A}" type="presParOf" srcId="{C0D8379C-8643-4438-B43B-5C1914C93EB4}" destId="{8941E16A-F921-4058-BE82-482DF3D55612}" srcOrd="6" destOrd="0" presId="urn:microsoft.com/office/officeart/2005/8/layout/ven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EA351-D682-4B1D-A447-2A0B56F50695}">
      <dsp:nvSpPr>
        <dsp:cNvPr id="0" name=""/>
        <dsp:cNvSpPr/>
      </dsp:nvSpPr>
      <dsp:spPr>
        <a:xfrm>
          <a:off x="60320" y="838329"/>
          <a:ext cx="2902457" cy="2902457"/>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Transparency</a:t>
          </a:r>
        </a:p>
      </dsp:txBody>
      <dsp:txXfrm>
        <a:off x="485375" y="1263384"/>
        <a:ext cx="2052347" cy="2052347"/>
      </dsp:txXfrm>
    </dsp:sp>
    <dsp:sp modelId="{9993443A-75AE-462D-B232-13D3F1962BAA}">
      <dsp:nvSpPr>
        <dsp:cNvPr id="0" name=""/>
        <dsp:cNvSpPr/>
      </dsp:nvSpPr>
      <dsp:spPr>
        <a:xfrm>
          <a:off x="2324858" y="792383"/>
          <a:ext cx="2902457" cy="2902457"/>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Professional Duty of Candor</a:t>
          </a:r>
        </a:p>
      </dsp:txBody>
      <dsp:txXfrm>
        <a:off x="2749913" y="1217438"/>
        <a:ext cx="2052347" cy="2052347"/>
      </dsp:txXfrm>
    </dsp:sp>
    <dsp:sp modelId="{C2E46505-5EED-4688-A4DE-FC76049414DE}">
      <dsp:nvSpPr>
        <dsp:cNvPr id="0" name=""/>
        <dsp:cNvSpPr/>
      </dsp:nvSpPr>
      <dsp:spPr>
        <a:xfrm>
          <a:off x="4646824" y="792383"/>
          <a:ext cx="2902457" cy="2902457"/>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courage</a:t>
          </a:r>
        </a:p>
      </dsp:txBody>
      <dsp:txXfrm>
        <a:off x="5071879" y="1217438"/>
        <a:ext cx="2052347" cy="2052347"/>
      </dsp:txXfrm>
    </dsp:sp>
    <dsp:sp modelId="{E46501CE-4610-4C48-98E6-0FED5297E015}">
      <dsp:nvSpPr>
        <dsp:cNvPr id="0" name=""/>
        <dsp:cNvSpPr/>
      </dsp:nvSpPr>
      <dsp:spPr>
        <a:xfrm>
          <a:off x="6968790" y="792383"/>
          <a:ext cx="2902457" cy="2902457"/>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Respect</a:t>
          </a:r>
        </a:p>
      </dsp:txBody>
      <dsp:txXfrm>
        <a:off x="7393845" y="1217438"/>
        <a:ext cx="2052347" cy="20523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82D94-29D6-4B46-B781-08F13E1BD34E}">
      <dsp:nvSpPr>
        <dsp:cNvPr id="0" name=""/>
        <dsp:cNvSpPr/>
      </dsp:nvSpPr>
      <dsp:spPr>
        <a:xfrm>
          <a:off x="2892" y="828824"/>
          <a:ext cx="2902457" cy="290245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Active Listening</a:t>
          </a:r>
        </a:p>
      </dsp:txBody>
      <dsp:txXfrm>
        <a:off x="427947" y="1253879"/>
        <a:ext cx="2052347" cy="2052347"/>
      </dsp:txXfrm>
    </dsp:sp>
    <dsp:sp modelId="{D482F7E3-0A69-4C29-98C8-88522F6075C0}">
      <dsp:nvSpPr>
        <dsp:cNvPr id="0" name=""/>
        <dsp:cNvSpPr/>
      </dsp:nvSpPr>
      <dsp:spPr>
        <a:xfrm>
          <a:off x="2324858" y="828824"/>
          <a:ext cx="2902457" cy="290245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Non Discriminatory</a:t>
          </a:r>
        </a:p>
      </dsp:txBody>
      <dsp:txXfrm>
        <a:off x="2749913" y="1253879"/>
        <a:ext cx="2052347" cy="2052347"/>
      </dsp:txXfrm>
    </dsp:sp>
    <dsp:sp modelId="{C722DCF9-4627-4449-B499-888CA8434A24}">
      <dsp:nvSpPr>
        <dsp:cNvPr id="0" name=""/>
        <dsp:cNvSpPr/>
      </dsp:nvSpPr>
      <dsp:spPr>
        <a:xfrm>
          <a:off x="4646824" y="828824"/>
          <a:ext cx="2902457" cy="290245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Person centered</a:t>
          </a:r>
        </a:p>
      </dsp:txBody>
      <dsp:txXfrm>
        <a:off x="5071879" y="1253879"/>
        <a:ext cx="2052347" cy="2052347"/>
      </dsp:txXfrm>
    </dsp:sp>
    <dsp:sp modelId="{8941E16A-F921-4058-BE82-482DF3D55612}">
      <dsp:nvSpPr>
        <dsp:cNvPr id="0" name=""/>
        <dsp:cNvSpPr/>
      </dsp:nvSpPr>
      <dsp:spPr>
        <a:xfrm>
          <a:off x="6971682" y="820233"/>
          <a:ext cx="2902457" cy="290245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9732" tIns="25400" rIns="159732"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Sensitivity</a:t>
          </a:r>
        </a:p>
      </dsp:txBody>
      <dsp:txXfrm>
        <a:off x="7396737" y="1245288"/>
        <a:ext cx="2052347" cy="2052347"/>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D7904FA-F4D4-F742-8E25-7612EC214DCD}" type="datetimeFigureOut">
              <a:rPr lang="en-US" smtClean="0"/>
              <a:t>10/4/20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560687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7904FA-F4D4-F742-8E25-7612EC214DCD}" type="datetimeFigureOut">
              <a:rPr lang="en-US" smtClean="0"/>
              <a:t>10/4/20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3009490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D7904FA-F4D4-F742-8E25-7612EC214DCD}" type="datetimeFigureOut">
              <a:rPr lang="en-US" smtClean="0"/>
              <a:t>10/4/20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31789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91096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7904FA-F4D4-F742-8E25-7612EC214DCD}" type="datetimeFigureOut">
              <a:rPr lang="en-US" smtClean="0"/>
              <a:t>10/4/20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3193396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7904FA-F4D4-F742-8E25-7612EC214DCD}" type="datetimeFigureOut">
              <a:rPr lang="en-US" smtClean="0"/>
              <a:t>10/4/20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203274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904FA-F4D4-F742-8E25-7612EC214DCD}" type="datetimeFigureOut">
              <a:rPr lang="en-US" smtClean="0"/>
              <a:t>10/4/20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010173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054298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40064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742630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4080347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D041124-439E-0D4D-912C-07029D4963F3}"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57447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D7904FA-F4D4-F742-8E25-7612EC214DCD}" type="datetimeFigureOut">
              <a:rPr lang="en-US" smtClean="0"/>
              <a:t>10/4/20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3215392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D7904FA-F4D4-F742-8E25-7612EC214DCD}" type="datetimeFigureOut">
              <a:rPr lang="en-US" smtClean="0"/>
              <a:t>10/4/20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62701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D7904FA-F4D4-F742-8E25-7612EC214DCD}" type="datetimeFigureOut">
              <a:rPr lang="en-US" smtClean="0"/>
              <a:t>10/4/20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932933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7904FA-F4D4-F742-8E25-7612EC214DCD}" type="datetimeFigureOut">
              <a:rPr lang="en-US" smtClean="0"/>
              <a:t>10/4/20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3192866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D7904FA-F4D4-F742-8E25-7612EC214DCD}" type="datetimeFigureOut">
              <a:rPr lang="en-US" smtClean="0"/>
              <a:t>10/4/20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D041124-439E-0D4D-912C-07029D4963F3}" type="slidenum">
              <a:rPr lang="en-US" smtClean="0"/>
              <a:t>‹#›</a:t>
            </a:fld>
            <a:endParaRPr lang="en-US"/>
          </a:p>
        </p:txBody>
      </p:sp>
    </p:spTree>
    <p:extLst>
      <p:ext uri="{BB962C8B-B14F-4D97-AF65-F5344CB8AC3E}">
        <p14:creationId xmlns:p14="http://schemas.microsoft.com/office/powerpoint/2010/main" val="1816699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D7904FA-F4D4-F742-8E25-7612EC214DCD}" type="datetimeFigureOut">
              <a:rPr lang="en-US" smtClean="0"/>
              <a:t>10/4/20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041124-439E-0D4D-912C-07029D4963F3}" type="slidenum">
              <a:rPr lang="en-US" smtClean="0"/>
              <a:t>‹#›</a:t>
            </a:fld>
            <a:endParaRPr lang="en-US"/>
          </a:p>
        </p:txBody>
      </p:sp>
    </p:spTree>
    <p:extLst>
      <p:ext uri="{BB962C8B-B14F-4D97-AF65-F5344CB8AC3E}">
        <p14:creationId xmlns:p14="http://schemas.microsoft.com/office/powerpoint/2010/main" val="159107997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ojin.nursingworld.org/MainMenuCategories/ANAMarketplace/ANAPeriodicals/OJIN/TableofContents/Vol-23-2018/No1-Jan-2018/Ethical-Awareness.html#Milliken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3101" y="99212"/>
            <a:ext cx="9404723" cy="1400530"/>
          </a:xfrm>
        </p:spPr>
        <p:txBody>
          <a:bodyPr/>
          <a:lstStyle/>
          <a:p>
            <a:r>
              <a:rPr lang="en-GB" dirty="0"/>
              <a:t>COMMUNICATION TECHNIQUES</a:t>
            </a:r>
          </a:p>
        </p:txBody>
      </p:sp>
      <p:graphicFrame>
        <p:nvGraphicFramePr>
          <p:cNvPr id="4" name="Content Placeholder 3"/>
          <p:cNvGraphicFramePr>
            <a:graphicFrameLocks noGrp="1"/>
          </p:cNvGraphicFramePr>
          <p:nvPr>
            <p:ph idx="1"/>
          </p:nvPr>
        </p:nvGraphicFramePr>
        <p:xfrm>
          <a:off x="1103684" y="872359"/>
          <a:ext cx="9874141" cy="4487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1103684" y="2827282"/>
          <a:ext cx="9874140" cy="45601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15600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925" y="1686071"/>
            <a:ext cx="6980630" cy="5747224"/>
          </a:xfrm>
        </p:spPr>
        <p:txBody>
          <a:bodyPr>
            <a:normAutofit/>
          </a:bodyPr>
          <a:lstStyle/>
          <a:p>
            <a:pPr marL="0" indent="0" fontAlgn="base">
              <a:buNone/>
            </a:pPr>
            <a:endParaRPr lang="en-GB" b="1" dirty="0"/>
          </a:p>
          <a:p>
            <a:pPr fontAlgn="base"/>
            <a:r>
              <a:rPr lang="en-GB" dirty="0"/>
              <a:t>It gives the information that people need in order to understand what is going on at the time that they need it.</a:t>
            </a:r>
          </a:p>
          <a:p>
            <a:pPr fontAlgn="base"/>
            <a:r>
              <a:rPr lang="en-GB" dirty="0"/>
              <a:t>It avoids surprises.</a:t>
            </a:r>
          </a:p>
          <a:p>
            <a:pPr fontAlgn="base"/>
            <a:r>
              <a:rPr lang="en-GB" dirty="0"/>
              <a:t>It provides follow-up for concerns that are raised.</a:t>
            </a:r>
          </a:p>
          <a:p>
            <a:pPr fontAlgn="base"/>
            <a:r>
              <a:rPr lang="en-GB" dirty="0"/>
              <a:t>It is consistent both in content and process.</a:t>
            </a:r>
          </a:p>
          <a:p>
            <a:pPr fontAlgn="base"/>
            <a:r>
              <a:rPr lang="en-GB" dirty="0"/>
              <a:t>It creates expectations that are then carried out.</a:t>
            </a:r>
          </a:p>
          <a:p>
            <a:pPr marL="0" indent="0" fontAlgn="base">
              <a:buNone/>
            </a:pPr>
            <a:endParaRPr lang="en-GB" dirty="0"/>
          </a:p>
          <a:p>
            <a:pPr marL="0" indent="0" fontAlgn="base">
              <a:buNone/>
            </a:pPr>
            <a:r>
              <a:rPr lang="en-GB" dirty="0"/>
              <a:t>   (</a:t>
            </a:r>
            <a:r>
              <a:rPr lang="en-GB" dirty="0" err="1"/>
              <a:t>Zena</a:t>
            </a:r>
            <a:r>
              <a:rPr lang="en-GB" dirty="0"/>
              <a:t> D. </a:t>
            </a:r>
            <a:r>
              <a:rPr lang="en-GB" dirty="0" err="1"/>
              <a:t>Zumeta</a:t>
            </a:r>
            <a:r>
              <a:rPr lang="en-GB" dirty="0"/>
              <a:t>, 2019)</a:t>
            </a:r>
          </a:p>
        </p:txBody>
      </p:sp>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9502" y="2584441"/>
            <a:ext cx="4076893" cy="249509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11684C2E-7194-A843-9A5C-86787C2E3D54}"/>
              </a:ext>
            </a:extLst>
          </p:cNvPr>
          <p:cNvSpPr>
            <a:spLocks noGrp="1"/>
          </p:cNvSpPr>
          <p:nvPr>
            <p:ph type="title"/>
          </p:nvPr>
        </p:nvSpPr>
        <p:spPr/>
        <p:txBody>
          <a:bodyPr>
            <a:normAutofit/>
          </a:bodyPr>
          <a:lstStyle/>
          <a:p>
            <a:r>
              <a:rPr lang="en-GB" b="1" dirty="0"/>
              <a:t>Transparency</a:t>
            </a:r>
            <a:endParaRPr lang="en-US" dirty="0"/>
          </a:p>
        </p:txBody>
      </p:sp>
    </p:spTree>
    <p:extLst>
      <p:ext uri="{BB962C8B-B14F-4D97-AF65-F5344CB8AC3E}">
        <p14:creationId xmlns:p14="http://schemas.microsoft.com/office/powerpoint/2010/main" val="330600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6CC1-6CB9-D943-AC24-E97ED4CD4FC3}"/>
              </a:ext>
            </a:extLst>
          </p:cNvPr>
          <p:cNvSpPr>
            <a:spLocks noGrp="1"/>
          </p:cNvSpPr>
          <p:nvPr>
            <p:ph type="title"/>
          </p:nvPr>
        </p:nvSpPr>
        <p:spPr/>
        <p:txBody>
          <a:bodyPr>
            <a:normAutofit fontScale="90000"/>
          </a:bodyPr>
          <a:lstStyle/>
          <a:p>
            <a:r>
              <a:rPr lang="en-US" dirty="0"/>
              <a:t>Professional Duty of </a:t>
            </a:r>
            <a:r>
              <a:rPr lang="en-US" dirty="0" err="1"/>
              <a:t>Candour</a:t>
            </a:r>
            <a:br>
              <a:rPr lang="en-US" dirty="0"/>
            </a:br>
            <a:endParaRPr lang="en-US" dirty="0"/>
          </a:p>
        </p:txBody>
      </p:sp>
      <p:pic>
        <p:nvPicPr>
          <p:cNvPr id="1025" name="Picture 1" descr="page9image3050275904">
            <a:extLst>
              <a:ext uri="{FF2B5EF4-FFF2-40B4-BE49-F238E27FC236}">
                <a16:creationId xmlns:a16="http://schemas.microsoft.com/office/drawing/2014/main" id="{88C6CF97-4270-C84E-9CD4-27C47A6E55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ge9image3050276288">
            <a:extLst>
              <a:ext uri="{FF2B5EF4-FFF2-40B4-BE49-F238E27FC236}">
                <a16:creationId xmlns:a16="http://schemas.microsoft.com/office/drawing/2014/main" id="{264A8429-014C-5D4C-A578-B4ABAA5B1C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ge9image3050275904">
            <a:extLst>
              <a:ext uri="{FF2B5EF4-FFF2-40B4-BE49-F238E27FC236}">
                <a16:creationId xmlns:a16="http://schemas.microsoft.com/office/drawing/2014/main" id="{D936F92D-E09A-8C46-8161-25C96CBDEE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page9image3050276288">
            <a:extLst>
              <a:ext uri="{FF2B5EF4-FFF2-40B4-BE49-F238E27FC236}">
                <a16:creationId xmlns:a16="http://schemas.microsoft.com/office/drawing/2014/main" id="{F4B632DB-F31E-CB41-A9FA-8259354BA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700" cy="2286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6">
            <a:extLst>
              <a:ext uri="{FF2B5EF4-FFF2-40B4-BE49-F238E27FC236}">
                <a16:creationId xmlns:a16="http://schemas.microsoft.com/office/drawing/2014/main" id="{64169EDC-434B-AF4E-8474-145D85A64AF8}"/>
              </a:ext>
            </a:extLst>
          </p:cNvPr>
          <p:cNvSpPr>
            <a:spLocks noChangeArrowheads="1"/>
          </p:cNvSpPr>
          <p:nvPr/>
        </p:nvSpPr>
        <p:spPr bwMode="auto">
          <a:xfrm>
            <a:off x="942989" y="1529595"/>
            <a:ext cx="10849208"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MT"/>
              </a:rPr>
              <a:t>Every healthcare professional must be open and honest with patients when something goes wrong with their treatment or care which causes, or has the potential to cause, harm or distress.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MT"/>
              </a:rPr>
              <a:t>This means that healthcare professionals must: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SymbolMT"/>
              </a:rPr>
              <a:t>• </a:t>
            </a:r>
            <a:r>
              <a:rPr kumimoji="0" lang="en-US" altLang="en-US" sz="2000" b="0" i="0" u="none" strike="noStrike" cap="none" normalizeH="0" baseline="0" dirty="0">
                <a:ln>
                  <a:noFill/>
                </a:ln>
                <a:solidFill>
                  <a:schemeClr val="tx1"/>
                </a:solidFill>
                <a:effectLst/>
                <a:latin typeface="ArialMT"/>
              </a:rPr>
              <a:t>tell the patient (or, where appropriate, the patient’s advocate, </a:t>
            </a:r>
            <a:r>
              <a:rPr kumimoji="0" lang="en-US" altLang="en-US" sz="2000" b="0" i="0" u="none" strike="noStrike" cap="none" normalizeH="0" baseline="0" dirty="0" err="1">
                <a:ln>
                  <a:noFill/>
                </a:ln>
                <a:solidFill>
                  <a:schemeClr val="tx1"/>
                </a:solidFill>
                <a:effectLst/>
                <a:latin typeface="ArialMT"/>
              </a:rPr>
              <a:t>carer</a:t>
            </a:r>
            <a:r>
              <a:rPr kumimoji="0" lang="en-US" altLang="en-US" sz="2000" b="0" i="0" u="none" strike="noStrike" cap="none" normalizeH="0" baseline="0" dirty="0">
                <a:ln>
                  <a:noFill/>
                </a:ln>
                <a:solidFill>
                  <a:schemeClr val="tx1"/>
                </a:solidFill>
                <a:effectLst/>
                <a:latin typeface="ArialMT"/>
              </a:rPr>
              <a:t> or family) when something has gone wrong;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SymbolMT"/>
              </a:rPr>
              <a:t>• </a:t>
            </a:r>
            <a:r>
              <a:rPr kumimoji="0" lang="en-US" altLang="en-US" sz="2000" b="0" i="0" u="none" strike="noStrike" cap="none" normalizeH="0" baseline="0" dirty="0" err="1">
                <a:ln>
                  <a:noFill/>
                </a:ln>
                <a:solidFill>
                  <a:schemeClr val="tx1"/>
                </a:solidFill>
                <a:effectLst/>
                <a:latin typeface="ArialMT"/>
              </a:rPr>
              <a:t>apologise</a:t>
            </a:r>
            <a:r>
              <a:rPr kumimoji="0" lang="en-US" altLang="en-US" sz="2000" b="0" i="0" u="none" strike="noStrike" cap="none" normalizeH="0" baseline="0" dirty="0">
                <a:ln>
                  <a:noFill/>
                </a:ln>
                <a:solidFill>
                  <a:schemeClr val="tx1"/>
                </a:solidFill>
                <a:effectLst/>
                <a:latin typeface="ArialMT"/>
              </a:rPr>
              <a:t> to the patient (or, where appropriate, the patient’s advocate, </a:t>
            </a:r>
            <a:r>
              <a:rPr kumimoji="0" lang="en-US" altLang="en-US" sz="2000" b="0" i="0" u="none" strike="noStrike" cap="none" normalizeH="0" baseline="0" dirty="0" err="1">
                <a:ln>
                  <a:noFill/>
                </a:ln>
                <a:solidFill>
                  <a:schemeClr val="tx1"/>
                </a:solidFill>
                <a:effectLst/>
                <a:latin typeface="ArialMT"/>
              </a:rPr>
              <a:t>carer</a:t>
            </a:r>
            <a:r>
              <a:rPr kumimoji="0" lang="en-US" altLang="en-US" sz="2000" b="0" i="0" u="none" strike="noStrike" cap="none" normalizeH="0" baseline="0" dirty="0">
                <a:ln>
                  <a:noFill/>
                </a:ln>
                <a:solidFill>
                  <a:schemeClr val="tx1"/>
                </a:solidFill>
                <a:effectLst/>
                <a:latin typeface="ArialMT"/>
              </a:rPr>
              <a:t> or family);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SymbolMT"/>
              </a:rPr>
              <a:t>• </a:t>
            </a:r>
            <a:r>
              <a:rPr kumimoji="0" lang="en-US" altLang="en-US" sz="2000" b="0" i="0" u="none" strike="noStrike" cap="none" normalizeH="0" baseline="0" dirty="0">
                <a:ln>
                  <a:noFill/>
                </a:ln>
                <a:solidFill>
                  <a:schemeClr val="tx1"/>
                </a:solidFill>
                <a:effectLst/>
                <a:latin typeface="ArialMT"/>
              </a:rPr>
              <a:t>offer an appropriate remedy or support to put matters right (if possible); and</a:t>
            </a:r>
            <a:br>
              <a:rPr kumimoji="0" lang="en-US" altLang="en-US" sz="2000" b="0" i="0" u="none" strike="noStrike" cap="none" normalizeH="0" baseline="0" dirty="0">
                <a:ln>
                  <a:noFill/>
                </a:ln>
                <a:solidFill>
                  <a:schemeClr val="tx1"/>
                </a:solidFill>
                <a:effectLst/>
                <a:latin typeface="ArialMT"/>
              </a:rPr>
            </a:br>
            <a:r>
              <a:rPr kumimoji="0" lang="en-US" altLang="en-US" sz="2000" b="0" i="0" u="none" strike="noStrike" cap="none" normalizeH="0" baseline="0" dirty="0">
                <a:ln>
                  <a:noFill/>
                </a:ln>
                <a:solidFill>
                  <a:schemeClr val="tx1"/>
                </a:solidFill>
                <a:effectLst/>
                <a:latin typeface="SymbolMT"/>
              </a:rPr>
              <a:t>• </a:t>
            </a:r>
            <a:r>
              <a:rPr kumimoji="0" lang="en-US" altLang="en-US" sz="2000" b="0" i="0" u="none" strike="noStrike" cap="none" normalizeH="0" baseline="0" dirty="0">
                <a:ln>
                  <a:noFill/>
                </a:ln>
                <a:solidFill>
                  <a:schemeClr val="tx1"/>
                </a:solidFill>
                <a:effectLst/>
                <a:latin typeface="ArialMT"/>
              </a:rPr>
              <a:t>explain fully to the patient (or, where appropriate, the patient’s advocate, </a:t>
            </a:r>
            <a:r>
              <a:rPr kumimoji="0" lang="en-US" altLang="en-US" sz="2000" b="0" i="0" u="none" strike="noStrike" cap="none" normalizeH="0" baseline="0" dirty="0" err="1">
                <a:ln>
                  <a:noFill/>
                </a:ln>
                <a:solidFill>
                  <a:schemeClr val="tx1"/>
                </a:solidFill>
                <a:effectLst/>
                <a:latin typeface="ArialMT"/>
              </a:rPr>
              <a:t>carer</a:t>
            </a:r>
            <a:r>
              <a:rPr kumimoji="0" lang="en-US" altLang="en-US" sz="2000" b="0" i="0" u="none" strike="noStrike" cap="none" normalizeH="0" baseline="0" dirty="0">
                <a:ln>
                  <a:noFill/>
                </a:ln>
                <a:solidFill>
                  <a:schemeClr val="tx1"/>
                </a:solidFill>
                <a:effectLst/>
                <a:latin typeface="ArialMT"/>
              </a:rPr>
              <a:t> or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MT"/>
              </a:rPr>
              <a:t>family) the short and long-term effects of what has happened.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MT"/>
              </a:rPr>
              <a:t>Healthcare professionals must also be open and honest with their colleagues, employers and relevant organisations, and take part in reviews and investigations when requested. They must also be open and honest with their regulators, raising concerns where appropriate. They must support and encourage each other to be open and honest, and not stop someone from raising concerns.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58620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092C6-9B1E-FB4C-AA9E-2B84CE8C931C}"/>
              </a:ext>
            </a:extLst>
          </p:cNvPr>
          <p:cNvSpPr>
            <a:spLocks noGrp="1"/>
          </p:cNvSpPr>
          <p:nvPr>
            <p:ph type="title"/>
          </p:nvPr>
        </p:nvSpPr>
        <p:spPr/>
        <p:txBody>
          <a:bodyPr/>
          <a:lstStyle/>
          <a:p>
            <a:r>
              <a:rPr lang="en-US" dirty="0"/>
              <a:t>Courage</a:t>
            </a:r>
            <a:br>
              <a:rPr lang="en-US" dirty="0"/>
            </a:br>
            <a:endParaRPr lang="en-US" dirty="0"/>
          </a:p>
        </p:txBody>
      </p:sp>
      <p:sp>
        <p:nvSpPr>
          <p:cNvPr id="3" name="Content Placeholder 2">
            <a:extLst>
              <a:ext uri="{FF2B5EF4-FFF2-40B4-BE49-F238E27FC236}">
                <a16:creationId xmlns:a16="http://schemas.microsoft.com/office/drawing/2014/main" id="{F6F1CAB1-8439-7D40-998A-F26CA9E3469B}"/>
              </a:ext>
            </a:extLst>
          </p:cNvPr>
          <p:cNvSpPr>
            <a:spLocks noGrp="1"/>
          </p:cNvSpPr>
          <p:nvPr>
            <p:ph idx="1"/>
          </p:nvPr>
        </p:nvSpPr>
        <p:spPr/>
        <p:txBody>
          <a:bodyPr/>
          <a:lstStyle/>
          <a:p>
            <a:r>
              <a:rPr lang="en-GB" dirty="0"/>
              <a:t>Nursing as an ethical practice requires courage to be moral, taking tough stands for what is right, and living by one's moral values. Nurses need moral courage in all areas and at all levels of nursing. Along with new interest in virtue ethics in healthcare, interest in moral courage as a virtue and a valued element of human morality has increased.</a:t>
            </a:r>
          </a:p>
          <a:p>
            <a:r>
              <a:rPr lang="en-GB" b="1" dirty="0"/>
              <a:t>One of the 6 C of Nursing: Care, Compassion, Courage, Commitment, Communication and Competence</a:t>
            </a:r>
            <a:endParaRPr lang="en-US" dirty="0"/>
          </a:p>
        </p:txBody>
      </p:sp>
    </p:spTree>
    <p:extLst>
      <p:ext uri="{BB962C8B-B14F-4D97-AF65-F5344CB8AC3E}">
        <p14:creationId xmlns:p14="http://schemas.microsoft.com/office/powerpoint/2010/main" val="599050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A7A0-DDBC-FA45-B06E-7559D5039E87}"/>
              </a:ext>
            </a:extLst>
          </p:cNvPr>
          <p:cNvSpPr>
            <a:spLocks noGrp="1"/>
          </p:cNvSpPr>
          <p:nvPr>
            <p:ph type="title"/>
          </p:nvPr>
        </p:nvSpPr>
        <p:spPr/>
        <p:txBody>
          <a:bodyPr/>
          <a:lstStyle/>
          <a:p>
            <a:r>
              <a:rPr lang="en-US" dirty="0"/>
              <a:t>Respect</a:t>
            </a:r>
            <a:br>
              <a:rPr lang="en-US" dirty="0"/>
            </a:br>
            <a:endParaRPr lang="en-US" dirty="0"/>
          </a:p>
        </p:txBody>
      </p:sp>
      <p:sp>
        <p:nvSpPr>
          <p:cNvPr id="3" name="Content Placeholder 2">
            <a:extLst>
              <a:ext uri="{FF2B5EF4-FFF2-40B4-BE49-F238E27FC236}">
                <a16:creationId xmlns:a16="http://schemas.microsoft.com/office/drawing/2014/main" id="{CB977295-CDA2-D54A-921F-69711726EE7A}"/>
              </a:ext>
            </a:extLst>
          </p:cNvPr>
          <p:cNvSpPr>
            <a:spLocks noGrp="1"/>
          </p:cNvSpPr>
          <p:nvPr>
            <p:ph idx="1"/>
          </p:nvPr>
        </p:nvSpPr>
        <p:spPr>
          <a:xfrm>
            <a:off x="531253" y="1313645"/>
            <a:ext cx="10820400" cy="5074276"/>
          </a:xfrm>
        </p:spPr>
        <p:txBody>
          <a:bodyPr>
            <a:noAutofit/>
          </a:bodyPr>
          <a:lstStyle/>
          <a:p>
            <a:r>
              <a:rPr lang="en-GB" sz="2100" dirty="0"/>
              <a:t>Nurses and midwives respect each person as a unique individual.</a:t>
            </a:r>
          </a:p>
          <a:p>
            <a:r>
              <a:rPr lang="en-GB" sz="2100" dirty="0"/>
              <a:t>Nurses and midwives respect and defend the dignity of every stage of human life.</a:t>
            </a:r>
          </a:p>
          <a:p>
            <a:r>
              <a:rPr lang="en-GB" sz="2100" dirty="0"/>
              <a:t>Nurses and midwives respect and maintain their own dignity and that of patients in their professional practice. They believe that this respect is mutual with patients.</a:t>
            </a:r>
          </a:p>
          <a:p>
            <a:r>
              <a:rPr lang="en-GB" sz="2100" dirty="0"/>
              <a:t>Nurses and midwives respect each person's right to self-determination as a basic human right. In respecting the right to self-determination, the requirement of informed consent is key. Except in exceptional circumstances, it is a violation of patients' rights to treat them without their consent. It is presumed that all adults have capacity to make health care decisions. Capacity is understood as the ability to understand, deliberate and communicate a choice in relation to a particular health care decision at a particular time.</a:t>
            </a:r>
          </a:p>
          <a:p>
            <a:r>
              <a:rPr lang="en-GB" sz="2100" dirty="0"/>
              <a:t>Nurses and midwives respect all people equally without discriminating on the grounds of age, gender, race, religion, civil status, family status, sexual orientation, disability (physical, mental or intellectual) or membership of the Traveller community.</a:t>
            </a:r>
            <a:endParaRPr lang="en-US" sz="2100" dirty="0"/>
          </a:p>
        </p:txBody>
      </p:sp>
    </p:spTree>
    <p:extLst>
      <p:ext uri="{BB962C8B-B14F-4D97-AF65-F5344CB8AC3E}">
        <p14:creationId xmlns:p14="http://schemas.microsoft.com/office/powerpoint/2010/main" val="1324729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2D0E0-43A8-CF4A-976C-310E4FE8AF48}"/>
              </a:ext>
            </a:extLst>
          </p:cNvPr>
          <p:cNvSpPr>
            <a:spLocks noGrp="1"/>
          </p:cNvSpPr>
          <p:nvPr>
            <p:ph type="title"/>
          </p:nvPr>
        </p:nvSpPr>
        <p:spPr/>
        <p:txBody>
          <a:bodyPr/>
          <a:lstStyle/>
          <a:p>
            <a:r>
              <a:rPr lang="en-US" dirty="0"/>
              <a:t>Active listening</a:t>
            </a:r>
            <a:br>
              <a:rPr lang="en-US" dirty="0"/>
            </a:br>
            <a:endParaRPr lang="en-US" dirty="0"/>
          </a:p>
        </p:txBody>
      </p:sp>
      <p:sp>
        <p:nvSpPr>
          <p:cNvPr id="3" name="Content Placeholder 2">
            <a:extLst>
              <a:ext uri="{FF2B5EF4-FFF2-40B4-BE49-F238E27FC236}">
                <a16:creationId xmlns:a16="http://schemas.microsoft.com/office/drawing/2014/main" id="{05844BF5-2043-E142-9753-047333069E61}"/>
              </a:ext>
            </a:extLst>
          </p:cNvPr>
          <p:cNvSpPr>
            <a:spLocks noGrp="1"/>
          </p:cNvSpPr>
          <p:nvPr>
            <p:ph idx="1"/>
          </p:nvPr>
        </p:nvSpPr>
        <p:spPr/>
        <p:txBody>
          <a:bodyPr/>
          <a:lstStyle/>
          <a:p>
            <a:r>
              <a:rPr lang="en-GB" dirty="0"/>
              <a:t>When you are carrying out improvement work, listening is vital. It is one of the most effective ways to understand stakeholder perspectives and is a real skill. </a:t>
            </a:r>
            <a:r>
              <a:rPr lang="en-GB" b="1" dirty="0"/>
              <a:t>Sometimes you are listening to hear what isn’t said, as much as what is</a:t>
            </a:r>
            <a:r>
              <a:rPr lang="en-GB" dirty="0"/>
              <a:t>. </a:t>
            </a:r>
          </a:p>
          <a:p>
            <a:r>
              <a:rPr lang="en-GB" dirty="0"/>
              <a:t>The keys to successful listening are being able to </a:t>
            </a:r>
            <a:r>
              <a:rPr lang="en-GB" b="1" dirty="0"/>
              <a:t>withhold your own assumptions </a:t>
            </a:r>
            <a:r>
              <a:rPr lang="en-GB" dirty="0"/>
              <a:t>(even temporarily) to prevent jumping to conclusions, demonstrating a genuine interest in the person you are listening to and trying to empathise with their position. True, active listening takes concentration, but will demonstrate your interest in others’ views, gain trust and enable you to gain a deeper understanding of issues and situations. </a:t>
            </a:r>
          </a:p>
          <a:p>
            <a:endParaRPr lang="en-US" dirty="0"/>
          </a:p>
        </p:txBody>
      </p:sp>
    </p:spTree>
    <p:extLst>
      <p:ext uri="{BB962C8B-B14F-4D97-AF65-F5344CB8AC3E}">
        <p14:creationId xmlns:p14="http://schemas.microsoft.com/office/powerpoint/2010/main" val="2012008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05688-4579-3340-B299-E80A5CD590A9}"/>
              </a:ext>
            </a:extLst>
          </p:cNvPr>
          <p:cNvSpPr>
            <a:spLocks noGrp="1"/>
          </p:cNvSpPr>
          <p:nvPr>
            <p:ph type="title"/>
          </p:nvPr>
        </p:nvSpPr>
        <p:spPr/>
        <p:txBody>
          <a:bodyPr/>
          <a:lstStyle/>
          <a:p>
            <a:r>
              <a:rPr lang="en-US" dirty="0"/>
              <a:t>Non-discriminatory</a:t>
            </a:r>
            <a:br>
              <a:rPr lang="en-US" dirty="0"/>
            </a:br>
            <a:endParaRPr lang="en-US" dirty="0"/>
          </a:p>
        </p:txBody>
      </p:sp>
      <p:sp>
        <p:nvSpPr>
          <p:cNvPr id="3" name="Content Placeholder 2">
            <a:extLst>
              <a:ext uri="{FF2B5EF4-FFF2-40B4-BE49-F238E27FC236}">
                <a16:creationId xmlns:a16="http://schemas.microsoft.com/office/drawing/2014/main" id="{22DF45EB-96D2-2141-BCE5-65D8F12A9EBE}"/>
              </a:ext>
            </a:extLst>
          </p:cNvPr>
          <p:cNvSpPr>
            <a:spLocks noGrp="1"/>
          </p:cNvSpPr>
          <p:nvPr>
            <p:ph idx="1"/>
          </p:nvPr>
        </p:nvSpPr>
        <p:spPr/>
        <p:txBody>
          <a:bodyPr>
            <a:normAutofit fontScale="92500" lnSpcReduction="20000"/>
          </a:bodyPr>
          <a:lstStyle/>
          <a:p>
            <a:r>
              <a:rPr lang="en-GB" dirty="0"/>
              <a:t>Discrimination is often the underlying cause behind lack of inclusion. It means treating a person or group unfairly because of a particular characteristic, such as gender, disability, age, ethnic origin, skin colour, nationality, sexuality and/or religious belief. This usually results in negative consequences for the person or group, reducing their opportunities, excluding them from communities and restricting their ability to contribute to society and live their preferred life. Discrimination has been described as ‘putting prejudices into practice’.</a:t>
            </a:r>
          </a:p>
          <a:p>
            <a:r>
              <a:rPr lang="en-GB" dirty="0"/>
              <a:t>People can suffer discrimination from individuals who abuse or insult them. But entire organisations – including those in health services – can also discriminate against people (usually unintentionally) by, for instance, having signs that are not appropriate for sight-impaired people, or printing patient information leaflets in only one language, or discriminating against women by making it difficult for mothers to attend appointments by giving them times outside school hours, or neglecting to recognise the needs of people with, for example, dementia or a learning disability by offering them only a very brief time with staff at clinical appointments.</a:t>
            </a:r>
          </a:p>
          <a:p>
            <a:r>
              <a:rPr lang="en-GB" dirty="0"/>
              <a:t>Discrimination isn’t just offensive – it’s also illegal.</a:t>
            </a:r>
          </a:p>
          <a:p>
            <a:endParaRPr lang="en-US" b="1" dirty="0"/>
          </a:p>
        </p:txBody>
      </p:sp>
    </p:spTree>
    <p:extLst>
      <p:ext uri="{BB962C8B-B14F-4D97-AF65-F5344CB8AC3E}">
        <p14:creationId xmlns:p14="http://schemas.microsoft.com/office/powerpoint/2010/main" val="4154404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ED90-6BC9-974C-9CF5-5B8049010A6B}"/>
              </a:ext>
            </a:extLst>
          </p:cNvPr>
          <p:cNvSpPr>
            <a:spLocks noGrp="1"/>
          </p:cNvSpPr>
          <p:nvPr>
            <p:ph type="title"/>
          </p:nvPr>
        </p:nvSpPr>
        <p:spPr/>
        <p:txBody>
          <a:bodyPr/>
          <a:lstStyle/>
          <a:p>
            <a:r>
              <a:rPr lang="en-US" dirty="0"/>
              <a:t>Person </a:t>
            </a:r>
            <a:r>
              <a:rPr lang="en-US" dirty="0" err="1"/>
              <a:t>Centred</a:t>
            </a:r>
            <a:br>
              <a:rPr lang="en-US" dirty="0"/>
            </a:br>
            <a:endParaRPr lang="en-US" dirty="0"/>
          </a:p>
        </p:txBody>
      </p:sp>
      <p:sp>
        <p:nvSpPr>
          <p:cNvPr id="3" name="Content Placeholder 2">
            <a:extLst>
              <a:ext uri="{FF2B5EF4-FFF2-40B4-BE49-F238E27FC236}">
                <a16:creationId xmlns:a16="http://schemas.microsoft.com/office/drawing/2014/main" id="{2995A799-BA43-2245-91AD-13B2426A85E7}"/>
              </a:ext>
            </a:extLst>
          </p:cNvPr>
          <p:cNvSpPr>
            <a:spLocks noGrp="1"/>
          </p:cNvSpPr>
          <p:nvPr>
            <p:ph idx="1"/>
          </p:nvPr>
        </p:nvSpPr>
        <p:spPr/>
        <p:txBody>
          <a:bodyPr>
            <a:normAutofit/>
          </a:bodyPr>
          <a:lstStyle/>
          <a:p>
            <a:r>
              <a:rPr lang="en-GB" dirty="0"/>
              <a:t>Being person-centred is about focusing care on the needs of the person rather than the needs of the service. Most people who need health care these days aren’t happy just to sit back and let health care staff do what they think is best. They have their own views on what’s best for them and their own priorities in life. So as health care workers, we have to be flexible to meet their needs – we have to make our system suit them, rather than the other way round.</a:t>
            </a:r>
          </a:p>
          <a:p>
            <a:r>
              <a:rPr lang="en-GB" dirty="0"/>
              <a:t>It means that the person is an equal partner in the planning of care and that his or her opinions are important and are respected. That doesn’t mean that ‘what the person says, goes’, but it does mean that we have to take into consideration and act on what people want when we plan and deliver their care.</a:t>
            </a:r>
          </a:p>
          <a:p>
            <a:pPr marL="0" indent="0">
              <a:buNone/>
            </a:pPr>
            <a:endParaRPr lang="en-US" dirty="0"/>
          </a:p>
        </p:txBody>
      </p:sp>
    </p:spTree>
    <p:extLst>
      <p:ext uri="{BB962C8B-B14F-4D97-AF65-F5344CB8AC3E}">
        <p14:creationId xmlns:p14="http://schemas.microsoft.com/office/powerpoint/2010/main" val="265780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90DF8-15F4-934E-A419-D40B871CCDCF}"/>
              </a:ext>
            </a:extLst>
          </p:cNvPr>
          <p:cNvSpPr>
            <a:spLocks noGrp="1"/>
          </p:cNvSpPr>
          <p:nvPr>
            <p:ph type="title"/>
          </p:nvPr>
        </p:nvSpPr>
        <p:spPr/>
        <p:txBody>
          <a:bodyPr/>
          <a:lstStyle/>
          <a:p>
            <a:r>
              <a:rPr lang="en-US" dirty="0"/>
              <a:t>Sensitivity</a:t>
            </a:r>
            <a:br>
              <a:rPr lang="en-US" dirty="0"/>
            </a:br>
            <a:endParaRPr lang="en-US" dirty="0"/>
          </a:p>
        </p:txBody>
      </p:sp>
      <p:sp>
        <p:nvSpPr>
          <p:cNvPr id="3" name="Content Placeholder 2">
            <a:extLst>
              <a:ext uri="{FF2B5EF4-FFF2-40B4-BE49-F238E27FC236}">
                <a16:creationId xmlns:a16="http://schemas.microsoft.com/office/drawing/2014/main" id="{5BB70F6A-9322-0D4D-BCBB-A25576424218}"/>
              </a:ext>
            </a:extLst>
          </p:cNvPr>
          <p:cNvSpPr>
            <a:spLocks noGrp="1"/>
          </p:cNvSpPr>
          <p:nvPr>
            <p:ph idx="1"/>
          </p:nvPr>
        </p:nvSpPr>
        <p:spPr/>
        <p:txBody>
          <a:bodyPr/>
          <a:lstStyle/>
          <a:p>
            <a:r>
              <a:rPr lang="en-GB" dirty="0"/>
              <a:t>Ethical awareness involves recognizing the ethical implications of all nursing actions, and is the first step in moral action (</a:t>
            </a:r>
            <a:r>
              <a:rPr lang="en-GB" dirty="0">
                <a:hlinkClick r:id="rId2"/>
              </a:rPr>
              <a:t>Milliken &amp; Grace, 2015</a:t>
            </a:r>
            <a:r>
              <a:rPr lang="en-GB" dirty="0"/>
              <a:t>). This means that nurses must first recognize the potential ethical repercussions of their actions in order to effectively resolve problems and address patient needs. </a:t>
            </a:r>
          </a:p>
          <a:p>
            <a:r>
              <a:rPr lang="en-GB" dirty="0"/>
              <a:t>If an action is in conflict with a nursing goal or one of these principles, or if it ignores a patient’s preferences, the nurse risks acting unethically. </a:t>
            </a:r>
            <a:r>
              <a:rPr lang="en-GB"/>
              <a:t>Ethical awareness involves recognizing the risk that nursing actions could fail to adhere to the goals of nursing, thereby violating an ethical principle. </a:t>
            </a:r>
            <a:endParaRPr lang="en-US"/>
          </a:p>
        </p:txBody>
      </p:sp>
    </p:spTree>
    <p:extLst>
      <p:ext uri="{BB962C8B-B14F-4D97-AF65-F5344CB8AC3E}">
        <p14:creationId xmlns:p14="http://schemas.microsoft.com/office/powerpoint/2010/main" val="132196894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{5741FEC1-FC1A-4045-BB1E-B903E448CD22}tf10001079</Template>
  <TotalTime>64</TotalTime>
  <Words>1165</Words>
  <Application>Microsoft Macintosh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ArialMT</vt:lpstr>
      <vt:lpstr>Century Gothic</vt:lpstr>
      <vt:lpstr>SymbolMT</vt:lpstr>
      <vt:lpstr>Vapor Trail</vt:lpstr>
      <vt:lpstr>COMMUNICATION TECHNIQUES</vt:lpstr>
      <vt:lpstr>Transparency</vt:lpstr>
      <vt:lpstr>Professional Duty of Candour </vt:lpstr>
      <vt:lpstr>Courage </vt:lpstr>
      <vt:lpstr>Respect </vt:lpstr>
      <vt:lpstr>Active listening </vt:lpstr>
      <vt:lpstr>Non-discriminatory </vt:lpstr>
      <vt:lpstr>Person Centred </vt:lpstr>
      <vt:lpstr>Sensitivity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TECHNIQUES</dc:title>
  <dc:creator>Taniamichelle333@outlook.com</dc:creator>
  <cp:lastModifiedBy>Taniamichelle333@outlook.com</cp:lastModifiedBy>
  <cp:revision>5</cp:revision>
  <dcterms:created xsi:type="dcterms:W3CDTF">2020-10-04T12:27:24Z</dcterms:created>
  <dcterms:modified xsi:type="dcterms:W3CDTF">2020-10-04T13:34:49Z</dcterms:modified>
</cp:coreProperties>
</file>