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662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120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463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450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8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320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220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733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083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066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7122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743380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0736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9863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7151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8399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237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6306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05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  <p:sldLayoutId id="2147484116" r:id="rId12"/>
    <p:sldLayoutId id="2147484117" r:id="rId13"/>
    <p:sldLayoutId id="2147484118" r:id="rId14"/>
    <p:sldLayoutId id="2147484119" r:id="rId15"/>
    <p:sldLayoutId id="2147484120" r:id="rId16"/>
    <p:sldLayoutId id="214748412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7DBB102-4A6F-422E-A801-888799C2CCEC}"/>
              </a:ext>
            </a:extLst>
          </p:cNvPr>
          <p:cNvSpPr txBox="1"/>
          <p:nvPr/>
        </p:nvSpPr>
        <p:spPr>
          <a:xfrm>
            <a:off x="1643062" y="202143"/>
            <a:ext cx="8905875" cy="40011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Critically analyse the application of the social model of disability in schools</a:t>
            </a:r>
            <a:r>
              <a:rPr lang="en-US" dirty="0"/>
              <a:t>.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E15019-C2F0-415C-8B95-EB853B85B057}"/>
              </a:ext>
            </a:extLst>
          </p:cNvPr>
          <p:cNvSpPr txBox="1"/>
          <p:nvPr/>
        </p:nvSpPr>
        <p:spPr>
          <a:xfrm>
            <a:off x="5188151" y="681379"/>
            <a:ext cx="2135981" cy="2062103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202020204" pitchFamily="34" charset="0"/>
              </a:rPr>
              <a:t>Social Model </a:t>
            </a:r>
            <a:endParaRPr lang="en-GB" sz="1600" u="sng" dirty="0">
              <a:latin typeface="Abadi" panose="020B0604020202020204" pitchFamily="34" charset="0"/>
            </a:endParaRPr>
          </a:p>
          <a:p>
            <a:r>
              <a:rPr lang="en-US" sz="1600" i="1" dirty="0">
                <a:latin typeface="Abadi" panose="020B0604020202020204" pitchFamily="34" charset="0"/>
              </a:rPr>
              <a:t>“The model says that people are disabled by barriers in society, not by their impairment or difference” </a:t>
            </a:r>
            <a:r>
              <a:rPr lang="en-US" sz="1200" i="1" dirty="0">
                <a:latin typeface="Abadi" panose="020B0604020202020204" pitchFamily="34" charset="0"/>
              </a:rPr>
              <a:t>(SCOPE, 2018.) </a:t>
            </a:r>
            <a:endParaRPr lang="en-US" sz="1600" i="1" dirty="0">
              <a:latin typeface="Abadi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19F5C1-83A2-4872-A65F-0882939A4BA3}"/>
              </a:ext>
            </a:extLst>
          </p:cNvPr>
          <p:cNvSpPr txBox="1"/>
          <p:nvPr/>
        </p:nvSpPr>
        <p:spPr>
          <a:xfrm>
            <a:off x="6405264" y="2839427"/>
            <a:ext cx="1176635" cy="3631763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104020204" pitchFamily="34" charset="0"/>
              </a:rPr>
              <a:t>Medical Model</a:t>
            </a:r>
          </a:p>
          <a:p>
            <a:r>
              <a:rPr lang="en-US" sz="1600" dirty="0">
                <a:latin typeface="Abadi" panose="020B0604020104020204" pitchFamily="34" charset="0"/>
              </a:rPr>
              <a:t>Focuses on what disabilities and impairment a person has and not what they need. </a:t>
            </a:r>
            <a:r>
              <a:rPr lang="en-US" sz="1200" i="1" dirty="0">
                <a:latin typeface="Abadi" panose="020B0604020104020204" pitchFamily="34" charset="0"/>
              </a:rPr>
              <a:t>(University of Leicester, 2015)</a:t>
            </a:r>
            <a:endParaRPr lang="en-GB" sz="1200" i="1" dirty="0">
              <a:latin typeface="Abadi" panose="020B0604020104020204" pitchFamily="34" charset="0"/>
            </a:endParaRPr>
          </a:p>
          <a:p>
            <a:endParaRPr lang="en-GB" dirty="0">
              <a:latin typeface="Abadi" panose="020B0604020104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215992-C8D6-4BEB-8750-22CB584951B1}"/>
              </a:ext>
            </a:extLst>
          </p:cNvPr>
          <p:cNvSpPr txBox="1"/>
          <p:nvPr/>
        </p:nvSpPr>
        <p:spPr>
          <a:xfrm>
            <a:off x="4467821" y="2929500"/>
            <a:ext cx="1708546" cy="3508653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104020204" pitchFamily="34" charset="0"/>
              </a:rPr>
              <a:t>Affirmation Model</a:t>
            </a:r>
          </a:p>
          <a:p>
            <a:r>
              <a:rPr lang="en-US" sz="1600" dirty="0">
                <a:latin typeface="Abadi" panose="020B0604020104020204" pitchFamily="34" charset="0"/>
              </a:rPr>
              <a:t>The affirmation model is otherwise defined as individuals being able to express and voice their own stories of their experience with having a disability.</a:t>
            </a:r>
            <a:endParaRPr lang="en-GB" sz="1600" dirty="0">
              <a:latin typeface="Abadi" panose="020B0604020104020204" pitchFamily="34" charset="0"/>
            </a:endParaRPr>
          </a:p>
          <a:p>
            <a:r>
              <a:rPr lang="en-US" sz="1200" i="1" dirty="0">
                <a:latin typeface="Abadi" panose="020B0604020104020204" pitchFamily="34" charset="0"/>
              </a:rPr>
              <a:t>(Cameron, C, 2012</a:t>
            </a:r>
            <a:r>
              <a:rPr lang="en-US" sz="1200" i="1" u="sng" dirty="0">
                <a:latin typeface="Abadi" panose="020B0604020104020204" pitchFamily="34" charset="0"/>
              </a:rPr>
              <a:t>) </a:t>
            </a:r>
            <a:endParaRPr lang="en-GB" sz="1200" i="1" u="sng" dirty="0">
              <a:latin typeface="Abadi" panose="020B0604020104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2D3A33-7BF2-4922-9919-FC3F9B49F2EF}"/>
              </a:ext>
            </a:extLst>
          </p:cNvPr>
          <p:cNvSpPr txBox="1"/>
          <p:nvPr/>
        </p:nvSpPr>
        <p:spPr>
          <a:xfrm>
            <a:off x="200024" y="884330"/>
            <a:ext cx="41433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104020204" pitchFamily="34" charset="0"/>
              </a:rPr>
              <a:t>Inclusive Education </a:t>
            </a:r>
          </a:p>
          <a:p>
            <a:r>
              <a:rPr lang="en-US" sz="1600" dirty="0">
                <a:latin typeface="Abadi" panose="020B0604020104020204" pitchFamily="34" charset="0"/>
              </a:rPr>
              <a:t>Allows for all students with and without disabilities to be taught together. </a:t>
            </a:r>
          </a:p>
          <a:p>
            <a:pPr algn="r"/>
            <a:r>
              <a:rPr lang="en-US" sz="1200" i="1" dirty="0">
                <a:latin typeface="Abadi" panose="020B0604020104020204" pitchFamily="34" charset="0"/>
              </a:rPr>
              <a:t>(Welsh Government, 2016).</a:t>
            </a:r>
            <a:endParaRPr lang="en-GB" sz="1200" i="1" dirty="0">
              <a:latin typeface="Abadi" panose="020B0604020104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1502C7-E353-4E62-8DDE-1D327E516AC7}"/>
              </a:ext>
            </a:extLst>
          </p:cNvPr>
          <p:cNvSpPr txBox="1"/>
          <p:nvPr/>
        </p:nvSpPr>
        <p:spPr>
          <a:xfrm>
            <a:off x="71440" y="2067810"/>
            <a:ext cx="4967285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104020204" pitchFamily="34" charset="0"/>
              </a:rPr>
              <a:t>How can children be isolated within inclusive education?</a:t>
            </a:r>
          </a:p>
          <a:p>
            <a:r>
              <a:rPr lang="en-US" sz="1600" b="1" i="1" dirty="0">
                <a:latin typeface="Abadi" panose="020B0604020104020204" pitchFamily="34" charset="0"/>
              </a:rPr>
              <a:t>“ I’m all for inclusion in principle, but it doesn’t always work”  </a:t>
            </a:r>
            <a:r>
              <a:rPr lang="en-US" sz="1200" b="1" i="1" dirty="0">
                <a:latin typeface="Abadi" panose="020B0604020104020204" pitchFamily="34" charset="0"/>
              </a:rPr>
              <a:t>(the Guardian, 2015).</a:t>
            </a:r>
            <a:endParaRPr lang="en-GB" sz="1200" i="1" dirty="0">
              <a:latin typeface="Abadi" panose="020B0604020104020204" pitchFamily="34" charset="0"/>
            </a:endParaRPr>
          </a:p>
          <a:p>
            <a:endParaRPr lang="en-GB" u="sng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5534946-D45A-4C1D-BC49-376366C8E4F4}"/>
              </a:ext>
            </a:extLst>
          </p:cNvPr>
          <p:cNvSpPr txBox="1"/>
          <p:nvPr/>
        </p:nvSpPr>
        <p:spPr>
          <a:xfrm>
            <a:off x="200024" y="3301593"/>
            <a:ext cx="1952626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104020204" pitchFamily="34" charset="0"/>
              </a:rPr>
              <a:t>Reasonable Adjustments</a:t>
            </a:r>
          </a:p>
          <a:p>
            <a:r>
              <a:rPr lang="en-US" sz="1600" dirty="0">
                <a:latin typeface="Abadi" panose="020B0604020104020204" pitchFamily="34" charset="0"/>
              </a:rPr>
              <a:t>Making buildings and transport accessible. Ensuring that the right support and services are in place to meet all individual needs. </a:t>
            </a:r>
            <a:r>
              <a:rPr lang="en-US" sz="1100" i="1" dirty="0">
                <a:latin typeface="Abadi" panose="020B0604020104020204" pitchFamily="34" charset="0"/>
              </a:rPr>
              <a:t>(</a:t>
            </a:r>
            <a:r>
              <a:rPr lang="en-GB" sz="1200" i="1" dirty="0">
                <a:latin typeface="Abadi" panose="020B0604020104020204" pitchFamily="34" charset="0"/>
              </a:rPr>
              <a:t>Equality and Human Rights Commission, 2015). </a:t>
            </a:r>
            <a:endParaRPr lang="en-GB" sz="1600" i="1" dirty="0">
              <a:latin typeface="Abadi" panose="020B0604020104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E0E87FC-7076-44D5-8360-8F053F5F65FA}"/>
              </a:ext>
            </a:extLst>
          </p:cNvPr>
          <p:cNvSpPr txBox="1"/>
          <p:nvPr/>
        </p:nvSpPr>
        <p:spPr>
          <a:xfrm>
            <a:off x="7829550" y="775679"/>
            <a:ext cx="4281485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104020204" pitchFamily="34" charset="0"/>
              </a:rPr>
              <a:t>Additional learning needs and Education Tribunal Act </a:t>
            </a:r>
          </a:p>
          <a:p>
            <a:r>
              <a:rPr lang="en-US" sz="1600" dirty="0">
                <a:latin typeface="Abadi" panose="020B0604020104020204" pitchFamily="34" charset="0"/>
              </a:rPr>
              <a:t>This provides scope for integrated planning to ensure that the individual needs of children and young people are met.</a:t>
            </a:r>
          </a:p>
          <a:p>
            <a:r>
              <a:rPr lang="en-US" sz="1600" dirty="0">
                <a:latin typeface="Abadi" panose="020B0604020104020204" pitchFamily="34" charset="0"/>
              </a:rPr>
              <a:t>It aims to support all who have ALN by  system has a set of clear, legally enforceable parameters within which local authorities and those other organisations responsible for the delivery of services for children and young people </a:t>
            </a:r>
            <a:r>
              <a:rPr lang="en-US" sz="1400" i="1" dirty="0">
                <a:latin typeface="Abadi" panose="020B0604020104020204" pitchFamily="34" charset="0"/>
              </a:rPr>
              <a:t>(Welsh Government, 2018). </a:t>
            </a:r>
            <a:endParaRPr lang="en-GB" sz="1600" i="1" dirty="0">
              <a:latin typeface="Abadi" panose="020B0604020104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2970767-D566-42AA-AE95-BAF6652E82A9}"/>
              </a:ext>
            </a:extLst>
          </p:cNvPr>
          <p:cNvSpPr txBox="1"/>
          <p:nvPr/>
        </p:nvSpPr>
        <p:spPr>
          <a:xfrm>
            <a:off x="7662565" y="3726668"/>
            <a:ext cx="4329410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104020204" pitchFamily="34" charset="0"/>
              </a:rPr>
              <a:t>What could be the disadvantage of the social model being implemented?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600" dirty="0">
                <a:latin typeface="Abadi" panose="020B0604020104020204" pitchFamily="34" charset="0"/>
              </a:rPr>
              <a:t>Loss of funding has left schools without the resources needed to support students who have disabilities.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600" dirty="0">
                <a:latin typeface="Abadi" panose="020B0604020104020204" pitchFamily="34" charset="0"/>
              </a:rPr>
              <a:t>Without the resources disabled students are waiting longer for places at school.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600" dirty="0">
                <a:latin typeface="Abadi" panose="020B0604020104020204" pitchFamily="34" charset="0"/>
              </a:rPr>
              <a:t>Schools struggle to remain inclusive with the financial cut to the disabled student allowance.</a:t>
            </a:r>
          </a:p>
          <a:p>
            <a:pPr algn="r"/>
            <a:r>
              <a:rPr lang="en-US" sz="1200" i="1" dirty="0">
                <a:latin typeface="Abadi" panose="020B0604020104020204" pitchFamily="34" charset="0"/>
              </a:rPr>
              <a:t>(The Guardian, 2018) </a:t>
            </a:r>
          </a:p>
          <a:p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AD0056-0616-4861-8186-4B87BB4C5AC9}"/>
              </a:ext>
            </a:extLst>
          </p:cNvPr>
          <p:cNvSpPr txBox="1"/>
          <p:nvPr/>
        </p:nvSpPr>
        <p:spPr>
          <a:xfrm>
            <a:off x="2238375" y="3396843"/>
            <a:ext cx="200054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104020204" pitchFamily="34" charset="0"/>
              </a:rPr>
              <a:t>Equality Act 2010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600" dirty="0">
                <a:latin typeface="Abadi" panose="020B0604020104020204" pitchFamily="34" charset="0"/>
              </a:rPr>
              <a:t>Legally protects someone from discrimination.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600" dirty="0">
                <a:latin typeface="Abadi" panose="020B0604020104020204" pitchFamily="34" charset="0"/>
              </a:rPr>
              <a:t>Sets out different ways in which is improper way to treat someone. </a:t>
            </a:r>
          </a:p>
          <a:p>
            <a:pPr algn="r"/>
            <a:r>
              <a:rPr lang="en-US" sz="1200" i="1" dirty="0">
                <a:latin typeface="Abadi" panose="020B0604020104020204" pitchFamily="34" charset="0"/>
              </a:rPr>
              <a:t>(Gov.uk, 2010)</a:t>
            </a:r>
            <a:endParaRPr lang="en-GB" sz="1200" i="1" dirty="0"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944160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0</TotalTime>
  <Words>344</Words>
  <Application>Microsoft Office PowerPoint</Application>
  <PresentationFormat>Widescreen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Abadi</vt:lpstr>
      <vt:lpstr>Arial</vt:lpstr>
      <vt:lpstr>Corbel</vt:lpstr>
      <vt:lpstr>Wingdings</vt:lpstr>
      <vt:lpstr>Depth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Ami Jones</dc:creator>
  <cp:lastModifiedBy>Ami Jones</cp:lastModifiedBy>
  <cp:revision>8</cp:revision>
  <dcterms:created xsi:type="dcterms:W3CDTF">2019-01-18T23:09:19Z</dcterms:created>
  <dcterms:modified xsi:type="dcterms:W3CDTF">2019-01-19T00:16:31Z</dcterms:modified>
</cp:coreProperties>
</file>