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5"/>
  </p:notesMasterIdLst>
  <p:handoutMasterIdLst>
    <p:handoutMasterId r:id="rId16"/>
  </p:handoutMasterIdLst>
  <p:sldIdLst>
    <p:sldId id="256" r:id="rId5"/>
    <p:sldId id="257" r:id="rId6"/>
    <p:sldId id="258" r:id="rId7"/>
    <p:sldId id="259" r:id="rId8"/>
    <p:sldId id="261" r:id="rId9"/>
    <p:sldId id="276" r:id="rId10"/>
    <p:sldId id="260" r:id="rId11"/>
    <p:sldId id="273" r:id="rId12"/>
    <p:sldId id="267" r:id="rId13"/>
    <p:sldId id="275" r:id="rId14"/>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718"/>
  </p:normalViewPr>
  <p:slideViewPr>
    <p:cSldViewPr snapToGrid="0">
      <p:cViewPr varScale="1">
        <p:scale>
          <a:sx n="51" d="100"/>
          <a:sy n="51" d="100"/>
        </p:scale>
        <p:origin x="1256" y="264"/>
      </p:cViewPr>
      <p:guideLst/>
    </p:cSldViewPr>
  </p:slideViewPr>
  <p:notesTextViewPr>
    <p:cViewPr>
      <p:scale>
        <a:sx n="1" d="1"/>
        <a:sy n="1" d="1"/>
      </p:scale>
      <p:origin x="0" y="0"/>
    </p:cViewPr>
  </p:notesTextViewPr>
  <p:sorterViewPr>
    <p:cViewPr>
      <p:scale>
        <a:sx n="126" d="100"/>
        <a:sy n="126" d="100"/>
      </p:scale>
      <p:origin x="0" y="0"/>
    </p:cViewPr>
  </p:sorterViewPr>
  <p:notesViewPr>
    <p:cSldViewPr snapToGrid="0">
      <p:cViewPr varScale="1">
        <p:scale>
          <a:sx n="96" d="100"/>
          <a:sy n="96" d="100"/>
        </p:scale>
        <p:origin x="3558"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inston Hall (2422871)" userId="f1558410-aecf-4b9c-bbc4-5cf7d2ea08ac" providerId="ADAL" clId="{EDA2D399-767A-475F-BA76-88A27DAE9D7B}"/>
    <pc:docChg chg="custSel modSld">
      <pc:chgData name="Winston Hall (2422871)" userId="f1558410-aecf-4b9c-bbc4-5cf7d2ea08ac" providerId="ADAL" clId="{EDA2D399-767A-475F-BA76-88A27DAE9D7B}" dt="2025-10-29T15:16:40.965" v="4" actId="478"/>
      <pc:docMkLst>
        <pc:docMk/>
      </pc:docMkLst>
      <pc:sldChg chg="delSp modSp mod">
        <pc:chgData name="Winston Hall (2422871)" userId="f1558410-aecf-4b9c-bbc4-5cf7d2ea08ac" providerId="ADAL" clId="{EDA2D399-767A-475F-BA76-88A27DAE9D7B}" dt="2025-10-29T15:16:25.195" v="2" actId="478"/>
        <pc:sldMkLst>
          <pc:docMk/>
          <pc:sldMk cId="1325608595" sldId="257"/>
        </pc:sldMkLst>
        <pc:spChg chg="del">
          <ac:chgData name="Winston Hall (2422871)" userId="f1558410-aecf-4b9c-bbc4-5cf7d2ea08ac" providerId="ADAL" clId="{EDA2D399-767A-475F-BA76-88A27DAE9D7B}" dt="2025-10-29T15:16:25.195" v="2" actId="478"/>
          <ac:spMkLst>
            <pc:docMk/>
            <pc:sldMk cId="1325608595" sldId="257"/>
            <ac:spMk id="4" creationId="{5739303D-13C0-6A41-947A-F998CC47B32E}"/>
          </ac:spMkLst>
        </pc:spChg>
        <pc:spChg chg="del mod">
          <ac:chgData name="Winston Hall (2422871)" userId="f1558410-aecf-4b9c-bbc4-5cf7d2ea08ac" providerId="ADAL" clId="{EDA2D399-767A-475F-BA76-88A27DAE9D7B}" dt="2025-10-29T15:16:20.145" v="1" actId="478"/>
          <ac:spMkLst>
            <pc:docMk/>
            <pc:sldMk cId="1325608595" sldId="257"/>
            <ac:spMk id="5" creationId="{6209FEB4-4C5C-EB43-9696-7B42453DB79B}"/>
          </ac:spMkLst>
        </pc:spChg>
      </pc:sldChg>
      <pc:sldChg chg="delSp mod">
        <pc:chgData name="Winston Hall (2422871)" userId="f1558410-aecf-4b9c-bbc4-5cf7d2ea08ac" providerId="ADAL" clId="{EDA2D399-767A-475F-BA76-88A27DAE9D7B}" dt="2025-10-29T15:16:40.965" v="4" actId="478"/>
        <pc:sldMkLst>
          <pc:docMk/>
          <pc:sldMk cId="445070695" sldId="267"/>
        </pc:sldMkLst>
        <pc:spChg chg="del">
          <ac:chgData name="Winston Hall (2422871)" userId="f1558410-aecf-4b9c-bbc4-5cf7d2ea08ac" providerId="ADAL" clId="{EDA2D399-767A-475F-BA76-88A27DAE9D7B}" dt="2025-10-29T15:16:37.019" v="3" actId="478"/>
          <ac:spMkLst>
            <pc:docMk/>
            <pc:sldMk cId="445070695" sldId="267"/>
            <ac:spMk id="4" creationId="{3A738329-E174-7440-8FD5-179A15324C63}"/>
          </ac:spMkLst>
        </pc:spChg>
        <pc:spChg chg="del">
          <ac:chgData name="Winston Hall (2422871)" userId="f1558410-aecf-4b9c-bbc4-5cf7d2ea08ac" providerId="ADAL" clId="{EDA2D399-767A-475F-BA76-88A27DAE9D7B}" dt="2025-10-29T15:16:40.965" v="4" actId="478"/>
          <ac:spMkLst>
            <pc:docMk/>
            <pc:sldMk cId="445070695" sldId="267"/>
            <ac:spMk id="5" creationId="{03FD8152-D9C3-204A-9444-45CD4F180EB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129C17-9205-4554-BF5C-070656C216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0B41E939-D5BE-4B7F-BCD2-05DCC4E5E8C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AB1389FC-84BB-41A0-BC92-057C08DC342F}" type="datetime1">
              <a:rPr lang="en-GB" smtClean="0"/>
              <a:t>29/10/2025</a:t>
            </a:fld>
            <a:endParaRPr lang="en-GB" dirty="0"/>
          </a:p>
        </p:txBody>
      </p:sp>
      <p:sp>
        <p:nvSpPr>
          <p:cNvPr id="4" name="Footer Placeholder 3">
            <a:extLst>
              <a:ext uri="{FF2B5EF4-FFF2-40B4-BE49-F238E27FC236}">
                <a16:creationId xmlns:a16="http://schemas.microsoft.com/office/drawing/2014/main" id="{F61800B1-1D76-46D4-ADAF-FD5EA7AFBE7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FCBFA674-DC58-422B-8963-09FD1B05EDD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A42FE58-2C2A-433E-A3EF-B39ACF97315A}" type="slidenum">
              <a:rPr lang="en-GB" smtClean="0"/>
              <a:t>‹#›</a:t>
            </a:fld>
            <a:endParaRPr lang="en-GB"/>
          </a:p>
        </p:txBody>
      </p:sp>
    </p:spTree>
    <p:extLst>
      <p:ext uri="{BB962C8B-B14F-4D97-AF65-F5344CB8AC3E}">
        <p14:creationId xmlns:p14="http://schemas.microsoft.com/office/powerpoint/2010/main" val="366356575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09B039-1C6C-4DB3-861A-76F1FF2AC578}" type="datetime1">
              <a:rPr lang="en-GB" noProof="0" smtClean="0"/>
              <a:pPr/>
              <a:t>29/10/2025</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97DC217-DF71-1A49-B3EA-559F1F43B0FF}" type="slidenum">
              <a:rPr lang="en-GB" noProof="0" smtClean="0"/>
              <a:t>‹#›</a:t>
            </a:fld>
            <a:endParaRPr lang="en-GB" noProof="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noProof="0"/>
          </a:p>
        </p:txBody>
      </p:sp>
      <p:sp>
        <p:nvSpPr>
          <p:cNvPr id="4" name="Slide Number Placeholder 3"/>
          <p:cNvSpPr>
            <a:spLocks noGrp="1"/>
          </p:cNvSpPr>
          <p:nvPr>
            <p:ph type="sldNum" sz="quarter" idx="5"/>
          </p:nvPr>
        </p:nvSpPr>
        <p:spPr/>
        <p:txBody>
          <a:bodyPr rtlCol="0"/>
          <a:lstStyle/>
          <a:p>
            <a:pPr rtl="0"/>
            <a:fld id="{F97DC217-DF71-1A49-B3EA-559F1F43B0FF}" type="slidenum">
              <a:rPr lang="en-GB" smtClean="0"/>
              <a:t>1</a:t>
            </a:fld>
            <a:endParaRPr lang="en-GB"/>
          </a:p>
        </p:txBody>
      </p:sp>
    </p:spTree>
    <p:extLst>
      <p:ext uri="{BB962C8B-B14F-4D97-AF65-F5344CB8AC3E}">
        <p14:creationId xmlns:p14="http://schemas.microsoft.com/office/powerpoint/2010/main" val="4277724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2</a:t>
            </a:fld>
            <a:endParaRPr lang="en-GB"/>
          </a:p>
        </p:txBody>
      </p:sp>
    </p:spTree>
    <p:extLst>
      <p:ext uri="{BB962C8B-B14F-4D97-AF65-F5344CB8AC3E}">
        <p14:creationId xmlns:p14="http://schemas.microsoft.com/office/powerpoint/2010/main" val="527809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3</a:t>
            </a:fld>
            <a:endParaRPr lang="en-GB"/>
          </a:p>
        </p:txBody>
      </p:sp>
    </p:spTree>
    <p:extLst>
      <p:ext uri="{BB962C8B-B14F-4D97-AF65-F5344CB8AC3E}">
        <p14:creationId xmlns:p14="http://schemas.microsoft.com/office/powerpoint/2010/main" val="964244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4</a:t>
            </a:fld>
            <a:endParaRPr lang="en-GB"/>
          </a:p>
        </p:txBody>
      </p:sp>
    </p:spTree>
    <p:extLst>
      <p:ext uri="{BB962C8B-B14F-4D97-AF65-F5344CB8AC3E}">
        <p14:creationId xmlns:p14="http://schemas.microsoft.com/office/powerpoint/2010/main" val="12558471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5</a:t>
            </a:fld>
            <a:endParaRPr lang="en-GB"/>
          </a:p>
        </p:txBody>
      </p:sp>
    </p:spTree>
    <p:extLst>
      <p:ext uri="{BB962C8B-B14F-4D97-AF65-F5344CB8AC3E}">
        <p14:creationId xmlns:p14="http://schemas.microsoft.com/office/powerpoint/2010/main" val="32782268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FCB1F-E70B-9978-6F15-729D2F61B2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2093A6-600D-D629-AB56-433013346A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C3FAC0-5BDF-B07F-005F-D8AAC7D3C02A}"/>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0218BD40-83FE-2997-C14A-C4493E066920}"/>
              </a:ext>
            </a:extLst>
          </p:cNvPr>
          <p:cNvSpPr>
            <a:spLocks noGrp="1"/>
          </p:cNvSpPr>
          <p:nvPr>
            <p:ph type="sldNum" sz="quarter" idx="5"/>
          </p:nvPr>
        </p:nvSpPr>
        <p:spPr/>
        <p:txBody>
          <a:bodyPr/>
          <a:lstStyle/>
          <a:p>
            <a:pPr rtl="0"/>
            <a:fld id="{F97DC217-DF71-1A49-B3EA-559F1F43B0FF}" type="slidenum">
              <a:rPr lang="en-GB" smtClean="0"/>
              <a:t>6</a:t>
            </a:fld>
            <a:endParaRPr lang="en-GB"/>
          </a:p>
        </p:txBody>
      </p:sp>
    </p:spTree>
    <p:extLst>
      <p:ext uri="{BB962C8B-B14F-4D97-AF65-F5344CB8AC3E}">
        <p14:creationId xmlns:p14="http://schemas.microsoft.com/office/powerpoint/2010/main" val="1161847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7</a:t>
            </a:fld>
            <a:endParaRPr lang="en-GB"/>
          </a:p>
        </p:txBody>
      </p:sp>
    </p:spTree>
    <p:extLst>
      <p:ext uri="{BB962C8B-B14F-4D97-AF65-F5344CB8AC3E}">
        <p14:creationId xmlns:p14="http://schemas.microsoft.com/office/powerpoint/2010/main" val="27066902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8</a:t>
            </a:fld>
            <a:endParaRPr lang="en-GB"/>
          </a:p>
        </p:txBody>
      </p:sp>
    </p:spTree>
    <p:extLst>
      <p:ext uri="{BB962C8B-B14F-4D97-AF65-F5344CB8AC3E}">
        <p14:creationId xmlns:p14="http://schemas.microsoft.com/office/powerpoint/2010/main" val="45824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9</a:t>
            </a:fld>
            <a:endParaRPr lang="en-GB"/>
          </a:p>
        </p:txBody>
      </p:sp>
    </p:spTree>
    <p:extLst>
      <p:ext uri="{BB962C8B-B14F-4D97-AF65-F5344CB8AC3E}">
        <p14:creationId xmlns:p14="http://schemas.microsoft.com/office/powerpoint/2010/main" val="19350130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10</a:t>
            </a:fld>
            <a:endParaRPr lang="en-GB"/>
          </a:p>
        </p:txBody>
      </p:sp>
    </p:spTree>
    <p:extLst>
      <p:ext uri="{BB962C8B-B14F-4D97-AF65-F5344CB8AC3E}">
        <p14:creationId xmlns:p14="http://schemas.microsoft.com/office/powerpoint/2010/main" val="1700717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rtlCol="0" anchor="b">
            <a:noAutofit/>
          </a:bodyPr>
          <a:lstStyle>
            <a:lvl1pPr algn="l">
              <a:defRPr sz="6000" b="1">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rtlCol="0">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rtlCol="0">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rtlCol="0" anchor="b">
            <a:noAutofit/>
          </a:bodyPr>
          <a:lstStyle>
            <a:lvl1pPr algn="l">
              <a:defRPr sz="6000" b="1">
                <a:solidFill>
                  <a:schemeClr val="bg1"/>
                </a:solidFill>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rtlCol="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rtlCol="0">
            <a:noAutofit/>
          </a:bodyPr>
          <a:lstStyle>
            <a:lvl1pPr algn="ctr">
              <a:lnSpc>
                <a:spcPct val="100000"/>
              </a:lnSpc>
              <a:defRPr sz="4600">
                <a:solidFill>
                  <a:schemeClr val="bg1"/>
                </a:solidFill>
                <a:latin typeface="+mj-lt"/>
              </a:defRPr>
            </a:lvl1pPr>
          </a:lstStyle>
          <a:p>
            <a:pPr rtl="0"/>
            <a:r>
              <a:rPr lang="en-GB" noProof="0"/>
              <a:t>Click to edit Master title style</a:t>
            </a:r>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rtlCol="0">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rtl="0"/>
            <a:r>
              <a:rPr lang="en-GB" noProof="0"/>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rtlCol="0">
            <a:noAutofit/>
          </a:bodyPr>
          <a:lstStyle>
            <a:lvl1pPr>
              <a:defRPr>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rtlCol="0" anchor="b">
            <a:noAutofit/>
          </a:bodyPr>
          <a:lstStyle>
            <a:lvl1pPr>
              <a:defRPr sz="4800" b="1">
                <a:latin typeface="+mj-lt"/>
              </a:defRPr>
            </a:lvl1pPr>
          </a:lstStyle>
          <a:p>
            <a:pPr rtl="0"/>
            <a:r>
              <a:rPr lang="en-GB" noProof="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rtlCol="0">
            <a:noAutofit/>
          </a:bodyPr>
          <a:lstStyle>
            <a:lvl1pPr>
              <a:defRPr>
                <a:solidFill>
                  <a:schemeClr val="accent3"/>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rtlCol="0">
            <a:noAutofit/>
          </a:bodyPr>
          <a:lstStyle>
            <a:lvl1pPr>
              <a:defRPr>
                <a:solidFill>
                  <a:schemeClr val="accent3"/>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noProof="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rtlCol="0" anchor="b">
            <a:noAutofit/>
          </a:bodyPr>
          <a:lstStyle>
            <a:lvl1pPr>
              <a:defRPr sz="4800" b="1">
                <a:latin typeface="+mj-lt"/>
              </a:defRPr>
            </a:lvl1pPr>
          </a:lstStyle>
          <a:p>
            <a:pPr rtl="0"/>
            <a:r>
              <a:rPr lang="en-GB" noProof="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rtlCol="0">
            <a:noAutofit/>
          </a:bodyPr>
          <a:lstStyle>
            <a:lvl1pPr>
              <a:defRPr>
                <a:solidFill>
                  <a:schemeClr val="accent3"/>
                </a:solidFill>
                <a:latin typeface="+mn-lt"/>
              </a:defRPr>
            </a:lvl1pPr>
          </a:lstStyle>
          <a:p>
            <a:pPr rtl="0"/>
            <a:r>
              <a:rPr lang="en-GB" noProof="0"/>
              <a:t>10/9/2021</a:t>
            </a:r>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rtlCol="0">
            <a:noAutofit/>
          </a:bodyPr>
          <a:lstStyle>
            <a:lvl1pPr>
              <a:defRPr>
                <a:solidFill>
                  <a:schemeClr val="accent3"/>
                </a:solidFill>
                <a:latin typeface="+mn-lt"/>
              </a:defRPr>
            </a:lvl1pPr>
          </a:lstStyle>
          <a:p>
            <a:pPr rtl="0"/>
            <a:r>
              <a:rPr lang="en-GB" noProof="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solidFill>
                  <a:schemeClr val="bg1"/>
                </a:solidFill>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rtlCol="0" anchor="b">
            <a:noAutofit/>
          </a:bodyPr>
          <a:lstStyle>
            <a:lvl1pPr algn="l">
              <a:defRPr sz="6000" b="1">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rtlCol="0">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pPr rtl="0"/>
            <a:r>
              <a:rPr lang="en-GB" noProof="0"/>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hyperlink" Target="https://creativecommons.org/licenses/by/3.0/" TargetMode="External"/><Relationship Id="rId4" Type="http://schemas.openxmlformats.org/officeDocument/2006/relationships/hyperlink" Target="https://courses.lumenlearning.com/suny-osintrobus/chapter/employee-training-and-development/"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photos/wash-hands-sign-hygiene-1624283/"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hyperlink" Target="https://courses.lumenlearning.com/suny-osintrobus/chapter/employee-training-and-development/"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1167493" y="1122363"/>
            <a:ext cx="7096933" cy="2387600"/>
          </a:xfrm>
        </p:spPr>
        <p:txBody>
          <a:bodyPr rtlCol="0"/>
          <a:lstStyle/>
          <a:p>
            <a:pPr rtl="0"/>
            <a:r>
              <a:rPr lang="en-GB" dirty="0"/>
              <a:t>Problems at Flight foods…</a:t>
            </a: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1167493" y="3602038"/>
            <a:ext cx="9500507" cy="806675"/>
          </a:xfrm>
        </p:spPr>
        <p:txBody>
          <a:bodyPr rtlCol="0"/>
          <a:lstStyle/>
          <a:p>
            <a:pPr rtl="0"/>
            <a:r>
              <a:rPr lang="en-GB" dirty="0"/>
              <a:t>Winston Hall 2422871</a:t>
            </a:r>
          </a:p>
          <a:p>
            <a:pPr rtl="0"/>
            <a:endParaRPr lang="en-GB" dirty="0"/>
          </a:p>
        </p:txBody>
      </p:sp>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a:xfrm>
            <a:off x="1167492" y="381000"/>
            <a:ext cx="9779183" cy="1325563"/>
          </a:xfrm>
        </p:spPr>
        <p:txBody>
          <a:bodyPr rtlCol="0"/>
          <a:lstStyle/>
          <a:p>
            <a:pPr rtl="0"/>
            <a:r>
              <a:rPr lang="en-GB" dirty="0"/>
              <a:t>Overview</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1167493" y="2017467"/>
            <a:ext cx="9779182" cy="3366815"/>
          </a:xfrm>
        </p:spPr>
        <p:txBody>
          <a:bodyPr vert="horz" lIns="91440" tIns="45720" rIns="91440" bIns="45720" rtlCol="0" anchor="t">
            <a:normAutofit/>
          </a:bodyPr>
          <a:lstStyle/>
          <a:p>
            <a:r>
              <a:rPr lang="en-GB" dirty="0"/>
              <a:t>Flight Foods has been losing market share due to repeated complaints from airline clients regarding poor food standards—including undercooked food, poor packaging, and cross-contamination. The objective of this presentation is to analyse communication barriers and suggest evidence-based solutions to enhance food quality and business reputation. </a:t>
            </a:r>
          </a:p>
        </p:txBody>
      </p:sp>
      <p:sp>
        <p:nvSpPr>
          <p:cNvPr id="6" name="Slide Number Placeholder 5">
            <a:extLst>
              <a:ext uri="{FF2B5EF4-FFF2-40B4-BE49-F238E27FC236}">
                <a16:creationId xmlns:a16="http://schemas.microsoft.com/office/drawing/2014/main" id="{60D470D0-6D64-5E42-9515-048F8779CD5E}"/>
              </a:ext>
            </a:extLst>
          </p:cNvPr>
          <p:cNvSpPr>
            <a:spLocks noGrp="1"/>
          </p:cNvSpPr>
          <p:nvPr>
            <p:ph type="sldNum" sz="quarter" idx="4"/>
          </p:nvPr>
        </p:nvSpPr>
        <p:spPr>
          <a:xfrm>
            <a:off x="10153276" y="6356350"/>
            <a:ext cx="1657723" cy="365125"/>
          </a:xfrm>
        </p:spPr>
        <p:txBody>
          <a:bodyPr rtlCol="0"/>
          <a:lstStyle/>
          <a:p>
            <a:pPr rtl="0"/>
            <a:fld id="{294A09A9-5501-47C1-A89A-A340965A2BE2}" type="slidenum">
              <a:rPr lang="en-GB" smtClean="0"/>
              <a:pPr/>
              <a:t>2</a:t>
            </a:fld>
            <a:endParaRPr lang="en-GB"/>
          </a:p>
        </p:txBody>
      </p:sp>
    </p:spTree>
    <p:extLst>
      <p:ext uri="{BB962C8B-B14F-4D97-AF65-F5344CB8AC3E}">
        <p14:creationId xmlns:p14="http://schemas.microsoft.com/office/powerpoint/2010/main" val="1325608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43F67-9C70-4748-8C0C-3A7863422F99}"/>
              </a:ext>
            </a:extLst>
          </p:cNvPr>
          <p:cNvSpPr>
            <a:spLocks noGrp="1"/>
          </p:cNvSpPr>
          <p:nvPr>
            <p:ph type="title"/>
          </p:nvPr>
        </p:nvSpPr>
        <p:spPr>
          <a:xfrm>
            <a:off x="1167492" y="381000"/>
            <a:ext cx="9779183" cy="1325563"/>
          </a:xfrm>
        </p:spPr>
        <p:txBody>
          <a:bodyPr rtlCol="0"/>
          <a:lstStyle/>
          <a:p>
            <a:pPr rtl="0"/>
            <a:r>
              <a:rPr lang="en-GB" dirty="0"/>
              <a:t>Introduction to problems.</a:t>
            </a:r>
          </a:p>
        </p:txBody>
      </p:sp>
      <p:sp>
        <p:nvSpPr>
          <p:cNvPr id="3" name="Content Placeholder 2">
            <a:extLst>
              <a:ext uri="{FF2B5EF4-FFF2-40B4-BE49-F238E27FC236}">
                <a16:creationId xmlns:a16="http://schemas.microsoft.com/office/drawing/2014/main" id="{95B371F2-DBA5-415A-82C8-651F587B857A}"/>
              </a:ext>
            </a:extLst>
          </p:cNvPr>
          <p:cNvSpPr>
            <a:spLocks noGrp="1"/>
          </p:cNvSpPr>
          <p:nvPr>
            <p:ph type="body" idx="1"/>
          </p:nvPr>
        </p:nvSpPr>
        <p:spPr>
          <a:xfrm>
            <a:off x="1167492" y="2653167"/>
            <a:ext cx="9779183" cy="3436483"/>
          </a:xfrm>
        </p:spPr>
        <p:txBody>
          <a:bodyPr vert="horz" lIns="91440" tIns="45720" rIns="91440" bIns="45720" rtlCol="0" anchor="t">
            <a:normAutofit fontScale="92500" lnSpcReduction="10000"/>
          </a:bodyPr>
          <a:lstStyle/>
          <a:p>
            <a:pPr marL="342900" indent="-342900">
              <a:buFont typeface="Wingdings" panose="05000000000000000000" pitchFamily="2" charset="2"/>
              <a:buChar char="q"/>
            </a:pPr>
            <a:r>
              <a:rPr lang="en-GB" dirty="0"/>
              <a:t>Declining market share tied to poor food standards.</a:t>
            </a:r>
          </a:p>
          <a:p>
            <a:pPr marL="342900" indent="-342900">
              <a:buFont typeface="Wingdings" panose="05000000000000000000" pitchFamily="2" charset="2"/>
              <a:buChar char="q"/>
            </a:pPr>
            <a:r>
              <a:rPr lang="en-GB" dirty="0"/>
              <a:t>Airline clients report: undercooked food, poor packaging, meat served in vegetarian meals.</a:t>
            </a:r>
          </a:p>
          <a:p>
            <a:pPr marL="342900" indent="-342900">
              <a:buFont typeface="Wingdings" panose="05000000000000000000" pitchFamily="2" charset="2"/>
              <a:buChar char="q"/>
            </a:pPr>
            <a:r>
              <a:rPr lang="en-GB" dirty="0"/>
              <a:t>40 staff from 5 cultural groups, varying English language abilities.</a:t>
            </a:r>
          </a:p>
          <a:p>
            <a:pPr marL="342900" indent="-342900">
              <a:buFont typeface="Wingdings" panose="05000000000000000000" pitchFamily="2" charset="2"/>
              <a:buChar char="q"/>
            </a:pPr>
            <a:r>
              <a:rPr lang="en-GB" dirty="0"/>
              <a:t>Lack of formal food hygiene training before employment.</a:t>
            </a:r>
          </a:p>
          <a:p>
            <a:pPr marL="342900" indent="-342900">
              <a:buFont typeface="Wingdings" panose="05000000000000000000" pitchFamily="2" charset="2"/>
              <a:buChar char="q"/>
            </a:pPr>
            <a:r>
              <a:rPr lang="en-GB" dirty="0"/>
              <a:t>Communication largely via wall signs, not always effective.</a:t>
            </a:r>
          </a:p>
          <a:p>
            <a:pPr rtl="0"/>
            <a:endParaRPr lang="en-GB" dirty="0"/>
          </a:p>
        </p:txBody>
      </p:sp>
      <p:sp>
        <p:nvSpPr>
          <p:cNvPr id="6" name="Slide Number Placeholder 5">
            <a:extLst>
              <a:ext uri="{FF2B5EF4-FFF2-40B4-BE49-F238E27FC236}">
                <a16:creationId xmlns:a16="http://schemas.microsoft.com/office/drawing/2014/main" id="{134C72D2-EFDF-844A-8472-CB49A59B127B}"/>
              </a:ext>
            </a:extLst>
          </p:cNvPr>
          <p:cNvSpPr>
            <a:spLocks noGrp="1"/>
          </p:cNvSpPr>
          <p:nvPr>
            <p:ph type="sldNum" sz="quarter" idx="12"/>
          </p:nvPr>
        </p:nvSpPr>
        <p:spPr>
          <a:xfrm>
            <a:off x="10206318" y="6356350"/>
            <a:ext cx="1604682" cy="365125"/>
          </a:xfrm>
        </p:spPr>
        <p:txBody>
          <a:bodyPr rtlCol="0"/>
          <a:lstStyle/>
          <a:p>
            <a:pPr rtl="0"/>
            <a:fld id="{294A09A9-5501-47C1-A89A-A340965A2BE2}" type="slidenum">
              <a:rPr lang="en-GB" smtClean="0"/>
              <a:pPr/>
              <a:t>3</a:t>
            </a:fld>
            <a:endParaRPr lang="en-GB"/>
          </a:p>
        </p:txBody>
      </p:sp>
    </p:spTree>
    <p:extLst>
      <p:ext uri="{BB962C8B-B14F-4D97-AF65-F5344CB8AC3E}">
        <p14:creationId xmlns:p14="http://schemas.microsoft.com/office/powerpoint/2010/main" val="1639799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0295B-54B9-4937-90E3-BAB9CE69E30B}"/>
              </a:ext>
            </a:extLst>
          </p:cNvPr>
          <p:cNvSpPr>
            <a:spLocks noGrp="1"/>
          </p:cNvSpPr>
          <p:nvPr>
            <p:ph type="ctrTitle"/>
          </p:nvPr>
        </p:nvSpPr>
        <p:spPr>
          <a:xfrm>
            <a:off x="1167494" y="1059400"/>
            <a:ext cx="6245912" cy="2387600"/>
          </a:xfrm>
        </p:spPr>
        <p:txBody>
          <a:bodyPr rtlCol="0"/>
          <a:lstStyle/>
          <a:p>
            <a:pPr rtl="0"/>
            <a:r>
              <a:rPr lang="en-GB" dirty="0"/>
              <a:t>Barriers Identified</a:t>
            </a:r>
          </a:p>
        </p:txBody>
      </p:sp>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935266" y="3447000"/>
            <a:ext cx="6245912" cy="1406101"/>
          </a:xfrm>
        </p:spPr>
        <p:txBody>
          <a:bodyPr vert="horz" lIns="91440" tIns="45720" rIns="91440" bIns="45720" rtlCol="0" anchor="t">
            <a:normAutofit fontScale="25000" lnSpcReduction="20000"/>
          </a:bodyPr>
          <a:lstStyle/>
          <a:p>
            <a:pPr algn="ctr"/>
            <a:r>
              <a:rPr lang="en-GB" sz="5600" b="1" dirty="0">
                <a:latin typeface="Arial" panose="020B0604020202020204" pitchFamily="34" charset="0"/>
                <a:cs typeface="Arial" panose="020B0604020202020204" pitchFamily="34" charset="0"/>
              </a:rPr>
              <a:t>Language Barriers:</a:t>
            </a:r>
            <a:br>
              <a:rPr lang="en-GB" sz="5600" b="1" dirty="0">
                <a:latin typeface="Arial" panose="020B0604020202020204" pitchFamily="34" charset="0"/>
                <a:cs typeface="Arial" panose="020B0604020202020204" pitchFamily="34" charset="0"/>
              </a:rPr>
            </a:br>
            <a:r>
              <a:rPr lang="en-GB" sz="5600" b="1" dirty="0">
                <a:latin typeface="Arial" panose="020B0604020202020204" pitchFamily="34" charset="0"/>
                <a:cs typeface="Arial" panose="020B0604020202020204" pitchFamily="34" charset="0"/>
              </a:rPr>
              <a:t>Most staff are immigrants with limited English proficiency; direct instructions often misunderstood. Manager Gary compensates by posting signs, but comprehension varies (Berlo, 1960).</a:t>
            </a:r>
          </a:p>
          <a:p>
            <a:pPr algn="ctr"/>
            <a:r>
              <a:rPr lang="en-GB" sz="5600" b="1" dirty="0">
                <a:latin typeface="Arial" panose="020B0604020202020204" pitchFamily="34" charset="0"/>
                <a:cs typeface="Arial" panose="020B0604020202020204" pitchFamily="34" charset="0"/>
              </a:rPr>
              <a:t>Cultural Barriers:</a:t>
            </a:r>
            <a:br>
              <a:rPr lang="en-GB" sz="5600" b="1" dirty="0">
                <a:latin typeface="Arial" panose="020B0604020202020204" pitchFamily="34" charset="0"/>
                <a:cs typeface="Arial" panose="020B0604020202020204" pitchFamily="34" charset="0"/>
              </a:rPr>
            </a:br>
            <a:r>
              <a:rPr lang="en-GB" sz="5600" b="1" dirty="0">
                <a:latin typeface="Arial" panose="020B0604020202020204" pitchFamily="34" charset="0"/>
                <a:cs typeface="Arial" panose="020B0604020202020204" pitchFamily="34" charset="0"/>
              </a:rPr>
              <a:t>Cultural differences affect food safety perception and compliance; staff may have diverse hygiene standards (Schramm, 1954).</a:t>
            </a:r>
          </a:p>
          <a:p>
            <a:pPr algn="ctr"/>
            <a:r>
              <a:rPr lang="en-GB" sz="5600" b="1" dirty="0">
                <a:latin typeface="Arial" panose="020B0604020202020204" pitchFamily="34" charset="0"/>
                <a:cs typeface="Arial" panose="020B0604020202020204" pitchFamily="34" charset="0"/>
              </a:rPr>
              <a:t>Generational Gap:</a:t>
            </a:r>
            <a:br>
              <a:rPr lang="en-GB" sz="5600" b="1" dirty="0">
                <a:latin typeface="Arial" panose="020B0604020202020204" pitchFamily="34" charset="0"/>
                <a:cs typeface="Arial" panose="020B0604020202020204" pitchFamily="34" charset="0"/>
              </a:rPr>
            </a:br>
            <a:r>
              <a:rPr lang="en-GB" sz="5600" b="1" dirty="0">
                <a:latin typeface="Arial" panose="020B0604020202020204" pitchFamily="34" charset="0"/>
                <a:cs typeface="Arial" panose="020B0604020202020204" pitchFamily="34" charset="0"/>
              </a:rPr>
              <a:t>Younger staff have difficulty understanding or following instructions compared to older staff (Flight Foods case study).</a:t>
            </a:r>
          </a:p>
          <a:p>
            <a:pPr algn="ctr"/>
            <a:r>
              <a:rPr lang="en-GB" sz="5600" b="1" dirty="0">
                <a:latin typeface="Arial" panose="020B0604020202020204" pitchFamily="34" charset="0"/>
                <a:cs typeface="Arial" panose="020B0604020202020204" pitchFamily="34" charset="0"/>
              </a:rPr>
              <a:t>Organisational Barriers:</a:t>
            </a:r>
            <a:br>
              <a:rPr lang="en-GB" sz="5600" b="1" dirty="0">
                <a:latin typeface="Arial" panose="020B0604020202020204" pitchFamily="34" charset="0"/>
                <a:cs typeface="Arial" panose="020B0604020202020204" pitchFamily="34" charset="0"/>
              </a:rPr>
            </a:br>
            <a:r>
              <a:rPr lang="en-GB" sz="5600" b="1" dirty="0">
                <a:latin typeface="Arial" panose="020B0604020202020204" pitchFamily="34" charset="0"/>
                <a:cs typeface="Arial" panose="020B0604020202020204" pitchFamily="34" charset="0"/>
              </a:rPr>
              <a:t>No formal induction or training in food hygiene and safety; operations rely on informal, on-the-job learning (Shannon &amp; Weaver, 1949</a:t>
            </a:r>
            <a:r>
              <a:rPr lang="en-GB" sz="5600" b="1" dirty="0"/>
              <a:t>).</a:t>
            </a:r>
          </a:p>
          <a:p>
            <a:pPr rtl="0"/>
            <a:endParaRPr lang="en-GB" dirty="0"/>
          </a:p>
        </p:txBody>
      </p:sp>
    </p:spTree>
    <p:extLst>
      <p:ext uri="{BB962C8B-B14F-4D97-AF65-F5344CB8AC3E}">
        <p14:creationId xmlns:p14="http://schemas.microsoft.com/office/powerpoint/2010/main" val="3446797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694000DE-A1F2-BE51-8703-B2D04F2C7F4F}"/>
              </a:ext>
            </a:extLst>
          </p:cNvPr>
          <p:cNvSpPr>
            <a:spLocks noGrp="1"/>
          </p:cNvSpPr>
          <p:nvPr>
            <p:ph type="title"/>
          </p:nvPr>
        </p:nvSpPr>
        <p:spPr>
          <a:xfrm>
            <a:off x="1167492" y="381000"/>
            <a:ext cx="9779183" cy="1325563"/>
          </a:xfrm>
        </p:spPr>
        <p:txBody>
          <a:bodyPr/>
          <a:lstStyle/>
          <a:p>
            <a:r>
              <a:rPr lang="en-US" dirty="0"/>
              <a:t>Shannon &amp; Weaver </a:t>
            </a:r>
          </a:p>
        </p:txBody>
      </p:sp>
      <p:sp>
        <p:nvSpPr>
          <p:cNvPr id="7" name="Slide Number Placeholder 6">
            <a:extLst>
              <a:ext uri="{FF2B5EF4-FFF2-40B4-BE49-F238E27FC236}">
                <a16:creationId xmlns:a16="http://schemas.microsoft.com/office/drawing/2014/main" id="{50A86E01-62BB-5145-A6C3-515717DD327C}"/>
              </a:ext>
            </a:extLst>
          </p:cNvPr>
          <p:cNvSpPr>
            <a:spLocks noGrp="1"/>
          </p:cNvSpPr>
          <p:nvPr>
            <p:ph type="sldNum" sz="quarter" idx="4"/>
          </p:nvPr>
        </p:nvSpPr>
        <p:spPr>
          <a:xfrm>
            <a:off x="10153276" y="6356350"/>
            <a:ext cx="1657723" cy="365125"/>
          </a:xfrm>
        </p:spPr>
        <p:txBody>
          <a:bodyPr rtlCol="0" anchor="ctr">
            <a:normAutofit/>
          </a:bodyPr>
          <a:lstStyle/>
          <a:p>
            <a:pPr rtl="0">
              <a:spcAft>
                <a:spcPts val="600"/>
              </a:spcAft>
            </a:pPr>
            <a:fld id="{294A09A9-5501-47C1-A89A-A340965A2BE2}" type="slidenum">
              <a:rPr lang="en-GB" smtClean="0"/>
              <a:pPr rtl="0">
                <a:spcAft>
                  <a:spcPts val="600"/>
                </a:spcAft>
              </a:pPr>
              <a:t>5</a:t>
            </a:fld>
            <a:endParaRPr lang="en-GB"/>
          </a:p>
        </p:txBody>
      </p:sp>
      <p:sp>
        <p:nvSpPr>
          <p:cNvPr id="11" name="Content Placeholder 10">
            <a:extLst>
              <a:ext uri="{FF2B5EF4-FFF2-40B4-BE49-F238E27FC236}">
                <a16:creationId xmlns:a16="http://schemas.microsoft.com/office/drawing/2014/main" id="{B4307266-0FBD-BC55-AC57-648DB87A7AC0}"/>
              </a:ext>
            </a:extLst>
          </p:cNvPr>
          <p:cNvSpPr>
            <a:spLocks noGrp="1"/>
          </p:cNvSpPr>
          <p:nvPr>
            <p:ph idx="10"/>
          </p:nvPr>
        </p:nvSpPr>
        <p:spPr>
          <a:xfrm>
            <a:off x="6283235" y="2528203"/>
            <a:ext cx="4663440" cy="2828613"/>
          </a:xfrm>
        </p:spPr>
        <p:txBody>
          <a:bodyPr>
            <a:normAutofit/>
          </a:bodyPr>
          <a:lstStyle/>
          <a:p>
            <a:endParaRPr lang="en-GB" dirty="0"/>
          </a:p>
          <a:p>
            <a:endParaRPr lang="en-GB" dirty="0"/>
          </a:p>
          <a:p>
            <a:endParaRPr lang="en-GB" dirty="0"/>
          </a:p>
        </p:txBody>
      </p:sp>
      <p:sp>
        <p:nvSpPr>
          <p:cNvPr id="20" name="Content Placeholder 7">
            <a:extLst>
              <a:ext uri="{FF2B5EF4-FFF2-40B4-BE49-F238E27FC236}">
                <a16:creationId xmlns:a16="http://schemas.microsoft.com/office/drawing/2014/main" id="{829F4777-43F0-9AC3-FF0B-5FCD7B5869EC}"/>
              </a:ext>
            </a:extLst>
          </p:cNvPr>
          <p:cNvSpPr>
            <a:spLocks noGrp="1"/>
          </p:cNvSpPr>
          <p:nvPr>
            <p:ph idx="11"/>
          </p:nvPr>
        </p:nvSpPr>
        <p:spPr>
          <a:xfrm>
            <a:off x="1167493" y="2005689"/>
            <a:ext cx="4663440" cy="2592190"/>
          </a:xfrm>
        </p:spPr>
        <p:txBody>
          <a:bodyPr/>
          <a:lstStyle/>
          <a:p>
            <a:pPr algn="ctr"/>
            <a:r>
              <a:rPr lang="en-GB" sz="1200" b="0" dirty="0"/>
              <a:t>The Shannon &amp; Weaver model explains how information travels from a sender to a receiver and highlights how “noise”—such as language and cultural differences—can distort or block the message.</a:t>
            </a:r>
          </a:p>
          <a:p>
            <a:pPr algn="ctr"/>
            <a:r>
              <a:rPr lang="en-GB" sz="1200" b="0" dirty="0"/>
              <a:t>At Flight Foods, the manager (sender) gives hygiene instructions, but many staff (receivers) struggle to understand due to limited English and cultural differences.</a:t>
            </a:r>
          </a:p>
          <a:p>
            <a:pPr algn="ctr"/>
            <a:r>
              <a:rPr lang="en-GB" sz="1200" b="0" dirty="0"/>
              <a:t>Result: Misunderstandings lead to undercooked food and cross-contamination, causing complaints from airlines.</a:t>
            </a:r>
            <a:endParaRPr lang="en-GB" b="0" dirty="0"/>
          </a:p>
          <a:p>
            <a:endParaRPr lang="en-US" dirty="0"/>
          </a:p>
        </p:txBody>
      </p:sp>
      <p:sp>
        <p:nvSpPr>
          <p:cNvPr id="22" name="Content Placeholder 8">
            <a:extLst>
              <a:ext uri="{FF2B5EF4-FFF2-40B4-BE49-F238E27FC236}">
                <a16:creationId xmlns:a16="http://schemas.microsoft.com/office/drawing/2014/main" id="{C1221650-E910-930A-4CE0-FB3235461BBC}"/>
              </a:ext>
            </a:extLst>
          </p:cNvPr>
          <p:cNvSpPr>
            <a:spLocks noGrp="1"/>
          </p:cNvSpPr>
          <p:nvPr>
            <p:ph idx="12"/>
          </p:nvPr>
        </p:nvSpPr>
        <p:spPr>
          <a:xfrm>
            <a:off x="6814868" y="2005688"/>
            <a:ext cx="4131806" cy="3618498"/>
          </a:xfrm>
        </p:spPr>
        <p:txBody>
          <a:bodyPr/>
          <a:lstStyle/>
          <a:p>
            <a:r>
              <a:rPr lang="en-US" sz="1100" dirty="0"/>
              <a:t>Manager (Sender)</a:t>
            </a:r>
          </a:p>
          <a:p>
            <a:r>
              <a:rPr lang="en-US" sz="1100" dirty="0"/>
              <a:t>     </a:t>
            </a:r>
          </a:p>
          <a:p>
            <a:r>
              <a:rPr lang="en-US" sz="1100" dirty="0"/>
              <a:t>[Message: Hygiene Instructions]</a:t>
            </a:r>
          </a:p>
          <a:p>
            <a:r>
              <a:rPr lang="en-US" sz="1100" dirty="0"/>
              <a:t>     </a:t>
            </a:r>
          </a:p>
          <a:p>
            <a:r>
              <a:rPr lang="en-US" sz="1100" dirty="0"/>
              <a:t>[Channel: Spoken and Signs]</a:t>
            </a:r>
          </a:p>
          <a:p>
            <a:r>
              <a:rPr lang="en-US" sz="1100" dirty="0"/>
              <a:t>     </a:t>
            </a:r>
          </a:p>
          <a:p>
            <a:r>
              <a:rPr lang="en-US" sz="1100" dirty="0"/>
              <a:t>     </a:t>
            </a:r>
          </a:p>
          <a:p>
            <a:r>
              <a:rPr lang="en-US" sz="1100" dirty="0"/>
              <a:t>[Noise: Language &amp; Cultural Barriers] (misunderstood)</a:t>
            </a:r>
          </a:p>
          <a:p>
            <a:r>
              <a:rPr lang="en-US" sz="1100" dirty="0"/>
              <a:t>     </a:t>
            </a:r>
          </a:p>
          <a:p>
            <a:r>
              <a:rPr lang="en-US" sz="1100" dirty="0"/>
              <a:t>Staff (Receiver)</a:t>
            </a:r>
          </a:p>
          <a:p>
            <a:endParaRPr lang="en-US" dirty="0"/>
          </a:p>
        </p:txBody>
      </p:sp>
      <p:sp>
        <p:nvSpPr>
          <p:cNvPr id="14" name="Arrow: Down 13">
            <a:extLst>
              <a:ext uri="{FF2B5EF4-FFF2-40B4-BE49-F238E27FC236}">
                <a16:creationId xmlns:a16="http://schemas.microsoft.com/office/drawing/2014/main" id="{BA343AF0-DC2D-7AED-5DFC-C6BD9AA1F17C}"/>
              </a:ext>
            </a:extLst>
          </p:cNvPr>
          <p:cNvSpPr/>
          <p:nvPr/>
        </p:nvSpPr>
        <p:spPr>
          <a:xfrm>
            <a:off x="7139836" y="2260833"/>
            <a:ext cx="409476" cy="350729"/>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Down 14">
            <a:extLst>
              <a:ext uri="{FF2B5EF4-FFF2-40B4-BE49-F238E27FC236}">
                <a16:creationId xmlns:a16="http://schemas.microsoft.com/office/drawing/2014/main" id="{F266F3BC-A201-5B31-6BD7-EF7CFCDE4BE3}"/>
              </a:ext>
            </a:extLst>
          </p:cNvPr>
          <p:cNvSpPr/>
          <p:nvPr/>
        </p:nvSpPr>
        <p:spPr>
          <a:xfrm>
            <a:off x="7139836" y="2802279"/>
            <a:ext cx="409476" cy="350729"/>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Down 15">
            <a:extLst>
              <a:ext uri="{FF2B5EF4-FFF2-40B4-BE49-F238E27FC236}">
                <a16:creationId xmlns:a16="http://schemas.microsoft.com/office/drawing/2014/main" id="{79E2235A-03C5-5940-B490-E9501AC36AC3}"/>
              </a:ext>
            </a:extLst>
          </p:cNvPr>
          <p:cNvSpPr/>
          <p:nvPr/>
        </p:nvSpPr>
        <p:spPr>
          <a:xfrm>
            <a:off x="7139836" y="3477857"/>
            <a:ext cx="409476" cy="350729"/>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Down 16">
            <a:extLst>
              <a:ext uri="{FF2B5EF4-FFF2-40B4-BE49-F238E27FC236}">
                <a16:creationId xmlns:a16="http://schemas.microsoft.com/office/drawing/2014/main" id="{0A87A4F8-05F7-E481-D1B0-8CE79C60E5A5}"/>
              </a:ext>
            </a:extLst>
          </p:cNvPr>
          <p:cNvSpPr/>
          <p:nvPr/>
        </p:nvSpPr>
        <p:spPr>
          <a:xfrm>
            <a:off x="7139836" y="4194668"/>
            <a:ext cx="409476" cy="350729"/>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27386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4B36A-D3FC-620A-04EC-B1E8EF1CF88B}"/>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3B4B031D-A851-DF9E-2236-171110B2DE0B}"/>
              </a:ext>
            </a:extLst>
          </p:cNvPr>
          <p:cNvSpPr>
            <a:spLocks noGrp="1"/>
          </p:cNvSpPr>
          <p:nvPr>
            <p:ph type="title"/>
          </p:nvPr>
        </p:nvSpPr>
        <p:spPr>
          <a:xfrm>
            <a:off x="1167492" y="381000"/>
            <a:ext cx="9779183" cy="1325563"/>
          </a:xfrm>
        </p:spPr>
        <p:txBody>
          <a:bodyPr/>
          <a:lstStyle/>
          <a:p>
            <a:r>
              <a:rPr lang="en-US" dirty="0"/>
              <a:t>Berlo </a:t>
            </a:r>
          </a:p>
        </p:txBody>
      </p:sp>
      <p:sp>
        <p:nvSpPr>
          <p:cNvPr id="7" name="Slide Number Placeholder 6">
            <a:extLst>
              <a:ext uri="{FF2B5EF4-FFF2-40B4-BE49-F238E27FC236}">
                <a16:creationId xmlns:a16="http://schemas.microsoft.com/office/drawing/2014/main" id="{98B86C4A-8ABD-EDEE-BDF2-ADFF93445011}"/>
              </a:ext>
            </a:extLst>
          </p:cNvPr>
          <p:cNvSpPr>
            <a:spLocks noGrp="1"/>
          </p:cNvSpPr>
          <p:nvPr>
            <p:ph type="sldNum" sz="quarter" idx="4"/>
          </p:nvPr>
        </p:nvSpPr>
        <p:spPr>
          <a:xfrm>
            <a:off x="10153276" y="6356350"/>
            <a:ext cx="1657723" cy="365125"/>
          </a:xfrm>
        </p:spPr>
        <p:txBody>
          <a:bodyPr rtlCol="0" anchor="ctr">
            <a:normAutofit/>
          </a:bodyPr>
          <a:lstStyle/>
          <a:p>
            <a:pPr rtl="0">
              <a:spcAft>
                <a:spcPts val="600"/>
              </a:spcAft>
            </a:pPr>
            <a:fld id="{294A09A9-5501-47C1-A89A-A340965A2BE2}" type="slidenum">
              <a:rPr lang="en-GB" smtClean="0"/>
              <a:pPr rtl="0">
                <a:spcAft>
                  <a:spcPts val="600"/>
                </a:spcAft>
              </a:pPr>
              <a:t>6</a:t>
            </a:fld>
            <a:endParaRPr lang="en-GB"/>
          </a:p>
        </p:txBody>
      </p:sp>
      <p:sp>
        <p:nvSpPr>
          <p:cNvPr id="11" name="Content Placeholder 10">
            <a:extLst>
              <a:ext uri="{FF2B5EF4-FFF2-40B4-BE49-F238E27FC236}">
                <a16:creationId xmlns:a16="http://schemas.microsoft.com/office/drawing/2014/main" id="{C4B37F44-97DA-D53C-B67A-3D6F2F71D5EA}"/>
              </a:ext>
            </a:extLst>
          </p:cNvPr>
          <p:cNvSpPr>
            <a:spLocks noGrp="1"/>
          </p:cNvSpPr>
          <p:nvPr>
            <p:ph idx="10"/>
          </p:nvPr>
        </p:nvSpPr>
        <p:spPr>
          <a:xfrm>
            <a:off x="8962433" y="1000894"/>
            <a:ext cx="4205975" cy="2879735"/>
          </a:xfrm>
        </p:spPr>
        <p:txBody>
          <a:bodyPr>
            <a:normAutofit/>
          </a:bodyPr>
          <a:lstStyle/>
          <a:p>
            <a:endParaRPr lang="en-GB" dirty="0"/>
          </a:p>
          <a:p>
            <a:endParaRPr lang="en-GB" dirty="0"/>
          </a:p>
          <a:p>
            <a:endParaRPr lang="en-GB" dirty="0"/>
          </a:p>
        </p:txBody>
      </p:sp>
      <p:sp>
        <p:nvSpPr>
          <p:cNvPr id="20" name="Content Placeholder 7">
            <a:extLst>
              <a:ext uri="{FF2B5EF4-FFF2-40B4-BE49-F238E27FC236}">
                <a16:creationId xmlns:a16="http://schemas.microsoft.com/office/drawing/2014/main" id="{05B3CD15-DD3B-DF47-0AB0-C85B574F98DD}"/>
              </a:ext>
            </a:extLst>
          </p:cNvPr>
          <p:cNvSpPr>
            <a:spLocks noGrp="1"/>
          </p:cNvSpPr>
          <p:nvPr>
            <p:ph idx="11"/>
          </p:nvPr>
        </p:nvSpPr>
        <p:spPr>
          <a:xfrm>
            <a:off x="1167493" y="2005689"/>
            <a:ext cx="4663440" cy="2592190"/>
          </a:xfrm>
        </p:spPr>
        <p:txBody>
          <a:bodyPr/>
          <a:lstStyle/>
          <a:p>
            <a:pPr algn="ctr"/>
            <a:r>
              <a:rPr lang="en-GB" sz="1400" b="0" dirty="0"/>
              <a:t>Berlo’s SMCR model breaks communication down into four key elements: Source, Message, Channel, and Receiver. At Flight Foods, the manager (Source) delivers hygiene instructions (Message) using signs and spoken words (Channel), but staff (Receiver) sometimes misunderstand because they have different language skills, attitudes, and backgrounds.</a:t>
            </a:r>
            <a:r>
              <a:rPr lang="en-GB" sz="1400" dirty="0"/>
              <a:t> (Berlo 1960)</a:t>
            </a:r>
            <a:r>
              <a:rPr lang="en-GB" sz="1400" b="0" dirty="0"/>
              <a:t> This breakdown in the SMCR model leads to errors in food preparation and safety.</a:t>
            </a:r>
          </a:p>
          <a:p>
            <a:pPr algn="ctr"/>
            <a:endParaRPr lang="en-GB" sz="1400" b="0" dirty="0"/>
          </a:p>
          <a:p>
            <a:pPr algn="ctr"/>
            <a:endParaRPr lang="en-US" sz="1400" dirty="0"/>
          </a:p>
        </p:txBody>
      </p:sp>
      <p:sp>
        <p:nvSpPr>
          <p:cNvPr id="2" name="Content Placeholder 1">
            <a:extLst>
              <a:ext uri="{FF2B5EF4-FFF2-40B4-BE49-F238E27FC236}">
                <a16:creationId xmlns:a16="http://schemas.microsoft.com/office/drawing/2014/main" id="{9896023D-3764-C256-5DCE-F50D5DE50BC3}"/>
              </a:ext>
            </a:extLst>
          </p:cNvPr>
          <p:cNvSpPr>
            <a:spLocks noGrp="1"/>
          </p:cNvSpPr>
          <p:nvPr>
            <p:ph idx="12"/>
          </p:nvPr>
        </p:nvSpPr>
        <p:spPr/>
        <p:txBody>
          <a:bodyPr/>
          <a:lstStyle/>
          <a:p>
            <a:endParaRPr lang="en-GB" dirty="0"/>
          </a:p>
        </p:txBody>
      </p:sp>
      <p:pic>
        <p:nvPicPr>
          <p:cNvPr id="1028" name="Picture 4" descr="ISO 7010 M011 – Wash your hands ISO 7010 M011 – Wash your hands wash hands stock illustrations">
            <a:extLst>
              <a:ext uri="{FF2B5EF4-FFF2-40B4-BE49-F238E27FC236}">
                <a16:creationId xmlns:a16="http://schemas.microsoft.com/office/drawing/2014/main" id="{440DC818-65F6-A77A-66C3-8679AA75D1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7083" y="1353202"/>
            <a:ext cx="5002717" cy="415159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8F629E2-968F-E1E8-D056-197DDF5475E7}"/>
              </a:ext>
            </a:extLst>
          </p:cNvPr>
          <p:cNvSpPr txBox="1"/>
          <p:nvPr/>
        </p:nvSpPr>
        <p:spPr>
          <a:xfrm>
            <a:off x="6595014" y="5504797"/>
            <a:ext cx="2367419" cy="276999"/>
          </a:xfrm>
          <a:prstGeom prst="rect">
            <a:avLst/>
          </a:prstGeom>
          <a:noFill/>
        </p:spPr>
        <p:txBody>
          <a:bodyPr wrap="square" rtlCol="0">
            <a:spAutoFit/>
          </a:bodyPr>
          <a:lstStyle/>
          <a:p>
            <a:r>
              <a:rPr lang="en-GB" sz="1200" dirty="0" err="1"/>
              <a:t>Pixabay</a:t>
            </a:r>
            <a:r>
              <a:rPr lang="en-GB" sz="1200" dirty="0"/>
              <a:t> (2017)</a:t>
            </a:r>
          </a:p>
        </p:txBody>
      </p:sp>
    </p:spTree>
    <p:extLst>
      <p:ext uri="{BB962C8B-B14F-4D97-AF65-F5344CB8AC3E}">
        <p14:creationId xmlns:p14="http://schemas.microsoft.com/office/powerpoint/2010/main" val="1349967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F75DE-8A44-4EC5-83C6-95BDDF10DFD9}"/>
              </a:ext>
            </a:extLst>
          </p:cNvPr>
          <p:cNvSpPr>
            <a:spLocks noGrp="1"/>
          </p:cNvSpPr>
          <p:nvPr>
            <p:ph type="title"/>
          </p:nvPr>
        </p:nvSpPr>
        <p:spPr/>
        <p:txBody>
          <a:bodyPr rtlCol="0"/>
          <a:lstStyle/>
          <a:p>
            <a:pPr rtl="0"/>
            <a:r>
              <a:rPr lang="en-GB" dirty="0"/>
              <a:t>Overcoming Barriers </a:t>
            </a:r>
          </a:p>
        </p:txBody>
      </p:sp>
      <p:sp>
        <p:nvSpPr>
          <p:cNvPr id="6" name="Slide Number Placeholder 5">
            <a:extLst>
              <a:ext uri="{FF2B5EF4-FFF2-40B4-BE49-F238E27FC236}">
                <a16:creationId xmlns:a16="http://schemas.microsoft.com/office/drawing/2014/main" id="{50B6C709-8794-DF4E-A15C-6E648F09DD12}"/>
              </a:ext>
            </a:extLst>
          </p:cNvPr>
          <p:cNvSpPr>
            <a:spLocks noGrp="1"/>
          </p:cNvSpPr>
          <p:nvPr>
            <p:ph type="sldNum" sz="quarter" idx="4"/>
          </p:nvPr>
        </p:nvSpPr>
        <p:spPr/>
        <p:txBody>
          <a:bodyPr rtlCol="0"/>
          <a:lstStyle/>
          <a:p>
            <a:pPr rtl="0"/>
            <a:fld id="{294A09A9-5501-47C1-A89A-A340965A2BE2}" type="slidenum">
              <a:rPr lang="en-GB" smtClean="0"/>
              <a:pPr rtl="0"/>
              <a:t>7</a:t>
            </a:fld>
            <a:endParaRPr lang="en-GB"/>
          </a:p>
        </p:txBody>
      </p:sp>
      <p:sp>
        <p:nvSpPr>
          <p:cNvPr id="8" name="Content Placeholder 7">
            <a:extLst>
              <a:ext uri="{FF2B5EF4-FFF2-40B4-BE49-F238E27FC236}">
                <a16:creationId xmlns:a16="http://schemas.microsoft.com/office/drawing/2014/main" id="{C67E3409-EAFE-D337-E6BD-9FB7DF2C6592}"/>
              </a:ext>
            </a:extLst>
          </p:cNvPr>
          <p:cNvSpPr>
            <a:spLocks noGrp="1"/>
          </p:cNvSpPr>
          <p:nvPr>
            <p:ph idx="1"/>
          </p:nvPr>
        </p:nvSpPr>
        <p:spPr/>
        <p:txBody>
          <a:bodyPr/>
          <a:lstStyle/>
          <a:p>
            <a:r>
              <a:rPr lang="en-GB" sz="800" dirty="0"/>
              <a:t>Language Solutions:</a:t>
            </a:r>
            <a:br>
              <a:rPr lang="en-GB" sz="800" dirty="0"/>
            </a:br>
            <a:r>
              <a:rPr lang="en-GB" sz="800" dirty="0"/>
              <a:t> — Multi-lingual trainers/interpreters for clear instructions</a:t>
            </a:r>
            <a:br>
              <a:rPr lang="en-GB" sz="800" dirty="0"/>
            </a:br>
            <a:r>
              <a:rPr lang="en-GB" sz="800" dirty="0"/>
              <a:t> — Pictograms and instructional videos for easier understanding		</a:t>
            </a:r>
            <a:br>
              <a:rPr lang="en-GB" sz="800" dirty="0"/>
            </a:br>
            <a:r>
              <a:rPr lang="en-GB" sz="800" i="1" dirty="0"/>
              <a:t>(Berlo, 1960; Shannon &amp; Weaver, 1949)</a:t>
            </a:r>
            <a:endParaRPr lang="en-GB" sz="800" dirty="0"/>
          </a:p>
          <a:p>
            <a:r>
              <a:rPr lang="en-GB" sz="800" dirty="0"/>
              <a:t>Training Solutions:</a:t>
            </a:r>
            <a:br>
              <a:rPr lang="en-GB" sz="800" dirty="0"/>
            </a:br>
            <a:r>
              <a:rPr lang="en-GB" sz="800" dirty="0"/>
              <a:t> — Compulsory pre-employment food hygiene training</a:t>
            </a:r>
            <a:br>
              <a:rPr lang="en-GB" sz="800" dirty="0"/>
            </a:br>
            <a:r>
              <a:rPr lang="en-GB" sz="800" dirty="0"/>
              <a:t> — Regular refresher courses, culturally and linguistically adapted</a:t>
            </a:r>
            <a:br>
              <a:rPr lang="en-GB" sz="800" dirty="0"/>
            </a:br>
            <a:r>
              <a:rPr lang="en-GB" sz="800" i="1" dirty="0"/>
              <a:t>(Schramm, 1954)</a:t>
            </a:r>
            <a:endParaRPr lang="en-GB" sz="800" dirty="0"/>
          </a:p>
          <a:p>
            <a:r>
              <a:rPr lang="en-GB" sz="800" dirty="0"/>
              <a:t>Cultural Solutions:</a:t>
            </a:r>
            <a:br>
              <a:rPr lang="en-GB" sz="800" dirty="0"/>
            </a:br>
            <a:r>
              <a:rPr lang="en-GB" sz="800" dirty="0"/>
              <a:t> — Cross-cultural awareness workshops for staff/managers</a:t>
            </a:r>
            <a:br>
              <a:rPr lang="en-GB" sz="800" dirty="0"/>
            </a:br>
            <a:r>
              <a:rPr lang="en-GB" sz="800" dirty="0"/>
              <a:t> — Integrate best practices from various cultures</a:t>
            </a:r>
            <a:br>
              <a:rPr lang="en-GB" sz="800" dirty="0"/>
            </a:br>
            <a:r>
              <a:rPr lang="en-GB" sz="800" i="1" dirty="0"/>
              <a:t>(Schramm, 1954)</a:t>
            </a:r>
            <a:endParaRPr lang="en-GB" sz="800" dirty="0"/>
          </a:p>
          <a:p>
            <a:r>
              <a:rPr lang="en-GB" sz="800" dirty="0"/>
              <a:t>Organisational Solutions:</a:t>
            </a:r>
            <a:br>
              <a:rPr lang="en-GB" sz="800" dirty="0"/>
            </a:br>
            <a:r>
              <a:rPr lang="en-GB" sz="800" dirty="0"/>
              <a:t> — SOPs translated to relevant staff languages (printed/digital)</a:t>
            </a:r>
            <a:br>
              <a:rPr lang="en-GB" sz="800" dirty="0"/>
            </a:br>
            <a:r>
              <a:rPr lang="en-GB" sz="800" dirty="0"/>
              <a:t> — Expanded induction with mentoring/group activities</a:t>
            </a:r>
            <a:br>
              <a:rPr lang="en-GB" sz="800" dirty="0"/>
            </a:br>
            <a:r>
              <a:rPr lang="en-GB" sz="800" dirty="0"/>
              <a:t> — Sub-group leadership to improve communication</a:t>
            </a:r>
            <a:br>
              <a:rPr lang="en-GB" sz="800" dirty="0"/>
            </a:br>
            <a:r>
              <a:rPr lang="en-GB" sz="800" i="1" dirty="0"/>
              <a:t>(Berlo, 1960; Sy &amp; D’Annunzio, 2005)</a:t>
            </a:r>
            <a:endParaRPr lang="en-GB" sz="800" dirty="0"/>
          </a:p>
          <a:p>
            <a:r>
              <a:rPr lang="en-GB" sz="800" dirty="0"/>
              <a:t>Feedback Mechanisms:</a:t>
            </a:r>
            <a:br>
              <a:rPr lang="en-GB" sz="800" dirty="0"/>
            </a:br>
            <a:r>
              <a:rPr lang="en-GB" sz="800" dirty="0"/>
              <a:t> — Regular feedback sessions with interpreters; suggestion boxes</a:t>
            </a:r>
            <a:br>
              <a:rPr lang="en-GB" sz="800" dirty="0"/>
            </a:br>
            <a:r>
              <a:rPr lang="en-GB" sz="800" dirty="0"/>
              <a:t> — Digital feedback platforms in staff languages</a:t>
            </a:r>
            <a:br>
              <a:rPr lang="en-GB" sz="800" dirty="0"/>
            </a:br>
            <a:r>
              <a:rPr lang="en-GB" sz="800" i="1" dirty="0"/>
              <a:t>(Sy &amp; D’Annunzio, 2005; Berlo, 1960)</a:t>
            </a:r>
            <a:endParaRPr lang="en-GB" sz="800" dirty="0"/>
          </a:p>
          <a:p>
            <a:r>
              <a:rPr lang="en-GB" sz="800" dirty="0"/>
              <a:t>External Support:</a:t>
            </a:r>
            <a:br>
              <a:rPr lang="en-GB" sz="800" dirty="0"/>
            </a:br>
            <a:r>
              <a:rPr lang="en-GB" sz="800" dirty="0"/>
              <a:t> — Engage food safety consultants for audits and best practice advice</a:t>
            </a:r>
            <a:br>
              <a:rPr lang="en-GB" sz="800" dirty="0"/>
            </a:br>
            <a:r>
              <a:rPr lang="en-GB" sz="800" i="1" dirty="0"/>
              <a:t>(Berlo, 1960; Flight Foods case study)</a:t>
            </a:r>
            <a:endParaRPr lang="en-GB" sz="800" dirty="0"/>
          </a:p>
          <a:p>
            <a:br>
              <a:rPr lang="en-GB" dirty="0"/>
            </a:br>
            <a:endParaRPr lang="en-GB" dirty="0"/>
          </a:p>
        </p:txBody>
      </p:sp>
      <p:pic>
        <p:nvPicPr>
          <p:cNvPr id="10" name="Picture 9" descr="A diagram of a design training program&#10;&#10;AI-generated content may be incorrect.">
            <a:extLst>
              <a:ext uri="{FF2B5EF4-FFF2-40B4-BE49-F238E27FC236}">
                <a16:creationId xmlns:a16="http://schemas.microsoft.com/office/drawing/2014/main" id="{4EAC1348-4B86-594E-0F23-60C733E8060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393242" y="2823330"/>
            <a:ext cx="5163323" cy="2185420"/>
          </a:xfrm>
          <a:prstGeom prst="rect">
            <a:avLst/>
          </a:prstGeom>
        </p:spPr>
      </p:pic>
      <p:sp>
        <p:nvSpPr>
          <p:cNvPr id="11" name="TextBox 10">
            <a:extLst>
              <a:ext uri="{FF2B5EF4-FFF2-40B4-BE49-F238E27FC236}">
                <a16:creationId xmlns:a16="http://schemas.microsoft.com/office/drawing/2014/main" id="{EE692545-F92D-D8F1-9F1E-EE3DFAF07E80}"/>
              </a:ext>
            </a:extLst>
          </p:cNvPr>
          <p:cNvSpPr txBox="1"/>
          <p:nvPr/>
        </p:nvSpPr>
        <p:spPr>
          <a:xfrm>
            <a:off x="5393242" y="5008750"/>
            <a:ext cx="5163323" cy="230832"/>
          </a:xfrm>
          <a:prstGeom prst="rect">
            <a:avLst/>
          </a:prstGeom>
          <a:noFill/>
        </p:spPr>
        <p:txBody>
          <a:bodyPr wrap="square" rtlCol="0">
            <a:spAutoFit/>
          </a:bodyPr>
          <a:lstStyle/>
          <a:p>
            <a:r>
              <a:rPr lang="en-GB" sz="900" dirty="0">
                <a:hlinkClick r:id="rId4" tooltip="https://courses.lumenlearning.com/suny-osintrobus/chapter/employee-training-and-development/"/>
              </a:rPr>
              <a:t>This Photo</a:t>
            </a:r>
            <a:r>
              <a:rPr lang="en-GB" sz="900" dirty="0"/>
              <a:t> by Unknown Author is licensed under </a:t>
            </a:r>
            <a:r>
              <a:rPr lang="en-GB" sz="900" dirty="0">
                <a:hlinkClick r:id="rId5" tooltip="https://creativecommons.org/licenses/by/3.0/"/>
              </a:rPr>
              <a:t>CC BY</a:t>
            </a:r>
            <a:endParaRPr lang="en-GB" sz="900" dirty="0"/>
          </a:p>
        </p:txBody>
      </p:sp>
    </p:spTree>
    <p:extLst>
      <p:ext uri="{BB962C8B-B14F-4D97-AF65-F5344CB8AC3E}">
        <p14:creationId xmlns:p14="http://schemas.microsoft.com/office/powerpoint/2010/main" val="42129174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F65A7-995A-9F45-891C-82D9B9D40801}"/>
              </a:ext>
            </a:extLst>
          </p:cNvPr>
          <p:cNvSpPr>
            <a:spLocks noGrp="1"/>
          </p:cNvSpPr>
          <p:nvPr>
            <p:ph type="title"/>
          </p:nvPr>
        </p:nvSpPr>
        <p:spPr>
          <a:xfrm>
            <a:off x="1889961" y="1791018"/>
            <a:ext cx="8412079" cy="2810460"/>
          </a:xfrm>
        </p:spPr>
        <p:txBody>
          <a:bodyPr rtlCol="0">
            <a:normAutofit/>
          </a:bodyPr>
          <a:lstStyle/>
          <a:p>
            <a:r>
              <a:rPr lang="en-GB" sz="1200" dirty="0"/>
              <a:t>Flight Foods is experiencing significant operational and quality issues stemming from barriers related to language differences, cultural diversity, varying employee skill levels, and inadequate training provisions. These challenges disrupt effective communication and result in poor food quality and client dissatisfaction. By applying established communication models, such as those proposed by Shannon and Weaver (1949) and Berlo (1960), alongside multi-level intervention strategies—including multilingual training, culturally responsive procedures, and robust feedback mechanisms—the company can address and mitigate these barriers. This holistic approach is essential to improving operational standards, restoring customer confidence, and ultimately increasing market share.</a:t>
            </a:r>
          </a:p>
        </p:txBody>
      </p:sp>
      <p:sp>
        <p:nvSpPr>
          <p:cNvPr id="13" name="Text Placeholder 5">
            <a:extLst>
              <a:ext uri="{FF2B5EF4-FFF2-40B4-BE49-F238E27FC236}">
                <a16:creationId xmlns:a16="http://schemas.microsoft.com/office/drawing/2014/main" id="{6118A1B7-08BA-6B43-BBA8-952377DF944D}"/>
              </a:ext>
            </a:extLst>
          </p:cNvPr>
          <p:cNvSpPr>
            <a:spLocks noGrp="1"/>
          </p:cNvSpPr>
          <p:nvPr>
            <p:ph type="body" sz="quarter" idx="13"/>
          </p:nvPr>
        </p:nvSpPr>
        <p:spPr>
          <a:xfrm>
            <a:off x="1502619" y="543354"/>
            <a:ext cx="8555781" cy="1094521"/>
          </a:xfrm>
        </p:spPr>
        <p:txBody>
          <a:bodyPr rtlCol="0"/>
          <a:lstStyle/>
          <a:p>
            <a:pPr algn="l" rtl="0"/>
            <a:r>
              <a:rPr lang="en-GB" sz="8800" dirty="0"/>
              <a:t>conclusion</a:t>
            </a:r>
          </a:p>
        </p:txBody>
      </p:sp>
      <p:sp>
        <p:nvSpPr>
          <p:cNvPr id="5" name="Slide Number Placeholder 4">
            <a:extLst>
              <a:ext uri="{FF2B5EF4-FFF2-40B4-BE49-F238E27FC236}">
                <a16:creationId xmlns:a16="http://schemas.microsoft.com/office/drawing/2014/main" id="{7003A5E2-8F37-D546-BCD9-24A2037BB54D}"/>
              </a:ext>
            </a:extLst>
          </p:cNvPr>
          <p:cNvSpPr>
            <a:spLocks noGrp="1"/>
          </p:cNvSpPr>
          <p:nvPr>
            <p:ph type="sldNum" sz="quarter" idx="12"/>
          </p:nvPr>
        </p:nvSpPr>
        <p:spPr/>
        <p:txBody>
          <a:bodyPr rtlCol="0"/>
          <a:lstStyle/>
          <a:p>
            <a:pPr rtl="0"/>
            <a:fld id="{294A09A9-5501-47C1-A89A-A340965A2BE2}" type="slidenum">
              <a:rPr lang="en-GB" smtClean="0"/>
              <a:pPr rtl="0"/>
              <a:t>8</a:t>
            </a:fld>
            <a:endParaRPr lang="en-GB"/>
          </a:p>
        </p:txBody>
      </p:sp>
    </p:spTree>
    <p:extLst>
      <p:ext uri="{BB962C8B-B14F-4D97-AF65-F5344CB8AC3E}">
        <p14:creationId xmlns:p14="http://schemas.microsoft.com/office/powerpoint/2010/main" val="2639983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1A202-23A3-4F3A-AA92-0172C8D2DA06}"/>
              </a:ext>
            </a:extLst>
          </p:cNvPr>
          <p:cNvSpPr>
            <a:spLocks noGrp="1"/>
          </p:cNvSpPr>
          <p:nvPr>
            <p:ph type="title"/>
          </p:nvPr>
        </p:nvSpPr>
        <p:spPr>
          <a:xfrm>
            <a:off x="1167492" y="381000"/>
            <a:ext cx="9779183" cy="1325563"/>
          </a:xfrm>
        </p:spPr>
        <p:txBody>
          <a:bodyPr rtlCol="0"/>
          <a:lstStyle/>
          <a:p>
            <a:pPr rtl="0"/>
            <a:r>
              <a:rPr lang="en-GB" dirty="0"/>
              <a:t>References </a:t>
            </a:r>
          </a:p>
        </p:txBody>
      </p:sp>
      <p:sp>
        <p:nvSpPr>
          <p:cNvPr id="3" name="Content Placeholder 2">
            <a:extLst>
              <a:ext uri="{FF2B5EF4-FFF2-40B4-BE49-F238E27FC236}">
                <a16:creationId xmlns:a16="http://schemas.microsoft.com/office/drawing/2014/main" id="{7B943E7C-A74D-4CB3-844B-51917C88C95F}"/>
              </a:ext>
            </a:extLst>
          </p:cNvPr>
          <p:cNvSpPr>
            <a:spLocks noGrp="1"/>
          </p:cNvSpPr>
          <p:nvPr>
            <p:ph type="body" idx="1"/>
          </p:nvPr>
        </p:nvSpPr>
        <p:spPr>
          <a:xfrm>
            <a:off x="1167492" y="2653167"/>
            <a:ext cx="9779183" cy="3436483"/>
          </a:xfrm>
        </p:spPr>
        <p:txBody>
          <a:bodyPr vert="horz" lIns="91440" tIns="45720" rIns="91440" bIns="45720" rtlCol="0" anchor="t">
            <a:normAutofit/>
          </a:bodyPr>
          <a:lstStyle/>
          <a:p>
            <a:r>
              <a:rPr lang="en-GB" sz="1200" dirty="0">
                <a:latin typeface="Arial" panose="020B0604020202020204" pitchFamily="34" charset="0"/>
                <a:cs typeface="Arial" panose="020B0604020202020204" pitchFamily="34" charset="0"/>
              </a:rPr>
              <a:t>Shannon, C. E. &amp; Weaver, W. (1949) </a:t>
            </a:r>
            <a:r>
              <a:rPr lang="en-GB" sz="1200" i="1" dirty="0">
                <a:latin typeface="Arial" panose="020B0604020202020204" pitchFamily="34" charset="0"/>
                <a:cs typeface="Arial" panose="020B0604020202020204" pitchFamily="34" charset="0"/>
              </a:rPr>
              <a:t>The Mathematical Theory of Communication</a:t>
            </a:r>
            <a:r>
              <a:rPr lang="en-GB" sz="1200" dirty="0">
                <a:latin typeface="Arial" panose="020B0604020202020204" pitchFamily="34" charset="0"/>
                <a:cs typeface="Arial" panose="020B0604020202020204" pitchFamily="34" charset="0"/>
              </a:rPr>
              <a:t>. Urbana, IL: University of Illinois Press.</a:t>
            </a:r>
          </a:p>
          <a:p>
            <a:r>
              <a:rPr lang="en-GB" sz="1200" dirty="0" err="1">
                <a:latin typeface="Arial" panose="020B0604020202020204" pitchFamily="34" charset="0"/>
                <a:cs typeface="Arial" panose="020B0604020202020204" pitchFamily="34" charset="0"/>
              </a:rPr>
              <a:t>Pixabay</a:t>
            </a:r>
            <a:r>
              <a:rPr lang="en-GB" sz="1200" dirty="0">
                <a:latin typeface="Arial" panose="020B0604020202020204" pitchFamily="34" charset="0"/>
                <a:cs typeface="Arial" panose="020B0604020202020204" pitchFamily="34" charset="0"/>
              </a:rPr>
              <a:t> (2017) </a:t>
            </a:r>
            <a:r>
              <a:rPr lang="en-GB" sz="1200" i="1" dirty="0">
                <a:latin typeface="Arial" panose="020B0604020202020204" pitchFamily="34" charset="0"/>
                <a:cs typeface="Arial" panose="020B0604020202020204" pitchFamily="34" charset="0"/>
              </a:rPr>
              <a:t>Hand washing sign [image]</a:t>
            </a:r>
            <a:r>
              <a:rPr lang="en-GB" sz="1200" dirty="0">
                <a:latin typeface="Arial" panose="020B0604020202020204" pitchFamily="34" charset="0"/>
                <a:cs typeface="Arial" panose="020B0604020202020204" pitchFamily="34" charset="0"/>
              </a:rPr>
              <a:t>. Available at: </a:t>
            </a:r>
            <a:r>
              <a:rPr lang="en-GB" sz="1200" b="1" dirty="0">
                <a:latin typeface="Arial" panose="020B0604020202020204" pitchFamily="34" charset="0"/>
                <a:cs typeface="Arial" panose="020B0604020202020204" pitchFamily="34" charset="0"/>
                <a:hlinkClick r:id="rId3"/>
              </a:rPr>
              <a:t>https://pixabay.com/photos/wash-hands-sign-hygiene-1624283/</a:t>
            </a:r>
            <a:r>
              <a:rPr lang="en-GB" sz="1200" dirty="0">
                <a:latin typeface="Arial" panose="020B0604020202020204" pitchFamily="34" charset="0"/>
                <a:cs typeface="Arial" panose="020B0604020202020204" pitchFamily="34" charset="0"/>
              </a:rPr>
              <a:t> (Accessed: 24 October 2025).</a:t>
            </a:r>
          </a:p>
          <a:p>
            <a:r>
              <a:rPr lang="en-GB" sz="1300" dirty="0"/>
              <a:t>Gitman, L.J., McDaniel, C., Shah, M., Reece, M., Kaczmarek, S., Hyatt, J. and Firestone, S. (n.d.) </a:t>
            </a:r>
            <a:r>
              <a:rPr lang="en-GB" sz="1300" i="1" dirty="0"/>
              <a:t>Employee Training and Development | OpenStax Intro to Business</a:t>
            </a:r>
            <a:r>
              <a:rPr lang="en-GB" sz="1300" dirty="0"/>
              <a:t>. Available at: </a:t>
            </a:r>
            <a:r>
              <a:rPr lang="en-GB" sz="1300" b="1" dirty="0">
                <a:hlinkClick r:id="rId4"/>
              </a:rPr>
              <a:t>https://courses.lumenlearning.com/suny-osintrobus/chapter/employee-training-and-development/</a:t>
            </a:r>
            <a:r>
              <a:rPr lang="en-GB" sz="1300" dirty="0"/>
              <a:t> (Accessed: 24 October 2025).</a:t>
            </a:r>
          </a:p>
          <a:p>
            <a:r>
              <a:rPr lang="en-GB" sz="1200" dirty="0"/>
              <a:t>Berlo, D. K. (1960) </a:t>
            </a:r>
            <a:r>
              <a:rPr lang="en-GB" sz="1200" i="1" dirty="0"/>
              <a:t>The Process of Communication: An Introduction to Theory and Practice</a:t>
            </a:r>
            <a:r>
              <a:rPr lang="en-GB" sz="1200" dirty="0"/>
              <a:t>. New York: Holt, Rinehart and Winston.</a:t>
            </a:r>
            <a:endParaRPr lang="en-GB" sz="1200" dirty="0">
              <a:latin typeface="Arial" panose="020B0604020202020204" pitchFamily="34" charset="0"/>
              <a:cs typeface="Arial" panose="020B0604020202020204" pitchFamily="34" charset="0"/>
            </a:endParaRPr>
          </a:p>
          <a:p>
            <a:pPr rtl="0"/>
            <a:endParaRPr lang="en-GB" dirty="0"/>
          </a:p>
        </p:txBody>
      </p:sp>
      <p:sp>
        <p:nvSpPr>
          <p:cNvPr id="6" name="Slide Number Placeholder 5">
            <a:extLst>
              <a:ext uri="{FF2B5EF4-FFF2-40B4-BE49-F238E27FC236}">
                <a16:creationId xmlns:a16="http://schemas.microsoft.com/office/drawing/2014/main" id="{B25B7362-01DC-0E4C-9B34-0DF3FD449CAD}"/>
              </a:ext>
            </a:extLst>
          </p:cNvPr>
          <p:cNvSpPr>
            <a:spLocks noGrp="1"/>
          </p:cNvSpPr>
          <p:nvPr>
            <p:ph type="sldNum" sz="quarter" idx="12"/>
          </p:nvPr>
        </p:nvSpPr>
        <p:spPr>
          <a:xfrm>
            <a:off x="10206318" y="6356350"/>
            <a:ext cx="1604682" cy="365125"/>
          </a:xfrm>
        </p:spPr>
        <p:txBody>
          <a:bodyPr rtlCol="0"/>
          <a:lstStyle/>
          <a:p>
            <a:pPr rtl="0"/>
            <a:fld id="{294A09A9-5501-47C1-A89A-A340965A2BE2}" type="slidenum">
              <a:rPr lang="en-GB" smtClean="0"/>
              <a:pPr rtl="0"/>
              <a:t>9</a:t>
            </a:fld>
            <a:endParaRPr lang="en-GB"/>
          </a:p>
        </p:txBody>
      </p:sp>
    </p:spTree>
    <p:extLst>
      <p:ext uri="{BB962C8B-B14F-4D97-AF65-F5344CB8AC3E}">
        <p14:creationId xmlns:p14="http://schemas.microsoft.com/office/powerpoint/2010/main" val="445070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E308-3076-43DB-B834-DA0B0AE19AF9}"/>
              </a:ext>
            </a:extLst>
          </p:cNvPr>
          <p:cNvSpPr>
            <a:spLocks noGrp="1"/>
          </p:cNvSpPr>
          <p:nvPr>
            <p:ph type="ctrTitle"/>
          </p:nvPr>
        </p:nvSpPr>
        <p:spPr>
          <a:xfrm>
            <a:off x="1167494" y="1122363"/>
            <a:ext cx="6220278" cy="2387600"/>
          </a:xfrm>
        </p:spPr>
        <p:txBody>
          <a:bodyPr rtlCol="0"/>
          <a:lstStyle/>
          <a:p>
            <a:pPr rtl="0"/>
            <a:r>
              <a:rPr lang="en-GB" dirty="0"/>
              <a:t>Thank you</a:t>
            </a:r>
          </a:p>
        </p:txBody>
      </p:sp>
      <p:sp>
        <p:nvSpPr>
          <p:cNvPr id="3" name="Content Placeholder 2">
            <a:extLst>
              <a:ext uri="{FF2B5EF4-FFF2-40B4-BE49-F238E27FC236}">
                <a16:creationId xmlns:a16="http://schemas.microsoft.com/office/drawing/2014/main" id="{BABC2CE0-8806-4B2A-A10A-32984D317434}"/>
              </a:ext>
            </a:extLst>
          </p:cNvPr>
          <p:cNvSpPr>
            <a:spLocks noGrp="1"/>
          </p:cNvSpPr>
          <p:nvPr>
            <p:ph type="subTitle" idx="1"/>
          </p:nvPr>
        </p:nvSpPr>
        <p:spPr>
          <a:xfrm>
            <a:off x="1167493" y="3602038"/>
            <a:ext cx="6220277" cy="2247219"/>
          </a:xfrm>
        </p:spPr>
        <p:txBody>
          <a:bodyPr rtlCol="0">
            <a:normAutofit/>
          </a:bodyPr>
          <a:lstStyle/>
          <a:p>
            <a:pPr algn="ctr" rtl="0"/>
            <a:r>
              <a:rPr lang="en-GB" sz="3200" b="1" dirty="0"/>
              <a:t>Questions are now welcome. </a:t>
            </a:r>
          </a:p>
        </p:txBody>
      </p:sp>
    </p:spTree>
    <p:extLst>
      <p:ext uri="{BB962C8B-B14F-4D97-AF65-F5344CB8AC3E}">
        <p14:creationId xmlns:p14="http://schemas.microsoft.com/office/powerpoint/2010/main" val="926184573"/>
      </p:ext>
    </p:extLst>
  </p:cSld>
  <p:clrMapOvr>
    <a:masterClrMapping/>
  </p:clrMapOvr>
</p:sld>
</file>

<file path=ppt/theme/theme1.xml><?xml version="1.0" encoding="utf-8"?>
<a:theme xmlns:a="http://schemas.openxmlformats.org/drawingml/2006/main" name="Office Theme">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59457595_TF45331398_Win32" id="{5659B9E0-3971-467D-9BA2-B20B39D641FE}" vid="{E6DA4EDB-46C2-4D45-9E99-6BB2FEEE47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810DDF4EC27A54C9626255B384F637A" ma:contentTypeVersion="5" ma:contentTypeDescription="Create a new document." ma:contentTypeScope="" ma:versionID="7c3d80c695ac3b6ce532ceb81a88beaa">
  <xsd:schema xmlns:xsd="http://www.w3.org/2001/XMLSchema" xmlns:xs="http://www.w3.org/2001/XMLSchema" xmlns:p="http://schemas.microsoft.com/office/2006/metadata/properties" xmlns:ns3="ccfc14db-0f45-423b-b2f5-752f8f8a0ada" targetNamespace="http://schemas.microsoft.com/office/2006/metadata/properties" ma:root="true" ma:fieldsID="0e0ce1deebcd7a279e85bd58c0a57d8c" ns3:_="">
    <xsd:import namespace="ccfc14db-0f45-423b-b2f5-752f8f8a0ada"/>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fc14db-0f45-423b-b2f5-752f8f8a0ada"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ccfc14db-0f45-423b-b2f5-752f8f8a0ada" xsi:nil="true"/>
  </documentManagement>
</p:properties>
</file>

<file path=customXml/itemProps1.xml><?xml version="1.0" encoding="utf-8"?>
<ds:datastoreItem xmlns:ds="http://schemas.openxmlformats.org/officeDocument/2006/customXml" ds:itemID="{85334180-0405-413B-834A-44FA9E05ADB7}">
  <ds:schemaRefs>
    <ds:schemaRef ds:uri="http://schemas.microsoft.com/sharepoint/v3/contenttype/forms"/>
  </ds:schemaRefs>
</ds:datastoreItem>
</file>

<file path=customXml/itemProps2.xml><?xml version="1.0" encoding="utf-8"?>
<ds:datastoreItem xmlns:ds="http://schemas.openxmlformats.org/officeDocument/2006/customXml" ds:itemID="{1B8DA7D6-5999-4BB3-B08A-81344A701D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fc14db-0f45-423b-b2f5-752f8f8a0a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5BAB77-79E1-4739-AA51-10C9079186D6}">
  <ds:schemaRefs>
    <ds:schemaRef ds:uri="http://www.w3.org/XML/1998/namespace"/>
    <ds:schemaRef ds:uri="http://schemas.microsoft.com/office/2006/documentManagement/types"/>
    <ds:schemaRef ds:uri="http://purl.org/dc/terms/"/>
    <ds:schemaRef ds:uri="http://schemas.microsoft.com/office/infopath/2007/PartnerControls"/>
    <ds:schemaRef ds:uri="http://purl.org/dc/elements/1.1/"/>
    <ds:schemaRef ds:uri="http://schemas.openxmlformats.org/package/2006/metadata/core-properties"/>
    <ds:schemaRef ds:uri="ccfc14db-0f45-423b-b2f5-752f8f8a0ada"/>
    <ds:schemaRef ds:uri="http://schemas.microsoft.com/office/2006/metadata/properties"/>
    <ds:schemaRef ds:uri="http://purl.org/dc/dcmitype/"/>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{916E7897-7C0C-404D-BE1C-1BEE52E0A5D4}tf45331398_win32</Template>
  <TotalTime>4629</TotalTime>
  <Words>950</Words>
  <Application>Microsoft Office PowerPoint</Application>
  <PresentationFormat>Widescreen</PresentationFormat>
  <Paragraphs>69</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Tenorite</vt:lpstr>
      <vt:lpstr>Wingdings</vt:lpstr>
      <vt:lpstr>Office Theme</vt:lpstr>
      <vt:lpstr>Problems at Flight foods…</vt:lpstr>
      <vt:lpstr>Overview</vt:lpstr>
      <vt:lpstr>Introduction to problems.</vt:lpstr>
      <vt:lpstr>Barriers Identified</vt:lpstr>
      <vt:lpstr>Shannon &amp; Weaver </vt:lpstr>
      <vt:lpstr>Berlo </vt:lpstr>
      <vt:lpstr>Overcoming Barriers </vt:lpstr>
      <vt:lpstr>Flight Foods is experiencing significant operational and quality issues stemming from barriers related to language differences, cultural diversity, varying employee skill levels, and inadequate training provisions. These challenges disrupt effective communication and result in poor food quality and client dissatisfaction. By applying established communication models, such as those proposed by Shannon and Weaver (1949) and Berlo (1960), alongside multi-level intervention strategies—including multilingual training, culturally responsive procedures, and robust feedback mechanisms—the company can address and mitigate these barriers. This holistic approach is essential to improving operational standards, restoring customer confidence, and ultimately increasing market share.</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Winston Hall (2422871)</dc:creator>
  <cp:lastModifiedBy>Winston Hall (2422871)</cp:lastModifiedBy>
  <cp:revision>2</cp:revision>
  <dcterms:created xsi:type="dcterms:W3CDTF">2025-10-24T12:13:14Z</dcterms:created>
  <dcterms:modified xsi:type="dcterms:W3CDTF">2025-10-29T15:16:46Z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0x0101007810DDF4EC27A54C9626255B384F637A</vt:lpwstr>
  </property>
</Properties>
</file>