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4903A4-A2B0-41BA-81DA-712CD8B24D50}" v="874" dt="2025-11-10T19:30:38.526"/>
    <p1510:client id="{64F7F21C-3048-534C-A4CB-468514ADBD40}" v="1" dt="2025-11-10T07:58:55.7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pa Marian" userId="b680da636414e81f" providerId="LiveId" clId="{04ECEC22-85F9-40F2-A094-5157DE457DC2}"/>
    <pc:docChg chg="undo custSel delSld modSld sldOrd modMainMaster">
      <pc:chgData name="Popa Marian" userId="b680da636414e81f" providerId="LiveId" clId="{04ECEC22-85F9-40F2-A094-5157DE457DC2}" dt="2025-11-10T22:12:31.955" v="1256" actId="20577"/>
      <pc:docMkLst>
        <pc:docMk/>
      </pc:docMkLst>
      <pc:sldChg chg="modSp mod ord setBg">
        <pc:chgData name="Popa Marian" userId="b680da636414e81f" providerId="LiveId" clId="{04ECEC22-85F9-40F2-A094-5157DE457DC2}" dt="2025-11-10T22:12:31.955" v="1256" actId="20577"/>
        <pc:sldMkLst>
          <pc:docMk/>
          <pc:sldMk cId="2508175926" sldId="256"/>
        </pc:sldMkLst>
        <pc:spChg chg="mod">
          <ac:chgData name="Popa Marian" userId="b680da636414e81f" providerId="LiveId" clId="{04ECEC22-85F9-40F2-A094-5157DE457DC2}" dt="2025-11-10T22:12:31.955" v="1256" actId="20577"/>
          <ac:spMkLst>
            <pc:docMk/>
            <pc:sldMk cId="2508175926" sldId="256"/>
            <ac:spMk id="2" creationId="{E7CA71A4-7716-03B7-BBFE-9BA06D057721}"/>
          </ac:spMkLst>
        </pc:spChg>
        <pc:spChg chg="mod">
          <ac:chgData name="Popa Marian" userId="b680da636414e81f" providerId="LiveId" clId="{04ECEC22-85F9-40F2-A094-5157DE457DC2}" dt="2025-11-10T08:01:55.723" v="273" actId="20577"/>
          <ac:spMkLst>
            <pc:docMk/>
            <pc:sldMk cId="2508175926" sldId="256"/>
            <ac:spMk id="3" creationId="{51ECB59C-D871-B3A0-4FD3-55DCDF50FA39}"/>
          </ac:spMkLst>
        </pc:spChg>
      </pc:sldChg>
      <pc:sldChg chg="modSp mod ord">
        <pc:chgData name="Popa Marian" userId="b680da636414e81f" providerId="LiveId" clId="{04ECEC22-85F9-40F2-A094-5157DE457DC2}" dt="2025-11-10T19:03:29.092" v="1159" actId="20577"/>
        <pc:sldMkLst>
          <pc:docMk/>
          <pc:sldMk cId="3267281047" sldId="257"/>
        </pc:sldMkLst>
        <pc:spChg chg="mod">
          <ac:chgData name="Popa Marian" userId="b680da636414e81f" providerId="LiveId" clId="{04ECEC22-85F9-40F2-A094-5157DE457DC2}" dt="2025-11-10T19:03:29.092" v="1159" actId="20577"/>
          <ac:spMkLst>
            <pc:docMk/>
            <pc:sldMk cId="3267281047" sldId="257"/>
            <ac:spMk id="3" creationId="{B138F09E-F1C8-7591-89D2-C2F5E26F1D24}"/>
          </ac:spMkLst>
        </pc:spChg>
      </pc:sldChg>
      <pc:sldChg chg="modSp mod">
        <pc:chgData name="Popa Marian" userId="b680da636414e81f" providerId="LiveId" clId="{04ECEC22-85F9-40F2-A094-5157DE457DC2}" dt="2025-11-10T19:09:24.386" v="1205" actId="5793"/>
        <pc:sldMkLst>
          <pc:docMk/>
          <pc:sldMk cId="3240218909" sldId="258"/>
        </pc:sldMkLst>
        <pc:spChg chg="mod">
          <ac:chgData name="Popa Marian" userId="b680da636414e81f" providerId="LiveId" clId="{04ECEC22-85F9-40F2-A094-5157DE457DC2}" dt="2025-11-10T19:09:24.386" v="1205" actId="5793"/>
          <ac:spMkLst>
            <pc:docMk/>
            <pc:sldMk cId="3240218909" sldId="258"/>
            <ac:spMk id="3" creationId="{A79FB809-A7B0-43AB-DD2A-7894D06A43F4}"/>
          </ac:spMkLst>
        </pc:spChg>
      </pc:sldChg>
      <pc:sldChg chg="modSp mod">
        <pc:chgData name="Popa Marian" userId="b680da636414e81f" providerId="LiveId" clId="{04ECEC22-85F9-40F2-A094-5157DE457DC2}" dt="2025-11-10T19:16:14.946" v="1212" actId="255"/>
        <pc:sldMkLst>
          <pc:docMk/>
          <pc:sldMk cId="671417278" sldId="259"/>
        </pc:sldMkLst>
        <pc:spChg chg="mod">
          <ac:chgData name="Popa Marian" userId="b680da636414e81f" providerId="LiveId" clId="{04ECEC22-85F9-40F2-A094-5157DE457DC2}" dt="2025-11-10T07:21:51.880" v="43" actId="14100"/>
          <ac:spMkLst>
            <pc:docMk/>
            <pc:sldMk cId="671417278" sldId="259"/>
            <ac:spMk id="2" creationId="{C1A471B2-3CF9-F6EA-A78A-AD5E517F5AFB}"/>
          </ac:spMkLst>
        </pc:spChg>
        <pc:spChg chg="mod">
          <ac:chgData name="Popa Marian" userId="b680da636414e81f" providerId="LiveId" clId="{04ECEC22-85F9-40F2-A094-5157DE457DC2}" dt="2025-11-10T19:16:14.946" v="1212" actId="255"/>
          <ac:spMkLst>
            <pc:docMk/>
            <pc:sldMk cId="671417278" sldId="259"/>
            <ac:spMk id="3" creationId="{05DA703E-98D8-767C-ABD8-3722A3321387}"/>
          </ac:spMkLst>
        </pc:spChg>
        <pc:picChg chg="mod">
          <ac:chgData name="Popa Marian" userId="b680da636414e81f" providerId="LiveId" clId="{04ECEC22-85F9-40F2-A094-5157DE457DC2}" dt="2025-11-10T07:18:51.461" v="34" actId="1076"/>
          <ac:picMkLst>
            <pc:docMk/>
            <pc:sldMk cId="671417278" sldId="259"/>
            <ac:picMk id="2052" creationId="{82D1781F-7599-9937-2227-34C0D2958FC8}"/>
          </ac:picMkLst>
        </pc:picChg>
      </pc:sldChg>
      <pc:sldChg chg="modSp mod">
        <pc:chgData name="Popa Marian" userId="b680da636414e81f" providerId="LiveId" clId="{04ECEC22-85F9-40F2-A094-5157DE457DC2}" dt="2025-11-10T19:22:23.346" v="1223" actId="20577"/>
        <pc:sldMkLst>
          <pc:docMk/>
          <pc:sldMk cId="4141084592" sldId="260"/>
        </pc:sldMkLst>
        <pc:graphicFrameChg chg="mod modGraphic">
          <ac:chgData name="Popa Marian" userId="b680da636414e81f" providerId="LiveId" clId="{04ECEC22-85F9-40F2-A094-5157DE457DC2}" dt="2025-11-10T19:22:23.346" v="1223" actId="20577"/>
          <ac:graphicFrameMkLst>
            <pc:docMk/>
            <pc:sldMk cId="4141084592" sldId="260"/>
            <ac:graphicFrameMk id="12" creationId="{0F4BE140-1672-72E3-4E59-BE2E9211C808}"/>
          </ac:graphicFrameMkLst>
        </pc:graphicFrameChg>
      </pc:sldChg>
      <pc:sldChg chg="del">
        <pc:chgData name="Popa Marian" userId="b680da636414e81f" providerId="LiveId" clId="{04ECEC22-85F9-40F2-A094-5157DE457DC2}" dt="2025-11-10T08:36:39.736" v="498" actId="2696"/>
        <pc:sldMkLst>
          <pc:docMk/>
          <pc:sldMk cId="307119148" sldId="261"/>
        </pc:sldMkLst>
      </pc:sldChg>
      <pc:sldChg chg="setBg">
        <pc:chgData name="Popa Marian" userId="b680da636414e81f" providerId="LiveId" clId="{04ECEC22-85F9-40F2-A094-5157DE457DC2}" dt="2025-11-09T20:42:13.697" v="4"/>
        <pc:sldMkLst>
          <pc:docMk/>
          <pc:sldMk cId="43736492" sldId="262"/>
        </pc:sldMkLst>
      </pc:sldChg>
      <pc:sldChg chg="modSp mod">
        <pc:chgData name="Popa Marian" userId="b680da636414e81f" providerId="LiveId" clId="{04ECEC22-85F9-40F2-A094-5157DE457DC2}" dt="2025-11-10T19:30:38.526" v="1250" actId="20577"/>
        <pc:sldMkLst>
          <pc:docMk/>
          <pc:sldMk cId="251999371" sldId="263"/>
        </pc:sldMkLst>
        <pc:spChg chg="mod">
          <ac:chgData name="Popa Marian" userId="b680da636414e81f" providerId="LiveId" clId="{04ECEC22-85F9-40F2-A094-5157DE457DC2}" dt="2025-11-10T19:30:38.526" v="1250" actId="20577"/>
          <ac:spMkLst>
            <pc:docMk/>
            <pc:sldMk cId="251999371" sldId="263"/>
            <ac:spMk id="3" creationId="{E2D13CAB-D5D5-CA36-8CA1-4BDD038A60AE}"/>
          </ac:spMkLst>
        </pc:spChg>
      </pc:sldChg>
      <pc:sldChg chg="del">
        <pc:chgData name="Popa Marian" userId="b680da636414e81f" providerId="LiveId" clId="{04ECEC22-85F9-40F2-A094-5157DE457DC2}" dt="2025-11-09T20:37:59.285" v="2" actId="2696"/>
        <pc:sldMkLst>
          <pc:docMk/>
          <pc:sldMk cId="4069624706" sldId="265"/>
        </pc:sldMkLst>
      </pc:sldChg>
      <pc:sldMasterChg chg="setBg modSldLayout">
        <pc:chgData name="Popa Marian" userId="b680da636414e81f" providerId="LiveId" clId="{04ECEC22-85F9-40F2-A094-5157DE457DC2}" dt="2025-11-09T20:42:13.697" v="4"/>
        <pc:sldMasterMkLst>
          <pc:docMk/>
          <pc:sldMasterMk cId="1223952152" sldId="2147483696"/>
        </pc:sldMasterMkLst>
        <pc:sldLayoutChg chg="setBg">
          <pc:chgData name="Popa Marian" userId="b680da636414e81f" providerId="LiveId" clId="{04ECEC22-85F9-40F2-A094-5157DE457DC2}" dt="2025-11-09T20:42:13.697" v="4"/>
          <pc:sldLayoutMkLst>
            <pc:docMk/>
            <pc:sldMasterMk cId="1223952152" sldId="2147483696"/>
            <pc:sldLayoutMk cId="23675819" sldId="2147483697"/>
          </pc:sldLayoutMkLst>
        </pc:sldLayoutChg>
        <pc:sldLayoutChg chg="setBg">
          <pc:chgData name="Popa Marian" userId="b680da636414e81f" providerId="LiveId" clId="{04ECEC22-85F9-40F2-A094-5157DE457DC2}" dt="2025-11-09T20:42:13.697" v="4"/>
          <pc:sldLayoutMkLst>
            <pc:docMk/>
            <pc:sldMasterMk cId="1223952152" sldId="2147483696"/>
            <pc:sldLayoutMk cId="2386046339" sldId="2147483698"/>
          </pc:sldLayoutMkLst>
        </pc:sldLayoutChg>
        <pc:sldLayoutChg chg="setBg">
          <pc:chgData name="Popa Marian" userId="b680da636414e81f" providerId="LiveId" clId="{04ECEC22-85F9-40F2-A094-5157DE457DC2}" dt="2025-11-09T20:42:13.697" v="4"/>
          <pc:sldLayoutMkLst>
            <pc:docMk/>
            <pc:sldMasterMk cId="1223952152" sldId="2147483696"/>
            <pc:sldLayoutMk cId="2839560923" sldId="2147483699"/>
          </pc:sldLayoutMkLst>
        </pc:sldLayoutChg>
        <pc:sldLayoutChg chg="setBg">
          <pc:chgData name="Popa Marian" userId="b680da636414e81f" providerId="LiveId" clId="{04ECEC22-85F9-40F2-A094-5157DE457DC2}" dt="2025-11-09T20:42:13.697" v="4"/>
          <pc:sldLayoutMkLst>
            <pc:docMk/>
            <pc:sldMasterMk cId="1223952152" sldId="2147483696"/>
            <pc:sldLayoutMk cId="267725146" sldId="2147483700"/>
          </pc:sldLayoutMkLst>
        </pc:sldLayoutChg>
        <pc:sldLayoutChg chg="setBg">
          <pc:chgData name="Popa Marian" userId="b680da636414e81f" providerId="LiveId" clId="{04ECEC22-85F9-40F2-A094-5157DE457DC2}" dt="2025-11-09T20:42:13.697" v="4"/>
          <pc:sldLayoutMkLst>
            <pc:docMk/>
            <pc:sldMasterMk cId="1223952152" sldId="2147483696"/>
            <pc:sldLayoutMk cId="2665343258" sldId="2147483701"/>
          </pc:sldLayoutMkLst>
        </pc:sldLayoutChg>
        <pc:sldLayoutChg chg="setBg">
          <pc:chgData name="Popa Marian" userId="b680da636414e81f" providerId="LiveId" clId="{04ECEC22-85F9-40F2-A094-5157DE457DC2}" dt="2025-11-09T20:42:13.697" v="4"/>
          <pc:sldLayoutMkLst>
            <pc:docMk/>
            <pc:sldMasterMk cId="1223952152" sldId="2147483696"/>
            <pc:sldLayoutMk cId="1126398708" sldId="2147483702"/>
          </pc:sldLayoutMkLst>
        </pc:sldLayoutChg>
        <pc:sldLayoutChg chg="setBg">
          <pc:chgData name="Popa Marian" userId="b680da636414e81f" providerId="LiveId" clId="{04ECEC22-85F9-40F2-A094-5157DE457DC2}" dt="2025-11-09T20:42:13.697" v="4"/>
          <pc:sldLayoutMkLst>
            <pc:docMk/>
            <pc:sldMasterMk cId="1223952152" sldId="2147483696"/>
            <pc:sldLayoutMk cId="817977952" sldId="2147483703"/>
          </pc:sldLayoutMkLst>
        </pc:sldLayoutChg>
        <pc:sldLayoutChg chg="setBg">
          <pc:chgData name="Popa Marian" userId="b680da636414e81f" providerId="LiveId" clId="{04ECEC22-85F9-40F2-A094-5157DE457DC2}" dt="2025-11-09T20:42:13.697" v="4"/>
          <pc:sldLayoutMkLst>
            <pc:docMk/>
            <pc:sldMasterMk cId="1223952152" sldId="2147483696"/>
            <pc:sldLayoutMk cId="3104791189" sldId="2147483704"/>
          </pc:sldLayoutMkLst>
        </pc:sldLayoutChg>
        <pc:sldLayoutChg chg="setBg">
          <pc:chgData name="Popa Marian" userId="b680da636414e81f" providerId="LiveId" clId="{04ECEC22-85F9-40F2-A094-5157DE457DC2}" dt="2025-11-09T20:42:13.697" v="4"/>
          <pc:sldLayoutMkLst>
            <pc:docMk/>
            <pc:sldMasterMk cId="1223952152" sldId="2147483696"/>
            <pc:sldLayoutMk cId="1332338311" sldId="2147483705"/>
          </pc:sldLayoutMkLst>
        </pc:sldLayoutChg>
        <pc:sldLayoutChg chg="setBg">
          <pc:chgData name="Popa Marian" userId="b680da636414e81f" providerId="LiveId" clId="{04ECEC22-85F9-40F2-A094-5157DE457DC2}" dt="2025-11-09T20:42:13.697" v="4"/>
          <pc:sldLayoutMkLst>
            <pc:docMk/>
            <pc:sldMasterMk cId="1223952152" sldId="2147483696"/>
            <pc:sldLayoutMk cId="2938069934" sldId="2147483706"/>
          </pc:sldLayoutMkLst>
        </pc:sldLayoutChg>
        <pc:sldLayoutChg chg="setBg">
          <pc:chgData name="Popa Marian" userId="b680da636414e81f" providerId="LiveId" clId="{04ECEC22-85F9-40F2-A094-5157DE457DC2}" dt="2025-11-09T20:42:13.697" v="4"/>
          <pc:sldLayoutMkLst>
            <pc:docMk/>
            <pc:sldMasterMk cId="1223952152" sldId="2147483696"/>
            <pc:sldLayoutMk cId="3598644576" sldId="2147483707"/>
          </pc:sldLayoutMkLst>
        </pc:sldLayoutChg>
      </pc:sldMasterChg>
    </pc:docChg>
  </pc:docChgLst>
  <pc:docChgLst>
    <pc:chgData name="Popa Marian" userId="b680da636414e81f" providerId="LiveId" clId="{A693A8E1-4E40-4A0C-B844-EAE24DF8AB64}"/>
    <pc:docChg chg="modSld">
      <pc:chgData name="Popa Marian" userId="b680da636414e81f" providerId="LiveId" clId="{A693A8E1-4E40-4A0C-B844-EAE24DF8AB64}" dt="2025-11-10T07:58:55.799" v="0" actId="1076"/>
      <pc:docMkLst>
        <pc:docMk/>
      </pc:docMkLst>
      <pc:sldChg chg="modSp mod">
        <pc:chgData name="Popa Marian" userId="b680da636414e81f" providerId="LiveId" clId="{A693A8E1-4E40-4A0C-B844-EAE24DF8AB64}" dt="2025-11-10T07:58:55.799" v="0" actId="1076"/>
        <pc:sldMkLst>
          <pc:docMk/>
          <pc:sldMk cId="2508175926" sldId="256"/>
        </pc:sldMkLst>
        <pc:spChg chg="mod">
          <ac:chgData name="Popa Marian" userId="b680da636414e81f" providerId="LiveId" clId="{A693A8E1-4E40-4A0C-B844-EAE24DF8AB64}" dt="2025-11-10T07:58:55.799" v="0" actId="1076"/>
          <ac:spMkLst>
            <pc:docMk/>
            <pc:sldMk cId="2508175926" sldId="256"/>
            <ac:spMk id="3" creationId="{51ECB59C-D871-B3A0-4FD3-55DCDF50FA3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C511F3-D431-4B25-942B-63CA5BF12180}"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79A2CE-BAE1-4017-BBFB-3D0137632C81}" type="slidenum">
              <a:rPr lang="en-US" smtClean="0"/>
              <a:t>‹#›</a:t>
            </a:fld>
            <a:endParaRPr lang="en-US"/>
          </a:p>
        </p:txBody>
      </p:sp>
    </p:spTree>
    <p:extLst>
      <p:ext uri="{BB962C8B-B14F-4D97-AF65-F5344CB8AC3E}">
        <p14:creationId xmlns:p14="http://schemas.microsoft.com/office/powerpoint/2010/main" val="245010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979A2CE-BAE1-4017-BBFB-3D0137632C81}" type="slidenum">
              <a:rPr lang="en-US" smtClean="0"/>
              <a:t>1</a:t>
            </a:fld>
            <a:endParaRPr lang="en-US"/>
          </a:p>
        </p:txBody>
      </p:sp>
    </p:spTree>
    <p:extLst>
      <p:ext uri="{BB962C8B-B14F-4D97-AF65-F5344CB8AC3E}">
        <p14:creationId xmlns:p14="http://schemas.microsoft.com/office/powerpoint/2010/main" val="740418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Today, I'll walk you through my personal and professional development plan. My goal is not just to list my attributes, but to demonstrate a strategic approach to my future career. I'll begin by introducing my specific ambition within social work. Then, I'll explain why a SWOT analysis is such a critical tool for any health and social care professional, linking it directly to professional standards. The core of my presentation will be a frank and honest personal SWOT analysis. More importantly, I will not just identify these factors; I will show you my actionable plan. I'll demonstrate how I intend to leverage my inherent strengths to actively overcome my weaknesses and mitigate external threats. Finally, I'll outline how I plan to seize the opportunities available to me, turning them into concrete career progression. This structured approach ensures my development is both reflective and proactive.</a:t>
            </a:r>
            <a:endParaRPr lang="en-US"/>
          </a:p>
        </p:txBody>
      </p:sp>
      <p:sp>
        <p:nvSpPr>
          <p:cNvPr id="4" name="Slide Number Placeholder 3"/>
          <p:cNvSpPr>
            <a:spLocks noGrp="1"/>
          </p:cNvSpPr>
          <p:nvPr>
            <p:ph type="sldNum" sz="quarter" idx="5"/>
          </p:nvPr>
        </p:nvSpPr>
        <p:spPr/>
        <p:txBody>
          <a:bodyPr/>
          <a:lstStyle/>
          <a:p>
            <a:fld id="{0979A2CE-BAE1-4017-BBFB-3D0137632C81}" type="slidenum">
              <a:rPr lang="en-US" smtClean="0"/>
              <a:t>2</a:t>
            </a:fld>
            <a:endParaRPr lang="en-US"/>
          </a:p>
        </p:txBody>
      </p:sp>
    </p:spTree>
    <p:extLst>
      <p:ext uri="{BB962C8B-B14F-4D97-AF65-F5344CB8AC3E}">
        <p14:creationId xmlns:p14="http://schemas.microsoft.com/office/powerpoint/2010/main" val="2315855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My passion has always been to support vulnerable children and families, which led me to pursue this degree. Through my practical placement in a Child in Need team, I moved from theoretical interest to a confirmed vocation. I saw firsthand the profound difference a skilled social worker can make. This course is the crucial final step in that journey, providing the strategic career planning tools I need to transition successfully from student to professional. It teaches us how to navigate the sector, not just work within it. My career path is clear: I aim to secure a Newly Qualified Social Worker position in a local authority children's services department. My long-term goal is to </a:t>
            </a:r>
            <a:r>
              <a:rPr lang="en-US" sz="1200" b="0" i="0" kern="1200" err="1">
                <a:solidFill>
                  <a:schemeClr val="tx1"/>
                </a:solidFill>
                <a:effectLst/>
                <a:latin typeface="+mn-lt"/>
                <a:ea typeface="+mn-ea"/>
                <a:cs typeface="+mn-cs"/>
              </a:rPr>
              <a:t>specialise</a:t>
            </a:r>
            <a:r>
              <a:rPr lang="en-US" sz="1200" b="0" i="0" kern="1200">
                <a:solidFill>
                  <a:schemeClr val="tx1"/>
                </a:solidFill>
                <a:effectLst/>
                <a:latin typeface="+mn-lt"/>
                <a:ea typeface="+mn-ea"/>
                <a:cs typeface="+mn-cs"/>
              </a:rPr>
              <a:t> further, perhaps as a Child Protection Chair, to ensure the highest standards of safeguarding practice.</a:t>
            </a:r>
            <a:endParaRPr lang="en-US"/>
          </a:p>
        </p:txBody>
      </p:sp>
      <p:sp>
        <p:nvSpPr>
          <p:cNvPr id="4" name="Slide Number Placeholder 3"/>
          <p:cNvSpPr>
            <a:spLocks noGrp="1"/>
          </p:cNvSpPr>
          <p:nvPr>
            <p:ph type="sldNum" sz="quarter" idx="5"/>
          </p:nvPr>
        </p:nvSpPr>
        <p:spPr/>
        <p:txBody>
          <a:bodyPr/>
          <a:lstStyle/>
          <a:p>
            <a:fld id="{0979A2CE-BAE1-4017-BBFB-3D0137632C81}" type="slidenum">
              <a:rPr lang="en-US" smtClean="0"/>
              <a:t>3</a:t>
            </a:fld>
            <a:endParaRPr lang="en-US"/>
          </a:p>
        </p:txBody>
      </p:sp>
    </p:spTree>
    <p:extLst>
      <p:ext uri="{BB962C8B-B14F-4D97-AF65-F5344CB8AC3E}">
        <p14:creationId xmlns:p14="http://schemas.microsoft.com/office/powerpoint/2010/main" val="3064294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A SWOT analysis is a strategic framework that moves us beyond simple reflection into structured planning. It forces a balanced self-assessment by </a:t>
            </a:r>
            <a:r>
              <a:rPr lang="en-US" sz="1200" b="0" i="0" kern="1200" err="1">
                <a:solidFill>
                  <a:schemeClr val="tx1"/>
                </a:solidFill>
                <a:effectLst/>
                <a:latin typeface="+mn-lt"/>
                <a:ea typeface="+mn-ea"/>
                <a:cs typeface="+mn-cs"/>
              </a:rPr>
              <a:t>categorising</a:t>
            </a:r>
            <a:r>
              <a:rPr lang="en-US" sz="1200" b="0" i="0" kern="1200">
                <a:solidFill>
                  <a:schemeClr val="tx1"/>
                </a:solidFill>
                <a:effectLst/>
                <a:latin typeface="+mn-lt"/>
                <a:ea typeface="+mn-ea"/>
                <a:cs typeface="+mn-cs"/>
              </a:rPr>
              <a:t> factors as internal—our own strengths and weaknesses—and external—the opportunities and threats in our environment. For a field as complex and demanding as social work, this is indispensable. As Johnson and colleagues note, this kind of analysis </a:t>
            </a:r>
            <a:r>
              <a:rPr lang="en-US" sz="1200" b="0" i="0" kern="1200" err="1">
                <a:solidFill>
                  <a:schemeClr val="tx1"/>
                </a:solidFill>
                <a:effectLst/>
                <a:latin typeface="+mn-lt"/>
                <a:ea typeface="+mn-ea"/>
                <a:cs typeface="+mn-cs"/>
              </a:rPr>
              <a:t>formalises</a:t>
            </a:r>
            <a:r>
              <a:rPr lang="en-US" sz="1200" b="0" i="0" kern="1200">
                <a:solidFill>
                  <a:schemeClr val="tx1"/>
                </a:solidFill>
                <a:effectLst/>
                <a:latin typeface="+mn-lt"/>
                <a:ea typeface="+mn-ea"/>
                <a:cs typeface="+mn-cs"/>
              </a:rPr>
              <a:t> our thinking. Furthermore, it isn't just a good idea; it's a professional requirement. Social Work England's standards mandate continuous development and reflection on our practice. Conducting a SWOT directly fulfils this, ensuring I can critically evaluate my readiness for the role, manage my professional growth, and ultimately provide safe, effective, and accountable support to the children and families I will serve.</a:t>
            </a:r>
            <a:endParaRPr lang="en-US"/>
          </a:p>
        </p:txBody>
      </p:sp>
      <p:sp>
        <p:nvSpPr>
          <p:cNvPr id="4" name="Slide Number Placeholder 3"/>
          <p:cNvSpPr>
            <a:spLocks noGrp="1"/>
          </p:cNvSpPr>
          <p:nvPr>
            <p:ph type="sldNum" sz="quarter" idx="5"/>
          </p:nvPr>
        </p:nvSpPr>
        <p:spPr/>
        <p:txBody>
          <a:bodyPr/>
          <a:lstStyle/>
          <a:p>
            <a:fld id="{0979A2CE-BAE1-4017-BBFB-3D0137632C81}" type="slidenum">
              <a:rPr lang="en-US" smtClean="0"/>
              <a:t>4</a:t>
            </a:fld>
            <a:endParaRPr lang="en-US"/>
          </a:p>
        </p:txBody>
      </p:sp>
    </p:spTree>
    <p:extLst>
      <p:ext uri="{BB962C8B-B14F-4D97-AF65-F5344CB8AC3E}">
        <p14:creationId xmlns:p14="http://schemas.microsoft.com/office/powerpoint/2010/main" val="2709650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Let's delve into my personal analysis. My key strengths are my ability to build genuine, trusting relationships with children, my proactive approach to maintaining my own resilience, and a solid foundation in the legal framework that governs our practice. Conversely, I am aware that my tendency towards perfectionism can impact efficiency, my practical experience with the court process is limited, and I need to build confidence in asserting my voice among experienced professionals. Externally, I see great opportunity in the supported ASYE year, clear specialist career pathways, and the network I've begun to build. However, I am also realistic about the threats, including the high risk of burnout due to caseload pressures, the challenging political and financial climate, and the competitiveness of the job market for ideal positions.</a:t>
            </a:r>
            <a:endParaRPr lang="en-US" dirty="0"/>
          </a:p>
        </p:txBody>
      </p:sp>
      <p:sp>
        <p:nvSpPr>
          <p:cNvPr id="4" name="Slide Number Placeholder 3"/>
          <p:cNvSpPr>
            <a:spLocks noGrp="1"/>
          </p:cNvSpPr>
          <p:nvPr>
            <p:ph type="sldNum" sz="quarter" idx="5"/>
          </p:nvPr>
        </p:nvSpPr>
        <p:spPr/>
        <p:txBody>
          <a:bodyPr/>
          <a:lstStyle/>
          <a:p>
            <a:fld id="{0979A2CE-BAE1-4017-BBFB-3D0137632C81}" type="slidenum">
              <a:rPr lang="en-US" smtClean="0"/>
              <a:t>5</a:t>
            </a:fld>
            <a:endParaRPr lang="en-US"/>
          </a:p>
        </p:txBody>
      </p:sp>
    </p:spTree>
    <p:extLst>
      <p:ext uri="{BB962C8B-B14F-4D97-AF65-F5344CB8AC3E}">
        <p14:creationId xmlns:p14="http://schemas.microsoft.com/office/powerpoint/2010/main" val="3348820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I also have a plan to actively </a:t>
            </a:r>
            <a:r>
              <a:rPr lang="en-US" sz="1200" b="0" i="0" kern="1200" err="1">
                <a:solidFill>
                  <a:schemeClr val="tx1"/>
                </a:solidFill>
                <a:effectLst/>
                <a:latin typeface="+mn-lt"/>
                <a:ea typeface="+mn-ea"/>
                <a:cs typeface="+mn-cs"/>
              </a:rPr>
              <a:t>capitalise</a:t>
            </a:r>
            <a:r>
              <a:rPr lang="en-US" sz="1200" b="0" i="0" kern="1200">
                <a:solidFill>
                  <a:schemeClr val="tx1"/>
                </a:solidFill>
                <a:effectLst/>
                <a:latin typeface="+mn-lt"/>
                <a:ea typeface="+mn-ea"/>
                <a:cs typeface="+mn-cs"/>
              </a:rPr>
              <a:t> on external opportunities. The ASYE </a:t>
            </a:r>
            <a:r>
              <a:rPr lang="en-US" sz="1200" b="0" i="0" kern="1200" err="1">
                <a:solidFill>
                  <a:schemeClr val="tx1"/>
                </a:solidFill>
                <a:effectLst/>
                <a:latin typeface="+mn-lt"/>
                <a:ea typeface="+mn-ea"/>
                <a:cs typeface="+mn-cs"/>
              </a:rPr>
              <a:t>programme</a:t>
            </a:r>
            <a:r>
              <a:rPr lang="en-US" sz="1200" b="0" i="0" kern="1200">
                <a:solidFill>
                  <a:schemeClr val="tx1"/>
                </a:solidFill>
                <a:effectLst/>
                <a:latin typeface="+mn-lt"/>
                <a:ea typeface="+mn-ea"/>
                <a:cs typeface="+mn-cs"/>
              </a:rPr>
              <a:t> is a perfect example. I will use my strong foundational knowledge to quickly get to grips with the practicalities of the role, allowing me to focus my learning on more complex areas like court work during that protected year. Furthermore, I won't just rely on job applications. I will use my empathetic communication skills to strategically engage my professional network. This means maintaining authentic relationships with my former practice educator and university contacts, seeking their mentorship and advice on the ASYE application process itself. This turns a simple connection into a strategic advantage in a competitive market, demonstrating my initiative and reflective practice</a:t>
            </a:r>
            <a:endParaRPr lang="en-US"/>
          </a:p>
        </p:txBody>
      </p:sp>
      <p:sp>
        <p:nvSpPr>
          <p:cNvPr id="4" name="Slide Number Placeholder 3"/>
          <p:cNvSpPr>
            <a:spLocks noGrp="1"/>
          </p:cNvSpPr>
          <p:nvPr>
            <p:ph type="sldNum" sz="quarter" idx="5"/>
          </p:nvPr>
        </p:nvSpPr>
        <p:spPr/>
        <p:txBody>
          <a:bodyPr/>
          <a:lstStyle/>
          <a:p>
            <a:fld id="{0979A2CE-BAE1-4017-BBFB-3D0137632C81}" type="slidenum">
              <a:rPr lang="en-US" smtClean="0"/>
              <a:t>6</a:t>
            </a:fld>
            <a:endParaRPr lang="en-US"/>
          </a:p>
        </p:txBody>
      </p:sp>
    </p:spTree>
    <p:extLst>
      <p:ext uri="{BB962C8B-B14F-4D97-AF65-F5344CB8AC3E}">
        <p14:creationId xmlns:p14="http://schemas.microsoft.com/office/powerpoint/2010/main" val="3864988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In summary, this SWOT analysis has been more than an exercise; it has been a vital process in creating my professional roadmap. It confirms that my core strengths provide a solid foundation for a career in social work. More importantly, it has allowed me to move from simple self-awareness to strategic action. I now have a clear and practical plan to address my areas for development and to mitigate the external pressures of the sector. By consciously leveraging my abilities to seize key opportunities like the ASYE, I am confident that I am not just preparing to get a job, but I am building the foundations for a sustainable, effective, and resilient career dedicated to supporting children and families.</a:t>
            </a:r>
            <a:endParaRPr lang="en-US"/>
          </a:p>
        </p:txBody>
      </p:sp>
      <p:sp>
        <p:nvSpPr>
          <p:cNvPr id="4" name="Slide Number Placeholder 3"/>
          <p:cNvSpPr>
            <a:spLocks noGrp="1"/>
          </p:cNvSpPr>
          <p:nvPr>
            <p:ph type="sldNum" sz="quarter" idx="5"/>
          </p:nvPr>
        </p:nvSpPr>
        <p:spPr/>
        <p:txBody>
          <a:bodyPr/>
          <a:lstStyle/>
          <a:p>
            <a:fld id="{0979A2CE-BAE1-4017-BBFB-3D0137632C81}" type="slidenum">
              <a:rPr lang="en-US" smtClean="0"/>
              <a:t>7</a:t>
            </a:fld>
            <a:endParaRPr lang="en-US"/>
          </a:p>
        </p:txBody>
      </p:sp>
    </p:spTree>
    <p:extLst>
      <p:ext uri="{BB962C8B-B14F-4D97-AF65-F5344CB8AC3E}">
        <p14:creationId xmlns:p14="http://schemas.microsoft.com/office/powerpoint/2010/main" val="3450979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979A2CE-BAE1-4017-BBFB-3D0137632C81}" type="slidenum">
              <a:rPr lang="en-US" smtClean="0"/>
              <a:t>8</a:t>
            </a:fld>
            <a:endParaRPr lang="en-US"/>
          </a:p>
        </p:txBody>
      </p:sp>
    </p:spTree>
    <p:extLst>
      <p:ext uri="{BB962C8B-B14F-4D97-AF65-F5344CB8AC3E}">
        <p14:creationId xmlns:p14="http://schemas.microsoft.com/office/powerpoint/2010/main" val="1578453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a:t>Click to edit Master title style</a:t>
            </a:r>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EB6FAB75-CA6C-4F4A-847F-3E0355982068}"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2367581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6FAB75-CA6C-4F4A-847F-3E0355982068}"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2386046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EB6FAB75-CA6C-4F4A-847F-3E0355982068}" type="datetimeFigureOut">
              <a:rPr lang="en-US" smtClean="0"/>
              <a:t>11/9/2025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BAF62E97-6780-4F21-A9F2-B160FEC55026}" type="slidenum">
              <a:rPr lang="en-US" smtClean="0"/>
              <a:t>‹#›</a:t>
            </a:fld>
            <a:endParaRPr lang="en-US"/>
          </a:p>
        </p:txBody>
      </p:sp>
    </p:spTree>
    <p:extLst>
      <p:ext uri="{BB962C8B-B14F-4D97-AF65-F5344CB8AC3E}">
        <p14:creationId xmlns:p14="http://schemas.microsoft.com/office/powerpoint/2010/main" val="283956092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6FAB75-CA6C-4F4A-847F-3E0355982068}"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267725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B6FAB75-CA6C-4F4A-847F-3E0355982068}"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2665343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B6FAB75-CA6C-4F4A-847F-3E0355982068}"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1126398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6FAB75-CA6C-4F4A-847F-3E0355982068}"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81797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6FAB75-CA6C-4F4A-847F-3E0355982068}"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3104791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6FAB75-CA6C-4F4A-847F-3E0355982068}"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1332338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6FAB75-CA6C-4F4A-847F-3E0355982068}"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2938069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422854"/>
            <a:ext cx="2743196" cy="365125"/>
          </a:xfrm>
        </p:spPr>
        <p:txBody>
          <a:bodyPr/>
          <a:lstStyle/>
          <a:p>
            <a:fld id="{EB6FAB75-CA6C-4F4A-847F-3E0355982068}" type="datetimeFigureOut">
              <a:rPr lang="en-US" smtClean="0"/>
              <a:t>11/9/2025</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BAF62E97-6780-4F21-A9F2-B160FEC55026}" type="slidenum">
              <a:rPr lang="en-US" smtClean="0"/>
              <a:t>‹#›</a:t>
            </a:fld>
            <a:endParaRPr lang="en-US"/>
          </a:p>
        </p:txBody>
      </p:sp>
    </p:spTree>
    <p:extLst>
      <p:ext uri="{BB962C8B-B14F-4D97-AF65-F5344CB8AC3E}">
        <p14:creationId xmlns:p14="http://schemas.microsoft.com/office/powerpoint/2010/main" val="3598644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EB6FAB75-CA6C-4F4A-847F-3E0355982068}" type="datetimeFigureOut">
              <a:rPr lang="en-US" smtClean="0"/>
              <a:t>11/9/2025</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BAF62E97-6780-4F21-A9F2-B160FEC55026}" type="slidenum">
              <a:rPr lang="en-US" smtClean="0"/>
              <a:t>‹#›</a:t>
            </a:fld>
            <a:endParaRPr lang="en-US"/>
          </a:p>
        </p:txBody>
      </p:sp>
    </p:spTree>
    <p:extLst>
      <p:ext uri="{BB962C8B-B14F-4D97-AF65-F5344CB8AC3E}">
        <p14:creationId xmlns:p14="http://schemas.microsoft.com/office/powerpoint/2010/main" val="1223952152"/>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alpha val="6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A71A4-7716-03B7-BBFE-9BA06D057721}"/>
              </a:ext>
            </a:extLst>
          </p:cNvPr>
          <p:cNvSpPr>
            <a:spLocks noGrp="1"/>
          </p:cNvSpPr>
          <p:nvPr>
            <p:ph type="ctrTitle"/>
          </p:nvPr>
        </p:nvSpPr>
        <p:spPr/>
        <p:txBody>
          <a:bodyPr>
            <a:normAutofit fontScale="90000"/>
          </a:bodyPr>
          <a:lstStyle/>
          <a:p>
            <a:r>
              <a:rPr lang="en-US" b="1">
                <a:solidFill>
                  <a:schemeClr val="tx1"/>
                </a:solidFill>
                <a:latin typeface="Arial" panose="020B0604020202020204" pitchFamily="34" charset="0"/>
                <a:cs typeface="Arial" panose="020B0604020202020204" pitchFamily="34" charset="0"/>
              </a:rPr>
              <a:t>Professional Development : </a:t>
            </a:r>
            <a:r>
              <a:rPr lang="en-US" b="1" dirty="0">
                <a:solidFill>
                  <a:schemeClr val="tx1"/>
                </a:solidFill>
                <a:latin typeface="Arial" panose="020B0604020202020204" pitchFamily="34" charset="0"/>
                <a:cs typeface="Arial" panose="020B0604020202020204" pitchFamily="34" charset="0"/>
              </a:rPr>
              <a:t>A Pathway to Social Work</a:t>
            </a:r>
            <a:endParaRPr lang="en-US"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1ECB59C-D871-B3A0-4FD3-55DCDF50FA39}"/>
              </a:ext>
            </a:extLst>
          </p:cNvPr>
          <p:cNvSpPr>
            <a:spLocks noGrp="1"/>
          </p:cNvSpPr>
          <p:nvPr>
            <p:ph type="subTitle" idx="1"/>
          </p:nvPr>
        </p:nvSpPr>
        <p:spPr>
          <a:xfrm>
            <a:off x="704490" y="4389530"/>
            <a:ext cx="11018118" cy="2242869"/>
          </a:xfrm>
        </p:spPr>
        <p:txBody>
          <a:bodyPr>
            <a:normAutofit/>
          </a:bodyPr>
          <a:lstStyle/>
          <a:p>
            <a:pPr algn="l"/>
            <a:r>
              <a:rPr lang="en-US" sz="2200" dirty="0">
                <a:solidFill>
                  <a:schemeClr val="tx1"/>
                </a:solidFill>
                <a:latin typeface="Arial" panose="020B0604020202020204" pitchFamily="34" charset="0"/>
                <a:cs typeface="Arial" panose="020B0604020202020204" pitchFamily="34" charset="0"/>
              </a:rPr>
              <a:t>Module Title: Professional Career Development within H&amp;SC</a:t>
            </a:r>
          </a:p>
          <a:p>
            <a:pPr algn="l"/>
            <a:r>
              <a:rPr lang="en-US" sz="2200" dirty="0">
                <a:solidFill>
                  <a:schemeClr val="tx1"/>
                </a:solidFill>
                <a:latin typeface="Arial" panose="020B0604020202020204" pitchFamily="34" charset="0"/>
                <a:cs typeface="Arial" panose="020B0604020202020204" pitchFamily="34" charset="0"/>
              </a:rPr>
              <a:t>Module Number: LCHS 4009 (LON)</a:t>
            </a:r>
          </a:p>
          <a:p>
            <a:pPr algn="l"/>
            <a:r>
              <a:rPr lang="en-US" sz="2200" dirty="0">
                <a:solidFill>
                  <a:schemeClr val="tx1"/>
                </a:solidFill>
                <a:latin typeface="Arial" panose="020B0604020202020204" pitchFamily="34" charset="0"/>
                <a:cs typeface="Arial" panose="020B0604020202020204" pitchFamily="34" charset="0"/>
              </a:rPr>
              <a:t>Assignment No: ASSIGNMENT 1</a:t>
            </a:r>
          </a:p>
          <a:p>
            <a:pPr algn="l"/>
            <a:r>
              <a:rPr lang="en-GB" sz="2200" dirty="0">
                <a:solidFill>
                  <a:schemeClr val="tx1"/>
                </a:solidFill>
                <a:latin typeface="Arial" panose="020B0604020202020204" pitchFamily="34" charset="0"/>
                <a:cs typeface="Arial" panose="020B0604020202020204" pitchFamily="34" charset="0"/>
              </a:rPr>
              <a:t>Student </a:t>
            </a:r>
            <a:r>
              <a:rPr lang="en-US" sz="2200" dirty="0">
                <a:solidFill>
                  <a:schemeClr val="tx1"/>
                </a:solidFill>
                <a:latin typeface="Arial" panose="020B0604020202020204" pitchFamily="34" charset="0"/>
                <a:cs typeface="Arial" panose="020B0604020202020204" pitchFamily="34" charset="0"/>
              </a:rPr>
              <a:t>Name: </a:t>
            </a:r>
            <a:r>
              <a:rPr lang="en-GB" sz="2200" dirty="0">
                <a:solidFill>
                  <a:schemeClr val="tx1"/>
                </a:solidFill>
                <a:latin typeface="Arial" panose="020B0604020202020204" pitchFamily="34" charset="0"/>
                <a:cs typeface="Arial" panose="020B0604020202020204" pitchFamily="34" charset="0"/>
              </a:rPr>
              <a:t>Marian Vasile Popa</a:t>
            </a:r>
            <a:endParaRPr lang="en-US" sz="2200" dirty="0">
              <a:solidFill>
                <a:schemeClr val="tx1"/>
              </a:solidFill>
              <a:latin typeface="Arial" panose="020B0604020202020204" pitchFamily="34" charset="0"/>
              <a:cs typeface="Arial" panose="020B0604020202020204" pitchFamily="34" charset="0"/>
            </a:endParaRPr>
          </a:p>
          <a:p>
            <a:pPr algn="l"/>
            <a:r>
              <a:rPr lang="en-GB" sz="2200" dirty="0">
                <a:solidFill>
                  <a:schemeClr val="tx1"/>
                </a:solidFill>
                <a:latin typeface="Arial" panose="020B0604020202020204" pitchFamily="34" charset="0"/>
                <a:cs typeface="Arial" panose="020B0604020202020204" pitchFamily="34" charset="0"/>
              </a:rPr>
              <a:t>Lecturer </a:t>
            </a:r>
            <a:r>
              <a:rPr lang="en-US" sz="2200" dirty="0">
                <a:solidFill>
                  <a:schemeClr val="tx1"/>
                </a:solidFill>
                <a:latin typeface="Arial" panose="020B0604020202020204" pitchFamily="34" charset="0"/>
                <a:cs typeface="Arial" panose="020B0604020202020204" pitchFamily="34" charset="0"/>
              </a:rPr>
              <a:t>Name: </a:t>
            </a:r>
            <a:r>
              <a:rPr lang="en-GB" sz="2200" dirty="0">
                <a:solidFill>
                  <a:schemeClr val="tx1"/>
                </a:solidFill>
                <a:latin typeface="Arial" panose="020B0604020202020204" pitchFamily="34" charset="0"/>
                <a:cs typeface="Arial" panose="020B0604020202020204" pitchFamily="34" charset="0"/>
              </a:rPr>
              <a:t>Arif Ahmed</a:t>
            </a:r>
            <a:endParaRPr lang="en-US" sz="2200" dirty="0">
              <a:solidFill>
                <a:schemeClr val="tx1"/>
              </a:solidFill>
              <a:latin typeface="Arial" panose="020B0604020202020204" pitchFamily="34" charset="0"/>
              <a:cs typeface="Arial" panose="020B0604020202020204" pitchFamily="34" charset="0"/>
            </a:endParaRPr>
          </a:p>
          <a:p>
            <a:endParaRPr lang="en-US" sz="2200" dirty="0">
              <a:solidFill>
                <a:schemeClr val="tx1"/>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8175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7CDB9-C840-7B44-9FC3-A46DB951BA99}"/>
              </a:ext>
            </a:extLst>
          </p:cNvPr>
          <p:cNvSpPr>
            <a:spLocks noGrp="1"/>
          </p:cNvSpPr>
          <p:nvPr>
            <p:ph type="title"/>
          </p:nvPr>
        </p:nvSpPr>
        <p:spPr/>
        <p:txBody>
          <a:bodyPr/>
          <a:lstStyle/>
          <a:p>
            <a:pPr algn="ctr"/>
            <a:r>
              <a:rPr lang="en-US" b="1" dirty="0">
                <a:solidFill>
                  <a:schemeClr val="bg1"/>
                </a:solidFill>
              </a:rPr>
              <a:t>Presentation Objectives</a:t>
            </a:r>
            <a:br>
              <a:rPr lang="en-US" b="1" dirty="0">
                <a:solidFill>
                  <a:schemeClr val="bg1"/>
                </a:solidFill>
              </a:rPr>
            </a:br>
            <a:endParaRPr lang="en-US" b="1" dirty="0">
              <a:solidFill>
                <a:schemeClr val="bg1"/>
              </a:solidFill>
            </a:endParaRPr>
          </a:p>
        </p:txBody>
      </p:sp>
      <p:sp>
        <p:nvSpPr>
          <p:cNvPr id="3" name="Content Placeholder 2">
            <a:extLst>
              <a:ext uri="{FF2B5EF4-FFF2-40B4-BE49-F238E27FC236}">
                <a16:creationId xmlns:a16="http://schemas.microsoft.com/office/drawing/2014/main" id="{B138F09E-F1C8-7591-89D2-C2F5E26F1D24}"/>
              </a:ext>
            </a:extLst>
          </p:cNvPr>
          <p:cNvSpPr>
            <a:spLocks noGrp="1"/>
          </p:cNvSpPr>
          <p:nvPr>
            <p:ph idx="1"/>
          </p:nvPr>
        </p:nvSpPr>
        <p:spPr>
          <a:xfrm>
            <a:off x="707571" y="2011680"/>
            <a:ext cx="10820400" cy="4206240"/>
          </a:xfrm>
        </p:spPr>
        <p:txBody>
          <a:bodyPr/>
          <a:lstStyle/>
          <a:p>
            <a:r>
              <a:rPr lang="en-US" dirty="0">
                <a:solidFill>
                  <a:schemeClr val="bg1"/>
                </a:solidFill>
                <a:latin typeface="Arial" panose="020B0604020202020204" pitchFamily="34" charset="0"/>
                <a:cs typeface="Arial" panose="020B0604020202020204" pitchFamily="34" charset="0"/>
              </a:rPr>
              <a:t>In this presentation I will introduce myself and my aspiration to become a Children and Families Social Worker.</a:t>
            </a:r>
          </a:p>
          <a:p>
            <a:r>
              <a:rPr lang="en-US" dirty="0">
                <a:solidFill>
                  <a:schemeClr val="bg1"/>
                </a:solidFill>
                <a:latin typeface="Arial" panose="020B0604020202020204" pitchFamily="34" charset="0"/>
                <a:cs typeface="Arial" panose="020B0604020202020204" pitchFamily="34" charset="0"/>
              </a:rPr>
              <a:t>I will define and justify the use of a SWOT analysis for professional development in social work.</a:t>
            </a:r>
          </a:p>
          <a:p>
            <a:r>
              <a:rPr lang="en-US" dirty="0">
                <a:solidFill>
                  <a:schemeClr val="bg1"/>
                </a:solidFill>
                <a:latin typeface="Arial" panose="020B0604020202020204" pitchFamily="34" charset="0"/>
                <a:cs typeface="Arial" panose="020B0604020202020204" pitchFamily="34" charset="0"/>
              </a:rPr>
              <a:t>I will conduct a personal SWOT analysis, identifying key internal and external factors.</a:t>
            </a:r>
          </a:p>
          <a:p>
            <a:r>
              <a:rPr lang="en-US" dirty="0">
                <a:solidFill>
                  <a:schemeClr val="bg1"/>
                </a:solidFill>
                <a:latin typeface="Arial" panose="020B0604020202020204" pitchFamily="34" charset="0"/>
                <a:cs typeface="Arial" panose="020B0604020202020204" pitchFamily="34" charset="0"/>
              </a:rPr>
              <a:t>I will outline a proactive approach for </a:t>
            </a:r>
            <a:r>
              <a:rPr lang="en-US" dirty="0" err="1">
                <a:solidFill>
                  <a:schemeClr val="bg1"/>
                </a:solidFill>
                <a:latin typeface="Arial" panose="020B0604020202020204" pitchFamily="34" charset="0"/>
                <a:cs typeface="Arial" panose="020B0604020202020204" pitchFamily="34" charset="0"/>
              </a:rPr>
              <a:t>capitalising</a:t>
            </a:r>
            <a:r>
              <a:rPr lang="en-US" dirty="0">
                <a:solidFill>
                  <a:schemeClr val="bg1"/>
                </a:solidFill>
                <a:latin typeface="Arial" panose="020B0604020202020204" pitchFamily="34" charset="0"/>
                <a:cs typeface="Arial" panose="020B0604020202020204" pitchFamily="34" charset="0"/>
              </a:rPr>
              <a:t> on external opportunities to achieve my career goals.</a:t>
            </a:r>
          </a:p>
          <a:p>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7281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7417E-2A5F-AABC-EBA4-93423E1E921E}"/>
              </a:ext>
            </a:extLst>
          </p:cNvPr>
          <p:cNvSpPr>
            <a:spLocks noGrp="1"/>
          </p:cNvSpPr>
          <p:nvPr>
            <p:ph type="title"/>
          </p:nvPr>
        </p:nvSpPr>
        <p:spPr/>
        <p:txBody>
          <a:bodyPr/>
          <a:lstStyle/>
          <a:p>
            <a:pPr algn="ctr"/>
            <a:r>
              <a:rPr lang="en-US" b="1">
                <a:solidFill>
                  <a:schemeClr val="bg1"/>
                </a:solidFill>
              </a:rPr>
              <a:t>Introduction</a:t>
            </a:r>
            <a:br>
              <a:rPr lang="en-US" b="1">
                <a:solidFill>
                  <a:schemeClr val="bg1"/>
                </a:solidFill>
              </a:rPr>
            </a:br>
            <a:endParaRPr lang="en-US">
              <a:solidFill>
                <a:schemeClr val="bg1"/>
              </a:solidFill>
            </a:endParaRPr>
          </a:p>
        </p:txBody>
      </p:sp>
      <p:sp>
        <p:nvSpPr>
          <p:cNvPr id="3" name="Content Placeholder 2">
            <a:extLst>
              <a:ext uri="{FF2B5EF4-FFF2-40B4-BE49-F238E27FC236}">
                <a16:creationId xmlns:a16="http://schemas.microsoft.com/office/drawing/2014/main" id="{A79FB809-A7B0-43AB-DD2A-7894D06A43F4}"/>
              </a:ext>
            </a:extLst>
          </p:cNvPr>
          <p:cNvSpPr>
            <a:spLocks noGrp="1"/>
          </p:cNvSpPr>
          <p:nvPr>
            <p:ph idx="1"/>
          </p:nvPr>
        </p:nvSpPr>
        <p:spPr>
          <a:xfrm>
            <a:off x="206830" y="1792937"/>
            <a:ext cx="11854542" cy="4923550"/>
          </a:xfrm>
        </p:spPr>
        <p:txBody>
          <a:bodyPr>
            <a:normAutofit fontScale="92500"/>
          </a:bodyPr>
          <a:lstStyle/>
          <a:p>
            <a:pPr algn="ctr"/>
            <a:r>
              <a:rPr lang="en-US" b="1" dirty="0">
                <a:solidFill>
                  <a:schemeClr val="bg1"/>
                </a:solidFill>
                <a:latin typeface="Arial" panose="020B0604020202020204" pitchFamily="34" charset="0"/>
                <a:cs typeface="Arial" panose="020B0604020202020204" pitchFamily="34" charset="0"/>
              </a:rPr>
              <a:t>About Me:</a:t>
            </a:r>
          </a:p>
          <a:p>
            <a:pPr marL="0" indent="0">
              <a:buNone/>
            </a:pPr>
            <a:r>
              <a:rPr lang="en-US" dirty="0">
                <a:solidFill>
                  <a:schemeClr val="bg1"/>
                </a:solidFill>
                <a:latin typeface="Arial" panose="020B0604020202020204" pitchFamily="34" charset="0"/>
                <a:cs typeface="Arial" panose="020B0604020202020204" pitchFamily="34" charset="0"/>
              </a:rPr>
              <a:t>My name is Marian Popa, and I am a dedicated student. My passion stand in safeguarding children and empowering families to achieve positive outcomes. This commitment has been solidified through my practical experience as a parent.</a:t>
            </a:r>
          </a:p>
          <a:p>
            <a:pPr marL="0" indent="0">
              <a:buNone/>
            </a:pPr>
            <a:endParaRPr lang="en-US" dirty="0">
              <a:solidFill>
                <a:schemeClr val="bg1"/>
              </a:solidFill>
              <a:latin typeface="Arial" panose="020B0604020202020204" pitchFamily="34" charset="0"/>
              <a:cs typeface="Arial" panose="020B0604020202020204" pitchFamily="34" charset="0"/>
            </a:endParaRPr>
          </a:p>
          <a:p>
            <a:pPr algn="ctr"/>
            <a:r>
              <a:rPr lang="en-US" b="1" dirty="0">
                <a:solidFill>
                  <a:schemeClr val="bg1"/>
                </a:solidFill>
                <a:latin typeface="Arial" panose="020B0604020202020204" pitchFamily="34" charset="0"/>
                <a:cs typeface="Arial" panose="020B0604020202020204" pitchFamily="34" charset="0"/>
              </a:rPr>
              <a:t>Why This Course:</a:t>
            </a:r>
          </a:p>
          <a:p>
            <a:pPr marL="0" indent="0">
              <a:buNone/>
            </a:pPr>
            <a:r>
              <a:rPr lang="en-US" dirty="0">
                <a:solidFill>
                  <a:schemeClr val="bg1"/>
                </a:solidFill>
                <a:latin typeface="Arial" panose="020B0604020202020204" pitchFamily="34" charset="0"/>
                <a:cs typeface="Arial" panose="020B0604020202020204" pitchFamily="34" charset="0"/>
              </a:rPr>
              <a:t>I chose the LCHS4009 module because it provides the critical bridge between academic theory and the practical realities of a professional career. It offers the tools for strategic career planning, which is essential for navigating the complex and demanding landscape of health and social care.</a:t>
            </a:r>
          </a:p>
          <a:p>
            <a:pPr algn="ctr"/>
            <a:r>
              <a:rPr lang="en-US" b="1" dirty="0">
                <a:solidFill>
                  <a:schemeClr val="bg1"/>
                </a:solidFill>
                <a:latin typeface="Arial" panose="020B0604020202020204" pitchFamily="34" charset="0"/>
                <a:cs typeface="Arial" panose="020B0604020202020204" pitchFamily="34" charset="0"/>
              </a:rPr>
              <a:t>Career Aspirations:</a:t>
            </a:r>
          </a:p>
          <a:p>
            <a:pPr marL="0" indent="0">
              <a:buNone/>
            </a:pPr>
            <a:r>
              <a:rPr lang="en-US" dirty="0">
                <a:solidFill>
                  <a:schemeClr val="bg1"/>
                </a:solidFill>
                <a:latin typeface="Arial" panose="020B0604020202020204" pitchFamily="34" charset="0"/>
                <a:cs typeface="Arial" panose="020B0604020202020204" pitchFamily="34" charset="0"/>
              </a:rPr>
              <a:t>My immediate goal is to secure a Newly Qualified Social Worker (NQSW) position within a forward-thinking Local Authority Children's Services department. In the long term, I aim to complete my Assessed and Supported Year in Employment (ASYE).</a:t>
            </a:r>
          </a:p>
          <a:p>
            <a:pPr marL="0" indent="0">
              <a:buNone/>
            </a:pP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0218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71B2-3CF9-F6EA-A78A-AD5E517F5AFB}"/>
              </a:ext>
            </a:extLst>
          </p:cNvPr>
          <p:cNvSpPr>
            <a:spLocks noGrp="1"/>
          </p:cNvSpPr>
          <p:nvPr>
            <p:ph type="title"/>
          </p:nvPr>
        </p:nvSpPr>
        <p:spPr>
          <a:xfrm>
            <a:off x="1202919" y="500333"/>
            <a:ext cx="8867798" cy="672860"/>
          </a:xfrm>
        </p:spPr>
        <p:txBody>
          <a:bodyPr>
            <a:normAutofit fontScale="90000"/>
          </a:bodyPr>
          <a:lstStyle/>
          <a:p>
            <a:pPr algn="ctr"/>
            <a:r>
              <a:rPr lang="en-US" b="1" dirty="0">
                <a:solidFill>
                  <a:schemeClr val="bg1"/>
                </a:solidFill>
              </a:rPr>
              <a:t>What is a SWOT Analysis and Why is it Important?</a:t>
            </a:r>
            <a:br>
              <a:rPr lang="en-US" b="1" dirty="0">
                <a:solidFill>
                  <a:schemeClr val="bg1"/>
                </a:solidFill>
              </a:rPr>
            </a:br>
            <a:endParaRPr lang="en-US" dirty="0">
              <a:solidFill>
                <a:schemeClr val="bg1"/>
              </a:solidFill>
            </a:endParaRPr>
          </a:p>
        </p:txBody>
      </p:sp>
      <p:sp>
        <p:nvSpPr>
          <p:cNvPr id="3" name="Content Placeholder 2">
            <a:extLst>
              <a:ext uri="{FF2B5EF4-FFF2-40B4-BE49-F238E27FC236}">
                <a16:creationId xmlns:a16="http://schemas.microsoft.com/office/drawing/2014/main" id="{05DA703E-98D8-767C-ABD8-3722A3321387}"/>
              </a:ext>
            </a:extLst>
          </p:cNvPr>
          <p:cNvSpPr>
            <a:spLocks noGrp="1"/>
          </p:cNvSpPr>
          <p:nvPr>
            <p:ph idx="1"/>
          </p:nvPr>
        </p:nvSpPr>
        <p:spPr>
          <a:xfrm>
            <a:off x="687917" y="1426029"/>
            <a:ext cx="9231087" cy="5170716"/>
          </a:xfrm>
        </p:spPr>
        <p:txBody>
          <a:bodyPr>
            <a:normAutofit fontScale="55000" lnSpcReduction="20000"/>
          </a:bodyPr>
          <a:lstStyle/>
          <a:p>
            <a:endParaRPr lang="en-US" sz="2900" dirty="0">
              <a:solidFill>
                <a:schemeClr val="bg1"/>
              </a:solidFill>
              <a:latin typeface="Arial" panose="020B0604020202020204" pitchFamily="34" charset="0"/>
              <a:cs typeface="Arial" panose="020B0604020202020204" pitchFamily="34" charset="0"/>
            </a:endParaRPr>
          </a:p>
          <a:p>
            <a:r>
              <a:rPr lang="en-US" sz="2900" dirty="0">
                <a:solidFill>
                  <a:schemeClr val="bg1"/>
                </a:solidFill>
                <a:latin typeface="Arial" panose="020B0604020202020204" pitchFamily="34" charset="0"/>
                <a:cs typeface="Arial" panose="020B0604020202020204" pitchFamily="34" charset="0"/>
              </a:rPr>
              <a:t>A SWOT analysis is a strategic planning tool used to identify and </a:t>
            </a:r>
            <a:r>
              <a:rPr lang="en-US" sz="2900" dirty="0" err="1">
                <a:solidFill>
                  <a:schemeClr val="bg1"/>
                </a:solidFill>
                <a:latin typeface="Arial" panose="020B0604020202020204" pitchFamily="34" charset="0"/>
                <a:cs typeface="Arial" panose="020B0604020202020204" pitchFamily="34" charset="0"/>
              </a:rPr>
              <a:t>analyse</a:t>
            </a:r>
            <a:r>
              <a:rPr lang="en-US" sz="2900" dirty="0">
                <a:solidFill>
                  <a:schemeClr val="bg1"/>
                </a:solidFill>
                <a:latin typeface="Arial" panose="020B0604020202020204" pitchFamily="34" charset="0"/>
                <a:cs typeface="Arial" panose="020B0604020202020204" pitchFamily="34" charset="0"/>
              </a:rPr>
              <a:t> the internal and external factors that can impact the achievement of an objective (Teoli et al., 2019).</a:t>
            </a:r>
          </a:p>
          <a:p>
            <a:r>
              <a:rPr lang="en-US" sz="2900" b="1" dirty="0">
                <a:solidFill>
                  <a:schemeClr val="bg1"/>
                </a:solidFill>
                <a:latin typeface="Arial" panose="020B0604020202020204" pitchFamily="34" charset="0"/>
                <a:cs typeface="Arial" panose="020B0604020202020204" pitchFamily="34" charset="0"/>
              </a:rPr>
              <a:t>Strengths:</a:t>
            </a:r>
            <a:r>
              <a:rPr lang="en-US" sz="2900" dirty="0">
                <a:solidFill>
                  <a:schemeClr val="bg1"/>
                </a:solidFill>
                <a:latin typeface="Arial" panose="020B0604020202020204" pitchFamily="34" charset="0"/>
                <a:cs typeface="Arial" panose="020B0604020202020204" pitchFamily="34" charset="0"/>
              </a:rPr>
              <a:t> Internal, positive attributes (e.g., skills, experience, qualities).</a:t>
            </a:r>
          </a:p>
          <a:p>
            <a:r>
              <a:rPr lang="en-US" sz="2900" b="1" dirty="0">
                <a:solidFill>
                  <a:schemeClr val="bg1"/>
                </a:solidFill>
                <a:latin typeface="Arial" panose="020B0604020202020204" pitchFamily="34" charset="0"/>
                <a:cs typeface="Arial" panose="020B0604020202020204" pitchFamily="34" charset="0"/>
              </a:rPr>
              <a:t>Weaknesses:</a:t>
            </a:r>
            <a:r>
              <a:rPr lang="en-US" sz="2900" dirty="0">
                <a:solidFill>
                  <a:schemeClr val="bg1"/>
                </a:solidFill>
                <a:latin typeface="Arial" panose="020B0604020202020204" pitchFamily="34" charset="0"/>
                <a:cs typeface="Arial" panose="020B0604020202020204" pitchFamily="34" charset="0"/>
              </a:rPr>
              <a:t> Internal, negative attributes (e.g., skill gaps, lack of experience).</a:t>
            </a:r>
          </a:p>
          <a:p>
            <a:r>
              <a:rPr lang="en-US" sz="2900" b="1" dirty="0">
                <a:solidFill>
                  <a:schemeClr val="bg1"/>
                </a:solidFill>
                <a:latin typeface="Arial" panose="020B0604020202020204" pitchFamily="34" charset="0"/>
                <a:cs typeface="Arial" panose="020B0604020202020204" pitchFamily="34" charset="0"/>
              </a:rPr>
              <a:t>Opportunities:</a:t>
            </a:r>
            <a:r>
              <a:rPr lang="en-US" sz="2900" dirty="0">
                <a:solidFill>
                  <a:schemeClr val="bg1"/>
                </a:solidFill>
                <a:latin typeface="Arial" panose="020B0604020202020204" pitchFamily="34" charset="0"/>
                <a:cs typeface="Arial" panose="020B0604020202020204" pitchFamily="34" charset="0"/>
              </a:rPr>
              <a:t> External, positive factors that can be exploited (e.g., training </a:t>
            </a:r>
            <a:r>
              <a:rPr lang="en-US" sz="2900" dirty="0" err="1">
                <a:solidFill>
                  <a:schemeClr val="bg1"/>
                </a:solidFill>
                <a:latin typeface="Arial" panose="020B0604020202020204" pitchFamily="34" charset="0"/>
                <a:cs typeface="Arial" panose="020B0604020202020204" pitchFamily="34" charset="0"/>
              </a:rPr>
              <a:t>programmes</a:t>
            </a:r>
            <a:r>
              <a:rPr lang="en-US" sz="2900" dirty="0">
                <a:solidFill>
                  <a:schemeClr val="bg1"/>
                </a:solidFill>
                <a:latin typeface="Arial" panose="020B0604020202020204" pitchFamily="34" charset="0"/>
                <a:cs typeface="Arial" panose="020B0604020202020204" pitchFamily="34" charset="0"/>
              </a:rPr>
              <a:t>, which is helping to growth your knowledge).</a:t>
            </a:r>
          </a:p>
          <a:p>
            <a:r>
              <a:rPr lang="en-US" sz="2900" b="1" dirty="0">
                <a:solidFill>
                  <a:schemeClr val="bg1"/>
                </a:solidFill>
                <a:latin typeface="Arial" panose="020B0604020202020204" pitchFamily="34" charset="0"/>
                <a:cs typeface="Arial" panose="020B0604020202020204" pitchFamily="34" charset="0"/>
              </a:rPr>
              <a:t>Threats:</a:t>
            </a:r>
            <a:r>
              <a:rPr lang="en-US" sz="2900" dirty="0">
                <a:solidFill>
                  <a:schemeClr val="bg1"/>
                </a:solidFill>
                <a:latin typeface="Arial" panose="020B0604020202020204" pitchFamily="34" charset="0"/>
                <a:cs typeface="Arial" panose="020B0604020202020204" pitchFamily="34" charset="0"/>
              </a:rPr>
              <a:t> External, negative factors that could cause trouble (e.g., funding cuts, high stress).</a:t>
            </a:r>
          </a:p>
          <a:p>
            <a:pPr algn="ctr"/>
            <a:r>
              <a:rPr lang="en-US" sz="2900" b="1" dirty="0">
                <a:solidFill>
                  <a:schemeClr val="bg1"/>
                </a:solidFill>
                <a:latin typeface="Arial" panose="020B0604020202020204" pitchFamily="34" charset="0"/>
                <a:cs typeface="Arial" panose="020B0604020202020204" pitchFamily="34" charset="0"/>
              </a:rPr>
              <a:t>Importance for Personal and Professional Development:</a:t>
            </a:r>
          </a:p>
          <a:p>
            <a:pPr marL="0" indent="0">
              <a:buNone/>
            </a:pPr>
            <a:r>
              <a:rPr lang="en-US" sz="2900" dirty="0">
                <a:solidFill>
                  <a:schemeClr val="bg1"/>
                </a:solidFill>
                <a:latin typeface="Arial" panose="020B0604020202020204" pitchFamily="34" charset="0"/>
                <a:cs typeface="Arial" panose="020B0604020202020204" pitchFamily="34" charset="0"/>
              </a:rPr>
              <a:t>For a prospective social worker, this structured self-reflection is not just beneficial—it is a professional necessity. </a:t>
            </a:r>
          </a:p>
          <a:p>
            <a:pPr marL="0" indent="0">
              <a:buNone/>
            </a:pPr>
            <a:r>
              <a:rPr lang="en-US" sz="2900" dirty="0">
                <a:solidFill>
                  <a:schemeClr val="bg1"/>
                </a:solidFill>
                <a:latin typeface="Arial" panose="020B0604020202020204" pitchFamily="34" charset="0"/>
                <a:cs typeface="Arial" panose="020B0604020202020204" pitchFamily="34" charset="0"/>
              </a:rPr>
              <a:t>According to </a:t>
            </a:r>
            <a:r>
              <a:rPr lang="en-US" sz="2900" dirty="0" err="1">
                <a:solidFill>
                  <a:schemeClr val="bg1"/>
                </a:solidFill>
                <a:latin typeface="Arial" panose="020B0604020202020204" pitchFamily="34" charset="0"/>
                <a:cs typeface="Arial" panose="020B0604020202020204" pitchFamily="34" charset="0"/>
              </a:rPr>
              <a:t>Benzaghta</a:t>
            </a:r>
            <a:r>
              <a:rPr lang="en-US" sz="2900" dirty="0">
                <a:solidFill>
                  <a:schemeClr val="bg1"/>
                </a:solidFill>
                <a:latin typeface="Arial" panose="020B0604020202020204" pitchFamily="34" charset="0"/>
                <a:cs typeface="Arial" panose="020B0604020202020204" pitchFamily="34" charset="0"/>
              </a:rPr>
              <a:t> et al. (2021), strategic analysis moves us from informal guesswork to formal planning. Furthermore, Social Work England's (2023) professional standards mandate that practitioners must "maintain their continuous professional development" and "reflect on the quality of their practice." </a:t>
            </a:r>
          </a:p>
          <a:p>
            <a:pPr marL="0" indent="0">
              <a:buNone/>
            </a:pPr>
            <a:r>
              <a:rPr lang="en-US" sz="2900" dirty="0">
                <a:solidFill>
                  <a:schemeClr val="bg1"/>
                </a:solidFill>
                <a:latin typeface="Arial" panose="020B0604020202020204" pitchFamily="34" charset="0"/>
                <a:cs typeface="Arial" panose="020B0604020202020204" pitchFamily="34" charset="0"/>
              </a:rPr>
              <a:t>Conducting a SWOT analysis directly fulfils this requirement by providing a clear framework to identify my learning needs, </a:t>
            </a:r>
            <a:r>
              <a:rPr lang="en-US" sz="2900" dirty="0" err="1">
                <a:solidFill>
                  <a:schemeClr val="bg1"/>
                </a:solidFill>
                <a:latin typeface="Arial" panose="020B0604020202020204" pitchFamily="34" charset="0"/>
                <a:cs typeface="Arial" panose="020B0604020202020204" pitchFamily="34" charset="0"/>
              </a:rPr>
              <a:t>capitalise</a:t>
            </a:r>
            <a:r>
              <a:rPr lang="en-US" sz="2900" dirty="0">
                <a:solidFill>
                  <a:schemeClr val="bg1"/>
                </a:solidFill>
                <a:latin typeface="Arial" panose="020B0604020202020204" pitchFamily="34" charset="0"/>
                <a:cs typeface="Arial" panose="020B0604020202020204" pitchFamily="34" charset="0"/>
              </a:rPr>
              <a:t> on my abilities, and develop strategies to manage the external pressures of the role, ensuring I can provide safe, effective, and ethical practice (</a:t>
            </a:r>
            <a:r>
              <a:rPr lang="en-US" sz="2900" dirty="0" err="1">
                <a:solidFill>
                  <a:schemeClr val="bg1"/>
                </a:solidFill>
                <a:latin typeface="Arial" panose="020B0604020202020204" pitchFamily="34" charset="0"/>
                <a:cs typeface="Arial" panose="020B0604020202020204" pitchFamily="34" charset="0"/>
              </a:rPr>
              <a:t>Sarsby</a:t>
            </a:r>
            <a:r>
              <a:rPr lang="en-US" sz="2900" dirty="0">
                <a:solidFill>
                  <a:schemeClr val="bg1"/>
                </a:solidFill>
                <a:latin typeface="Arial" panose="020B0604020202020204" pitchFamily="34" charset="0"/>
                <a:cs typeface="Arial" panose="020B0604020202020204" pitchFamily="34" charset="0"/>
              </a:rPr>
              <a:t>, 2016).</a:t>
            </a:r>
          </a:p>
          <a:p>
            <a:endParaRPr lang="en-US" sz="3300" dirty="0">
              <a:solidFill>
                <a:schemeClr val="bg1"/>
              </a:solidFill>
              <a:latin typeface="Arial" panose="020B0604020202020204" pitchFamily="34" charset="0"/>
              <a:cs typeface="Arial" panose="020B0604020202020204" pitchFamily="34" charset="0"/>
            </a:endParaRPr>
          </a:p>
        </p:txBody>
      </p:sp>
      <p:pic>
        <p:nvPicPr>
          <p:cNvPr id="2052" name="Picture 4" descr="How to Do a SWOT Analysis (Examples ...">
            <a:extLst>
              <a:ext uri="{FF2B5EF4-FFF2-40B4-BE49-F238E27FC236}">
                <a16:creationId xmlns:a16="http://schemas.microsoft.com/office/drawing/2014/main" id="{82D1781F-7599-9937-2227-34C0D2958F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70717" y="1426029"/>
            <a:ext cx="2121283" cy="1447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417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73ADA-24F2-A687-3E67-C5943D8DD325}"/>
              </a:ext>
            </a:extLst>
          </p:cNvPr>
          <p:cNvSpPr>
            <a:spLocks noGrp="1"/>
          </p:cNvSpPr>
          <p:nvPr>
            <p:ph type="title"/>
          </p:nvPr>
        </p:nvSpPr>
        <p:spPr>
          <a:xfrm>
            <a:off x="1202919" y="284176"/>
            <a:ext cx="9784080" cy="717310"/>
          </a:xfrm>
        </p:spPr>
        <p:txBody>
          <a:bodyPr>
            <a:normAutofit fontScale="90000"/>
          </a:bodyPr>
          <a:lstStyle/>
          <a:p>
            <a:pPr algn="ctr"/>
            <a:r>
              <a:rPr lang="en-US" b="1">
                <a:solidFill>
                  <a:schemeClr val="bg1"/>
                </a:solidFill>
              </a:rPr>
              <a:t>My Personal SWOT Analysis</a:t>
            </a:r>
            <a:br>
              <a:rPr lang="en-US" b="1">
                <a:solidFill>
                  <a:schemeClr val="bg1"/>
                </a:solidFill>
              </a:rPr>
            </a:br>
            <a:endParaRPr lang="en-US">
              <a:solidFill>
                <a:schemeClr val="bg1"/>
              </a:solidFill>
            </a:endParaRPr>
          </a:p>
        </p:txBody>
      </p:sp>
      <p:graphicFrame>
        <p:nvGraphicFramePr>
          <p:cNvPr id="12" name="Content Placeholder 11">
            <a:extLst>
              <a:ext uri="{FF2B5EF4-FFF2-40B4-BE49-F238E27FC236}">
                <a16:creationId xmlns:a16="http://schemas.microsoft.com/office/drawing/2014/main" id="{0F4BE140-1672-72E3-4E59-BE2E9211C808}"/>
              </a:ext>
            </a:extLst>
          </p:cNvPr>
          <p:cNvGraphicFramePr>
            <a:graphicFrameLocks noGrp="1"/>
          </p:cNvGraphicFramePr>
          <p:nvPr>
            <p:ph idx="1"/>
            <p:extLst>
              <p:ext uri="{D42A27DB-BD31-4B8C-83A1-F6EECF244321}">
                <p14:modId xmlns:p14="http://schemas.microsoft.com/office/powerpoint/2010/main" val="2382545037"/>
              </p:ext>
            </p:extLst>
          </p:nvPr>
        </p:nvGraphicFramePr>
        <p:xfrm>
          <a:off x="370113" y="1001486"/>
          <a:ext cx="11462658" cy="5714998"/>
        </p:xfrm>
        <a:graphic>
          <a:graphicData uri="http://schemas.openxmlformats.org/drawingml/2006/table">
            <a:tbl>
              <a:tblPr firstRow="1" bandRow="1">
                <a:tableStyleId>{7DF18680-E054-41AD-8BC1-D1AEF772440D}</a:tableStyleId>
              </a:tblPr>
              <a:tblGrid>
                <a:gridCol w="5731329">
                  <a:extLst>
                    <a:ext uri="{9D8B030D-6E8A-4147-A177-3AD203B41FA5}">
                      <a16:colId xmlns:a16="http://schemas.microsoft.com/office/drawing/2014/main" val="736875971"/>
                    </a:ext>
                  </a:extLst>
                </a:gridCol>
                <a:gridCol w="5731329">
                  <a:extLst>
                    <a:ext uri="{9D8B030D-6E8A-4147-A177-3AD203B41FA5}">
                      <a16:colId xmlns:a16="http://schemas.microsoft.com/office/drawing/2014/main" val="1663100922"/>
                    </a:ext>
                  </a:extLst>
                </a:gridCol>
              </a:tblGrid>
              <a:tr h="2760962">
                <a:tc>
                  <a:txBody>
                    <a:bodyPr/>
                    <a:lstStyle/>
                    <a:p>
                      <a:pPr algn="l">
                        <a:lnSpc>
                          <a:spcPts val="1875"/>
                        </a:lnSpc>
                        <a:buNone/>
                      </a:pPr>
                      <a:r>
                        <a:rPr lang="en-US" sz="2000" b="1" dirty="0">
                          <a:solidFill>
                            <a:schemeClr val="bg1"/>
                          </a:solidFill>
                          <a:effectLst/>
                          <a:latin typeface="Arial" panose="020B0604020202020204" pitchFamily="34" charset="0"/>
                          <a:cs typeface="Arial" panose="020B0604020202020204" pitchFamily="34" charset="0"/>
                        </a:rPr>
                        <a:t>STRENGTHS</a:t>
                      </a:r>
                    </a:p>
                    <a:p>
                      <a:pPr marL="0" marR="0" lvl="0" indent="0" algn="l" defTabSz="914400" rtl="0" eaLnBrk="1" fontAlgn="auto" latinLnBrk="0" hangingPunct="1">
                        <a:lnSpc>
                          <a:spcPts val="1875"/>
                        </a:lnSpc>
                        <a:spcBef>
                          <a:spcPts val="0"/>
                        </a:spcBef>
                        <a:spcAft>
                          <a:spcPts val="0"/>
                        </a:spcAft>
                        <a:buClrTx/>
                        <a:buSzTx/>
                        <a:buFontTx/>
                        <a:buNone/>
                        <a:tabLst/>
                        <a:defRPr/>
                      </a:pPr>
                      <a:r>
                        <a:rPr lang="en-US" sz="2000" b="0" dirty="0">
                          <a:solidFill>
                            <a:schemeClr val="bg1"/>
                          </a:solidFill>
                          <a:effectLst/>
                          <a:latin typeface="Arial" panose="020B0604020202020204" pitchFamily="34" charset="0"/>
                          <a:cs typeface="Arial" panose="020B0604020202020204" pitchFamily="34" charset="0"/>
                        </a:rPr>
                        <a:t>• Build strong rapport with children using communication tools</a:t>
                      </a:r>
                      <a:br>
                        <a:rPr lang="en-US" sz="2000" b="0" dirty="0">
                          <a:solidFill>
                            <a:schemeClr val="bg1"/>
                          </a:solidFill>
                          <a:effectLst/>
                          <a:latin typeface="Arial" panose="020B0604020202020204" pitchFamily="34" charset="0"/>
                          <a:cs typeface="Arial" panose="020B0604020202020204" pitchFamily="34" charset="0"/>
                        </a:rPr>
                      </a:br>
                      <a:r>
                        <a:rPr lang="en-US" sz="2000" b="0" dirty="0">
                          <a:solidFill>
                            <a:schemeClr val="bg1"/>
                          </a:solidFill>
                          <a:effectLst/>
                          <a:latin typeface="Arial" panose="020B0604020202020204" pitchFamily="34" charset="0"/>
                          <a:cs typeface="Arial" panose="020B0604020202020204" pitchFamily="34" charset="0"/>
                        </a:rPr>
                        <a:t>• Maintain personal resilience through supervision and self-care.</a:t>
                      </a:r>
                    </a:p>
                    <a:p>
                      <a:pPr marL="0" marR="0" lvl="0" indent="0" algn="l" defTabSz="914400" rtl="0" eaLnBrk="1" fontAlgn="auto" latinLnBrk="0" hangingPunct="1">
                        <a:lnSpc>
                          <a:spcPts val="1875"/>
                        </a:lnSpc>
                        <a:spcBef>
                          <a:spcPts val="0"/>
                        </a:spcBef>
                        <a:spcAft>
                          <a:spcPts val="0"/>
                        </a:spcAft>
                        <a:buClrTx/>
                        <a:buSzTx/>
                        <a:buFontTx/>
                        <a:buNone/>
                        <a:tabLst/>
                        <a:defRPr/>
                      </a:pPr>
                      <a:endParaRPr lang="en-US" sz="2000" b="0" dirty="0">
                        <a:solidFill>
                          <a:schemeClr val="bg1"/>
                        </a:solidFill>
                        <a:effectLst/>
                        <a:latin typeface="Arial" panose="020B0604020202020204" pitchFamily="34" charset="0"/>
                        <a:cs typeface="Arial" panose="020B0604020202020204" pitchFamily="34" charset="0"/>
                      </a:endParaRPr>
                    </a:p>
                  </a:txBody>
                  <a:tcPr marR="101600" marT="63500" marB="63500" anchor="ctr">
                    <a:solidFill>
                      <a:schemeClr val="accent3"/>
                    </a:solidFill>
                  </a:tcPr>
                </a:tc>
                <a:tc>
                  <a:txBody>
                    <a:bodyPr/>
                    <a:lstStyle/>
                    <a:p>
                      <a:pPr algn="l">
                        <a:lnSpc>
                          <a:spcPts val="1875"/>
                        </a:lnSpc>
                        <a:buNone/>
                      </a:pPr>
                      <a:r>
                        <a:rPr lang="en-US" sz="2000" b="1" dirty="0">
                          <a:solidFill>
                            <a:schemeClr val="bg1"/>
                          </a:solidFill>
                          <a:effectLst/>
                          <a:latin typeface="Arial" panose="020B0604020202020204" pitchFamily="34" charset="0"/>
                          <a:cs typeface="Arial" panose="020B0604020202020204" pitchFamily="34" charset="0"/>
                        </a:rPr>
                        <a:t>WEAKNESSES</a:t>
                      </a:r>
                    </a:p>
                    <a:p>
                      <a:pPr algn="l">
                        <a:lnSpc>
                          <a:spcPts val="1875"/>
                        </a:lnSpc>
                        <a:buNone/>
                      </a:pPr>
                      <a:r>
                        <a:rPr lang="en-US" sz="2000" b="0" kern="1200" dirty="0">
                          <a:solidFill>
                            <a:schemeClr val="bg1"/>
                          </a:solidFill>
                          <a:effectLst/>
                          <a:latin typeface="Arial" panose="020B0604020202020204" pitchFamily="34" charset="0"/>
                          <a:cs typeface="Arial" panose="020B0604020202020204" pitchFamily="34" charset="0"/>
                        </a:rPr>
                        <a:t>• Spend too much time perfecting reports and documentation</a:t>
                      </a:r>
                      <a:br>
                        <a:rPr lang="en-US" sz="2000" dirty="0">
                          <a:solidFill>
                            <a:schemeClr val="bg1"/>
                          </a:solidFill>
                          <a:latin typeface="Arial" panose="020B0604020202020204" pitchFamily="34" charset="0"/>
                          <a:cs typeface="Arial" panose="020B0604020202020204" pitchFamily="34" charset="0"/>
                        </a:rPr>
                      </a:br>
                      <a:r>
                        <a:rPr lang="en-US" sz="2000" b="0" kern="1200" dirty="0">
                          <a:solidFill>
                            <a:schemeClr val="bg1"/>
                          </a:solidFill>
                          <a:effectLst/>
                          <a:latin typeface="Arial" panose="020B0604020202020204" pitchFamily="34" charset="0"/>
                          <a:cs typeface="Arial" panose="020B0604020202020204" pitchFamily="34" charset="0"/>
                        </a:rPr>
                        <a:t>• Lack practical experience.</a:t>
                      </a:r>
                      <a:br>
                        <a:rPr lang="en-US" sz="2000" dirty="0">
                          <a:solidFill>
                            <a:schemeClr val="bg1"/>
                          </a:solidFill>
                          <a:latin typeface="Arial" panose="020B0604020202020204" pitchFamily="34" charset="0"/>
                          <a:cs typeface="Arial" panose="020B0604020202020204" pitchFamily="34" charset="0"/>
                        </a:rPr>
                      </a:br>
                      <a:r>
                        <a:rPr lang="en-US" sz="2000" b="0" kern="1200" dirty="0">
                          <a:solidFill>
                            <a:schemeClr val="bg1"/>
                          </a:solidFill>
                          <a:effectLst/>
                          <a:latin typeface="Arial" panose="020B0604020202020204" pitchFamily="34" charset="0"/>
                          <a:cs typeface="Arial" panose="020B0604020202020204" pitchFamily="34" charset="0"/>
                        </a:rPr>
                        <a:t>• I don’t have bachelor degree</a:t>
                      </a:r>
                    </a:p>
                    <a:p>
                      <a:pPr algn="l">
                        <a:lnSpc>
                          <a:spcPts val="1875"/>
                        </a:lnSpc>
                        <a:buNone/>
                      </a:pPr>
                      <a:endParaRPr lang="en-US" sz="2000" b="0" dirty="0">
                        <a:solidFill>
                          <a:schemeClr val="bg1"/>
                        </a:solidFill>
                        <a:effectLst/>
                        <a:latin typeface="Arial" panose="020B0604020202020204" pitchFamily="34" charset="0"/>
                        <a:cs typeface="Arial" panose="020B0604020202020204" pitchFamily="34" charset="0"/>
                      </a:endParaRPr>
                    </a:p>
                  </a:txBody>
                  <a:tcPr marL="101600" marR="101600" marT="63500" marB="63500" anchor="ctr">
                    <a:solidFill>
                      <a:schemeClr val="accent2">
                        <a:lumMod val="60000"/>
                        <a:lumOff val="40000"/>
                      </a:schemeClr>
                    </a:solidFill>
                  </a:tcPr>
                </a:tc>
                <a:extLst>
                  <a:ext uri="{0D108BD9-81ED-4DB2-BD59-A6C34878D82A}">
                    <a16:rowId xmlns:a16="http://schemas.microsoft.com/office/drawing/2014/main" val="3423121247"/>
                  </a:ext>
                </a:extLst>
              </a:tr>
              <a:tr h="559915">
                <a:tc>
                  <a:txBody>
                    <a:bodyPr/>
                    <a:lstStyle/>
                    <a:p>
                      <a:pPr algn="l">
                        <a:lnSpc>
                          <a:spcPts val="1875"/>
                        </a:lnSpc>
                        <a:buNone/>
                      </a:pPr>
                      <a:r>
                        <a:rPr lang="en-US" sz="2000" b="1">
                          <a:solidFill>
                            <a:schemeClr val="bg1"/>
                          </a:solidFill>
                          <a:effectLst/>
                          <a:latin typeface="Arial" panose="020B0604020202020204" pitchFamily="34" charset="0"/>
                          <a:cs typeface="Arial" panose="020B0604020202020204" pitchFamily="34" charset="0"/>
                        </a:rPr>
                        <a:t>OPPORTUNITIES</a:t>
                      </a:r>
                      <a:endParaRPr lang="en-US" sz="2000" b="0">
                        <a:solidFill>
                          <a:schemeClr val="bg1"/>
                        </a:solidFill>
                        <a:effectLst/>
                        <a:latin typeface="Arial" panose="020B0604020202020204" pitchFamily="34" charset="0"/>
                        <a:cs typeface="Arial" panose="020B0604020202020204" pitchFamily="34" charset="0"/>
                      </a:endParaRPr>
                    </a:p>
                  </a:txBody>
                  <a:tcPr marR="101600" marT="63500" marB="63500" anchor="ctr">
                    <a:solidFill>
                      <a:schemeClr val="bg2"/>
                    </a:solidFill>
                  </a:tcPr>
                </a:tc>
                <a:tc>
                  <a:txBody>
                    <a:bodyPr/>
                    <a:lstStyle/>
                    <a:p>
                      <a:pPr algn="l">
                        <a:lnSpc>
                          <a:spcPts val="1875"/>
                        </a:lnSpc>
                        <a:buNone/>
                      </a:pPr>
                      <a:r>
                        <a:rPr lang="en-US" sz="2000" b="1" dirty="0">
                          <a:solidFill>
                            <a:schemeClr val="bg1"/>
                          </a:solidFill>
                          <a:effectLst/>
                          <a:latin typeface="Arial" panose="020B0604020202020204" pitchFamily="34" charset="0"/>
                          <a:cs typeface="Arial" panose="020B0604020202020204" pitchFamily="34" charset="0"/>
                        </a:rPr>
                        <a:t>THREATS</a:t>
                      </a:r>
                      <a:endParaRPr lang="en-US" sz="2000" b="0" dirty="0">
                        <a:solidFill>
                          <a:schemeClr val="bg1"/>
                        </a:solidFill>
                        <a:effectLst/>
                        <a:latin typeface="Arial" panose="020B0604020202020204" pitchFamily="34" charset="0"/>
                        <a:cs typeface="Arial" panose="020B0604020202020204" pitchFamily="34" charset="0"/>
                      </a:endParaRPr>
                    </a:p>
                  </a:txBody>
                  <a:tcPr marL="101600" marR="101600" marT="63500" marB="63500" anchor="ctr">
                    <a:solidFill>
                      <a:schemeClr val="bg2"/>
                    </a:solidFill>
                  </a:tcPr>
                </a:tc>
                <a:extLst>
                  <a:ext uri="{0D108BD9-81ED-4DB2-BD59-A6C34878D82A}">
                    <a16:rowId xmlns:a16="http://schemas.microsoft.com/office/drawing/2014/main" val="145288267"/>
                  </a:ext>
                </a:extLst>
              </a:tr>
              <a:tr h="2394121">
                <a:tc>
                  <a:txBody>
                    <a:bodyPr/>
                    <a:lstStyle/>
                    <a:p>
                      <a:pPr>
                        <a:lnSpc>
                          <a:spcPts val="1875"/>
                        </a:lnSpc>
                        <a:buNone/>
                      </a:pPr>
                      <a:r>
                        <a:rPr lang="en-US" sz="2000" b="0" dirty="0">
                          <a:solidFill>
                            <a:schemeClr val="bg1"/>
                          </a:solidFill>
                          <a:effectLst/>
                          <a:latin typeface="Arial" panose="020B0604020202020204" pitchFamily="34" charset="0"/>
                          <a:cs typeface="Arial" panose="020B0604020202020204" pitchFamily="34" charset="0"/>
                        </a:rPr>
                        <a:t>• Access protected ASYE </a:t>
                      </a:r>
                      <a:r>
                        <a:rPr lang="en-US" sz="2000" b="0" dirty="0" err="1">
                          <a:solidFill>
                            <a:schemeClr val="bg1"/>
                          </a:solidFill>
                          <a:effectLst/>
                          <a:latin typeface="Arial" panose="020B0604020202020204" pitchFamily="34" charset="0"/>
                          <a:cs typeface="Arial" panose="020B0604020202020204" pitchFamily="34" charset="0"/>
                        </a:rPr>
                        <a:t>programme</a:t>
                      </a:r>
                      <a:r>
                        <a:rPr lang="en-US" sz="2000" b="0" dirty="0">
                          <a:solidFill>
                            <a:schemeClr val="bg1"/>
                          </a:solidFill>
                          <a:effectLst/>
                          <a:latin typeface="Arial" panose="020B0604020202020204" pitchFamily="34" charset="0"/>
                          <a:cs typeface="Arial" panose="020B0604020202020204" pitchFamily="34" charset="0"/>
                        </a:rPr>
                        <a:t> with reduced caseloads</a:t>
                      </a:r>
                      <a:br>
                        <a:rPr lang="en-US" sz="2000" b="0" dirty="0">
                          <a:solidFill>
                            <a:schemeClr val="bg1"/>
                          </a:solidFill>
                          <a:effectLst/>
                          <a:latin typeface="Arial" panose="020B0604020202020204" pitchFamily="34" charset="0"/>
                          <a:cs typeface="Arial" panose="020B0604020202020204" pitchFamily="34" charset="0"/>
                        </a:rPr>
                      </a:br>
                      <a:r>
                        <a:rPr lang="en-US" sz="2000" b="0" dirty="0">
                          <a:solidFill>
                            <a:schemeClr val="bg1"/>
                          </a:solidFill>
                          <a:effectLst/>
                          <a:latin typeface="Arial" panose="020B0604020202020204" pitchFamily="34" charset="0"/>
                          <a:cs typeface="Arial" panose="020B0604020202020204" pitchFamily="34" charset="0"/>
                        </a:rPr>
                        <a:t>• </a:t>
                      </a:r>
                      <a:r>
                        <a:rPr lang="en-US" sz="2000" b="0" dirty="0" err="1">
                          <a:solidFill>
                            <a:schemeClr val="bg1"/>
                          </a:solidFill>
                          <a:effectLst/>
                          <a:latin typeface="Arial" panose="020B0604020202020204" pitchFamily="34" charset="0"/>
                          <a:cs typeface="Arial" panose="020B0604020202020204" pitchFamily="34" charset="0"/>
                        </a:rPr>
                        <a:t>Possiblity</a:t>
                      </a:r>
                      <a:r>
                        <a:rPr lang="en-US" sz="2000" b="0" dirty="0">
                          <a:solidFill>
                            <a:schemeClr val="bg1"/>
                          </a:solidFill>
                          <a:effectLst/>
                          <a:latin typeface="Arial" panose="020B0604020202020204" pitchFamily="34" charset="0"/>
                          <a:cs typeface="Arial" panose="020B0604020202020204" pitchFamily="34" charset="0"/>
                        </a:rPr>
                        <a:t> to have specialist post-qualifying training’s</a:t>
                      </a:r>
                      <a:br>
                        <a:rPr lang="en-US" sz="2000" b="0" dirty="0">
                          <a:solidFill>
                            <a:schemeClr val="bg1"/>
                          </a:solidFill>
                          <a:effectLst/>
                          <a:latin typeface="Arial" panose="020B0604020202020204" pitchFamily="34" charset="0"/>
                          <a:cs typeface="Arial" panose="020B0604020202020204" pitchFamily="34" charset="0"/>
                        </a:rPr>
                      </a:br>
                      <a:r>
                        <a:rPr lang="en-US" sz="2000" b="0" dirty="0">
                          <a:solidFill>
                            <a:schemeClr val="bg1"/>
                          </a:solidFill>
                          <a:effectLst/>
                          <a:latin typeface="Arial" panose="020B0604020202020204" pitchFamily="34" charset="0"/>
                          <a:cs typeface="Arial" panose="020B0604020202020204" pitchFamily="34" charset="0"/>
                        </a:rPr>
                        <a:t>• Leverage connections from university and placements</a:t>
                      </a:r>
                    </a:p>
                  </a:txBody>
                  <a:tcPr marR="101600" marT="63500" marB="63500" anchor="ctr">
                    <a:solidFill>
                      <a:schemeClr val="accent2">
                        <a:lumMod val="60000"/>
                        <a:lumOff val="40000"/>
                      </a:schemeClr>
                    </a:solidFill>
                  </a:tcPr>
                </a:tc>
                <a:tc>
                  <a:txBody>
                    <a:bodyPr/>
                    <a:lstStyle/>
                    <a:p>
                      <a:pPr>
                        <a:lnSpc>
                          <a:spcPts val="1875"/>
                        </a:lnSpc>
                        <a:buNone/>
                      </a:pPr>
                      <a:r>
                        <a:rPr lang="en-US" sz="2000" b="0" dirty="0">
                          <a:solidFill>
                            <a:schemeClr val="bg1"/>
                          </a:solidFill>
                          <a:effectLst/>
                          <a:latin typeface="Arial" panose="020B0604020202020204" pitchFamily="34" charset="0"/>
                          <a:cs typeface="Arial" panose="020B0604020202020204" pitchFamily="34" charset="0"/>
                        </a:rPr>
                        <a:t>• Face high stress from heavy caseloads and burnout risk</a:t>
                      </a:r>
                      <a:br>
                        <a:rPr lang="en-US" sz="2000" b="0" dirty="0">
                          <a:solidFill>
                            <a:schemeClr val="bg1"/>
                          </a:solidFill>
                          <a:effectLst/>
                          <a:latin typeface="Arial" panose="020B0604020202020204" pitchFamily="34" charset="0"/>
                          <a:cs typeface="Arial" panose="020B0604020202020204" pitchFamily="34" charset="0"/>
                        </a:rPr>
                      </a:br>
                      <a:r>
                        <a:rPr lang="en-US" sz="2000" b="0" dirty="0">
                          <a:solidFill>
                            <a:schemeClr val="bg1"/>
                          </a:solidFill>
                          <a:effectLst/>
                          <a:latin typeface="Arial" panose="020B0604020202020204" pitchFamily="34" charset="0"/>
                          <a:cs typeface="Arial" panose="020B0604020202020204" pitchFamily="34" charset="0"/>
                        </a:rPr>
                        <a:t>• Work within limited budgets and reduced resources</a:t>
                      </a:r>
                      <a:br>
                        <a:rPr lang="en-US" sz="2000" b="0" dirty="0">
                          <a:solidFill>
                            <a:schemeClr val="bg1"/>
                          </a:solidFill>
                          <a:effectLst/>
                          <a:latin typeface="Arial" panose="020B0604020202020204" pitchFamily="34" charset="0"/>
                          <a:cs typeface="Arial" panose="020B0604020202020204" pitchFamily="34" charset="0"/>
                        </a:rPr>
                      </a:br>
                      <a:r>
                        <a:rPr lang="en-US" sz="2000" b="0" dirty="0">
                          <a:solidFill>
                            <a:schemeClr val="bg1"/>
                          </a:solidFill>
                          <a:effectLst/>
                          <a:latin typeface="Arial" panose="020B0604020202020204" pitchFamily="34" charset="0"/>
                          <a:cs typeface="Arial" panose="020B0604020202020204" pitchFamily="34" charset="0"/>
                        </a:rPr>
                        <a:t>• Compete for limited positions in desirable locations</a:t>
                      </a:r>
                    </a:p>
                  </a:txBody>
                  <a:tcPr marL="101600" marT="63500" marB="63500" anchor="ctr">
                    <a:solidFill>
                      <a:schemeClr val="accent3"/>
                    </a:solidFill>
                  </a:tcPr>
                </a:tc>
                <a:extLst>
                  <a:ext uri="{0D108BD9-81ED-4DB2-BD59-A6C34878D82A}">
                    <a16:rowId xmlns:a16="http://schemas.microsoft.com/office/drawing/2014/main" val="1729727180"/>
                  </a:ext>
                </a:extLst>
              </a:tr>
            </a:tbl>
          </a:graphicData>
        </a:graphic>
      </p:graphicFrame>
    </p:spTree>
    <p:extLst>
      <p:ext uri="{BB962C8B-B14F-4D97-AF65-F5344CB8AC3E}">
        <p14:creationId xmlns:p14="http://schemas.microsoft.com/office/powerpoint/2010/main" val="4141084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3F86C-4BF8-9ECA-8E44-44C52F25E6D7}"/>
              </a:ext>
            </a:extLst>
          </p:cNvPr>
          <p:cNvSpPr>
            <a:spLocks noGrp="1"/>
          </p:cNvSpPr>
          <p:nvPr>
            <p:ph type="title"/>
          </p:nvPr>
        </p:nvSpPr>
        <p:spPr/>
        <p:txBody>
          <a:bodyPr>
            <a:normAutofit fontScale="90000"/>
          </a:bodyPr>
          <a:lstStyle/>
          <a:p>
            <a:pPr algn="ctr"/>
            <a:r>
              <a:rPr lang="en-US" b="1">
                <a:solidFill>
                  <a:schemeClr val="bg1"/>
                </a:solidFill>
              </a:rPr>
              <a:t>Seizing Opportunities with my Strengths</a:t>
            </a:r>
            <a:br>
              <a:rPr lang="en-US" b="1">
                <a:solidFill>
                  <a:schemeClr val="bg1"/>
                </a:solidFill>
              </a:rPr>
            </a:br>
            <a:endParaRPr lang="en-US">
              <a:solidFill>
                <a:schemeClr val="bg1"/>
              </a:solidFill>
            </a:endParaRPr>
          </a:p>
        </p:txBody>
      </p:sp>
      <p:sp>
        <p:nvSpPr>
          <p:cNvPr id="3" name="Content Placeholder 2">
            <a:extLst>
              <a:ext uri="{FF2B5EF4-FFF2-40B4-BE49-F238E27FC236}">
                <a16:creationId xmlns:a16="http://schemas.microsoft.com/office/drawing/2014/main" id="{1A47109A-6F93-A881-A220-92281466F6A2}"/>
              </a:ext>
            </a:extLst>
          </p:cNvPr>
          <p:cNvSpPr>
            <a:spLocks noGrp="1"/>
          </p:cNvSpPr>
          <p:nvPr>
            <p:ph idx="1"/>
          </p:nvPr>
        </p:nvSpPr>
        <p:spPr>
          <a:xfrm>
            <a:off x="217714" y="2011680"/>
            <a:ext cx="11669486" cy="4693920"/>
          </a:xfrm>
        </p:spPr>
        <p:txBody>
          <a:bodyPr>
            <a:normAutofit fontScale="92500" lnSpcReduction="10000"/>
          </a:bodyPr>
          <a:lstStyle/>
          <a:p>
            <a:pPr marL="0" indent="0">
              <a:buNone/>
            </a:pPr>
            <a:r>
              <a:rPr lang="en-US" b="1">
                <a:solidFill>
                  <a:schemeClr val="bg1"/>
                </a:solidFill>
                <a:latin typeface="Arial" panose="020B0604020202020204" pitchFamily="34" charset="0"/>
                <a:cs typeface="Arial" panose="020B0604020202020204" pitchFamily="34" charset="0"/>
              </a:rPr>
              <a:t>1. </a:t>
            </a:r>
            <a:r>
              <a:rPr lang="en-US" b="1" err="1">
                <a:solidFill>
                  <a:schemeClr val="bg1"/>
                </a:solidFill>
                <a:latin typeface="Arial" panose="020B0604020202020204" pitchFamily="34" charset="0"/>
                <a:cs typeface="Arial" panose="020B0604020202020204" pitchFamily="34" charset="0"/>
              </a:rPr>
              <a:t>Utilising</a:t>
            </a:r>
            <a:r>
              <a:rPr lang="en-US" b="1">
                <a:solidFill>
                  <a:schemeClr val="bg1"/>
                </a:solidFill>
                <a:latin typeface="Arial" panose="020B0604020202020204" pitchFamily="34" charset="0"/>
                <a:cs typeface="Arial" panose="020B0604020202020204" pitchFamily="34" charset="0"/>
              </a:rPr>
              <a:t> Opportunity (ASYE </a:t>
            </a:r>
            <a:r>
              <a:rPr lang="en-US" b="1" err="1">
                <a:solidFill>
                  <a:schemeClr val="bg1"/>
                </a:solidFill>
                <a:latin typeface="Arial" panose="020B0604020202020204" pitchFamily="34" charset="0"/>
                <a:cs typeface="Arial" panose="020B0604020202020204" pitchFamily="34" charset="0"/>
              </a:rPr>
              <a:t>Programme</a:t>
            </a:r>
            <a:r>
              <a:rPr lang="en-US" b="1">
                <a:solidFill>
                  <a:schemeClr val="bg1"/>
                </a:solidFill>
                <a:latin typeface="Arial" panose="020B0604020202020204" pitchFamily="34" charset="0"/>
                <a:cs typeface="Arial" panose="020B0604020202020204" pitchFamily="34" charset="0"/>
              </a:rPr>
              <a:t>) with Strength (Legislative Knowledge &amp; Resilience)</a:t>
            </a:r>
            <a:endParaRPr lang="en-US">
              <a:solidFill>
                <a:schemeClr val="bg1"/>
              </a:solidFill>
              <a:latin typeface="Arial" panose="020B0604020202020204" pitchFamily="34" charset="0"/>
              <a:cs typeface="Arial" panose="020B0604020202020204" pitchFamily="34" charset="0"/>
            </a:endParaRPr>
          </a:p>
          <a:p>
            <a:r>
              <a:rPr lang="en-US" b="1">
                <a:solidFill>
                  <a:schemeClr val="bg1"/>
                </a:solidFill>
                <a:latin typeface="Arial" panose="020B0604020202020204" pitchFamily="34" charset="0"/>
                <a:cs typeface="Arial" panose="020B0604020202020204" pitchFamily="34" charset="0"/>
              </a:rPr>
              <a:t>The Opportunity:</a:t>
            </a:r>
            <a:r>
              <a:rPr lang="en-US">
                <a:solidFill>
                  <a:schemeClr val="bg1"/>
                </a:solidFill>
                <a:latin typeface="Arial" panose="020B0604020202020204" pitchFamily="34" charset="0"/>
                <a:cs typeface="Arial" panose="020B0604020202020204" pitchFamily="34" charset="0"/>
              </a:rPr>
              <a:t> The ASYE provides a reduced caseload and enhanced support.</a:t>
            </a:r>
          </a:p>
          <a:p>
            <a:r>
              <a:rPr lang="en-US" b="1">
                <a:solidFill>
                  <a:schemeClr val="bg1"/>
                </a:solidFill>
                <a:latin typeface="Arial" panose="020B0604020202020204" pitchFamily="34" charset="0"/>
                <a:cs typeface="Arial" panose="020B0604020202020204" pitchFamily="34" charset="0"/>
              </a:rPr>
              <a:t>How I Will </a:t>
            </a:r>
            <a:r>
              <a:rPr lang="en-US" b="1" err="1">
                <a:solidFill>
                  <a:schemeClr val="bg1"/>
                </a:solidFill>
                <a:latin typeface="Arial" panose="020B0604020202020204" pitchFamily="34" charset="0"/>
                <a:cs typeface="Arial" panose="020B0604020202020204" pitchFamily="34" charset="0"/>
              </a:rPr>
              <a:t>Utilise</a:t>
            </a:r>
            <a:r>
              <a:rPr lang="en-US" b="1">
                <a:solidFill>
                  <a:schemeClr val="bg1"/>
                </a:solidFill>
                <a:latin typeface="Arial" panose="020B0604020202020204" pitchFamily="34" charset="0"/>
                <a:cs typeface="Arial" panose="020B0604020202020204" pitchFamily="34" charset="0"/>
              </a:rPr>
              <a:t> It:</a:t>
            </a:r>
            <a:r>
              <a:rPr lang="en-US">
                <a:solidFill>
                  <a:schemeClr val="bg1"/>
                </a:solidFill>
                <a:latin typeface="Arial" panose="020B0604020202020204" pitchFamily="34" charset="0"/>
                <a:cs typeface="Arial" panose="020B0604020202020204" pitchFamily="34" charset="0"/>
              </a:rPr>
              <a:t> My strong </a:t>
            </a:r>
            <a:r>
              <a:rPr lang="en-US" b="1">
                <a:solidFill>
                  <a:schemeClr val="bg1"/>
                </a:solidFill>
                <a:latin typeface="Arial" panose="020B0604020202020204" pitchFamily="34" charset="0"/>
                <a:cs typeface="Arial" panose="020B0604020202020204" pitchFamily="34" charset="0"/>
              </a:rPr>
              <a:t>legislative knowledge</a:t>
            </a:r>
            <a:r>
              <a:rPr lang="en-US">
                <a:solidFill>
                  <a:schemeClr val="bg1"/>
                </a:solidFill>
                <a:latin typeface="Arial" panose="020B0604020202020204" pitchFamily="34" charset="0"/>
                <a:cs typeface="Arial" panose="020B0604020202020204" pitchFamily="34" charset="0"/>
              </a:rPr>
              <a:t> means I can enter the ASYE with confidence in my foundational understanding, allowing me to focus my learning on the nuanced application of law in practice. My </a:t>
            </a:r>
            <a:r>
              <a:rPr lang="en-US" b="1">
                <a:solidFill>
                  <a:schemeClr val="bg1"/>
                </a:solidFill>
                <a:latin typeface="Arial" panose="020B0604020202020204" pitchFamily="34" charset="0"/>
                <a:cs typeface="Arial" panose="020B0604020202020204" pitchFamily="34" charset="0"/>
              </a:rPr>
              <a:t>resilience</a:t>
            </a:r>
            <a:r>
              <a:rPr lang="en-US">
                <a:solidFill>
                  <a:schemeClr val="bg1"/>
                </a:solidFill>
                <a:latin typeface="Arial" panose="020B0604020202020204" pitchFamily="34" charset="0"/>
                <a:cs typeface="Arial" panose="020B0604020202020204" pitchFamily="34" charset="0"/>
              </a:rPr>
              <a:t> will enable me to embrace the ASYE as a learning journey, to be open to critical feedback without becoming defensive, and to actively seek out complex cases to develop my competence, thereby </a:t>
            </a:r>
            <a:r>
              <a:rPr lang="en-US" err="1">
                <a:solidFill>
                  <a:schemeClr val="bg1"/>
                </a:solidFill>
                <a:latin typeface="Arial" panose="020B0604020202020204" pitchFamily="34" charset="0"/>
                <a:cs typeface="Arial" panose="020B0604020202020204" pitchFamily="34" charset="0"/>
              </a:rPr>
              <a:t>maximising</a:t>
            </a:r>
            <a:r>
              <a:rPr lang="en-US">
                <a:solidFill>
                  <a:schemeClr val="bg1"/>
                </a:solidFill>
                <a:latin typeface="Arial" panose="020B0604020202020204" pitchFamily="34" charset="0"/>
                <a:cs typeface="Arial" panose="020B0604020202020204" pitchFamily="34" charset="0"/>
              </a:rPr>
              <a:t> the benefit of this protected year.</a:t>
            </a:r>
          </a:p>
          <a:p>
            <a:pPr marL="0" indent="0">
              <a:buNone/>
            </a:pPr>
            <a:r>
              <a:rPr lang="en-US" b="1">
                <a:solidFill>
                  <a:schemeClr val="bg1"/>
                </a:solidFill>
                <a:latin typeface="Arial" panose="020B0604020202020204" pitchFamily="34" charset="0"/>
                <a:cs typeface="Arial" panose="020B0604020202020204" pitchFamily="34" charset="0"/>
              </a:rPr>
              <a:t>2. </a:t>
            </a:r>
            <a:r>
              <a:rPr lang="en-US" b="1" err="1">
                <a:solidFill>
                  <a:schemeClr val="bg1"/>
                </a:solidFill>
                <a:latin typeface="Arial" panose="020B0604020202020204" pitchFamily="34" charset="0"/>
                <a:cs typeface="Arial" panose="020B0604020202020204" pitchFamily="34" charset="0"/>
              </a:rPr>
              <a:t>Utilising</a:t>
            </a:r>
            <a:r>
              <a:rPr lang="en-US" b="1">
                <a:solidFill>
                  <a:schemeClr val="bg1"/>
                </a:solidFill>
                <a:latin typeface="Arial" panose="020B0604020202020204" pitchFamily="34" charset="0"/>
                <a:cs typeface="Arial" panose="020B0604020202020204" pitchFamily="34" charset="0"/>
              </a:rPr>
              <a:t> Opportunity (Professional Network) with Strength (Empathetic Communication)</a:t>
            </a:r>
            <a:endParaRPr lang="en-US">
              <a:solidFill>
                <a:schemeClr val="bg1"/>
              </a:solidFill>
              <a:latin typeface="Arial" panose="020B0604020202020204" pitchFamily="34" charset="0"/>
              <a:cs typeface="Arial" panose="020B0604020202020204" pitchFamily="34" charset="0"/>
            </a:endParaRPr>
          </a:p>
          <a:p>
            <a:r>
              <a:rPr lang="en-US" b="1">
                <a:solidFill>
                  <a:schemeClr val="bg1"/>
                </a:solidFill>
                <a:latin typeface="Arial" panose="020B0604020202020204" pitchFamily="34" charset="0"/>
                <a:cs typeface="Arial" panose="020B0604020202020204" pitchFamily="34" charset="0"/>
              </a:rPr>
              <a:t>The Opportunity:</a:t>
            </a:r>
            <a:r>
              <a:rPr lang="en-US">
                <a:solidFill>
                  <a:schemeClr val="bg1"/>
                </a:solidFill>
                <a:latin typeface="Arial" panose="020B0604020202020204" pitchFamily="34" charset="0"/>
                <a:cs typeface="Arial" panose="020B0604020202020204" pitchFamily="34" charset="0"/>
              </a:rPr>
              <a:t> Connections with professionals in the field.</a:t>
            </a:r>
          </a:p>
          <a:p>
            <a:r>
              <a:rPr lang="en-US" b="1">
                <a:solidFill>
                  <a:schemeClr val="bg1"/>
                </a:solidFill>
                <a:latin typeface="Arial" panose="020B0604020202020204" pitchFamily="34" charset="0"/>
                <a:cs typeface="Arial" panose="020B0604020202020204" pitchFamily="34" charset="0"/>
              </a:rPr>
              <a:t>How I Will </a:t>
            </a:r>
            <a:r>
              <a:rPr lang="en-US" b="1" err="1">
                <a:solidFill>
                  <a:schemeClr val="bg1"/>
                </a:solidFill>
                <a:latin typeface="Arial" panose="020B0604020202020204" pitchFamily="34" charset="0"/>
                <a:cs typeface="Arial" panose="020B0604020202020204" pitchFamily="34" charset="0"/>
              </a:rPr>
              <a:t>Utilise</a:t>
            </a:r>
            <a:r>
              <a:rPr lang="en-US" b="1">
                <a:solidFill>
                  <a:schemeClr val="bg1"/>
                </a:solidFill>
                <a:latin typeface="Arial" panose="020B0604020202020204" pitchFamily="34" charset="0"/>
                <a:cs typeface="Arial" panose="020B0604020202020204" pitchFamily="34" charset="0"/>
              </a:rPr>
              <a:t> It:</a:t>
            </a:r>
            <a:r>
              <a:rPr lang="en-US">
                <a:solidFill>
                  <a:schemeClr val="bg1"/>
                </a:solidFill>
                <a:latin typeface="Arial" panose="020B0604020202020204" pitchFamily="34" charset="0"/>
                <a:cs typeface="Arial" panose="020B0604020202020204" pitchFamily="34" charset="0"/>
              </a:rPr>
              <a:t> My </a:t>
            </a:r>
            <a:r>
              <a:rPr lang="en-US" b="1">
                <a:solidFill>
                  <a:schemeClr val="bg1"/>
                </a:solidFill>
                <a:latin typeface="Arial" panose="020B0604020202020204" pitchFamily="34" charset="0"/>
                <a:cs typeface="Arial" panose="020B0604020202020204" pitchFamily="34" charset="0"/>
              </a:rPr>
              <a:t>empathetic communication</a:t>
            </a:r>
            <a:r>
              <a:rPr lang="en-US">
                <a:solidFill>
                  <a:schemeClr val="bg1"/>
                </a:solidFill>
                <a:latin typeface="Arial" panose="020B0604020202020204" pitchFamily="34" charset="0"/>
                <a:cs typeface="Arial" panose="020B0604020202020204" pitchFamily="34" charset="0"/>
              </a:rPr>
              <a:t> skills will allow me to maintain these relationships authentically. For example, I will not simply email my former practice educator to ask for a job. Instead, I will send a thoughtful email, referencing a specific piece of learning from my placement, and ask for their advice on preparing for an ASYE interview. This demonstrates genuine reflection and professional curiosity, making it more likely they will remember me positively and potentially recommend me for upcoming roles.</a:t>
            </a:r>
          </a:p>
          <a:p>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736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DD818-4558-A053-0A16-DB6110BE4640}"/>
              </a:ext>
            </a:extLst>
          </p:cNvPr>
          <p:cNvSpPr>
            <a:spLocks noGrp="1"/>
          </p:cNvSpPr>
          <p:nvPr>
            <p:ph type="title"/>
          </p:nvPr>
        </p:nvSpPr>
        <p:spPr/>
        <p:txBody>
          <a:bodyPr/>
          <a:lstStyle/>
          <a:p>
            <a:pPr algn="ctr"/>
            <a:r>
              <a:rPr lang="en-US" b="1">
                <a:solidFill>
                  <a:schemeClr val="bg1"/>
                </a:solidFill>
              </a:rPr>
              <a:t>Conclusion</a:t>
            </a:r>
            <a:br>
              <a:rPr lang="en-US" b="1"/>
            </a:br>
            <a:endParaRPr lang="en-US"/>
          </a:p>
        </p:txBody>
      </p:sp>
      <p:sp>
        <p:nvSpPr>
          <p:cNvPr id="3" name="Content Placeholder 2">
            <a:extLst>
              <a:ext uri="{FF2B5EF4-FFF2-40B4-BE49-F238E27FC236}">
                <a16:creationId xmlns:a16="http://schemas.microsoft.com/office/drawing/2014/main" id="{E2D13CAB-D5D5-CA36-8CA1-4BDD038A60AE}"/>
              </a:ext>
            </a:extLst>
          </p:cNvPr>
          <p:cNvSpPr>
            <a:spLocks noGrp="1"/>
          </p:cNvSpPr>
          <p:nvPr>
            <p:ph idx="1"/>
          </p:nvPr>
        </p:nvSpPr>
        <p:spPr>
          <a:xfrm>
            <a:off x="195943" y="1905000"/>
            <a:ext cx="11022184" cy="4668824"/>
          </a:xfrm>
        </p:spPr>
        <p:txBody>
          <a:bodyPr>
            <a:normAutofit/>
          </a:bodyPr>
          <a:lstStyle/>
          <a:p>
            <a:r>
              <a:rPr lang="en-US" dirty="0">
                <a:solidFill>
                  <a:schemeClr val="bg1"/>
                </a:solidFill>
                <a:latin typeface="Arial" panose="020B0604020202020204" pitchFamily="34" charset="0"/>
                <a:cs typeface="Arial" panose="020B0604020202020204" pitchFamily="34" charset="0"/>
              </a:rPr>
              <a:t>In conclusion, this SWOT analysis has been an invaluable exercise in strategic self-reflection. It has provided a clear and honest appraisal for a career as a Children and Families Social Worker. </a:t>
            </a:r>
          </a:p>
          <a:p>
            <a:r>
              <a:rPr lang="en-US" dirty="0">
                <a:solidFill>
                  <a:schemeClr val="bg1"/>
                </a:solidFill>
                <a:latin typeface="Arial" panose="020B0604020202020204" pitchFamily="34" charset="0"/>
                <a:cs typeface="Arial" panose="020B0604020202020204" pitchFamily="34" charset="0"/>
              </a:rPr>
              <a:t>I have identified my core strengths of empathy, resilience, and knowledge as a solid platform from which to launch my career. </a:t>
            </a:r>
          </a:p>
          <a:p>
            <a:r>
              <a:rPr lang="en-US" dirty="0">
                <a:solidFill>
                  <a:schemeClr val="bg1"/>
                </a:solidFill>
                <a:latin typeface="Arial" panose="020B0604020202020204" pitchFamily="34" charset="0"/>
                <a:cs typeface="Arial" panose="020B0604020202020204" pitchFamily="34" charset="0"/>
              </a:rPr>
              <a:t>By strategically aligning my internal capabilities with the external opportunities available, such as the ASYE </a:t>
            </a:r>
            <a:r>
              <a:rPr lang="en-US" dirty="0" err="1">
                <a:solidFill>
                  <a:schemeClr val="bg1"/>
                </a:solidFill>
                <a:latin typeface="Arial" panose="020B0604020202020204" pitchFamily="34" charset="0"/>
                <a:cs typeface="Arial" panose="020B0604020202020204" pitchFamily="34" charset="0"/>
              </a:rPr>
              <a:t>programme</a:t>
            </a:r>
            <a:r>
              <a:rPr lang="en-US" dirty="0">
                <a:solidFill>
                  <a:schemeClr val="bg1"/>
                </a:solidFill>
                <a:latin typeface="Arial" panose="020B0604020202020204" pitchFamily="34" charset="0"/>
                <a:cs typeface="Arial" panose="020B0604020202020204" pitchFamily="34" charset="0"/>
              </a:rPr>
              <a:t>, I am equipped not only to achieve my career aspirations but to do so in a sustainable, reflective, and professionally accountable manner.</a:t>
            </a:r>
            <a:br>
              <a:rPr lang="en-US" dirty="0">
                <a:solidFill>
                  <a:schemeClr val="bg1"/>
                </a:solidFill>
                <a:latin typeface="Arial" panose="020B0604020202020204" pitchFamily="34" charset="0"/>
                <a:cs typeface="Arial" panose="020B0604020202020204" pitchFamily="34" charset="0"/>
              </a:rPr>
            </a:b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999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8B0E1-7D5D-1488-225A-FF0FE1817BD6}"/>
              </a:ext>
            </a:extLst>
          </p:cNvPr>
          <p:cNvSpPr>
            <a:spLocks noGrp="1"/>
          </p:cNvSpPr>
          <p:nvPr>
            <p:ph type="title"/>
          </p:nvPr>
        </p:nvSpPr>
        <p:spPr/>
        <p:txBody>
          <a:bodyPr/>
          <a:lstStyle/>
          <a:p>
            <a:pPr algn="ctr"/>
            <a:r>
              <a:rPr lang="en-US" b="1">
                <a:solidFill>
                  <a:schemeClr val="bg1"/>
                </a:solidFill>
              </a:rPr>
              <a:t>References</a:t>
            </a:r>
          </a:p>
        </p:txBody>
      </p:sp>
      <p:sp>
        <p:nvSpPr>
          <p:cNvPr id="3" name="Content Placeholder 2">
            <a:extLst>
              <a:ext uri="{FF2B5EF4-FFF2-40B4-BE49-F238E27FC236}">
                <a16:creationId xmlns:a16="http://schemas.microsoft.com/office/drawing/2014/main" id="{0D53F8A3-2C32-CAEF-0CB9-6A757605AF48}"/>
              </a:ext>
            </a:extLst>
          </p:cNvPr>
          <p:cNvSpPr>
            <a:spLocks noGrp="1"/>
          </p:cNvSpPr>
          <p:nvPr>
            <p:ph idx="1"/>
          </p:nvPr>
        </p:nvSpPr>
        <p:spPr/>
        <p:txBody>
          <a:bodyPr>
            <a:normAutofit fontScale="92500" lnSpcReduction="20000"/>
          </a:bodyPr>
          <a:lstStyle/>
          <a:p>
            <a:r>
              <a:rPr lang="en-US" err="1">
                <a:solidFill>
                  <a:schemeClr val="bg1"/>
                </a:solidFill>
                <a:latin typeface="Arial" panose="020B0604020202020204" pitchFamily="34" charset="0"/>
                <a:cs typeface="Arial" panose="020B0604020202020204" pitchFamily="34" charset="0"/>
              </a:rPr>
              <a:t>Benzaghta</a:t>
            </a:r>
            <a:r>
              <a:rPr lang="en-US">
                <a:solidFill>
                  <a:schemeClr val="bg1"/>
                </a:solidFill>
                <a:latin typeface="Arial" panose="020B0604020202020204" pitchFamily="34" charset="0"/>
                <a:cs typeface="Arial" panose="020B0604020202020204" pitchFamily="34" charset="0"/>
              </a:rPr>
              <a:t>, M.A., </a:t>
            </a:r>
            <a:r>
              <a:rPr lang="en-US" err="1">
                <a:solidFill>
                  <a:schemeClr val="bg1"/>
                </a:solidFill>
                <a:latin typeface="Arial" panose="020B0604020202020204" pitchFamily="34" charset="0"/>
                <a:cs typeface="Arial" panose="020B0604020202020204" pitchFamily="34" charset="0"/>
              </a:rPr>
              <a:t>Elwalda</a:t>
            </a:r>
            <a:r>
              <a:rPr lang="en-US">
                <a:solidFill>
                  <a:schemeClr val="bg1"/>
                </a:solidFill>
                <a:latin typeface="Arial" panose="020B0604020202020204" pitchFamily="34" charset="0"/>
                <a:cs typeface="Arial" panose="020B0604020202020204" pitchFamily="34" charset="0"/>
              </a:rPr>
              <a:t>, A., Mousa, M.M., Erkan, I. and Rahman, M., 2021. SWOT analysis applications: An integrative literature review. </a:t>
            </a:r>
            <a:r>
              <a:rPr lang="en-US" i="1">
                <a:solidFill>
                  <a:schemeClr val="bg1"/>
                </a:solidFill>
                <a:latin typeface="Arial" panose="020B0604020202020204" pitchFamily="34" charset="0"/>
                <a:cs typeface="Arial" panose="020B0604020202020204" pitchFamily="34" charset="0"/>
              </a:rPr>
              <a:t>Journal of Global Business Insights</a:t>
            </a:r>
            <a:r>
              <a:rPr lang="en-US">
                <a:solidFill>
                  <a:schemeClr val="bg1"/>
                </a:solidFill>
                <a:latin typeface="Arial" panose="020B0604020202020204" pitchFamily="34" charset="0"/>
                <a:cs typeface="Arial" panose="020B0604020202020204" pitchFamily="34" charset="0"/>
              </a:rPr>
              <a:t>, </a:t>
            </a:r>
            <a:r>
              <a:rPr lang="en-US" i="1">
                <a:solidFill>
                  <a:schemeClr val="bg1"/>
                </a:solidFill>
                <a:latin typeface="Arial" panose="020B0604020202020204" pitchFamily="34" charset="0"/>
                <a:cs typeface="Arial" panose="020B0604020202020204" pitchFamily="34" charset="0"/>
              </a:rPr>
              <a:t>6</a:t>
            </a:r>
            <a:r>
              <a:rPr lang="en-US">
                <a:solidFill>
                  <a:schemeClr val="bg1"/>
                </a:solidFill>
                <a:latin typeface="Arial" panose="020B0604020202020204" pitchFamily="34" charset="0"/>
                <a:cs typeface="Arial" panose="020B0604020202020204" pitchFamily="34" charset="0"/>
              </a:rPr>
              <a:t>(1), pp.54-72.</a:t>
            </a:r>
          </a:p>
          <a:p>
            <a:r>
              <a:rPr lang="en-US">
                <a:solidFill>
                  <a:schemeClr val="bg1"/>
                </a:solidFill>
                <a:latin typeface="Arial" panose="020B0604020202020204" pitchFamily="34" charset="0"/>
                <a:cs typeface="Arial" panose="020B0604020202020204" pitchFamily="34" charset="0"/>
              </a:rPr>
              <a:t>Teoli, D., Sanvictores, T. and An, J., 2019. SWOT analysis.</a:t>
            </a:r>
          </a:p>
          <a:p>
            <a:r>
              <a:rPr lang="en-US" err="1">
                <a:solidFill>
                  <a:schemeClr val="bg1"/>
                </a:solidFill>
                <a:latin typeface="Arial" panose="020B0604020202020204" pitchFamily="34" charset="0"/>
                <a:cs typeface="Arial" panose="020B0604020202020204" pitchFamily="34" charset="0"/>
              </a:rPr>
              <a:t>Sarsby</a:t>
            </a:r>
            <a:r>
              <a:rPr lang="en-US">
                <a:solidFill>
                  <a:schemeClr val="bg1"/>
                </a:solidFill>
                <a:latin typeface="Arial" panose="020B0604020202020204" pitchFamily="34" charset="0"/>
                <a:cs typeface="Arial" panose="020B0604020202020204" pitchFamily="34" charset="0"/>
              </a:rPr>
              <a:t>, A., 2016. </a:t>
            </a:r>
            <a:r>
              <a:rPr lang="en-US" i="1">
                <a:solidFill>
                  <a:schemeClr val="bg1"/>
                </a:solidFill>
                <a:latin typeface="Arial" panose="020B0604020202020204" pitchFamily="34" charset="0"/>
                <a:cs typeface="Arial" panose="020B0604020202020204" pitchFamily="34" charset="0"/>
              </a:rPr>
              <a:t>SWOT analysis</a:t>
            </a:r>
            <a:r>
              <a:rPr lang="en-US">
                <a:solidFill>
                  <a:schemeClr val="bg1"/>
                </a:solidFill>
                <a:latin typeface="Arial" panose="020B0604020202020204" pitchFamily="34" charset="0"/>
                <a:cs typeface="Arial" panose="020B0604020202020204" pitchFamily="34" charset="0"/>
              </a:rPr>
              <a:t>. Lulu. com.</a:t>
            </a:r>
          </a:p>
          <a:p>
            <a:r>
              <a:rPr lang="en-US" err="1">
                <a:solidFill>
                  <a:schemeClr val="bg1"/>
                </a:solidFill>
                <a:latin typeface="Arial" panose="020B0604020202020204" pitchFamily="34" charset="0"/>
                <a:cs typeface="Arial" panose="020B0604020202020204" pitchFamily="34" charset="0"/>
              </a:rPr>
              <a:t>Bertilsdotter</a:t>
            </a:r>
            <a:r>
              <a:rPr lang="en-US">
                <a:solidFill>
                  <a:schemeClr val="bg1"/>
                </a:solidFill>
                <a:latin typeface="Arial" panose="020B0604020202020204" pitchFamily="34" charset="0"/>
                <a:cs typeface="Arial" panose="020B0604020202020204" pitchFamily="34" charset="0"/>
              </a:rPr>
              <a:t> Rosqvist, H., Hultman, L. and Hallqvist, J., 2023. Knowing and accepting oneself: Exploring possibilities of self-awareness among working autistic young adults. </a:t>
            </a:r>
            <a:r>
              <a:rPr lang="en-US" i="1">
                <a:solidFill>
                  <a:schemeClr val="bg1"/>
                </a:solidFill>
                <a:latin typeface="Arial" panose="020B0604020202020204" pitchFamily="34" charset="0"/>
                <a:cs typeface="Arial" panose="020B0604020202020204" pitchFamily="34" charset="0"/>
              </a:rPr>
              <a:t>Autism</a:t>
            </a:r>
            <a:r>
              <a:rPr lang="en-US">
                <a:solidFill>
                  <a:schemeClr val="bg1"/>
                </a:solidFill>
                <a:latin typeface="Arial" panose="020B0604020202020204" pitchFamily="34" charset="0"/>
                <a:cs typeface="Arial" panose="020B0604020202020204" pitchFamily="34" charset="0"/>
              </a:rPr>
              <a:t>, </a:t>
            </a:r>
            <a:r>
              <a:rPr lang="en-US" i="1">
                <a:solidFill>
                  <a:schemeClr val="bg1"/>
                </a:solidFill>
                <a:latin typeface="Arial" panose="020B0604020202020204" pitchFamily="34" charset="0"/>
                <a:cs typeface="Arial" panose="020B0604020202020204" pitchFamily="34" charset="0"/>
              </a:rPr>
              <a:t>27</a:t>
            </a:r>
            <a:r>
              <a:rPr lang="en-US">
                <a:solidFill>
                  <a:schemeClr val="bg1"/>
                </a:solidFill>
                <a:latin typeface="Arial" panose="020B0604020202020204" pitchFamily="34" charset="0"/>
                <a:cs typeface="Arial" panose="020B0604020202020204" pitchFamily="34" charset="0"/>
              </a:rPr>
              <a:t>(5), pp.1417-1425.</a:t>
            </a:r>
          </a:p>
          <a:p>
            <a:r>
              <a:rPr lang="en-US">
                <a:solidFill>
                  <a:schemeClr val="bg1"/>
                </a:solidFill>
                <a:latin typeface="Arial" panose="020B0604020202020204" pitchFamily="34" charset="0"/>
                <a:cs typeface="Arial" panose="020B0604020202020204" pitchFamily="34" charset="0"/>
              </a:rPr>
              <a:t>Carden, J., Jones, R.J. and Passmore, J., 2022. Defining self-awareness in the context of adult development: A systematic literature review. Journal of management education, 46(1), pp.140-177.</a:t>
            </a:r>
          </a:p>
          <a:p>
            <a:r>
              <a:rPr lang="en-US">
                <a:solidFill>
                  <a:schemeClr val="bg1"/>
                </a:solidFill>
                <a:latin typeface="Arial" panose="020B0604020202020204" pitchFamily="34" charset="0"/>
                <a:cs typeface="Arial" panose="020B0604020202020204" pitchFamily="34" charset="0"/>
              </a:rPr>
              <a:t>El Mrabet, H. and </a:t>
            </a:r>
            <a:r>
              <a:rPr lang="en-US" err="1">
                <a:solidFill>
                  <a:schemeClr val="bg1"/>
                </a:solidFill>
                <a:latin typeface="Arial" panose="020B0604020202020204" pitchFamily="34" charset="0"/>
                <a:cs typeface="Arial" panose="020B0604020202020204" pitchFamily="34" charset="0"/>
              </a:rPr>
              <a:t>Ait</a:t>
            </a:r>
            <a:r>
              <a:rPr lang="en-US">
                <a:solidFill>
                  <a:schemeClr val="bg1"/>
                </a:solidFill>
                <a:latin typeface="Arial" panose="020B0604020202020204" pitchFamily="34" charset="0"/>
                <a:cs typeface="Arial" panose="020B0604020202020204" pitchFamily="34" charset="0"/>
              </a:rPr>
              <a:t> Moussa, A., 2021. IoT-school guidance: A holistic approach to vocational self-awareness &amp; career path. </a:t>
            </a:r>
            <a:r>
              <a:rPr lang="en-US" i="1">
                <a:solidFill>
                  <a:schemeClr val="bg1"/>
                </a:solidFill>
                <a:latin typeface="Arial" panose="020B0604020202020204" pitchFamily="34" charset="0"/>
                <a:cs typeface="Arial" panose="020B0604020202020204" pitchFamily="34" charset="0"/>
              </a:rPr>
              <a:t>Education and Information Technologies</a:t>
            </a:r>
            <a:r>
              <a:rPr lang="en-US">
                <a:solidFill>
                  <a:schemeClr val="bg1"/>
                </a:solidFill>
                <a:latin typeface="Arial" panose="020B0604020202020204" pitchFamily="34" charset="0"/>
                <a:cs typeface="Arial" panose="020B0604020202020204" pitchFamily="34" charset="0"/>
              </a:rPr>
              <a:t>, </a:t>
            </a:r>
            <a:r>
              <a:rPr lang="en-US" i="1">
                <a:solidFill>
                  <a:schemeClr val="bg1"/>
                </a:solidFill>
                <a:latin typeface="Arial" panose="020B0604020202020204" pitchFamily="34" charset="0"/>
                <a:cs typeface="Arial" panose="020B0604020202020204" pitchFamily="34" charset="0"/>
              </a:rPr>
              <a:t>26</a:t>
            </a:r>
            <a:r>
              <a:rPr lang="en-US">
                <a:solidFill>
                  <a:schemeClr val="bg1"/>
                </a:solidFill>
                <a:latin typeface="Arial" panose="020B0604020202020204" pitchFamily="34" charset="0"/>
                <a:cs typeface="Arial" panose="020B0604020202020204" pitchFamily="34" charset="0"/>
              </a:rPr>
              <a:t>(5), pp.5439-5456.</a:t>
            </a:r>
          </a:p>
          <a:p>
            <a:pPr marL="0" indent="0">
              <a:buNone/>
            </a:pP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76420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2013</Words>
  <Application>Microsoft Office PowerPoint</Application>
  <PresentationFormat>Widescreen</PresentationFormat>
  <Paragraphs>71</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Corbel</vt:lpstr>
      <vt:lpstr>Wingdings</vt:lpstr>
      <vt:lpstr>Banded</vt:lpstr>
      <vt:lpstr>Professional Development : A Pathway to Social Work</vt:lpstr>
      <vt:lpstr>Presentation Objectives </vt:lpstr>
      <vt:lpstr>Introduction </vt:lpstr>
      <vt:lpstr>What is a SWOT Analysis and Why is it Important? </vt:lpstr>
      <vt:lpstr>My Personal SWOT Analysis </vt:lpstr>
      <vt:lpstr>Seizing Opportunities with my Strengths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Plan: A Pathway to Social Work</dc:title>
  <dc:creator>MT_Prod-13</dc:creator>
  <cp:lastModifiedBy>Popa Marian</cp:lastModifiedBy>
  <cp:revision>1</cp:revision>
  <dcterms:created xsi:type="dcterms:W3CDTF">2025-10-20T14:50:15Z</dcterms:created>
  <dcterms:modified xsi:type="dcterms:W3CDTF">2025-11-10T22:12:33Z</dcterms:modified>
</cp:coreProperties>
</file>