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
  </p:notesMasterIdLst>
  <p:handoutMasterIdLst>
    <p:handoutMasterId r:id="rId13"/>
  </p:handoutMasterIdLst>
  <p:sldIdLst>
    <p:sldId id="257" r:id="rId5"/>
    <p:sldId id="275" r:id="rId6"/>
    <p:sldId id="258" r:id="rId7"/>
    <p:sldId id="259" r:id="rId8"/>
    <p:sldId id="263" r:id="rId9"/>
    <p:sldId id="266" r:id="rId10"/>
    <p:sldId id="267"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22/05/2018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6DF09A-2FA4-463C-8CBE-5124BFA8A088}" type="datetimeFigureOut">
              <a:rPr lang="en-GB" smtClean="0"/>
              <a:t>22/05/2018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08981C-5477-41DA-A44B-80B5904A5173}" type="slidenum">
              <a:rPr lang="en-GB" smtClean="0"/>
              <a:t>‹#›</a:t>
            </a:fld>
            <a:endParaRPr lang="en-GB"/>
          </a:p>
        </p:txBody>
      </p:sp>
    </p:spTree>
    <p:extLst>
      <p:ext uri="{BB962C8B-B14F-4D97-AF65-F5344CB8AC3E}">
        <p14:creationId xmlns:p14="http://schemas.microsoft.com/office/powerpoint/2010/main" val="1455262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reveal the topics covered last time, only after the students have identified the key themes covered, and the activities they performed.  Draw out, and capture on flipchart, the key learning points they identify before summarising yourself using the slide.</a:t>
            </a:r>
          </a:p>
        </p:txBody>
      </p:sp>
      <p:sp>
        <p:nvSpPr>
          <p:cNvPr id="4" name="Slide Number Placeholder 3"/>
          <p:cNvSpPr>
            <a:spLocks noGrp="1"/>
          </p:cNvSpPr>
          <p:nvPr>
            <p:ph type="sldNum" sz="quarter" idx="10"/>
          </p:nvPr>
        </p:nvSpPr>
        <p:spPr/>
        <p:txBody>
          <a:bodyPr/>
          <a:lstStyle/>
          <a:p>
            <a:fld id="{2E08981C-5477-41DA-A44B-80B5904A5173}" type="slidenum">
              <a:rPr lang="en-GB" smtClean="0"/>
              <a:t>2</a:t>
            </a:fld>
            <a:endParaRPr lang="en-GB"/>
          </a:p>
        </p:txBody>
      </p:sp>
    </p:spTree>
    <p:extLst>
      <p:ext uri="{BB962C8B-B14F-4D97-AF65-F5344CB8AC3E}">
        <p14:creationId xmlns:p14="http://schemas.microsoft.com/office/powerpoint/2010/main" val="23186749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see if anyone has done some basic research into on-line surveys, or even set a survey up…..or tried one out on their family or friends? The aim here is to share ideas and experiences, and try and generate some momentum, and help the students start preparing material for their assignment.</a:t>
            </a:r>
          </a:p>
        </p:txBody>
      </p:sp>
      <p:sp>
        <p:nvSpPr>
          <p:cNvPr id="4" name="Slide Number Placeholder 3"/>
          <p:cNvSpPr>
            <a:spLocks noGrp="1"/>
          </p:cNvSpPr>
          <p:nvPr>
            <p:ph type="sldNum" sz="quarter" idx="10"/>
          </p:nvPr>
        </p:nvSpPr>
        <p:spPr/>
        <p:txBody>
          <a:bodyPr/>
          <a:lstStyle/>
          <a:p>
            <a:fld id="{2E08981C-5477-41DA-A44B-80B5904A5173}" type="slidenum">
              <a:rPr lang="en-GB" smtClean="0"/>
              <a:t>3</a:t>
            </a:fld>
            <a:endParaRPr lang="en-GB"/>
          </a:p>
        </p:txBody>
      </p:sp>
    </p:spTree>
    <p:extLst>
      <p:ext uri="{BB962C8B-B14F-4D97-AF65-F5344CB8AC3E}">
        <p14:creationId xmlns:p14="http://schemas.microsoft.com/office/powerpoint/2010/main" val="1193684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this model with the students – what are the implications?  Ask for their thoughts – what is the model explaining?  Is there anything missing from the diagram?  They should identify that effective communication can be an iterative process – I send a message, then the recipient checks their understanding, and then I confirm their understanding or refine my message….and so on.</a:t>
            </a:r>
          </a:p>
          <a:p>
            <a:r>
              <a:rPr lang="en-GB" dirty="0"/>
              <a:t>The students might identify that there do not appear to be any ‘barriers’ to communication in this model.  It also suggests that all channels can be equally effective?  Do we believe this to be the case?  What about the impact of non-verbal communications – where will this be most obvious?  Challenge their thinking and get them critically analysing the model, not just accepting it at face value.</a:t>
            </a:r>
          </a:p>
        </p:txBody>
      </p:sp>
      <p:sp>
        <p:nvSpPr>
          <p:cNvPr id="4" name="Slide Number Placeholder 3"/>
          <p:cNvSpPr>
            <a:spLocks noGrp="1"/>
          </p:cNvSpPr>
          <p:nvPr>
            <p:ph type="sldNum" sz="quarter" idx="10"/>
          </p:nvPr>
        </p:nvSpPr>
        <p:spPr/>
        <p:txBody>
          <a:bodyPr/>
          <a:lstStyle/>
          <a:p>
            <a:fld id="{2E08981C-5477-41DA-A44B-80B5904A5173}" type="slidenum">
              <a:rPr lang="en-GB" smtClean="0"/>
              <a:t>4</a:t>
            </a:fld>
            <a:endParaRPr lang="en-GB"/>
          </a:p>
        </p:txBody>
      </p:sp>
    </p:spTree>
    <p:extLst>
      <p:ext uri="{BB962C8B-B14F-4D97-AF65-F5344CB8AC3E}">
        <p14:creationId xmlns:p14="http://schemas.microsoft.com/office/powerpoint/2010/main" val="23697672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plenary session and take feedback from each group – asking for different thoughts on the models, similarities and differences, alternating for single responses between syndicates to ensure everyone has a chance to contribute.  Students can also ask questions and the tutor can facilitate a discussion.  A key observation is that communication makes up a huge part of our work and private lives, we are not that good at it, and, despite its apparent complexity, there are skills we can learn and practice, knowledge we can build up, behaviours we can adopt and attitudes we can change….which can make us expert communicators.  </a:t>
            </a:r>
          </a:p>
        </p:txBody>
      </p:sp>
      <p:sp>
        <p:nvSpPr>
          <p:cNvPr id="4" name="Slide Number Placeholder 3"/>
          <p:cNvSpPr>
            <a:spLocks noGrp="1"/>
          </p:cNvSpPr>
          <p:nvPr>
            <p:ph type="sldNum" sz="quarter" idx="10"/>
          </p:nvPr>
        </p:nvSpPr>
        <p:spPr/>
        <p:txBody>
          <a:bodyPr/>
          <a:lstStyle/>
          <a:p>
            <a:fld id="{2E08981C-5477-41DA-A44B-80B5904A5173}" type="slidenum">
              <a:rPr lang="en-GB" smtClean="0"/>
              <a:t>5</a:t>
            </a:fld>
            <a:endParaRPr lang="en-GB"/>
          </a:p>
        </p:txBody>
      </p:sp>
    </p:spTree>
    <p:extLst>
      <p:ext uri="{BB962C8B-B14F-4D97-AF65-F5344CB8AC3E}">
        <p14:creationId xmlns:p14="http://schemas.microsoft.com/office/powerpoint/2010/main" val="29963685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22/05/2018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22/05/2018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22/05/2018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22/05/2018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22/05/2018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22/05/2018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22/05/2018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22/05/2018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22/05/2018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22/05/2018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22/05/2018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22/05/2018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flickr.com/photos/cogdog/19081571173"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Finance</a:t>
            </a:r>
          </a:p>
        </p:txBody>
      </p:sp>
      <p:sp>
        <p:nvSpPr>
          <p:cNvPr id="3" name="Content Placeholder 2"/>
          <p:cNvSpPr>
            <a:spLocks noGrp="1"/>
          </p:cNvSpPr>
          <p:nvPr>
            <p:ph idx="1"/>
          </p:nvPr>
        </p:nvSpPr>
        <p:spPr/>
        <p:txBody>
          <a:bodyPr>
            <a:normAutofit fontScale="92500" lnSpcReduction="10000"/>
          </a:bodyPr>
          <a:lstStyle/>
          <a:p>
            <a:pPr>
              <a:lnSpc>
                <a:spcPct val="200000"/>
              </a:lnSpc>
              <a:spcBef>
                <a:spcPts val="0"/>
              </a:spcBef>
            </a:pPr>
            <a:r>
              <a:rPr lang="en-GB" sz="3600" i="1" dirty="0">
                <a:solidFill>
                  <a:srgbClr val="0070C0"/>
                </a:solidFill>
              </a:rPr>
              <a:t>When starting a business you should use several sources of finance</a:t>
            </a:r>
          </a:p>
          <a:p>
            <a:pPr>
              <a:lnSpc>
                <a:spcPct val="200000"/>
              </a:lnSpc>
              <a:spcBef>
                <a:spcPts val="0"/>
              </a:spcBef>
            </a:pPr>
            <a:r>
              <a:rPr lang="en-GB" sz="3600" i="1" dirty="0">
                <a:solidFill>
                  <a:srgbClr val="0070C0"/>
                </a:solidFill>
              </a:rPr>
              <a:t>Do not borrow more than you can afford</a:t>
            </a:r>
          </a:p>
          <a:p>
            <a:pPr>
              <a:lnSpc>
                <a:spcPct val="200000"/>
              </a:lnSpc>
              <a:spcBef>
                <a:spcPts val="0"/>
              </a:spcBef>
            </a:pPr>
            <a:r>
              <a:rPr lang="en-GB" sz="3600" i="1" dirty="0">
                <a:solidFill>
                  <a:srgbClr val="0070C0"/>
                </a:solidFill>
              </a:rPr>
              <a:t>Do not limit yourself to your own funds</a:t>
            </a:r>
            <a:endParaRPr lang="en-GB" sz="3600" dirty="0">
              <a:solidFill>
                <a:srgbClr val="FF0000"/>
              </a:solidFill>
            </a:endParaRPr>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F1831D7-DE61-4FA3-A032-F7AA3444AE9B}"/>
              </a:ext>
            </a:extLst>
          </p:cNvPr>
          <p:cNvSpPr>
            <a:spLocks noGrp="1"/>
          </p:cNvSpPr>
          <p:nvPr>
            <p:ph type="title"/>
          </p:nvPr>
        </p:nvSpPr>
        <p:spPr/>
        <p:txBody>
          <a:bodyPr/>
          <a:lstStyle/>
          <a:p>
            <a:r>
              <a:rPr lang="en-GB" dirty="0"/>
              <a:t>Main Sources</a:t>
            </a:r>
          </a:p>
        </p:txBody>
      </p:sp>
      <p:sp>
        <p:nvSpPr>
          <p:cNvPr id="3" name="Content Placeholder 2">
            <a:extLst>
              <a:ext uri="{FF2B5EF4-FFF2-40B4-BE49-F238E27FC236}">
                <a16:creationId xmlns:a16="http://schemas.microsoft.com/office/drawing/2014/main" xmlns="" id="{C13140BF-8388-459C-BB3A-FDC52F880F71}"/>
              </a:ext>
            </a:extLst>
          </p:cNvPr>
          <p:cNvSpPr>
            <a:spLocks noGrp="1"/>
          </p:cNvSpPr>
          <p:nvPr>
            <p:ph idx="1"/>
          </p:nvPr>
        </p:nvSpPr>
        <p:spPr/>
        <p:txBody>
          <a:bodyPr>
            <a:normAutofit/>
          </a:bodyPr>
          <a:lstStyle/>
          <a:p>
            <a:r>
              <a:rPr lang="en-GB" dirty="0"/>
              <a:t>1. Personal Investment</a:t>
            </a:r>
          </a:p>
          <a:p>
            <a:r>
              <a:rPr lang="en-GB" dirty="0"/>
              <a:t>This is your cash/saving</a:t>
            </a:r>
          </a:p>
          <a:p>
            <a:r>
              <a:rPr lang="en-GB" dirty="0"/>
              <a:t>This will show the bank or future investors you have a long term commitment to the business</a:t>
            </a:r>
          </a:p>
        </p:txBody>
      </p:sp>
    </p:spTree>
    <p:extLst>
      <p:ext uri="{BB962C8B-B14F-4D97-AF65-F5344CB8AC3E}">
        <p14:creationId xmlns:p14="http://schemas.microsoft.com/office/powerpoint/2010/main" val="744511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CFF2B27-77C9-476B-90AA-CDACB19F0D02}"/>
              </a:ext>
            </a:extLst>
          </p:cNvPr>
          <p:cNvSpPr>
            <a:spLocks noGrp="1"/>
          </p:cNvSpPr>
          <p:nvPr>
            <p:ph type="title"/>
          </p:nvPr>
        </p:nvSpPr>
        <p:spPr/>
        <p:txBody>
          <a:bodyPr/>
          <a:lstStyle/>
          <a:p>
            <a:r>
              <a:rPr lang="en-GB" dirty="0"/>
              <a:t>2.Family/Friends</a:t>
            </a:r>
          </a:p>
        </p:txBody>
      </p:sp>
      <p:sp>
        <p:nvSpPr>
          <p:cNvPr id="3" name="Content Placeholder 2">
            <a:extLst>
              <a:ext uri="{FF2B5EF4-FFF2-40B4-BE49-F238E27FC236}">
                <a16:creationId xmlns:a16="http://schemas.microsoft.com/office/drawing/2014/main" xmlns="" id="{E39A5840-CFC2-4931-9DE0-EF8ED77850BB}"/>
              </a:ext>
            </a:extLst>
          </p:cNvPr>
          <p:cNvSpPr>
            <a:spLocks noGrp="1"/>
          </p:cNvSpPr>
          <p:nvPr>
            <p:ph idx="1"/>
          </p:nvPr>
        </p:nvSpPr>
        <p:spPr/>
        <p:txBody>
          <a:bodyPr/>
          <a:lstStyle/>
          <a:p>
            <a:r>
              <a:rPr lang="en-GB" dirty="0"/>
              <a:t>This may be a limited source of finance</a:t>
            </a:r>
          </a:p>
          <a:p>
            <a:r>
              <a:rPr lang="en-GB" dirty="0"/>
              <a:t>They may want part ownership</a:t>
            </a:r>
          </a:p>
          <a:p>
            <a:r>
              <a:rPr lang="en-GB" dirty="0"/>
              <a:t>                </a:t>
            </a:r>
            <a:r>
              <a:rPr lang="en-GB" sz="4000" dirty="0"/>
              <a:t>3. Investors</a:t>
            </a:r>
          </a:p>
          <a:p>
            <a:r>
              <a:rPr lang="en-GB" dirty="0"/>
              <a:t>This is money provided by business investors who may want part ownership and high returns</a:t>
            </a:r>
          </a:p>
        </p:txBody>
      </p:sp>
    </p:spTree>
    <p:extLst>
      <p:ext uri="{BB962C8B-B14F-4D97-AF65-F5344CB8AC3E}">
        <p14:creationId xmlns:p14="http://schemas.microsoft.com/office/powerpoint/2010/main" val="3152290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96B54F8-2323-496B-950C-CB11D020F1B2}"/>
              </a:ext>
            </a:extLst>
          </p:cNvPr>
          <p:cNvSpPr>
            <a:spLocks noGrp="1"/>
          </p:cNvSpPr>
          <p:nvPr>
            <p:ph type="title"/>
          </p:nvPr>
        </p:nvSpPr>
        <p:spPr>
          <a:xfrm>
            <a:off x="457200" y="116632"/>
            <a:ext cx="8229600" cy="1143000"/>
          </a:xfrm>
        </p:spPr>
        <p:txBody>
          <a:bodyPr>
            <a:normAutofit fontScale="90000"/>
          </a:bodyPr>
          <a:lstStyle/>
          <a:p>
            <a:r>
              <a:rPr lang="en-GB" dirty="0"/>
              <a:t/>
            </a:r>
            <a:br>
              <a:rPr lang="en-GB" dirty="0"/>
            </a:br>
            <a:r>
              <a:rPr lang="en-GB" dirty="0"/>
              <a:t/>
            </a:r>
            <a:br>
              <a:rPr lang="en-GB" dirty="0"/>
            </a:br>
            <a:r>
              <a:rPr lang="en-GB" dirty="0"/>
              <a:t/>
            </a:r>
            <a:br>
              <a:rPr lang="en-GB" dirty="0"/>
            </a:br>
            <a:r>
              <a:rPr lang="en-GB" dirty="0"/>
              <a:t>4. Angels</a:t>
            </a:r>
            <a:br>
              <a:rPr lang="en-GB" dirty="0"/>
            </a:br>
            <a:r>
              <a:rPr lang="en-GB" dirty="0"/>
              <a:t/>
            </a:r>
            <a:br>
              <a:rPr lang="en-GB" dirty="0"/>
            </a:br>
            <a:r>
              <a:rPr lang="en-GB" dirty="0" smtClean="0"/>
              <a:t>An Investor </a:t>
            </a:r>
            <a:r>
              <a:rPr lang="en-GB" dirty="0"/>
              <a:t>but may want control through management</a:t>
            </a:r>
            <a:br>
              <a:rPr lang="en-GB" dirty="0"/>
            </a:br>
            <a:r>
              <a:rPr lang="en-GB" dirty="0"/>
              <a:t>May invest only at an early stage</a:t>
            </a:r>
          </a:p>
        </p:txBody>
      </p:sp>
    </p:spTree>
    <p:extLst>
      <p:ext uri="{BB962C8B-B14F-4D97-AF65-F5344CB8AC3E}">
        <p14:creationId xmlns:p14="http://schemas.microsoft.com/office/powerpoint/2010/main" val="3066286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D9E88EB-736D-4E83-85EB-9B37487F9C5B}"/>
              </a:ext>
            </a:extLst>
          </p:cNvPr>
          <p:cNvSpPr>
            <a:spLocks noGrp="1"/>
          </p:cNvSpPr>
          <p:nvPr>
            <p:ph type="title"/>
          </p:nvPr>
        </p:nvSpPr>
        <p:spPr/>
        <p:txBody>
          <a:bodyPr/>
          <a:lstStyle/>
          <a:p>
            <a:r>
              <a:rPr lang="en-GB" dirty="0"/>
              <a:t>5. Bank Loans</a:t>
            </a:r>
          </a:p>
        </p:txBody>
      </p:sp>
      <p:sp>
        <p:nvSpPr>
          <p:cNvPr id="3" name="Content Placeholder 2">
            <a:extLst>
              <a:ext uri="{FF2B5EF4-FFF2-40B4-BE49-F238E27FC236}">
                <a16:creationId xmlns:a16="http://schemas.microsoft.com/office/drawing/2014/main" xmlns="" id="{707808C1-53E7-4EDA-A9D5-DFB0098E38AD}"/>
              </a:ext>
            </a:extLst>
          </p:cNvPr>
          <p:cNvSpPr>
            <a:spLocks noGrp="1"/>
          </p:cNvSpPr>
          <p:nvPr>
            <p:ph idx="1"/>
          </p:nvPr>
        </p:nvSpPr>
        <p:spPr>
          <a:xfrm>
            <a:off x="215516" y="1408866"/>
            <a:ext cx="8712968" cy="3917032"/>
          </a:xfrm>
        </p:spPr>
        <p:txBody>
          <a:bodyPr>
            <a:normAutofit lnSpcReduction="10000"/>
          </a:bodyPr>
          <a:lstStyle/>
          <a:p>
            <a:r>
              <a:rPr lang="en-GB" dirty="0">
                <a:latin typeface="+mj-lt"/>
              </a:rPr>
              <a:t>This is the most common form of financing a new business venture.</a:t>
            </a:r>
          </a:p>
          <a:p>
            <a:r>
              <a:rPr lang="en-GB" dirty="0">
                <a:latin typeface="+mj-lt"/>
              </a:rPr>
              <a:t>Banks would expect you to have other assets in case you default on the loan.</a:t>
            </a:r>
          </a:p>
          <a:p>
            <a:r>
              <a:rPr lang="en-GB" dirty="0">
                <a:latin typeface="+mj-lt"/>
              </a:rPr>
              <a:t>Banks also expect that you </a:t>
            </a:r>
            <a:r>
              <a:rPr lang="en-GB" dirty="0" smtClean="0">
                <a:latin typeface="+mj-lt"/>
              </a:rPr>
              <a:t>will have </a:t>
            </a:r>
            <a:r>
              <a:rPr lang="en-GB" dirty="0">
                <a:latin typeface="+mj-lt"/>
              </a:rPr>
              <a:t>compiled a Business Plan which has been professionally approved- Financial statements included</a:t>
            </a:r>
          </a:p>
          <a:p>
            <a:endParaRPr lang="en-GB" dirty="0">
              <a:latin typeface="+mj-lt"/>
            </a:endParaRPr>
          </a:p>
        </p:txBody>
      </p:sp>
    </p:spTree>
    <p:extLst>
      <p:ext uri="{BB962C8B-B14F-4D97-AF65-F5344CB8AC3E}">
        <p14:creationId xmlns:p14="http://schemas.microsoft.com/office/powerpoint/2010/main" val="8026855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763881F-CC60-4A5D-9FC3-E3EF7BE531DB}"/>
              </a:ext>
            </a:extLst>
          </p:cNvPr>
          <p:cNvSpPr>
            <a:spLocks noGrp="1"/>
          </p:cNvSpPr>
          <p:nvPr>
            <p:ph type="title"/>
          </p:nvPr>
        </p:nvSpPr>
        <p:spPr/>
        <p:txBody>
          <a:bodyPr/>
          <a:lstStyle/>
          <a:p>
            <a:r>
              <a:rPr lang="en-GB"/>
              <a:t>6.Business </a:t>
            </a:r>
            <a:r>
              <a:rPr lang="en-GB" dirty="0"/>
              <a:t>Grants for SMEs </a:t>
            </a:r>
          </a:p>
        </p:txBody>
      </p:sp>
      <p:sp>
        <p:nvSpPr>
          <p:cNvPr id="3" name="Content Placeholder 2">
            <a:extLst>
              <a:ext uri="{FF2B5EF4-FFF2-40B4-BE49-F238E27FC236}">
                <a16:creationId xmlns:a16="http://schemas.microsoft.com/office/drawing/2014/main" xmlns="" id="{17867540-1C3C-4AF2-8696-15BE91F66B20}"/>
              </a:ext>
            </a:extLst>
          </p:cNvPr>
          <p:cNvSpPr>
            <a:spLocks noGrp="1"/>
          </p:cNvSpPr>
          <p:nvPr>
            <p:ph idx="1"/>
          </p:nvPr>
        </p:nvSpPr>
        <p:spPr/>
        <p:txBody>
          <a:bodyPr/>
          <a:lstStyle/>
          <a:p>
            <a:pPr marL="0" indent="0">
              <a:buNone/>
            </a:pPr>
            <a:r>
              <a:rPr lang="en-GB" dirty="0"/>
              <a:t>Local and central governments have used these to encourage people in areas of high unemployment and austerity to start their own business</a:t>
            </a:r>
          </a:p>
          <a:p>
            <a:pPr marL="0" indent="0">
              <a:buNone/>
            </a:pPr>
            <a:r>
              <a:rPr lang="en-GB" dirty="0"/>
              <a:t>This may be a short term benefit</a:t>
            </a:r>
          </a:p>
        </p:txBody>
      </p:sp>
    </p:spTree>
    <p:extLst>
      <p:ext uri="{BB962C8B-B14F-4D97-AF65-F5344CB8AC3E}">
        <p14:creationId xmlns:p14="http://schemas.microsoft.com/office/powerpoint/2010/main" val="4068165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C18A429F-6608-412B-A842-F8702834BA2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5148064" y="3068890"/>
            <a:ext cx="3995936" cy="2663307"/>
          </a:xfrm>
          <a:prstGeom prst="rect">
            <a:avLst/>
          </a:prstGeom>
        </p:spPr>
      </p:pic>
      <p:sp>
        <p:nvSpPr>
          <p:cNvPr id="2" name="Title 1">
            <a:extLst>
              <a:ext uri="{FF2B5EF4-FFF2-40B4-BE49-F238E27FC236}">
                <a16:creationId xmlns:a16="http://schemas.microsoft.com/office/drawing/2014/main" xmlns="" id="{450475BC-3159-4BBD-9158-209ACA0688E5}"/>
              </a:ext>
            </a:extLst>
          </p:cNvPr>
          <p:cNvSpPr>
            <a:spLocks noGrp="1"/>
          </p:cNvSpPr>
          <p:nvPr>
            <p:ph type="title"/>
          </p:nvPr>
        </p:nvSpPr>
        <p:spPr>
          <a:xfrm>
            <a:off x="492402" y="12398"/>
            <a:ext cx="8229600" cy="1143000"/>
          </a:xfrm>
        </p:spPr>
        <p:txBody>
          <a:bodyPr/>
          <a:lstStyle/>
          <a:p>
            <a:r>
              <a:rPr lang="en-GB" dirty="0"/>
              <a:t>7. Crowd funding</a:t>
            </a:r>
          </a:p>
        </p:txBody>
      </p:sp>
      <p:sp>
        <p:nvSpPr>
          <p:cNvPr id="3" name="Content Placeholder 2">
            <a:extLst>
              <a:ext uri="{FF2B5EF4-FFF2-40B4-BE49-F238E27FC236}">
                <a16:creationId xmlns:a16="http://schemas.microsoft.com/office/drawing/2014/main" xmlns="" id="{39F87A9D-2368-4FF9-97F0-70A74AA65E05}"/>
              </a:ext>
            </a:extLst>
          </p:cNvPr>
          <p:cNvSpPr>
            <a:spLocks noGrp="1"/>
          </p:cNvSpPr>
          <p:nvPr>
            <p:ph idx="1"/>
          </p:nvPr>
        </p:nvSpPr>
        <p:spPr>
          <a:xfrm>
            <a:off x="313185" y="1095924"/>
            <a:ext cx="8229600" cy="3917032"/>
          </a:xfrm>
        </p:spPr>
        <p:txBody>
          <a:bodyPr>
            <a:normAutofit fontScale="77500" lnSpcReduction="20000"/>
          </a:bodyPr>
          <a:lstStyle/>
          <a:p>
            <a:pPr marL="0" indent="0">
              <a:buNone/>
            </a:pPr>
            <a:r>
              <a:rPr lang="en-GB" b="1" i="1" dirty="0">
                <a:solidFill>
                  <a:srgbClr val="7030A0"/>
                </a:solidFill>
              </a:rPr>
              <a:t>This type of funding is popular with online businesses</a:t>
            </a:r>
          </a:p>
          <a:p>
            <a:pPr marL="0" indent="0">
              <a:buNone/>
            </a:pPr>
            <a:r>
              <a:rPr lang="en-GB" b="1" i="1" dirty="0">
                <a:solidFill>
                  <a:srgbClr val="7030A0"/>
                </a:solidFill>
              </a:rPr>
              <a:t>Owners have posted messages encouraging people to invest but without control</a:t>
            </a:r>
          </a:p>
          <a:p>
            <a:pPr marL="0" indent="0">
              <a:buNone/>
            </a:pPr>
            <a:r>
              <a:rPr lang="en-GB" b="1" i="1" dirty="0">
                <a:solidFill>
                  <a:srgbClr val="7030A0"/>
                </a:solidFill>
              </a:rPr>
              <a:t>Investors often do this </a:t>
            </a:r>
          </a:p>
          <a:p>
            <a:pPr marL="0" indent="0">
              <a:buNone/>
            </a:pPr>
            <a:r>
              <a:rPr lang="en-GB" b="1" i="1" dirty="0">
                <a:solidFill>
                  <a:srgbClr val="7030A0"/>
                </a:solidFill>
              </a:rPr>
              <a:t>Because they support a</a:t>
            </a:r>
          </a:p>
          <a:p>
            <a:pPr marL="0" indent="0">
              <a:buNone/>
            </a:pPr>
            <a:r>
              <a:rPr lang="en-GB" b="1" i="1" dirty="0">
                <a:solidFill>
                  <a:srgbClr val="7030A0"/>
                </a:solidFill>
              </a:rPr>
              <a:t>Social interest e.g. ageing </a:t>
            </a:r>
          </a:p>
          <a:p>
            <a:pPr marL="0" indent="0">
              <a:buNone/>
            </a:pPr>
            <a:r>
              <a:rPr lang="en-GB" b="1" i="1" dirty="0">
                <a:solidFill>
                  <a:srgbClr val="7030A0"/>
                </a:solidFill>
              </a:rPr>
              <a:t>Or unemployed people</a:t>
            </a:r>
          </a:p>
          <a:p>
            <a:pPr marL="0" indent="0">
              <a:buNone/>
            </a:pPr>
            <a:r>
              <a:rPr lang="en-GB" b="1" i="1" dirty="0">
                <a:solidFill>
                  <a:srgbClr val="7030A0"/>
                </a:solidFill>
              </a:rPr>
              <a:t>Also used by people looking</a:t>
            </a:r>
          </a:p>
          <a:p>
            <a:pPr marL="0" indent="0">
              <a:buNone/>
            </a:pPr>
            <a:r>
              <a:rPr lang="en-GB" b="1" i="1" dirty="0">
                <a:solidFill>
                  <a:srgbClr val="7030A0"/>
                </a:solidFill>
              </a:rPr>
              <a:t>for support when job hunting</a:t>
            </a:r>
          </a:p>
        </p:txBody>
      </p:sp>
    </p:spTree>
    <p:extLst>
      <p:ext uri="{BB962C8B-B14F-4D97-AF65-F5344CB8AC3E}">
        <p14:creationId xmlns:p14="http://schemas.microsoft.com/office/powerpoint/2010/main" val="18075779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f66716c4-314f-46c1-b01e-5a44c61897d8"/>
    <ds:schemaRef ds:uri="a908d394-d138-480e-87a3-ff44c37f991a"/>
    <ds:schemaRef ds:uri="http://schemas.microsoft.com/office/infopath/2007/PartnerControls"/>
    <ds:schemaRef ds:uri="http://schemas.microsoft.com/office/2006/documentManagement/types"/>
    <ds:schemaRef ds:uri="http://purl.org/dc/elements/1.1/"/>
    <ds:schemaRef ds:uri="http://schemas.openxmlformats.org/package/2006/metadata/core-properties"/>
    <ds:schemaRef ds:uri="http://purl.org/dc/terms/"/>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7DA52748-D761-4B85-A552-FABE4E18BA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188</TotalTime>
  <Words>599</Words>
  <Application>Microsoft Office PowerPoint</Application>
  <PresentationFormat>On-screen Show (4:3)</PresentationFormat>
  <Paragraphs>39</Paragraphs>
  <Slides>7</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Myriad Pro</vt:lpstr>
      <vt:lpstr>20140311PresentationUWTSDTemplate</vt:lpstr>
      <vt:lpstr>Sources of Finance</vt:lpstr>
      <vt:lpstr>Main Sources</vt:lpstr>
      <vt:lpstr>2.Family/Friends</vt:lpstr>
      <vt:lpstr>   4. Angels  An Investor but may want control through management May invest only at an early stage</vt:lpstr>
      <vt:lpstr>5. Bank Loans</vt:lpstr>
      <vt:lpstr>6.Business Grants for SMEs </vt:lpstr>
      <vt:lpstr>7. Crowd funding</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Maria Heffernan</cp:lastModifiedBy>
  <cp:revision>9</cp:revision>
  <dcterms:created xsi:type="dcterms:W3CDTF">2015-04-14T15:21:28Z</dcterms:created>
  <dcterms:modified xsi:type="dcterms:W3CDTF">2018-05-22T07:58:14Z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