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7"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94668"/>
  </p:normalViewPr>
  <p:slideViewPr>
    <p:cSldViewPr snapToGrid="0">
      <p:cViewPr>
        <p:scale>
          <a:sx n="90" d="100"/>
          <a:sy n="90" d="100"/>
        </p:scale>
        <p:origin x="328" y="8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na Bibi (2243482)" userId="d6fb0654-5e17-41cc-8404-906853e641e2" providerId="ADAL" clId="{9F6AE9D5-19AB-56EA-AAD0-6EBABE613A7E}"/>
    <pc:docChg chg="undo custSel addSld modSld addSection delSection">
      <pc:chgData name="Safina Bibi (2243482)" userId="d6fb0654-5e17-41cc-8404-906853e641e2" providerId="ADAL" clId="{9F6AE9D5-19AB-56EA-AAD0-6EBABE613A7E}" dt="2026-07-11T10:46:36.369" v="1293" actId="790"/>
      <pc:docMkLst>
        <pc:docMk/>
      </pc:docMkLst>
      <pc:sldChg chg="addSp delSp modSp mod setBg">
        <pc:chgData name="Safina Bibi (2243482)" userId="d6fb0654-5e17-41cc-8404-906853e641e2" providerId="ADAL" clId="{9F6AE9D5-19AB-56EA-AAD0-6EBABE613A7E}" dt="2026-06-26T17:15:41.796" v="1233" actId="113"/>
        <pc:sldMkLst>
          <pc:docMk/>
          <pc:sldMk cId="855723532" sldId="256"/>
        </pc:sldMkLst>
        <pc:spChg chg="mod">
          <ac:chgData name="Safina Bibi (2243482)" userId="d6fb0654-5e17-41cc-8404-906853e641e2" providerId="ADAL" clId="{9F6AE9D5-19AB-56EA-AAD0-6EBABE613A7E}" dt="2026-06-26T17:15:41.796" v="1233" actId="113"/>
          <ac:spMkLst>
            <pc:docMk/>
            <pc:sldMk cId="855723532" sldId="256"/>
            <ac:spMk id="2" creationId="{47670E93-1391-244E-1233-45CA29946E14}"/>
          </ac:spMkLst>
        </pc:spChg>
        <pc:spChg chg="mod">
          <ac:chgData name="Safina Bibi (2243482)" userId="d6fb0654-5e17-41cc-8404-906853e641e2" providerId="ADAL" clId="{9F6AE9D5-19AB-56EA-AAD0-6EBABE613A7E}" dt="2026-06-24T20:31:32.129" v="438" actId="113"/>
          <ac:spMkLst>
            <pc:docMk/>
            <pc:sldMk cId="855723532" sldId="256"/>
            <ac:spMk id="3" creationId="{4A69FD0A-D53B-0148-CF7F-C8D788A53562}"/>
          </ac:spMkLst>
        </pc:spChg>
        <pc:spChg chg="add">
          <ac:chgData name="Safina Bibi (2243482)" userId="d6fb0654-5e17-41cc-8404-906853e641e2" providerId="ADAL" clId="{9F6AE9D5-19AB-56EA-AAD0-6EBABE613A7E}" dt="2026-06-24T20:30:15.244" v="420" actId="26606"/>
          <ac:spMkLst>
            <pc:docMk/>
            <pc:sldMk cId="855723532" sldId="256"/>
            <ac:spMk id="20" creationId="{A8DB9CD9-59B1-4D73-BC4C-98796A48EF9B}"/>
          </ac:spMkLst>
        </pc:spChg>
        <pc:spChg chg="add">
          <ac:chgData name="Safina Bibi (2243482)" userId="d6fb0654-5e17-41cc-8404-906853e641e2" providerId="ADAL" clId="{9F6AE9D5-19AB-56EA-AAD0-6EBABE613A7E}" dt="2026-06-24T20:30:15.244" v="420" actId="26606"/>
          <ac:spMkLst>
            <pc:docMk/>
            <pc:sldMk cId="855723532" sldId="256"/>
            <ac:spMk id="21" creationId="{8874A6A9-41FF-4E33-AFA8-F9F81436A59E}"/>
          </ac:spMkLst>
        </pc:spChg>
        <pc:grpChg chg="add">
          <ac:chgData name="Safina Bibi (2243482)" userId="d6fb0654-5e17-41cc-8404-906853e641e2" providerId="ADAL" clId="{9F6AE9D5-19AB-56EA-AAD0-6EBABE613A7E}" dt="2026-06-24T20:30:15.244" v="420" actId="26606"/>
          <ac:grpSpMkLst>
            <pc:docMk/>
            <pc:sldMk cId="855723532" sldId="256"/>
            <ac:grpSpMk id="22" creationId="{721D730E-1F97-4071-B143-B05E6D2599BC}"/>
          </ac:grpSpMkLst>
        </pc:grpChg>
      </pc:sldChg>
      <pc:sldChg chg="addSp delSp modSp mod setBg">
        <pc:chgData name="Safina Bibi (2243482)" userId="d6fb0654-5e17-41cc-8404-906853e641e2" providerId="ADAL" clId="{9F6AE9D5-19AB-56EA-AAD0-6EBABE613A7E}" dt="2026-07-11T10:46:36.369" v="1293" actId="790"/>
        <pc:sldMkLst>
          <pc:docMk/>
          <pc:sldMk cId="878837751" sldId="257"/>
        </pc:sldMkLst>
        <pc:spChg chg="add mod">
          <ac:chgData name="Safina Bibi (2243482)" userId="d6fb0654-5e17-41cc-8404-906853e641e2" providerId="ADAL" clId="{9F6AE9D5-19AB-56EA-AAD0-6EBABE613A7E}" dt="2026-06-26T17:01:02.677" v="1158" actId="1076"/>
          <ac:spMkLst>
            <pc:docMk/>
            <pc:sldMk cId="878837751" sldId="257"/>
            <ac:spMk id="2" creationId="{4E08A41B-44AD-3F61-7626-810C8B1AAC66}"/>
          </ac:spMkLst>
        </pc:spChg>
        <pc:spChg chg="add mod">
          <ac:chgData name="Safina Bibi (2243482)" userId="d6fb0654-5e17-41cc-8404-906853e641e2" providerId="ADAL" clId="{9F6AE9D5-19AB-56EA-AAD0-6EBABE613A7E}" dt="2026-06-26T16:41:16.393" v="1045" actId="114"/>
          <ac:spMkLst>
            <pc:docMk/>
            <pc:sldMk cId="878837751" sldId="257"/>
            <ac:spMk id="3" creationId="{012649E8-1C26-7DCF-E0B7-DB68B7D1F754}"/>
          </ac:spMkLst>
        </pc:spChg>
        <pc:spChg chg="add mod">
          <ac:chgData name="Safina Bibi (2243482)" userId="d6fb0654-5e17-41cc-8404-906853e641e2" providerId="ADAL" clId="{9F6AE9D5-19AB-56EA-AAD0-6EBABE613A7E}" dt="2026-06-26T17:16:31.744" v="1240" actId="1076"/>
          <ac:spMkLst>
            <pc:docMk/>
            <pc:sldMk cId="878837751" sldId="257"/>
            <ac:spMk id="4" creationId="{5169099B-FD53-36F2-847E-A16258F574B3}"/>
          </ac:spMkLst>
        </pc:spChg>
        <pc:spChg chg="add mod">
          <ac:chgData name="Safina Bibi (2243482)" userId="d6fb0654-5e17-41cc-8404-906853e641e2" providerId="ADAL" clId="{9F6AE9D5-19AB-56EA-AAD0-6EBABE613A7E}" dt="2026-07-11T10:46:36.369" v="1293" actId="790"/>
          <ac:spMkLst>
            <pc:docMk/>
            <pc:sldMk cId="878837751" sldId="257"/>
            <ac:spMk id="7" creationId="{03B6E42D-B9F1-D2E3-2289-C546973782C1}"/>
          </ac:spMkLst>
        </pc:spChg>
        <pc:spChg chg="mod">
          <ac:chgData name="Safina Bibi (2243482)" userId="d6fb0654-5e17-41cc-8404-906853e641e2" providerId="ADAL" clId="{9F6AE9D5-19AB-56EA-AAD0-6EBABE613A7E}" dt="2026-07-11T10:46:36.369" v="1293" actId="790"/>
          <ac:spMkLst>
            <pc:docMk/>
            <pc:sldMk cId="878837751" sldId="257"/>
            <ac:spMk id="8" creationId="{9870BEB2-C992-219B-0AA6-06F935F24B09}"/>
          </ac:spMkLst>
        </pc:spChg>
        <pc:spChg chg="add mod">
          <ac:chgData name="Safina Bibi (2243482)" userId="d6fb0654-5e17-41cc-8404-906853e641e2" providerId="ADAL" clId="{9F6AE9D5-19AB-56EA-AAD0-6EBABE613A7E}" dt="2026-06-20T14:00:45.081" v="9" actId="767"/>
          <ac:spMkLst>
            <pc:docMk/>
            <pc:sldMk cId="878837751" sldId="257"/>
            <ac:spMk id="9" creationId="{68FEE9B0-9D55-F3E4-C617-FB93602EAB4E}"/>
          </ac:spMkLst>
        </pc:spChg>
        <pc:spChg chg="add mod">
          <ac:chgData name="Safina Bibi (2243482)" userId="d6fb0654-5e17-41cc-8404-906853e641e2" providerId="ADAL" clId="{9F6AE9D5-19AB-56EA-AAD0-6EBABE613A7E}" dt="2026-06-26T15:20:18.279" v="754" actId="403"/>
          <ac:spMkLst>
            <pc:docMk/>
            <pc:sldMk cId="878837751" sldId="257"/>
            <ac:spMk id="11" creationId="{A1043D91-31E1-D556-7661-5E762870C6A4}"/>
          </ac:spMkLst>
        </pc:spChg>
        <pc:spChg chg="add mod">
          <ac:chgData name="Safina Bibi (2243482)" userId="d6fb0654-5e17-41cc-8404-906853e641e2" providerId="ADAL" clId="{9F6AE9D5-19AB-56EA-AAD0-6EBABE613A7E}" dt="2026-06-24T20:09:07.822" v="322" actId="14100"/>
          <ac:spMkLst>
            <pc:docMk/>
            <pc:sldMk cId="878837751" sldId="257"/>
            <ac:spMk id="12" creationId="{1499766A-2850-24EB-9459-0A62522C95FC}"/>
          </ac:spMkLst>
        </pc:spChg>
        <pc:spChg chg="add mod">
          <ac:chgData name="Safina Bibi (2243482)" userId="d6fb0654-5e17-41cc-8404-906853e641e2" providerId="ADAL" clId="{9F6AE9D5-19AB-56EA-AAD0-6EBABE613A7E}" dt="2026-07-11T10:46:36.369" v="1293" actId="790"/>
          <ac:spMkLst>
            <pc:docMk/>
            <pc:sldMk cId="878837751" sldId="257"/>
            <ac:spMk id="13" creationId="{FF14DFF1-555F-3935-7696-B09041C2DF41}"/>
          </ac:spMkLst>
        </pc:spChg>
        <pc:spChg chg="add mod">
          <ac:chgData name="Safina Bibi (2243482)" userId="d6fb0654-5e17-41cc-8404-906853e641e2" providerId="ADAL" clId="{9F6AE9D5-19AB-56EA-AAD0-6EBABE613A7E}" dt="2026-07-11T10:46:36.369" v="1293" actId="790"/>
          <ac:spMkLst>
            <pc:docMk/>
            <pc:sldMk cId="878837751" sldId="257"/>
            <ac:spMk id="14" creationId="{675952CD-C273-055D-1A0C-C7F9EDE230CB}"/>
          </ac:spMkLst>
        </pc:spChg>
        <pc:spChg chg="add mod">
          <ac:chgData name="Safina Bibi (2243482)" userId="d6fb0654-5e17-41cc-8404-906853e641e2" providerId="ADAL" clId="{9F6AE9D5-19AB-56EA-AAD0-6EBABE613A7E}" dt="2026-06-26T17:17:51.611" v="1245" actId="14100"/>
          <ac:spMkLst>
            <pc:docMk/>
            <pc:sldMk cId="878837751" sldId="257"/>
            <ac:spMk id="15" creationId="{5B5A5CD0-3CD2-AAEA-0F47-C3084CCA6888}"/>
          </ac:spMkLst>
        </pc:spChg>
        <pc:spChg chg="add mod">
          <ac:chgData name="Safina Bibi (2243482)" userId="d6fb0654-5e17-41cc-8404-906853e641e2" providerId="ADAL" clId="{9F6AE9D5-19AB-56EA-AAD0-6EBABE613A7E}" dt="2026-06-26T10:02:44.721" v="541" actId="1076"/>
          <ac:spMkLst>
            <pc:docMk/>
            <pc:sldMk cId="878837751" sldId="257"/>
            <ac:spMk id="17" creationId="{6106BC5A-953A-05BA-6D34-185B4DB848DD}"/>
          </ac:spMkLst>
        </pc:spChg>
        <pc:spChg chg="add mod">
          <ac:chgData name="Safina Bibi (2243482)" userId="d6fb0654-5e17-41cc-8404-906853e641e2" providerId="ADAL" clId="{9F6AE9D5-19AB-56EA-AAD0-6EBABE613A7E}" dt="2026-07-11T10:46:36.369" v="1293" actId="790"/>
          <ac:spMkLst>
            <pc:docMk/>
            <pc:sldMk cId="878837751" sldId="257"/>
            <ac:spMk id="18" creationId="{85C24E10-CEAA-FA76-797C-5F977C6CA1B2}"/>
          </ac:spMkLst>
        </pc:spChg>
        <pc:spChg chg="add mod">
          <ac:chgData name="Safina Bibi (2243482)" userId="d6fb0654-5e17-41cc-8404-906853e641e2" providerId="ADAL" clId="{9F6AE9D5-19AB-56EA-AAD0-6EBABE613A7E}" dt="2026-06-26T15:19:58.595" v="751" actId="120"/>
          <ac:spMkLst>
            <pc:docMk/>
            <pc:sldMk cId="878837751" sldId="257"/>
            <ac:spMk id="19" creationId="{F16F4925-8B48-3A01-98F2-30FE8E6F2B8F}"/>
          </ac:spMkLst>
        </pc:spChg>
        <pc:spChg chg="add mod">
          <ac:chgData name="Safina Bibi (2243482)" userId="d6fb0654-5e17-41cc-8404-906853e641e2" providerId="ADAL" clId="{9F6AE9D5-19AB-56EA-AAD0-6EBABE613A7E}" dt="2026-06-26T10:04:52.405" v="561" actId="1076"/>
          <ac:spMkLst>
            <pc:docMk/>
            <pc:sldMk cId="878837751" sldId="257"/>
            <ac:spMk id="20" creationId="{99B32E1A-2FA3-F791-E33C-FA4B302F7127}"/>
          </ac:spMkLst>
        </pc:spChg>
        <pc:spChg chg="add mod">
          <ac:chgData name="Safina Bibi (2243482)" userId="d6fb0654-5e17-41cc-8404-906853e641e2" providerId="ADAL" clId="{9F6AE9D5-19AB-56EA-AAD0-6EBABE613A7E}" dt="2026-06-26T17:17:30.929" v="1242" actId="14100"/>
          <ac:spMkLst>
            <pc:docMk/>
            <pc:sldMk cId="878837751" sldId="257"/>
            <ac:spMk id="21" creationId="{DC052EAA-1B7A-B614-EBCC-D78A981E5978}"/>
          </ac:spMkLst>
        </pc:spChg>
        <pc:spChg chg="add mod">
          <ac:chgData name="Safina Bibi (2243482)" userId="d6fb0654-5e17-41cc-8404-906853e641e2" providerId="ADAL" clId="{9F6AE9D5-19AB-56EA-AAD0-6EBABE613A7E}" dt="2026-07-11T10:46:36.369" v="1293" actId="790"/>
          <ac:spMkLst>
            <pc:docMk/>
            <pc:sldMk cId="878837751" sldId="257"/>
            <ac:spMk id="22" creationId="{66C7F831-5DCD-B655-3A79-FBD95D650619}"/>
          </ac:spMkLst>
        </pc:spChg>
        <pc:spChg chg="add mod">
          <ac:chgData name="Safina Bibi (2243482)" userId="d6fb0654-5e17-41cc-8404-906853e641e2" providerId="ADAL" clId="{9F6AE9D5-19AB-56EA-AAD0-6EBABE613A7E}" dt="2026-07-11T10:46:36.369" v="1293" actId="790"/>
          <ac:spMkLst>
            <pc:docMk/>
            <pc:sldMk cId="878837751" sldId="257"/>
            <ac:spMk id="23" creationId="{B0633014-C887-6897-748D-CD8DC79A633B}"/>
          </ac:spMkLst>
        </pc:spChg>
        <pc:spChg chg="add mod">
          <ac:chgData name="Safina Bibi (2243482)" userId="d6fb0654-5e17-41cc-8404-906853e641e2" providerId="ADAL" clId="{9F6AE9D5-19AB-56EA-AAD0-6EBABE613A7E}" dt="2026-06-26T15:19:25.467" v="748" actId="122"/>
          <ac:spMkLst>
            <pc:docMk/>
            <pc:sldMk cId="878837751" sldId="257"/>
            <ac:spMk id="24" creationId="{EADA3987-8499-F807-6372-2316FD0F817F}"/>
          </ac:spMkLst>
        </pc:spChg>
        <pc:spChg chg="add mod">
          <ac:chgData name="Safina Bibi (2243482)" userId="d6fb0654-5e17-41cc-8404-906853e641e2" providerId="ADAL" clId="{9F6AE9D5-19AB-56EA-AAD0-6EBABE613A7E}" dt="2026-07-11T10:46:36.369" v="1293" actId="790"/>
          <ac:spMkLst>
            <pc:docMk/>
            <pc:sldMk cId="878837751" sldId="257"/>
            <ac:spMk id="25" creationId="{1642CEFD-0D10-C18A-0649-2701288720B0}"/>
          </ac:spMkLst>
        </pc:spChg>
        <pc:spChg chg="add mod">
          <ac:chgData name="Safina Bibi (2243482)" userId="d6fb0654-5e17-41cc-8404-906853e641e2" providerId="ADAL" clId="{9F6AE9D5-19AB-56EA-AAD0-6EBABE613A7E}" dt="2026-07-11T10:46:36.369" v="1293" actId="790"/>
          <ac:spMkLst>
            <pc:docMk/>
            <pc:sldMk cId="878837751" sldId="257"/>
            <ac:spMk id="26" creationId="{33DC7FCF-B375-4668-74CF-D5B4A9C751EA}"/>
          </ac:spMkLst>
        </pc:spChg>
        <pc:spChg chg="add mod">
          <ac:chgData name="Safina Bibi (2243482)" userId="d6fb0654-5e17-41cc-8404-906853e641e2" providerId="ADAL" clId="{9F6AE9D5-19AB-56EA-AAD0-6EBABE613A7E}" dt="2026-07-11T10:46:36.369" v="1293" actId="790"/>
          <ac:spMkLst>
            <pc:docMk/>
            <pc:sldMk cId="878837751" sldId="257"/>
            <ac:spMk id="27" creationId="{1F53C05F-6463-9867-5384-C666F0E1C8D2}"/>
          </ac:spMkLst>
        </pc:spChg>
        <pc:spChg chg="add mod">
          <ac:chgData name="Safina Bibi (2243482)" userId="d6fb0654-5e17-41cc-8404-906853e641e2" providerId="ADAL" clId="{9F6AE9D5-19AB-56EA-AAD0-6EBABE613A7E}" dt="2026-06-26T10:12:56.935" v="615" actId="207"/>
          <ac:spMkLst>
            <pc:docMk/>
            <pc:sldMk cId="878837751" sldId="257"/>
            <ac:spMk id="28" creationId="{259AB36B-5166-C59B-7659-191CA6EEEDBE}"/>
          </ac:spMkLst>
        </pc:spChg>
        <pc:cxnChg chg="add mod">
          <ac:chgData name="Safina Bibi (2243482)" userId="d6fb0654-5e17-41cc-8404-906853e641e2" providerId="ADAL" clId="{9F6AE9D5-19AB-56EA-AAD0-6EBABE613A7E}" dt="2026-06-24T20:16:43.852" v="366" actId="14100"/>
          <ac:cxnSpMkLst>
            <pc:docMk/>
            <pc:sldMk cId="878837751" sldId="257"/>
            <ac:cxnSpMk id="29" creationId="{9BE5759E-11DE-6208-CF9D-A2E3BB98F5C4}"/>
          </ac:cxnSpMkLst>
        </pc:cxnChg>
        <pc:cxnChg chg="add mod">
          <ac:chgData name="Safina Bibi (2243482)" userId="d6fb0654-5e17-41cc-8404-906853e641e2" providerId="ADAL" clId="{9F6AE9D5-19AB-56EA-AAD0-6EBABE613A7E}" dt="2026-06-26T09:59:23.037" v="508" actId="1076"/>
          <ac:cxnSpMkLst>
            <pc:docMk/>
            <pc:sldMk cId="878837751" sldId="257"/>
            <ac:cxnSpMk id="32" creationId="{CD9B470B-8901-0BC9-958C-5B9696C21925}"/>
          </ac:cxnSpMkLst>
        </pc:cxnChg>
        <pc:cxnChg chg="add mod">
          <ac:chgData name="Safina Bibi (2243482)" userId="d6fb0654-5e17-41cc-8404-906853e641e2" providerId="ADAL" clId="{9F6AE9D5-19AB-56EA-AAD0-6EBABE613A7E}" dt="2026-06-26T17:01:25.277" v="1160" actId="14100"/>
          <ac:cxnSpMkLst>
            <pc:docMk/>
            <pc:sldMk cId="878837751" sldId="257"/>
            <ac:cxnSpMk id="34" creationId="{DBA7CE91-06CB-47B7-4C9D-384E3C25F294}"/>
          </ac:cxnSpMkLst>
        </pc:cxnChg>
        <pc:cxnChg chg="add mod">
          <ac:chgData name="Safina Bibi (2243482)" userId="d6fb0654-5e17-41cc-8404-906853e641e2" providerId="ADAL" clId="{9F6AE9D5-19AB-56EA-AAD0-6EBABE613A7E}" dt="2026-06-26T09:53:42.248" v="456" actId="692"/>
          <ac:cxnSpMkLst>
            <pc:docMk/>
            <pc:sldMk cId="878837751" sldId="257"/>
            <ac:cxnSpMk id="39" creationId="{4F721339-AFF9-9DE2-17AA-F82BBE53DF2B}"/>
          </ac:cxnSpMkLst>
        </pc:cxnChg>
        <pc:cxnChg chg="add mod">
          <ac:chgData name="Safina Bibi (2243482)" userId="d6fb0654-5e17-41cc-8404-906853e641e2" providerId="ADAL" clId="{9F6AE9D5-19AB-56EA-AAD0-6EBABE613A7E}" dt="2026-06-26T10:03:40.671" v="549" actId="1076"/>
          <ac:cxnSpMkLst>
            <pc:docMk/>
            <pc:sldMk cId="878837751" sldId="257"/>
            <ac:cxnSpMk id="41" creationId="{FCA3C7FC-3409-0215-5171-B73AECF5BB5F}"/>
          </ac:cxnSpMkLst>
        </pc:cxnChg>
      </pc:sldChg>
      <pc:sldChg chg="addSp delSp modSp new mod">
        <pc:chgData name="Safina Bibi (2243482)" userId="d6fb0654-5e17-41cc-8404-906853e641e2" providerId="ADAL" clId="{9F6AE9D5-19AB-56EA-AAD0-6EBABE613A7E}" dt="2026-07-06T23:12:04.888" v="1289" actId="313"/>
        <pc:sldMkLst>
          <pc:docMk/>
          <pc:sldMk cId="1956790874" sldId="258"/>
        </pc:sldMkLst>
        <pc:spChg chg="add mod">
          <ac:chgData name="Safina Bibi (2243482)" userId="d6fb0654-5e17-41cc-8404-906853e641e2" providerId="ADAL" clId="{9F6AE9D5-19AB-56EA-AAD0-6EBABE613A7E}" dt="2026-07-06T23:12:04.888" v="1289" actId="313"/>
          <ac:spMkLst>
            <pc:docMk/>
            <pc:sldMk cId="1956790874" sldId="258"/>
            <ac:spMk id="7" creationId="{60729055-35DA-7A28-9C5E-9019D175A2F9}"/>
          </ac:spMkLst>
        </pc:spChg>
        <pc:spChg chg="add mod">
          <ac:chgData name="Safina Bibi (2243482)" userId="d6fb0654-5e17-41cc-8404-906853e641e2" providerId="ADAL" clId="{9F6AE9D5-19AB-56EA-AAD0-6EBABE613A7E}" dt="2026-06-26T17:25:18.064" v="1286" actId="14100"/>
          <ac:spMkLst>
            <pc:docMk/>
            <pc:sldMk cId="1956790874" sldId="258"/>
            <ac:spMk id="9" creationId="{6D9AE92D-4CC3-F436-279A-0C2B19488B1F}"/>
          </ac:spMkLst>
        </pc:spChg>
        <pc:spChg chg="add mod">
          <ac:chgData name="Safina Bibi (2243482)" userId="d6fb0654-5e17-41cc-8404-906853e641e2" providerId="ADAL" clId="{9F6AE9D5-19AB-56EA-AAD0-6EBABE613A7E}" dt="2026-06-26T17:25:53.250" v="1288" actId="255"/>
          <ac:spMkLst>
            <pc:docMk/>
            <pc:sldMk cId="1956790874" sldId="258"/>
            <ac:spMk id="10" creationId="{592ABF9E-4441-C17C-698A-DA3CF772DF6A}"/>
          </ac:spMkLst>
        </pc:spChg>
        <pc:spChg chg="add mod">
          <ac:chgData name="Safina Bibi (2243482)" userId="d6fb0654-5e17-41cc-8404-906853e641e2" providerId="ADAL" clId="{9F6AE9D5-19AB-56EA-AAD0-6EBABE613A7E}" dt="2026-06-26T16:47:53.998" v="1061" actId="255"/>
          <ac:spMkLst>
            <pc:docMk/>
            <pc:sldMk cId="1956790874" sldId="258"/>
            <ac:spMk id="11" creationId="{4394C25C-A77A-D739-0807-4543EF262BE2}"/>
          </ac:spMkLst>
        </pc:spChg>
        <pc:cxnChg chg="add">
          <ac:chgData name="Safina Bibi (2243482)" userId="d6fb0654-5e17-41cc-8404-906853e641e2" providerId="ADAL" clId="{9F6AE9D5-19AB-56EA-AAD0-6EBABE613A7E}" dt="2026-06-26T15:59:27.445" v="815" actId="11529"/>
          <ac:cxnSpMkLst>
            <pc:docMk/>
            <pc:sldMk cId="1956790874" sldId="258"/>
            <ac:cxnSpMk id="13" creationId="{5ABFBDE2-708A-B84D-199E-5184207D5770}"/>
          </ac:cxnSpMkLst>
        </pc:cxnChg>
        <pc:cxnChg chg="add mod">
          <ac:chgData name="Safina Bibi (2243482)" userId="d6fb0654-5e17-41cc-8404-906853e641e2" providerId="ADAL" clId="{9F6AE9D5-19AB-56EA-AAD0-6EBABE613A7E}" dt="2026-06-26T16:00:32.521" v="818" actId="14100"/>
          <ac:cxnSpMkLst>
            <pc:docMk/>
            <pc:sldMk cId="1956790874" sldId="258"/>
            <ac:cxnSpMk id="15" creationId="{43823F33-B677-EDF5-3323-8DBB318C3F5A}"/>
          </ac:cxnSpMkLst>
        </pc:cxnChg>
        <pc:cxnChg chg="add mod">
          <ac:chgData name="Safina Bibi (2243482)" userId="d6fb0654-5e17-41cc-8404-906853e641e2" providerId="ADAL" clId="{9F6AE9D5-19AB-56EA-AAD0-6EBABE613A7E}" dt="2026-06-26T16:46:22.593" v="1055" actId="1076"/>
          <ac:cxnSpMkLst>
            <pc:docMk/>
            <pc:sldMk cId="1956790874" sldId="258"/>
            <ac:cxnSpMk id="19" creationId="{13B5CB9C-B1F6-A36B-53BD-7C710126346A}"/>
          </ac:cxnSpMkLst>
        </pc:cxnChg>
        <pc:cxnChg chg="add">
          <ac:chgData name="Safina Bibi (2243482)" userId="d6fb0654-5e17-41cc-8404-906853e641e2" providerId="ADAL" clId="{9F6AE9D5-19AB-56EA-AAD0-6EBABE613A7E}" dt="2026-06-26T16:01:31.804" v="820" actId="11529"/>
          <ac:cxnSpMkLst>
            <pc:docMk/>
            <pc:sldMk cId="1956790874" sldId="258"/>
            <ac:cxnSpMk id="21" creationId="{5AA3C77B-423C-1645-FD93-AC6B7D9C7612}"/>
          </ac:cxnSpMkLst>
        </pc:cxnChg>
      </pc:sldChg>
      <pc:sldChg chg="modSp new mod">
        <pc:chgData name="Safina Bibi (2243482)" userId="d6fb0654-5e17-41cc-8404-906853e641e2" providerId="ADAL" clId="{9F6AE9D5-19AB-56EA-AAD0-6EBABE613A7E}" dt="2026-07-06T23:12:53.688" v="1292" actId="14100"/>
        <pc:sldMkLst>
          <pc:docMk/>
          <pc:sldMk cId="2102554204" sldId="259"/>
        </pc:sldMkLst>
        <pc:spChg chg="mod">
          <ac:chgData name="Safina Bibi (2243482)" userId="d6fb0654-5e17-41cc-8404-906853e641e2" providerId="ADAL" clId="{9F6AE9D5-19AB-56EA-AAD0-6EBABE613A7E}" dt="2026-06-26T16:23:25.174" v="923" actId="14100"/>
          <ac:spMkLst>
            <pc:docMk/>
            <pc:sldMk cId="2102554204" sldId="259"/>
            <ac:spMk id="2" creationId="{525790B0-8B98-61D6-E33A-03472C334053}"/>
          </ac:spMkLst>
        </pc:spChg>
        <pc:spChg chg="mod">
          <ac:chgData name="Safina Bibi (2243482)" userId="d6fb0654-5e17-41cc-8404-906853e641e2" providerId="ADAL" clId="{9F6AE9D5-19AB-56EA-AAD0-6EBABE613A7E}" dt="2026-07-06T23:12:53.688" v="1292" actId="14100"/>
          <ac:spMkLst>
            <pc:docMk/>
            <pc:sldMk cId="2102554204" sldId="259"/>
            <ac:spMk id="3" creationId="{E9379E89-FD61-B8F3-E50D-F2EFE16BD3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302B6F-E961-2743-A4D7-61BA453495A5}" type="datetimeFigureOut">
              <a:rPr lang="en-US" smtClean="0"/>
              <a:t>7/11/26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625DBE-3590-164A-9B68-2A3B092444E6}" type="slidenum">
              <a:rPr lang="en-US" smtClean="0"/>
              <a:t>‹#›</a:t>
            </a:fld>
            <a:endParaRPr lang="en-US"/>
          </a:p>
        </p:txBody>
      </p:sp>
    </p:spTree>
    <p:extLst>
      <p:ext uri="{BB962C8B-B14F-4D97-AF65-F5344CB8AC3E}">
        <p14:creationId xmlns:p14="http://schemas.microsoft.com/office/powerpoint/2010/main" val="2329436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625DBE-3590-164A-9B68-2A3B092444E6}" type="slidenum">
              <a:rPr lang="en-US" smtClean="0"/>
              <a:t>2</a:t>
            </a:fld>
            <a:endParaRPr lang="en-US"/>
          </a:p>
        </p:txBody>
      </p:sp>
    </p:spTree>
    <p:extLst>
      <p:ext uri="{BB962C8B-B14F-4D97-AF65-F5344CB8AC3E}">
        <p14:creationId xmlns:p14="http://schemas.microsoft.com/office/powerpoint/2010/main" val="2566258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F7DE-F729-BC6F-FC6C-5134F312E4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C8C23CB-ABAD-AF64-F837-F250238A03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F6A676B-46C6-EA1C-820D-8ACFE086DB67}"/>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5" name="Footer Placeholder 4">
            <a:extLst>
              <a:ext uri="{FF2B5EF4-FFF2-40B4-BE49-F238E27FC236}">
                <a16:creationId xmlns:a16="http://schemas.microsoft.com/office/drawing/2014/main" id="{E7EC115E-81C1-AC6F-392E-3213A4183E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88D1AC-FF53-3BB1-3C67-CC313DE09CA1}"/>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653758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30B9A-C884-ADE8-4CDD-3C38ABB4AD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D82C81-40A5-EBEB-5359-1C16F97A1B3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845D15-D1D1-F066-E553-84E2690A1FAD}"/>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5" name="Footer Placeholder 4">
            <a:extLst>
              <a:ext uri="{FF2B5EF4-FFF2-40B4-BE49-F238E27FC236}">
                <a16:creationId xmlns:a16="http://schemas.microsoft.com/office/drawing/2014/main" id="{3723796E-3225-CF61-2A42-890361841F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B8DFB8-2C14-DE5A-F748-FA082B10D27D}"/>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4013619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C7BBB-4EED-5AF5-BF61-25BE8ACB00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DC86E5-A26D-35FC-C16E-3A7939339E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B89AF9-3A77-158B-285D-1EFF5EA41616}"/>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5" name="Footer Placeholder 4">
            <a:extLst>
              <a:ext uri="{FF2B5EF4-FFF2-40B4-BE49-F238E27FC236}">
                <a16:creationId xmlns:a16="http://schemas.microsoft.com/office/drawing/2014/main" id="{D2E1FA07-8F0F-9A91-AF96-DC0DA87916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27521-73F8-45AD-41AB-29BBE3E8C854}"/>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15693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78C38-1404-CDEE-F405-2683B6F6B9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262AD7-0DA4-F730-B806-B445C3CF8A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167DAB8-5B24-07EB-4391-EA263112A7B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3AC675-0A36-3DB9-4D74-85836D864040}"/>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6" name="Footer Placeholder 5">
            <a:extLst>
              <a:ext uri="{FF2B5EF4-FFF2-40B4-BE49-F238E27FC236}">
                <a16:creationId xmlns:a16="http://schemas.microsoft.com/office/drawing/2014/main" id="{359312F3-93C0-62B5-6006-7761B505F0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7CA794-2D77-D49A-7AB6-15B965A9CCD2}"/>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44811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01918-4FA3-54BA-F457-114981ED7B3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AE76D7-5977-28E4-656E-238A6CEA6F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8444AB-EB9F-4C02-CADD-B6E141D261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9D9CE5A-9BB6-22EA-3414-BA9381DB19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003C6B-CADF-9868-200F-71A3D01D7E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271107-2080-00B4-7F18-7EB99436916C}"/>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8" name="Footer Placeholder 7">
            <a:extLst>
              <a:ext uri="{FF2B5EF4-FFF2-40B4-BE49-F238E27FC236}">
                <a16:creationId xmlns:a16="http://schemas.microsoft.com/office/drawing/2014/main" id="{9374C460-E497-B796-2423-999C9B0624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8F1A00-F545-D349-6553-9CAD81E2F686}"/>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4053078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1B13F-32F7-49C8-64CC-115EAD0A527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2CF674-F8B2-CBF3-A464-5AA00712BC70}"/>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4" name="Footer Placeholder 3">
            <a:extLst>
              <a:ext uri="{FF2B5EF4-FFF2-40B4-BE49-F238E27FC236}">
                <a16:creationId xmlns:a16="http://schemas.microsoft.com/office/drawing/2014/main" id="{44AEB895-86D2-EC66-C699-CE7607EFBE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1894DA-09E1-E3A0-1484-3668EE224CD9}"/>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13091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47FADA-F820-40D9-D069-D26272AD9F81}"/>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3" name="Footer Placeholder 2">
            <a:extLst>
              <a:ext uri="{FF2B5EF4-FFF2-40B4-BE49-F238E27FC236}">
                <a16:creationId xmlns:a16="http://schemas.microsoft.com/office/drawing/2014/main" id="{758514D4-3238-6CA7-8AD3-4E7281ABC2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70164B-B24C-6BD0-5727-109A5B3FC644}"/>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1722794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9FE88-1733-11BE-E08D-661BC00765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A7DABB6-328B-B413-CD02-6C438DC816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8A59B37-219A-005D-80ED-D63C72523F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24F4DD-EA8B-1ECF-B3C1-DD1473760635}"/>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6" name="Footer Placeholder 5">
            <a:extLst>
              <a:ext uri="{FF2B5EF4-FFF2-40B4-BE49-F238E27FC236}">
                <a16:creationId xmlns:a16="http://schemas.microsoft.com/office/drawing/2014/main" id="{B98384D9-0763-374C-D2F3-1A00F43426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53346E-458D-FE18-CCD2-00484047E3C2}"/>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54650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48822-E8AC-ABCF-6154-A7B798009E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086F11-5D2F-54C7-A0AD-F8644AD3CA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10ED54C-B01F-683C-7961-CB1EB7888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F3C1E2-B38B-831C-E6A2-2EAA3D967944}"/>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6" name="Footer Placeholder 5">
            <a:extLst>
              <a:ext uri="{FF2B5EF4-FFF2-40B4-BE49-F238E27FC236}">
                <a16:creationId xmlns:a16="http://schemas.microsoft.com/office/drawing/2014/main" id="{54B6FCE8-2557-F5DC-2E27-44EAA7F47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7F68C0-E27F-0595-CDBC-2B95A48CE5B3}"/>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859749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C6A4-F55C-D852-7B31-D1E2665512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94F5CA-CBB5-7F2E-A4EC-80DC49E5ED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9E3AC5-7BE6-8B0A-AE94-AFBF56F946D5}"/>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5" name="Footer Placeholder 4">
            <a:extLst>
              <a:ext uri="{FF2B5EF4-FFF2-40B4-BE49-F238E27FC236}">
                <a16:creationId xmlns:a16="http://schemas.microsoft.com/office/drawing/2014/main" id="{761BD285-6545-D89F-B4C8-2F87C91F6B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983388-1793-34F8-C9F6-96C5629EA58D}"/>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135498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AADA4D-1132-65EE-61FC-7531572C0C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10F7E7-16FC-119E-E836-06F1AFCAC6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876605-A3D8-1190-09A6-6C9B57261A5A}"/>
              </a:ext>
            </a:extLst>
          </p:cNvPr>
          <p:cNvSpPr>
            <a:spLocks noGrp="1"/>
          </p:cNvSpPr>
          <p:nvPr>
            <p:ph type="dt" sz="half" idx="10"/>
          </p:nvPr>
        </p:nvSpPr>
        <p:spPr/>
        <p:txBody>
          <a:bodyPr/>
          <a:lstStyle/>
          <a:p>
            <a:fld id="{E4A74A9E-24F6-CA44-AD62-513DBD10E195}" type="datetimeFigureOut">
              <a:rPr lang="en-US" smtClean="0"/>
              <a:t>7/11/26</a:t>
            </a:fld>
            <a:endParaRPr lang="en-US"/>
          </a:p>
        </p:txBody>
      </p:sp>
      <p:sp>
        <p:nvSpPr>
          <p:cNvPr id="5" name="Footer Placeholder 4">
            <a:extLst>
              <a:ext uri="{FF2B5EF4-FFF2-40B4-BE49-F238E27FC236}">
                <a16:creationId xmlns:a16="http://schemas.microsoft.com/office/drawing/2014/main" id="{57721B61-BDB5-822D-56CB-F95E7F80F2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092A1-2D38-82A7-B1D3-52108B0EBCA6}"/>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72157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F6F50A-718E-7A81-CE9D-D2949209FA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161C60-8568-8637-AABB-163DEA1A3C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3E088-3989-B42D-0A55-BD40D0B7C0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A74A9E-24F6-CA44-AD62-513DBD10E195}" type="datetimeFigureOut">
              <a:rPr lang="en-US" smtClean="0"/>
              <a:t>7/11/26</a:t>
            </a:fld>
            <a:endParaRPr lang="en-US"/>
          </a:p>
        </p:txBody>
      </p:sp>
      <p:sp>
        <p:nvSpPr>
          <p:cNvPr id="5" name="Footer Placeholder 4">
            <a:extLst>
              <a:ext uri="{FF2B5EF4-FFF2-40B4-BE49-F238E27FC236}">
                <a16:creationId xmlns:a16="http://schemas.microsoft.com/office/drawing/2014/main" id="{07694ECA-D905-9CE0-462F-96030F3C38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015B604-0C2C-B534-7857-94F79BA281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BCA76C-35FC-8642-B31F-4F523BBAB6DD}" type="slidenum">
              <a:rPr lang="en-US" smtClean="0"/>
              <a:t>‹#›</a:t>
            </a:fld>
            <a:endParaRPr lang="en-US"/>
          </a:p>
        </p:txBody>
      </p:sp>
    </p:spTree>
    <p:extLst>
      <p:ext uri="{BB962C8B-B14F-4D97-AF65-F5344CB8AC3E}">
        <p14:creationId xmlns:p14="http://schemas.microsoft.com/office/powerpoint/2010/main" val="2458467288"/>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ibguides.bcu.ac.uk/critical-evaluation/checklist-approach" TargetMode="External"/><Relationship Id="rId2" Type="http://schemas.openxmlformats.org/officeDocument/2006/relationships/hyperlink" Target="https://doi.org/10.1191/1478088706qp063oa" TargetMode="External"/><Relationship Id="rId1" Type="http://schemas.openxmlformats.org/officeDocument/2006/relationships/slideLayout" Target="../slideLayouts/slideLayout2.xml"/><Relationship Id="rId6" Type="http://schemas.openxmlformats.org/officeDocument/2006/relationships/hyperlink" Target="https://ukdataservice.ac.uk/learning-hub/research-data-management/ethical-issues/ethical-obligations/" TargetMode="External"/><Relationship Id="rId5" Type="http://schemas.openxmlformats.org/officeDocument/2006/relationships/hyperlink" Target="https://library.leeds.ac.uk/info/1404/literature_searching/14/literature_searching_explained/4" TargetMode="External"/><Relationship Id="rId4" Type="http://schemas.openxmlformats.org/officeDocument/2006/relationships/hyperlink" Target="https://pmc.ncbi.nlm.nih.gov/articles/PMC50379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670E93-1391-244E-1233-45CA29946E14}"/>
              </a:ext>
            </a:extLst>
          </p:cNvPr>
          <p:cNvSpPr>
            <a:spLocks noGrp="1"/>
          </p:cNvSpPr>
          <p:nvPr>
            <p:ph type="ctrTitle"/>
          </p:nvPr>
        </p:nvSpPr>
        <p:spPr>
          <a:xfrm>
            <a:off x="3215729" y="1764407"/>
            <a:ext cx="5760846" cy="2310312"/>
          </a:xfrm>
        </p:spPr>
        <p:txBody>
          <a:bodyPr>
            <a:normAutofit fontScale="90000"/>
          </a:bodyPr>
          <a:lstStyle/>
          <a:p>
            <a:br>
              <a:rPr lang="en-GB" sz="1300" dirty="0">
                <a:solidFill>
                  <a:schemeClr val="tx2"/>
                </a:solidFill>
              </a:rPr>
            </a:br>
            <a:r>
              <a:rPr lang="en-US" sz="1300" b="1" dirty="0">
                <a:solidFill>
                  <a:schemeClr val="tx2"/>
                </a:solidFill>
              </a:rPr>
              <a:t> </a:t>
            </a:r>
            <a:br>
              <a:rPr lang="en-GB" sz="1300" dirty="0">
                <a:solidFill>
                  <a:schemeClr val="tx2"/>
                </a:solidFill>
              </a:rPr>
            </a:br>
            <a:r>
              <a:rPr lang="en-US" sz="1300" b="1" dirty="0">
                <a:solidFill>
                  <a:schemeClr val="tx2"/>
                </a:solidFill>
              </a:rPr>
              <a:t> </a:t>
            </a:r>
            <a:br>
              <a:rPr lang="en-GB" sz="1300" dirty="0">
                <a:solidFill>
                  <a:schemeClr val="tx2"/>
                </a:solidFill>
              </a:rPr>
            </a:br>
            <a:r>
              <a:rPr lang="en-US" sz="1300" b="1" dirty="0">
                <a:solidFill>
                  <a:schemeClr val="tx2"/>
                </a:solidFill>
              </a:rPr>
              <a:t> </a:t>
            </a: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3100"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Student name: </a:t>
            </a:r>
            <a:r>
              <a:rPr lang="nl-NL" sz="3100" dirty="0">
                <a:solidFill>
                  <a:schemeClr val="tx2"/>
                </a:solidFill>
                <a:latin typeface="Arial" panose="020B0604020202020204" pitchFamily="34" charset="0"/>
                <a:cs typeface="Arial" panose="020B0604020202020204" pitchFamily="34" charset="0"/>
              </a:rPr>
              <a:t>Safina Bibi</a:t>
            </a:r>
            <a:br>
              <a:rPr lang="nl-NL" sz="3100" dirty="0">
                <a:solidFill>
                  <a:schemeClr val="tx2"/>
                </a:solidFill>
                <a:latin typeface="Arial" panose="020B0604020202020204" pitchFamily="34" charset="0"/>
                <a:cs typeface="Arial" panose="020B0604020202020204" pitchFamily="34" charset="0"/>
              </a:rPr>
            </a:br>
            <a:br>
              <a:rPr lang="en-GB" sz="3100" b="1"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Student ID: </a:t>
            </a:r>
            <a:r>
              <a:rPr lang="nl-NL" sz="3100" dirty="0">
                <a:solidFill>
                  <a:schemeClr val="tx2"/>
                </a:solidFill>
                <a:latin typeface="Arial" panose="020B0604020202020204" pitchFamily="34" charset="0"/>
                <a:cs typeface="Arial" panose="020B0604020202020204" pitchFamily="34" charset="0"/>
              </a:rPr>
              <a:t>2243482</a:t>
            </a:r>
            <a:br>
              <a:rPr lang="en-GB" sz="3100" dirty="0">
                <a:solidFill>
                  <a:schemeClr val="tx2"/>
                </a:solidFill>
                <a:latin typeface="Arial" panose="020B0604020202020204" pitchFamily="34" charset="0"/>
                <a:cs typeface="Arial" panose="020B0604020202020204" pitchFamily="34" charset="0"/>
              </a:rPr>
            </a:br>
            <a:r>
              <a:rPr lang="nl-NL" sz="3100" dirty="0">
                <a:solidFill>
                  <a:schemeClr val="tx2"/>
                </a:solidFill>
                <a:latin typeface="Arial" panose="020B0604020202020204" pitchFamily="34" charset="0"/>
                <a:cs typeface="Arial" panose="020B0604020202020204" pitchFamily="34" charset="0"/>
              </a:rPr>
              <a:t> </a:t>
            </a:r>
            <a:br>
              <a:rPr lang="en-GB" sz="3100"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Module name: </a:t>
            </a:r>
            <a:r>
              <a:rPr lang="en-US" sz="3200" dirty="0">
                <a:solidFill>
                  <a:schemeClr val="tx2"/>
                </a:solidFill>
                <a:latin typeface="Arial" panose="020B0604020202020204" pitchFamily="34" charset="0"/>
                <a:cs typeface="Arial" panose="020B0604020202020204" pitchFamily="34" charset="0"/>
              </a:rPr>
              <a:t>Independent Project</a:t>
            </a:r>
            <a:br>
              <a:rPr lang="nl-NL" sz="3100" b="1" dirty="0">
                <a:solidFill>
                  <a:schemeClr val="tx2"/>
                </a:solidFill>
                <a:latin typeface="Arial" panose="020B0604020202020204" pitchFamily="34" charset="0"/>
                <a:cs typeface="Arial" panose="020B0604020202020204" pitchFamily="34" charset="0"/>
              </a:rPr>
            </a:br>
            <a:br>
              <a:rPr lang="en-GB" sz="3100" b="1" dirty="0">
                <a:solidFill>
                  <a:schemeClr val="tx2"/>
                </a:solidFill>
                <a:latin typeface="Arial" panose="020B0604020202020204" pitchFamily="34" charset="0"/>
                <a:cs typeface="Arial" panose="020B0604020202020204" pitchFamily="34" charset="0"/>
              </a:rPr>
            </a:br>
            <a:r>
              <a:rPr lang="en-US" sz="3100" b="1" dirty="0">
                <a:solidFill>
                  <a:schemeClr val="tx2"/>
                </a:solidFill>
                <a:latin typeface="Arial" panose="020B0604020202020204" pitchFamily="34" charset="0"/>
                <a:cs typeface="Arial" panose="020B0604020202020204" pitchFamily="34" charset="0"/>
              </a:rPr>
              <a:t>Module code: </a:t>
            </a:r>
            <a:r>
              <a:rPr lang="en-US" sz="3100" dirty="0">
                <a:solidFill>
                  <a:schemeClr val="tx2"/>
                </a:solidFill>
                <a:latin typeface="Arial" panose="020B0604020202020204" pitchFamily="34" charset="0"/>
                <a:cs typeface="Arial" panose="020B0604020202020204" pitchFamily="34" charset="0"/>
              </a:rPr>
              <a:t>BMHP6020</a:t>
            </a:r>
            <a:br>
              <a:rPr lang="en-GB" sz="1300" dirty="0">
                <a:solidFill>
                  <a:schemeClr val="tx2"/>
                </a:solidFill>
                <a:latin typeface="Arial" panose="020B0604020202020204" pitchFamily="34" charset="0"/>
                <a:cs typeface="Arial" panose="020B0604020202020204" pitchFamily="34" charset="0"/>
              </a:rPr>
            </a:br>
            <a:br>
              <a:rPr lang="en-US" sz="1300" dirty="0">
                <a:solidFill>
                  <a:schemeClr val="tx2"/>
                </a:solidFill>
                <a:latin typeface="Arial" panose="020B0604020202020204" pitchFamily="34" charset="0"/>
                <a:cs typeface="Arial" panose="020B0604020202020204" pitchFamily="34" charset="0"/>
              </a:rPr>
            </a:br>
            <a:br>
              <a:rPr lang="en-GB" sz="1300" dirty="0">
                <a:solidFill>
                  <a:schemeClr val="tx2"/>
                </a:solidFill>
                <a:effectLst/>
                <a:latin typeface="Arial" panose="020B0604020202020204" pitchFamily="34" charset="0"/>
                <a:cs typeface="Arial" panose="020B0604020202020204" pitchFamily="34" charset="0"/>
              </a:rPr>
            </a:br>
            <a:br>
              <a:rPr lang="en-US" sz="1300" dirty="0">
                <a:solidFill>
                  <a:schemeClr val="tx2"/>
                </a:solidFill>
                <a:latin typeface="Arial" panose="020B0604020202020204" pitchFamily="34" charset="0"/>
                <a:cs typeface="Arial" panose="020B0604020202020204" pitchFamily="34" charset="0"/>
              </a:rPr>
            </a:br>
            <a:endParaRPr lang="en-US" sz="1300" dirty="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69FD0A-D53B-0148-CF7F-C8D788A53562}"/>
              </a:ext>
            </a:extLst>
          </p:cNvPr>
          <p:cNvSpPr>
            <a:spLocks noGrp="1"/>
          </p:cNvSpPr>
          <p:nvPr>
            <p:ph type="subTitle" idx="1"/>
          </p:nvPr>
        </p:nvSpPr>
        <p:spPr>
          <a:xfrm>
            <a:off x="0" y="4074719"/>
            <a:ext cx="12191695" cy="925905"/>
          </a:xfrm>
        </p:spPr>
        <p:txBody>
          <a:bodyPr>
            <a:normAutofit fontScale="92500" lnSpcReduction="10000"/>
          </a:bodyPr>
          <a:lstStyle/>
          <a:p>
            <a:br>
              <a:rPr lang="en-GB" sz="1300" dirty="0">
                <a:solidFill>
                  <a:schemeClr val="tx2"/>
                </a:solidFill>
              </a:rPr>
            </a:br>
            <a:r>
              <a:rPr lang="en-US" sz="4200" b="1" dirty="0">
                <a:solidFill>
                  <a:schemeClr val="tx2"/>
                </a:solidFill>
                <a:latin typeface="Arial" panose="020B0604020202020204" pitchFamily="34" charset="0"/>
                <a:cs typeface="Arial" panose="020B0604020202020204" pitchFamily="34" charset="0"/>
              </a:rPr>
              <a:t>Methods and Search Strategy Academic Poster </a:t>
            </a:r>
            <a:br>
              <a:rPr lang="en-GB" sz="1300" dirty="0">
                <a:solidFill>
                  <a:schemeClr val="tx2"/>
                </a:solidFill>
              </a:rPr>
            </a:br>
            <a:endParaRPr lang="en-US" sz="1300" dirty="0">
              <a:solidFill>
                <a:schemeClr val="tx2"/>
              </a:solidFill>
            </a:endParaRPr>
          </a:p>
        </p:txBody>
      </p:sp>
    </p:spTree>
    <p:extLst>
      <p:ext uri="{BB962C8B-B14F-4D97-AF65-F5344CB8AC3E}">
        <p14:creationId xmlns:p14="http://schemas.microsoft.com/office/powerpoint/2010/main" val="855723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870BEB2-C992-219B-0AA6-06F935F24B09}"/>
              </a:ext>
            </a:extLst>
          </p:cNvPr>
          <p:cNvSpPr txBox="1"/>
          <p:nvPr/>
        </p:nvSpPr>
        <p:spPr>
          <a:xfrm>
            <a:off x="1" y="0"/>
            <a:ext cx="12192000" cy="1107996"/>
          </a:xfrm>
          <a:prstGeom prst="rect">
            <a:avLst/>
          </a:prstGeom>
          <a:noFill/>
        </p:spPr>
        <p:txBody>
          <a:bodyPr wrap="square" rtlCol="0">
            <a:spAutoFit/>
          </a:bodyPr>
          <a:lstStyle/>
          <a:p>
            <a:pPr algn="ctr"/>
            <a:r>
              <a:rPr lang="en-GB" sz="2400" b="1" dirty="0">
                <a:solidFill>
                  <a:schemeClr val="accent1">
                    <a:lumMod val="75000"/>
                  </a:schemeClr>
                </a:solidFill>
                <a:latin typeface="Arial" panose="020B0604020202020204" pitchFamily="34" charset="0"/>
                <a:cs typeface="Arial" panose="020B0604020202020204" pitchFamily="34" charset="0"/>
              </a:rPr>
              <a:t>Exploring the impact migrant workers play in the Adult Social Care workforce in the United Kingdom (UK) By: Safina Bibi</a:t>
            </a:r>
          </a:p>
          <a:p>
            <a:endParaRPr lang="en-GB" dirty="0"/>
          </a:p>
        </p:txBody>
      </p:sp>
      <p:sp>
        <p:nvSpPr>
          <p:cNvPr id="9" name="TextBox 8">
            <a:extLst>
              <a:ext uri="{FF2B5EF4-FFF2-40B4-BE49-F238E27FC236}">
                <a16:creationId xmlns:a16="http://schemas.microsoft.com/office/drawing/2014/main" id="{68FEE9B0-9D55-F3E4-C617-FB93602EAB4E}"/>
              </a:ext>
            </a:extLst>
          </p:cNvPr>
          <p:cNvSpPr txBox="1"/>
          <p:nvPr/>
        </p:nvSpPr>
        <p:spPr>
          <a:xfrm>
            <a:off x="1301675" y="1914861"/>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4E08A41B-44AD-3F61-7626-810C8B1AAC66}"/>
              </a:ext>
            </a:extLst>
          </p:cNvPr>
          <p:cNvSpPr txBox="1"/>
          <p:nvPr/>
        </p:nvSpPr>
        <p:spPr>
          <a:xfrm>
            <a:off x="-10941" y="825519"/>
            <a:ext cx="5352468" cy="3699539"/>
          </a:xfrm>
          <a:prstGeom prst="rect">
            <a:avLst/>
          </a:prstGeom>
          <a:solidFill>
            <a:schemeClr val="tx2">
              <a:lumMod val="50000"/>
              <a:lumOff val="50000"/>
            </a:schemeClr>
          </a:solid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1. Introduction and Research Aim</a:t>
            </a:r>
          </a:p>
          <a:p>
            <a:pPr>
              <a:lnSpc>
                <a:spcPct val="150000"/>
              </a:lnSpc>
            </a:pPr>
            <a:r>
              <a:rPr lang="en-GB" sz="1400" dirty="0">
                <a:latin typeface="Arial" panose="020B0604020202020204" pitchFamily="34" charset="0"/>
                <a:cs typeface="Arial" panose="020B0604020202020204" pitchFamily="34" charset="0"/>
              </a:rPr>
              <a:t>The methodology poster outlines the research methods used to investigate the role of migrant workers in the United Kingdom (UK) adult social care (ASC) workforce. A secondary research approach was used to review relevant academic literature, government reports, and workforce publications (Aveyard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2023). The study explored how migrant workers contribute to workforce sustainability, address staffing shortages, and influence the delivery of ASC services. The poster summarises the search strategy, data collection, research validation, thematic analysis, inclusion and exclusion criteria, and ethical considerations.</a:t>
            </a:r>
          </a:p>
        </p:txBody>
      </p:sp>
      <p:sp>
        <p:nvSpPr>
          <p:cNvPr id="3" name="TextBox 2">
            <a:extLst>
              <a:ext uri="{FF2B5EF4-FFF2-40B4-BE49-F238E27FC236}">
                <a16:creationId xmlns:a16="http://schemas.microsoft.com/office/drawing/2014/main" id="{012649E8-1C26-7DCF-E0B7-DB68B7D1F754}"/>
              </a:ext>
            </a:extLst>
          </p:cNvPr>
          <p:cNvSpPr txBox="1"/>
          <p:nvPr/>
        </p:nvSpPr>
        <p:spPr>
          <a:xfrm>
            <a:off x="5330730" y="898595"/>
            <a:ext cx="6851464" cy="2141548"/>
          </a:xfrm>
          <a:prstGeom prst="rect">
            <a:avLst/>
          </a:prstGeom>
          <a:solidFill>
            <a:schemeClr val="accent1">
              <a:lumMod val="20000"/>
              <a:lumOff val="80000"/>
            </a:schemeClr>
          </a:solid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2. Search Strategy</a:t>
            </a:r>
          </a:p>
          <a:p>
            <a:pPr>
              <a:lnSpc>
                <a:spcPct val="150000"/>
              </a:lnSpc>
            </a:pPr>
            <a:r>
              <a:rPr lang="en-GB" sz="1200" dirty="0">
                <a:latin typeface="Arial" panose="020B0604020202020204" pitchFamily="34" charset="0"/>
                <a:ea typeface="ADLaM Display" panose="02010000000000000000" pitchFamily="2" charset="77"/>
                <a:cs typeface="Arial" panose="020B0604020202020204" pitchFamily="34" charset="0"/>
              </a:rPr>
              <a:t>A structured search strategy was implemented to identify relevant literature regarding migrant workers in the UK ASC workforce. Keywords such as migrant workers, adult social care, workforce sustainability, international recruitment, and workforce shortages were combined using Boolean operators (AND, OR, NOT) to improve search accuracy and relevancy (University of Leeds, 2025). A systematic strategy was used to ensure that the search process was transparent, comprehensive, and reliable (Bramer </a:t>
            </a:r>
            <a:r>
              <a:rPr lang="en-GB" sz="1200" i="1" dirty="0">
                <a:latin typeface="Arial" panose="020B0604020202020204" pitchFamily="34" charset="0"/>
                <a:ea typeface="ADLaM Display" panose="02010000000000000000" pitchFamily="2" charset="77"/>
                <a:cs typeface="Arial" panose="020B0604020202020204" pitchFamily="34" charset="0"/>
              </a:rPr>
              <a:t>et al., </a:t>
            </a:r>
            <a:r>
              <a:rPr lang="en-GB" sz="1200" dirty="0">
                <a:latin typeface="Arial" panose="020B0604020202020204" pitchFamily="34" charset="0"/>
                <a:ea typeface="ADLaM Display" panose="02010000000000000000" pitchFamily="2" charset="77"/>
                <a:cs typeface="Arial" panose="020B0604020202020204" pitchFamily="34" charset="0"/>
              </a:rPr>
              <a:t>2018).</a:t>
            </a:r>
            <a:endParaRPr lang="en-GB" b="1" dirty="0">
              <a:latin typeface="Arial" panose="020B0604020202020204" pitchFamily="34" charset="0"/>
              <a:ea typeface="ADLaM Display" panose="02010000000000000000" pitchFamily="2" charset="77"/>
              <a:cs typeface="Arial" panose="020B0604020202020204" pitchFamily="34" charset="0"/>
            </a:endParaRPr>
          </a:p>
        </p:txBody>
      </p:sp>
      <p:sp>
        <p:nvSpPr>
          <p:cNvPr id="4" name="TextBox 3">
            <a:extLst>
              <a:ext uri="{FF2B5EF4-FFF2-40B4-BE49-F238E27FC236}">
                <a16:creationId xmlns:a16="http://schemas.microsoft.com/office/drawing/2014/main" id="{5169099B-FD53-36F2-847E-A16258F574B3}"/>
              </a:ext>
            </a:extLst>
          </p:cNvPr>
          <p:cNvSpPr txBox="1"/>
          <p:nvPr/>
        </p:nvSpPr>
        <p:spPr>
          <a:xfrm>
            <a:off x="-1" y="4673658"/>
            <a:ext cx="5311867" cy="2207720"/>
          </a:xfrm>
          <a:prstGeom prst="rect">
            <a:avLst/>
          </a:prstGeom>
          <a:solidFill>
            <a:schemeClr val="tx2">
              <a:lumMod val="25000"/>
              <a:lumOff val="75000"/>
            </a:schemeClr>
          </a:solid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3. Searching for Information</a:t>
            </a:r>
          </a:p>
          <a:p>
            <a:pPr>
              <a:lnSpc>
                <a:spcPct val="150000"/>
              </a:lnSpc>
            </a:pPr>
            <a:r>
              <a:rPr lang="en-GB" sz="1100" dirty="0">
                <a:latin typeface="Arial" panose="020B0604020202020204" pitchFamily="34" charset="0"/>
                <a:cs typeface="Arial" panose="020B0604020202020204" pitchFamily="34" charset="0"/>
              </a:rPr>
              <a:t>Literature was identified through Google Scholar, PubMed, the UWTSD Library, and key organisational websites, including the World Health Organization, Skills for Care, and the Migration Observatory. Relevant studies were located using predefined keywords and screening processes. Sources were selected based on their relevance to the research question, credibility, accessibility, and contribution to understanding the role of migrant workers in sustaining the UK adult social care workforce (University of Leeds, 2025).</a:t>
            </a:r>
          </a:p>
        </p:txBody>
      </p:sp>
      <p:sp>
        <p:nvSpPr>
          <p:cNvPr id="7" name="TextBox 6">
            <a:extLst>
              <a:ext uri="{FF2B5EF4-FFF2-40B4-BE49-F238E27FC236}">
                <a16:creationId xmlns:a16="http://schemas.microsoft.com/office/drawing/2014/main" id="{03B6E42D-B9F1-D2E3-2289-C546973782C1}"/>
              </a:ext>
            </a:extLst>
          </p:cNvPr>
          <p:cNvSpPr txBox="1"/>
          <p:nvPr/>
        </p:nvSpPr>
        <p:spPr>
          <a:xfrm>
            <a:off x="5408683" y="3560240"/>
            <a:ext cx="1692875" cy="338554"/>
          </a:xfrm>
          <a:prstGeom prst="rect">
            <a:avLst/>
          </a:prstGeom>
          <a:solidFill>
            <a:schemeClr val="tx2">
              <a:lumMod val="25000"/>
              <a:lumOff val="75000"/>
            </a:schemeClr>
          </a:solidFill>
        </p:spPr>
        <p:txBody>
          <a:bodyPr wrap="square" rtlCol="0">
            <a:spAutoFit/>
          </a:bodyPr>
          <a:lstStyle/>
          <a:p>
            <a:r>
              <a:rPr lang="en-GB" sz="1600" dirty="0">
                <a:latin typeface="Arial" panose="020B0604020202020204" pitchFamily="34" charset="0"/>
                <a:cs typeface="Arial" panose="020B0604020202020204" pitchFamily="34" charset="0"/>
              </a:rPr>
              <a:t>Research Aim</a:t>
            </a:r>
          </a:p>
        </p:txBody>
      </p:sp>
      <p:sp>
        <p:nvSpPr>
          <p:cNvPr id="11" name="TextBox 10">
            <a:extLst>
              <a:ext uri="{FF2B5EF4-FFF2-40B4-BE49-F238E27FC236}">
                <a16:creationId xmlns:a16="http://schemas.microsoft.com/office/drawing/2014/main" id="{A1043D91-31E1-D556-7661-5E762870C6A4}"/>
              </a:ext>
            </a:extLst>
          </p:cNvPr>
          <p:cNvSpPr txBox="1"/>
          <p:nvPr/>
        </p:nvSpPr>
        <p:spPr>
          <a:xfrm>
            <a:off x="5568535" y="4751824"/>
            <a:ext cx="1260390" cy="584775"/>
          </a:xfrm>
          <a:prstGeom prst="rect">
            <a:avLst/>
          </a:prstGeom>
          <a:solidFill>
            <a:schemeClr val="tx2">
              <a:lumMod val="25000"/>
              <a:lumOff val="75000"/>
            </a:schemeClr>
          </a:solidFill>
        </p:spPr>
        <p:txBody>
          <a:bodyPr wrap="square" rtlCol="0">
            <a:spAutoFit/>
          </a:bodyPr>
          <a:lstStyle/>
          <a:p>
            <a:r>
              <a:rPr lang="en-GB" sz="1600" dirty="0">
                <a:latin typeface="Arial" panose="020B0604020202020204" pitchFamily="34" charset="0"/>
                <a:cs typeface="Arial" panose="020B0604020202020204" pitchFamily="34" charset="0"/>
              </a:rPr>
              <a:t>Keywords Identified</a:t>
            </a:r>
          </a:p>
        </p:txBody>
      </p:sp>
      <p:sp>
        <p:nvSpPr>
          <p:cNvPr id="12" name="Right Arrow 11">
            <a:extLst>
              <a:ext uri="{FF2B5EF4-FFF2-40B4-BE49-F238E27FC236}">
                <a16:creationId xmlns:a16="http://schemas.microsoft.com/office/drawing/2014/main" id="{1499766A-2850-24EB-9459-0A62522C95FC}"/>
              </a:ext>
            </a:extLst>
          </p:cNvPr>
          <p:cNvSpPr/>
          <p:nvPr/>
        </p:nvSpPr>
        <p:spPr>
          <a:xfrm>
            <a:off x="7297349" y="6200777"/>
            <a:ext cx="577010" cy="2247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FF14DFF1-555F-3935-7696-B09041C2DF41}"/>
              </a:ext>
            </a:extLst>
          </p:cNvPr>
          <p:cNvSpPr txBox="1"/>
          <p:nvPr/>
        </p:nvSpPr>
        <p:spPr>
          <a:xfrm>
            <a:off x="5297532" y="6143530"/>
            <a:ext cx="2014151" cy="738664"/>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Boolean Operators Applied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(AND / OR / NOT)</a:t>
            </a:r>
          </a:p>
        </p:txBody>
      </p:sp>
      <p:sp>
        <p:nvSpPr>
          <p:cNvPr id="14" name="Down Arrow 13">
            <a:extLst>
              <a:ext uri="{FF2B5EF4-FFF2-40B4-BE49-F238E27FC236}">
                <a16:creationId xmlns:a16="http://schemas.microsoft.com/office/drawing/2014/main" id="{675952CD-C273-055D-1A0C-C7F9EDE230CB}"/>
              </a:ext>
            </a:extLst>
          </p:cNvPr>
          <p:cNvSpPr/>
          <p:nvPr/>
        </p:nvSpPr>
        <p:spPr>
          <a:xfrm>
            <a:off x="6027693" y="5396615"/>
            <a:ext cx="171037" cy="7386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Down Arrow 14">
            <a:extLst>
              <a:ext uri="{FF2B5EF4-FFF2-40B4-BE49-F238E27FC236}">
                <a16:creationId xmlns:a16="http://schemas.microsoft.com/office/drawing/2014/main" id="{5B5A5CD0-3CD2-AAEA-0F47-C3084CCA6888}"/>
              </a:ext>
            </a:extLst>
          </p:cNvPr>
          <p:cNvSpPr/>
          <p:nvPr/>
        </p:nvSpPr>
        <p:spPr>
          <a:xfrm>
            <a:off x="5993315" y="3998188"/>
            <a:ext cx="205415" cy="6936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2"/>
              </a:solidFill>
            </a:endParaRPr>
          </a:p>
        </p:txBody>
      </p:sp>
      <p:sp>
        <p:nvSpPr>
          <p:cNvPr id="17" name="TextBox 16">
            <a:extLst>
              <a:ext uri="{FF2B5EF4-FFF2-40B4-BE49-F238E27FC236}">
                <a16:creationId xmlns:a16="http://schemas.microsoft.com/office/drawing/2014/main" id="{6106BC5A-953A-05BA-6D34-185B4DB848DD}"/>
              </a:ext>
            </a:extLst>
          </p:cNvPr>
          <p:cNvSpPr txBox="1"/>
          <p:nvPr/>
        </p:nvSpPr>
        <p:spPr>
          <a:xfrm>
            <a:off x="7957104" y="5706767"/>
            <a:ext cx="1985319" cy="1169551"/>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Database Searches    Conducted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Google Scholar</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PubMed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UWTSD Library</a:t>
            </a:r>
          </a:p>
        </p:txBody>
      </p:sp>
      <p:sp>
        <p:nvSpPr>
          <p:cNvPr id="18" name="Up Arrow 17">
            <a:extLst>
              <a:ext uri="{FF2B5EF4-FFF2-40B4-BE49-F238E27FC236}">
                <a16:creationId xmlns:a16="http://schemas.microsoft.com/office/drawing/2014/main" id="{85C24E10-CEAA-FA76-797C-5F977C6CA1B2}"/>
              </a:ext>
            </a:extLst>
          </p:cNvPr>
          <p:cNvSpPr/>
          <p:nvPr/>
        </p:nvSpPr>
        <p:spPr>
          <a:xfrm>
            <a:off x="8496791" y="4765364"/>
            <a:ext cx="171038" cy="73866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F16F4925-8B48-3A01-98F2-30FE8E6F2B8F}"/>
              </a:ext>
            </a:extLst>
          </p:cNvPr>
          <p:cNvSpPr txBox="1"/>
          <p:nvPr/>
        </p:nvSpPr>
        <p:spPr>
          <a:xfrm>
            <a:off x="7771259" y="3052777"/>
            <a:ext cx="1692875" cy="1600438"/>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Organisation Websites Searched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WHO</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Skills for 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Migration Observatory</a:t>
            </a:r>
          </a:p>
        </p:txBody>
      </p:sp>
      <p:sp>
        <p:nvSpPr>
          <p:cNvPr id="20" name="Right Arrow 19">
            <a:extLst>
              <a:ext uri="{FF2B5EF4-FFF2-40B4-BE49-F238E27FC236}">
                <a16:creationId xmlns:a16="http://schemas.microsoft.com/office/drawing/2014/main" id="{99B32E1A-2FA3-F791-E33C-FA4B302F7127}"/>
              </a:ext>
            </a:extLst>
          </p:cNvPr>
          <p:cNvSpPr/>
          <p:nvPr/>
        </p:nvSpPr>
        <p:spPr>
          <a:xfrm>
            <a:off x="9489362" y="3347810"/>
            <a:ext cx="937970" cy="20562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052EAA-1B7A-B614-EBCC-D78A981E5978}"/>
              </a:ext>
            </a:extLst>
          </p:cNvPr>
          <p:cNvSpPr txBox="1"/>
          <p:nvPr/>
        </p:nvSpPr>
        <p:spPr>
          <a:xfrm>
            <a:off x="10445337" y="3030164"/>
            <a:ext cx="1746663" cy="584775"/>
          </a:xfrm>
          <a:prstGeom prst="rect">
            <a:avLst/>
          </a:prstGeom>
          <a:solidFill>
            <a:schemeClr val="tx2">
              <a:lumMod val="25000"/>
              <a:lumOff val="75000"/>
            </a:schemeClr>
          </a:solidFill>
        </p:spPr>
        <p:txBody>
          <a:bodyPr wrap="square" rtlCol="0">
            <a:spAutoFit/>
          </a:bodyPr>
          <a:lstStyle/>
          <a:p>
            <a:pPr algn="ctr"/>
            <a:r>
              <a:rPr lang="en-GB" sz="1600" dirty="0">
                <a:latin typeface="Arial" panose="020B0604020202020204" pitchFamily="34" charset="0"/>
                <a:cs typeface="Arial" panose="020B0604020202020204" pitchFamily="34" charset="0"/>
              </a:rPr>
              <a:t>Source Screening </a:t>
            </a:r>
          </a:p>
        </p:txBody>
      </p:sp>
      <p:sp>
        <p:nvSpPr>
          <p:cNvPr id="22" name="Down Arrow 21">
            <a:extLst>
              <a:ext uri="{FF2B5EF4-FFF2-40B4-BE49-F238E27FC236}">
                <a16:creationId xmlns:a16="http://schemas.microsoft.com/office/drawing/2014/main" id="{66C7F831-5DCD-B655-3A79-FBD95D650619}"/>
              </a:ext>
            </a:extLst>
          </p:cNvPr>
          <p:cNvSpPr/>
          <p:nvPr/>
        </p:nvSpPr>
        <p:spPr>
          <a:xfrm>
            <a:off x="11175842" y="3618627"/>
            <a:ext cx="194845" cy="5335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B0633014-C887-6897-748D-CD8DC79A633B}"/>
              </a:ext>
            </a:extLst>
          </p:cNvPr>
          <p:cNvSpPr txBox="1"/>
          <p:nvPr/>
        </p:nvSpPr>
        <p:spPr>
          <a:xfrm>
            <a:off x="10489319" y="4242581"/>
            <a:ext cx="1692875" cy="461665"/>
          </a:xfrm>
          <a:prstGeom prst="rect">
            <a:avLst/>
          </a:prstGeom>
          <a:solidFill>
            <a:schemeClr val="tx2">
              <a:lumMod val="25000"/>
              <a:lumOff val="75000"/>
            </a:schemeClr>
          </a:solidFill>
        </p:spPr>
        <p:txBody>
          <a:bodyPr wrap="square" rtlCol="0">
            <a:spAutoFit/>
          </a:bodyPr>
          <a:lstStyle/>
          <a:p>
            <a:r>
              <a:rPr lang="en-GB" sz="1200" dirty="0">
                <a:latin typeface="Arial" panose="020B0604020202020204" pitchFamily="34" charset="0"/>
                <a:cs typeface="Arial" panose="020B0604020202020204" pitchFamily="34" charset="0"/>
              </a:rPr>
              <a:t>Inclusion &amp; Exclusion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Criteria Applied </a:t>
            </a:r>
          </a:p>
        </p:txBody>
      </p:sp>
      <p:sp>
        <p:nvSpPr>
          <p:cNvPr id="24" name="TextBox 23">
            <a:extLst>
              <a:ext uri="{FF2B5EF4-FFF2-40B4-BE49-F238E27FC236}">
                <a16:creationId xmlns:a16="http://schemas.microsoft.com/office/drawing/2014/main" id="{EADA3987-8499-F807-6372-2316FD0F817F}"/>
              </a:ext>
            </a:extLst>
          </p:cNvPr>
          <p:cNvSpPr txBox="1"/>
          <p:nvPr/>
        </p:nvSpPr>
        <p:spPr>
          <a:xfrm>
            <a:off x="10473264" y="5411399"/>
            <a:ext cx="1738229" cy="461665"/>
          </a:xfrm>
          <a:prstGeom prst="rect">
            <a:avLst/>
          </a:prstGeom>
          <a:solidFill>
            <a:schemeClr val="tx2">
              <a:lumMod val="25000"/>
              <a:lumOff val="75000"/>
            </a:schemeClr>
          </a:solidFill>
        </p:spPr>
        <p:txBody>
          <a:bodyPr wrap="square" rtlCol="0">
            <a:spAutoFit/>
          </a:bodyPr>
          <a:lstStyle/>
          <a:p>
            <a:pPr algn="ctr"/>
            <a:r>
              <a:rPr lang="en-GB" sz="1200" dirty="0">
                <a:latin typeface="Arial" panose="020B0604020202020204" pitchFamily="34" charset="0"/>
                <a:cs typeface="Arial" panose="020B0604020202020204" pitchFamily="34" charset="0"/>
              </a:rPr>
              <a:t>Final Sources  Selected </a:t>
            </a:r>
          </a:p>
        </p:txBody>
      </p:sp>
      <p:sp>
        <p:nvSpPr>
          <p:cNvPr id="25" name="Down Arrow 24">
            <a:extLst>
              <a:ext uri="{FF2B5EF4-FFF2-40B4-BE49-F238E27FC236}">
                <a16:creationId xmlns:a16="http://schemas.microsoft.com/office/drawing/2014/main" id="{1642CEFD-0D10-C18A-0649-2701288720B0}"/>
              </a:ext>
            </a:extLst>
          </p:cNvPr>
          <p:cNvSpPr/>
          <p:nvPr/>
        </p:nvSpPr>
        <p:spPr>
          <a:xfrm>
            <a:off x="11220846" y="4791016"/>
            <a:ext cx="197709" cy="5335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33DC7FCF-B375-4668-74CF-D5B4A9C751EA}"/>
              </a:ext>
            </a:extLst>
          </p:cNvPr>
          <p:cNvSpPr txBox="1"/>
          <p:nvPr/>
        </p:nvSpPr>
        <p:spPr>
          <a:xfrm>
            <a:off x="10337082" y="6396335"/>
            <a:ext cx="1874411" cy="461665"/>
          </a:xfrm>
          <a:prstGeom prst="rect">
            <a:avLst/>
          </a:prstGeom>
          <a:solidFill>
            <a:schemeClr val="tx2">
              <a:lumMod val="25000"/>
              <a:lumOff val="75000"/>
            </a:schemeClr>
          </a:solidFill>
        </p:spPr>
        <p:txBody>
          <a:bodyPr wrap="square" rtlCol="0">
            <a:spAutoFit/>
          </a:bodyPr>
          <a:lstStyle/>
          <a:p>
            <a:pPr algn="ctr"/>
            <a:r>
              <a:rPr lang="en-GB" sz="1200" dirty="0">
                <a:latin typeface="Arial" panose="020B0604020202020204" pitchFamily="34" charset="0"/>
                <a:cs typeface="Arial" panose="020B0604020202020204" pitchFamily="34" charset="0"/>
              </a:rPr>
              <a:t>Thematic Analysis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Braun &amp; Clarke (2006)</a:t>
            </a:r>
          </a:p>
        </p:txBody>
      </p:sp>
      <p:sp>
        <p:nvSpPr>
          <p:cNvPr id="27" name="Down Arrow 26">
            <a:extLst>
              <a:ext uri="{FF2B5EF4-FFF2-40B4-BE49-F238E27FC236}">
                <a16:creationId xmlns:a16="http://schemas.microsoft.com/office/drawing/2014/main" id="{1F53C05F-6463-9867-5384-C666F0E1C8D2}"/>
              </a:ext>
            </a:extLst>
          </p:cNvPr>
          <p:cNvSpPr/>
          <p:nvPr/>
        </p:nvSpPr>
        <p:spPr>
          <a:xfrm>
            <a:off x="11273477" y="5900634"/>
            <a:ext cx="203475" cy="46929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9" name="Straight Connector 28">
            <a:extLst>
              <a:ext uri="{FF2B5EF4-FFF2-40B4-BE49-F238E27FC236}">
                <a16:creationId xmlns:a16="http://schemas.microsoft.com/office/drawing/2014/main" id="{9BE5759E-11DE-6208-CF9D-A2E3BB98F5C4}"/>
              </a:ext>
            </a:extLst>
          </p:cNvPr>
          <p:cNvCxnSpPr>
            <a:cxnSpLocks/>
          </p:cNvCxnSpPr>
          <p:nvPr/>
        </p:nvCxnSpPr>
        <p:spPr>
          <a:xfrm>
            <a:off x="0" y="864973"/>
            <a:ext cx="5283198" cy="0"/>
          </a:xfrm>
          <a:prstGeom prst="line">
            <a:avLst/>
          </a:prstGeom>
        </p:spPr>
        <p:style>
          <a:lnRef idx="2">
            <a:schemeClr val="dk1"/>
          </a:lnRef>
          <a:fillRef idx="0">
            <a:schemeClr val="dk1"/>
          </a:fillRef>
          <a:effectRef idx="1">
            <a:schemeClr val="dk1"/>
          </a:effectRef>
          <a:fontRef idx="minor">
            <a:schemeClr val="tx1"/>
          </a:fontRef>
        </p:style>
      </p:cxnSp>
      <p:cxnSp>
        <p:nvCxnSpPr>
          <p:cNvPr id="32" name="Straight Connector 31">
            <a:extLst>
              <a:ext uri="{FF2B5EF4-FFF2-40B4-BE49-F238E27FC236}">
                <a16:creationId xmlns:a16="http://schemas.microsoft.com/office/drawing/2014/main" id="{CD9B470B-8901-0BC9-958C-5B9696C21925}"/>
              </a:ext>
            </a:extLst>
          </p:cNvPr>
          <p:cNvCxnSpPr/>
          <p:nvPr/>
        </p:nvCxnSpPr>
        <p:spPr>
          <a:xfrm>
            <a:off x="0" y="4546600"/>
            <a:ext cx="528319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DBA7CE91-06CB-47B7-4C9D-384E3C25F294}"/>
              </a:ext>
            </a:extLst>
          </p:cNvPr>
          <p:cNvCxnSpPr>
            <a:cxnSpLocks/>
          </p:cNvCxnSpPr>
          <p:nvPr/>
        </p:nvCxnSpPr>
        <p:spPr>
          <a:xfrm flipH="1">
            <a:off x="5311867" y="873224"/>
            <a:ext cx="18862" cy="5984776"/>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4F721339-AFF9-9DE2-17AA-F82BBE53DF2B}"/>
              </a:ext>
            </a:extLst>
          </p:cNvPr>
          <p:cNvCxnSpPr/>
          <p:nvPr/>
        </p:nvCxnSpPr>
        <p:spPr>
          <a:xfrm>
            <a:off x="5283198" y="864973"/>
            <a:ext cx="6908802" cy="0"/>
          </a:xfrm>
          <a:prstGeom prst="line">
            <a:avLst/>
          </a:prstGeom>
          <a:ln>
            <a:solidFill>
              <a:schemeClr val="tx2">
                <a:lumMod val="75000"/>
                <a:lumOff val="25000"/>
              </a:schemeClr>
            </a:solidFill>
          </a:ln>
        </p:spPr>
        <p:style>
          <a:lnRef idx="1">
            <a:schemeClr val="accent6"/>
          </a:lnRef>
          <a:fillRef idx="0">
            <a:schemeClr val="accent6"/>
          </a:fillRef>
          <a:effectRef idx="0">
            <a:schemeClr val="accent6"/>
          </a:effectRef>
          <a:fontRef idx="minor">
            <a:schemeClr val="tx1"/>
          </a:fontRef>
        </p:style>
      </p:cxnSp>
      <p:cxnSp>
        <p:nvCxnSpPr>
          <p:cNvPr id="41" name="Straight Connector 40">
            <a:extLst>
              <a:ext uri="{FF2B5EF4-FFF2-40B4-BE49-F238E27FC236}">
                <a16:creationId xmlns:a16="http://schemas.microsoft.com/office/drawing/2014/main" id="{FCA3C7FC-3409-0215-5171-B73AECF5BB5F}"/>
              </a:ext>
            </a:extLst>
          </p:cNvPr>
          <p:cNvCxnSpPr>
            <a:cxnSpLocks/>
          </p:cNvCxnSpPr>
          <p:nvPr/>
        </p:nvCxnSpPr>
        <p:spPr>
          <a:xfrm>
            <a:off x="5273392" y="3018727"/>
            <a:ext cx="6908802" cy="0"/>
          </a:xfrm>
          <a:prstGeom prst="line">
            <a:avLst/>
          </a:prstGeom>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259AB36B-5166-C59B-7659-191CA6EEEDBE}"/>
              </a:ext>
            </a:extLst>
          </p:cNvPr>
          <p:cNvSpPr txBox="1"/>
          <p:nvPr/>
        </p:nvSpPr>
        <p:spPr>
          <a:xfrm>
            <a:off x="5269463" y="3052777"/>
            <a:ext cx="1916215" cy="383505"/>
          </a:xfrm>
          <a:prstGeom prst="rect">
            <a:avLst/>
          </a:prstGeom>
          <a:noFill/>
        </p:spPr>
        <p:txBody>
          <a:bodyPr wrap="square" rtlCol="0">
            <a:spAutoFit/>
          </a:bodyPr>
          <a:lstStyle/>
          <a:p>
            <a:r>
              <a:rPr lang="en-GB" b="1" dirty="0">
                <a:solidFill>
                  <a:schemeClr val="accent1">
                    <a:lumMod val="75000"/>
                  </a:schemeClr>
                </a:solidFill>
              </a:rPr>
              <a:t>4. Flow Chart</a:t>
            </a:r>
          </a:p>
        </p:txBody>
      </p:sp>
    </p:spTree>
    <p:extLst>
      <p:ext uri="{BB962C8B-B14F-4D97-AF65-F5344CB8AC3E}">
        <p14:creationId xmlns:p14="http://schemas.microsoft.com/office/powerpoint/2010/main" val="878837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0729055-35DA-7A28-9C5E-9019D175A2F9}"/>
              </a:ext>
            </a:extLst>
          </p:cNvPr>
          <p:cNvSpPr txBox="1"/>
          <p:nvPr/>
        </p:nvSpPr>
        <p:spPr>
          <a:xfrm>
            <a:off x="0" y="0"/>
            <a:ext cx="12191999" cy="2037545"/>
          </a:xfrm>
          <a:prstGeom prst="rect">
            <a:avLst/>
          </a:prstGeom>
          <a:solidFill>
            <a:schemeClr val="accent4">
              <a:lumMod val="20000"/>
              <a:lumOff val="80000"/>
            </a:schemeClr>
          </a:solidFill>
        </p:spPr>
        <p:txBody>
          <a:bodyPr wrap="square" rtlCol="0">
            <a:spAutoFit/>
          </a:bodyPr>
          <a:lstStyle/>
          <a:p>
            <a:pPr algn="ctr">
              <a:lnSpc>
                <a:spcPct val="150000"/>
              </a:lnSpc>
            </a:pPr>
            <a:r>
              <a:rPr lang="en-GB" sz="1600" b="1" dirty="0">
                <a:latin typeface="Arial" panose="020B0604020202020204" pitchFamily="34" charset="0"/>
                <a:cs typeface="Arial" panose="020B0604020202020204" pitchFamily="34" charset="0"/>
              </a:rPr>
              <a:t>5. Research Validation and Analysis</a:t>
            </a:r>
          </a:p>
          <a:p>
            <a:pPr>
              <a:lnSpc>
                <a:spcPct val="150000"/>
              </a:lnSpc>
            </a:pPr>
            <a:r>
              <a:rPr lang="en-GB" sz="1400" dirty="0">
                <a:latin typeface="Arial" panose="020B0604020202020204" pitchFamily="34" charset="0"/>
                <a:cs typeface="Arial" panose="020B0604020202020204" pitchFamily="34" charset="0"/>
              </a:rPr>
              <a:t>Research validation ensured that the literature included in the dissertation was credible, reliable, and relevant to the research question. The CRAAP test (Currency, Relevance, Authority, Accuracy, and Purpose) was used to critically evaluate the quality of academic articles, government publications, and organisational reports (Birmingham City University, 2025). The selected literature was analysed using Braun and Clarke’s (2006) six-step thematic analysis. Initial codes were created and grouped into categories to identify recurring patterns across the literature, resulting in three key themes relating to workforce shortages, migration policy and international recruitment, and migrant worker experiences and workforce sustainability.</a:t>
            </a:r>
            <a:endParaRPr lang="en-US"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D9AE92D-4CC3-F436-279A-0C2B19488B1F}"/>
              </a:ext>
            </a:extLst>
          </p:cNvPr>
          <p:cNvSpPr txBox="1"/>
          <p:nvPr/>
        </p:nvSpPr>
        <p:spPr>
          <a:xfrm>
            <a:off x="-1" y="2037543"/>
            <a:ext cx="5619396" cy="2408847"/>
          </a:xfrm>
          <a:prstGeom prst="rect">
            <a:avLst/>
          </a:prstGeom>
          <a:solidFill>
            <a:schemeClr val="accent4">
              <a:lumMod val="40000"/>
              <a:lumOff val="60000"/>
            </a:schemeClr>
          </a:solid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6. Inclusion Criteria</a:t>
            </a:r>
          </a:p>
          <a:p>
            <a:pPr>
              <a:lnSpc>
                <a:spcPct val="150000"/>
              </a:lnSpc>
            </a:pPr>
            <a:r>
              <a:rPr lang="en-US" sz="1200" dirty="0">
                <a:latin typeface="Arial" panose="020B0604020202020204" pitchFamily="34" charset="0"/>
                <a:cs typeface="Arial" panose="020B0604020202020204" pitchFamily="34" charset="0"/>
              </a:rPr>
              <a:t>The review included of peer-reviewed academic journals, government publications, and organisational reports published within the last ten years. </a:t>
            </a:r>
            <a:r>
              <a:rPr lang="en-GB" sz="1200" dirty="0">
                <a:latin typeface="Arial" panose="020B0604020202020204" pitchFamily="34" charset="0"/>
                <a:cs typeface="Arial" panose="020B0604020202020204" pitchFamily="34" charset="0"/>
              </a:rPr>
              <a:t>Only English-language sources with full-text access were included. </a:t>
            </a:r>
            <a:r>
              <a:rPr lang="en-US" sz="1200" dirty="0">
                <a:latin typeface="Arial" panose="020B0604020202020204" pitchFamily="34" charset="0"/>
                <a:cs typeface="Arial" panose="020B0604020202020204" pitchFamily="34" charset="0"/>
              </a:rPr>
              <a:t>Studies were considered if they targeted migrant workers, the UK adult social care industry, workforce sustainability,</a:t>
            </a:r>
          </a:p>
          <a:p>
            <a:pPr>
              <a:lnSpc>
                <a:spcPct val="150000"/>
              </a:lnSpc>
            </a:pPr>
            <a:r>
              <a:rPr lang="en-US" sz="1200" dirty="0">
                <a:latin typeface="Arial" panose="020B0604020202020204" pitchFamily="34" charset="0"/>
                <a:cs typeface="Arial" panose="020B0604020202020204" pitchFamily="34" charset="0"/>
              </a:rPr>
              <a:t>international recruitment, or workforce shortages and were directly related to the research question (Aveyard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2023).</a:t>
            </a:r>
          </a:p>
        </p:txBody>
      </p:sp>
      <p:sp>
        <p:nvSpPr>
          <p:cNvPr id="10" name="TextBox 9">
            <a:extLst>
              <a:ext uri="{FF2B5EF4-FFF2-40B4-BE49-F238E27FC236}">
                <a16:creationId xmlns:a16="http://schemas.microsoft.com/office/drawing/2014/main" id="{592ABF9E-4441-C17C-698A-DA3CF772DF6A}"/>
              </a:ext>
            </a:extLst>
          </p:cNvPr>
          <p:cNvSpPr txBox="1"/>
          <p:nvPr/>
        </p:nvSpPr>
        <p:spPr>
          <a:xfrm>
            <a:off x="5619405" y="2276053"/>
            <a:ext cx="6572595" cy="2170338"/>
          </a:xfrm>
          <a:prstGeom prst="rect">
            <a:avLst/>
          </a:prstGeom>
          <a:solidFill>
            <a:schemeClr val="tx2">
              <a:lumMod val="50000"/>
              <a:lumOff val="50000"/>
            </a:schemeClr>
          </a:solidFill>
        </p:spPr>
        <p:txBody>
          <a:bodyPr wrap="square" rtlCol="0">
            <a:spAutoFit/>
          </a:bodyPr>
          <a:lstStyle/>
          <a:p>
            <a:r>
              <a:rPr lang="en-GB" sz="1600" b="1" dirty="0">
                <a:latin typeface="Arial" panose="020B0604020202020204" pitchFamily="34" charset="0"/>
                <a:cs typeface="Arial" panose="020B0604020202020204" pitchFamily="34" charset="0"/>
              </a:rPr>
              <a:t>7. Exclusion Criteria</a:t>
            </a:r>
          </a:p>
          <a:p>
            <a:pPr>
              <a:lnSpc>
                <a:spcPct val="150000"/>
              </a:lnSpc>
            </a:pPr>
            <a:r>
              <a:rPr lang="en-US" sz="1600" dirty="0">
                <a:latin typeface="Arial" panose="020B0604020202020204" pitchFamily="34" charset="0"/>
                <a:cs typeface="Arial" panose="020B0604020202020204" pitchFamily="34" charset="0"/>
              </a:rPr>
              <a:t>Studies published more than 10 years before the search period were excluded from the review. Non-English publications, duplicate records, articles without full-text access, and sources that were not directly relevant to the research question or focused outside the UK adult social care sector were also excluded (Aveyard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2023).</a:t>
            </a:r>
          </a:p>
        </p:txBody>
      </p:sp>
      <p:sp>
        <p:nvSpPr>
          <p:cNvPr id="11" name="TextBox 10">
            <a:extLst>
              <a:ext uri="{FF2B5EF4-FFF2-40B4-BE49-F238E27FC236}">
                <a16:creationId xmlns:a16="http://schemas.microsoft.com/office/drawing/2014/main" id="{4394C25C-A77A-D739-0807-4543EF262BE2}"/>
              </a:ext>
            </a:extLst>
          </p:cNvPr>
          <p:cNvSpPr txBox="1"/>
          <p:nvPr/>
        </p:nvSpPr>
        <p:spPr>
          <a:xfrm>
            <a:off x="1" y="4721422"/>
            <a:ext cx="12191999" cy="1770228"/>
          </a:xfrm>
          <a:prstGeom prst="rect">
            <a:avLst/>
          </a:prstGeom>
          <a:solidFill>
            <a:schemeClr val="accent4">
              <a:lumMod val="60000"/>
              <a:lumOff val="40000"/>
            </a:schemeClr>
          </a:solidFill>
        </p:spPr>
        <p:txBody>
          <a:bodyPr wrap="square" rtlCol="0">
            <a:spAutoFit/>
          </a:bodyPr>
          <a:lstStyle/>
          <a:p>
            <a:pPr algn="ctr"/>
            <a:r>
              <a:rPr lang="en-US" sz="1600" b="1" dirty="0">
                <a:latin typeface="Arial" panose="020B0604020202020204" pitchFamily="34" charset="0"/>
                <a:cs typeface="Arial" panose="020B0604020202020204" pitchFamily="34" charset="0"/>
              </a:rPr>
              <a:t>8. Ethical considerations</a:t>
            </a:r>
          </a:p>
          <a:p>
            <a:pPr>
              <a:lnSpc>
                <a:spcPct val="150000"/>
              </a:lnSpc>
            </a:pPr>
            <a:r>
              <a:rPr lang="en-GB" sz="1600" dirty="0">
                <a:latin typeface="Arial" panose="020B0604020202020204" pitchFamily="34" charset="0"/>
                <a:cs typeface="Arial" panose="020B0604020202020204" pitchFamily="34" charset="0"/>
              </a:rPr>
              <a:t>The research utilised secondary data from published academic literature, government reports, and organisational documents, therefore formal ethical approval was not required. Ethical principles were maintained by using credible and reliable sources, accurately interpreting findings, and using appropriate Harvard referencing to acknowledge original authors and avoid plagiarism (Garg, 2016). This ensured the integrity, transparency, and academic credibility of the research (UK Data Service, 2023).</a:t>
            </a:r>
            <a:endParaRPr lang="en-US" sz="1600" b="1"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5ABFBDE2-708A-B84D-199E-5184207D5770}"/>
              </a:ext>
            </a:extLst>
          </p:cNvPr>
          <p:cNvCxnSpPr/>
          <p:nvPr/>
        </p:nvCxnSpPr>
        <p:spPr>
          <a:xfrm flipV="1">
            <a:off x="0" y="1991379"/>
            <a:ext cx="12191999" cy="46166"/>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3823F33-B677-EDF5-3323-8DBB318C3F5A}"/>
              </a:ext>
            </a:extLst>
          </p:cNvPr>
          <p:cNvCxnSpPr>
            <a:cxnSpLocks/>
          </p:cNvCxnSpPr>
          <p:nvPr/>
        </p:nvCxnSpPr>
        <p:spPr>
          <a:xfrm>
            <a:off x="5619404" y="2037545"/>
            <a:ext cx="0" cy="2683877"/>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B5CB9C-B1F6-A36B-53BD-7C710126346A}"/>
              </a:ext>
            </a:extLst>
          </p:cNvPr>
          <p:cNvCxnSpPr>
            <a:cxnSpLocks/>
          </p:cNvCxnSpPr>
          <p:nvPr/>
        </p:nvCxnSpPr>
        <p:spPr>
          <a:xfrm flipH="1">
            <a:off x="0" y="4721422"/>
            <a:ext cx="1219199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5AA3C77B-423C-1645-FD93-AC6B7D9C7612}"/>
              </a:ext>
            </a:extLst>
          </p:cNvPr>
          <p:cNvCxnSpPr/>
          <p:nvPr/>
        </p:nvCxnSpPr>
        <p:spPr>
          <a:xfrm>
            <a:off x="5619404" y="4721422"/>
            <a:ext cx="6572596"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6790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90B0-8B98-61D6-E33A-03472C334053}"/>
              </a:ext>
            </a:extLst>
          </p:cNvPr>
          <p:cNvSpPr>
            <a:spLocks noGrp="1"/>
          </p:cNvSpPr>
          <p:nvPr>
            <p:ph type="title"/>
          </p:nvPr>
        </p:nvSpPr>
        <p:spPr>
          <a:xfrm>
            <a:off x="0" y="1"/>
            <a:ext cx="11353800" cy="1690688"/>
          </a:xfrm>
        </p:spPr>
        <p:txBody>
          <a:bodyPr>
            <a:normAutofit/>
          </a:bodyPr>
          <a:lstStyle/>
          <a:p>
            <a:r>
              <a:rPr lang="en-US"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9379E89-FD61-B8F3-E50D-F2EFE16BD34F}"/>
              </a:ext>
            </a:extLst>
          </p:cNvPr>
          <p:cNvSpPr>
            <a:spLocks noGrp="1"/>
          </p:cNvSpPr>
          <p:nvPr>
            <p:ph idx="1"/>
          </p:nvPr>
        </p:nvSpPr>
        <p:spPr>
          <a:xfrm>
            <a:off x="0" y="1302326"/>
            <a:ext cx="12192000" cy="5195455"/>
          </a:xfrm>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Aveyard, H., Greenway, K. and Parsons, L. (2023) </a:t>
            </a:r>
            <a:r>
              <a:rPr lang="en-GB" sz="1100" i="1" dirty="0">
                <a:latin typeface="Arial" panose="020B0604020202020204" pitchFamily="34" charset="0"/>
                <a:cs typeface="Arial" panose="020B0604020202020204" pitchFamily="34" charset="0"/>
              </a:rPr>
              <a:t>A beginner's guide to evidence-based practice in health and social care</a:t>
            </a:r>
            <a:r>
              <a:rPr lang="en-GB" sz="1100" dirty="0">
                <a:latin typeface="Arial" panose="020B0604020202020204" pitchFamily="34" charset="0"/>
                <a:cs typeface="Arial" panose="020B0604020202020204" pitchFamily="34" charset="0"/>
              </a:rPr>
              <a:t>. 4th edn. London: Open University Press.</a:t>
            </a:r>
          </a:p>
          <a:p>
            <a:pPr marL="0" indent="0">
              <a:lnSpc>
                <a:spcPct val="150000"/>
              </a:lnSpc>
              <a:buNone/>
            </a:pPr>
            <a:r>
              <a:rPr lang="en-GB" sz="1100" dirty="0">
                <a:latin typeface="Arial" panose="020B0604020202020204" pitchFamily="34" charset="0"/>
                <a:cs typeface="Arial" panose="020B0604020202020204" pitchFamily="34" charset="0"/>
              </a:rPr>
              <a:t>Bramer, W.M., de Jonge, G.B., </a:t>
            </a:r>
            <a:r>
              <a:rPr lang="en-GB" sz="1100" dirty="0" err="1">
                <a:latin typeface="Arial" panose="020B0604020202020204" pitchFamily="34" charset="0"/>
                <a:cs typeface="Arial" panose="020B0604020202020204" pitchFamily="34" charset="0"/>
              </a:rPr>
              <a:t>Rethlefsen</a:t>
            </a:r>
            <a:r>
              <a:rPr lang="en-GB" sz="1100" dirty="0">
                <a:latin typeface="Arial" panose="020B0604020202020204" pitchFamily="34" charset="0"/>
                <a:cs typeface="Arial" panose="020B0604020202020204" pitchFamily="34" charset="0"/>
              </a:rPr>
              <a:t>, M.L., Mast, F. and </a:t>
            </a:r>
            <a:r>
              <a:rPr lang="en-GB" sz="1100" dirty="0" err="1">
                <a:latin typeface="Arial" panose="020B0604020202020204" pitchFamily="34" charset="0"/>
                <a:cs typeface="Arial" panose="020B0604020202020204" pitchFamily="34" charset="0"/>
              </a:rPr>
              <a:t>Kleijnen</a:t>
            </a:r>
            <a:r>
              <a:rPr lang="en-GB" sz="1100" dirty="0">
                <a:latin typeface="Arial" panose="020B0604020202020204" pitchFamily="34" charset="0"/>
                <a:cs typeface="Arial" panose="020B0604020202020204" pitchFamily="34" charset="0"/>
              </a:rPr>
              <a:t>, J. (2018) ‘</a:t>
            </a:r>
            <a:r>
              <a:rPr lang="en-GB" sz="1100" i="1" dirty="0">
                <a:latin typeface="Arial" panose="020B0604020202020204" pitchFamily="34" charset="0"/>
                <a:cs typeface="Arial" panose="020B0604020202020204" pitchFamily="34" charset="0"/>
              </a:rPr>
              <a:t>A systematic approach to searching: an efficient and complete method to develop literature searches’, </a:t>
            </a:r>
            <a:r>
              <a:rPr lang="en-GB" sz="1100" dirty="0">
                <a:latin typeface="Arial" panose="020B0604020202020204" pitchFamily="34" charset="0"/>
                <a:cs typeface="Arial" panose="020B0604020202020204" pitchFamily="34" charset="0"/>
              </a:rPr>
              <a:t>106(4), pp. 531–541. </a:t>
            </a:r>
          </a:p>
          <a:p>
            <a:pPr marL="0" indent="0">
              <a:lnSpc>
                <a:spcPct val="150000"/>
              </a:lnSpc>
              <a:buNone/>
            </a:pPr>
            <a:r>
              <a:rPr lang="en-GB" sz="1100" dirty="0">
                <a:latin typeface="Arial" panose="020B0604020202020204" pitchFamily="34" charset="0"/>
                <a:cs typeface="Arial" panose="020B0604020202020204" pitchFamily="34" charset="0"/>
              </a:rPr>
              <a:t>Braun, V. and Clarke, V. (2006) ‘Using thematic analysis in psychology’, </a:t>
            </a:r>
            <a:r>
              <a:rPr lang="en-GB" sz="1100" i="1" dirty="0">
                <a:latin typeface="Arial" panose="020B0604020202020204" pitchFamily="34" charset="0"/>
                <a:cs typeface="Arial" panose="020B0604020202020204" pitchFamily="34" charset="0"/>
              </a:rPr>
              <a:t>Qualitative Research in Psychology</a:t>
            </a:r>
            <a:r>
              <a:rPr lang="en-GB" sz="1100" dirty="0">
                <a:latin typeface="Arial" panose="020B0604020202020204" pitchFamily="34" charset="0"/>
                <a:cs typeface="Arial" panose="020B0604020202020204" pitchFamily="34" charset="0"/>
              </a:rPr>
              <a:t>, 3(2), pp. 77–101. Available at: </a:t>
            </a:r>
            <a:r>
              <a:rPr lang="en-GB" sz="1100" u="sng" dirty="0">
                <a:latin typeface="Arial" panose="020B0604020202020204" pitchFamily="34" charset="0"/>
                <a:cs typeface="Arial" panose="020B0604020202020204" pitchFamily="34" charset="0"/>
                <a:hlinkClick r:id="rId2"/>
              </a:rPr>
              <a:t>https://doi.org/10.1191/1478088706qp063oa</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Birmingham City University (2025) </a:t>
            </a:r>
            <a:r>
              <a:rPr lang="en-GB" sz="1100" i="1" dirty="0">
                <a:latin typeface="Arial" panose="020B0604020202020204" pitchFamily="34" charset="0"/>
                <a:cs typeface="Arial" panose="020B0604020202020204" pitchFamily="34" charset="0"/>
              </a:rPr>
              <a:t>Checklist approach to critical evaluation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3"/>
              </a:rPr>
              <a:t>https://libguides.bcu.ac.uk/critical-evaluation/checklist-approach</a:t>
            </a:r>
            <a:r>
              <a:rPr lang="en-GB" sz="1100" dirty="0">
                <a:latin typeface="Arial" panose="020B0604020202020204" pitchFamily="34" charset="0"/>
                <a:cs typeface="Arial" panose="020B0604020202020204" pitchFamily="34" charset="0"/>
              </a:rPr>
              <a:t> (Accessed: 30 May 2026). </a:t>
            </a:r>
          </a:p>
          <a:p>
            <a:pPr marL="0" indent="0">
              <a:lnSpc>
                <a:spcPct val="150000"/>
              </a:lnSpc>
              <a:buNone/>
            </a:pPr>
            <a:r>
              <a:rPr lang="en-GB" sz="1100" dirty="0">
                <a:latin typeface="Arial" panose="020B0604020202020204" pitchFamily="34" charset="0"/>
                <a:cs typeface="Arial" panose="020B0604020202020204" pitchFamily="34" charset="0"/>
              </a:rPr>
              <a:t>Garg, R. (2016) ‘Methodology for research I’, </a:t>
            </a:r>
            <a:r>
              <a:rPr lang="en-GB" sz="1100" i="1" dirty="0">
                <a:latin typeface="Arial" panose="020B0604020202020204" pitchFamily="34" charset="0"/>
                <a:cs typeface="Arial" panose="020B0604020202020204" pitchFamily="34" charset="0"/>
              </a:rPr>
              <a:t>Indian Journal of Anaesthesia</a:t>
            </a:r>
            <a:r>
              <a:rPr lang="en-GB" sz="1100" dirty="0">
                <a:latin typeface="Arial" panose="020B0604020202020204" pitchFamily="34" charset="0"/>
                <a:cs typeface="Arial" panose="020B0604020202020204" pitchFamily="34" charset="0"/>
              </a:rPr>
              <a:t>, 60(9), pp. 640–645. Available at: </a:t>
            </a:r>
            <a:r>
              <a:rPr lang="en-GB" sz="1100" u="sng" dirty="0">
                <a:latin typeface="Arial" panose="020B0604020202020204" pitchFamily="34" charset="0"/>
                <a:cs typeface="Arial" panose="020B0604020202020204" pitchFamily="34" charset="0"/>
                <a:hlinkClick r:id="rId4"/>
              </a:rPr>
              <a:t>https://pmc.ncbi.nlm.nih.gov/articles/PMC5037944/</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University of Leeds (2025) </a:t>
            </a:r>
            <a:r>
              <a:rPr lang="en-GB" sz="1100" i="1" dirty="0">
                <a:latin typeface="Arial" panose="020B0604020202020204" pitchFamily="34" charset="0"/>
                <a:cs typeface="Arial" panose="020B0604020202020204" pitchFamily="34" charset="0"/>
              </a:rPr>
              <a:t>Develop a search strategy</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5"/>
              </a:rPr>
              <a:t>https://library.leeds.ac.uk/info/1404/literature_searching/14/literature_searching_explained/4</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UK Data Service (2026) </a:t>
            </a:r>
            <a:r>
              <a:rPr lang="en-GB" sz="1100" i="1" dirty="0">
                <a:latin typeface="Arial" panose="020B0604020202020204" pitchFamily="34" charset="0"/>
                <a:cs typeface="Arial" panose="020B0604020202020204" pitchFamily="34" charset="0"/>
              </a:rPr>
              <a:t>Ethical obligations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https://ukdataservice.ac.uk/learning-hub/research-data-management/ethical-issues/ethical-obligations/</a:t>
            </a:r>
            <a:r>
              <a:rPr lang="en-GB" sz="1100" dirty="0">
                <a:latin typeface="Arial" panose="020B0604020202020204" pitchFamily="34" charset="0"/>
                <a:cs typeface="Arial" panose="020B0604020202020204" pitchFamily="34" charset="0"/>
              </a:rPr>
              <a:t> (Accessed: 1 June 2026).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US" sz="1100" dirty="0"/>
          </a:p>
        </p:txBody>
      </p:sp>
    </p:spTree>
    <p:extLst>
      <p:ext uri="{BB962C8B-B14F-4D97-AF65-F5344CB8AC3E}">
        <p14:creationId xmlns:p14="http://schemas.microsoft.com/office/powerpoint/2010/main" val="2102554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332</TotalTime>
  <Words>1081</Words>
  <Application>Microsoft Macintosh PowerPoint</Application>
  <PresentationFormat>Widescreen</PresentationFormat>
  <Paragraphs>37</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               Student name: Safina Bibi  Student ID: 2243482   Module name: Independent Project  Module code: BMHP6020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Safina Bibi (2243482)</dc:creator>
  <cp:lastModifiedBy>Safina Bibi (2243482)</cp:lastModifiedBy>
  <cp:revision>1</cp:revision>
  <dcterms:created xsi:type="dcterms:W3CDTF">2026-06-20T13:45:16Z</dcterms:created>
  <dcterms:modified xsi:type="dcterms:W3CDTF">2026-07-11T10:46:46Z</dcterms:modified>
</cp:coreProperties>
</file>