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57" r:id="rId3"/>
    <p:sldId id="258" r:id="rId4"/>
    <p:sldId id="269" r:id="rId5"/>
    <p:sldId id="270" r:id="rId6"/>
    <p:sldId id="271" r:id="rId7"/>
    <p:sldId id="272" r:id="rId8"/>
    <p:sldId id="259" r:id="rId9"/>
    <p:sldId id="260" r:id="rId10"/>
    <p:sldId id="261" r:id="rId11"/>
    <p:sldId id="262" r:id="rId12"/>
    <p:sldId id="263" r:id="rId13"/>
    <p:sldId id="264" r:id="rId14"/>
    <p:sldId id="265" r:id="rId15"/>
    <p:sldId id="266" r:id="rId16"/>
    <p:sldId id="267" r:id="rId17"/>
    <p:sldId id="273" r:id="rId18"/>
    <p:sldId id="274"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08" y="-24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B86AEAB-0567-4207-8478-42783E9FC3C2}" type="datetimeFigureOut">
              <a:rPr lang="en-US" smtClean="0"/>
              <a:t>11/26/2010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04D224-ED4E-4217-8267-E25F8D2A193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B86AEAB-0567-4207-8478-42783E9FC3C2}" type="datetimeFigureOut">
              <a:rPr lang="en-US" smtClean="0"/>
              <a:t>11/26/2010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04D224-ED4E-4217-8267-E25F8D2A193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B86AEAB-0567-4207-8478-42783E9FC3C2}" type="datetimeFigureOut">
              <a:rPr lang="en-US" smtClean="0"/>
              <a:t>11/26/2010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04D224-ED4E-4217-8267-E25F8D2A193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B86AEAB-0567-4207-8478-42783E9FC3C2}" type="datetimeFigureOut">
              <a:rPr lang="en-US" smtClean="0"/>
              <a:t>11/26/2010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04D224-ED4E-4217-8267-E25F8D2A193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B86AEAB-0567-4207-8478-42783E9FC3C2}" type="datetimeFigureOut">
              <a:rPr lang="en-US" smtClean="0"/>
              <a:t>11/26/2010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04D224-ED4E-4217-8267-E25F8D2A193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B86AEAB-0567-4207-8478-42783E9FC3C2}" type="datetimeFigureOut">
              <a:rPr lang="en-US" smtClean="0"/>
              <a:t>11/26/2010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04D224-ED4E-4217-8267-E25F8D2A193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86AEAB-0567-4207-8478-42783E9FC3C2}" type="datetimeFigureOut">
              <a:rPr lang="en-US" smtClean="0"/>
              <a:t>11/26/2010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04D224-ED4E-4217-8267-E25F8D2A193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86AEAB-0567-4207-8478-42783E9FC3C2}" type="datetimeFigureOut">
              <a:rPr lang="en-US" smtClean="0"/>
              <a:t>11/26/2010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04D224-ED4E-4217-8267-E25F8D2A193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86AEAB-0567-4207-8478-42783E9FC3C2}" type="datetimeFigureOut">
              <a:rPr lang="en-US" smtClean="0"/>
              <a:t>11/26/2010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04D224-ED4E-4217-8267-E25F8D2A193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B86AEAB-0567-4207-8478-42783E9FC3C2}" type="datetimeFigureOut">
              <a:rPr lang="en-US" smtClean="0"/>
              <a:t>11/26/2010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04D224-ED4E-4217-8267-E25F8D2A193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B86AEAB-0567-4207-8478-42783E9FC3C2}" type="datetimeFigureOut">
              <a:rPr lang="en-US" smtClean="0"/>
              <a:t>11/26/2010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04D224-ED4E-4217-8267-E25F8D2A193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86AEAB-0567-4207-8478-42783E9FC3C2}" type="datetimeFigureOut">
              <a:rPr lang="en-US" smtClean="0"/>
              <a:t>11/26/2010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04D224-ED4E-4217-8267-E25F8D2A193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2" Type="http://schemas.openxmlformats.org/officeDocument/2006/relationships/hyperlink" Target="http://www.youtube.com/watch?v=ncVrVtHHad0"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8.jpeg"/><Relationship Id="rId13" Type="http://schemas.openxmlformats.org/officeDocument/2006/relationships/image" Target="../media/image22.jpeg"/><Relationship Id="rId3" Type="http://schemas.openxmlformats.org/officeDocument/2006/relationships/image" Target="../media/image13.jpeg"/><Relationship Id="rId7" Type="http://schemas.openxmlformats.org/officeDocument/2006/relationships/image" Target="../media/image17.jpeg"/><Relationship Id="rId12" Type="http://schemas.openxmlformats.org/officeDocument/2006/relationships/image" Target="../media/image21.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20.jpeg"/><Relationship Id="rId5" Type="http://schemas.openxmlformats.org/officeDocument/2006/relationships/image" Target="../media/image15.jpeg"/><Relationship Id="rId10" Type="http://schemas.openxmlformats.org/officeDocument/2006/relationships/hyperlink" Target="http://www.japanesegifts.com/intro.htm" TargetMode="External"/><Relationship Id="rId4" Type="http://schemas.openxmlformats.org/officeDocument/2006/relationships/image" Target="../media/image14.jpeg"/><Relationship Id="rId9"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en.wikipedia.org/wiki/File:Micawber.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908720"/>
            <a:ext cx="7848872" cy="646331"/>
          </a:xfrm>
          <a:prstGeom prst="rect">
            <a:avLst/>
          </a:prstGeom>
          <a:noFill/>
        </p:spPr>
        <p:txBody>
          <a:bodyPr wrap="square" rtlCol="0">
            <a:spAutoFit/>
          </a:bodyPr>
          <a:lstStyle/>
          <a:p>
            <a:r>
              <a:rPr lang="en-GB" sz="3600" b="1" dirty="0" smtClean="0"/>
              <a:t>Do we live in a consumer world?</a:t>
            </a:r>
            <a:endParaRPr 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6" name="Rectangle 6"/>
          <p:cNvSpPr>
            <a:spLocks noGrp="1" noChangeArrowheads="1"/>
          </p:cNvSpPr>
          <p:nvPr>
            <p:ph type="body" idx="1"/>
          </p:nvPr>
        </p:nvSpPr>
        <p:spPr>
          <a:xfrm>
            <a:off x="457200" y="1600200"/>
            <a:ext cx="8229600" cy="604838"/>
          </a:xfrm>
        </p:spPr>
        <p:txBody>
          <a:bodyPr/>
          <a:lstStyle/>
          <a:p>
            <a:pPr>
              <a:buFontTx/>
              <a:buNone/>
            </a:pPr>
            <a:r>
              <a:rPr lang="en-GB"/>
              <a:t>Symbols of the ‘West’ and capitalism:</a:t>
            </a:r>
            <a:endParaRPr lang="en-US"/>
          </a:p>
        </p:txBody>
      </p:sp>
      <p:pic>
        <p:nvPicPr>
          <p:cNvPr id="76810" name="Picture 10" descr="cokecan"/>
          <p:cNvPicPr>
            <a:picLocks noChangeAspect="1" noChangeArrowheads="1"/>
          </p:cNvPicPr>
          <p:nvPr/>
        </p:nvPicPr>
        <p:blipFill>
          <a:blip r:embed="rId2" cstate="print"/>
          <a:srcRect/>
          <a:stretch>
            <a:fillRect/>
          </a:stretch>
        </p:blipFill>
        <p:spPr bwMode="auto">
          <a:xfrm>
            <a:off x="179388" y="2492375"/>
            <a:ext cx="2100262" cy="3459163"/>
          </a:xfrm>
          <a:prstGeom prst="rect">
            <a:avLst/>
          </a:prstGeom>
          <a:noFill/>
        </p:spPr>
      </p:pic>
      <p:pic>
        <p:nvPicPr>
          <p:cNvPr id="76812" name="Picture 12" descr="nike"/>
          <p:cNvPicPr>
            <a:picLocks noChangeAspect="1" noChangeArrowheads="1"/>
          </p:cNvPicPr>
          <p:nvPr/>
        </p:nvPicPr>
        <p:blipFill>
          <a:blip r:embed="rId3" cstate="print"/>
          <a:srcRect/>
          <a:stretch>
            <a:fillRect/>
          </a:stretch>
        </p:blipFill>
        <p:spPr bwMode="auto">
          <a:xfrm>
            <a:off x="2843213" y="2276475"/>
            <a:ext cx="2952750" cy="2857500"/>
          </a:xfrm>
          <a:prstGeom prst="rect">
            <a:avLst/>
          </a:prstGeom>
          <a:noFill/>
        </p:spPr>
      </p:pic>
      <p:pic>
        <p:nvPicPr>
          <p:cNvPr id="76816" name="Picture 16" descr="SGE"/>
          <p:cNvPicPr>
            <a:picLocks noChangeAspect="1" noChangeArrowheads="1"/>
          </p:cNvPicPr>
          <p:nvPr/>
        </p:nvPicPr>
        <p:blipFill>
          <a:blip r:embed="rId4" cstate="print"/>
          <a:srcRect/>
          <a:stretch>
            <a:fillRect/>
          </a:stretch>
        </p:blipFill>
        <p:spPr bwMode="auto">
          <a:xfrm>
            <a:off x="2124075" y="4581525"/>
            <a:ext cx="2066925" cy="2066925"/>
          </a:xfrm>
          <a:prstGeom prst="rect">
            <a:avLst/>
          </a:prstGeom>
          <a:noFill/>
        </p:spPr>
      </p:pic>
      <p:pic>
        <p:nvPicPr>
          <p:cNvPr id="76818" name="Picture 18" descr="Levis_nw"/>
          <p:cNvPicPr>
            <a:picLocks noChangeAspect="1" noChangeArrowheads="1"/>
          </p:cNvPicPr>
          <p:nvPr/>
        </p:nvPicPr>
        <p:blipFill>
          <a:blip r:embed="rId5" cstate="print"/>
          <a:srcRect r="12599"/>
          <a:stretch>
            <a:fillRect/>
          </a:stretch>
        </p:blipFill>
        <p:spPr bwMode="auto">
          <a:xfrm>
            <a:off x="5292725" y="4149725"/>
            <a:ext cx="1249363" cy="2428875"/>
          </a:xfrm>
          <a:prstGeom prst="rect">
            <a:avLst/>
          </a:prstGeom>
          <a:noFill/>
        </p:spPr>
      </p:pic>
      <p:pic>
        <p:nvPicPr>
          <p:cNvPr id="76814" name="Picture 14" descr="McDonalds_01m_original"/>
          <p:cNvPicPr>
            <a:picLocks noChangeAspect="1" noChangeArrowheads="1"/>
          </p:cNvPicPr>
          <p:nvPr/>
        </p:nvPicPr>
        <p:blipFill>
          <a:blip r:embed="rId6" cstate="print"/>
          <a:srcRect/>
          <a:stretch>
            <a:fillRect/>
          </a:stretch>
        </p:blipFill>
        <p:spPr bwMode="auto">
          <a:xfrm>
            <a:off x="6443663" y="2492375"/>
            <a:ext cx="2379662" cy="3243263"/>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4" name="Rectangle 4"/>
          <p:cNvSpPr>
            <a:spLocks noGrp="1" noChangeArrowheads="1"/>
          </p:cNvSpPr>
          <p:nvPr>
            <p:ph type="body" idx="1"/>
          </p:nvPr>
        </p:nvSpPr>
        <p:spPr>
          <a:xfrm>
            <a:off x="457200" y="1600200"/>
            <a:ext cx="7931150" cy="3197225"/>
          </a:xfrm>
        </p:spPr>
        <p:txBody>
          <a:bodyPr/>
          <a:lstStyle/>
          <a:p>
            <a:pPr>
              <a:lnSpc>
                <a:spcPct val="90000"/>
              </a:lnSpc>
              <a:buFontTx/>
              <a:buNone/>
            </a:pPr>
            <a:r>
              <a:rPr lang="en-GB" dirty="0"/>
              <a:t>What do these symbols mean to ‘us’ and to people who live in non-Western countries?</a:t>
            </a:r>
          </a:p>
          <a:p>
            <a:pPr>
              <a:lnSpc>
                <a:spcPct val="90000"/>
              </a:lnSpc>
              <a:buFontTx/>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Text Box 5"/>
          <p:cNvSpPr txBox="1">
            <a:spLocks noChangeArrowheads="1"/>
          </p:cNvSpPr>
          <p:nvPr/>
        </p:nvSpPr>
        <p:spPr bwMode="auto">
          <a:xfrm>
            <a:off x="395288" y="1628775"/>
            <a:ext cx="8353425" cy="2835275"/>
          </a:xfrm>
          <a:prstGeom prst="rect">
            <a:avLst/>
          </a:prstGeom>
          <a:noFill/>
          <a:ln w="9525">
            <a:noFill/>
            <a:miter lim="800000"/>
            <a:headEnd/>
            <a:tailEnd/>
          </a:ln>
          <a:effectLst/>
        </p:spPr>
        <p:txBody>
          <a:bodyPr>
            <a:spAutoFit/>
          </a:bodyPr>
          <a:lstStyle/>
          <a:p>
            <a:r>
              <a:rPr lang="en-GB" sz="2000" b="1"/>
              <a:t>“Cars which fulfil our outer, physical goals by transporting us are practical objects.” (Dant, 1999: 159)</a:t>
            </a:r>
          </a:p>
          <a:p>
            <a:endParaRPr lang="en-GB" sz="2000" b="1"/>
          </a:p>
          <a:p>
            <a:r>
              <a:rPr lang="en-GB" sz="2000" b="1"/>
              <a:t>“An art work is an artefact that is not conceived to have been made with an unsubordinated intention other than one that is such that its recognition implies its fulfilment.” (Dippert, R. R. 1993. </a:t>
            </a:r>
            <a:r>
              <a:rPr lang="en-GB" sz="2000" b="1" i="1"/>
              <a:t>Artifacts, Art Works and Agency</a:t>
            </a:r>
            <a:r>
              <a:rPr lang="en-GB" sz="2000" b="1"/>
              <a:t>. Philadelphia, PA: Temple University Press: 112)</a:t>
            </a:r>
          </a:p>
          <a:p>
            <a:endParaRPr lang="en-GB" sz="2000" b="1"/>
          </a:p>
        </p:txBody>
      </p:sp>
      <p:pic>
        <p:nvPicPr>
          <p:cNvPr id="6151" name="Picture 7" descr="1"/>
          <p:cNvPicPr>
            <a:picLocks noChangeAspect="1" noChangeArrowheads="1"/>
          </p:cNvPicPr>
          <p:nvPr/>
        </p:nvPicPr>
        <p:blipFill>
          <a:blip r:embed="rId2" cstate="print"/>
          <a:srcRect/>
          <a:stretch>
            <a:fillRect/>
          </a:stretch>
        </p:blipFill>
        <p:spPr bwMode="auto">
          <a:xfrm>
            <a:off x="0" y="4203700"/>
            <a:ext cx="3563938" cy="2654300"/>
          </a:xfrm>
          <a:prstGeom prst="rect">
            <a:avLst/>
          </a:prstGeom>
          <a:noFill/>
        </p:spPr>
      </p:pic>
      <p:sp>
        <p:nvSpPr>
          <p:cNvPr id="6152" name="Text Box 8"/>
          <p:cNvSpPr txBox="1">
            <a:spLocks noChangeArrowheads="1"/>
          </p:cNvSpPr>
          <p:nvPr/>
        </p:nvSpPr>
        <p:spPr bwMode="auto">
          <a:xfrm>
            <a:off x="3995738" y="4365625"/>
            <a:ext cx="4608512" cy="2073275"/>
          </a:xfrm>
          <a:prstGeom prst="rect">
            <a:avLst/>
          </a:prstGeom>
          <a:noFill/>
          <a:ln w="9525">
            <a:noFill/>
            <a:miter lim="800000"/>
            <a:headEnd/>
            <a:tailEnd/>
          </a:ln>
          <a:effectLst/>
        </p:spPr>
        <p:txBody>
          <a:bodyPr>
            <a:spAutoFit/>
          </a:bodyPr>
          <a:lstStyle/>
          <a:p>
            <a:r>
              <a:rPr lang="en-US" sz="2000" b="1"/>
              <a:t>Baudrillard describes the car as an object that epitomizes the mediation of ‘atmosphere’ (Baudrillard, J. 1996 [1968] The System of Objects. London: Verso: 65)</a:t>
            </a:r>
          </a:p>
          <a:p>
            <a:pPr>
              <a:spcBef>
                <a:spcPct val="50000"/>
              </a:spcBef>
            </a:pPr>
            <a:endParaRPr lang="en-US" sz="2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4" name="Picture 6" descr="Shark_Car_22"/>
          <p:cNvPicPr>
            <a:picLocks noChangeAspect="1" noChangeArrowheads="1"/>
          </p:cNvPicPr>
          <p:nvPr/>
        </p:nvPicPr>
        <p:blipFill>
          <a:blip r:embed="rId2" cstate="print"/>
          <a:srcRect/>
          <a:stretch>
            <a:fillRect/>
          </a:stretch>
        </p:blipFill>
        <p:spPr bwMode="auto">
          <a:xfrm>
            <a:off x="539750" y="1173163"/>
            <a:ext cx="4211638" cy="2809875"/>
          </a:xfrm>
          <a:prstGeom prst="rect">
            <a:avLst/>
          </a:prstGeom>
          <a:noFill/>
        </p:spPr>
      </p:pic>
      <p:pic>
        <p:nvPicPr>
          <p:cNvPr id="7176" name="Picture 8" descr="lancia_girls"/>
          <p:cNvPicPr>
            <a:picLocks noChangeAspect="1" noChangeArrowheads="1"/>
          </p:cNvPicPr>
          <p:nvPr/>
        </p:nvPicPr>
        <p:blipFill>
          <a:blip r:embed="rId3" cstate="print"/>
          <a:srcRect/>
          <a:stretch>
            <a:fillRect/>
          </a:stretch>
        </p:blipFill>
        <p:spPr bwMode="auto">
          <a:xfrm>
            <a:off x="4716463" y="1173163"/>
            <a:ext cx="3773487" cy="2832100"/>
          </a:xfrm>
          <a:prstGeom prst="rect">
            <a:avLst/>
          </a:prstGeom>
          <a:noFill/>
        </p:spPr>
      </p:pic>
      <p:pic>
        <p:nvPicPr>
          <p:cNvPr id="7178" name="Picture 10" descr="fiat2_girls_450_59"/>
          <p:cNvPicPr>
            <a:picLocks noChangeAspect="1" noChangeArrowheads="1"/>
          </p:cNvPicPr>
          <p:nvPr/>
        </p:nvPicPr>
        <p:blipFill>
          <a:blip r:embed="rId4" cstate="print"/>
          <a:srcRect/>
          <a:stretch>
            <a:fillRect/>
          </a:stretch>
        </p:blipFill>
        <p:spPr bwMode="auto">
          <a:xfrm>
            <a:off x="0" y="3640138"/>
            <a:ext cx="2414588" cy="3217862"/>
          </a:xfrm>
          <a:prstGeom prst="rect">
            <a:avLst/>
          </a:prstGeom>
          <a:noFill/>
        </p:spPr>
      </p:pic>
      <p:pic>
        <p:nvPicPr>
          <p:cNvPr id="7180" name="Picture 12" descr="163_6378_small"/>
          <p:cNvPicPr>
            <a:picLocks noChangeAspect="1" noChangeArrowheads="1"/>
          </p:cNvPicPr>
          <p:nvPr/>
        </p:nvPicPr>
        <p:blipFill>
          <a:blip r:embed="rId5" cstate="print"/>
          <a:srcRect/>
          <a:stretch>
            <a:fillRect/>
          </a:stretch>
        </p:blipFill>
        <p:spPr bwMode="auto">
          <a:xfrm>
            <a:off x="5364163" y="4022725"/>
            <a:ext cx="3779837" cy="2835275"/>
          </a:xfrm>
          <a:prstGeom prst="rect">
            <a:avLst/>
          </a:prstGeom>
          <a:noFill/>
        </p:spPr>
      </p:pic>
      <p:sp>
        <p:nvSpPr>
          <p:cNvPr id="7181" name="Text Box 13"/>
          <p:cNvSpPr txBox="1">
            <a:spLocks noChangeArrowheads="1"/>
          </p:cNvSpPr>
          <p:nvPr/>
        </p:nvSpPr>
        <p:spPr bwMode="auto">
          <a:xfrm>
            <a:off x="2411413" y="4076700"/>
            <a:ext cx="2881312" cy="2706688"/>
          </a:xfrm>
          <a:prstGeom prst="rect">
            <a:avLst/>
          </a:prstGeom>
          <a:noFill/>
          <a:ln w="9525">
            <a:noFill/>
            <a:miter lim="800000"/>
            <a:headEnd/>
            <a:tailEnd/>
          </a:ln>
          <a:effectLst/>
        </p:spPr>
        <p:txBody>
          <a:bodyPr>
            <a:spAutoFit/>
          </a:bodyPr>
          <a:lstStyle/>
          <a:p>
            <a:pPr>
              <a:spcBef>
                <a:spcPct val="50000"/>
              </a:spcBef>
            </a:pPr>
            <a:r>
              <a:rPr lang="en-GB" sz="1400"/>
              <a:t>“The aerodynamic shape of the vehicle is not a sign of real speed, but of a sublime speed, the speed of dreams and fantasies, the form signifying the </a:t>
            </a:r>
            <a:r>
              <a:rPr lang="en-GB" sz="1400" i="1"/>
              <a:t>idea</a:t>
            </a:r>
            <a:r>
              <a:rPr lang="en-GB" sz="1400"/>
              <a:t> of function, rather than the actual function. The fascination, the pleasure in looking, evokes the myth of humankind’s technical power over the natural world and becomes a sign of social status (Baudrillard 1996: 65).” (Dant, 1999: 160)</a:t>
            </a:r>
            <a:r>
              <a:rPr lang="en-US"/>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5" name="Text Box 7"/>
          <p:cNvSpPr txBox="1">
            <a:spLocks noChangeArrowheads="1"/>
          </p:cNvSpPr>
          <p:nvPr/>
        </p:nvSpPr>
        <p:spPr bwMode="auto">
          <a:xfrm>
            <a:off x="250825" y="1844675"/>
            <a:ext cx="8675688" cy="366713"/>
          </a:xfrm>
          <a:prstGeom prst="rect">
            <a:avLst/>
          </a:prstGeom>
          <a:noFill/>
          <a:ln w="9525">
            <a:noFill/>
            <a:miter lim="800000"/>
            <a:headEnd/>
            <a:tailEnd/>
          </a:ln>
          <a:effectLst/>
        </p:spPr>
        <p:txBody>
          <a:bodyPr>
            <a:spAutoFit/>
          </a:bodyPr>
          <a:lstStyle/>
          <a:p>
            <a:pPr>
              <a:spcBef>
                <a:spcPct val="50000"/>
              </a:spcBef>
            </a:pPr>
            <a:r>
              <a:rPr lang="en-GB" b="1"/>
              <a:t>The car as an object of desire in Black American and Latino/Hispanic culture:</a:t>
            </a:r>
            <a:endParaRPr lang="en-US" b="1"/>
          </a:p>
        </p:txBody>
      </p:sp>
      <p:sp>
        <p:nvSpPr>
          <p:cNvPr id="12296" name="Text Box 8"/>
          <p:cNvSpPr txBox="1">
            <a:spLocks noChangeArrowheads="1"/>
          </p:cNvSpPr>
          <p:nvPr/>
        </p:nvSpPr>
        <p:spPr bwMode="auto">
          <a:xfrm>
            <a:off x="611188" y="2781300"/>
            <a:ext cx="7921625" cy="779463"/>
          </a:xfrm>
          <a:prstGeom prst="rect">
            <a:avLst/>
          </a:prstGeom>
          <a:noFill/>
          <a:ln w="9525">
            <a:noFill/>
            <a:miter lim="800000"/>
            <a:headEnd/>
            <a:tailEnd/>
          </a:ln>
          <a:effectLst/>
        </p:spPr>
        <p:txBody>
          <a:bodyPr>
            <a:spAutoFit/>
          </a:bodyPr>
          <a:lstStyle/>
          <a:p>
            <a:pPr>
              <a:spcBef>
                <a:spcPct val="50000"/>
              </a:spcBef>
            </a:pPr>
            <a:r>
              <a:rPr lang="en-US">
                <a:hlinkClick r:id="rId2"/>
              </a:rPr>
              <a:t>http://www.youtube.com/watch?v=ncVrVtHHad0</a:t>
            </a:r>
            <a:endParaRPr lang="en-US"/>
          </a:p>
          <a:p>
            <a:pPr>
              <a:spcBef>
                <a:spcPct val="50000"/>
              </a:spcBef>
            </a:pPr>
            <a:r>
              <a:rPr lang="en-US"/>
              <a:t>http://www.youtube.com/watch?v=qL6NE5RmwOs</a:t>
            </a:r>
          </a:p>
        </p:txBody>
      </p:sp>
      <p:sp>
        <p:nvSpPr>
          <p:cNvPr id="12297" name="Text Box 9"/>
          <p:cNvSpPr txBox="1">
            <a:spLocks noChangeArrowheads="1"/>
          </p:cNvSpPr>
          <p:nvPr/>
        </p:nvSpPr>
        <p:spPr bwMode="auto">
          <a:xfrm>
            <a:off x="215900" y="4581525"/>
            <a:ext cx="8604250" cy="1741488"/>
          </a:xfrm>
          <a:prstGeom prst="rect">
            <a:avLst/>
          </a:prstGeom>
          <a:noFill/>
          <a:ln w="9525">
            <a:noFill/>
            <a:miter lim="800000"/>
            <a:headEnd/>
            <a:tailEnd/>
          </a:ln>
          <a:effectLst/>
        </p:spPr>
        <p:txBody>
          <a:bodyPr>
            <a:spAutoFit/>
          </a:bodyPr>
          <a:lstStyle/>
          <a:p>
            <a:pPr>
              <a:spcBef>
                <a:spcPct val="50000"/>
              </a:spcBef>
            </a:pPr>
            <a:r>
              <a:rPr lang="en-GB" b="1"/>
              <a:t>Why are customized cars such important elements of these sub-cultures?</a:t>
            </a:r>
          </a:p>
          <a:p>
            <a:pPr>
              <a:spcBef>
                <a:spcPct val="50000"/>
              </a:spcBef>
            </a:pPr>
            <a:endParaRPr lang="en-GB" b="1"/>
          </a:p>
          <a:p>
            <a:pPr>
              <a:spcBef>
                <a:spcPct val="50000"/>
              </a:spcBef>
            </a:pPr>
            <a:r>
              <a:rPr lang="en-GB" b="1"/>
              <a:t>According to Bright, lowriding is a particularly good example of people’s experience and creation of “mass-produced culture as a form of local culture” (Bright, 1998: 584)</a:t>
            </a:r>
            <a:endParaRPr lang="en-US"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Text Box 5"/>
          <p:cNvSpPr txBox="1">
            <a:spLocks noChangeArrowheads="1"/>
          </p:cNvSpPr>
          <p:nvPr/>
        </p:nvSpPr>
        <p:spPr bwMode="auto">
          <a:xfrm>
            <a:off x="611188" y="1557338"/>
            <a:ext cx="7705725" cy="1739900"/>
          </a:xfrm>
          <a:prstGeom prst="rect">
            <a:avLst/>
          </a:prstGeom>
          <a:noFill/>
          <a:ln w="9525">
            <a:noFill/>
            <a:miter lim="800000"/>
            <a:headEnd/>
            <a:tailEnd/>
          </a:ln>
          <a:effectLst/>
        </p:spPr>
        <p:txBody>
          <a:bodyPr>
            <a:spAutoFit/>
          </a:bodyPr>
          <a:lstStyle/>
          <a:p>
            <a:pPr>
              <a:spcBef>
                <a:spcPct val="50000"/>
              </a:spcBef>
            </a:pPr>
            <a:r>
              <a:rPr lang="en-GB" b="1"/>
              <a:t>“One of the first things I did with my profits was to buy myself a car, a ’77 Cutlass Supreme four-door I got off one of the homeboys from Compton for three hundred dollars. It didn’t drive for shit, and every time you hit the brakes you could hear it squealing like a bitch in heat, but I loved the lines of that car and the way I looked sitting behind the wheel…” (Snoop Dogg in Gilroy, 2001: 81)</a:t>
            </a:r>
            <a:endParaRPr lang="en-US" b="1"/>
          </a:p>
        </p:txBody>
      </p:sp>
      <p:pic>
        <p:nvPicPr>
          <p:cNvPr id="10246" name="Picture 6" descr="585547"/>
          <p:cNvPicPr>
            <a:picLocks noChangeAspect="1" noChangeArrowheads="1"/>
          </p:cNvPicPr>
          <p:nvPr/>
        </p:nvPicPr>
        <p:blipFill>
          <a:blip r:embed="rId2" cstate="print"/>
          <a:srcRect/>
          <a:stretch>
            <a:fillRect/>
          </a:stretch>
        </p:blipFill>
        <p:spPr bwMode="auto">
          <a:xfrm>
            <a:off x="2268538" y="3476625"/>
            <a:ext cx="4464050" cy="2257425"/>
          </a:xfrm>
          <a:prstGeom prst="rect">
            <a:avLst/>
          </a:prstGeom>
          <a:noFill/>
        </p:spPr>
      </p:pic>
      <p:sp>
        <p:nvSpPr>
          <p:cNvPr id="10247" name="Text Box 7"/>
          <p:cNvSpPr txBox="1">
            <a:spLocks noChangeArrowheads="1"/>
          </p:cNvSpPr>
          <p:nvPr/>
        </p:nvSpPr>
        <p:spPr bwMode="auto">
          <a:xfrm>
            <a:off x="827088" y="6021388"/>
            <a:ext cx="7416800" cy="641350"/>
          </a:xfrm>
          <a:prstGeom prst="rect">
            <a:avLst/>
          </a:prstGeom>
          <a:noFill/>
          <a:ln w="9525">
            <a:noFill/>
            <a:miter lim="800000"/>
            <a:headEnd/>
            <a:tailEnd/>
          </a:ln>
          <a:effectLst/>
        </p:spPr>
        <p:txBody>
          <a:bodyPr>
            <a:spAutoFit/>
          </a:bodyPr>
          <a:lstStyle/>
          <a:p>
            <a:pPr>
              <a:spcBef>
                <a:spcPct val="50000"/>
              </a:spcBef>
            </a:pPr>
            <a:r>
              <a:rPr lang="en-US" b="1"/>
              <a:t>Gilroy, P. 2001. ‘Driving while black’ in Miller, D. (ed.) 2001. </a:t>
            </a:r>
            <a:r>
              <a:rPr lang="en-US" b="1" i="1"/>
              <a:t>Car Cultures</a:t>
            </a:r>
            <a:r>
              <a:rPr lang="en-US" b="1"/>
              <a:t>. Oxford: Berg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9" name="Picture 5" descr="kabuki20"/>
          <p:cNvPicPr>
            <a:picLocks noChangeAspect="1" noChangeArrowheads="1"/>
          </p:cNvPicPr>
          <p:nvPr/>
        </p:nvPicPr>
        <p:blipFill>
          <a:blip r:embed="rId2" cstate="print"/>
          <a:srcRect/>
          <a:stretch>
            <a:fillRect/>
          </a:stretch>
        </p:blipFill>
        <p:spPr bwMode="auto">
          <a:xfrm>
            <a:off x="0" y="4124325"/>
            <a:ext cx="2905125" cy="2733675"/>
          </a:xfrm>
          <a:prstGeom prst="rect">
            <a:avLst/>
          </a:prstGeom>
          <a:noFill/>
        </p:spPr>
      </p:pic>
      <p:pic>
        <p:nvPicPr>
          <p:cNvPr id="82953" name="Picture 9" descr="dcp_2688"/>
          <p:cNvPicPr>
            <a:picLocks noChangeAspect="1" noChangeArrowheads="1"/>
          </p:cNvPicPr>
          <p:nvPr/>
        </p:nvPicPr>
        <p:blipFill>
          <a:blip r:embed="rId3" cstate="print"/>
          <a:srcRect/>
          <a:stretch>
            <a:fillRect/>
          </a:stretch>
        </p:blipFill>
        <p:spPr bwMode="auto">
          <a:xfrm>
            <a:off x="5638800" y="0"/>
            <a:ext cx="3505200" cy="2336800"/>
          </a:xfrm>
          <a:prstGeom prst="rect">
            <a:avLst/>
          </a:prstGeom>
          <a:noFill/>
        </p:spPr>
      </p:pic>
      <p:pic>
        <p:nvPicPr>
          <p:cNvPr id="82957" name="Picture 13" descr="samurai"/>
          <p:cNvPicPr>
            <a:picLocks noChangeAspect="1" noChangeArrowheads="1"/>
          </p:cNvPicPr>
          <p:nvPr/>
        </p:nvPicPr>
        <p:blipFill>
          <a:blip r:embed="rId4" cstate="print"/>
          <a:srcRect/>
          <a:stretch>
            <a:fillRect/>
          </a:stretch>
        </p:blipFill>
        <p:spPr bwMode="auto">
          <a:xfrm>
            <a:off x="6443663" y="1916113"/>
            <a:ext cx="2514600" cy="3343275"/>
          </a:xfrm>
          <a:prstGeom prst="rect">
            <a:avLst/>
          </a:prstGeom>
          <a:noFill/>
        </p:spPr>
      </p:pic>
      <p:pic>
        <p:nvPicPr>
          <p:cNvPr id="82965" name="Picture 21" descr="2003-Subaru-B11S-Concept-FA-Top-1920x1440"/>
          <p:cNvPicPr>
            <a:picLocks noChangeAspect="1" noChangeArrowheads="1"/>
          </p:cNvPicPr>
          <p:nvPr/>
        </p:nvPicPr>
        <p:blipFill>
          <a:blip r:embed="rId5" cstate="print"/>
          <a:srcRect/>
          <a:stretch>
            <a:fillRect/>
          </a:stretch>
        </p:blipFill>
        <p:spPr bwMode="auto">
          <a:xfrm>
            <a:off x="-396875" y="0"/>
            <a:ext cx="4876800" cy="3656013"/>
          </a:xfrm>
          <a:prstGeom prst="rect">
            <a:avLst/>
          </a:prstGeom>
          <a:noFill/>
        </p:spPr>
      </p:pic>
      <p:pic>
        <p:nvPicPr>
          <p:cNvPr id="82951" name="Picture 7" descr="jpn_16a"/>
          <p:cNvPicPr>
            <a:picLocks noChangeAspect="1" noChangeArrowheads="1"/>
          </p:cNvPicPr>
          <p:nvPr/>
        </p:nvPicPr>
        <p:blipFill>
          <a:blip r:embed="rId6" cstate="print"/>
          <a:srcRect/>
          <a:stretch>
            <a:fillRect/>
          </a:stretch>
        </p:blipFill>
        <p:spPr bwMode="auto">
          <a:xfrm>
            <a:off x="3779838" y="2708275"/>
            <a:ext cx="2571750" cy="3889375"/>
          </a:xfrm>
          <a:prstGeom prst="rect">
            <a:avLst/>
          </a:prstGeom>
          <a:noFill/>
        </p:spPr>
      </p:pic>
      <p:pic>
        <p:nvPicPr>
          <p:cNvPr id="82955" name="Picture 11" descr="manga_200"/>
          <p:cNvPicPr>
            <a:picLocks noChangeAspect="1" noChangeArrowheads="1"/>
          </p:cNvPicPr>
          <p:nvPr/>
        </p:nvPicPr>
        <p:blipFill>
          <a:blip r:embed="rId7" cstate="print"/>
          <a:srcRect/>
          <a:stretch>
            <a:fillRect/>
          </a:stretch>
        </p:blipFill>
        <p:spPr bwMode="auto">
          <a:xfrm>
            <a:off x="0" y="2708275"/>
            <a:ext cx="1905000" cy="1428750"/>
          </a:xfrm>
          <a:prstGeom prst="rect">
            <a:avLst/>
          </a:prstGeom>
          <a:noFill/>
        </p:spPr>
      </p:pic>
      <p:pic>
        <p:nvPicPr>
          <p:cNvPr id="82963" name="Picture 19" descr="pokemon"/>
          <p:cNvPicPr>
            <a:picLocks noChangeAspect="1" noChangeArrowheads="1"/>
          </p:cNvPicPr>
          <p:nvPr/>
        </p:nvPicPr>
        <p:blipFill>
          <a:blip r:embed="rId8" cstate="print"/>
          <a:srcRect/>
          <a:stretch>
            <a:fillRect/>
          </a:stretch>
        </p:blipFill>
        <p:spPr bwMode="auto">
          <a:xfrm>
            <a:off x="2555875" y="5257800"/>
            <a:ext cx="2095500" cy="1600200"/>
          </a:xfrm>
          <a:prstGeom prst="rect">
            <a:avLst/>
          </a:prstGeom>
          <a:noFill/>
        </p:spPr>
      </p:pic>
      <p:pic>
        <p:nvPicPr>
          <p:cNvPr id="82959" name="Picture 15" descr="luckycat_family"/>
          <p:cNvPicPr>
            <a:picLocks noChangeAspect="1" noChangeArrowheads="1"/>
          </p:cNvPicPr>
          <p:nvPr/>
        </p:nvPicPr>
        <p:blipFill>
          <a:blip r:embed="rId9" cstate="print"/>
          <a:srcRect/>
          <a:stretch>
            <a:fillRect/>
          </a:stretch>
        </p:blipFill>
        <p:spPr bwMode="auto">
          <a:xfrm>
            <a:off x="3924300" y="0"/>
            <a:ext cx="2038350" cy="2852738"/>
          </a:xfrm>
          <a:prstGeom prst="rect">
            <a:avLst/>
          </a:prstGeom>
          <a:noFill/>
        </p:spPr>
      </p:pic>
      <p:pic>
        <p:nvPicPr>
          <p:cNvPr id="82961" name="Picture 17" descr="japanese gifts, japanese clothing, paper lanterns">
            <a:hlinkClick r:id="rId10"/>
          </p:cNvPr>
          <p:cNvPicPr>
            <a:picLocks noChangeAspect="1" noChangeArrowheads="1"/>
          </p:cNvPicPr>
          <p:nvPr/>
        </p:nvPicPr>
        <p:blipFill>
          <a:blip r:embed="rId11" cstate="print"/>
          <a:srcRect/>
          <a:stretch>
            <a:fillRect/>
          </a:stretch>
        </p:blipFill>
        <p:spPr bwMode="auto">
          <a:xfrm>
            <a:off x="2195513" y="2997200"/>
            <a:ext cx="1808162" cy="1916113"/>
          </a:xfrm>
          <a:prstGeom prst="rect">
            <a:avLst/>
          </a:prstGeom>
          <a:noFill/>
        </p:spPr>
      </p:pic>
      <p:pic>
        <p:nvPicPr>
          <p:cNvPr id="82967" name="Picture 23" descr="JapaneseBusinessmen"/>
          <p:cNvPicPr>
            <a:picLocks noChangeAspect="1" noChangeArrowheads="1"/>
          </p:cNvPicPr>
          <p:nvPr/>
        </p:nvPicPr>
        <p:blipFill>
          <a:blip r:embed="rId12" cstate="print"/>
          <a:srcRect/>
          <a:stretch>
            <a:fillRect/>
          </a:stretch>
        </p:blipFill>
        <p:spPr bwMode="auto">
          <a:xfrm>
            <a:off x="6011863" y="5305425"/>
            <a:ext cx="1666875" cy="1552575"/>
          </a:xfrm>
          <a:prstGeom prst="rect">
            <a:avLst/>
          </a:prstGeom>
          <a:noFill/>
        </p:spPr>
      </p:pic>
      <p:pic>
        <p:nvPicPr>
          <p:cNvPr id="82969" name="Picture 25" descr="japanese_tea_ceremony2"/>
          <p:cNvPicPr>
            <a:picLocks noChangeAspect="1" noChangeArrowheads="1"/>
          </p:cNvPicPr>
          <p:nvPr/>
        </p:nvPicPr>
        <p:blipFill>
          <a:blip r:embed="rId13" cstate="print"/>
          <a:srcRect/>
          <a:stretch>
            <a:fillRect/>
          </a:stretch>
        </p:blipFill>
        <p:spPr bwMode="auto">
          <a:xfrm>
            <a:off x="7667625" y="4670425"/>
            <a:ext cx="1793875" cy="2187575"/>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6" name="Rectangle 18"/>
          <p:cNvSpPr>
            <a:spLocks noChangeArrowheads="1"/>
          </p:cNvSpPr>
          <p:nvPr/>
        </p:nvSpPr>
        <p:spPr bwMode="auto">
          <a:xfrm>
            <a:off x="0" y="1744663"/>
            <a:ext cx="9144000" cy="0"/>
          </a:xfrm>
          <a:prstGeom prst="rect">
            <a:avLst/>
          </a:prstGeom>
          <a:noFill/>
          <a:ln w="9525">
            <a:noFill/>
            <a:miter lim="800000"/>
            <a:headEnd/>
            <a:tailEnd/>
          </a:ln>
          <a:effectLst/>
        </p:spPr>
        <p:txBody>
          <a:bodyPr wrap="none" anchor="ctr">
            <a:spAutoFit/>
          </a:bodyPr>
          <a:lstStyle/>
          <a:p>
            <a:endParaRPr lang="en-US"/>
          </a:p>
        </p:txBody>
      </p:sp>
      <p:sp>
        <p:nvSpPr>
          <p:cNvPr id="2067" name="Rectangle 19"/>
          <p:cNvSpPr>
            <a:spLocks noChangeArrowheads="1"/>
          </p:cNvSpPr>
          <p:nvPr/>
        </p:nvSpPr>
        <p:spPr bwMode="auto">
          <a:xfrm>
            <a:off x="0" y="5113338"/>
            <a:ext cx="9144000" cy="0"/>
          </a:xfrm>
          <a:prstGeom prst="rect">
            <a:avLst/>
          </a:prstGeom>
          <a:noFill/>
          <a:ln w="9525">
            <a:noFill/>
            <a:miter lim="800000"/>
            <a:headEnd/>
            <a:tailEnd/>
          </a:ln>
          <a:effectLst/>
        </p:spPr>
        <p:txBody>
          <a:bodyPr wrap="none" anchor="ctr">
            <a:spAutoFit/>
          </a:bodyPr>
          <a:lstStyle/>
          <a:p>
            <a:endParaRPr lang="en-US"/>
          </a:p>
        </p:txBody>
      </p:sp>
      <p:sp>
        <p:nvSpPr>
          <p:cNvPr id="2071" name="Rectangle 23"/>
          <p:cNvSpPr>
            <a:spLocks noChangeArrowheads="1"/>
          </p:cNvSpPr>
          <p:nvPr/>
        </p:nvSpPr>
        <p:spPr bwMode="auto">
          <a:xfrm>
            <a:off x="0" y="166688"/>
            <a:ext cx="9144000" cy="0"/>
          </a:xfrm>
          <a:prstGeom prst="rect">
            <a:avLst/>
          </a:prstGeom>
          <a:noFill/>
          <a:ln w="9525">
            <a:noFill/>
            <a:miter lim="800000"/>
            <a:headEnd/>
            <a:tailEnd/>
          </a:ln>
          <a:effectLst/>
        </p:spPr>
        <p:txBody>
          <a:bodyPr wrap="none" anchor="ctr">
            <a:spAutoFit/>
          </a:bodyPr>
          <a:lstStyle/>
          <a:p>
            <a:endParaRPr lang="en-US"/>
          </a:p>
        </p:txBody>
      </p:sp>
      <p:sp>
        <p:nvSpPr>
          <p:cNvPr id="2078" name="Rectangle 30"/>
          <p:cNvSpPr>
            <a:spLocks noChangeArrowheads="1"/>
          </p:cNvSpPr>
          <p:nvPr/>
        </p:nvSpPr>
        <p:spPr bwMode="auto">
          <a:xfrm>
            <a:off x="0" y="971550"/>
            <a:ext cx="9144000" cy="0"/>
          </a:xfrm>
          <a:prstGeom prst="rect">
            <a:avLst/>
          </a:prstGeom>
          <a:noFill/>
          <a:ln w="9525">
            <a:noFill/>
            <a:miter lim="800000"/>
            <a:headEnd/>
            <a:tailEnd/>
          </a:ln>
          <a:effectLst/>
        </p:spPr>
        <p:txBody>
          <a:bodyPr wrap="none" anchor="ctr">
            <a:spAutoFit/>
          </a:bodyPr>
          <a:lstStyle/>
          <a:p>
            <a:endParaRPr lang="en-US"/>
          </a:p>
        </p:txBody>
      </p:sp>
      <p:sp>
        <p:nvSpPr>
          <p:cNvPr id="2081" name="Rectangle 33"/>
          <p:cNvSpPr>
            <a:spLocks noChangeArrowheads="1"/>
          </p:cNvSpPr>
          <p:nvPr/>
        </p:nvSpPr>
        <p:spPr bwMode="auto">
          <a:xfrm>
            <a:off x="0" y="700088"/>
            <a:ext cx="9144000" cy="0"/>
          </a:xfrm>
          <a:prstGeom prst="rect">
            <a:avLst/>
          </a:prstGeom>
          <a:noFill/>
          <a:ln w="9525">
            <a:noFill/>
            <a:miter lim="800000"/>
            <a:headEnd/>
            <a:tailEnd/>
          </a:ln>
          <a:effectLst/>
        </p:spPr>
        <p:txBody>
          <a:bodyPr wrap="none" anchor="ctr">
            <a:spAutoFit/>
          </a:bodyPr>
          <a:lstStyle/>
          <a:p>
            <a:endParaRPr lang="en-US"/>
          </a:p>
        </p:txBody>
      </p:sp>
      <p:pic>
        <p:nvPicPr>
          <p:cNvPr id="2083" name="Picture 35" descr="041215_skukuc_geog_jap_083"/>
          <p:cNvPicPr>
            <a:picLocks noChangeAspect="1" noChangeArrowheads="1"/>
          </p:cNvPicPr>
          <p:nvPr/>
        </p:nvPicPr>
        <p:blipFill>
          <a:blip r:embed="rId2" cstate="print"/>
          <a:srcRect r="12756"/>
          <a:stretch>
            <a:fillRect/>
          </a:stretch>
        </p:blipFill>
        <p:spPr bwMode="auto">
          <a:xfrm>
            <a:off x="4356100" y="2997200"/>
            <a:ext cx="4032250" cy="3098800"/>
          </a:xfrm>
          <a:prstGeom prst="rect">
            <a:avLst/>
          </a:prstGeom>
          <a:noFill/>
        </p:spPr>
      </p:pic>
      <p:pic>
        <p:nvPicPr>
          <p:cNvPr id="2082" name="Picture 34" descr="2006-05-12T082211Z_01_NOOTR_RTRIDSP_3_BUSINESS-FOOD-JAPAN-MCDONALDS-DC"/>
          <p:cNvPicPr>
            <a:picLocks noChangeAspect="1" noChangeArrowheads="1"/>
          </p:cNvPicPr>
          <p:nvPr/>
        </p:nvPicPr>
        <p:blipFill>
          <a:blip r:embed="rId3" cstate="print"/>
          <a:srcRect/>
          <a:stretch>
            <a:fillRect/>
          </a:stretch>
        </p:blipFill>
        <p:spPr bwMode="auto">
          <a:xfrm>
            <a:off x="468313" y="2852738"/>
            <a:ext cx="3306762" cy="3448050"/>
          </a:xfrm>
          <a:prstGeom prst="rect">
            <a:avLst/>
          </a:prstGeom>
          <a:noFill/>
        </p:spPr>
      </p:pic>
      <p:sp>
        <p:nvSpPr>
          <p:cNvPr id="2084" name="Rectangle 36"/>
          <p:cNvSpPr>
            <a:spLocks noChangeArrowheads="1"/>
          </p:cNvSpPr>
          <p:nvPr/>
        </p:nvSpPr>
        <p:spPr bwMode="auto">
          <a:xfrm>
            <a:off x="0" y="1352550"/>
            <a:ext cx="9144000" cy="0"/>
          </a:xfrm>
          <a:prstGeom prst="rect">
            <a:avLst/>
          </a:prstGeom>
          <a:noFill/>
          <a:ln w="9525">
            <a:noFill/>
            <a:miter lim="800000"/>
            <a:headEnd/>
            <a:tailEnd/>
          </a:ln>
          <a:effectLst/>
        </p:spPr>
        <p:txBody>
          <a:bodyPr wrap="none" anchor="ctr">
            <a:spAutoFit/>
          </a:bodyPr>
          <a:lstStyle/>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6" name="Rectangle 4"/>
          <p:cNvSpPr>
            <a:spLocks noGrp="1" noChangeArrowheads="1"/>
          </p:cNvSpPr>
          <p:nvPr>
            <p:ph type="body" idx="1"/>
          </p:nvPr>
        </p:nvSpPr>
        <p:spPr>
          <a:xfrm>
            <a:off x="457200" y="1600200"/>
            <a:ext cx="8435975" cy="4924425"/>
          </a:xfrm>
        </p:spPr>
        <p:txBody>
          <a:bodyPr/>
          <a:lstStyle/>
          <a:p>
            <a:pPr>
              <a:buFontTx/>
              <a:buNone/>
            </a:pPr>
            <a:r>
              <a:rPr lang="en-GB"/>
              <a:t>Case study of McDonalds in Japan:</a:t>
            </a:r>
          </a:p>
          <a:p>
            <a:pPr>
              <a:buFontTx/>
              <a:buNone/>
            </a:pPr>
            <a:endParaRPr lang="en-GB"/>
          </a:p>
          <a:p>
            <a:pPr>
              <a:buFontTx/>
              <a:buNone/>
            </a:pPr>
            <a:r>
              <a:rPr lang="en-GB"/>
              <a:t>Ohnuki-Tierney argues that the rise of McDonalds in Japan is a representation of the ‘West’. But what are the implications of this representations?</a:t>
            </a:r>
          </a:p>
          <a:p>
            <a:pPr>
              <a:buFontTx/>
              <a:buNone/>
            </a:pPr>
            <a:endParaRPr lang="en-GB"/>
          </a:p>
          <a:p>
            <a:pPr>
              <a:buFontTx/>
              <a:buNone/>
            </a:pPr>
            <a:r>
              <a:rPr lang="en-GB"/>
              <a:t>Can a Big Mac ever be considered part of Japanese culture?</a:t>
            </a:r>
          </a:p>
          <a:p>
            <a:pPr>
              <a:buFontTx/>
              <a:buNone/>
            </a:pPr>
            <a:endParaRPr lang="en-GB"/>
          </a:p>
          <a:p>
            <a:pPr>
              <a:buFontTx/>
              <a:buNone/>
            </a:pP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20" name="Rectangle 4"/>
          <p:cNvSpPr>
            <a:spLocks noGrp="1" noChangeArrowheads="1"/>
          </p:cNvSpPr>
          <p:nvPr>
            <p:ph type="body" idx="1"/>
          </p:nvPr>
        </p:nvSpPr>
        <p:spPr>
          <a:xfrm>
            <a:off x="457200" y="1600200"/>
            <a:ext cx="8435975" cy="4924425"/>
          </a:xfrm>
        </p:spPr>
        <p:txBody>
          <a:bodyPr/>
          <a:lstStyle/>
          <a:p>
            <a:r>
              <a:rPr lang="en-GB" sz="2800"/>
              <a:t>First McDonalds in Japan in 1971 – Tokyo</a:t>
            </a:r>
          </a:p>
          <a:p>
            <a:r>
              <a:rPr lang="en-GB" sz="2800"/>
              <a:t>It has proved to be a hugely successful business in Japan, with Japanese outlets setting world sales records for the company, and the company “ranked number one in total sales among Japan’s service companies” (Ohnuki-Tierney, 1997: 162)</a:t>
            </a:r>
          </a:p>
          <a:p>
            <a:endParaRPr lang="en-GB" sz="2800"/>
          </a:p>
          <a:p>
            <a:r>
              <a:rPr lang="en-GB" sz="2800"/>
              <a:t>Restaurants use American beef and potatoes, but are burgers and fries the only foods on offer at Japanese McDonalds?</a:t>
            </a:r>
          </a:p>
          <a:p>
            <a:pPr>
              <a:buFontTx/>
              <a:buNone/>
            </a:pPr>
            <a:endParaRPr lang="en-US" sz="28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type="body" idx="1"/>
          </p:nvPr>
        </p:nvSpPr>
        <p:spPr>
          <a:xfrm>
            <a:off x="457200" y="1600200"/>
            <a:ext cx="8218488" cy="5257800"/>
          </a:xfrm>
        </p:spPr>
        <p:txBody>
          <a:bodyPr/>
          <a:lstStyle/>
          <a:p>
            <a:pPr>
              <a:lnSpc>
                <a:spcPct val="90000"/>
              </a:lnSpc>
              <a:buFontTx/>
              <a:buNone/>
            </a:pPr>
            <a:r>
              <a:rPr lang="en-GB" sz="2400"/>
              <a:t>Difference in cultural attitudes towards eating:</a:t>
            </a:r>
          </a:p>
          <a:p>
            <a:pPr>
              <a:lnSpc>
                <a:spcPct val="90000"/>
              </a:lnSpc>
              <a:buFontTx/>
              <a:buNone/>
            </a:pPr>
            <a:endParaRPr lang="en-GB" sz="2400"/>
          </a:p>
          <a:p>
            <a:pPr>
              <a:lnSpc>
                <a:spcPct val="90000"/>
              </a:lnSpc>
            </a:pPr>
            <a:r>
              <a:rPr lang="en-GB" sz="2400"/>
              <a:t>In Japan, food usually served at room temperature</a:t>
            </a:r>
          </a:p>
          <a:p>
            <a:pPr>
              <a:lnSpc>
                <a:spcPct val="90000"/>
              </a:lnSpc>
            </a:pPr>
            <a:r>
              <a:rPr lang="en-GB" sz="2400" i="1"/>
              <a:t>Bentō </a:t>
            </a:r>
            <a:r>
              <a:rPr lang="en-GB" sz="2400"/>
              <a:t>important part of culture – lunch boxes</a:t>
            </a:r>
          </a:p>
          <a:p>
            <a:pPr>
              <a:lnSpc>
                <a:spcPct val="90000"/>
              </a:lnSpc>
            </a:pPr>
            <a:r>
              <a:rPr lang="en-GB" sz="2400"/>
              <a:t>McDonalds considered a ‘snack’ and not a proper meal – why? </a:t>
            </a:r>
          </a:p>
          <a:p>
            <a:pPr>
              <a:lnSpc>
                <a:spcPct val="90000"/>
              </a:lnSpc>
            </a:pPr>
            <a:r>
              <a:rPr lang="en-GB" sz="2400"/>
              <a:t>Rice a staple part of Japanese diet, with strong cultural associations.</a:t>
            </a:r>
          </a:p>
          <a:p>
            <a:pPr>
              <a:lnSpc>
                <a:spcPct val="90000"/>
              </a:lnSpc>
            </a:pPr>
            <a:r>
              <a:rPr lang="en-GB" sz="2400"/>
              <a:t>Cultural prohibitions on meat – spirituality</a:t>
            </a:r>
          </a:p>
          <a:p>
            <a:pPr>
              <a:lnSpc>
                <a:spcPct val="90000"/>
              </a:lnSpc>
              <a:buFontTx/>
              <a:buNone/>
            </a:pPr>
            <a:r>
              <a:rPr lang="en-GB" sz="2400"/>
              <a:t>“From a Japanese perspective, meat was </a:t>
            </a:r>
            <a:r>
              <a:rPr lang="en-GB" sz="2400" i="1"/>
              <a:t>the</a:t>
            </a:r>
            <a:r>
              <a:rPr lang="en-GB" sz="2400"/>
              <a:t> distinguishing characteristic of the Western diet, and thus of ‘barbarian’ cultures” </a:t>
            </a:r>
          </a:p>
          <a:p>
            <a:pPr>
              <a:lnSpc>
                <a:spcPct val="90000"/>
              </a:lnSpc>
              <a:buFontTx/>
              <a:buNone/>
            </a:pPr>
            <a:r>
              <a:rPr lang="en-GB" sz="2400"/>
              <a:t>(Ohnuki-Tierney, 1997: 166 – 7)</a:t>
            </a:r>
          </a:p>
          <a:p>
            <a:pPr>
              <a:lnSpc>
                <a:spcPct val="90000"/>
              </a:lnSpc>
            </a:pPr>
            <a:endParaRPr lang="en-US" sz="2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type="body" idx="1"/>
          </p:nvPr>
        </p:nvSpPr>
        <p:spPr>
          <a:xfrm>
            <a:off x="457200" y="1600200"/>
            <a:ext cx="8507413" cy="5068888"/>
          </a:xfrm>
        </p:spPr>
        <p:txBody>
          <a:bodyPr/>
          <a:lstStyle/>
          <a:p>
            <a:pPr>
              <a:lnSpc>
                <a:spcPct val="90000"/>
              </a:lnSpc>
            </a:pPr>
            <a:r>
              <a:rPr lang="en-GB"/>
              <a:t>Identity crisis resulting from increased contact with the West (to eat meat or not to eat meat)</a:t>
            </a:r>
          </a:p>
          <a:p>
            <a:pPr>
              <a:lnSpc>
                <a:spcPct val="90000"/>
              </a:lnSpc>
            </a:pPr>
            <a:r>
              <a:rPr lang="en-GB"/>
              <a:t>Younger generation tend to be primary consumers of meat and McDonalds</a:t>
            </a:r>
          </a:p>
          <a:p>
            <a:pPr>
              <a:lnSpc>
                <a:spcPct val="90000"/>
              </a:lnSpc>
            </a:pPr>
            <a:r>
              <a:rPr lang="en-GB"/>
              <a:t>McDonalds try to attract older and more traditional consumers by introducing rice dishes onto their menus</a:t>
            </a:r>
          </a:p>
          <a:p>
            <a:pPr>
              <a:lnSpc>
                <a:spcPct val="90000"/>
              </a:lnSpc>
            </a:pPr>
            <a:r>
              <a:rPr lang="en-GB"/>
              <a:t>However, the ‘fast food’ ethos contradicts traditional family values of commensality</a:t>
            </a:r>
          </a:p>
          <a:p>
            <a:pPr>
              <a:lnSpc>
                <a:spcPct val="90000"/>
              </a:lnSpc>
            </a:pPr>
            <a:endParaRPr lang="en-GB"/>
          </a:p>
          <a:p>
            <a:pPr>
              <a:lnSpc>
                <a:spcPct val="90000"/>
              </a:lnSpc>
              <a:buFontTx/>
              <a:buNone/>
            </a:pPr>
            <a:endParaRPr lang="en-GB"/>
          </a:p>
          <a:p>
            <a:pPr>
              <a:lnSpc>
                <a:spcPct val="90000"/>
              </a:lnSpc>
              <a:buFontTx/>
              <a:buNone/>
            </a:pP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1" name="Rectangle 3"/>
          <p:cNvSpPr>
            <a:spLocks noGrp="1" noChangeArrowheads="1"/>
          </p:cNvSpPr>
          <p:nvPr>
            <p:ph type="body" idx="1"/>
          </p:nvPr>
        </p:nvSpPr>
        <p:spPr>
          <a:xfrm>
            <a:off x="519113" y="1782763"/>
            <a:ext cx="8229600" cy="4525962"/>
          </a:xfrm>
        </p:spPr>
        <p:txBody>
          <a:bodyPr/>
          <a:lstStyle/>
          <a:p>
            <a:pPr>
              <a:lnSpc>
                <a:spcPct val="90000"/>
              </a:lnSpc>
            </a:pPr>
            <a:r>
              <a:rPr lang="en-GB"/>
              <a:t>Role of food seen as bringing people together, and dishes eaten communally</a:t>
            </a:r>
          </a:p>
          <a:p>
            <a:pPr>
              <a:lnSpc>
                <a:spcPct val="90000"/>
              </a:lnSpc>
            </a:pPr>
            <a:r>
              <a:rPr lang="en-GB"/>
              <a:t>McDonalds represents individualistic ethos of the West</a:t>
            </a:r>
          </a:p>
          <a:p>
            <a:pPr lvl="4">
              <a:lnSpc>
                <a:spcPct val="90000"/>
              </a:lnSpc>
              <a:buFontTx/>
              <a:buChar char="•"/>
            </a:pPr>
            <a:r>
              <a:rPr lang="en-GB" sz="3200"/>
              <a:t>Food traditionally eaten with chopsticks and seated</a:t>
            </a:r>
          </a:p>
          <a:p>
            <a:pPr lvl="4">
              <a:lnSpc>
                <a:spcPct val="90000"/>
              </a:lnSpc>
              <a:buFontTx/>
              <a:buChar char="•"/>
            </a:pPr>
            <a:r>
              <a:rPr lang="en-GB" sz="3200"/>
              <a:t>Very reserved manner of traditional Japanese – high cultural value placed on etiquete</a:t>
            </a:r>
          </a:p>
          <a:p>
            <a:pPr>
              <a:lnSpc>
                <a:spcPct val="90000"/>
              </a:lnSpc>
            </a:pPr>
            <a:endParaRPr lang="en-GB"/>
          </a:p>
          <a:p>
            <a:pPr>
              <a:lnSpc>
                <a:spcPct val="90000"/>
              </a:lnSpc>
            </a:pPr>
            <a:endParaRPr lang="en-US"/>
          </a:p>
        </p:txBody>
      </p:sp>
      <p:pic>
        <p:nvPicPr>
          <p:cNvPr id="89093" name="Picture 5" descr="chopsticks"/>
          <p:cNvPicPr>
            <a:picLocks noChangeAspect="1" noChangeArrowheads="1"/>
          </p:cNvPicPr>
          <p:nvPr/>
        </p:nvPicPr>
        <p:blipFill>
          <a:blip r:embed="rId2" cstate="print"/>
          <a:srcRect/>
          <a:stretch>
            <a:fillRect/>
          </a:stretch>
        </p:blipFill>
        <p:spPr bwMode="auto">
          <a:xfrm>
            <a:off x="0" y="4192588"/>
            <a:ext cx="1905000" cy="312420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5" name="Rectangle 3"/>
          <p:cNvSpPr>
            <a:spLocks noGrp="1" noChangeArrowheads="1"/>
          </p:cNvSpPr>
          <p:nvPr>
            <p:ph type="body" idx="1"/>
          </p:nvPr>
        </p:nvSpPr>
        <p:spPr/>
        <p:txBody>
          <a:bodyPr/>
          <a:lstStyle/>
          <a:p>
            <a:pPr>
              <a:buFontTx/>
              <a:buNone/>
            </a:pPr>
            <a:r>
              <a:rPr lang="en-GB"/>
              <a:t>Mythology of McDonalds:</a:t>
            </a:r>
          </a:p>
          <a:p>
            <a:pPr>
              <a:buFontTx/>
              <a:buNone/>
            </a:pPr>
            <a:endParaRPr lang="en-GB"/>
          </a:p>
          <a:p>
            <a:r>
              <a:rPr lang="en-GB"/>
              <a:t>How do people construct McDonalds?</a:t>
            </a:r>
          </a:p>
          <a:p>
            <a:r>
              <a:rPr lang="en-GB"/>
              <a:t>Why do people hold these views?</a:t>
            </a:r>
          </a:p>
          <a:p>
            <a:r>
              <a:rPr lang="en-GB"/>
              <a:t>What are the implications for their cultural identities?</a:t>
            </a: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type="body" idx="1"/>
          </p:nvPr>
        </p:nvSpPr>
        <p:spPr>
          <a:xfrm>
            <a:off x="457200" y="1600200"/>
            <a:ext cx="8229600" cy="1900238"/>
          </a:xfrm>
        </p:spPr>
        <p:txBody>
          <a:bodyPr/>
          <a:lstStyle/>
          <a:p>
            <a:r>
              <a:rPr lang="en-GB"/>
              <a:t>Is it just a one way process?</a:t>
            </a:r>
          </a:p>
          <a:p>
            <a:r>
              <a:rPr lang="en-GB"/>
              <a:t>What is the influence of Japanese culture in the West?</a:t>
            </a:r>
            <a:endParaRPr lang="en-US"/>
          </a:p>
        </p:txBody>
      </p:sp>
      <p:pic>
        <p:nvPicPr>
          <p:cNvPr id="83974" name="Picture 6" descr="2003-Subaru-B11S-Concept-FA-Top-1920x1440"/>
          <p:cNvPicPr>
            <a:picLocks noChangeAspect="1" noChangeArrowheads="1"/>
          </p:cNvPicPr>
          <p:nvPr/>
        </p:nvPicPr>
        <p:blipFill>
          <a:blip r:embed="rId2" cstate="print"/>
          <a:srcRect/>
          <a:stretch>
            <a:fillRect/>
          </a:stretch>
        </p:blipFill>
        <p:spPr bwMode="auto">
          <a:xfrm>
            <a:off x="755650" y="3357563"/>
            <a:ext cx="4392613" cy="3292475"/>
          </a:xfrm>
          <a:prstGeom prst="rect">
            <a:avLst/>
          </a:prstGeom>
          <a:noFill/>
        </p:spPr>
      </p:pic>
      <p:pic>
        <p:nvPicPr>
          <p:cNvPr id="83975" name="Picture 7" descr="manga_200"/>
          <p:cNvPicPr>
            <a:picLocks noChangeAspect="1" noChangeArrowheads="1"/>
          </p:cNvPicPr>
          <p:nvPr/>
        </p:nvPicPr>
        <p:blipFill>
          <a:blip r:embed="rId3" cstate="print"/>
          <a:srcRect/>
          <a:stretch>
            <a:fillRect/>
          </a:stretch>
        </p:blipFill>
        <p:spPr bwMode="auto">
          <a:xfrm>
            <a:off x="5435600" y="3860800"/>
            <a:ext cx="2841625" cy="2132013"/>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7" name="Picture 5" descr="im-bling"/>
          <p:cNvPicPr>
            <a:picLocks noChangeAspect="1" noChangeArrowheads="1"/>
          </p:cNvPicPr>
          <p:nvPr/>
        </p:nvPicPr>
        <p:blipFill>
          <a:blip r:embed="rId2" cstate="print"/>
          <a:srcRect/>
          <a:stretch>
            <a:fillRect/>
          </a:stretch>
        </p:blipFill>
        <p:spPr bwMode="auto">
          <a:xfrm>
            <a:off x="250825" y="2349500"/>
            <a:ext cx="5399088" cy="3621088"/>
          </a:xfrm>
          <a:prstGeom prst="rect">
            <a:avLst/>
          </a:prstGeom>
          <a:noFill/>
        </p:spPr>
      </p:pic>
      <p:pic>
        <p:nvPicPr>
          <p:cNvPr id="13319" name="Picture 7" descr="13"/>
          <p:cNvPicPr>
            <a:picLocks noChangeAspect="1" noChangeArrowheads="1"/>
          </p:cNvPicPr>
          <p:nvPr/>
        </p:nvPicPr>
        <p:blipFill>
          <a:blip r:embed="rId3" cstate="print"/>
          <a:srcRect/>
          <a:stretch>
            <a:fillRect/>
          </a:stretch>
        </p:blipFill>
        <p:spPr bwMode="auto">
          <a:xfrm>
            <a:off x="5795963" y="1916113"/>
            <a:ext cx="3097212" cy="4751387"/>
          </a:xfrm>
          <a:prstGeom prst="rect">
            <a:avLst/>
          </a:prstGeom>
          <a:noFill/>
        </p:spPr>
      </p:pic>
      <p:sp>
        <p:nvSpPr>
          <p:cNvPr id="7" name="TextBox 6"/>
          <p:cNvSpPr txBox="1"/>
          <p:nvPr/>
        </p:nvSpPr>
        <p:spPr>
          <a:xfrm>
            <a:off x="611560" y="692696"/>
            <a:ext cx="6984776" cy="707886"/>
          </a:xfrm>
          <a:prstGeom prst="rect">
            <a:avLst/>
          </a:prstGeom>
          <a:noFill/>
        </p:spPr>
        <p:txBody>
          <a:bodyPr wrap="square" rtlCol="0">
            <a:spAutoFit/>
          </a:bodyPr>
          <a:lstStyle/>
          <a:p>
            <a:r>
              <a:rPr lang="en-GB" sz="4000" b="1" dirty="0" smtClean="0"/>
              <a:t>Money</a:t>
            </a:r>
            <a:endParaRPr lang="en-US" sz="4000"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upload.wikimedia.org/wikipedia/en/thumb/8/85/Micawber.jpg/269px-Micawber.jpg">
            <a:hlinkClick r:id="rId2"/>
          </p:cNvPr>
          <p:cNvPicPr>
            <a:picLocks noChangeAspect="1" noChangeArrowheads="1"/>
          </p:cNvPicPr>
          <p:nvPr/>
        </p:nvPicPr>
        <p:blipFill>
          <a:blip r:embed="rId3" cstate="print"/>
          <a:srcRect/>
          <a:stretch>
            <a:fillRect/>
          </a:stretch>
        </p:blipFill>
        <p:spPr bwMode="auto">
          <a:xfrm>
            <a:off x="611560" y="980728"/>
            <a:ext cx="3744416" cy="4788400"/>
          </a:xfrm>
          <a:prstGeom prst="rect">
            <a:avLst/>
          </a:prstGeom>
          <a:noFill/>
        </p:spPr>
      </p:pic>
      <p:sp>
        <p:nvSpPr>
          <p:cNvPr id="6" name="Rectangle 5"/>
          <p:cNvSpPr/>
          <p:nvPr/>
        </p:nvSpPr>
        <p:spPr>
          <a:xfrm>
            <a:off x="4535488" y="2204864"/>
            <a:ext cx="4608512" cy="1477328"/>
          </a:xfrm>
          <a:prstGeom prst="rect">
            <a:avLst/>
          </a:prstGeom>
        </p:spPr>
        <p:txBody>
          <a:bodyPr wrap="square">
            <a:spAutoFit/>
          </a:bodyPr>
          <a:lstStyle/>
          <a:p>
            <a:r>
              <a:rPr lang="en-US" dirty="0"/>
              <a:t>"Annual income twenty pounds, annual</a:t>
            </a:r>
          </a:p>
          <a:p>
            <a:r>
              <a:rPr lang="en-US" dirty="0"/>
              <a:t>expenditure nineteen </a:t>
            </a:r>
            <a:r>
              <a:rPr lang="en-US" dirty="0" err="1"/>
              <a:t>nineteen</a:t>
            </a:r>
            <a:r>
              <a:rPr lang="en-US" dirty="0"/>
              <a:t> six, result</a:t>
            </a:r>
          </a:p>
          <a:p>
            <a:r>
              <a:rPr lang="en-US" dirty="0"/>
              <a:t>happiness. Annual income twenty pounds,</a:t>
            </a:r>
          </a:p>
          <a:p>
            <a:r>
              <a:rPr lang="en-US" dirty="0"/>
              <a:t>annual expenditure twenty pounds </a:t>
            </a:r>
            <a:r>
              <a:rPr lang="en-US" dirty="0" smtClean="0"/>
              <a:t>and</a:t>
            </a:r>
            <a:endParaRPr lang="en-US" dirty="0"/>
          </a:p>
          <a:p>
            <a:r>
              <a:rPr lang="en-US" dirty="0"/>
              <a:t>six, result misery."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797</Words>
  <Application>Microsoft Office PowerPoint</Application>
  <PresentationFormat>On-screen Show (4:3)</PresentationFormat>
  <Paragraphs>56</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sc024</dc:creator>
  <cp:lastModifiedBy>sc024</cp:lastModifiedBy>
  <cp:revision>1</cp:revision>
  <dcterms:created xsi:type="dcterms:W3CDTF">2010-11-26T09:03:18Z</dcterms:created>
  <dcterms:modified xsi:type="dcterms:W3CDTF">2010-11-26T09:11:54Z</dcterms:modified>
</cp:coreProperties>
</file>