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 id="2147483680" r:id="rId2"/>
  </p:sldMasterIdLst>
  <p:notesMasterIdLst>
    <p:notesMasterId r:id="rId29"/>
  </p:notesMasterIdLst>
  <p:sldIdLst>
    <p:sldId id="476" r:id="rId3"/>
    <p:sldId id="479" r:id="rId4"/>
    <p:sldId id="463" r:id="rId5"/>
    <p:sldId id="464" r:id="rId6"/>
    <p:sldId id="465" r:id="rId7"/>
    <p:sldId id="478" r:id="rId8"/>
    <p:sldId id="470" r:id="rId9"/>
    <p:sldId id="471" r:id="rId10"/>
    <p:sldId id="472" r:id="rId11"/>
    <p:sldId id="473" r:id="rId12"/>
    <p:sldId id="474" r:id="rId13"/>
    <p:sldId id="475" r:id="rId14"/>
    <p:sldId id="467" r:id="rId15"/>
    <p:sldId id="466" r:id="rId16"/>
    <p:sldId id="468" r:id="rId17"/>
    <p:sldId id="469" r:id="rId18"/>
    <p:sldId id="461" r:id="rId19"/>
    <p:sldId id="460" r:id="rId20"/>
    <p:sldId id="459" r:id="rId21"/>
    <p:sldId id="458" r:id="rId22"/>
    <p:sldId id="462" r:id="rId23"/>
    <p:sldId id="257" r:id="rId24"/>
    <p:sldId id="456" r:id="rId25"/>
    <p:sldId id="457" r:id="rId26"/>
    <p:sldId id="258" r:id="rId27"/>
    <p:sldId id="477" r:id="rId28"/>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0" d="100"/>
          <a:sy n="70" d="100"/>
        </p:scale>
        <p:origin x="7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7.png"/><Relationship Id="rId6" Type="http://schemas.openxmlformats.org/officeDocument/2006/relationships/image" Target="../media/image7.svg"/><Relationship Id="rId5" Type="http://schemas.openxmlformats.org/officeDocument/2006/relationships/image" Target="../media/image9.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7.png"/><Relationship Id="rId6" Type="http://schemas.openxmlformats.org/officeDocument/2006/relationships/image" Target="../media/image7.svg"/><Relationship Id="rId5" Type="http://schemas.openxmlformats.org/officeDocument/2006/relationships/image" Target="../media/image9.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B84EA9-30AB-4D93-B2B2-E3B61C3EBD6D}"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EA04008C-CC9B-49D5-A2AB-659C52DC80D2}">
      <dgm:prSet/>
      <dgm:spPr/>
      <dgm:t>
        <a:bodyPr/>
        <a:lstStyle/>
        <a:p>
          <a:r>
            <a:rPr lang="en-GB">
              <a:latin typeface="Corbel" panose="020B0503020204020204"/>
            </a:rPr>
            <a:t> The admin needs to have access to a GUI in order to use the application and/or its features</a:t>
          </a:r>
          <a:endParaRPr lang="en-US"/>
        </a:p>
      </dgm:t>
    </dgm:pt>
    <dgm:pt modelId="{D2D37C36-751B-4F06-AA35-E6169C2032E9}" type="parTrans" cxnId="{4C664B0E-7700-4997-B686-73F77E4E75D1}">
      <dgm:prSet/>
      <dgm:spPr/>
      <dgm:t>
        <a:bodyPr/>
        <a:lstStyle/>
        <a:p>
          <a:endParaRPr lang="en-US"/>
        </a:p>
      </dgm:t>
    </dgm:pt>
    <dgm:pt modelId="{5BA8209D-54C2-4061-822A-A9106C6220C5}" type="sibTrans" cxnId="{4C664B0E-7700-4997-B686-73F77E4E75D1}">
      <dgm:prSet/>
      <dgm:spPr/>
      <dgm:t>
        <a:bodyPr/>
        <a:lstStyle/>
        <a:p>
          <a:endParaRPr lang="en-US"/>
        </a:p>
      </dgm:t>
    </dgm:pt>
    <dgm:pt modelId="{D57B97D3-14D3-48E7-9FCA-9EE0114FC768}">
      <dgm:prSet/>
      <dgm:spPr/>
      <dgm:t>
        <a:bodyPr/>
        <a:lstStyle/>
        <a:p>
          <a:r>
            <a:rPr lang="en-GB"/>
            <a:t>Smart</a:t>
          </a:r>
          <a:r>
            <a:rPr lang="en-GB">
              <a:latin typeface="Corbel" panose="020B0503020204020204"/>
            </a:rPr>
            <a:t> consoles are only accessible via Windows operating systems</a:t>
          </a:r>
          <a:endParaRPr lang="en-US"/>
        </a:p>
      </dgm:t>
    </dgm:pt>
    <dgm:pt modelId="{2A571988-0995-4A68-870C-C78CF0D75E94}" type="parTrans" cxnId="{A681AABB-60A0-45EE-BF87-1FCB1B4C8131}">
      <dgm:prSet/>
      <dgm:spPr/>
      <dgm:t>
        <a:bodyPr/>
        <a:lstStyle/>
        <a:p>
          <a:endParaRPr lang="en-US"/>
        </a:p>
      </dgm:t>
    </dgm:pt>
    <dgm:pt modelId="{8E323677-2056-4D63-95FF-1DD73F370871}" type="sibTrans" cxnId="{A681AABB-60A0-45EE-BF87-1FCB1B4C8131}">
      <dgm:prSet/>
      <dgm:spPr/>
      <dgm:t>
        <a:bodyPr/>
        <a:lstStyle/>
        <a:p>
          <a:endParaRPr lang="en-US"/>
        </a:p>
      </dgm:t>
    </dgm:pt>
    <dgm:pt modelId="{7256791F-CCEE-4142-93D3-51A154D01B85}">
      <dgm:prSet phldr="0"/>
      <dgm:spPr/>
      <dgm:t>
        <a:bodyPr/>
        <a:lstStyle/>
        <a:p>
          <a:pPr rtl="0"/>
          <a:r>
            <a:rPr lang="en-US">
              <a:latin typeface="Corbel" panose="020B0503020204020204"/>
            </a:rPr>
            <a:t>Used to Maintain Monitor Create and Manage files and resources</a:t>
          </a:r>
          <a:endParaRPr lang="en-GB">
            <a:latin typeface="Corbel" panose="020B0503020204020204"/>
          </a:endParaRPr>
        </a:p>
      </dgm:t>
    </dgm:pt>
    <dgm:pt modelId="{C2E7685C-56F7-4AEF-B903-BA52C3B04893}" type="parTrans" cxnId="{1419FD8F-02AA-4AAC-BBED-2D75683443BA}">
      <dgm:prSet/>
      <dgm:spPr/>
      <dgm:t>
        <a:bodyPr/>
        <a:lstStyle/>
        <a:p>
          <a:endParaRPr lang="en-US"/>
        </a:p>
      </dgm:t>
    </dgm:pt>
    <dgm:pt modelId="{0182867F-4DE0-437A-B6BF-ABA2C684BC01}" type="sibTrans" cxnId="{1419FD8F-02AA-4AAC-BBED-2D75683443BA}">
      <dgm:prSet/>
      <dgm:spPr/>
      <dgm:t>
        <a:bodyPr/>
        <a:lstStyle/>
        <a:p>
          <a:endParaRPr lang="en-US"/>
        </a:p>
      </dgm:t>
    </dgm:pt>
    <dgm:pt modelId="{AF1168E3-9278-48A3-A0C1-16188C6ADC90}" type="pres">
      <dgm:prSet presAssocID="{FDB84EA9-30AB-4D93-B2B2-E3B61C3EBD6D}" presName="root" presStyleCnt="0">
        <dgm:presLayoutVars>
          <dgm:dir/>
          <dgm:resizeHandles val="exact"/>
        </dgm:presLayoutVars>
      </dgm:prSet>
      <dgm:spPr/>
      <dgm:t>
        <a:bodyPr/>
        <a:lstStyle/>
        <a:p>
          <a:endParaRPr lang="en-US"/>
        </a:p>
      </dgm:t>
    </dgm:pt>
    <dgm:pt modelId="{6A72CA94-935C-4B0B-A447-15289F80C142}" type="pres">
      <dgm:prSet presAssocID="{EA04008C-CC9B-49D5-A2AB-659C52DC80D2}" presName="compNode" presStyleCnt="0"/>
      <dgm:spPr/>
    </dgm:pt>
    <dgm:pt modelId="{54A7292A-315C-4A15-820A-807B6945B848}" type="pres">
      <dgm:prSet presAssocID="{EA04008C-CC9B-49D5-A2AB-659C52DC80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Web Design"/>
        </a:ext>
      </dgm:extLst>
    </dgm:pt>
    <dgm:pt modelId="{FE05E233-87F1-4F56-BE4C-0D4197755CC9}" type="pres">
      <dgm:prSet presAssocID="{EA04008C-CC9B-49D5-A2AB-659C52DC80D2}" presName="spaceRect" presStyleCnt="0"/>
      <dgm:spPr/>
    </dgm:pt>
    <dgm:pt modelId="{60DD85AE-184D-4860-919C-8B7EE541637E}" type="pres">
      <dgm:prSet presAssocID="{EA04008C-CC9B-49D5-A2AB-659C52DC80D2}" presName="textRect" presStyleLbl="revTx" presStyleIdx="0" presStyleCnt="3">
        <dgm:presLayoutVars>
          <dgm:chMax val="1"/>
          <dgm:chPref val="1"/>
        </dgm:presLayoutVars>
      </dgm:prSet>
      <dgm:spPr/>
      <dgm:t>
        <a:bodyPr/>
        <a:lstStyle/>
        <a:p>
          <a:endParaRPr lang="en-US"/>
        </a:p>
      </dgm:t>
    </dgm:pt>
    <dgm:pt modelId="{D327B9D5-1DC2-441B-B4F5-600A4ADC825D}" type="pres">
      <dgm:prSet presAssocID="{5BA8209D-54C2-4061-822A-A9106C6220C5}" presName="sibTrans" presStyleCnt="0"/>
      <dgm:spPr/>
    </dgm:pt>
    <dgm:pt modelId="{E12013FC-94C8-4082-AF16-6A55D95C3040}" type="pres">
      <dgm:prSet presAssocID="{D57B97D3-14D3-48E7-9FCA-9EE0114FC768}" presName="compNode" presStyleCnt="0"/>
      <dgm:spPr/>
    </dgm:pt>
    <dgm:pt modelId="{E1B64A0D-B7A0-4C1D-9B69-0E44187A306B}" type="pres">
      <dgm:prSet presAssocID="{D57B97D3-14D3-48E7-9FCA-9EE0114FC7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ame controller"/>
        </a:ext>
      </dgm:extLst>
    </dgm:pt>
    <dgm:pt modelId="{C667D455-C776-42C1-83D6-AD3FD7680C70}" type="pres">
      <dgm:prSet presAssocID="{D57B97D3-14D3-48E7-9FCA-9EE0114FC768}" presName="spaceRect" presStyleCnt="0"/>
      <dgm:spPr/>
    </dgm:pt>
    <dgm:pt modelId="{2289CED9-4BD5-41B5-BBEB-C6B9F9DFB239}" type="pres">
      <dgm:prSet presAssocID="{D57B97D3-14D3-48E7-9FCA-9EE0114FC768}" presName="textRect" presStyleLbl="revTx" presStyleIdx="1" presStyleCnt="3">
        <dgm:presLayoutVars>
          <dgm:chMax val="1"/>
          <dgm:chPref val="1"/>
        </dgm:presLayoutVars>
      </dgm:prSet>
      <dgm:spPr/>
      <dgm:t>
        <a:bodyPr/>
        <a:lstStyle/>
        <a:p>
          <a:endParaRPr lang="en-US"/>
        </a:p>
      </dgm:t>
    </dgm:pt>
    <dgm:pt modelId="{903E9C79-4C37-4BCE-B0AF-9886DE303627}" type="pres">
      <dgm:prSet presAssocID="{8E323677-2056-4D63-95FF-1DD73F370871}" presName="sibTrans" presStyleCnt="0"/>
      <dgm:spPr/>
    </dgm:pt>
    <dgm:pt modelId="{77A65228-525D-4027-8001-98D3AFE166B9}" type="pres">
      <dgm:prSet presAssocID="{7256791F-CCEE-4142-93D3-51A154D01B85}" presName="compNode" presStyleCnt="0"/>
      <dgm:spPr/>
    </dgm:pt>
    <dgm:pt modelId="{7481DF16-6766-4947-AE8E-E9E226498D75}" type="pres">
      <dgm:prSet presAssocID="{7256791F-CCEE-4142-93D3-51A154D01B8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Monitor"/>
        </a:ext>
      </dgm:extLst>
    </dgm:pt>
    <dgm:pt modelId="{390E5F3A-9103-4022-9640-9F9CE33DAAAE}" type="pres">
      <dgm:prSet presAssocID="{7256791F-CCEE-4142-93D3-51A154D01B85}" presName="spaceRect" presStyleCnt="0"/>
      <dgm:spPr/>
    </dgm:pt>
    <dgm:pt modelId="{B7B85004-4DCE-480A-9E97-011D623A7C2A}" type="pres">
      <dgm:prSet presAssocID="{7256791F-CCEE-4142-93D3-51A154D01B85}" presName="textRect" presStyleLbl="revTx" presStyleIdx="2" presStyleCnt="3">
        <dgm:presLayoutVars>
          <dgm:chMax val="1"/>
          <dgm:chPref val="1"/>
        </dgm:presLayoutVars>
      </dgm:prSet>
      <dgm:spPr/>
      <dgm:t>
        <a:bodyPr/>
        <a:lstStyle/>
        <a:p>
          <a:endParaRPr lang="en-US"/>
        </a:p>
      </dgm:t>
    </dgm:pt>
  </dgm:ptLst>
  <dgm:cxnLst>
    <dgm:cxn modelId="{1419FD8F-02AA-4AAC-BBED-2D75683443BA}" srcId="{FDB84EA9-30AB-4D93-B2B2-E3B61C3EBD6D}" destId="{7256791F-CCEE-4142-93D3-51A154D01B85}" srcOrd="2" destOrd="0" parTransId="{C2E7685C-56F7-4AEF-B903-BA52C3B04893}" sibTransId="{0182867F-4DE0-437A-B6BF-ABA2C684BC01}"/>
    <dgm:cxn modelId="{4C664B0E-7700-4997-B686-73F77E4E75D1}" srcId="{FDB84EA9-30AB-4D93-B2B2-E3B61C3EBD6D}" destId="{EA04008C-CC9B-49D5-A2AB-659C52DC80D2}" srcOrd="0" destOrd="0" parTransId="{D2D37C36-751B-4F06-AA35-E6169C2032E9}" sibTransId="{5BA8209D-54C2-4061-822A-A9106C6220C5}"/>
    <dgm:cxn modelId="{52E02DD5-5C27-4966-B416-A278BD5BC4D3}" type="presOf" srcId="{FDB84EA9-30AB-4D93-B2B2-E3B61C3EBD6D}" destId="{AF1168E3-9278-48A3-A0C1-16188C6ADC90}" srcOrd="0" destOrd="0" presId="urn:microsoft.com/office/officeart/2018/2/layout/IconLabelList"/>
    <dgm:cxn modelId="{22E2D5F8-B65A-458F-BC4F-2A5432D85602}" type="presOf" srcId="{D57B97D3-14D3-48E7-9FCA-9EE0114FC768}" destId="{2289CED9-4BD5-41B5-BBEB-C6B9F9DFB239}" srcOrd="0" destOrd="0" presId="urn:microsoft.com/office/officeart/2018/2/layout/IconLabelList"/>
    <dgm:cxn modelId="{A681AABB-60A0-45EE-BF87-1FCB1B4C8131}" srcId="{FDB84EA9-30AB-4D93-B2B2-E3B61C3EBD6D}" destId="{D57B97D3-14D3-48E7-9FCA-9EE0114FC768}" srcOrd="1" destOrd="0" parTransId="{2A571988-0995-4A68-870C-C78CF0D75E94}" sibTransId="{8E323677-2056-4D63-95FF-1DD73F370871}"/>
    <dgm:cxn modelId="{75B9AA8A-6DE5-4767-98FA-5C250A6CD398}" type="presOf" srcId="{7256791F-CCEE-4142-93D3-51A154D01B85}" destId="{B7B85004-4DCE-480A-9E97-011D623A7C2A}" srcOrd="0" destOrd="0" presId="urn:microsoft.com/office/officeart/2018/2/layout/IconLabelList"/>
    <dgm:cxn modelId="{500AE63E-42E7-476F-9C1A-F34917D1BA04}" type="presOf" srcId="{EA04008C-CC9B-49D5-A2AB-659C52DC80D2}" destId="{60DD85AE-184D-4860-919C-8B7EE541637E}" srcOrd="0" destOrd="0" presId="urn:microsoft.com/office/officeart/2018/2/layout/IconLabelList"/>
    <dgm:cxn modelId="{06F20B39-5E86-4CBB-AACB-FB4AE70DBFE6}" type="presParOf" srcId="{AF1168E3-9278-48A3-A0C1-16188C6ADC90}" destId="{6A72CA94-935C-4B0B-A447-15289F80C142}" srcOrd="0" destOrd="0" presId="urn:microsoft.com/office/officeart/2018/2/layout/IconLabelList"/>
    <dgm:cxn modelId="{E1C9AA84-6101-49D9-B71A-11C503C71BBD}" type="presParOf" srcId="{6A72CA94-935C-4B0B-A447-15289F80C142}" destId="{54A7292A-315C-4A15-820A-807B6945B848}" srcOrd="0" destOrd="0" presId="urn:microsoft.com/office/officeart/2018/2/layout/IconLabelList"/>
    <dgm:cxn modelId="{2FE669C7-3845-4307-90D1-1C3E3D021046}" type="presParOf" srcId="{6A72CA94-935C-4B0B-A447-15289F80C142}" destId="{FE05E233-87F1-4F56-BE4C-0D4197755CC9}" srcOrd="1" destOrd="0" presId="urn:microsoft.com/office/officeart/2018/2/layout/IconLabelList"/>
    <dgm:cxn modelId="{F868588E-E9A1-435D-90D3-F7E631195839}" type="presParOf" srcId="{6A72CA94-935C-4B0B-A447-15289F80C142}" destId="{60DD85AE-184D-4860-919C-8B7EE541637E}" srcOrd="2" destOrd="0" presId="urn:microsoft.com/office/officeart/2018/2/layout/IconLabelList"/>
    <dgm:cxn modelId="{206053ED-BBB4-4CE8-BB6F-1A474E7BE367}" type="presParOf" srcId="{AF1168E3-9278-48A3-A0C1-16188C6ADC90}" destId="{D327B9D5-1DC2-441B-B4F5-600A4ADC825D}" srcOrd="1" destOrd="0" presId="urn:microsoft.com/office/officeart/2018/2/layout/IconLabelList"/>
    <dgm:cxn modelId="{38DED440-A0BF-4CBE-834E-F86289547297}" type="presParOf" srcId="{AF1168E3-9278-48A3-A0C1-16188C6ADC90}" destId="{E12013FC-94C8-4082-AF16-6A55D95C3040}" srcOrd="2" destOrd="0" presId="urn:microsoft.com/office/officeart/2018/2/layout/IconLabelList"/>
    <dgm:cxn modelId="{EB7ADA36-5D2F-4F1D-A829-B034B95A3273}" type="presParOf" srcId="{E12013FC-94C8-4082-AF16-6A55D95C3040}" destId="{E1B64A0D-B7A0-4C1D-9B69-0E44187A306B}" srcOrd="0" destOrd="0" presId="urn:microsoft.com/office/officeart/2018/2/layout/IconLabelList"/>
    <dgm:cxn modelId="{2D9822FF-B45D-43B6-9A71-5B39E6AAA6BA}" type="presParOf" srcId="{E12013FC-94C8-4082-AF16-6A55D95C3040}" destId="{C667D455-C776-42C1-83D6-AD3FD7680C70}" srcOrd="1" destOrd="0" presId="urn:microsoft.com/office/officeart/2018/2/layout/IconLabelList"/>
    <dgm:cxn modelId="{68192039-74BE-4FF8-B4E0-81006C344467}" type="presParOf" srcId="{E12013FC-94C8-4082-AF16-6A55D95C3040}" destId="{2289CED9-4BD5-41B5-BBEB-C6B9F9DFB239}" srcOrd="2" destOrd="0" presId="urn:microsoft.com/office/officeart/2018/2/layout/IconLabelList"/>
    <dgm:cxn modelId="{9AD1598D-F842-4B03-B467-62EE661366C4}" type="presParOf" srcId="{AF1168E3-9278-48A3-A0C1-16188C6ADC90}" destId="{903E9C79-4C37-4BCE-B0AF-9886DE303627}" srcOrd="3" destOrd="0" presId="urn:microsoft.com/office/officeart/2018/2/layout/IconLabelList"/>
    <dgm:cxn modelId="{72215692-046E-4A16-87DE-3357AAB4A28D}" type="presParOf" srcId="{AF1168E3-9278-48A3-A0C1-16188C6ADC90}" destId="{77A65228-525D-4027-8001-98D3AFE166B9}" srcOrd="4" destOrd="0" presId="urn:microsoft.com/office/officeart/2018/2/layout/IconLabelList"/>
    <dgm:cxn modelId="{C9C016A3-51F5-4096-B999-550D152F4517}" type="presParOf" srcId="{77A65228-525D-4027-8001-98D3AFE166B9}" destId="{7481DF16-6766-4947-AE8E-E9E226498D75}" srcOrd="0" destOrd="0" presId="urn:microsoft.com/office/officeart/2018/2/layout/IconLabelList"/>
    <dgm:cxn modelId="{0450FEB9-EE97-42E0-A39C-5ACE92934545}" type="presParOf" srcId="{77A65228-525D-4027-8001-98D3AFE166B9}" destId="{390E5F3A-9103-4022-9640-9F9CE33DAAAE}" srcOrd="1" destOrd="0" presId="urn:microsoft.com/office/officeart/2018/2/layout/IconLabelList"/>
    <dgm:cxn modelId="{6B882B0F-130D-4498-8596-01DAE5E13443}" type="presParOf" srcId="{77A65228-525D-4027-8001-98D3AFE166B9}" destId="{B7B85004-4DCE-480A-9E97-011D623A7C2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C7BDB0-95FD-403B-AC4E-118FCEEB46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FF51F8-06B3-45FE-A219-C7BFACAD15F0}">
      <dgm:prSet/>
      <dgm:spPr/>
      <dgm:t>
        <a:bodyPr/>
        <a:lstStyle/>
        <a:p>
          <a:pPr>
            <a:lnSpc>
              <a:spcPct val="100000"/>
            </a:lnSpc>
          </a:pPr>
          <a:r>
            <a:rPr lang="en-GB" dirty="0"/>
            <a:t>This is a server component. This stores all information ranging from firewall policies, user permissions and storage of certificates.</a:t>
          </a:r>
          <a:endParaRPr lang="en-US" dirty="0"/>
        </a:p>
      </dgm:t>
    </dgm:pt>
    <dgm:pt modelId="{C988B404-3E05-4B07-9DF1-018121C49B78}" type="parTrans" cxnId="{1633C621-6F02-40FB-9816-1DAA3CA0B9BD}">
      <dgm:prSet/>
      <dgm:spPr/>
      <dgm:t>
        <a:bodyPr/>
        <a:lstStyle/>
        <a:p>
          <a:endParaRPr lang="en-US"/>
        </a:p>
      </dgm:t>
    </dgm:pt>
    <dgm:pt modelId="{8E92EA43-9374-4680-99FC-37042D7865D0}" type="sibTrans" cxnId="{1633C621-6F02-40FB-9816-1DAA3CA0B9BD}">
      <dgm:prSet/>
      <dgm:spPr/>
      <dgm:t>
        <a:bodyPr/>
        <a:lstStyle/>
        <a:p>
          <a:pPr>
            <a:lnSpc>
              <a:spcPct val="100000"/>
            </a:lnSpc>
          </a:pPr>
          <a:endParaRPr lang="en-US"/>
        </a:p>
      </dgm:t>
    </dgm:pt>
    <dgm:pt modelId="{09EC0102-A591-4AA4-BCC0-BF37C116CAD6}">
      <dgm:prSet/>
      <dgm:spPr/>
      <dgm:t>
        <a:bodyPr/>
        <a:lstStyle/>
        <a:p>
          <a:pPr>
            <a:lnSpc>
              <a:spcPct val="100000"/>
            </a:lnSpc>
          </a:pPr>
          <a:r>
            <a:rPr lang="en-GB"/>
            <a:t>It can be installed on</a:t>
          </a:r>
          <a:r>
            <a:rPr lang="en-GB">
              <a:latin typeface="Corbel" panose="020B0503020204020204"/>
            </a:rPr>
            <a:t> three operating systems, these are:Windows</a:t>
          </a:r>
          <a:r>
            <a:rPr lang="en-GB"/>
            <a:t>, Linux and </a:t>
          </a:r>
          <a:r>
            <a:rPr lang="en-GB" err="1"/>
            <a:t>GAiA</a:t>
          </a:r>
          <a:r>
            <a:rPr lang="en-GB"/>
            <a:t> OS</a:t>
          </a:r>
          <a:endParaRPr lang="en-US">
            <a:latin typeface="Corbel" panose="020B0503020204020204"/>
          </a:endParaRPr>
        </a:p>
      </dgm:t>
    </dgm:pt>
    <dgm:pt modelId="{F7F56ADB-9392-475D-88E1-7A24914AD9A0}" type="parTrans" cxnId="{55103554-7608-43FC-A8B4-A43471C92D1F}">
      <dgm:prSet/>
      <dgm:spPr/>
      <dgm:t>
        <a:bodyPr/>
        <a:lstStyle/>
        <a:p>
          <a:endParaRPr lang="en-US"/>
        </a:p>
      </dgm:t>
    </dgm:pt>
    <dgm:pt modelId="{49AAB5F0-15B0-4FE6-AFA0-4380114C48A0}" type="sibTrans" cxnId="{55103554-7608-43FC-A8B4-A43471C92D1F}">
      <dgm:prSet/>
      <dgm:spPr/>
      <dgm:t>
        <a:bodyPr/>
        <a:lstStyle/>
        <a:p>
          <a:pPr>
            <a:lnSpc>
              <a:spcPct val="100000"/>
            </a:lnSpc>
          </a:pPr>
          <a:endParaRPr lang="en-US"/>
        </a:p>
      </dgm:t>
    </dgm:pt>
    <dgm:pt modelId="{45D088AD-92B2-4FA5-B0EF-F3D5CD01027D}">
      <dgm:prSet phldr="0"/>
      <dgm:spPr/>
      <dgm:t>
        <a:bodyPr/>
        <a:lstStyle/>
        <a:p>
          <a:pPr>
            <a:lnSpc>
              <a:spcPct val="100000"/>
            </a:lnSpc>
          </a:pPr>
          <a:r>
            <a:rPr lang="en-GB">
              <a:latin typeface="Corbel" panose="020B0503020204020204"/>
            </a:rPr>
            <a:t>Log Server, keeps everything stored within it. Is used as a log server which enables it to keep all information stored within it.</a:t>
          </a:r>
          <a:endParaRPr lang="en-GB"/>
        </a:p>
      </dgm:t>
    </dgm:pt>
    <dgm:pt modelId="{5C270DAC-2A8A-4B60-9193-25AE4295650E}" type="parTrans" cxnId="{9976BCAA-0AFC-4ABC-B59C-45827C874C10}">
      <dgm:prSet/>
      <dgm:spPr/>
      <dgm:t>
        <a:bodyPr/>
        <a:lstStyle/>
        <a:p>
          <a:endParaRPr lang="en-US"/>
        </a:p>
      </dgm:t>
    </dgm:pt>
    <dgm:pt modelId="{98F41E5D-5C84-4239-A29C-CE2E28E7D056}" type="sibTrans" cxnId="{9976BCAA-0AFC-4ABC-B59C-45827C874C10}">
      <dgm:prSet/>
      <dgm:spPr/>
      <dgm:t>
        <a:bodyPr/>
        <a:lstStyle/>
        <a:p>
          <a:pPr>
            <a:lnSpc>
              <a:spcPct val="100000"/>
            </a:lnSpc>
          </a:pPr>
          <a:endParaRPr lang="en-US"/>
        </a:p>
      </dgm:t>
    </dgm:pt>
    <dgm:pt modelId="{49BF4888-82C6-464B-AF9C-37FB2CC85827}">
      <dgm:prSet phldr="0"/>
      <dgm:spPr/>
      <dgm:t>
        <a:bodyPr/>
        <a:lstStyle/>
        <a:p>
          <a:pPr>
            <a:lnSpc>
              <a:spcPct val="100000"/>
            </a:lnSpc>
          </a:pPr>
          <a:r>
            <a:rPr lang="en-GB">
              <a:latin typeface="Corbel" panose="020B0503020204020204"/>
            </a:rPr>
            <a:t> It also holds a type of security automation which allows engineers to update and change the policies</a:t>
          </a:r>
        </a:p>
      </dgm:t>
    </dgm:pt>
    <dgm:pt modelId="{7C911DC6-AB27-4965-96DF-D7EBBE58BFDA}" type="parTrans" cxnId="{7A71C3ED-7003-4C48-B144-7BC2B68A73AB}">
      <dgm:prSet/>
      <dgm:spPr/>
      <dgm:t>
        <a:bodyPr/>
        <a:lstStyle/>
        <a:p>
          <a:endParaRPr lang="en-US"/>
        </a:p>
      </dgm:t>
    </dgm:pt>
    <dgm:pt modelId="{23D1D222-F1CF-499F-B81E-E317380786BE}" type="sibTrans" cxnId="{7A71C3ED-7003-4C48-B144-7BC2B68A73AB}">
      <dgm:prSet/>
      <dgm:spPr/>
      <dgm:t>
        <a:bodyPr/>
        <a:lstStyle/>
        <a:p>
          <a:endParaRPr lang="en-US"/>
        </a:p>
      </dgm:t>
    </dgm:pt>
    <dgm:pt modelId="{32E7D610-702F-4A3F-8CAF-49A0779345A3}" type="pres">
      <dgm:prSet presAssocID="{38C7BDB0-95FD-403B-AC4E-118FCEEB46F2}" presName="root" presStyleCnt="0">
        <dgm:presLayoutVars>
          <dgm:dir/>
          <dgm:resizeHandles val="exact"/>
        </dgm:presLayoutVars>
      </dgm:prSet>
      <dgm:spPr/>
      <dgm:t>
        <a:bodyPr/>
        <a:lstStyle/>
        <a:p>
          <a:endParaRPr lang="en-US"/>
        </a:p>
      </dgm:t>
    </dgm:pt>
    <dgm:pt modelId="{D1E908E3-A39C-40C3-824C-AFD2B17F58E2}" type="pres">
      <dgm:prSet presAssocID="{2EFF51F8-06B3-45FE-A219-C7BFACAD15F0}" presName="compNode" presStyleCnt="0"/>
      <dgm:spPr/>
    </dgm:pt>
    <dgm:pt modelId="{1969510A-01C1-4D19-B351-05021496ABA6}" type="pres">
      <dgm:prSet presAssocID="{2EFF51F8-06B3-45FE-A219-C7BFACAD15F0}" presName="bgRect" presStyleLbl="bgShp" presStyleIdx="0" presStyleCnt="4" custLinFactNeighborX="5283" custLinFactNeighborY="-31319"/>
      <dgm:spPr/>
    </dgm:pt>
    <dgm:pt modelId="{6D5FB94F-0AA9-4FD2-8407-3FBC9F7E4696}" type="pres">
      <dgm:prSet presAssocID="{2EFF51F8-06B3-45FE-A219-C7BFACAD15F0}"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rocessor"/>
        </a:ext>
      </dgm:extLst>
    </dgm:pt>
    <dgm:pt modelId="{C902997D-6BDF-4AC6-8854-1E134BDEF80F}" type="pres">
      <dgm:prSet presAssocID="{2EFF51F8-06B3-45FE-A219-C7BFACAD15F0}" presName="spaceRect" presStyleCnt="0"/>
      <dgm:spPr/>
    </dgm:pt>
    <dgm:pt modelId="{FE74BE57-C671-4642-A118-C20F7EB839A2}" type="pres">
      <dgm:prSet presAssocID="{2EFF51F8-06B3-45FE-A219-C7BFACAD15F0}" presName="parTx" presStyleLbl="revTx" presStyleIdx="0" presStyleCnt="4">
        <dgm:presLayoutVars>
          <dgm:chMax val="0"/>
          <dgm:chPref val="0"/>
        </dgm:presLayoutVars>
      </dgm:prSet>
      <dgm:spPr/>
      <dgm:t>
        <a:bodyPr/>
        <a:lstStyle/>
        <a:p>
          <a:endParaRPr lang="en-US"/>
        </a:p>
      </dgm:t>
    </dgm:pt>
    <dgm:pt modelId="{A08BD364-CBE3-48F8-B867-981EE6FF38BB}" type="pres">
      <dgm:prSet presAssocID="{8E92EA43-9374-4680-99FC-37042D7865D0}" presName="sibTrans" presStyleCnt="0"/>
      <dgm:spPr/>
    </dgm:pt>
    <dgm:pt modelId="{1E088969-59B2-4E8F-BF8C-1B57527A0C01}" type="pres">
      <dgm:prSet presAssocID="{09EC0102-A591-4AA4-BCC0-BF37C116CAD6}" presName="compNode" presStyleCnt="0"/>
      <dgm:spPr/>
    </dgm:pt>
    <dgm:pt modelId="{D9BD4F4D-AEE3-4A0D-9959-A423616DBFD3}" type="pres">
      <dgm:prSet presAssocID="{09EC0102-A591-4AA4-BCC0-BF37C116CAD6}" presName="bgRect" presStyleLbl="bgShp" presStyleIdx="1" presStyleCnt="4"/>
      <dgm:spPr/>
    </dgm:pt>
    <dgm:pt modelId="{7FC66E6E-5D43-438F-8287-DA8DD912C9FE}" type="pres">
      <dgm:prSet presAssocID="{09EC0102-A591-4AA4-BCC0-BF37C116CAD6}"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omputer"/>
        </a:ext>
      </dgm:extLst>
    </dgm:pt>
    <dgm:pt modelId="{E5E7873E-FF9A-42EE-94B7-AA7C50EFC44A}" type="pres">
      <dgm:prSet presAssocID="{09EC0102-A591-4AA4-BCC0-BF37C116CAD6}" presName="spaceRect" presStyleCnt="0"/>
      <dgm:spPr/>
    </dgm:pt>
    <dgm:pt modelId="{DF2FE550-4362-43B9-B46B-4BC66D4C8C60}" type="pres">
      <dgm:prSet presAssocID="{09EC0102-A591-4AA4-BCC0-BF37C116CAD6}" presName="parTx" presStyleLbl="revTx" presStyleIdx="1" presStyleCnt="4">
        <dgm:presLayoutVars>
          <dgm:chMax val="0"/>
          <dgm:chPref val="0"/>
        </dgm:presLayoutVars>
      </dgm:prSet>
      <dgm:spPr/>
      <dgm:t>
        <a:bodyPr/>
        <a:lstStyle/>
        <a:p>
          <a:endParaRPr lang="en-US"/>
        </a:p>
      </dgm:t>
    </dgm:pt>
    <dgm:pt modelId="{333619F8-FF9A-4660-A903-A003D42B1DBD}" type="pres">
      <dgm:prSet presAssocID="{49AAB5F0-15B0-4FE6-AFA0-4380114C48A0}" presName="sibTrans" presStyleCnt="0"/>
      <dgm:spPr/>
    </dgm:pt>
    <dgm:pt modelId="{8776344B-8C3F-40D8-A321-8A209A107D68}" type="pres">
      <dgm:prSet presAssocID="{45D088AD-92B2-4FA5-B0EF-F3D5CD01027D}" presName="compNode" presStyleCnt="0"/>
      <dgm:spPr/>
    </dgm:pt>
    <dgm:pt modelId="{F60DC746-D3E8-4E0E-ADDA-853D54BFC785}" type="pres">
      <dgm:prSet presAssocID="{45D088AD-92B2-4FA5-B0EF-F3D5CD01027D}" presName="bgRect" presStyleLbl="bgShp" presStyleIdx="2" presStyleCnt="4"/>
      <dgm:spPr/>
    </dgm:pt>
    <dgm:pt modelId="{56A06620-8997-49D7-A454-DDED47F92EEE}" type="pres">
      <dgm:prSet presAssocID="{45D088AD-92B2-4FA5-B0EF-F3D5CD01027D}"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omputer"/>
        </a:ext>
      </dgm:extLst>
    </dgm:pt>
    <dgm:pt modelId="{2360A3E7-DAF8-4374-A0A7-205036DF2EA2}" type="pres">
      <dgm:prSet presAssocID="{45D088AD-92B2-4FA5-B0EF-F3D5CD01027D}" presName="spaceRect" presStyleCnt="0"/>
      <dgm:spPr/>
    </dgm:pt>
    <dgm:pt modelId="{24CBE530-FD0D-44A8-8B7F-8EE83F78EE40}" type="pres">
      <dgm:prSet presAssocID="{45D088AD-92B2-4FA5-B0EF-F3D5CD01027D}" presName="parTx" presStyleLbl="revTx" presStyleIdx="2" presStyleCnt="4">
        <dgm:presLayoutVars>
          <dgm:chMax val="0"/>
          <dgm:chPref val="0"/>
        </dgm:presLayoutVars>
      </dgm:prSet>
      <dgm:spPr/>
      <dgm:t>
        <a:bodyPr/>
        <a:lstStyle/>
        <a:p>
          <a:endParaRPr lang="en-US"/>
        </a:p>
      </dgm:t>
    </dgm:pt>
    <dgm:pt modelId="{1525D24A-ABAE-4EF2-8DAD-23D04D561FB5}" type="pres">
      <dgm:prSet presAssocID="{98F41E5D-5C84-4239-A29C-CE2E28E7D056}" presName="sibTrans" presStyleCnt="0"/>
      <dgm:spPr/>
    </dgm:pt>
    <dgm:pt modelId="{2DCD3CBC-2B02-4082-95E3-54B384FDB725}" type="pres">
      <dgm:prSet presAssocID="{49BF4888-82C6-464B-AF9C-37FB2CC85827}" presName="compNode" presStyleCnt="0"/>
      <dgm:spPr/>
    </dgm:pt>
    <dgm:pt modelId="{67350945-660A-4F8A-9D8B-CE364A88E31F}" type="pres">
      <dgm:prSet presAssocID="{49BF4888-82C6-464B-AF9C-37FB2CC85827}" presName="bgRect" presStyleLbl="bgShp" presStyleIdx="3" presStyleCnt="4"/>
      <dgm:spPr/>
    </dgm:pt>
    <dgm:pt modelId="{314951BC-6D26-4728-AFA0-C1571D33192D}" type="pres">
      <dgm:prSet presAssocID="{49BF4888-82C6-464B-AF9C-37FB2CC8582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Gears"/>
        </a:ext>
      </dgm:extLst>
    </dgm:pt>
    <dgm:pt modelId="{D352A634-E072-4EC9-99BF-05574E96D709}" type="pres">
      <dgm:prSet presAssocID="{49BF4888-82C6-464B-AF9C-37FB2CC85827}" presName="spaceRect" presStyleCnt="0"/>
      <dgm:spPr/>
    </dgm:pt>
    <dgm:pt modelId="{FB1211C4-C760-4165-93FC-3444765FC0AF}" type="pres">
      <dgm:prSet presAssocID="{49BF4888-82C6-464B-AF9C-37FB2CC85827}" presName="parTx" presStyleLbl="revTx" presStyleIdx="3" presStyleCnt="4">
        <dgm:presLayoutVars>
          <dgm:chMax val="0"/>
          <dgm:chPref val="0"/>
        </dgm:presLayoutVars>
      </dgm:prSet>
      <dgm:spPr/>
      <dgm:t>
        <a:bodyPr/>
        <a:lstStyle/>
        <a:p>
          <a:endParaRPr lang="en-US"/>
        </a:p>
      </dgm:t>
    </dgm:pt>
  </dgm:ptLst>
  <dgm:cxnLst>
    <dgm:cxn modelId="{C29263E0-8E22-4E74-AF93-01D21378DBEA}" type="presOf" srcId="{38C7BDB0-95FD-403B-AC4E-118FCEEB46F2}" destId="{32E7D610-702F-4A3F-8CAF-49A0779345A3}" srcOrd="0" destOrd="0" presId="urn:microsoft.com/office/officeart/2018/2/layout/IconVerticalSolidList"/>
    <dgm:cxn modelId="{8913F9EA-B8E4-46A5-B043-6A8B0C0CE7A2}" type="presOf" srcId="{49BF4888-82C6-464B-AF9C-37FB2CC85827}" destId="{FB1211C4-C760-4165-93FC-3444765FC0AF}" srcOrd="0" destOrd="0" presId="urn:microsoft.com/office/officeart/2018/2/layout/IconVerticalSolidList"/>
    <dgm:cxn modelId="{55103554-7608-43FC-A8B4-A43471C92D1F}" srcId="{38C7BDB0-95FD-403B-AC4E-118FCEEB46F2}" destId="{09EC0102-A591-4AA4-BCC0-BF37C116CAD6}" srcOrd="1" destOrd="0" parTransId="{F7F56ADB-9392-475D-88E1-7A24914AD9A0}" sibTransId="{49AAB5F0-15B0-4FE6-AFA0-4380114C48A0}"/>
    <dgm:cxn modelId="{1633C621-6F02-40FB-9816-1DAA3CA0B9BD}" srcId="{38C7BDB0-95FD-403B-AC4E-118FCEEB46F2}" destId="{2EFF51F8-06B3-45FE-A219-C7BFACAD15F0}" srcOrd="0" destOrd="0" parTransId="{C988B404-3E05-4B07-9DF1-018121C49B78}" sibTransId="{8E92EA43-9374-4680-99FC-37042D7865D0}"/>
    <dgm:cxn modelId="{7A71C3ED-7003-4C48-B144-7BC2B68A73AB}" srcId="{38C7BDB0-95FD-403B-AC4E-118FCEEB46F2}" destId="{49BF4888-82C6-464B-AF9C-37FB2CC85827}" srcOrd="3" destOrd="0" parTransId="{7C911DC6-AB27-4965-96DF-D7EBBE58BFDA}" sibTransId="{23D1D222-F1CF-499F-B81E-E317380786BE}"/>
    <dgm:cxn modelId="{F6A08314-D756-4491-8E13-E23CFEDDA527}" type="presOf" srcId="{45D088AD-92B2-4FA5-B0EF-F3D5CD01027D}" destId="{24CBE530-FD0D-44A8-8B7F-8EE83F78EE40}" srcOrd="0" destOrd="0" presId="urn:microsoft.com/office/officeart/2018/2/layout/IconVerticalSolidList"/>
    <dgm:cxn modelId="{9976BCAA-0AFC-4ABC-B59C-45827C874C10}" srcId="{38C7BDB0-95FD-403B-AC4E-118FCEEB46F2}" destId="{45D088AD-92B2-4FA5-B0EF-F3D5CD01027D}" srcOrd="2" destOrd="0" parTransId="{5C270DAC-2A8A-4B60-9193-25AE4295650E}" sibTransId="{98F41E5D-5C84-4239-A29C-CE2E28E7D056}"/>
    <dgm:cxn modelId="{52B82CD8-4BF2-4C1E-9174-FA6FEF26B4F2}" type="presOf" srcId="{09EC0102-A591-4AA4-BCC0-BF37C116CAD6}" destId="{DF2FE550-4362-43B9-B46B-4BC66D4C8C60}" srcOrd="0" destOrd="0" presId="urn:microsoft.com/office/officeart/2018/2/layout/IconVerticalSolidList"/>
    <dgm:cxn modelId="{7BBCFE84-9DF9-436B-BA6F-1792B0229FEC}" type="presOf" srcId="{2EFF51F8-06B3-45FE-A219-C7BFACAD15F0}" destId="{FE74BE57-C671-4642-A118-C20F7EB839A2}" srcOrd="0" destOrd="0" presId="urn:microsoft.com/office/officeart/2018/2/layout/IconVerticalSolidList"/>
    <dgm:cxn modelId="{187080E6-F903-482A-AEE6-1B5018467AF3}" type="presParOf" srcId="{32E7D610-702F-4A3F-8CAF-49A0779345A3}" destId="{D1E908E3-A39C-40C3-824C-AFD2B17F58E2}" srcOrd="0" destOrd="0" presId="urn:microsoft.com/office/officeart/2018/2/layout/IconVerticalSolidList"/>
    <dgm:cxn modelId="{8A23C645-94D5-4545-A15C-1B2EB529EBD1}" type="presParOf" srcId="{D1E908E3-A39C-40C3-824C-AFD2B17F58E2}" destId="{1969510A-01C1-4D19-B351-05021496ABA6}" srcOrd="0" destOrd="0" presId="urn:microsoft.com/office/officeart/2018/2/layout/IconVerticalSolidList"/>
    <dgm:cxn modelId="{CF6BBD58-079C-450E-B3B3-5AFA5CFAD939}" type="presParOf" srcId="{D1E908E3-A39C-40C3-824C-AFD2B17F58E2}" destId="{6D5FB94F-0AA9-4FD2-8407-3FBC9F7E4696}" srcOrd="1" destOrd="0" presId="urn:microsoft.com/office/officeart/2018/2/layout/IconVerticalSolidList"/>
    <dgm:cxn modelId="{402D7DEA-9A18-460A-A7D5-3E1557E413F9}" type="presParOf" srcId="{D1E908E3-A39C-40C3-824C-AFD2B17F58E2}" destId="{C902997D-6BDF-4AC6-8854-1E134BDEF80F}" srcOrd="2" destOrd="0" presId="urn:microsoft.com/office/officeart/2018/2/layout/IconVerticalSolidList"/>
    <dgm:cxn modelId="{2E6F6C85-3596-4EDE-84E6-6868488FC157}" type="presParOf" srcId="{D1E908E3-A39C-40C3-824C-AFD2B17F58E2}" destId="{FE74BE57-C671-4642-A118-C20F7EB839A2}" srcOrd="3" destOrd="0" presId="urn:microsoft.com/office/officeart/2018/2/layout/IconVerticalSolidList"/>
    <dgm:cxn modelId="{58FB4B51-6425-4D03-88DB-9D078534B087}" type="presParOf" srcId="{32E7D610-702F-4A3F-8CAF-49A0779345A3}" destId="{A08BD364-CBE3-48F8-B867-981EE6FF38BB}" srcOrd="1" destOrd="0" presId="urn:microsoft.com/office/officeart/2018/2/layout/IconVerticalSolidList"/>
    <dgm:cxn modelId="{767F2EDA-D7E3-42B2-8D57-A87216164BF7}" type="presParOf" srcId="{32E7D610-702F-4A3F-8CAF-49A0779345A3}" destId="{1E088969-59B2-4E8F-BF8C-1B57527A0C01}" srcOrd="2" destOrd="0" presId="urn:microsoft.com/office/officeart/2018/2/layout/IconVerticalSolidList"/>
    <dgm:cxn modelId="{1B0E4521-AE39-4ADD-B5CD-A1BF64852C55}" type="presParOf" srcId="{1E088969-59B2-4E8F-BF8C-1B57527A0C01}" destId="{D9BD4F4D-AEE3-4A0D-9959-A423616DBFD3}" srcOrd="0" destOrd="0" presId="urn:microsoft.com/office/officeart/2018/2/layout/IconVerticalSolidList"/>
    <dgm:cxn modelId="{FCE04AAD-C074-4B6E-AEC1-D8B995D6CE68}" type="presParOf" srcId="{1E088969-59B2-4E8F-BF8C-1B57527A0C01}" destId="{7FC66E6E-5D43-438F-8287-DA8DD912C9FE}" srcOrd="1" destOrd="0" presId="urn:microsoft.com/office/officeart/2018/2/layout/IconVerticalSolidList"/>
    <dgm:cxn modelId="{1047D002-2316-4AA3-9EBA-DF507C0C40CC}" type="presParOf" srcId="{1E088969-59B2-4E8F-BF8C-1B57527A0C01}" destId="{E5E7873E-FF9A-42EE-94B7-AA7C50EFC44A}" srcOrd="2" destOrd="0" presId="urn:microsoft.com/office/officeart/2018/2/layout/IconVerticalSolidList"/>
    <dgm:cxn modelId="{BAD3E6F5-CB55-4E30-801B-2E912F22DB90}" type="presParOf" srcId="{1E088969-59B2-4E8F-BF8C-1B57527A0C01}" destId="{DF2FE550-4362-43B9-B46B-4BC66D4C8C60}" srcOrd="3" destOrd="0" presId="urn:microsoft.com/office/officeart/2018/2/layout/IconVerticalSolidList"/>
    <dgm:cxn modelId="{E6964221-DC32-4140-9641-4C0637FADE77}" type="presParOf" srcId="{32E7D610-702F-4A3F-8CAF-49A0779345A3}" destId="{333619F8-FF9A-4660-A903-A003D42B1DBD}" srcOrd="3" destOrd="0" presId="urn:microsoft.com/office/officeart/2018/2/layout/IconVerticalSolidList"/>
    <dgm:cxn modelId="{54A0C03D-B92D-4658-9168-23F2F3EDBE85}" type="presParOf" srcId="{32E7D610-702F-4A3F-8CAF-49A0779345A3}" destId="{8776344B-8C3F-40D8-A321-8A209A107D68}" srcOrd="4" destOrd="0" presId="urn:microsoft.com/office/officeart/2018/2/layout/IconVerticalSolidList"/>
    <dgm:cxn modelId="{B99A2E92-DBF1-4157-BDB7-908B965F9593}" type="presParOf" srcId="{8776344B-8C3F-40D8-A321-8A209A107D68}" destId="{F60DC746-D3E8-4E0E-ADDA-853D54BFC785}" srcOrd="0" destOrd="0" presId="urn:microsoft.com/office/officeart/2018/2/layout/IconVerticalSolidList"/>
    <dgm:cxn modelId="{7CD80E2E-BA47-4DCD-8F86-62B1AF93D0A2}" type="presParOf" srcId="{8776344B-8C3F-40D8-A321-8A209A107D68}" destId="{56A06620-8997-49D7-A454-DDED47F92EEE}" srcOrd="1" destOrd="0" presId="urn:microsoft.com/office/officeart/2018/2/layout/IconVerticalSolidList"/>
    <dgm:cxn modelId="{57824840-F4EF-4F98-8CF3-B69844084BF9}" type="presParOf" srcId="{8776344B-8C3F-40D8-A321-8A209A107D68}" destId="{2360A3E7-DAF8-4374-A0A7-205036DF2EA2}" srcOrd="2" destOrd="0" presId="urn:microsoft.com/office/officeart/2018/2/layout/IconVerticalSolidList"/>
    <dgm:cxn modelId="{BFC14091-9F77-4D52-8F7B-7861A7B6A3D1}" type="presParOf" srcId="{8776344B-8C3F-40D8-A321-8A209A107D68}" destId="{24CBE530-FD0D-44A8-8B7F-8EE83F78EE40}" srcOrd="3" destOrd="0" presId="urn:microsoft.com/office/officeart/2018/2/layout/IconVerticalSolidList"/>
    <dgm:cxn modelId="{77073942-D617-49BF-BC81-5143B79E50EF}" type="presParOf" srcId="{32E7D610-702F-4A3F-8CAF-49A0779345A3}" destId="{1525D24A-ABAE-4EF2-8DAD-23D04D561FB5}" srcOrd="5" destOrd="0" presId="urn:microsoft.com/office/officeart/2018/2/layout/IconVerticalSolidList"/>
    <dgm:cxn modelId="{1527C0C1-D9F3-467C-B588-F35AC1E3718C}" type="presParOf" srcId="{32E7D610-702F-4A3F-8CAF-49A0779345A3}" destId="{2DCD3CBC-2B02-4082-95E3-54B384FDB725}" srcOrd="6" destOrd="0" presId="urn:microsoft.com/office/officeart/2018/2/layout/IconVerticalSolidList"/>
    <dgm:cxn modelId="{EDA7AC72-3368-44FF-92A9-F29D633754F5}" type="presParOf" srcId="{2DCD3CBC-2B02-4082-95E3-54B384FDB725}" destId="{67350945-660A-4F8A-9D8B-CE364A88E31F}" srcOrd="0" destOrd="0" presId="urn:microsoft.com/office/officeart/2018/2/layout/IconVerticalSolidList"/>
    <dgm:cxn modelId="{8C129B09-FD6E-4F7B-A5B3-391C782F7857}" type="presParOf" srcId="{2DCD3CBC-2B02-4082-95E3-54B384FDB725}" destId="{314951BC-6D26-4728-AFA0-C1571D33192D}" srcOrd="1" destOrd="0" presId="urn:microsoft.com/office/officeart/2018/2/layout/IconVerticalSolidList"/>
    <dgm:cxn modelId="{810C3519-1522-4E7F-9B33-305ACB1387A3}" type="presParOf" srcId="{2DCD3CBC-2B02-4082-95E3-54B384FDB725}" destId="{D352A634-E072-4EC9-99BF-05574E96D709}" srcOrd="2" destOrd="0" presId="urn:microsoft.com/office/officeart/2018/2/layout/IconVerticalSolidList"/>
    <dgm:cxn modelId="{AF488496-ABB3-4214-A27B-06B63DC23E56}" type="presParOf" srcId="{2DCD3CBC-2B02-4082-95E3-54B384FDB725}" destId="{FB1211C4-C760-4165-93FC-3444765FC0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F6A614-9AC9-4D58-904F-FB5638CEB53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50EAFA-4B89-4A2D-BFD9-B7D2AD07D642}">
      <dgm:prSet/>
      <dgm:spPr/>
      <dgm:t>
        <a:bodyPr/>
        <a:lstStyle/>
        <a:p>
          <a:pPr>
            <a:lnSpc>
              <a:spcPct val="100000"/>
            </a:lnSpc>
            <a:defRPr cap="all"/>
          </a:pPr>
          <a:r>
            <a:rPr lang="en-GB" dirty="0"/>
            <a:t>First level of security</a:t>
          </a:r>
          <a:r>
            <a:rPr lang="en-GB" dirty="0">
              <a:latin typeface="Corbel" panose="020B0503020204020204"/>
            </a:rPr>
            <a:t> which protects the perimeter of the network </a:t>
          </a:r>
          <a:endParaRPr lang="en-US" dirty="0"/>
        </a:p>
      </dgm:t>
    </dgm:pt>
    <dgm:pt modelId="{C3456768-FAEF-48A8-B4A6-B763602C9E40}" type="parTrans" cxnId="{DB64BF2E-5D55-49FF-9F13-FB8BE1839472}">
      <dgm:prSet/>
      <dgm:spPr/>
      <dgm:t>
        <a:bodyPr/>
        <a:lstStyle/>
        <a:p>
          <a:endParaRPr lang="en-US"/>
        </a:p>
      </dgm:t>
    </dgm:pt>
    <dgm:pt modelId="{B8EE01ED-8EAD-440F-957C-EF849E2BA435}" type="sibTrans" cxnId="{DB64BF2E-5D55-49FF-9F13-FB8BE1839472}">
      <dgm:prSet/>
      <dgm:spPr/>
      <dgm:t>
        <a:bodyPr/>
        <a:lstStyle/>
        <a:p>
          <a:endParaRPr lang="en-US"/>
        </a:p>
      </dgm:t>
    </dgm:pt>
    <dgm:pt modelId="{EA95ED34-26FF-4395-A822-727CDB5BD197}">
      <dgm:prSet/>
      <dgm:spPr/>
      <dgm:t>
        <a:bodyPr/>
        <a:lstStyle/>
        <a:p>
          <a:pPr>
            <a:lnSpc>
              <a:spcPct val="100000"/>
            </a:lnSpc>
            <a:defRPr cap="all"/>
          </a:pPr>
          <a:r>
            <a:rPr lang="en-GB" dirty="0"/>
            <a:t>All traffic is inspected by the gateway whether that be inbound or outbound traffic</a:t>
          </a:r>
          <a:endParaRPr lang="en-US" dirty="0"/>
        </a:p>
      </dgm:t>
    </dgm:pt>
    <dgm:pt modelId="{A3931512-822E-4BD7-BD43-D8461C7838D2}" type="parTrans" cxnId="{0DB8226A-DDF7-4EBA-ACBB-24427F65FD79}">
      <dgm:prSet/>
      <dgm:spPr/>
      <dgm:t>
        <a:bodyPr/>
        <a:lstStyle/>
        <a:p>
          <a:endParaRPr lang="en-US"/>
        </a:p>
      </dgm:t>
    </dgm:pt>
    <dgm:pt modelId="{42D95727-538D-41A1-9286-4044C47C8EBA}" type="sibTrans" cxnId="{0DB8226A-DDF7-4EBA-ACBB-24427F65FD79}">
      <dgm:prSet/>
      <dgm:spPr/>
      <dgm:t>
        <a:bodyPr/>
        <a:lstStyle/>
        <a:p>
          <a:endParaRPr lang="en-US"/>
        </a:p>
      </dgm:t>
    </dgm:pt>
    <dgm:pt modelId="{C5AAC1A0-7114-446B-87A6-2633FA4D5D85}">
      <dgm:prSet/>
      <dgm:spPr/>
      <dgm:t>
        <a:bodyPr/>
        <a:lstStyle/>
        <a:p>
          <a:pPr>
            <a:lnSpc>
              <a:spcPct val="100000"/>
            </a:lnSpc>
            <a:defRPr cap="all"/>
          </a:pPr>
          <a:r>
            <a:rPr lang="en-GB" dirty="0"/>
            <a:t>All network defence is done by the security </a:t>
          </a:r>
          <a:r>
            <a:rPr lang="en-GB" dirty="0">
              <a:latin typeface="Corbel" panose="020B0503020204020204"/>
            </a:rPr>
            <a:t>gateway</a:t>
          </a:r>
          <a:endParaRPr lang="en-US" dirty="0"/>
        </a:p>
      </dgm:t>
    </dgm:pt>
    <dgm:pt modelId="{C3A242FE-8B7F-47C0-B276-21AF19978543}" type="parTrans" cxnId="{74BCBBED-1892-4405-B1AF-48E32B25ADDB}">
      <dgm:prSet/>
      <dgm:spPr/>
      <dgm:t>
        <a:bodyPr/>
        <a:lstStyle/>
        <a:p>
          <a:endParaRPr lang="en-US"/>
        </a:p>
      </dgm:t>
    </dgm:pt>
    <dgm:pt modelId="{6492FF43-B94F-49F8-989A-95C6D2D1D96A}" type="sibTrans" cxnId="{74BCBBED-1892-4405-B1AF-48E32B25ADDB}">
      <dgm:prSet/>
      <dgm:spPr/>
      <dgm:t>
        <a:bodyPr/>
        <a:lstStyle/>
        <a:p>
          <a:endParaRPr lang="en-US"/>
        </a:p>
      </dgm:t>
    </dgm:pt>
    <dgm:pt modelId="{28E14414-242E-4AC3-B4B4-8BB82C8DF83C}">
      <dgm:prSet/>
      <dgm:spPr/>
      <dgm:t>
        <a:bodyPr/>
        <a:lstStyle/>
        <a:p>
          <a:pPr>
            <a:lnSpc>
              <a:spcPct val="100000"/>
            </a:lnSpc>
            <a:defRPr cap="all"/>
          </a:pPr>
          <a:r>
            <a:rPr lang="en-GB" dirty="0"/>
            <a:t>Processes packets in an operating system’s kernel – time saving</a:t>
          </a:r>
          <a:endParaRPr lang="en-US" dirty="0"/>
        </a:p>
      </dgm:t>
    </dgm:pt>
    <dgm:pt modelId="{64B3CF17-044C-48D0-801D-0539FD3B6720}" type="parTrans" cxnId="{06639041-E51D-4606-A05F-1437859E1B3F}">
      <dgm:prSet/>
      <dgm:spPr/>
      <dgm:t>
        <a:bodyPr/>
        <a:lstStyle/>
        <a:p>
          <a:endParaRPr lang="en-US"/>
        </a:p>
      </dgm:t>
    </dgm:pt>
    <dgm:pt modelId="{F25D3CAA-CD28-476F-BEE2-E0F258F333CF}" type="sibTrans" cxnId="{06639041-E51D-4606-A05F-1437859E1B3F}">
      <dgm:prSet/>
      <dgm:spPr/>
      <dgm:t>
        <a:bodyPr/>
        <a:lstStyle/>
        <a:p>
          <a:endParaRPr lang="en-US"/>
        </a:p>
      </dgm:t>
    </dgm:pt>
    <dgm:pt modelId="{22B641B1-4783-4D12-A6C1-246CF9CA15D3}">
      <dgm:prSet phldr="0"/>
      <dgm:spPr/>
      <dgm:t>
        <a:bodyPr/>
        <a:lstStyle/>
        <a:p>
          <a:pPr rtl="0">
            <a:lnSpc>
              <a:spcPct val="100000"/>
            </a:lnSpc>
            <a:defRPr cap="all"/>
          </a:pPr>
          <a:r>
            <a:rPr lang="en-GB" dirty="0">
              <a:latin typeface="Corbel" panose="020B0503020204020204"/>
            </a:rPr>
            <a:t>Can also be referred to as the firewall of the network</a:t>
          </a:r>
        </a:p>
      </dgm:t>
    </dgm:pt>
    <dgm:pt modelId="{0EAF2837-9AE8-4D53-B524-2BE1129A04B6}" type="parTrans" cxnId="{66A08557-5884-438B-AC05-741F250C7D2D}">
      <dgm:prSet/>
      <dgm:spPr/>
      <dgm:t>
        <a:bodyPr/>
        <a:lstStyle/>
        <a:p>
          <a:endParaRPr lang="en-US"/>
        </a:p>
      </dgm:t>
    </dgm:pt>
    <dgm:pt modelId="{7AC43A12-B630-4B14-993F-09CD603A02FD}" type="sibTrans" cxnId="{66A08557-5884-438B-AC05-741F250C7D2D}">
      <dgm:prSet/>
      <dgm:spPr/>
      <dgm:t>
        <a:bodyPr/>
        <a:lstStyle/>
        <a:p>
          <a:endParaRPr lang="en-US"/>
        </a:p>
      </dgm:t>
    </dgm:pt>
    <dgm:pt modelId="{DB875A64-550A-4868-9394-BC2E1A3FC891}" type="pres">
      <dgm:prSet presAssocID="{1CF6A614-9AC9-4D58-904F-FB5638CEB53E}" presName="root" presStyleCnt="0">
        <dgm:presLayoutVars>
          <dgm:dir/>
          <dgm:resizeHandles val="exact"/>
        </dgm:presLayoutVars>
      </dgm:prSet>
      <dgm:spPr/>
      <dgm:t>
        <a:bodyPr/>
        <a:lstStyle/>
        <a:p>
          <a:endParaRPr lang="en-US"/>
        </a:p>
      </dgm:t>
    </dgm:pt>
    <dgm:pt modelId="{FB8E9871-755E-4C8C-A0E8-D6AF30139F6A}" type="pres">
      <dgm:prSet presAssocID="{A250EAFA-4B89-4A2D-BFD9-B7D2AD07D642}" presName="compNode" presStyleCnt="0"/>
      <dgm:spPr/>
    </dgm:pt>
    <dgm:pt modelId="{418F02D9-5AF4-4BD8-A1AF-6087BFEB573F}" type="pres">
      <dgm:prSet presAssocID="{A250EAFA-4B89-4A2D-BFD9-B7D2AD07D642}" presName="iconBgRect" presStyleLbl="bgShp" presStyleIdx="0" presStyleCnt="5"/>
      <dgm:spPr>
        <a:prstGeom prst="round2DiagRect">
          <a:avLst>
            <a:gd name="adj1" fmla="val 29727"/>
            <a:gd name="adj2" fmla="val 0"/>
          </a:avLst>
        </a:prstGeom>
      </dgm:spPr>
    </dgm:pt>
    <dgm:pt modelId="{1A9C4C15-F8BA-4E9F-BC30-7DB1FA175F7D}" type="pres">
      <dgm:prSet presAssocID="{A250EAFA-4B89-4A2D-BFD9-B7D2AD07D642}"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ock"/>
        </a:ext>
      </dgm:extLst>
    </dgm:pt>
    <dgm:pt modelId="{15CE4418-A4E9-455C-B75F-EB85A1D32196}" type="pres">
      <dgm:prSet presAssocID="{A250EAFA-4B89-4A2D-BFD9-B7D2AD07D642}" presName="spaceRect" presStyleCnt="0"/>
      <dgm:spPr/>
    </dgm:pt>
    <dgm:pt modelId="{21446189-4193-4779-80BF-3E7723D195EC}" type="pres">
      <dgm:prSet presAssocID="{A250EAFA-4B89-4A2D-BFD9-B7D2AD07D642}" presName="textRect" presStyleLbl="revTx" presStyleIdx="0" presStyleCnt="5">
        <dgm:presLayoutVars>
          <dgm:chMax val="1"/>
          <dgm:chPref val="1"/>
        </dgm:presLayoutVars>
      </dgm:prSet>
      <dgm:spPr/>
      <dgm:t>
        <a:bodyPr/>
        <a:lstStyle/>
        <a:p>
          <a:endParaRPr lang="en-US"/>
        </a:p>
      </dgm:t>
    </dgm:pt>
    <dgm:pt modelId="{DAC994F2-D16E-45C4-9A46-1E1283F469AA}" type="pres">
      <dgm:prSet presAssocID="{B8EE01ED-8EAD-440F-957C-EF849E2BA435}" presName="sibTrans" presStyleCnt="0"/>
      <dgm:spPr/>
    </dgm:pt>
    <dgm:pt modelId="{62DC912E-ECFD-4DBB-8F73-6CBACED8973C}" type="pres">
      <dgm:prSet presAssocID="{EA95ED34-26FF-4395-A822-727CDB5BD197}" presName="compNode" presStyleCnt="0"/>
      <dgm:spPr/>
    </dgm:pt>
    <dgm:pt modelId="{8FEA94C5-9510-4BFF-B333-60DB1877A8EB}" type="pres">
      <dgm:prSet presAssocID="{EA95ED34-26FF-4395-A822-727CDB5BD197}" presName="iconBgRect" presStyleLbl="bgShp" presStyleIdx="1" presStyleCnt="5"/>
      <dgm:spPr>
        <a:prstGeom prst="round2DiagRect">
          <a:avLst>
            <a:gd name="adj1" fmla="val 29727"/>
            <a:gd name="adj2" fmla="val 0"/>
          </a:avLst>
        </a:prstGeom>
      </dgm:spPr>
    </dgm:pt>
    <dgm:pt modelId="{95CADB01-A565-44BC-B204-E425F7B93DC6}" type="pres">
      <dgm:prSet presAssocID="{EA95ED34-26FF-4395-A822-727CDB5BD19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Truck"/>
        </a:ext>
      </dgm:extLst>
    </dgm:pt>
    <dgm:pt modelId="{F28DEF4E-E6AB-431F-B85D-F6F13E5A7081}" type="pres">
      <dgm:prSet presAssocID="{EA95ED34-26FF-4395-A822-727CDB5BD197}" presName="spaceRect" presStyleCnt="0"/>
      <dgm:spPr/>
    </dgm:pt>
    <dgm:pt modelId="{0DED723F-C1F1-4E1F-B801-C3BF500C471A}" type="pres">
      <dgm:prSet presAssocID="{EA95ED34-26FF-4395-A822-727CDB5BD197}" presName="textRect" presStyleLbl="revTx" presStyleIdx="1" presStyleCnt="5">
        <dgm:presLayoutVars>
          <dgm:chMax val="1"/>
          <dgm:chPref val="1"/>
        </dgm:presLayoutVars>
      </dgm:prSet>
      <dgm:spPr/>
      <dgm:t>
        <a:bodyPr/>
        <a:lstStyle/>
        <a:p>
          <a:endParaRPr lang="en-US"/>
        </a:p>
      </dgm:t>
    </dgm:pt>
    <dgm:pt modelId="{4DA43A82-94A1-426D-BF2B-44FF61F98BBB}" type="pres">
      <dgm:prSet presAssocID="{42D95727-538D-41A1-9286-4044C47C8EBA}" presName="sibTrans" presStyleCnt="0"/>
      <dgm:spPr/>
    </dgm:pt>
    <dgm:pt modelId="{8C9BCF07-6E04-4AF4-B6DA-120F2E680F62}" type="pres">
      <dgm:prSet presAssocID="{C5AAC1A0-7114-446B-87A6-2633FA4D5D85}" presName="compNode" presStyleCnt="0"/>
      <dgm:spPr/>
    </dgm:pt>
    <dgm:pt modelId="{46270ABD-53D3-44A6-AF02-7F128289F385}" type="pres">
      <dgm:prSet presAssocID="{C5AAC1A0-7114-446B-87A6-2633FA4D5D85}" presName="iconBgRect" presStyleLbl="bgShp" presStyleIdx="2" presStyleCnt="5"/>
      <dgm:spPr>
        <a:prstGeom prst="round2DiagRect">
          <a:avLst>
            <a:gd name="adj1" fmla="val 29727"/>
            <a:gd name="adj2" fmla="val 0"/>
          </a:avLst>
        </a:prstGeom>
      </dgm:spPr>
    </dgm:pt>
    <dgm:pt modelId="{EFD0A295-E189-4591-B3E0-6119969928D8}" type="pres">
      <dgm:prSet presAssocID="{C5AAC1A0-7114-446B-87A6-2633FA4D5D85}"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Wireless router"/>
        </a:ext>
      </dgm:extLst>
    </dgm:pt>
    <dgm:pt modelId="{8DA49ED5-83D8-46BE-8256-1FB53CE13554}" type="pres">
      <dgm:prSet presAssocID="{C5AAC1A0-7114-446B-87A6-2633FA4D5D85}" presName="spaceRect" presStyleCnt="0"/>
      <dgm:spPr/>
    </dgm:pt>
    <dgm:pt modelId="{9EBF87DC-D27A-4313-BA28-84443D657DA1}" type="pres">
      <dgm:prSet presAssocID="{C5AAC1A0-7114-446B-87A6-2633FA4D5D85}" presName="textRect" presStyleLbl="revTx" presStyleIdx="2" presStyleCnt="5">
        <dgm:presLayoutVars>
          <dgm:chMax val="1"/>
          <dgm:chPref val="1"/>
        </dgm:presLayoutVars>
      </dgm:prSet>
      <dgm:spPr/>
      <dgm:t>
        <a:bodyPr/>
        <a:lstStyle/>
        <a:p>
          <a:endParaRPr lang="en-US"/>
        </a:p>
      </dgm:t>
    </dgm:pt>
    <dgm:pt modelId="{337A7197-31DC-4C5A-973C-A4B10722E40C}" type="pres">
      <dgm:prSet presAssocID="{6492FF43-B94F-49F8-989A-95C6D2D1D96A}" presName="sibTrans" presStyleCnt="0"/>
      <dgm:spPr/>
    </dgm:pt>
    <dgm:pt modelId="{58A0886C-5ABB-4D86-A63D-1FD7316F9874}" type="pres">
      <dgm:prSet presAssocID="{28E14414-242E-4AC3-B4B4-8BB82C8DF83C}" presName="compNode" presStyleCnt="0"/>
      <dgm:spPr/>
    </dgm:pt>
    <dgm:pt modelId="{B9519440-2FA3-4DFC-B4CB-DF1DB49FE3A0}" type="pres">
      <dgm:prSet presAssocID="{28E14414-242E-4AC3-B4B4-8BB82C8DF83C}" presName="iconBgRect" presStyleLbl="bgShp" presStyleIdx="3" presStyleCnt="5"/>
      <dgm:spPr>
        <a:prstGeom prst="round2DiagRect">
          <a:avLst>
            <a:gd name="adj1" fmla="val 29727"/>
            <a:gd name="adj2" fmla="val 0"/>
          </a:avLst>
        </a:prstGeom>
      </dgm:spPr>
    </dgm:pt>
    <dgm:pt modelId="{C6F42BA9-B341-43B4-8944-F85D41D7C282}" type="pres">
      <dgm:prSet presAssocID="{28E14414-242E-4AC3-B4B4-8BB82C8DF83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Processor"/>
        </a:ext>
      </dgm:extLst>
    </dgm:pt>
    <dgm:pt modelId="{9D6D1B8F-2BFC-43D8-BF3F-AC0B87B96077}" type="pres">
      <dgm:prSet presAssocID="{28E14414-242E-4AC3-B4B4-8BB82C8DF83C}" presName="spaceRect" presStyleCnt="0"/>
      <dgm:spPr/>
    </dgm:pt>
    <dgm:pt modelId="{7CFF3279-794E-4180-AAA4-6A73DA3B988D}" type="pres">
      <dgm:prSet presAssocID="{28E14414-242E-4AC3-B4B4-8BB82C8DF83C}" presName="textRect" presStyleLbl="revTx" presStyleIdx="3" presStyleCnt="5">
        <dgm:presLayoutVars>
          <dgm:chMax val="1"/>
          <dgm:chPref val="1"/>
        </dgm:presLayoutVars>
      </dgm:prSet>
      <dgm:spPr/>
      <dgm:t>
        <a:bodyPr/>
        <a:lstStyle/>
        <a:p>
          <a:endParaRPr lang="en-US"/>
        </a:p>
      </dgm:t>
    </dgm:pt>
    <dgm:pt modelId="{779EF761-52A1-4894-9F8A-59C234B8DF70}" type="pres">
      <dgm:prSet presAssocID="{F25D3CAA-CD28-476F-BEE2-E0F258F333CF}" presName="sibTrans" presStyleCnt="0"/>
      <dgm:spPr/>
    </dgm:pt>
    <dgm:pt modelId="{F326F7A1-2D72-4E9F-8A19-7F3383F78D77}" type="pres">
      <dgm:prSet presAssocID="{22B641B1-4783-4D12-A6C1-246CF9CA15D3}" presName="compNode" presStyleCnt="0"/>
      <dgm:spPr/>
    </dgm:pt>
    <dgm:pt modelId="{00ECFBF3-6E2C-4BE4-AD1A-200AE67946CB}" type="pres">
      <dgm:prSet presAssocID="{22B641B1-4783-4D12-A6C1-246CF9CA15D3}" presName="iconBgRect" presStyleLbl="bgShp" presStyleIdx="4" presStyleCnt="5"/>
      <dgm:spPr>
        <a:prstGeom prst="round2DiagRect">
          <a:avLst>
            <a:gd name="adj1" fmla="val 29727"/>
            <a:gd name="adj2" fmla="val 0"/>
          </a:avLst>
        </a:prstGeom>
      </dgm:spPr>
    </dgm:pt>
    <dgm:pt modelId="{47F7D6C9-9E67-4792-8802-1548FBA1F5E6}" type="pres">
      <dgm:prSet presAssocID="{22B641B1-4783-4D12-A6C1-246CF9CA15D3}" presName="iconRect" presStyleLbl="node1" presStyleIdx="4" presStyleCnt="5"/>
      <dgm:spPr/>
    </dgm:pt>
    <dgm:pt modelId="{B026BD96-E88F-45E9-AEE0-A7D6988EC416}" type="pres">
      <dgm:prSet presAssocID="{22B641B1-4783-4D12-A6C1-246CF9CA15D3}" presName="spaceRect" presStyleCnt="0"/>
      <dgm:spPr/>
    </dgm:pt>
    <dgm:pt modelId="{F4F7669B-C7A3-4729-A013-8B9E937A0609}" type="pres">
      <dgm:prSet presAssocID="{22B641B1-4783-4D12-A6C1-246CF9CA15D3}" presName="textRect" presStyleLbl="revTx" presStyleIdx="4" presStyleCnt="5">
        <dgm:presLayoutVars>
          <dgm:chMax val="1"/>
          <dgm:chPref val="1"/>
        </dgm:presLayoutVars>
      </dgm:prSet>
      <dgm:spPr/>
      <dgm:t>
        <a:bodyPr/>
        <a:lstStyle/>
        <a:p>
          <a:endParaRPr lang="en-US"/>
        </a:p>
      </dgm:t>
    </dgm:pt>
  </dgm:ptLst>
  <dgm:cxnLst>
    <dgm:cxn modelId="{031DB76C-B5AE-4FA9-970B-51ACDAE4A876}" type="presOf" srcId="{28E14414-242E-4AC3-B4B4-8BB82C8DF83C}" destId="{7CFF3279-794E-4180-AAA4-6A73DA3B988D}" srcOrd="0" destOrd="0" presId="urn:microsoft.com/office/officeart/2018/5/layout/IconLeafLabelList"/>
    <dgm:cxn modelId="{8C821D3E-3187-4BB3-B4DA-58A5EB1E7CEE}" type="presOf" srcId="{C5AAC1A0-7114-446B-87A6-2633FA4D5D85}" destId="{9EBF87DC-D27A-4313-BA28-84443D657DA1}" srcOrd="0" destOrd="0" presId="urn:microsoft.com/office/officeart/2018/5/layout/IconLeafLabelList"/>
    <dgm:cxn modelId="{996DFC39-2835-4589-A877-FE06F4430062}" type="presOf" srcId="{1CF6A614-9AC9-4D58-904F-FB5638CEB53E}" destId="{DB875A64-550A-4868-9394-BC2E1A3FC891}" srcOrd="0" destOrd="0" presId="urn:microsoft.com/office/officeart/2018/5/layout/IconLeafLabelList"/>
    <dgm:cxn modelId="{0DB8226A-DDF7-4EBA-ACBB-24427F65FD79}" srcId="{1CF6A614-9AC9-4D58-904F-FB5638CEB53E}" destId="{EA95ED34-26FF-4395-A822-727CDB5BD197}" srcOrd="1" destOrd="0" parTransId="{A3931512-822E-4BD7-BD43-D8461C7838D2}" sibTransId="{42D95727-538D-41A1-9286-4044C47C8EBA}"/>
    <dgm:cxn modelId="{74BCBBED-1892-4405-B1AF-48E32B25ADDB}" srcId="{1CF6A614-9AC9-4D58-904F-FB5638CEB53E}" destId="{C5AAC1A0-7114-446B-87A6-2633FA4D5D85}" srcOrd="2" destOrd="0" parTransId="{C3A242FE-8B7F-47C0-B276-21AF19978543}" sibTransId="{6492FF43-B94F-49F8-989A-95C6D2D1D96A}"/>
    <dgm:cxn modelId="{66A08557-5884-438B-AC05-741F250C7D2D}" srcId="{1CF6A614-9AC9-4D58-904F-FB5638CEB53E}" destId="{22B641B1-4783-4D12-A6C1-246CF9CA15D3}" srcOrd="4" destOrd="0" parTransId="{0EAF2837-9AE8-4D53-B524-2BE1129A04B6}" sibTransId="{7AC43A12-B630-4B14-993F-09CD603A02FD}"/>
    <dgm:cxn modelId="{DB64BF2E-5D55-49FF-9F13-FB8BE1839472}" srcId="{1CF6A614-9AC9-4D58-904F-FB5638CEB53E}" destId="{A250EAFA-4B89-4A2D-BFD9-B7D2AD07D642}" srcOrd="0" destOrd="0" parTransId="{C3456768-FAEF-48A8-B4A6-B763602C9E40}" sibTransId="{B8EE01ED-8EAD-440F-957C-EF849E2BA435}"/>
    <dgm:cxn modelId="{DDB27D32-4D6A-4687-845B-7A305D58751F}" type="presOf" srcId="{22B641B1-4783-4D12-A6C1-246CF9CA15D3}" destId="{F4F7669B-C7A3-4729-A013-8B9E937A0609}" srcOrd="0" destOrd="0" presId="urn:microsoft.com/office/officeart/2018/5/layout/IconLeafLabelList"/>
    <dgm:cxn modelId="{4A376763-9C74-428E-9952-45A1C134609F}" type="presOf" srcId="{EA95ED34-26FF-4395-A822-727CDB5BD197}" destId="{0DED723F-C1F1-4E1F-B801-C3BF500C471A}" srcOrd="0" destOrd="0" presId="urn:microsoft.com/office/officeart/2018/5/layout/IconLeafLabelList"/>
    <dgm:cxn modelId="{06639041-E51D-4606-A05F-1437859E1B3F}" srcId="{1CF6A614-9AC9-4D58-904F-FB5638CEB53E}" destId="{28E14414-242E-4AC3-B4B4-8BB82C8DF83C}" srcOrd="3" destOrd="0" parTransId="{64B3CF17-044C-48D0-801D-0539FD3B6720}" sibTransId="{F25D3CAA-CD28-476F-BEE2-E0F258F333CF}"/>
    <dgm:cxn modelId="{6F6F3DDD-1646-4A60-A502-206BBE5E5490}" type="presOf" srcId="{A250EAFA-4B89-4A2D-BFD9-B7D2AD07D642}" destId="{21446189-4193-4779-80BF-3E7723D195EC}" srcOrd="0" destOrd="0" presId="urn:microsoft.com/office/officeart/2018/5/layout/IconLeafLabelList"/>
    <dgm:cxn modelId="{204C997C-988B-4437-95A3-8B50CFCD9F7D}" type="presParOf" srcId="{DB875A64-550A-4868-9394-BC2E1A3FC891}" destId="{FB8E9871-755E-4C8C-A0E8-D6AF30139F6A}" srcOrd="0" destOrd="0" presId="urn:microsoft.com/office/officeart/2018/5/layout/IconLeafLabelList"/>
    <dgm:cxn modelId="{92B979A0-CB22-4F25-B8D0-A25D65EE5025}" type="presParOf" srcId="{FB8E9871-755E-4C8C-A0E8-D6AF30139F6A}" destId="{418F02D9-5AF4-4BD8-A1AF-6087BFEB573F}" srcOrd="0" destOrd="0" presId="urn:microsoft.com/office/officeart/2018/5/layout/IconLeafLabelList"/>
    <dgm:cxn modelId="{FCFCA09C-3D3F-45B7-A948-A0F814C55DCC}" type="presParOf" srcId="{FB8E9871-755E-4C8C-A0E8-D6AF30139F6A}" destId="{1A9C4C15-F8BA-4E9F-BC30-7DB1FA175F7D}" srcOrd="1" destOrd="0" presId="urn:microsoft.com/office/officeart/2018/5/layout/IconLeafLabelList"/>
    <dgm:cxn modelId="{806D307A-A80B-493C-84E1-4BD3B66657D7}" type="presParOf" srcId="{FB8E9871-755E-4C8C-A0E8-D6AF30139F6A}" destId="{15CE4418-A4E9-455C-B75F-EB85A1D32196}" srcOrd="2" destOrd="0" presId="urn:microsoft.com/office/officeart/2018/5/layout/IconLeafLabelList"/>
    <dgm:cxn modelId="{A0A560EE-F6B6-48FC-8BD4-00C1464BC2AE}" type="presParOf" srcId="{FB8E9871-755E-4C8C-A0E8-D6AF30139F6A}" destId="{21446189-4193-4779-80BF-3E7723D195EC}" srcOrd="3" destOrd="0" presId="urn:microsoft.com/office/officeart/2018/5/layout/IconLeafLabelList"/>
    <dgm:cxn modelId="{20338919-0A29-4D2D-84AB-397C271C5B86}" type="presParOf" srcId="{DB875A64-550A-4868-9394-BC2E1A3FC891}" destId="{DAC994F2-D16E-45C4-9A46-1E1283F469AA}" srcOrd="1" destOrd="0" presId="urn:microsoft.com/office/officeart/2018/5/layout/IconLeafLabelList"/>
    <dgm:cxn modelId="{445A892F-4941-468C-BCE5-60283547FEAE}" type="presParOf" srcId="{DB875A64-550A-4868-9394-BC2E1A3FC891}" destId="{62DC912E-ECFD-4DBB-8F73-6CBACED8973C}" srcOrd="2" destOrd="0" presId="urn:microsoft.com/office/officeart/2018/5/layout/IconLeafLabelList"/>
    <dgm:cxn modelId="{536FD464-1395-4768-9D8E-8892D62E8B37}" type="presParOf" srcId="{62DC912E-ECFD-4DBB-8F73-6CBACED8973C}" destId="{8FEA94C5-9510-4BFF-B333-60DB1877A8EB}" srcOrd="0" destOrd="0" presId="urn:microsoft.com/office/officeart/2018/5/layout/IconLeafLabelList"/>
    <dgm:cxn modelId="{62D35795-2125-4A1A-BAFF-2680817B152E}" type="presParOf" srcId="{62DC912E-ECFD-4DBB-8F73-6CBACED8973C}" destId="{95CADB01-A565-44BC-B204-E425F7B93DC6}" srcOrd="1" destOrd="0" presId="urn:microsoft.com/office/officeart/2018/5/layout/IconLeafLabelList"/>
    <dgm:cxn modelId="{7B1869BA-B407-4791-9434-9E52A5AB769A}" type="presParOf" srcId="{62DC912E-ECFD-4DBB-8F73-6CBACED8973C}" destId="{F28DEF4E-E6AB-431F-B85D-F6F13E5A7081}" srcOrd="2" destOrd="0" presId="urn:microsoft.com/office/officeart/2018/5/layout/IconLeafLabelList"/>
    <dgm:cxn modelId="{9D18F27A-9185-4D6D-B300-EA93264DEC11}" type="presParOf" srcId="{62DC912E-ECFD-4DBB-8F73-6CBACED8973C}" destId="{0DED723F-C1F1-4E1F-B801-C3BF500C471A}" srcOrd="3" destOrd="0" presId="urn:microsoft.com/office/officeart/2018/5/layout/IconLeafLabelList"/>
    <dgm:cxn modelId="{D852E87E-48BF-4CB6-B476-55A40ED8CACB}" type="presParOf" srcId="{DB875A64-550A-4868-9394-BC2E1A3FC891}" destId="{4DA43A82-94A1-426D-BF2B-44FF61F98BBB}" srcOrd="3" destOrd="0" presId="urn:microsoft.com/office/officeart/2018/5/layout/IconLeafLabelList"/>
    <dgm:cxn modelId="{6018C721-7362-4B4C-9CC2-CF8A3CE654F7}" type="presParOf" srcId="{DB875A64-550A-4868-9394-BC2E1A3FC891}" destId="{8C9BCF07-6E04-4AF4-B6DA-120F2E680F62}" srcOrd="4" destOrd="0" presId="urn:microsoft.com/office/officeart/2018/5/layout/IconLeafLabelList"/>
    <dgm:cxn modelId="{FFF9280B-DF2F-45AD-8B1F-E51D7B08A4BE}" type="presParOf" srcId="{8C9BCF07-6E04-4AF4-B6DA-120F2E680F62}" destId="{46270ABD-53D3-44A6-AF02-7F128289F385}" srcOrd="0" destOrd="0" presId="urn:microsoft.com/office/officeart/2018/5/layout/IconLeafLabelList"/>
    <dgm:cxn modelId="{BFD0065D-3069-4957-9B90-1EF2A0660F4C}" type="presParOf" srcId="{8C9BCF07-6E04-4AF4-B6DA-120F2E680F62}" destId="{EFD0A295-E189-4591-B3E0-6119969928D8}" srcOrd="1" destOrd="0" presId="urn:microsoft.com/office/officeart/2018/5/layout/IconLeafLabelList"/>
    <dgm:cxn modelId="{D57230B3-2694-425C-A502-A88D84624BE3}" type="presParOf" srcId="{8C9BCF07-6E04-4AF4-B6DA-120F2E680F62}" destId="{8DA49ED5-83D8-46BE-8256-1FB53CE13554}" srcOrd="2" destOrd="0" presId="urn:microsoft.com/office/officeart/2018/5/layout/IconLeafLabelList"/>
    <dgm:cxn modelId="{5A84754D-9C34-4BDF-A63D-47D02B67B424}" type="presParOf" srcId="{8C9BCF07-6E04-4AF4-B6DA-120F2E680F62}" destId="{9EBF87DC-D27A-4313-BA28-84443D657DA1}" srcOrd="3" destOrd="0" presId="urn:microsoft.com/office/officeart/2018/5/layout/IconLeafLabelList"/>
    <dgm:cxn modelId="{A69D8E6A-850E-40BD-B9AE-0E51FFDBB128}" type="presParOf" srcId="{DB875A64-550A-4868-9394-BC2E1A3FC891}" destId="{337A7197-31DC-4C5A-973C-A4B10722E40C}" srcOrd="5" destOrd="0" presId="urn:microsoft.com/office/officeart/2018/5/layout/IconLeafLabelList"/>
    <dgm:cxn modelId="{B9ECA4CC-DEF3-48F4-8682-AC1F21B34470}" type="presParOf" srcId="{DB875A64-550A-4868-9394-BC2E1A3FC891}" destId="{58A0886C-5ABB-4D86-A63D-1FD7316F9874}" srcOrd="6" destOrd="0" presId="urn:microsoft.com/office/officeart/2018/5/layout/IconLeafLabelList"/>
    <dgm:cxn modelId="{3A715871-7BB9-45C9-954B-AB18A53C53FB}" type="presParOf" srcId="{58A0886C-5ABB-4D86-A63D-1FD7316F9874}" destId="{B9519440-2FA3-4DFC-B4CB-DF1DB49FE3A0}" srcOrd="0" destOrd="0" presId="urn:microsoft.com/office/officeart/2018/5/layout/IconLeafLabelList"/>
    <dgm:cxn modelId="{1BA31AE4-D9D9-458D-A8B5-76884BEA7432}" type="presParOf" srcId="{58A0886C-5ABB-4D86-A63D-1FD7316F9874}" destId="{C6F42BA9-B341-43B4-8944-F85D41D7C282}" srcOrd="1" destOrd="0" presId="urn:microsoft.com/office/officeart/2018/5/layout/IconLeafLabelList"/>
    <dgm:cxn modelId="{EDB240A1-369A-4960-AE37-2E7CDE1CAA4A}" type="presParOf" srcId="{58A0886C-5ABB-4D86-A63D-1FD7316F9874}" destId="{9D6D1B8F-2BFC-43D8-BF3F-AC0B87B96077}" srcOrd="2" destOrd="0" presId="urn:microsoft.com/office/officeart/2018/5/layout/IconLeafLabelList"/>
    <dgm:cxn modelId="{AF1F7168-74DB-4125-894C-FAC33DAD2DEA}" type="presParOf" srcId="{58A0886C-5ABB-4D86-A63D-1FD7316F9874}" destId="{7CFF3279-794E-4180-AAA4-6A73DA3B988D}" srcOrd="3" destOrd="0" presId="urn:microsoft.com/office/officeart/2018/5/layout/IconLeafLabelList"/>
    <dgm:cxn modelId="{AD5CE50E-23DE-4831-9C51-4760270B35CD}" type="presParOf" srcId="{DB875A64-550A-4868-9394-BC2E1A3FC891}" destId="{779EF761-52A1-4894-9F8A-59C234B8DF70}" srcOrd="7" destOrd="0" presId="urn:microsoft.com/office/officeart/2018/5/layout/IconLeafLabelList"/>
    <dgm:cxn modelId="{5F2E0937-0FD1-473A-AC3B-47208B56454D}" type="presParOf" srcId="{DB875A64-550A-4868-9394-BC2E1A3FC891}" destId="{F326F7A1-2D72-4E9F-8A19-7F3383F78D77}" srcOrd="8" destOrd="0" presId="urn:microsoft.com/office/officeart/2018/5/layout/IconLeafLabelList"/>
    <dgm:cxn modelId="{03EFB6AA-1591-4422-B037-71F1239D0944}" type="presParOf" srcId="{F326F7A1-2D72-4E9F-8A19-7F3383F78D77}" destId="{00ECFBF3-6E2C-4BE4-AD1A-200AE67946CB}" srcOrd="0" destOrd="0" presId="urn:microsoft.com/office/officeart/2018/5/layout/IconLeafLabelList"/>
    <dgm:cxn modelId="{89D4E5DA-6E27-43DF-85E7-7B67E55D60A8}" type="presParOf" srcId="{F326F7A1-2D72-4E9F-8A19-7F3383F78D77}" destId="{47F7D6C9-9E67-4792-8802-1548FBA1F5E6}" srcOrd="1" destOrd="0" presId="urn:microsoft.com/office/officeart/2018/5/layout/IconLeafLabelList"/>
    <dgm:cxn modelId="{FC987028-86BC-461D-BFF8-31E8BE22849E}" type="presParOf" srcId="{F326F7A1-2D72-4E9F-8A19-7F3383F78D77}" destId="{B026BD96-E88F-45E9-AEE0-A7D6988EC416}" srcOrd="2" destOrd="0" presId="urn:microsoft.com/office/officeart/2018/5/layout/IconLeafLabelList"/>
    <dgm:cxn modelId="{F397F6E7-80C4-49D3-A36B-5E090DCD914B}" type="presParOf" srcId="{F326F7A1-2D72-4E9F-8A19-7F3383F78D77}" destId="{F4F7669B-C7A3-4729-A013-8B9E937A060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7292A-315C-4A15-820A-807B6945B848}">
      <dsp:nvSpPr>
        <dsp:cNvPr id="0" name=""/>
        <dsp:cNvSpPr/>
      </dsp:nvSpPr>
      <dsp:spPr>
        <a:xfrm>
          <a:off x="785240" y="1179136"/>
          <a:ext cx="973993" cy="9739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DD85AE-184D-4860-919C-8B7EE541637E}">
      <dsp:nvSpPr>
        <dsp:cNvPr id="0" name=""/>
        <dsp:cNvSpPr/>
      </dsp:nvSpPr>
      <dsp:spPr>
        <a:xfrm>
          <a:off x="190021"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latin typeface="Corbel" panose="020B0503020204020204"/>
            </a:rPr>
            <a:t> The admin needs to have access to a GUI in order to use the application and/or its features</a:t>
          </a:r>
          <a:endParaRPr lang="en-US" sz="1200" kern="1200"/>
        </a:p>
      </dsp:txBody>
      <dsp:txXfrm>
        <a:off x="190021" y="2452200"/>
        <a:ext cx="2164430" cy="720000"/>
      </dsp:txXfrm>
    </dsp:sp>
    <dsp:sp modelId="{E1B64A0D-B7A0-4C1D-9B69-0E44187A306B}">
      <dsp:nvSpPr>
        <dsp:cNvPr id="0" name=""/>
        <dsp:cNvSpPr/>
      </dsp:nvSpPr>
      <dsp:spPr>
        <a:xfrm>
          <a:off x="3328445" y="1179136"/>
          <a:ext cx="973993" cy="9739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9CED9-4BD5-41B5-BBEB-C6B9F9DFB239}">
      <dsp:nvSpPr>
        <dsp:cNvPr id="0" name=""/>
        <dsp:cNvSpPr/>
      </dsp:nvSpPr>
      <dsp:spPr>
        <a:xfrm>
          <a:off x="2733227"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t>Smart</a:t>
          </a:r>
          <a:r>
            <a:rPr lang="en-GB" sz="1200" kern="1200">
              <a:latin typeface="Corbel" panose="020B0503020204020204"/>
            </a:rPr>
            <a:t> consoles are only accessible via Windows operating systems</a:t>
          </a:r>
          <a:endParaRPr lang="en-US" sz="1200" kern="1200"/>
        </a:p>
      </dsp:txBody>
      <dsp:txXfrm>
        <a:off x="2733227" y="2452200"/>
        <a:ext cx="2164430" cy="720000"/>
      </dsp:txXfrm>
    </dsp:sp>
    <dsp:sp modelId="{7481DF16-6766-4947-AE8E-E9E226498D75}">
      <dsp:nvSpPr>
        <dsp:cNvPr id="0" name=""/>
        <dsp:cNvSpPr/>
      </dsp:nvSpPr>
      <dsp:spPr>
        <a:xfrm>
          <a:off x="5871651" y="1179136"/>
          <a:ext cx="973993" cy="97399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85004-4DCE-480A-9E97-011D623A7C2A}">
      <dsp:nvSpPr>
        <dsp:cNvPr id="0" name=""/>
        <dsp:cNvSpPr/>
      </dsp:nvSpPr>
      <dsp:spPr>
        <a:xfrm>
          <a:off x="5276432"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rtl="0">
            <a:lnSpc>
              <a:spcPct val="90000"/>
            </a:lnSpc>
            <a:spcBef>
              <a:spcPct val="0"/>
            </a:spcBef>
            <a:spcAft>
              <a:spcPct val="35000"/>
            </a:spcAft>
          </a:pPr>
          <a:r>
            <a:rPr lang="en-US" sz="1200" kern="1200">
              <a:latin typeface="Corbel" panose="020B0503020204020204"/>
            </a:rPr>
            <a:t>Used to Maintain Monitor Create and Manage files and resources</a:t>
          </a:r>
          <a:endParaRPr lang="en-GB" sz="1200" kern="1200">
            <a:latin typeface="Corbel" panose="020B0503020204020204"/>
          </a:endParaRPr>
        </a:p>
      </dsp:txBody>
      <dsp:txXfrm>
        <a:off x="5276432" y="2452200"/>
        <a:ext cx="216443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9510A-01C1-4D19-B351-05021496ABA6}">
      <dsp:nvSpPr>
        <dsp:cNvPr id="0" name=""/>
        <dsp:cNvSpPr/>
      </dsp:nvSpPr>
      <dsp:spPr>
        <a:xfrm>
          <a:off x="0" y="0"/>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FB94F-0AA9-4FD2-8407-3FBC9F7E4696}">
      <dsp:nvSpPr>
        <dsp:cNvPr id="0" name=""/>
        <dsp:cNvSpPr/>
      </dsp:nvSpPr>
      <dsp:spPr>
        <a:xfrm>
          <a:off x="285381" y="214128"/>
          <a:ext cx="518874" cy="51887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4BE57-C671-4642-A118-C20F7EB839A2}">
      <dsp:nvSpPr>
        <dsp:cNvPr id="0" name=""/>
        <dsp:cNvSpPr/>
      </dsp:nvSpPr>
      <dsp:spPr>
        <a:xfrm>
          <a:off x="1089637" y="1861"/>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dirty="0"/>
            <a:t>This is a server component. This stores all information ranging from firewall policies, user permissions and storage of certificates.</a:t>
          </a:r>
          <a:endParaRPr lang="en-US" sz="2200" kern="1200" dirty="0"/>
        </a:p>
      </dsp:txBody>
      <dsp:txXfrm>
        <a:off x="1089637" y="1861"/>
        <a:ext cx="8152333" cy="943408"/>
      </dsp:txXfrm>
    </dsp:sp>
    <dsp:sp modelId="{D9BD4F4D-AEE3-4A0D-9959-A423616DBFD3}">
      <dsp:nvSpPr>
        <dsp:cNvPr id="0" name=""/>
        <dsp:cNvSpPr/>
      </dsp:nvSpPr>
      <dsp:spPr>
        <a:xfrm>
          <a:off x="0" y="1181122"/>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66E6E-5D43-438F-8287-DA8DD912C9FE}">
      <dsp:nvSpPr>
        <dsp:cNvPr id="0" name=""/>
        <dsp:cNvSpPr/>
      </dsp:nvSpPr>
      <dsp:spPr>
        <a:xfrm>
          <a:off x="285381" y="1393389"/>
          <a:ext cx="518874" cy="51887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FE550-4362-43B9-B46B-4BC66D4C8C60}">
      <dsp:nvSpPr>
        <dsp:cNvPr id="0" name=""/>
        <dsp:cNvSpPr/>
      </dsp:nvSpPr>
      <dsp:spPr>
        <a:xfrm>
          <a:off x="1089637" y="1181122"/>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t>It can be installed on</a:t>
          </a:r>
          <a:r>
            <a:rPr lang="en-GB" sz="2200" kern="1200">
              <a:latin typeface="Corbel" panose="020B0503020204020204"/>
            </a:rPr>
            <a:t> three operating systems, these are:Windows</a:t>
          </a:r>
          <a:r>
            <a:rPr lang="en-GB" sz="2200" kern="1200"/>
            <a:t>, Linux and </a:t>
          </a:r>
          <a:r>
            <a:rPr lang="en-GB" sz="2200" kern="1200" err="1"/>
            <a:t>GAiA</a:t>
          </a:r>
          <a:r>
            <a:rPr lang="en-GB" sz="2200" kern="1200"/>
            <a:t> OS</a:t>
          </a:r>
          <a:endParaRPr lang="en-US" sz="2200" kern="1200">
            <a:latin typeface="Corbel" panose="020B0503020204020204"/>
          </a:endParaRPr>
        </a:p>
      </dsp:txBody>
      <dsp:txXfrm>
        <a:off x="1089637" y="1181122"/>
        <a:ext cx="8152333" cy="943408"/>
      </dsp:txXfrm>
    </dsp:sp>
    <dsp:sp modelId="{F60DC746-D3E8-4E0E-ADDA-853D54BFC785}">
      <dsp:nvSpPr>
        <dsp:cNvPr id="0" name=""/>
        <dsp:cNvSpPr/>
      </dsp:nvSpPr>
      <dsp:spPr>
        <a:xfrm>
          <a:off x="0" y="2360383"/>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06620-8997-49D7-A454-DDED47F92EEE}">
      <dsp:nvSpPr>
        <dsp:cNvPr id="0" name=""/>
        <dsp:cNvSpPr/>
      </dsp:nvSpPr>
      <dsp:spPr>
        <a:xfrm>
          <a:off x="285381" y="2572650"/>
          <a:ext cx="518874" cy="51887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BE530-FD0D-44A8-8B7F-8EE83F78EE40}">
      <dsp:nvSpPr>
        <dsp:cNvPr id="0" name=""/>
        <dsp:cNvSpPr/>
      </dsp:nvSpPr>
      <dsp:spPr>
        <a:xfrm>
          <a:off x="1089637" y="2360383"/>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latin typeface="Corbel" panose="020B0503020204020204"/>
            </a:rPr>
            <a:t>Log Server, keeps everything stored within it. Is used as a log server which enables it to keep all information stored within it.</a:t>
          </a:r>
          <a:endParaRPr lang="en-GB" sz="2200" kern="1200"/>
        </a:p>
      </dsp:txBody>
      <dsp:txXfrm>
        <a:off x="1089637" y="2360383"/>
        <a:ext cx="8152333" cy="943408"/>
      </dsp:txXfrm>
    </dsp:sp>
    <dsp:sp modelId="{67350945-660A-4F8A-9D8B-CE364A88E31F}">
      <dsp:nvSpPr>
        <dsp:cNvPr id="0" name=""/>
        <dsp:cNvSpPr/>
      </dsp:nvSpPr>
      <dsp:spPr>
        <a:xfrm>
          <a:off x="0" y="3539644"/>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951BC-6D26-4728-AFA0-C1571D33192D}">
      <dsp:nvSpPr>
        <dsp:cNvPr id="0" name=""/>
        <dsp:cNvSpPr/>
      </dsp:nvSpPr>
      <dsp:spPr>
        <a:xfrm>
          <a:off x="285381" y="3751911"/>
          <a:ext cx="518874" cy="51887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1211C4-C760-4165-93FC-3444765FC0AF}">
      <dsp:nvSpPr>
        <dsp:cNvPr id="0" name=""/>
        <dsp:cNvSpPr/>
      </dsp:nvSpPr>
      <dsp:spPr>
        <a:xfrm>
          <a:off x="1089637" y="3539644"/>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latin typeface="Corbel" panose="020B0503020204020204"/>
            </a:rPr>
            <a:t> It also holds a type of security automation which allows engineers to update and change the policies</a:t>
          </a:r>
        </a:p>
      </dsp:txBody>
      <dsp:txXfrm>
        <a:off x="1089637" y="3539644"/>
        <a:ext cx="8152333" cy="943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F02D9-5AF4-4BD8-A1AF-6087BFEB573F}">
      <dsp:nvSpPr>
        <dsp:cNvPr id="0" name=""/>
        <dsp:cNvSpPr/>
      </dsp:nvSpPr>
      <dsp:spPr>
        <a:xfrm>
          <a:off x="1144588" y="778"/>
          <a:ext cx="939304" cy="93930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C4C15-F8BA-4E9F-BC30-7DB1FA175F7D}">
      <dsp:nvSpPr>
        <dsp:cNvPr id="0" name=""/>
        <dsp:cNvSpPr/>
      </dsp:nvSpPr>
      <dsp:spPr>
        <a:xfrm>
          <a:off x="1344767" y="200958"/>
          <a:ext cx="538945" cy="5389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446189-4193-4779-80BF-3E7723D195EC}">
      <dsp:nvSpPr>
        <dsp:cNvPr id="0" name=""/>
        <dsp:cNvSpPr/>
      </dsp:nvSpPr>
      <dsp:spPr>
        <a:xfrm>
          <a:off x="844318"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First level of security</a:t>
          </a:r>
          <a:r>
            <a:rPr lang="en-GB" sz="1100" kern="1200" dirty="0">
              <a:latin typeface="Corbel" panose="020B0503020204020204"/>
            </a:rPr>
            <a:t> which protects the perimeter of the network </a:t>
          </a:r>
          <a:endParaRPr lang="en-US" sz="1100" kern="1200" dirty="0"/>
        </a:p>
      </dsp:txBody>
      <dsp:txXfrm>
        <a:off x="844318" y="1232653"/>
        <a:ext cx="1539843" cy="615937"/>
      </dsp:txXfrm>
    </dsp:sp>
    <dsp:sp modelId="{8FEA94C5-9510-4BFF-B333-60DB1877A8EB}">
      <dsp:nvSpPr>
        <dsp:cNvPr id="0" name=""/>
        <dsp:cNvSpPr/>
      </dsp:nvSpPr>
      <dsp:spPr>
        <a:xfrm>
          <a:off x="2953904" y="778"/>
          <a:ext cx="939304" cy="93930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ADB01-A565-44BC-B204-E425F7B93DC6}">
      <dsp:nvSpPr>
        <dsp:cNvPr id="0" name=""/>
        <dsp:cNvSpPr/>
      </dsp:nvSpPr>
      <dsp:spPr>
        <a:xfrm>
          <a:off x="3154084" y="200958"/>
          <a:ext cx="538945" cy="53894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D723F-C1F1-4E1F-B801-C3BF500C471A}">
      <dsp:nvSpPr>
        <dsp:cNvPr id="0" name=""/>
        <dsp:cNvSpPr/>
      </dsp:nvSpPr>
      <dsp:spPr>
        <a:xfrm>
          <a:off x="2653635"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All traffic is inspected by the gateway whether that be inbound or outbound traffic</a:t>
          </a:r>
          <a:endParaRPr lang="en-US" sz="1100" kern="1200" dirty="0"/>
        </a:p>
      </dsp:txBody>
      <dsp:txXfrm>
        <a:off x="2653635" y="1232653"/>
        <a:ext cx="1539843" cy="615937"/>
      </dsp:txXfrm>
    </dsp:sp>
    <dsp:sp modelId="{46270ABD-53D3-44A6-AF02-7F128289F385}">
      <dsp:nvSpPr>
        <dsp:cNvPr id="0" name=""/>
        <dsp:cNvSpPr/>
      </dsp:nvSpPr>
      <dsp:spPr>
        <a:xfrm>
          <a:off x="4763221" y="778"/>
          <a:ext cx="939304" cy="93930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0A295-E189-4591-B3E0-6119969928D8}">
      <dsp:nvSpPr>
        <dsp:cNvPr id="0" name=""/>
        <dsp:cNvSpPr/>
      </dsp:nvSpPr>
      <dsp:spPr>
        <a:xfrm>
          <a:off x="4963400" y="200958"/>
          <a:ext cx="538945" cy="53894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F87DC-D27A-4313-BA28-84443D657DA1}">
      <dsp:nvSpPr>
        <dsp:cNvPr id="0" name=""/>
        <dsp:cNvSpPr/>
      </dsp:nvSpPr>
      <dsp:spPr>
        <a:xfrm>
          <a:off x="4462951"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All network defence is done by the security </a:t>
          </a:r>
          <a:r>
            <a:rPr lang="en-GB" sz="1100" kern="1200" dirty="0">
              <a:latin typeface="Corbel" panose="020B0503020204020204"/>
            </a:rPr>
            <a:t>gateway</a:t>
          </a:r>
          <a:endParaRPr lang="en-US" sz="1100" kern="1200" dirty="0"/>
        </a:p>
      </dsp:txBody>
      <dsp:txXfrm>
        <a:off x="4462951" y="1232653"/>
        <a:ext cx="1539843" cy="615937"/>
      </dsp:txXfrm>
    </dsp:sp>
    <dsp:sp modelId="{B9519440-2FA3-4DFC-B4CB-DF1DB49FE3A0}">
      <dsp:nvSpPr>
        <dsp:cNvPr id="0" name=""/>
        <dsp:cNvSpPr/>
      </dsp:nvSpPr>
      <dsp:spPr>
        <a:xfrm>
          <a:off x="2049246" y="2233551"/>
          <a:ext cx="939304" cy="93930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42BA9-B341-43B4-8944-F85D41D7C282}">
      <dsp:nvSpPr>
        <dsp:cNvPr id="0" name=""/>
        <dsp:cNvSpPr/>
      </dsp:nvSpPr>
      <dsp:spPr>
        <a:xfrm>
          <a:off x="2249426" y="2433731"/>
          <a:ext cx="538945" cy="53894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F3279-794E-4180-AAA4-6A73DA3B988D}">
      <dsp:nvSpPr>
        <dsp:cNvPr id="0" name=""/>
        <dsp:cNvSpPr/>
      </dsp:nvSpPr>
      <dsp:spPr>
        <a:xfrm>
          <a:off x="1748976" y="3465426"/>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Processes packets in an operating system’s kernel – time saving</a:t>
          </a:r>
          <a:endParaRPr lang="en-US" sz="1100" kern="1200" dirty="0"/>
        </a:p>
      </dsp:txBody>
      <dsp:txXfrm>
        <a:off x="1748976" y="3465426"/>
        <a:ext cx="1539843" cy="615937"/>
      </dsp:txXfrm>
    </dsp:sp>
    <dsp:sp modelId="{00ECFBF3-6E2C-4BE4-AD1A-200AE67946CB}">
      <dsp:nvSpPr>
        <dsp:cNvPr id="0" name=""/>
        <dsp:cNvSpPr/>
      </dsp:nvSpPr>
      <dsp:spPr>
        <a:xfrm>
          <a:off x="3858562" y="2233551"/>
          <a:ext cx="939304" cy="939304"/>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7D6C9-9E67-4792-8802-1548FBA1F5E6}">
      <dsp:nvSpPr>
        <dsp:cNvPr id="0" name=""/>
        <dsp:cNvSpPr/>
      </dsp:nvSpPr>
      <dsp:spPr>
        <a:xfrm>
          <a:off x="4058742" y="2433731"/>
          <a:ext cx="538945" cy="53894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F7669B-C7A3-4729-A013-8B9E937A0609}">
      <dsp:nvSpPr>
        <dsp:cNvPr id="0" name=""/>
        <dsp:cNvSpPr/>
      </dsp:nvSpPr>
      <dsp:spPr>
        <a:xfrm>
          <a:off x="3558293" y="3465426"/>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rtl="0">
            <a:lnSpc>
              <a:spcPct val="100000"/>
            </a:lnSpc>
            <a:spcBef>
              <a:spcPct val="0"/>
            </a:spcBef>
            <a:spcAft>
              <a:spcPct val="35000"/>
            </a:spcAft>
            <a:defRPr cap="all"/>
          </a:pPr>
          <a:r>
            <a:rPr lang="en-GB" sz="1100" kern="1200" dirty="0">
              <a:latin typeface="Corbel" panose="020B0503020204020204"/>
            </a:rPr>
            <a:t>Can also be referred to as the firewall of the network</a:t>
          </a:r>
        </a:p>
      </dsp:txBody>
      <dsp:txXfrm>
        <a:off x="3558293" y="3465426"/>
        <a:ext cx="1539843" cy="61593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B9F42-BF0B-4E01-9B27-F20EF916B568}" type="datetimeFigureOut">
              <a:rPr lang="fr-FR" smtClean="0"/>
              <a:t>25/02/2024</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2BEBD-3FE7-4A82-9B7A-4CD0A3C3B340}" type="slidenum">
              <a:rPr lang="fr-FR" smtClean="0"/>
              <a:t>‹#›</a:t>
            </a:fld>
            <a:endParaRPr lang="fr-FR"/>
          </a:p>
        </p:txBody>
      </p:sp>
    </p:spTree>
    <p:extLst>
      <p:ext uri="{BB962C8B-B14F-4D97-AF65-F5344CB8AC3E}">
        <p14:creationId xmlns:p14="http://schemas.microsoft.com/office/powerpoint/2010/main" val="1148811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C312EA9-3705-7E8C-8B1F-4DC4CC0F4A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133D032-D5E4-E26F-7283-8019804DA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549D894-B79A-3F46-6DB4-9CAAFFB74B29}"/>
              </a:ext>
            </a:extLst>
          </p:cNvPr>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a:extLst>
              <a:ext uri="{FF2B5EF4-FFF2-40B4-BE49-F238E27FC236}">
                <a16:creationId xmlns:a16="http://schemas.microsoft.com/office/drawing/2014/main" xmlns="" id="{1BD738D7-53B2-64CA-DED0-BF325669698F}"/>
              </a:ext>
            </a:extLst>
          </p:cNvPr>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3190633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FC49696-E471-F711-7638-42C1A0A8E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77B3012F-9691-7F92-EE32-ACDE19F128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B9A8BB4-51B0-90DA-8B76-888CCAE5400B}"/>
              </a:ext>
            </a:extLst>
          </p:cNvPr>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a:extLst>
              <a:ext uri="{FF2B5EF4-FFF2-40B4-BE49-F238E27FC236}">
                <a16:creationId xmlns:a16="http://schemas.microsoft.com/office/drawing/2014/main" xmlns="" id="{182CF767-94A4-2DC4-00F1-CBADEDC77A55}"/>
              </a:ext>
            </a:extLst>
          </p:cNvPr>
          <p:cNvSpPr>
            <a:spLocks noGrp="1"/>
          </p:cNvSpPr>
          <p:nvPr>
            <p:ph type="sldNum" sz="quarter" idx="5"/>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305453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xmlns=""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xmlns=""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xmlns=""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93158632"/>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xmlns=""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xmlns=""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xmlns=""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checkpoint.com/cyber-hub/network-security/what-is-firewall/" TargetMode="External"/><Relationship Id="rId3" Type="http://schemas.openxmlformats.org/officeDocument/2006/relationships/hyperlink" Target="https://networkinterview.com/checkpoint-3-tier-architecture/" TargetMode="External"/><Relationship Id="rId7" Type="http://schemas.openxmlformats.org/officeDocument/2006/relationships/hyperlink" Target="https://thenetworkseal.wordpress.com/checkpoint-network-2/" TargetMode="External"/><Relationship Id="rId2" Type="http://schemas.openxmlformats.org/officeDocument/2006/relationships/hyperlink" Target="https://www.checkpoint.com/cyber-hub/network-security/what-is-firewall/what-is-a-stateful-firewall/" TargetMode="External"/><Relationship Id="rId1" Type="http://schemas.openxmlformats.org/officeDocument/2006/relationships/slideLayout" Target="../slideLayouts/slideLayout2.xml"/><Relationship Id="rId6" Type="http://schemas.openxmlformats.org/officeDocument/2006/relationships/hyperlink" Target="https://community.checkpoint.com/t5/Check-Point-for-Beginners/Part-1-The-Architecture/ba-p/88043" TargetMode="External"/><Relationship Id="rId5" Type="http://schemas.openxmlformats.org/officeDocument/2006/relationships/hyperlink" Target="https://www.checkpoint.com/cyber-hub/network-security/what-is-security-management-architecture/" TargetMode="External"/><Relationship Id="rId4" Type="http://schemas.openxmlformats.org/officeDocument/2006/relationships/hyperlink" Target="https://www.nwkings.com/check-point-firewall-interview-questions" TargetMode="External"/><Relationship Id="rId9" Type="http://schemas.openxmlformats.org/officeDocument/2006/relationships/hyperlink" Target="https://resources.checkpoint.com/case-study/pyur-case-study-total-network-visibility-with-a-single-clic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20486"/>
            <a:ext cx="10929256" cy="1262743"/>
          </a:xfrm>
        </p:spPr>
        <p:txBody>
          <a:bodyPr>
            <a:normAutofit/>
          </a:bodyPr>
          <a:lstStyle/>
          <a:p>
            <a:pPr algn="ctr"/>
            <a:r>
              <a:rPr lang="en-US" sz="3200" dirty="0">
                <a:latin typeface="Aptos"/>
              </a:rPr>
              <a:t>Optimizing Security Posture in an Enterprise </a:t>
            </a:r>
            <a:r>
              <a:rPr lang="en-US" sz="3200" dirty="0" smtClean="0">
                <a:latin typeface="Aptos"/>
              </a:rPr>
              <a:t>Network:</a:t>
            </a:r>
            <a:br>
              <a:rPr lang="en-US" sz="3200" dirty="0" smtClean="0">
                <a:latin typeface="Aptos"/>
              </a:rPr>
            </a:br>
            <a:r>
              <a:rPr lang="en-US" sz="3200" dirty="0" smtClean="0">
                <a:latin typeface="Aptos"/>
              </a:rPr>
              <a:t>   </a:t>
            </a:r>
            <a:r>
              <a:rPr lang="en-US" sz="2400" dirty="0" smtClean="0">
                <a:latin typeface="Aptos"/>
              </a:rPr>
              <a:t>Role </a:t>
            </a:r>
            <a:r>
              <a:rPr lang="en-US" sz="2400" dirty="0">
                <a:latin typeface="Aptos"/>
              </a:rPr>
              <a:t>of Balancing Components in Checkpoint </a:t>
            </a:r>
            <a:r>
              <a:rPr lang="en-US" sz="2400" dirty="0" smtClean="0">
                <a:latin typeface="Aptos"/>
              </a:rPr>
              <a:t>Architecture</a:t>
            </a:r>
            <a:endParaRPr lang="en-US" sz="2400" dirty="0">
              <a:latin typeface="Aptos"/>
            </a:endParaRPr>
          </a:p>
        </p:txBody>
      </p:sp>
      <p:sp>
        <p:nvSpPr>
          <p:cNvPr id="3" name="Content Placeholder 2"/>
          <p:cNvSpPr>
            <a:spLocks noGrp="1"/>
          </p:cNvSpPr>
          <p:nvPr>
            <p:ph idx="1"/>
          </p:nvPr>
        </p:nvSpPr>
        <p:spPr>
          <a:xfrm>
            <a:off x="838199" y="2764971"/>
            <a:ext cx="10199914" cy="3004458"/>
          </a:xfrm>
        </p:spPr>
        <p:txBody>
          <a:bodyPr>
            <a:normAutofit/>
          </a:bodyPr>
          <a:lstStyle/>
          <a:p>
            <a:pPr marL="0" indent="0" algn="ctr">
              <a:buNone/>
            </a:pPr>
            <a:r>
              <a:rPr lang="en-US" sz="2000" dirty="0" err="1" smtClean="0">
                <a:latin typeface="Aptos"/>
              </a:rPr>
              <a:t>Jin</a:t>
            </a:r>
            <a:r>
              <a:rPr lang="en-US" sz="2000" dirty="0" smtClean="0">
                <a:latin typeface="Aptos"/>
              </a:rPr>
              <a:t> Wei Xu (2304705)</a:t>
            </a:r>
          </a:p>
          <a:p>
            <a:pPr marL="0" indent="0" algn="ctr">
              <a:buNone/>
            </a:pPr>
            <a:r>
              <a:rPr lang="en-US" sz="2000" dirty="0" err="1" smtClean="0">
                <a:latin typeface="Aptos"/>
              </a:rPr>
              <a:t>Sneha</a:t>
            </a:r>
            <a:r>
              <a:rPr lang="en-US" sz="2000" dirty="0" smtClean="0">
                <a:latin typeface="Aptos"/>
              </a:rPr>
              <a:t> </a:t>
            </a:r>
            <a:r>
              <a:rPr lang="en-US" sz="2000" dirty="0" err="1" smtClean="0">
                <a:latin typeface="Aptos"/>
              </a:rPr>
              <a:t>Sindhe</a:t>
            </a:r>
            <a:r>
              <a:rPr lang="en-US" sz="2000" dirty="0" smtClean="0">
                <a:latin typeface="Aptos"/>
              </a:rPr>
              <a:t> (2304464)</a:t>
            </a:r>
          </a:p>
          <a:p>
            <a:pPr marL="0" indent="0" algn="ctr">
              <a:buNone/>
            </a:pPr>
            <a:r>
              <a:rPr lang="en-US" sz="2000" dirty="0" smtClean="0">
                <a:latin typeface="Aptos"/>
              </a:rPr>
              <a:t>Georgina Cooper (2317648)</a:t>
            </a:r>
          </a:p>
          <a:p>
            <a:pPr marL="0" indent="0" algn="ctr">
              <a:buNone/>
            </a:pPr>
            <a:r>
              <a:rPr lang="en-US" sz="2000" dirty="0" smtClean="0">
                <a:latin typeface="Aptos"/>
              </a:rPr>
              <a:t>Hassan </a:t>
            </a:r>
            <a:r>
              <a:rPr lang="en-US" sz="2000" dirty="0" err="1" smtClean="0">
                <a:latin typeface="Aptos"/>
              </a:rPr>
              <a:t>Tinnin</a:t>
            </a:r>
            <a:r>
              <a:rPr lang="en-US" sz="2000" dirty="0" smtClean="0">
                <a:latin typeface="Aptos"/>
              </a:rPr>
              <a:t> (2325677)</a:t>
            </a:r>
          </a:p>
          <a:p>
            <a:pPr marL="0" indent="0" algn="ctr">
              <a:buNone/>
            </a:pPr>
            <a:r>
              <a:rPr lang="en-US" sz="2000" dirty="0" err="1" smtClean="0">
                <a:latin typeface="Aptos"/>
              </a:rPr>
              <a:t>Abudu</a:t>
            </a:r>
            <a:r>
              <a:rPr lang="en-US" sz="2000" dirty="0" smtClean="0">
                <a:latin typeface="Aptos"/>
              </a:rPr>
              <a:t> </a:t>
            </a:r>
            <a:r>
              <a:rPr lang="en-US" sz="2000" dirty="0" err="1" smtClean="0">
                <a:latin typeface="Aptos"/>
              </a:rPr>
              <a:t>Mareva</a:t>
            </a:r>
            <a:r>
              <a:rPr lang="en-US" sz="2000" dirty="0" smtClean="0">
                <a:latin typeface="Aptos"/>
              </a:rPr>
              <a:t> Jane </a:t>
            </a:r>
            <a:r>
              <a:rPr lang="en-US" sz="2000" dirty="0" err="1" smtClean="0">
                <a:latin typeface="Aptos"/>
              </a:rPr>
              <a:t>Siewe</a:t>
            </a:r>
            <a:r>
              <a:rPr lang="en-US" sz="2000" dirty="0" smtClean="0">
                <a:latin typeface="Aptos"/>
              </a:rPr>
              <a:t> (2325643)</a:t>
            </a:r>
          </a:p>
          <a:p>
            <a:pPr marL="0" indent="0" algn="ctr">
              <a:buNone/>
            </a:pPr>
            <a:r>
              <a:rPr lang="en-US" sz="2000" dirty="0">
                <a:latin typeface="Aptos"/>
              </a:rPr>
              <a:t>Sakthi Sangeetha </a:t>
            </a:r>
            <a:r>
              <a:rPr lang="en-US" sz="2000" dirty="0" err="1">
                <a:latin typeface="Aptos"/>
              </a:rPr>
              <a:t>Kandaswamy</a:t>
            </a:r>
            <a:r>
              <a:rPr lang="en-US" sz="2000" dirty="0">
                <a:latin typeface="Aptos"/>
              </a:rPr>
              <a:t> (2236179)</a:t>
            </a:r>
          </a:p>
          <a:p>
            <a:pPr marL="0" indent="0" algn="ctr">
              <a:buNone/>
            </a:pPr>
            <a:endParaRPr lang="en-US" sz="2000" dirty="0">
              <a:latin typeface="Aptos"/>
            </a:endParaRPr>
          </a:p>
        </p:txBody>
      </p:sp>
    </p:spTree>
    <p:extLst>
      <p:ext uri="{BB962C8B-B14F-4D97-AF65-F5344CB8AC3E}">
        <p14:creationId xmlns:p14="http://schemas.microsoft.com/office/powerpoint/2010/main" val="15298548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6" y="348343"/>
            <a:ext cx="10504714" cy="936171"/>
          </a:xfrm>
        </p:spPr>
        <p:txBody>
          <a:bodyPr>
            <a:normAutofit/>
          </a:bodyPr>
          <a:lstStyle/>
          <a:p>
            <a:r>
              <a:rPr lang="en-US" sz="2400" dirty="0" smtClean="0">
                <a:latin typeface="Aptos"/>
              </a:rPr>
              <a:t>Enterprise Networks: Security Requirements</a:t>
            </a:r>
            <a:endParaRPr lang="en-US" sz="2400" dirty="0">
              <a:latin typeface="Aptos"/>
            </a:endParaRPr>
          </a:p>
        </p:txBody>
      </p:sp>
      <p:sp>
        <p:nvSpPr>
          <p:cNvPr id="3" name="Content Placeholder 2"/>
          <p:cNvSpPr>
            <a:spLocks noGrp="1"/>
          </p:cNvSpPr>
          <p:nvPr>
            <p:ph idx="1"/>
          </p:nvPr>
        </p:nvSpPr>
        <p:spPr>
          <a:xfrm>
            <a:off x="838200" y="1825625"/>
            <a:ext cx="10515600" cy="3268889"/>
          </a:xfrm>
        </p:spPr>
        <p:txBody>
          <a:bodyPr>
            <a:normAutofit/>
          </a:bodyPr>
          <a:lstStyle/>
          <a:p>
            <a:pPr marL="0" indent="0">
              <a:buNone/>
            </a:pPr>
            <a:r>
              <a:rPr lang="en-US" sz="2000" dirty="0" smtClean="0">
                <a:latin typeface="Aptos"/>
              </a:rPr>
              <a:t>Given Security Aspects:</a:t>
            </a:r>
          </a:p>
          <a:p>
            <a:pPr marL="0" indent="0">
              <a:buNone/>
            </a:pPr>
            <a:endParaRPr lang="en-US" sz="2000" dirty="0">
              <a:latin typeface="Aptos"/>
            </a:endParaRPr>
          </a:p>
          <a:p>
            <a:r>
              <a:rPr lang="en-US" sz="1600" dirty="0" smtClean="0">
                <a:latin typeface="Aptos"/>
              </a:rPr>
              <a:t>Security Policy</a:t>
            </a:r>
          </a:p>
          <a:p>
            <a:endParaRPr lang="en-US" sz="1600" dirty="0">
              <a:latin typeface="Aptos"/>
            </a:endParaRPr>
          </a:p>
          <a:p>
            <a:r>
              <a:rPr lang="en-US" sz="1600" dirty="0" smtClean="0">
                <a:latin typeface="Aptos"/>
              </a:rPr>
              <a:t>Access Control</a:t>
            </a:r>
            <a:endParaRPr lang="en-US" sz="1600" dirty="0">
              <a:latin typeface="Aptos"/>
            </a:endParaRPr>
          </a:p>
        </p:txBody>
      </p:sp>
    </p:spTree>
    <p:extLst>
      <p:ext uri="{BB962C8B-B14F-4D97-AF65-F5344CB8AC3E}">
        <p14:creationId xmlns:p14="http://schemas.microsoft.com/office/powerpoint/2010/main" val="21133532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657" y="348342"/>
            <a:ext cx="10493829" cy="696686"/>
          </a:xfrm>
        </p:spPr>
        <p:txBody>
          <a:bodyPr>
            <a:normAutofit/>
          </a:bodyPr>
          <a:lstStyle/>
          <a:p>
            <a:r>
              <a:rPr lang="en-US" sz="2400" b="1" dirty="0" smtClean="0">
                <a:latin typeface="Aptos"/>
              </a:rPr>
              <a:t>Security Policy</a:t>
            </a:r>
            <a:endParaRPr lang="en-US" sz="2400" b="1" dirty="0">
              <a:latin typeface="Aptos"/>
            </a:endParaRPr>
          </a:p>
        </p:txBody>
      </p:sp>
      <p:sp>
        <p:nvSpPr>
          <p:cNvPr id="3" name="Content Placeholder 2"/>
          <p:cNvSpPr>
            <a:spLocks noGrp="1"/>
          </p:cNvSpPr>
          <p:nvPr>
            <p:ph idx="1"/>
          </p:nvPr>
        </p:nvSpPr>
        <p:spPr>
          <a:xfrm>
            <a:off x="794657" y="1219200"/>
            <a:ext cx="5244194" cy="4212771"/>
          </a:xfrm>
        </p:spPr>
        <p:txBody>
          <a:bodyPr>
            <a:normAutofit/>
          </a:bodyPr>
          <a:lstStyle/>
          <a:p>
            <a:r>
              <a:rPr lang="en-US" sz="1600" dirty="0">
                <a:latin typeface="Aptos"/>
                <a:ea typeface="+mn-lt"/>
                <a:cs typeface="+mn-lt"/>
              </a:rPr>
              <a:t>A Security Policy is a collection of rules and settings that control network traffic and enforce organization guidelines for data protection and access to resources with packet inspection.</a:t>
            </a:r>
          </a:p>
          <a:p>
            <a:r>
              <a:rPr lang="en-US" sz="1600" dirty="0">
                <a:solidFill>
                  <a:srgbClr val="0D0D0D"/>
                </a:solidFill>
                <a:latin typeface="Aptos"/>
                <a:ea typeface="+mn-lt"/>
                <a:cs typeface="+mn-lt"/>
              </a:rPr>
              <a:t>Security policies provide a framework for maintaining consistency, setting expectations, and ensuring that employees and systems comply with security standards.</a:t>
            </a:r>
          </a:p>
          <a:p>
            <a:r>
              <a:rPr lang="en-US" sz="1600" dirty="0">
                <a:solidFill>
                  <a:srgbClr val="0D0D0D"/>
                </a:solidFill>
                <a:latin typeface="Aptos"/>
                <a:cs typeface="Segoe UI"/>
              </a:rPr>
              <a:t>Policies are:</a:t>
            </a:r>
          </a:p>
          <a:p>
            <a:pPr marL="0" indent="0">
              <a:buNone/>
            </a:pPr>
            <a:r>
              <a:rPr lang="en-US" sz="1600" dirty="0" smtClean="0">
                <a:solidFill>
                  <a:srgbClr val="0D0D0D"/>
                </a:solidFill>
                <a:latin typeface="Aptos"/>
                <a:cs typeface="Segoe UI"/>
              </a:rPr>
              <a:t>   •  Created </a:t>
            </a:r>
            <a:r>
              <a:rPr lang="en-US" sz="1600" dirty="0">
                <a:solidFill>
                  <a:srgbClr val="0D0D0D"/>
                </a:solidFill>
                <a:latin typeface="Aptos"/>
                <a:cs typeface="Segoe UI"/>
              </a:rPr>
              <a:t>and managed using </a:t>
            </a:r>
            <a:r>
              <a:rPr lang="en-US" sz="1600" dirty="0" err="1">
                <a:solidFill>
                  <a:srgbClr val="0D0D0D"/>
                </a:solidFill>
                <a:latin typeface="Aptos"/>
                <a:cs typeface="Segoe UI"/>
              </a:rPr>
              <a:t>SmartConsole</a:t>
            </a:r>
            <a:r>
              <a:rPr lang="en-US" sz="1600" dirty="0">
                <a:solidFill>
                  <a:srgbClr val="0D0D0D"/>
                </a:solidFill>
                <a:latin typeface="Aptos"/>
                <a:cs typeface="Segoe UI"/>
              </a:rPr>
              <a:t>.</a:t>
            </a:r>
          </a:p>
          <a:p>
            <a:pPr marL="0" indent="0">
              <a:buNone/>
            </a:pPr>
            <a:r>
              <a:rPr lang="en-US" sz="1600" dirty="0" smtClean="0">
                <a:solidFill>
                  <a:srgbClr val="0D0D0D"/>
                </a:solidFill>
                <a:latin typeface="Aptos"/>
                <a:cs typeface="Segoe UI"/>
              </a:rPr>
              <a:t>   •  Stored </a:t>
            </a:r>
            <a:r>
              <a:rPr lang="en-US" sz="1600" dirty="0">
                <a:solidFill>
                  <a:srgbClr val="0D0D0D"/>
                </a:solidFill>
                <a:latin typeface="Aptos"/>
                <a:cs typeface="Segoe UI"/>
              </a:rPr>
              <a:t>on the System Management Server. </a:t>
            </a:r>
          </a:p>
          <a:p>
            <a:pPr marL="0" indent="0">
              <a:buNone/>
            </a:pPr>
            <a:r>
              <a:rPr lang="en-US" sz="1600" dirty="0" smtClean="0">
                <a:solidFill>
                  <a:srgbClr val="0D0D0D"/>
                </a:solidFill>
                <a:latin typeface="Aptos"/>
                <a:cs typeface="Segoe UI"/>
              </a:rPr>
              <a:t>   •  Enforced </a:t>
            </a:r>
            <a:r>
              <a:rPr lang="en-US" sz="1600" dirty="0">
                <a:solidFill>
                  <a:srgbClr val="0D0D0D"/>
                </a:solidFill>
                <a:latin typeface="Aptos"/>
                <a:cs typeface="Segoe UI"/>
              </a:rPr>
              <a:t>by Security Gateways.</a:t>
            </a:r>
          </a:p>
          <a:p>
            <a:pPr marL="0" indent="0">
              <a:buNone/>
            </a:pPr>
            <a:endParaRPr lang="en-US" dirty="0"/>
          </a:p>
        </p:txBody>
      </p:sp>
      <p:pic>
        <p:nvPicPr>
          <p:cNvPr id="4" name="Picture 3" descr="A checklist with a pen&#10;&#10;Description automatically generated">
            <a:extLst>
              <a:ext uri="{FF2B5EF4-FFF2-40B4-BE49-F238E27FC236}">
                <a16:creationId xmlns:a16="http://schemas.microsoft.com/office/drawing/2014/main" xmlns="" id="{F8CE420E-3CA8-520B-811E-6C6B12E5EE60}"/>
              </a:ext>
            </a:extLst>
          </p:cNvPr>
          <p:cNvPicPr>
            <a:picLocks noChangeAspect="1"/>
          </p:cNvPicPr>
          <p:nvPr/>
        </p:nvPicPr>
        <p:blipFill>
          <a:blip r:embed="rId2"/>
          <a:stretch>
            <a:fillRect/>
          </a:stretch>
        </p:blipFill>
        <p:spPr>
          <a:xfrm>
            <a:off x="6569950" y="1098383"/>
            <a:ext cx="5336299" cy="3702217"/>
          </a:xfrm>
          <a:prstGeom prst="rect">
            <a:avLst/>
          </a:prstGeom>
        </p:spPr>
      </p:pic>
    </p:spTree>
    <p:extLst>
      <p:ext uri="{BB962C8B-B14F-4D97-AF65-F5344CB8AC3E}">
        <p14:creationId xmlns:p14="http://schemas.microsoft.com/office/powerpoint/2010/main" val="26369787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4024"/>
            <a:ext cx="10515600" cy="478973"/>
          </a:xfrm>
        </p:spPr>
        <p:txBody>
          <a:bodyPr>
            <a:normAutofit/>
          </a:bodyPr>
          <a:lstStyle/>
          <a:p>
            <a:r>
              <a:rPr lang="en-US" sz="2400" b="1" dirty="0" smtClean="0">
                <a:latin typeface="Aptos" panose="020B0004020202020204"/>
              </a:rPr>
              <a:t>Security Policy</a:t>
            </a:r>
            <a:endParaRPr lang="en-US" sz="2400" b="1" dirty="0">
              <a:latin typeface="Aptos" panose="020B0004020202020204"/>
            </a:endParaRPr>
          </a:p>
        </p:txBody>
      </p:sp>
      <p:sp>
        <p:nvSpPr>
          <p:cNvPr id="3" name="Content Placeholder 2"/>
          <p:cNvSpPr>
            <a:spLocks noGrp="1"/>
          </p:cNvSpPr>
          <p:nvPr>
            <p:ph idx="1"/>
          </p:nvPr>
        </p:nvSpPr>
        <p:spPr>
          <a:xfrm>
            <a:off x="838200" y="1061926"/>
            <a:ext cx="5998029" cy="4351338"/>
          </a:xfrm>
        </p:spPr>
        <p:txBody>
          <a:bodyPr/>
          <a:lstStyle/>
          <a:p>
            <a:pPr marL="0" indent="0">
              <a:buNone/>
            </a:pPr>
            <a:endParaRPr lang="en-US" sz="1600" dirty="0" smtClean="0">
              <a:solidFill>
                <a:srgbClr val="0D0D0D"/>
              </a:solidFill>
              <a:latin typeface="Aptos"/>
              <a:cs typeface="Segoe UI"/>
            </a:endParaRPr>
          </a:p>
          <a:p>
            <a:pPr marL="0" indent="0">
              <a:buNone/>
            </a:pPr>
            <a:r>
              <a:rPr lang="en-US" sz="1600" b="1" dirty="0" smtClean="0">
                <a:solidFill>
                  <a:srgbClr val="0D0D0D"/>
                </a:solidFill>
                <a:latin typeface="Aptos"/>
                <a:cs typeface="Segoe UI"/>
              </a:rPr>
              <a:t>Access </a:t>
            </a:r>
            <a:r>
              <a:rPr lang="en-US" sz="1600" b="1" dirty="0">
                <a:solidFill>
                  <a:srgbClr val="0D0D0D"/>
                </a:solidFill>
                <a:latin typeface="Aptos"/>
                <a:cs typeface="Segoe UI"/>
              </a:rPr>
              <a:t>Control Policy</a:t>
            </a:r>
            <a:r>
              <a:rPr lang="en-US" sz="1600" b="1" dirty="0" smtClean="0">
                <a:solidFill>
                  <a:srgbClr val="0D0D0D"/>
                </a:solidFill>
                <a:latin typeface="Aptos"/>
                <a:cs typeface="Segoe UI"/>
              </a:rPr>
              <a:t>:</a:t>
            </a:r>
          </a:p>
          <a:p>
            <a:pPr marL="0" indent="0">
              <a:buNone/>
            </a:pPr>
            <a:r>
              <a:rPr lang="en-US" sz="1600" dirty="0" smtClean="0">
                <a:solidFill>
                  <a:srgbClr val="0D0D0D"/>
                </a:solidFill>
                <a:latin typeface="Aptos"/>
                <a:cs typeface="Segoe UI"/>
              </a:rPr>
              <a:t>The </a:t>
            </a:r>
            <a:r>
              <a:rPr lang="en-US" sz="1600" dirty="0">
                <a:solidFill>
                  <a:srgbClr val="0D0D0D"/>
                </a:solidFill>
                <a:latin typeface="Aptos" panose="020B0004020202020204"/>
                <a:cs typeface="Segoe UI"/>
              </a:rPr>
              <a:t>Access Control Policy lets you create a simple and granular </a:t>
            </a:r>
            <a:r>
              <a:rPr lang="en-US" sz="1600" dirty="0" smtClean="0">
                <a:solidFill>
                  <a:srgbClr val="0D0D0D"/>
                </a:solidFill>
                <a:latin typeface="Aptos" panose="020B0004020202020204"/>
                <a:cs typeface="Segoe UI"/>
              </a:rPr>
              <a:t>rule base</a:t>
            </a:r>
            <a:r>
              <a:rPr lang="en-US" sz="1600" dirty="0">
                <a:solidFill>
                  <a:srgbClr val="0D0D0D"/>
                </a:solidFill>
                <a:latin typeface="Aptos" panose="020B0004020202020204"/>
                <a:cs typeface="Segoe UI"/>
              </a:rPr>
              <a:t> that unifies these </a:t>
            </a:r>
            <a:r>
              <a:rPr lang="en-US" sz="1600" dirty="0" smtClean="0">
                <a:solidFill>
                  <a:srgbClr val="0D0D0D"/>
                </a:solidFill>
                <a:latin typeface="Aptos" panose="020B0004020202020204"/>
                <a:cs typeface="Segoe UI"/>
              </a:rPr>
              <a:t>Access Control</a:t>
            </a:r>
            <a:r>
              <a:rPr lang="en-US" sz="1600" dirty="0">
                <a:solidFill>
                  <a:srgbClr val="0D0D0D"/>
                </a:solidFill>
                <a:latin typeface="Aptos" panose="020B0004020202020204"/>
                <a:cs typeface="Segoe UI"/>
              </a:rPr>
              <a:t> features</a:t>
            </a:r>
            <a:r>
              <a:rPr lang="en-US" sz="1600" dirty="0" smtClean="0">
                <a:solidFill>
                  <a:srgbClr val="0D0D0D"/>
                </a:solidFill>
                <a:latin typeface="Aptos" panose="020B0004020202020204"/>
                <a:cs typeface="Segoe UI"/>
              </a:rPr>
              <a:t>:</a:t>
            </a:r>
          </a:p>
          <a:p>
            <a:pPr marL="0" indent="0">
              <a:buNone/>
            </a:pPr>
            <a:endParaRPr lang="en-US" sz="800" dirty="0">
              <a:solidFill>
                <a:srgbClr val="000000"/>
              </a:solidFill>
              <a:latin typeface="Aptos" panose="020B0004020202020204"/>
              <a:cs typeface="Segoe UI"/>
            </a:endParaRPr>
          </a:p>
          <a:p>
            <a:pPr marL="0" indent="0">
              <a:buNone/>
            </a:pPr>
            <a:r>
              <a:rPr lang="en-US" sz="1600" dirty="0">
                <a:solidFill>
                  <a:srgbClr val="0D0D0D"/>
                </a:solidFill>
                <a:latin typeface="Aptos" panose="020B0004020202020204"/>
                <a:cs typeface="Segoe UI"/>
              </a:rPr>
              <a:t>Firewall - Control access to and from the internal network.</a:t>
            </a:r>
            <a:endParaRPr lang="en-US" sz="1600" dirty="0">
              <a:latin typeface="Aptos" panose="020B0004020202020204"/>
              <a:cs typeface="Segoe UI"/>
            </a:endParaRPr>
          </a:p>
          <a:p>
            <a:pPr marL="0" indent="0">
              <a:buNone/>
            </a:pPr>
            <a:r>
              <a:rPr lang="en-US" sz="1600" dirty="0">
                <a:solidFill>
                  <a:srgbClr val="0D0D0D"/>
                </a:solidFill>
                <a:latin typeface="Aptos" panose="020B0004020202020204"/>
                <a:cs typeface="Segoe UI"/>
              </a:rPr>
              <a:t>Application &amp; URL Filtering - Block applications and sites.</a:t>
            </a:r>
            <a:endParaRPr lang="en-US" sz="1600" dirty="0">
              <a:solidFill>
                <a:srgbClr val="000000"/>
              </a:solidFill>
              <a:latin typeface="Aptos" panose="020B0004020202020204"/>
              <a:cs typeface="Segoe UI"/>
            </a:endParaRPr>
          </a:p>
          <a:p>
            <a:pPr marL="0" indent="0">
              <a:buNone/>
            </a:pPr>
            <a:r>
              <a:rPr lang="en-US" sz="1600" dirty="0">
                <a:solidFill>
                  <a:srgbClr val="0D0D0D"/>
                </a:solidFill>
                <a:latin typeface="Aptos" panose="020B0004020202020204"/>
                <a:cs typeface="Segoe UI"/>
              </a:rPr>
              <a:t>Content Awareness - Restrict the Data Types that users can upload or download.</a:t>
            </a:r>
            <a:endParaRPr lang="en-US" sz="1600" dirty="0">
              <a:solidFill>
                <a:srgbClr val="000000"/>
              </a:solidFill>
              <a:latin typeface="Aptos" panose="020B0004020202020204"/>
              <a:cs typeface="Segoe UI"/>
            </a:endParaRPr>
          </a:p>
          <a:p>
            <a:pPr marL="0" indent="0">
              <a:buNone/>
            </a:pPr>
            <a:r>
              <a:rPr lang="en-US" sz="1600" dirty="0">
                <a:solidFill>
                  <a:srgbClr val="0D0D0D"/>
                </a:solidFill>
                <a:latin typeface="Aptos" panose="020B0004020202020204"/>
                <a:cs typeface="Segoe UI"/>
              </a:rPr>
              <a:t>IPsec VPN and Mobile Access - Configure secure communication with Site- to-Site and Remote Access VPN.</a:t>
            </a:r>
            <a:endParaRPr lang="en-US" sz="1600" dirty="0">
              <a:latin typeface="Aptos" panose="020B0004020202020204"/>
              <a:cs typeface="Segoe UI"/>
            </a:endParaRPr>
          </a:p>
          <a:p>
            <a:pPr marL="0" indent="0">
              <a:buNone/>
            </a:pPr>
            <a:r>
              <a:rPr lang="en-US" sz="1600" dirty="0">
                <a:latin typeface="Aptos" panose="020B0004020202020204"/>
                <a:cs typeface="Segoe UI"/>
              </a:rPr>
              <a:t>Identity Awareness - Identify users, computers, and networks.</a:t>
            </a:r>
          </a:p>
          <a:p>
            <a:pPr marL="0" indent="0">
              <a:buNone/>
            </a:pPr>
            <a:endParaRPr lang="en-US" dirty="0"/>
          </a:p>
        </p:txBody>
      </p:sp>
      <p:pic>
        <p:nvPicPr>
          <p:cNvPr id="4" name="Picture 3" descr="A diagram of security policy&#10;&#10;Description automatically generated">
            <a:extLst>
              <a:ext uri="{FF2B5EF4-FFF2-40B4-BE49-F238E27FC236}">
                <a16:creationId xmlns:a16="http://schemas.microsoft.com/office/drawing/2014/main" xmlns="" id="{F8612B96-4A0C-3103-8780-9C1D4BC4D60D}"/>
              </a:ext>
            </a:extLst>
          </p:cNvPr>
          <p:cNvPicPr>
            <a:picLocks noChangeAspect="1"/>
          </p:cNvPicPr>
          <p:nvPr/>
        </p:nvPicPr>
        <p:blipFill rotWithShape="1">
          <a:blip r:embed="rId2"/>
          <a:srcRect l="30000" t="13333" r="27187" b="12500"/>
          <a:stretch/>
        </p:blipFill>
        <p:spPr>
          <a:xfrm>
            <a:off x="6749589" y="424543"/>
            <a:ext cx="5442413" cy="4859792"/>
          </a:xfrm>
          <a:prstGeom prst="rect">
            <a:avLst/>
          </a:prstGeom>
        </p:spPr>
      </p:pic>
    </p:spTree>
    <p:extLst>
      <p:ext uri="{BB962C8B-B14F-4D97-AF65-F5344CB8AC3E}">
        <p14:creationId xmlns:p14="http://schemas.microsoft.com/office/powerpoint/2010/main" val="9229111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4496"/>
            <a:ext cx="10515600" cy="712561"/>
          </a:xfrm>
        </p:spPr>
        <p:txBody>
          <a:bodyPr>
            <a:normAutofit/>
          </a:bodyPr>
          <a:lstStyle/>
          <a:p>
            <a:r>
              <a:rPr lang="en-US" sz="2400" b="1" dirty="0">
                <a:latin typeface="Aptos" panose="020B0004020202020204"/>
              </a:rPr>
              <a:t>S</a:t>
            </a:r>
            <a:r>
              <a:rPr lang="en-US" sz="2400" b="1" dirty="0" smtClean="0">
                <a:latin typeface="Aptos" panose="020B0004020202020204"/>
              </a:rPr>
              <a:t>ecurity Policy</a:t>
            </a:r>
            <a:endParaRPr lang="en-US" sz="2400" b="1" dirty="0">
              <a:latin typeface="Aptos" panose="020B0004020202020204"/>
            </a:endParaRPr>
          </a:p>
        </p:txBody>
      </p:sp>
      <p:sp>
        <p:nvSpPr>
          <p:cNvPr id="3" name="Content Placeholder 2"/>
          <p:cNvSpPr>
            <a:spLocks noGrp="1"/>
          </p:cNvSpPr>
          <p:nvPr>
            <p:ph idx="1"/>
          </p:nvPr>
        </p:nvSpPr>
        <p:spPr>
          <a:xfrm>
            <a:off x="838201" y="1175658"/>
            <a:ext cx="10809514" cy="3907971"/>
          </a:xfrm>
        </p:spPr>
        <p:txBody>
          <a:bodyPr>
            <a:normAutofit fontScale="55000" lnSpcReduction="20000"/>
          </a:bodyPr>
          <a:lstStyle/>
          <a:p>
            <a:pPr marL="0" indent="0">
              <a:buNone/>
            </a:pPr>
            <a:r>
              <a:rPr lang="en-US" sz="3600" b="1" dirty="0">
                <a:solidFill>
                  <a:srgbClr val="000000"/>
                </a:solidFill>
                <a:latin typeface="Aptos" panose="020B0004020202020204"/>
                <a:ea typeface="Verdana"/>
                <a:cs typeface="Segoe UI"/>
              </a:rPr>
              <a:t>Desktop Security Policy:</a:t>
            </a:r>
            <a:endParaRPr lang="en-US" sz="3600" b="1" dirty="0">
              <a:latin typeface="Aptos" panose="020B0004020202020204"/>
            </a:endParaRPr>
          </a:p>
          <a:p>
            <a:pPr marL="0" indent="0">
              <a:buNone/>
            </a:pPr>
            <a:r>
              <a:rPr lang="en-US" sz="3300" dirty="0">
                <a:solidFill>
                  <a:srgbClr val="000000"/>
                </a:solidFill>
                <a:latin typeface="Aptos"/>
                <a:ea typeface="Verdana"/>
                <a:cs typeface="Segoe UI"/>
              </a:rPr>
              <a:t>Check</a:t>
            </a:r>
            <a:r>
              <a:rPr lang="en-US" sz="3300" dirty="0">
                <a:solidFill>
                  <a:srgbClr val="000000"/>
                </a:solidFill>
                <a:latin typeface="Aptos"/>
                <a:cs typeface="Segoe UI"/>
              </a:rPr>
              <a:t> Point clients that include Desktop Security, such as Endpoint Security VPN, enforce a Desktop Security Policy on the client to give it Firewall protection.</a:t>
            </a:r>
          </a:p>
          <a:p>
            <a:pPr marL="0" indent="0">
              <a:buNone/>
            </a:pPr>
            <a:r>
              <a:rPr lang="en-US" sz="3300" dirty="0">
                <a:solidFill>
                  <a:srgbClr val="000000"/>
                </a:solidFill>
                <a:latin typeface="Aptos"/>
                <a:cs typeface="Segoe UI"/>
              </a:rPr>
              <a:t>Clients enforce the Desktop Policy to accept, encrypt, or drop connections based on the Source, Destination, and Service</a:t>
            </a:r>
            <a:r>
              <a:rPr lang="en-US" sz="3300" dirty="0" smtClean="0">
                <a:solidFill>
                  <a:srgbClr val="000000"/>
                </a:solidFill>
                <a:latin typeface="Aptos"/>
                <a:cs typeface="Segoe UI"/>
              </a:rPr>
              <a:t>.</a:t>
            </a:r>
          </a:p>
          <a:p>
            <a:pPr marL="0" indent="0">
              <a:buNone/>
            </a:pPr>
            <a:endParaRPr lang="en-US" sz="3600" dirty="0">
              <a:solidFill>
                <a:srgbClr val="000000"/>
              </a:solidFill>
              <a:latin typeface="Aptos"/>
              <a:cs typeface="Segoe UI"/>
            </a:endParaRPr>
          </a:p>
          <a:p>
            <a:pPr marL="0" indent="0">
              <a:buNone/>
            </a:pPr>
            <a:r>
              <a:rPr lang="en-US" sz="3600" b="1" dirty="0" err="1">
                <a:solidFill>
                  <a:srgbClr val="000000"/>
                </a:solidFill>
                <a:latin typeface="Aptos"/>
                <a:ea typeface="Verdana"/>
                <a:cs typeface="Segoe UI"/>
              </a:rPr>
              <a:t>QoS</a:t>
            </a:r>
            <a:r>
              <a:rPr lang="en-US" sz="3600" b="1" dirty="0">
                <a:solidFill>
                  <a:srgbClr val="000000"/>
                </a:solidFill>
                <a:latin typeface="Aptos"/>
                <a:ea typeface="Verdana"/>
                <a:cs typeface="Segoe UI"/>
              </a:rPr>
              <a:t> Policy:</a:t>
            </a:r>
          </a:p>
          <a:p>
            <a:pPr marL="0" indent="0">
              <a:buNone/>
            </a:pPr>
            <a:r>
              <a:rPr lang="en-US" sz="3300" dirty="0" err="1">
                <a:solidFill>
                  <a:srgbClr val="000000"/>
                </a:solidFill>
                <a:latin typeface="Aptos"/>
                <a:ea typeface="Verdana"/>
                <a:cs typeface="Segoe UI"/>
              </a:rPr>
              <a:t>QoS</a:t>
            </a:r>
            <a:r>
              <a:rPr lang="en-US" sz="3300" dirty="0">
                <a:solidFill>
                  <a:srgbClr val="000000"/>
                </a:solidFill>
                <a:latin typeface="Aptos"/>
                <a:cs typeface="Segoe UI"/>
              </a:rPr>
              <a:t> is a policy-based bandwidth management solution that lets you:</a:t>
            </a:r>
            <a:endParaRPr lang="en-US" sz="3300" dirty="0">
              <a:latin typeface="Aptos"/>
            </a:endParaRPr>
          </a:p>
          <a:p>
            <a:pPr>
              <a:buNone/>
            </a:pPr>
            <a:r>
              <a:rPr lang="en-US" sz="3300" dirty="0">
                <a:solidFill>
                  <a:srgbClr val="000000"/>
                </a:solidFill>
                <a:latin typeface="Aptos"/>
                <a:cs typeface="Segoe UI"/>
              </a:rPr>
              <a:t>Prioritize business-critical traffic over lower priority traffic.</a:t>
            </a:r>
          </a:p>
          <a:p>
            <a:pPr>
              <a:buNone/>
            </a:pPr>
            <a:r>
              <a:rPr lang="en-US" sz="3300" dirty="0">
                <a:solidFill>
                  <a:srgbClr val="000000"/>
                </a:solidFill>
                <a:latin typeface="Aptos"/>
                <a:cs typeface="Segoe UI"/>
              </a:rPr>
              <a:t>Guarantee bandwidth and control latency for streaming applications, such as Voice over IP (VoIP) </a:t>
            </a:r>
            <a:r>
              <a:rPr lang="en-US" sz="3300" dirty="0" smtClean="0">
                <a:solidFill>
                  <a:srgbClr val="000000"/>
                </a:solidFill>
                <a:latin typeface="Aptos"/>
                <a:cs typeface="Segoe UI"/>
              </a:rPr>
              <a:t>and video</a:t>
            </a:r>
            <a:r>
              <a:rPr lang="en-US" sz="3300" dirty="0">
                <a:solidFill>
                  <a:srgbClr val="000000"/>
                </a:solidFill>
                <a:latin typeface="Aptos"/>
                <a:cs typeface="Segoe UI"/>
              </a:rPr>
              <a:t> conferencing.</a:t>
            </a:r>
            <a:endParaRPr lang="en-US" sz="3300" dirty="0">
              <a:latin typeface="Aptos" panose="020B0004020202020204"/>
            </a:endParaRPr>
          </a:p>
          <a:p>
            <a:pPr>
              <a:buNone/>
            </a:pPr>
            <a:r>
              <a:rPr lang="en-US" sz="3300" dirty="0">
                <a:solidFill>
                  <a:srgbClr val="000000"/>
                </a:solidFill>
                <a:latin typeface="Aptos"/>
                <a:cs typeface="Segoe UI"/>
              </a:rPr>
              <a:t>Give guaranteed or priority access to specified employees, even if they are remotely accessing network resources</a:t>
            </a:r>
            <a:r>
              <a:rPr lang="en-US" sz="3300" dirty="0" smtClean="0">
                <a:solidFill>
                  <a:srgbClr val="000000"/>
                </a:solidFill>
                <a:latin typeface="Aptos"/>
                <a:cs typeface="Segoe UI"/>
              </a:rPr>
              <a:t>.</a:t>
            </a:r>
          </a:p>
          <a:p>
            <a:pPr>
              <a:buNone/>
            </a:pPr>
            <a:endParaRPr lang="en-US" sz="3600" dirty="0">
              <a:solidFill>
                <a:srgbClr val="000000"/>
              </a:solidFill>
              <a:latin typeface="Aptos"/>
              <a:cs typeface="Segoe UI"/>
            </a:endParaRPr>
          </a:p>
          <a:p>
            <a:pPr marL="0" indent="0">
              <a:buNone/>
            </a:pPr>
            <a:endParaRPr lang="en-US" dirty="0"/>
          </a:p>
        </p:txBody>
      </p:sp>
    </p:spTree>
    <p:extLst>
      <p:ext uri="{BB962C8B-B14F-4D97-AF65-F5344CB8AC3E}">
        <p14:creationId xmlns:p14="http://schemas.microsoft.com/office/powerpoint/2010/main" val="18832122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6361"/>
          </a:xfrm>
        </p:spPr>
        <p:txBody>
          <a:bodyPr>
            <a:normAutofit/>
          </a:bodyPr>
          <a:lstStyle/>
          <a:p>
            <a:r>
              <a:rPr lang="en-US" sz="2400" b="1" dirty="0">
                <a:latin typeface="Aptos" panose="020B0004020202020204"/>
              </a:rPr>
              <a:t>Security Policy</a:t>
            </a:r>
            <a:endParaRPr lang="en-US" sz="2400" dirty="0"/>
          </a:p>
        </p:txBody>
      </p:sp>
      <p:sp>
        <p:nvSpPr>
          <p:cNvPr id="3" name="Content Placeholder 2"/>
          <p:cNvSpPr>
            <a:spLocks noGrp="1"/>
          </p:cNvSpPr>
          <p:nvPr>
            <p:ph idx="1"/>
          </p:nvPr>
        </p:nvSpPr>
        <p:spPr>
          <a:xfrm>
            <a:off x="838200" y="1390197"/>
            <a:ext cx="10820400" cy="3965574"/>
          </a:xfrm>
        </p:spPr>
        <p:txBody>
          <a:bodyPr>
            <a:normAutofit/>
          </a:bodyPr>
          <a:lstStyle/>
          <a:p>
            <a:pPr marL="0" indent="0">
              <a:buNone/>
            </a:pPr>
            <a:r>
              <a:rPr lang="en-US" sz="2000" b="1" dirty="0">
                <a:solidFill>
                  <a:srgbClr val="000000"/>
                </a:solidFill>
                <a:latin typeface="Aptos"/>
                <a:cs typeface="Arial"/>
              </a:rPr>
              <a:t>Threat Prevention Policy</a:t>
            </a:r>
            <a:r>
              <a:rPr lang="en-US" sz="2000" b="1" dirty="0" smtClean="0">
                <a:solidFill>
                  <a:srgbClr val="000000"/>
                </a:solidFill>
                <a:latin typeface="Aptos"/>
                <a:cs typeface="Arial"/>
              </a:rPr>
              <a:t>:</a:t>
            </a:r>
            <a:endParaRPr lang="en-US" sz="800" b="1" dirty="0">
              <a:solidFill>
                <a:srgbClr val="000000"/>
              </a:solidFill>
              <a:latin typeface="Aptos"/>
              <a:cs typeface="Arial"/>
            </a:endParaRPr>
          </a:p>
          <a:p>
            <a:pPr marL="0" indent="0">
              <a:buNone/>
            </a:pPr>
            <a:r>
              <a:rPr lang="en-US" sz="1800" dirty="0" smtClean="0">
                <a:solidFill>
                  <a:srgbClr val="000000"/>
                </a:solidFill>
                <a:latin typeface="Aptos"/>
                <a:cs typeface="Arial"/>
              </a:rPr>
              <a:t>Threat </a:t>
            </a:r>
            <a:r>
              <a:rPr lang="en-US" sz="1800" dirty="0">
                <a:solidFill>
                  <a:srgbClr val="000000"/>
                </a:solidFill>
                <a:latin typeface="Aptos"/>
                <a:cs typeface="Arial"/>
              </a:rPr>
              <a:t>Protection Policy includes Autonomous (out-of-the box) and Custom Threat Prevention.</a:t>
            </a:r>
          </a:p>
          <a:p>
            <a:pPr marL="0" indent="0">
              <a:buNone/>
            </a:pPr>
            <a:endParaRPr lang="en-US" sz="1200" dirty="0" smtClean="0">
              <a:solidFill>
                <a:srgbClr val="000000"/>
              </a:solidFill>
              <a:latin typeface="Aptos"/>
              <a:cs typeface="Arial"/>
            </a:endParaRPr>
          </a:p>
          <a:p>
            <a:pPr marL="0" indent="0">
              <a:buNone/>
            </a:pPr>
            <a:r>
              <a:rPr lang="en-US" sz="1800" dirty="0" smtClean="0">
                <a:solidFill>
                  <a:srgbClr val="000000"/>
                </a:solidFill>
                <a:latin typeface="Aptos"/>
                <a:cs typeface="Arial"/>
              </a:rPr>
              <a:t>Threat </a:t>
            </a:r>
            <a:r>
              <a:rPr lang="en-US" sz="1800" dirty="0">
                <a:solidFill>
                  <a:srgbClr val="000000"/>
                </a:solidFill>
                <a:latin typeface="Aptos"/>
                <a:cs typeface="Arial"/>
              </a:rPr>
              <a:t>Prevention Policy unifies the following capabilities</a:t>
            </a:r>
            <a:r>
              <a:rPr lang="en-US" sz="1800" dirty="0" smtClean="0">
                <a:solidFill>
                  <a:srgbClr val="000000"/>
                </a:solidFill>
                <a:latin typeface="Aptos"/>
                <a:cs typeface="Arial"/>
              </a:rPr>
              <a:t>:</a:t>
            </a:r>
            <a:endParaRPr lang="en-US" sz="800" dirty="0" smtClean="0">
              <a:solidFill>
                <a:srgbClr val="000000"/>
              </a:solidFill>
              <a:latin typeface="Aptos"/>
              <a:cs typeface="Arial"/>
            </a:endParaRPr>
          </a:p>
          <a:p>
            <a:pPr marL="0" indent="0">
              <a:buNone/>
            </a:pPr>
            <a:r>
              <a:rPr lang="en-US" sz="1800" dirty="0" smtClean="0">
                <a:solidFill>
                  <a:srgbClr val="000000"/>
                </a:solidFill>
                <a:latin typeface="Aptos"/>
                <a:cs typeface="Arial"/>
              </a:rPr>
              <a:t>IPS </a:t>
            </a:r>
            <a:r>
              <a:rPr lang="en-US" sz="1800" dirty="0">
                <a:solidFill>
                  <a:srgbClr val="000000"/>
                </a:solidFill>
                <a:latin typeface="Aptos"/>
                <a:cs typeface="Arial"/>
              </a:rPr>
              <a:t>- Comprehensive protection against malicious and unwanted network traffic.</a:t>
            </a:r>
          </a:p>
          <a:p>
            <a:pPr marL="0" indent="0">
              <a:buNone/>
            </a:pPr>
            <a:r>
              <a:rPr lang="en-US" sz="1800" dirty="0">
                <a:solidFill>
                  <a:srgbClr val="000000"/>
                </a:solidFill>
                <a:latin typeface="Aptos"/>
                <a:cs typeface="Arial"/>
              </a:rPr>
              <a:t>Anti-Bot - Post-infection detection of bots on hosts.</a:t>
            </a:r>
          </a:p>
          <a:p>
            <a:pPr marL="0" indent="0">
              <a:buNone/>
            </a:pPr>
            <a:r>
              <a:rPr lang="en-US" sz="1800" dirty="0">
                <a:solidFill>
                  <a:srgbClr val="000000"/>
                </a:solidFill>
                <a:latin typeface="Aptos"/>
                <a:cs typeface="Arial"/>
              </a:rPr>
              <a:t>Anti-Virus - Pre-infection detection and blocking of malware at the Security Gateway.</a:t>
            </a:r>
          </a:p>
          <a:p>
            <a:pPr marL="0" indent="0">
              <a:buNone/>
            </a:pPr>
            <a:r>
              <a:rPr lang="en-US" sz="1800" dirty="0" err="1">
                <a:solidFill>
                  <a:srgbClr val="000000"/>
                </a:solidFill>
                <a:latin typeface="Aptos"/>
                <a:cs typeface="Arial"/>
              </a:rPr>
              <a:t>SandBlast</a:t>
            </a:r>
            <a:r>
              <a:rPr lang="en-US" sz="1800" dirty="0">
                <a:solidFill>
                  <a:srgbClr val="000000"/>
                </a:solidFill>
                <a:latin typeface="Aptos"/>
                <a:cs typeface="Arial"/>
              </a:rPr>
              <a:t> - Protection against infections from undiscovered exploits, zero- day and targeted attacks</a:t>
            </a:r>
            <a:endParaRPr lang="en-US" sz="1800" dirty="0">
              <a:latin typeface="Aptos" panose="020B0004020202020204"/>
            </a:endParaRPr>
          </a:p>
          <a:p>
            <a:pPr marL="0" indent="0">
              <a:buNone/>
            </a:pPr>
            <a:endParaRPr lang="en-US" dirty="0"/>
          </a:p>
        </p:txBody>
      </p:sp>
    </p:spTree>
    <p:extLst>
      <p:ext uri="{BB962C8B-B14F-4D97-AF65-F5344CB8AC3E}">
        <p14:creationId xmlns:p14="http://schemas.microsoft.com/office/powerpoint/2010/main" val="1199695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79904"/>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411968"/>
            <a:ext cx="10112829" cy="4351338"/>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Firewall</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000" b="1" dirty="0">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Firewall inspects traffic and allows or blocks it based on </a:t>
            </a:r>
            <a:r>
              <a:rPr lang="en-US" altLang="zh-CN" sz="2000" dirty="0" smtClean="0">
                <a:latin typeface="Roboto"/>
                <a:ea typeface="Roboto"/>
                <a:cs typeface="Roboto"/>
                <a:sym typeface="Roboto"/>
              </a:rPr>
              <a:t>rules</a:t>
            </a:r>
            <a:endParaRPr lang="en-US" altLang="zh-CN" sz="2000" dirty="0">
              <a:latin typeface="Roboto"/>
              <a:ea typeface="Roboto"/>
              <a:cs typeface="Roboto"/>
              <a:sym typeface="Roboto"/>
            </a:endParaRP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Firewalls ensure network security by restricting access to the network or network resources</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In Check Point, the firewall is divided into two types: packet filtering and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a:t>
            </a:r>
          </a:p>
          <a:p>
            <a:pPr marL="0" indent="0">
              <a:buNone/>
            </a:pPr>
            <a:endParaRPr lang="en-US" dirty="0"/>
          </a:p>
        </p:txBody>
      </p:sp>
    </p:spTree>
    <p:extLst>
      <p:ext uri="{BB962C8B-B14F-4D97-AF65-F5344CB8AC3E}">
        <p14:creationId xmlns:p14="http://schemas.microsoft.com/office/powerpoint/2010/main" val="2013081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3446"/>
          </a:xfrm>
        </p:spPr>
        <p:txBody>
          <a:bodyPr>
            <a:normAutofit/>
          </a:bodyPr>
          <a:lstStyle/>
          <a:p>
            <a:r>
              <a:rPr lang="en-US" sz="2400" b="1" dirty="0">
                <a:latin typeface="Aptos"/>
              </a:rPr>
              <a:t>Access Control</a:t>
            </a:r>
            <a:endParaRPr lang="en-US" sz="2400" b="1" dirty="0"/>
          </a:p>
        </p:txBody>
      </p:sp>
      <p:sp>
        <p:nvSpPr>
          <p:cNvPr id="3" name="Content Placeholder 2"/>
          <p:cNvSpPr>
            <a:spLocks noGrp="1"/>
          </p:cNvSpPr>
          <p:nvPr>
            <p:ph idx="1"/>
          </p:nvPr>
        </p:nvSpPr>
        <p:spPr>
          <a:xfrm>
            <a:off x="838200" y="1205139"/>
            <a:ext cx="10167257" cy="4351338"/>
          </a:xfrm>
        </p:spPr>
        <p:txBody>
          <a:bodyPr/>
          <a:lstStyle/>
          <a:p>
            <a:pPr marL="0" lvl="0" indent="0">
              <a:lnSpc>
                <a:spcPct val="150000"/>
              </a:lnSpc>
              <a:spcBef>
                <a:spcPts val="1200"/>
              </a:spcBef>
              <a:buClr>
                <a:schemeClr val="dk1"/>
              </a:buClr>
              <a:buSzPts val="1100"/>
              <a:buNone/>
            </a:pPr>
            <a:endParaRPr lang="en-US" altLang="zh-CN" sz="800" b="1" dirty="0" smtClean="0">
              <a:solidFill>
                <a:schemeClr val="dk1"/>
              </a:solidFill>
              <a:latin typeface="Roboto"/>
              <a:ea typeface="Roboto"/>
              <a:cs typeface="Roboto"/>
              <a:sym typeface="Roboto"/>
            </a:endParaRPr>
          </a:p>
          <a:p>
            <a:pPr marL="0" lvl="0" indent="0">
              <a:lnSpc>
                <a:spcPct val="150000"/>
              </a:lnSpc>
              <a:spcBef>
                <a:spcPts val="1200"/>
              </a:spcBef>
              <a:buClr>
                <a:schemeClr val="dk1"/>
              </a:buClr>
              <a:buSzPts val="1100"/>
              <a:buNone/>
            </a:pPr>
            <a:r>
              <a:rPr lang="en-US" altLang="zh-CN" sz="2000" b="1" dirty="0" smtClean="0">
                <a:solidFill>
                  <a:schemeClr val="dk1"/>
                </a:solidFill>
                <a:latin typeface="Roboto"/>
                <a:ea typeface="Roboto"/>
                <a:cs typeface="Roboto"/>
                <a:sym typeface="Roboto"/>
              </a:rPr>
              <a:t>Firewall - Packet </a:t>
            </a:r>
            <a:r>
              <a:rPr lang="en-US" altLang="zh-CN" sz="2000" b="1" dirty="0">
                <a:solidFill>
                  <a:schemeClr val="dk1"/>
                </a:solidFill>
                <a:latin typeface="Roboto"/>
                <a:ea typeface="Roboto"/>
                <a:cs typeface="Roboto"/>
                <a:sym typeface="Roboto"/>
              </a:rPr>
              <a:t>Filtering</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Packet filtering is the most basic type of firewall. It inspects packets and decides whether to allow or deny them</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Packet filtering typically checks the source and destination addresses, as well as the source and destination port numbers of packets.</a:t>
            </a:r>
            <a:endParaRPr lang="en-US" altLang="zh-CN" sz="2000" dirty="0">
              <a:latin typeface="Roboto"/>
              <a:ea typeface="Roboto"/>
              <a:cs typeface="Roboto"/>
              <a:sym typeface="Roboto"/>
            </a:endParaRPr>
          </a:p>
          <a:p>
            <a:pPr marL="0" indent="0">
              <a:buNone/>
            </a:pPr>
            <a:endParaRPr lang="en-US" dirty="0"/>
          </a:p>
        </p:txBody>
      </p:sp>
    </p:spTree>
    <p:extLst>
      <p:ext uri="{BB962C8B-B14F-4D97-AF65-F5344CB8AC3E}">
        <p14:creationId xmlns:p14="http://schemas.microsoft.com/office/powerpoint/2010/main" val="3983637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58131"/>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248682"/>
            <a:ext cx="10515600" cy="4351338"/>
          </a:xfrm>
        </p:spPr>
        <p:txBody>
          <a:bodyPr>
            <a:normAutofit/>
          </a:bodyPr>
          <a:lstStyle/>
          <a:p>
            <a:pPr marL="0" lvl="0" indent="0">
              <a:lnSpc>
                <a:spcPct val="150000"/>
              </a:lnSpc>
              <a:spcBef>
                <a:spcPts val="1200"/>
              </a:spcBef>
              <a:buClr>
                <a:schemeClr val="dk1"/>
              </a:buClr>
              <a:buSzPts val="1100"/>
              <a:buNone/>
            </a:pPr>
            <a:r>
              <a:rPr lang="en-US" altLang="zh-CN" sz="2000" b="1" dirty="0" smtClean="0">
                <a:solidFill>
                  <a:schemeClr val="dk1"/>
                </a:solidFill>
                <a:latin typeface="Roboto"/>
                <a:ea typeface="Roboto"/>
                <a:cs typeface="Roboto"/>
                <a:sym typeface="Roboto"/>
              </a:rPr>
              <a:t>Firewall - </a:t>
            </a:r>
            <a:r>
              <a:rPr lang="en-US" altLang="zh-CN" sz="2000" b="1" dirty="0" err="1" smtClean="0">
                <a:solidFill>
                  <a:schemeClr val="dk1"/>
                </a:solidFill>
                <a:latin typeface="Roboto"/>
                <a:ea typeface="Roboto"/>
                <a:cs typeface="Roboto"/>
                <a:sym typeface="Roboto"/>
              </a:rPr>
              <a:t>Stateful</a:t>
            </a:r>
            <a:r>
              <a:rPr lang="en-US" altLang="zh-CN" sz="2000" b="1" dirty="0" smtClean="0">
                <a:solidFill>
                  <a:schemeClr val="dk1"/>
                </a:solidFill>
                <a:latin typeface="Roboto"/>
                <a:ea typeface="Roboto"/>
                <a:cs typeface="Roboto"/>
                <a:sym typeface="Roboto"/>
              </a:rPr>
              <a:t> </a:t>
            </a:r>
            <a:r>
              <a:rPr lang="en-US" altLang="zh-CN" sz="2000" b="1" dirty="0">
                <a:solidFill>
                  <a:schemeClr val="dk1"/>
                </a:solidFill>
                <a:latin typeface="Roboto"/>
                <a:ea typeface="Roboto"/>
                <a:cs typeface="Roboto"/>
                <a:sym typeface="Roboto"/>
              </a:rPr>
              <a:t>Inspection</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dynamically tracks the state of connections, recording them in a state table to manage traffic</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Unlike packet filtering, </a:t>
            </a:r>
            <a:r>
              <a:rPr lang="en-US" altLang="zh-CN" sz="2000" dirty="0" err="1">
                <a:latin typeface="Roboto"/>
                <a:ea typeface="Roboto"/>
                <a:cs typeface="Roboto"/>
              </a:rPr>
              <a:t>Stateful</a:t>
            </a:r>
            <a:r>
              <a:rPr lang="en-US" altLang="zh-CN" sz="2000" dirty="0">
                <a:latin typeface="Roboto"/>
                <a:ea typeface="Roboto"/>
                <a:cs typeface="Roboto"/>
              </a:rPr>
              <a:t> inspection also checks application layer packets, thereby obtaining more </a:t>
            </a:r>
            <a:r>
              <a:rPr lang="en-US" altLang="zh-CN" sz="2000" dirty="0" smtClean="0">
                <a:latin typeface="Roboto"/>
                <a:ea typeface="Roboto"/>
                <a:cs typeface="Roboto"/>
              </a:rPr>
              <a:t>information.</a:t>
            </a:r>
          </a:p>
          <a:p>
            <a:pPr marL="133350" lvl="0" indent="0">
              <a:spcBef>
                <a:spcPts val="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dynamically tracks network connections, allowing for more intelligent and effective network management</a:t>
            </a:r>
            <a:r>
              <a:rPr lang="en-US" altLang="zh-CN" sz="2000" dirty="0" smtClean="0">
                <a:latin typeface="Roboto"/>
                <a:ea typeface="Roboto"/>
                <a:cs typeface="Roboto"/>
                <a:sym typeface="Roboto"/>
              </a:rPr>
              <a:t>.</a:t>
            </a:r>
          </a:p>
          <a:p>
            <a:pPr marL="133350" lvl="0" indent="0">
              <a:spcBef>
                <a:spcPts val="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For a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protocol like TCP,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logs its connection status. For a connectionless protocol like UDP,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tracks in a virtual connection manner.</a:t>
            </a:r>
          </a:p>
          <a:p>
            <a:pPr marL="0" indent="0">
              <a:buNone/>
            </a:pPr>
            <a:endParaRPr lang="en-US" dirty="0"/>
          </a:p>
        </p:txBody>
      </p:sp>
    </p:spTree>
    <p:extLst>
      <p:ext uri="{BB962C8B-B14F-4D97-AF65-F5344CB8AC3E}">
        <p14:creationId xmlns:p14="http://schemas.microsoft.com/office/powerpoint/2010/main" val="281462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3446"/>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393371"/>
            <a:ext cx="10352314" cy="4144510"/>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Virtual Private Net(VPN</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VPNs are used to address the issue of offices distributed across multiple geographical locations communicating via the internet</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VPNs employ encryption technology to ensure data security</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12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Check Point offers a site-to-site VPN solution. Site-to-site VPNs allow networks located in different geographical locations to securely connect with each other, as if they were in the same local network.</a:t>
            </a:r>
          </a:p>
          <a:p>
            <a:pPr marL="0" indent="0">
              <a:buNone/>
            </a:pPr>
            <a:endParaRPr lang="en-US" dirty="0"/>
          </a:p>
        </p:txBody>
      </p:sp>
    </p:spTree>
    <p:extLst>
      <p:ext uri="{BB962C8B-B14F-4D97-AF65-F5344CB8AC3E}">
        <p14:creationId xmlns:p14="http://schemas.microsoft.com/office/powerpoint/2010/main" val="19855389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0532"/>
          </a:xfrm>
        </p:spPr>
        <p:txBody>
          <a:bodyPr>
            <a:normAutofit/>
          </a:bodyPr>
          <a:lstStyle/>
          <a:p>
            <a:r>
              <a:rPr lang="en-US" sz="2400" b="1" dirty="0">
                <a:latin typeface="Aptos"/>
              </a:rPr>
              <a:t>Access Control</a:t>
            </a:r>
            <a:endParaRPr lang="en-US" sz="2400" b="1" dirty="0"/>
          </a:p>
        </p:txBody>
      </p:sp>
      <p:sp>
        <p:nvSpPr>
          <p:cNvPr id="3" name="Content Placeholder 2"/>
          <p:cNvSpPr>
            <a:spLocks noGrp="1"/>
          </p:cNvSpPr>
          <p:nvPr>
            <p:ph idx="1"/>
          </p:nvPr>
        </p:nvSpPr>
        <p:spPr>
          <a:xfrm>
            <a:off x="838200" y="1499054"/>
            <a:ext cx="10417629" cy="4351338"/>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Access control for VPN traffic</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4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smtClean="0">
                <a:latin typeface="Roboto"/>
                <a:ea typeface="Roboto"/>
                <a:cs typeface="Roboto"/>
                <a:sym typeface="Roboto"/>
              </a:rPr>
              <a:t>In Check Point, VPN traffic is brought under the control of the firewall, which can be considered as an implementation of access control.</a:t>
            </a:r>
          </a:p>
          <a:p>
            <a:pPr marL="133350" lvl="0" indent="0">
              <a:spcBef>
                <a:spcPts val="200"/>
              </a:spcBef>
              <a:buClr>
                <a:srgbClr val="374151"/>
              </a:buClr>
              <a:buSzPts val="1500"/>
              <a:buNone/>
            </a:pPr>
            <a:endParaRPr lang="en-US" altLang="zh-CN" sz="1200" dirty="0" smtClean="0">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smtClean="0">
                <a:latin typeface="Roboto"/>
                <a:ea typeface="Roboto"/>
                <a:cs typeface="Roboto"/>
                <a:sym typeface="Roboto"/>
              </a:rPr>
              <a:t>VPN domains are incorporated into Check Point firewall rules, which can restrict traffic based on source and destination hosts, traffic direction, and other factors.</a:t>
            </a:r>
          </a:p>
          <a:p>
            <a:endParaRPr lang="en-US" dirty="0"/>
          </a:p>
        </p:txBody>
      </p:sp>
    </p:spTree>
    <p:extLst>
      <p:ext uri="{BB962C8B-B14F-4D97-AF65-F5344CB8AC3E}">
        <p14:creationId xmlns:p14="http://schemas.microsoft.com/office/powerpoint/2010/main" val="19578348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1418"/>
          </a:xfrm>
        </p:spPr>
        <p:txBody>
          <a:bodyPr>
            <a:normAutofit/>
          </a:bodyPr>
          <a:lstStyle/>
          <a:p>
            <a:r>
              <a:rPr lang="en-US" sz="2400" b="1" dirty="0">
                <a:latin typeface="Aptos"/>
              </a:rPr>
              <a:t>Access Control</a:t>
            </a:r>
            <a:endParaRPr lang="en-US" sz="2400" dirty="0"/>
          </a:p>
        </p:txBody>
      </p:sp>
      <p:sp>
        <p:nvSpPr>
          <p:cNvPr id="3" name="Content Placeholder 2"/>
          <p:cNvSpPr>
            <a:spLocks noGrp="1"/>
          </p:cNvSpPr>
          <p:nvPr>
            <p:ph idx="1"/>
          </p:nvPr>
        </p:nvSpPr>
        <p:spPr>
          <a:xfrm>
            <a:off x="838200" y="1444625"/>
            <a:ext cx="10515600" cy="4172404"/>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Application Control and URL Filtering</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2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Manage application and webpage access by allow lists and block lists</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Connect to the regularly updated Check Point database to ensure adaptation to new challenges and requirements</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Prevent malware while also reducing access to unknown or unnecessary applications or webpages, lowering network complexity.</a:t>
            </a:r>
          </a:p>
          <a:p>
            <a:pPr marL="0" indent="0">
              <a:buNone/>
            </a:pPr>
            <a:endParaRPr lang="en-US" dirty="0"/>
          </a:p>
        </p:txBody>
      </p:sp>
    </p:spTree>
    <p:extLst>
      <p:ext uri="{BB962C8B-B14F-4D97-AF65-F5344CB8AC3E}">
        <p14:creationId xmlns:p14="http://schemas.microsoft.com/office/powerpoint/2010/main" val="31791483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212725"/>
            <a:ext cx="10406743" cy="690789"/>
          </a:xfrm>
        </p:spPr>
        <p:txBody>
          <a:bodyPr>
            <a:normAutofit/>
          </a:bodyPr>
          <a:lstStyle/>
          <a:p>
            <a:r>
              <a:rPr lang="en-US" sz="2400" b="1" dirty="0" smtClean="0">
                <a:latin typeface="Aptos"/>
              </a:rPr>
              <a:t>3-Tier Architecture</a:t>
            </a:r>
            <a:endParaRPr lang="en-US" sz="2400" b="1" dirty="0">
              <a:latin typeface="Aptos"/>
            </a:endParaRPr>
          </a:p>
        </p:txBody>
      </p:sp>
      <p:pic>
        <p:nvPicPr>
          <p:cNvPr id="4" name="Content Placeholder 3" descr="A diagram of a server and security gateway&#10;&#10;Description automatically generated">
            <a:extLst>
              <a:ext uri="{FF2B5EF4-FFF2-40B4-BE49-F238E27FC236}">
                <a16:creationId xmlns="" xmlns:a16="http://schemas.microsoft.com/office/drawing/2014/main" xmlns:lc="http://schemas.openxmlformats.org/drawingml/2006/lockedCanvas" id="{B99D7751-532F-1354-C253-F217B7CB4EC4}"/>
              </a:ext>
            </a:extLst>
          </p:cNvPr>
          <p:cNvPicPr>
            <a:picLocks noGrp="1" noChangeAspect="1"/>
          </p:cNvPicPr>
          <p:nvPr>
            <p:ph idx="1"/>
          </p:nvPr>
        </p:nvPicPr>
        <p:blipFill>
          <a:blip r:embed="rId2"/>
          <a:stretch>
            <a:fillRect/>
          </a:stretch>
        </p:blipFill>
        <p:spPr>
          <a:xfrm>
            <a:off x="1001216" y="1719943"/>
            <a:ext cx="9613222" cy="2808513"/>
          </a:xfrm>
          <a:prstGeom prst="rect">
            <a:avLst/>
          </a:prstGeom>
        </p:spPr>
      </p:pic>
    </p:spTree>
    <p:extLst>
      <p:ext uri="{BB962C8B-B14F-4D97-AF65-F5344CB8AC3E}">
        <p14:creationId xmlns:p14="http://schemas.microsoft.com/office/powerpoint/2010/main" val="6841793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5218"/>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 xmlns:a16="http://schemas.microsoft.com/office/drawing/2014/main" xmlns:lc="http://schemas.openxmlformats.org/drawingml/2006/lockedCanvas" id="{9F8D0E73-7653-E8E6-F4E0-F46B2173E17F}"/>
              </a:ext>
            </a:extLst>
          </p:cNvPr>
          <p:cNvGraphicFramePr>
            <a:graphicFrameLocks noGrp="1"/>
          </p:cNvGraphicFramePr>
          <p:nvPr>
            <p:ph idx="1"/>
            <p:extLst>
              <p:ext uri="{D42A27DB-BD31-4B8C-83A1-F6EECF244321}">
                <p14:modId xmlns:p14="http://schemas.microsoft.com/office/powerpoint/2010/main" val="2915592244"/>
              </p:ext>
            </p:extLst>
          </p:nvPr>
        </p:nvGraphicFramePr>
        <p:xfrm>
          <a:off x="838201" y="1281113"/>
          <a:ext cx="7630885"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8665029" y="365127"/>
            <a:ext cx="3526971" cy="526732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Corbel" panose="020B0503020204020204" pitchFamily="34" charset="0"/>
              </a:rPr>
              <a:t>Smart Console</a:t>
            </a:r>
            <a:endParaRPr lang="en-US" sz="3200" dirty="0">
              <a:latin typeface="Corbel" panose="020B0503020204020204" pitchFamily="34" charset="0"/>
            </a:endParaRPr>
          </a:p>
        </p:txBody>
      </p:sp>
    </p:spTree>
    <p:extLst>
      <p:ext uri="{BB962C8B-B14F-4D97-AF65-F5344CB8AC3E}">
        <p14:creationId xmlns:p14="http://schemas.microsoft.com/office/powerpoint/2010/main" val="3260996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310697"/>
            <a:ext cx="10515600" cy="723446"/>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a16="http://schemas.microsoft.com/office/drawing/2014/main" xmlns="" id="{48C0E281-ABF6-7161-7B81-6E329371C3A8}"/>
              </a:ext>
            </a:extLst>
          </p:cNvPr>
          <p:cNvGraphicFramePr>
            <a:graphicFrameLocks noGrp="1"/>
          </p:cNvGraphicFramePr>
          <p:nvPr>
            <p:ph idx="1"/>
            <p:extLst>
              <p:ext uri="{D42A27DB-BD31-4B8C-83A1-F6EECF244321}">
                <p14:modId xmlns:p14="http://schemas.microsoft.com/office/powerpoint/2010/main" val="1192792571"/>
              </p:ext>
            </p:extLst>
          </p:nvPr>
        </p:nvGraphicFramePr>
        <p:xfrm>
          <a:off x="2950028" y="1121229"/>
          <a:ext cx="9241971" cy="4484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0" y="1121230"/>
            <a:ext cx="2754086" cy="4484914"/>
          </a:xfrm>
          <a:prstGeom prst="rect">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Corbel" panose="020B0503020204020204" pitchFamily="34" charset="0"/>
              </a:rPr>
              <a:t>Management Server</a:t>
            </a:r>
            <a:endParaRPr lang="en-US" sz="2800" dirty="0">
              <a:latin typeface="Corbel" panose="020B0503020204020204" pitchFamily="34" charset="0"/>
            </a:endParaRPr>
          </a:p>
        </p:txBody>
      </p:sp>
    </p:spTree>
    <p:extLst>
      <p:ext uri="{BB962C8B-B14F-4D97-AF65-F5344CB8AC3E}">
        <p14:creationId xmlns:p14="http://schemas.microsoft.com/office/powerpoint/2010/main" val="6123582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1712"/>
            <a:ext cx="10515600" cy="647246"/>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a16="http://schemas.microsoft.com/office/drawing/2014/main" xmlns="" id="{49F8B4BE-2AAA-3F35-B292-9448A731A32D}"/>
              </a:ext>
            </a:extLst>
          </p:cNvPr>
          <p:cNvGraphicFramePr>
            <a:graphicFrameLocks noGrp="1"/>
          </p:cNvGraphicFramePr>
          <p:nvPr>
            <p:ph idx="1"/>
            <p:extLst>
              <p:ext uri="{D42A27DB-BD31-4B8C-83A1-F6EECF244321}">
                <p14:modId xmlns:p14="http://schemas.microsoft.com/office/powerpoint/2010/main" val="4001405132"/>
              </p:ext>
            </p:extLst>
          </p:nvPr>
        </p:nvGraphicFramePr>
        <p:xfrm>
          <a:off x="838200" y="1306284"/>
          <a:ext cx="6847114" cy="4082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8665029" y="365127"/>
            <a:ext cx="3526971" cy="526732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Corbel" panose="020B0503020204020204" pitchFamily="34" charset="0"/>
              </a:rPr>
              <a:t>Security Gateway</a:t>
            </a:r>
            <a:endParaRPr lang="en-US" sz="3200" dirty="0">
              <a:latin typeface="Corbel" panose="020B0503020204020204" pitchFamily="34" charset="0"/>
            </a:endParaRPr>
          </a:p>
        </p:txBody>
      </p:sp>
    </p:spTree>
    <p:extLst>
      <p:ext uri="{BB962C8B-B14F-4D97-AF65-F5344CB8AC3E}">
        <p14:creationId xmlns:p14="http://schemas.microsoft.com/office/powerpoint/2010/main" val="23556483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71789"/>
          </a:xfrm>
        </p:spPr>
        <p:txBody>
          <a:bodyPr>
            <a:normAutofit/>
          </a:bodyPr>
          <a:lstStyle/>
          <a:p>
            <a:r>
              <a:rPr lang="en-US" sz="2400" b="1" dirty="0" smtClean="0">
                <a:latin typeface="Aptos"/>
              </a:rPr>
              <a:t>Types of Firewalls</a:t>
            </a:r>
            <a:endParaRPr lang="en-US" sz="2400" b="1" dirty="0">
              <a:latin typeface="Aptos"/>
            </a:endParaRPr>
          </a:p>
        </p:txBody>
      </p:sp>
      <p:sp>
        <p:nvSpPr>
          <p:cNvPr id="3" name="Content Placeholder 2"/>
          <p:cNvSpPr>
            <a:spLocks noGrp="1"/>
          </p:cNvSpPr>
          <p:nvPr>
            <p:ph idx="1"/>
          </p:nvPr>
        </p:nvSpPr>
        <p:spPr>
          <a:xfrm>
            <a:off x="838200" y="1825625"/>
            <a:ext cx="4909457" cy="3584575"/>
          </a:xfrm>
        </p:spPr>
        <p:txBody>
          <a:bodyPr/>
          <a:lstStyle/>
          <a:p>
            <a:r>
              <a:rPr lang="en-US" sz="1800" dirty="0">
                <a:latin typeface="Aptos"/>
              </a:rPr>
              <a:t>Packet Filtering </a:t>
            </a:r>
            <a:r>
              <a:rPr lang="en-US" sz="1800" dirty="0" smtClean="0">
                <a:latin typeface="Aptos"/>
              </a:rPr>
              <a:t>Firewalls</a:t>
            </a:r>
          </a:p>
          <a:p>
            <a:pPr marL="0" indent="0">
              <a:buNone/>
            </a:pPr>
            <a:endParaRPr lang="en-US" sz="1800" dirty="0">
              <a:latin typeface="Aptos"/>
            </a:endParaRPr>
          </a:p>
          <a:p>
            <a:r>
              <a:rPr lang="en-US" sz="1800" dirty="0">
                <a:latin typeface="Aptos"/>
              </a:rPr>
              <a:t>Application Layer Proxy </a:t>
            </a:r>
            <a:r>
              <a:rPr lang="en-US" sz="1800" dirty="0" smtClean="0">
                <a:latin typeface="Aptos"/>
              </a:rPr>
              <a:t>Firewalls</a:t>
            </a:r>
          </a:p>
          <a:p>
            <a:pPr marL="0" indent="0">
              <a:buNone/>
            </a:pPr>
            <a:endParaRPr lang="en-US" sz="1800" dirty="0">
              <a:latin typeface="Aptos"/>
            </a:endParaRPr>
          </a:p>
          <a:p>
            <a:r>
              <a:rPr lang="en-US" sz="1800" dirty="0" err="1">
                <a:latin typeface="Aptos"/>
              </a:rPr>
              <a:t>Stateful</a:t>
            </a:r>
            <a:r>
              <a:rPr lang="en-US" sz="1800" dirty="0">
                <a:latin typeface="Aptos"/>
              </a:rPr>
              <a:t> Packet Inspection Firewalls</a:t>
            </a:r>
          </a:p>
          <a:p>
            <a:pPr marL="0" indent="0">
              <a:buNone/>
            </a:pPr>
            <a:endParaRPr lang="en-US" sz="1800" dirty="0" smtClean="0">
              <a:latin typeface="Aptos"/>
            </a:endParaRPr>
          </a:p>
          <a:p>
            <a:r>
              <a:rPr lang="en-US" sz="1800" dirty="0" smtClean="0">
                <a:latin typeface="Aptos"/>
              </a:rPr>
              <a:t>Next </a:t>
            </a:r>
            <a:r>
              <a:rPr lang="en-US" sz="1800" dirty="0">
                <a:latin typeface="Aptos"/>
              </a:rPr>
              <a:t>Generation Firewalls</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971" y="1825625"/>
            <a:ext cx="4417987" cy="2485118"/>
          </a:xfrm>
          <a:prstGeom prst="rect">
            <a:avLst/>
          </a:prstGeom>
        </p:spPr>
      </p:pic>
    </p:spTree>
    <p:extLst>
      <p:ext uri="{BB962C8B-B14F-4D97-AF65-F5344CB8AC3E}">
        <p14:creationId xmlns:p14="http://schemas.microsoft.com/office/powerpoint/2010/main" val="7649240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9857" y="272142"/>
            <a:ext cx="10210800" cy="566057"/>
          </a:xfrm>
        </p:spPr>
        <p:txBody>
          <a:bodyPr>
            <a:normAutofit/>
          </a:bodyPr>
          <a:lstStyle/>
          <a:p>
            <a:pPr algn="l"/>
            <a:r>
              <a:rPr lang="en-US" sz="2400" dirty="0">
                <a:latin typeface="Aptos"/>
              </a:rPr>
              <a:t>Packet Filtering Firewall</a:t>
            </a:r>
          </a:p>
        </p:txBody>
      </p:sp>
      <p:sp>
        <p:nvSpPr>
          <p:cNvPr id="3" name="Subtitle 2"/>
          <p:cNvSpPr>
            <a:spLocks noGrp="1"/>
          </p:cNvSpPr>
          <p:nvPr>
            <p:ph type="subTitle" idx="1"/>
          </p:nvPr>
        </p:nvSpPr>
        <p:spPr>
          <a:xfrm>
            <a:off x="653145" y="1251857"/>
            <a:ext cx="9089570" cy="1589315"/>
          </a:xfrm>
        </p:spPr>
        <p:txBody>
          <a:bodyPr>
            <a:normAutofit fontScale="40000" lnSpcReduction="20000"/>
          </a:bodyPr>
          <a:lstStyle/>
          <a:p>
            <a:pPr marL="285750" indent="-285750" algn="l">
              <a:buFont typeface="Arial" panose="020B0604020202020204" pitchFamily="34" charset="0"/>
              <a:buChar char="•"/>
            </a:pPr>
            <a:r>
              <a:rPr lang="en-US" sz="4000" dirty="0" smtClean="0">
                <a:latin typeface="Aptos"/>
              </a:rPr>
              <a:t>Network </a:t>
            </a:r>
            <a:r>
              <a:rPr lang="en-US" sz="4000" dirty="0">
                <a:latin typeface="Aptos"/>
              </a:rPr>
              <a:t>layer </a:t>
            </a:r>
            <a:r>
              <a:rPr lang="en-US" sz="4000" dirty="0" smtClean="0">
                <a:latin typeface="Aptos"/>
              </a:rPr>
              <a:t>in OSI </a:t>
            </a:r>
            <a:r>
              <a:rPr lang="en-US" sz="4000" dirty="0">
                <a:latin typeface="Aptos"/>
              </a:rPr>
              <a:t>Model </a:t>
            </a:r>
            <a:endParaRPr lang="en-US" sz="4000" dirty="0" smtClean="0">
              <a:latin typeface="Aptos"/>
            </a:endParaRPr>
          </a:p>
          <a:p>
            <a:pPr marL="285750" indent="-285750" algn="l">
              <a:buFont typeface="Arial" panose="020B0604020202020204" pitchFamily="34" charset="0"/>
              <a:buChar char="•"/>
            </a:pPr>
            <a:r>
              <a:rPr lang="en-US" sz="4000" dirty="0">
                <a:latin typeface="Aptos"/>
              </a:rPr>
              <a:t>Port </a:t>
            </a:r>
            <a:r>
              <a:rPr lang="en-US" sz="4000" dirty="0" smtClean="0">
                <a:latin typeface="Aptos"/>
              </a:rPr>
              <a:t>Scanning</a:t>
            </a:r>
            <a:r>
              <a:rPr lang="en-US" sz="4000" dirty="0">
                <a:latin typeface="Aptos"/>
              </a:rPr>
              <a:t>, </a:t>
            </a:r>
            <a:r>
              <a:rPr lang="en-US" sz="4000" dirty="0" smtClean="0">
                <a:latin typeface="Aptos"/>
              </a:rPr>
              <a:t>Denial-of-Service </a:t>
            </a:r>
            <a:r>
              <a:rPr lang="en-US" sz="4000" dirty="0">
                <a:latin typeface="Aptos"/>
              </a:rPr>
              <a:t>and other network-based </a:t>
            </a:r>
            <a:r>
              <a:rPr lang="en-US" sz="4000" dirty="0" smtClean="0">
                <a:latin typeface="Aptos"/>
              </a:rPr>
              <a:t>attacks.</a:t>
            </a:r>
          </a:p>
          <a:p>
            <a:pPr marL="285750" indent="-285750" algn="l">
              <a:buFont typeface="Arial" panose="020B0604020202020204" pitchFamily="34" charset="0"/>
              <a:buChar char="•"/>
            </a:pPr>
            <a:r>
              <a:rPr lang="en-US" sz="4000" dirty="0">
                <a:latin typeface="Aptos"/>
              </a:rPr>
              <a:t>R</a:t>
            </a:r>
            <a:r>
              <a:rPr lang="en-US" sz="4000" dirty="0" smtClean="0">
                <a:latin typeface="Aptos"/>
              </a:rPr>
              <a:t>obust </a:t>
            </a:r>
            <a:r>
              <a:rPr lang="en-US" sz="4000" dirty="0">
                <a:latin typeface="Aptos"/>
              </a:rPr>
              <a:t>network </a:t>
            </a:r>
            <a:r>
              <a:rPr lang="en-US" sz="4000" dirty="0" smtClean="0">
                <a:latin typeface="Aptos"/>
              </a:rPr>
              <a:t>security.</a:t>
            </a:r>
          </a:p>
          <a:p>
            <a:pPr marL="285750" indent="-285750" algn="l">
              <a:buFont typeface="Arial" panose="020B0604020202020204" pitchFamily="34" charset="0"/>
              <a:buChar char="•"/>
            </a:pPr>
            <a:r>
              <a:rPr lang="en-US" sz="4000" dirty="0" smtClean="0">
                <a:latin typeface="Aptos"/>
              </a:rPr>
              <a:t>Basic </a:t>
            </a:r>
            <a:r>
              <a:rPr lang="en-US" sz="4000" dirty="0">
                <a:latin typeface="Aptos"/>
              </a:rPr>
              <a:t>network security requirements and high-speed networks</a:t>
            </a:r>
            <a:r>
              <a:rPr lang="en-US" sz="4000" dirty="0" smtClean="0">
                <a:latin typeface="Aptos"/>
              </a:rPr>
              <a:t>.</a:t>
            </a:r>
          </a:p>
          <a:p>
            <a:pPr marL="285750" indent="-285750" algn="l">
              <a:buFont typeface="Arial" panose="020B0604020202020204" pitchFamily="34" charset="0"/>
              <a:buChar char="•"/>
            </a:pPr>
            <a:r>
              <a:rPr lang="en-US" sz="4000" dirty="0">
                <a:latin typeface="Aptos"/>
              </a:rPr>
              <a:t>S</a:t>
            </a:r>
            <a:r>
              <a:rPr lang="en-US" sz="4000" dirty="0" smtClean="0">
                <a:latin typeface="Aptos"/>
              </a:rPr>
              <a:t>tate </a:t>
            </a:r>
            <a:r>
              <a:rPr lang="en-US" sz="4000" dirty="0">
                <a:latin typeface="Aptos"/>
              </a:rPr>
              <a:t>of </a:t>
            </a:r>
            <a:r>
              <a:rPr lang="en-US" sz="4000" dirty="0" smtClean="0">
                <a:latin typeface="Aptos"/>
              </a:rPr>
              <a:t>connections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686932487"/>
              </p:ext>
            </p:extLst>
          </p:nvPr>
        </p:nvGraphicFramePr>
        <p:xfrm>
          <a:off x="1023256" y="3363687"/>
          <a:ext cx="7511144" cy="2289632"/>
        </p:xfrm>
        <a:graphic>
          <a:graphicData uri="http://schemas.openxmlformats.org/drawingml/2006/table">
            <a:tbl>
              <a:tblPr firstRow="1" bandRow="1">
                <a:tableStyleId>{5C22544A-7EE6-4342-B048-85BDC9FD1C3A}</a:tableStyleId>
              </a:tblPr>
              <a:tblGrid>
                <a:gridCol w="1930944"/>
                <a:gridCol w="2447983"/>
                <a:gridCol w="1586552"/>
                <a:gridCol w="1545665"/>
              </a:tblGrid>
              <a:tr h="491330">
                <a:tc>
                  <a:txBody>
                    <a:bodyPr/>
                    <a:lstStyle/>
                    <a:p>
                      <a:r>
                        <a:rPr lang="en-US" dirty="0" smtClean="0"/>
                        <a:t>Source Address</a:t>
                      </a:r>
                      <a:endParaRPr lang="en-US" dirty="0"/>
                    </a:p>
                  </a:txBody>
                  <a:tcPr/>
                </a:tc>
                <a:tc>
                  <a:txBody>
                    <a:bodyPr/>
                    <a:lstStyle/>
                    <a:p>
                      <a:r>
                        <a:rPr lang="en-US" dirty="0" smtClean="0"/>
                        <a:t>Destination Address</a:t>
                      </a:r>
                      <a:endParaRPr lang="en-US" dirty="0"/>
                    </a:p>
                  </a:txBody>
                  <a:tcPr/>
                </a:tc>
                <a:tc>
                  <a:txBody>
                    <a:bodyPr/>
                    <a:lstStyle/>
                    <a:p>
                      <a:r>
                        <a:rPr lang="en-US" dirty="0" smtClean="0"/>
                        <a:t>Port</a:t>
                      </a:r>
                      <a:r>
                        <a:rPr lang="en-US" baseline="0" dirty="0" smtClean="0"/>
                        <a:t> Number</a:t>
                      </a:r>
                      <a:endParaRPr lang="en-US" dirty="0"/>
                    </a:p>
                  </a:txBody>
                  <a:tcPr/>
                </a:tc>
                <a:tc>
                  <a:txBody>
                    <a:bodyPr/>
                    <a:lstStyle/>
                    <a:p>
                      <a:r>
                        <a:rPr lang="en-US" dirty="0" smtClean="0"/>
                        <a:t>Action</a:t>
                      </a:r>
                      <a:endParaRPr lang="en-US" dirty="0"/>
                    </a:p>
                  </a:txBody>
                  <a:tcPr/>
                </a:tc>
              </a:tr>
              <a:tr h="386074">
                <a:tc>
                  <a:txBody>
                    <a:bodyPr/>
                    <a:lstStyle/>
                    <a:p>
                      <a:r>
                        <a:rPr lang="en-US" dirty="0" smtClean="0"/>
                        <a:t>192.168.11.201</a:t>
                      </a:r>
                      <a:endParaRPr lang="en-US" dirty="0"/>
                    </a:p>
                  </a:txBody>
                  <a:tcPr/>
                </a:tc>
                <a:tc>
                  <a:txBody>
                    <a:bodyPr/>
                    <a:lstStyle/>
                    <a:p>
                      <a:r>
                        <a:rPr lang="en-US" dirty="0" smtClean="0"/>
                        <a:t>192.168.21.201</a:t>
                      </a:r>
                      <a:endParaRPr lang="en-US" dirty="0"/>
                    </a:p>
                  </a:txBody>
                  <a:tcPr/>
                </a:tc>
                <a:tc>
                  <a:txBody>
                    <a:bodyPr/>
                    <a:lstStyle/>
                    <a:p>
                      <a:r>
                        <a:rPr lang="en-US" dirty="0" smtClean="0"/>
                        <a:t>any</a:t>
                      </a:r>
                      <a:endParaRPr lang="en-US" dirty="0"/>
                    </a:p>
                  </a:txBody>
                  <a:tcPr/>
                </a:tc>
                <a:tc>
                  <a:txBody>
                    <a:bodyPr/>
                    <a:lstStyle/>
                    <a:p>
                      <a:r>
                        <a:rPr lang="en-US" dirty="0" smtClean="0"/>
                        <a:t>allow</a:t>
                      </a:r>
                      <a:endParaRPr lang="en-US" dirty="0"/>
                    </a:p>
                  </a:txBody>
                  <a:tcPr/>
                </a:tc>
              </a:tr>
              <a:tr h="386074">
                <a:tc>
                  <a:txBody>
                    <a:bodyPr/>
                    <a:lstStyle/>
                    <a:p>
                      <a:r>
                        <a:rPr lang="en-US" dirty="0" smtClean="0"/>
                        <a:t>192.168.12.101</a:t>
                      </a:r>
                      <a:endParaRPr lang="en-US" dirty="0"/>
                    </a:p>
                  </a:txBody>
                  <a:tcPr/>
                </a:tc>
                <a:tc>
                  <a:txBody>
                    <a:bodyPr/>
                    <a:lstStyle/>
                    <a:p>
                      <a:r>
                        <a:rPr lang="en-US" dirty="0" smtClean="0"/>
                        <a:t>192.168.21.201</a:t>
                      </a:r>
                      <a:endParaRPr lang="en-US" dirty="0"/>
                    </a:p>
                  </a:txBody>
                  <a:tcPr/>
                </a:tc>
                <a:tc>
                  <a:txBody>
                    <a:bodyPr/>
                    <a:lstStyle/>
                    <a:p>
                      <a:r>
                        <a:rPr lang="en-US" dirty="0" smtClean="0"/>
                        <a:t>HTTP</a:t>
                      </a:r>
                      <a:endParaRPr lang="en-US" dirty="0"/>
                    </a:p>
                  </a:txBody>
                  <a:tcPr/>
                </a:tc>
                <a:tc>
                  <a:txBody>
                    <a:bodyPr/>
                    <a:lstStyle/>
                    <a:p>
                      <a:r>
                        <a:rPr lang="en-US" dirty="0" smtClean="0"/>
                        <a:t>allow</a:t>
                      </a:r>
                      <a:endParaRPr lang="en-US" dirty="0"/>
                    </a:p>
                  </a:txBody>
                  <a:tcPr/>
                </a:tc>
              </a:tr>
              <a:tr h="386074">
                <a:tc>
                  <a:txBody>
                    <a:bodyPr/>
                    <a:lstStyle/>
                    <a:p>
                      <a:r>
                        <a:rPr lang="en-US" dirty="0" smtClean="0"/>
                        <a:t>192.168.21.201</a:t>
                      </a:r>
                      <a:endParaRPr lang="en-US" dirty="0"/>
                    </a:p>
                  </a:txBody>
                  <a:tcPr/>
                </a:tc>
                <a:tc>
                  <a:txBody>
                    <a:bodyPr/>
                    <a:lstStyle/>
                    <a:p>
                      <a:r>
                        <a:rPr lang="en-US" dirty="0" smtClean="0"/>
                        <a:t>10.1.1.0/24</a:t>
                      </a:r>
                      <a:endParaRPr lang="en-US" dirty="0"/>
                    </a:p>
                  </a:txBody>
                  <a:tcPr/>
                </a:tc>
                <a:tc>
                  <a:txBody>
                    <a:bodyPr/>
                    <a:lstStyle/>
                    <a:p>
                      <a:r>
                        <a:rPr lang="en-US" dirty="0" smtClean="0"/>
                        <a:t>any</a:t>
                      </a:r>
                      <a:endParaRPr lang="en-US" dirty="0"/>
                    </a:p>
                  </a:txBody>
                  <a:tcPr/>
                </a:tc>
                <a:tc>
                  <a:txBody>
                    <a:bodyPr/>
                    <a:lstStyle/>
                    <a:p>
                      <a:r>
                        <a:rPr lang="en-US" dirty="0" smtClean="0"/>
                        <a:t>allow</a:t>
                      </a:r>
                      <a:endParaRPr lang="en-US" dirty="0"/>
                    </a:p>
                  </a:txBody>
                  <a:tcPr/>
                </a:tc>
              </a:tr>
              <a:tr h="386074">
                <a:tc>
                  <a:txBody>
                    <a:bodyPr/>
                    <a:lstStyle/>
                    <a:p>
                      <a:r>
                        <a:rPr lang="en-US" dirty="0" smtClean="0"/>
                        <a:t>192.168.11.0/24</a:t>
                      </a:r>
                      <a:endParaRPr lang="en-US" dirty="0"/>
                    </a:p>
                  </a:txBody>
                  <a:tcPr/>
                </a:tc>
                <a:tc>
                  <a:txBody>
                    <a:bodyPr/>
                    <a:lstStyle/>
                    <a:p>
                      <a:r>
                        <a:rPr lang="en-US" dirty="0" smtClean="0"/>
                        <a:t>any</a:t>
                      </a:r>
                      <a:endParaRPr lang="en-US" dirty="0"/>
                    </a:p>
                  </a:txBody>
                  <a:tcPr/>
                </a:tc>
                <a:tc>
                  <a:txBody>
                    <a:bodyPr/>
                    <a:lstStyle/>
                    <a:p>
                      <a:r>
                        <a:rPr lang="en-US" dirty="0" smtClean="0"/>
                        <a:t>any</a:t>
                      </a:r>
                      <a:endParaRPr lang="en-US" dirty="0"/>
                    </a:p>
                  </a:txBody>
                  <a:tcPr/>
                </a:tc>
                <a:tc>
                  <a:txBody>
                    <a:bodyPr/>
                    <a:lstStyle/>
                    <a:p>
                      <a:r>
                        <a:rPr lang="en-US" dirty="0" smtClean="0"/>
                        <a:t>Deny</a:t>
                      </a:r>
                    </a:p>
                    <a:p>
                      <a:endParaRPr lang="en-US" dirty="0"/>
                    </a:p>
                  </a:txBody>
                  <a:tcPr/>
                </a:tc>
              </a:tr>
            </a:tbl>
          </a:graphicData>
        </a:graphic>
      </p:graphicFrame>
    </p:spTree>
    <p:extLst>
      <p:ext uri="{BB962C8B-B14F-4D97-AF65-F5344CB8AC3E}">
        <p14:creationId xmlns:p14="http://schemas.microsoft.com/office/powerpoint/2010/main" val="28754865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32303"/>
          </a:xfrm>
        </p:spPr>
        <p:txBody>
          <a:bodyPr>
            <a:normAutofit/>
          </a:bodyPr>
          <a:lstStyle/>
          <a:p>
            <a:r>
              <a:rPr lang="en-US" sz="2400" dirty="0" smtClean="0">
                <a:latin typeface="Aptos"/>
              </a:rPr>
              <a:t>3 – WAY TCP Handshake</a:t>
            </a:r>
            <a:endParaRPr lang="en-US" sz="2400" dirty="0">
              <a:latin typeface="Aptos"/>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8677" y="3186484"/>
            <a:ext cx="1078992" cy="1182624"/>
          </a:xfrm>
          <a:prstGeom prst="rect">
            <a:avLst/>
          </a:prstGeom>
        </p:spPr>
      </p:pic>
      <p:sp>
        <p:nvSpPr>
          <p:cNvPr id="5" name="Minus 4"/>
          <p:cNvSpPr/>
          <p:nvPr/>
        </p:nvSpPr>
        <p:spPr>
          <a:xfrm rot="5400000">
            <a:off x="1050471" y="3597732"/>
            <a:ext cx="4169228" cy="391887"/>
          </a:xfrm>
          <a:prstGeom prst="mathMinus">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Minus 5"/>
          <p:cNvSpPr/>
          <p:nvPr/>
        </p:nvSpPr>
        <p:spPr>
          <a:xfrm rot="5400000">
            <a:off x="6700159" y="3597732"/>
            <a:ext cx="4169228" cy="391887"/>
          </a:xfrm>
          <a:prstGeom prst="mathMinus">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76105" y="3186484"/>
            <a:ext cx="1078992" cy="1182624"/>
          </a:xfrm>
          <a:prstGeom prst="rect">
            <a:avLst/>
          </a:prstGeom>
        </p:spPr>
      </p:pic>
      <p:cxnSp>
        <p:nvCxnSpPr>
          <p:cNvPr id="12" name="Straight Arrow Connector 11"/>
          <p:cNvCxnSpPr/>
          <p:nvPr/>
        </p:nvCxnSpPr>
        <p:spPr>
          <a:xfrm flipV="1">
            <a:off x="2237669" y="3548743"/>
            <a:ext cx="810331" cy="108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8784773" y="3548743"/>
            <a:ext cx="1191332" cy="108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3135085" y="2601683"/>
            <a:ext cx="5649688" cy="435428"/>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H="1">
            <a:off x="3173186" y="3331029"/>
            <a:ext cx="5535387" cy="92528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3173186" y="4550225"/>
            <a:ext cx="5535385" cy="364677"/>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rot="302864">
            <a:off x="5216434" y="2396464"/>
            <a:ext cx="690484" cy="369332"/>
          </a:xfrm>
          <a:prstGeom prst="rect">
            <a:avLst/>
          </a:prstGeom>
          <a:noFill/>
        </p:spPr>
        <p:txBody>
          <a:bodyPr wrap="square" rtlCol="0">
            <a:spAutoFit/>
          </a:bodyPr>
          <a:lstStyle/>
          <a:p>
            <a:r>
              <a:rPr lang="en-US" dirty="0" smtClean="0"/>
              <a:t>SYN</a:t>
            </a:r>
            <a:endParaRPr lang="en-US" dirty="0"/>
          </a:p>
        </p:txBody>
      </p:sp>
      <p:sp>
        <p:nvSpPr>
          <p:cNvPr id="38" name="TextBox 37"/>
          <p:cNvSpPr txBox="1"/>
          <p:nvPr/>
        </p:nvSpPr>
        <p:spPr>
          <a:xfrm rot="21048313">
            <a:off x="5065365" y="3467488"/>
            <a:ext cx="1223068" cy="369332"/>
          </a:xfrm>
          <a:prstGeom prst="rect">
            <a:avLst/>
          </a:prstGeom>
          <a:noFill/>
        </p:spPr>
        <p:txBody>
          <a:bodyPr wrap="square" rtlCol="0">
            <a:spAutoFit/>
          </a:bodyPr>
          <a:lstStyle/>
          <a:p>
            <a:r>
              <a:rPr lang="en-US" dirty="0" smtClean="0"/>
              <a:t>SYN-ACK</a:t>
            </a:r>
            <a:endParaRPr lang="en-US" dirty="0"/>
          </a:p>
        </p:txBody>
      </p:sp>
      <p:sp>
        <p:nvSpPr>
          <p:cNvPr id="39" name="TextBox 38"/>
          <p:cNvSpPr txBox="1"/>
          <p:nvPr/>
        </p:nvSpPr>
        <p:spPr>
          <a:xfrm rot="302864">
            <a:off x="5390607" y="4365558"/>
            <a:ext cx="690484" cy="369332"/>
          </a:xfrm>
          <a:prstGeom prst="rect">
            <a:avLst/>
          </a:prstGeom>
          <a:noFill/>
        </p:spPr>
        <p:txBody>
          <a:bodyPr wrap="square" rtlCol="0">
            <a:spAutoFit/>
          </a:bodyPr>
          <a:lstStyle/>
          <a:p>
            <a:r>
              <a:rPr lang="en-US" dirty="0" smtClean="0"/>
              <a:t>ACK</a:t>
            </a:r>
            <a:endParaRPr lang="en-US" dirty="0"/>
          </a:p>
        </p:txBody>
      </p:sp>
      <p:sp>
        <p:nvSpPr>
          <p:cNvPr id="40" name="TextBox 39"/>
          <p:cNvSpPr txBox="1"/>
          <p:nvPr/>
        </p:nvSpPr>
        <p:spPr>
          <a:xfrm>
            <a:off x="1303290" y="4550224"/>
            <a:ext cx="945404" cy="369332"/>
          </a:xfrm>
          <a:prstGeom prst="rect">
            <a:avLst/>
          </a:prstGeom>
          <a:noFill/>
        </p:spPr>
        <p:txBody>
          <a:bodyPr wrap="square" rtlCol="0">
            <a:spAutoFit/>
          </a:bodyPr>
          <a:lstStyle/>
          <a:p>
            <a:r>
              <a:rPr lang="en-US" dirty="0" smtClean="0"/>
              <a:t>Sender</a:t>
            </a:r>
          </a:p>
        </p:txBody>
      </p:sp>
      <p:sp>
        <p:nvSpPr>
          <p:cNvPr id="41" name="TextBox 40"/>
          <p:cNvSpPr txBox="1"/>
          <p:nvPr/>
        </p:nvSpPr>
        <p:spPr>
          <a:xfrm>
            <a:off x="10106230" y="4550224"/>
            <a:ext cx="1169169" cy="369332"/>
          </a:xfrm>
          <a:prstGeom prst="rect">
            <a:avLst/>
          </a:prstGeom>
          <a:noFill/>
        </p:spPr>
        <p:txBody>
          <a:bodyPr wrap="square" rtlCol="0">
            <a:spAutoFit/>
          </a:bodyPr>
          <a:lstStyle/>
          <a:p>
            <a:r>
              <a:rPr lang="en-US" dirty="0" smtClean="0"/>
              <a:t>Receiver</a:t>
            </a:r>
          </a:p>
        </p:txBody>
      </p:sp>
      <p:sp>
        <p:nvSpPr>
          <p:cNvPr id="42" name="TextBox 41"/>
          <p:cNvSpPr txBox="1"/>
          <p:nvPr/>
        </p:nvSpPr>
        <p:spPr>
          <a:xfrm>
            <a:off x="4468586" y="5208813"/>
            <a:ext cx="2873829" cy="369332"/>
          </a:xfrm>
          <a:prstGeom prst="rect">
            <a:avLst/>
          </a:prstGeom>
          <a:noFill/>
        </p:spPr>
        <p:txBody>
          <a:bodyPr wrap="square" rtlCol="0">
            <a:spAutoFit/>
          </a:bodyPr>
          <a:lstStyle/>
          <a:p>
            <a:r>
              <a:rPr lang="en-US" dirty="0" smtClean="0"/>
              <a:t>Connection Established</a:t>
            </a:r>
            <a:endParaRPr lang="en-US" dirty="0"/>
          </a:p>
        </p:txBody>
      </p:sp>
    </p:spTree>
    <p:extLst>
      <p:ext uri="{BB962C8B-B14F-4D97-AF65-F5344CB8AC3E}">
        <p14:creationId xmlns:p14="http://schemas.microsoft.com/office/powerpoint/2010/main" val="3395945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712" y="360778"/>
            <a:ext cx="10896600" cy="413658"/>
          </a:xfrm>
        </p:spPr>
        <p:txBody>
          <a:bodyPr>
            <a:noAutofit/>
          </a:bodyPr>
          <a:lstStyle/>
          <a:p>
            <a:r>
              <a:rPr lang="en-US" sz="2400" dirty="0" err="1">
                <a:latin typeface="Aptos"/>
              </a:rPr>
              <a:t>Stateful</a:t>
            </a:r>
            <a:r>
              <a:rPr lang="en-US" sz="2400" dirty="0">
                <a:latin typeface="Aptos"/>
              </a:rPr>
              <a:t> Packet Inspection Firewall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4701" y="4017113"/>
            <a:ext cx="898725" cy="98504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7589" y="3406870"/>
            <a:ext cx="714328" cy="192652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2905" y="3454245"/>
            <a:ext cx="714328" cy="1926523"/>
          </a:xfrm>
          <a:prstGeom prst="rect">
            <a:avLst/>
          </a:prstGeom>
        </p:spPr>
      </p:pic>
      <p:pic>
        <p:nvPicPr>
          <p:cNvPr id="8"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3497" y="4017112"/>
            <a:ext cx="898725" cy="985043"/>
          </a:xfrm>
          <a:prstGeom prst="rect">
            <a:avLst/>
          </a:prstGeom>
        </p:spPr>
      </p:pic>
      <p:sp>
        <p:nvSpPr>
          <p:cNvPr id="9" name="Right Arrow 8"/>
          <p:cNvSpPr/>
          <p:nvPr/>
        </p:nvSpPr>
        <p:spPr>
          <a:xfrm>
            <a:off x="3234925" y="3612217"/>
            <a:ext cx="5005670" cy="88279"/>
          </a:xfrm>
          <a:prstGeom prst="right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a:off x="3234925" y="4439277"/>
            <a:ext cx="5016366" cy="88620"/>
          </a:xfrm>
          <a:prstGeom prst="right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Arrow 10"/>
          <p:cNvSpPr/>
          <p:nvPr/>
        </p:nvSpPr>
        <p:spPr>
          <a:xfrm>
            <a:off x="3234925" y="4883337"/>
            <a:ext cx="5037762" cy="9427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Left Arrow 11"/>
          <p:cNvSpPr/>
          <p:nvPr/>
        </p:nvSpPr>
        <p:spPr>
          <a:xfrm>
            <a:off x="3234925" y="5247648"/>
            <a:ext cx="5037762" cy="80031"/>
          </a:xfrm>
          <a:prstGeom prst="lef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 Arrow 12"/>
          <p:cNvSpPr/>
          <p:nvPr/>
        </p:nvSpPr>
        <p:spPr>
          <a:xfrm>
            <a:off x="3222442" y="4017112"/>
            <a:ext cx="5005670" cy="83895"/>
          </a:xfrm>
          <a:prstGeom prst="lef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p:cNvSpPr/>
          <p:nvPr/>
        </p:nvSpPr>
        <p:spPr>
          <a:xfrm flipV="1">
            <a:off x="1873426" y="4311323"/>
            <a:ext cx="858889"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ubtitle 2"/>
          <p:cNvSpPr txBox="1">
            <a:spLocks/>
          </p:cNvSpPr>
          <p:nvPr/>
        </p:nvSpPr>
        <p:spPr>
          <a:xfrm>
            <a:off x="585987" y="1324749"/>
            <a:ext cx="9238053" cy="1262085"/>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sz="2900" dirty="0" smtClean="0">
                <a:latin typeface="Aptos"/>
              </a:rPr>
              <a:t>Connection Table - State and context of network connections.</a:t>
            </a:r>
          </a:p>
          <a:p>
            <a:pPr marL="285750" indent="-285750"/>
            <a:r>
              <a:rPr lang="en-US" sz="2900" dirty="0" smtClean="0">
                <a:latin typeface="Aptos"/>
              </a:rPr>
              <a:t>IP </a:t>
            </a:r>
            <a:r>
              <a:rPr lang="en-US" sz="2900" dirty="0">
                <a:latin typeface="Aptos"/>
              </a:rPr>
              <a:t>spoofing, session hijacking and other state-based attacks. </a:t>
            </a:r>
            <a:endParaRPr lang="en-US" sz="2900" dirty="0" smtClean="0">
              <a:latin typeface="Aptos"/>
            </a:endParaRPr>
          </a:p>
          <a:p>
            <a:pPr marL="285750" indent="-285750"/>
            <a:r>
              <a:rPr lang="en-US" sz="2900" dirty="0" smtClean="0">
                <a:latin typeface="Aptos"/>
              </a:rPr>
              <a:t>Quick, accurate, efficient </a:t>
            </a:r>
            <a:r>
              <a:rPr lang="en-US" sz="2900" dirty="0">
                <a:latin typeface="Aptos"/>
              </a:rPr>
              <a:t>and improved </a:t>
            </a:r>
            <a:r>
              <a:rPr lang="en-US" sz="2900" dirty="0" smtClean="0">
                <a:latin typeface="Aptos"/>
              </a:rPr>
              <a:t>performance.</a:t>
            </a:r>
          </a:p>
          <a:p>
            <a:pPr marL="285750" indent="-285750"/>
            <a:r>
              <a:rPr lang="en-US" sz="2900" dirty="0" smtClean="0">
                <a:latin typeface="Aptos"/>
              </a:rPr>
              <a:t>More processing </a:t>
            </a:r>
            <a:r>
              <a:rPr lang="en-US" sz="2900" dirty="0">
                <a:latin typeface="Aptos"/>
              </a:rPr>
              <a:t>resources and </a:t>
            </a:r>
            <a:r>
              <a:rPr lang="en-US" sz="2900" dirty="0" smtClean="0">
                <a:latin typeface="Aptos"/>
              </a:rPr>
              <a:t>memory.</a:t>
            </a:r>
          </a:p>
          <a:p>
            <a:endParaRPr lang="en-US" dirty="0"/>
          </a:p>
        </p:txBody>
      </p:sp>
      <p:sp>
        <p:nvSpPr>
          <p:cNvPr id="18" name="TextBox 17"/>
          <p:cNvSpPr txBox="1"/>
          <p:nvPr/>
        </p:nvSpPr>
        <p:spPr>
          <a:xfrm>
            <a:off x="515548" y="5057602"/>
            <a:ext cx="1734960" cy="646331"/>
          </a:xfrm>
          <a:prstGeom prst="rect">
            <a:avLst/>
          </a:prstGeom>
          <a:noFill/>
        </p:spPr>
        <p:txBody>
          <a:bodyPr wrap="square" rtlCol="0">
            <a:spAutoFit/>
          </a:bodyPr>
          <a:lstStyle/>
          <a:p>
            <a:r>
              <a:rPr lang="en-US" dirty="0" smtClean="0"/>
              <a:t>Sender [A-Host]</a:t>
            </a:r>
          </a:p>
          <a:p>
            <a:r>
              <a:rPr lang="en-US" dirty="0" smtClean="0"/>
              <a:t>192.168.11.201</a:t>
            </a:r>
          </a:p>
        </p:txBody>
      </p:sp>
      <p:sp>
        <p:nvSpPr>
          <p:cNvPr id="19" name="Right Arrow 18"/>
          <p:cNvSpPr/>
          <p:nvPr/>
        </p:nvSpPr>
        <p:spPr>
          <a:xfrm>
            <a:off x="8697687" y="4312121"/>
            <a:ext cx="915810" cy="580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9753601" y="4985996"/>
            <a:ext cx="1883228" cy="646331"/>
          </a:xfrm>
          <a:prstGeom prst="rect">
            <a:avLst/>
          </a:prstGeom>
          <a:noFill/>
        </p:spPr>
        <p:txBody>
          <a:bodyPr wrap="square" rtlCol="0">
            <a:spAutoFit/>
          </a:bodyPr>
          <a:lstStyle/>
          <a:p>
            <a:r>
              <a:rPr lang="en-US" dirty="0" smtClean="0"/>
              <a:t>Receiver [B-Host]</a:t>
            </a:r>
          </a:p>
          <a:p>
            <a:r>
              <a:rPr lang="en-US" dirty="0" smtClean="0"/>
              <a:t>192.168.21.201</a:t>
            </a:r>
          </a:p>
        </p:txBody>
      </p:sp>
      <p:sp>
        <p:nvSpPr>
          <p:cNvPr id="21" name="TextBox 20"/>
          <p:cNvSpPr txBox="1"/>
          <p:nvPr/>
        </p:nvSpPr>
        <p:spPr>
          <a:xfrm>
            <a:off x="2636399" y="5327869"/>
            <a:ext cx="845622" cy="369332"/>
          </a:xfrm>
          <a:prstGeom prst="rect">
            <a:avLst/>
          </a:prstGeom>
          <a:noFill/>
        </p:spPr>
        <p:txBody>
          <a:bodyPr wrap="square" rtlCol="0">
            <a:spAutoFit/>
          </a:bodyPr>
          <a:lstStyle/>
          <a:p>
            <a:r>
              <a:rPr lang="en-US" dirty="0" smtClean="0"/>
              <a:t>A - GW</a:t>
            </a:r>
          </a:p>
        </p:txBody>
      </p:sp>
      <p:sp>
        <p:nvSpPr>
          <p:cNvPr id="22" name="TextBox 21"/>
          <p:cNvSpPr txBox="1"/>
          <p:nvPr/>
        </p:nvSpPr>
        <p:spPr>
          <a:xfrm>
            <a:off x="8057258" y="5366876"/>
            <a:ext cx="845622" cy="369332"/>
          </a:xfrm>
          <a:prstGeom prst="rect">
            <a:avLst/>
          </a:prstGeom>
          <a:noFill/>
        </p:spPr>
        <p:txBody>
          <a:bodyPr wrap="square" rtlCol="0">
            <a:spAutoFit/>
          </a:bodyPr>
          <a:lstStyle/>
          <a:p>
            <a:r>
              <a:rPr lang="en-US" dirty="0"/>
              <a:t>B</a:t>
            </a:r>
            <a:r>
              <a:rPr lang="en-US" dirty="0" smtClean="0"/>
              <a:t> - GW</a:t>
            </a:r>
          </a:p>
        </p:txBody>
      </p:sp>
      <p:sp>
        <p:nvSpPr>
          <p:cNvPr id="23" name="TextBox 22"/>
          <p:cNvSpPr txBox="1"/>
          <p:nvPr/>
        </p:nvSpPr>
        <p:spPr>
          <a:xfrm>
            <a:off x="3867300" y="3325615"/>
            <a:ext cx="1787932" cy="369332"/>
          </a:xfrm>
          <a:prstGeom prst="rect">
            <a:avLst/>
          </a:prstGeom>
          <a:noFill/>
        </p:spPr>
        <p:txBody>
          <a:bodyPr wrap="square" rtlCol="0">
            <a:spAutoFit/>
          </a:bodyPr>
          <a:lstStyle/>
          <a:p>
            <a:r>
              <a:rPr lang="en-US" dirty="0" smtClean="0"/>
              <a:t>  SYN,  SEQ = 100</a:t>
            </a:r>
          </a:p>
        </p:txBody>
      </p:sp>
      <p:sp>
        <p:nvSpPr>
          <p:cNvPr id="24" name="TextBox 23"/>
          <p:cNvSpPr txBox="1"/>
          <p:nvPr/>
        </p:nvSpPr>
        <p:spPr>
          <a:xfrm>
            <a:off x="3555884" y="3762095"/>
            <a:ext cx="3157379" cy="369332"/>
          </a:xfrm>
          <a:prstGeom prst="rect">
            <a:avLst/>
          </a:prstGeom>
          <a:noFill/>
        </p:spPr>
        <p:txBody>
          <a:bodyPr wrap="square" rtlCol="0">
            <a:spAutoFit/>
          </a:bodyPr>
          <a:lstStyle/>
          <a:p>
            <a:r>
              <a:rPr lang="en-US" dirty="0" smtClean="0"/>
              <a:t>SYN-ACK,  SEQ = 200, ACK = 101 </a:t>
            </a:r>
          </a:p>
        </p:txBody>
      </p:sp>
      <p:sp>
        <p:nvSpPr>
          <p:cNvPr id="25" name="TextBox 24"/>
          <p:cNvSpPr txBox="1"/>
          <p:nvPr/>
        </p:nvSpPr>
        <p:spPr>
          <a:xfrm>
            <a:off x="3741453" y="4176646"/>
            <a:ext cx="2927123" cy="369332"/>
          </a:xfrm>
          <a:prstGeom prst="rect">
            <a:avLst/>
          </a:prstGeom>
          <a:noFill/>
        </p:spPr>
        <p:txBody>
          <a:bodyPr wrap="square" rtlCol="0">
            <a:spAutoFit/>
          </a:bodyPr>
          <a:lstStyle/>
          <a:p>
            <a:r>
              <a:rPr lang="en-US" dirty="0" smtClean="0"/>
              <a:t>ACK, SEQ = 100, ACK = 201 </a:t>
            </a:r>
          </a:p>
        </p:txBody>
      </p:sp>
      <p:sp>
        <p:nvSpPr>
          <p:cNvPr id="26" name="TextBox 25"/>
          <p:cNvSpPr txBox="1"/>
          <p:nvPr/>
        </p:nvSpPr>
        <p:spPr>
          <a:xfrm>
            <a:off x="3867300" y="4608275"/>
            <a:ext cx="1787932" cy="369332"/>
          </a:xfrm>
          <a:prstGeom prst="rect">
            <a:avLst/>
          </a:prstGeom>
          <a:noFill/>
        </p:spPr>
        <p:txBody>
          <a:bodyPr wrap="square" rtlCol="0">
            <a:spAutoFit/>
          </a:bodyPr>
          <a:lstStyle/>
          <a:p>
            <a:r>
              <a:rPr lang="en-US" dirty="0" smtClean="0"/>
              <a:t>SYN, SEQ = 1400</a:t>
            </a:r>
          </a:p>
        </p:txBody>
      </p:sp>
      <p:sp>
        <p:nvSpPr>
          <p:cNvPr id="27" name="TextBox 26"/>
          <p:cNvSpPr txBox="1"/>
          <p:nvPr/>
        </p:nvSpPr>
        <p:spPr>
          <a:xfrm>
            <a:off x="3445447" y="4985996"/>
            <a:ext cx="3223129" cy="369332"/>
          </a:xfrm>
          <a:prstGeom prst="rect">
            <a:avLst/>
          </a:prstGeom>
          <a:noFill/>
        </p:spPr>
        <p:txBody>
          <a:bodyPr wrap="square" rtlCol="0">
            <a:spAutoFit/>
          </a:bodyPr>
          <a:lstStyle/>
          <a:p>
            <a:r>
              <a:rPr lang="en-US" dirty="0" smtClean="0"/>
              <a:t>SYN-ACK, SEQ = 2000, ACK = 501</a:t>
            </a:r>
          </a:p>
        </p:txBody>
      </p:sp>
      <p:sp>
        <p:nvSpPr>
          <p:cNvPr id="28" name="Multiply 27"/>
          <p:cNvSpPr/>
          <p:nvPr/>
        </p:nvSpPr>
        <p:spPr>
          <a:xfrm>
            <a:off x="6584410" y="5123053"/>
            <a:ext cx="373098" cy="32922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8448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428" y="343353"/>
            <a:ext cx="10515600" cy="690789"/>
          </a:xfrm>
        </p:spPr>
        <p:txBody>
          <a:bodyPr>
            <a:normAutofit/>
          </a:bodyPr>
          <a:lstStyle/>
          <a:p>
            <a:r>
              <a:rPr lang="en-US" sz="2400" dirty="0" err="1">
                <a:latin typeface="Aptos"/>
              </a:rPr>
              <a:t>Stateful</a:t>
            </a:r>
            <a:r>
              <a:rPr lang="en-US" sz="2400" dirty="0">
                <a:latin typeface="Aptos"/>
              </a:rPr>
              <a:t> Packet Inspection Firewall - Challenges</a:t>
            </a:r>
          </a:p>
        </p:txBody>
      </p:sp>
      <p:sp>
        <p:nvSpPr>
          <p:cNvPr id="3" name="Content Placeholder 2"/>
          <p:cNvSpPr>
            <a:spLocks noGrp="1"/>
          </p:cNvSpPr>
          <p:nvPr>
            <p:ph idx="1"/>
          </p:nvPr>
        </p:nvSpPr>
        <p:spPr>
          <a:xfrm>
            <a:off x="816428" y="1531711"/>
            <a:ext cx="10515600" cy="4351338"/>
          </a:xfrm>
        </p:spPr>
        <p:txBody>
          <a:bodyPr>
            <a:normAutofit/>
          </a:bodyPr>
          <a:lstStyle/>
          <a:p>
            <a:r>
              <a:rPr lang="en-US" sz="1600" dirty="0" err="1" smtClean="0">
                <a:latin typeface="Aptos"/>
              </a:rPr>
              <a:t>Stateful</a:t>
            </a:r>
            <a:r>
              <a:rPr lang="en-US" sz="1600" dirty="0" smtClean="0">
                <a:latin typeface="Aptos"/>
              </a:rPr>
              <a:t> Inspection focuses on the state and context of network connections.</a:t>
            </a:r>
          </a:p>
          <a:p>
            <a:r>
              <a:rPr lang="en-US" sz="1600" dirty="0" smtClean="0">
                <a:latin typeface="Aptos"/>
              </a:rPr>
              <a:t>DPI inspects the entire packet contents including application layer data, payloads and even encrypted traffic.</a:t>
            </a:r>
          </a:p>
          <a:p>
            <a:r>
              <a:rPr lang="en-US" sz="1600" dirty="0" smtClean="0">
                <a:latin typeface="Aptos"/>
              </a:rPr>
              <a:t>With greater accuracy, Deep Packet Inspection can detect and block malware, viruses and other threats.</a:t>
            </a:r>
          </a:p>
          <a:p>
            <a:endParaRPr lang="en-US" sz="1600" dirty="0" smtClean="0">
              <a:latin typeface="Aptos"/>
            </a:endParaRPr>
          </a:p>
          <a:p>
            <a:pPr marL="0" indent="0">
              <a:buNone/>
            </a:pPr>
            <a:endParaRPr lang="en-US" sz="1600" dirty="0">
              <a:latin typeface="Aptos"/>
            </a:endParaRPr>
          </a:p>
          <a:p>
            <a:pPr marL="0" indent="0" algn="just">
              <a:buNone/>
            </a:pPr>
            <a:r>
              <a:rPr lang="en-US" sz="1600" dirty="0" smtClean="0"/>
              <a:t>“</a:t>
            </a:r>
            <a:r>
              <a:rPr lang="en-US" sz="1600" dirty="0"/>
              <a:t>By Leveraging a set of whitelisted and blacklisted rules, the SFW is capable of filtering single, and sequences of related CAN frames in a </a:t>
            </a:r>
            <a:r>
              <a:rPr lang="en-US" sz="1600" dirty="0" err="1"/>
              <a:t>stateful</a:t>
            </a:r>
            <a:r>
              <a:rPr lang="en-US" sz="1600" dirty="0"/>
              <a:t> </a:t>
            </a:r>
            <a:r>
              <a:rPr lang="en-US" sz="1600" dirty="0" smtClean="0"/>
              <a:t>manner. Likewise, the </a:t>
            </a:r>
            <a:r>
              <a:rPr lang="en-US" sz="1600" dirty="0"/>
              <a:t>IDS extends the properties of the SFW with the additional capability of performing deep packet inspection at the CAN frame byte level. By doing so, IDS can identify known patterns associated with a particular </a:t>
            </a:r>
            <a:r>
              <a:rPr lang="en-US" sz="1600" dirty="0" smtClean="0"/>
              <a:t>intrusion.”   (Teri Lenard, Roland </a:t>
            </a:r>
            <a:r>
              <a:rPr lang="en-US" sz="1600" dirty="0" err="1" smtClean="0"/>
              <a:t>Bolboaca</a:t>
            </a:r>
            <a:r>
              <a:rPr lang="en-US" sz="1600" dirty="0" smtClean="0"/>
              <a:t>, 2021)</a:t>
            </a:r>
            <a:endParaRPr lang="en-US" sz="1600" dirty="0"/>
          </a:p>
          <a:p>
            <a:pPr marL="0" indent="0">
              <a:buNone/>
            </a:pPr>
            <a:endParaRPr lang="en-US" sz="1600" dirty="0">
              <a:latin typeface="Aptos"/>
            </a:endParaRPr>
          </a:p>
        </p:txBody>
      </p:sp>
    </p:spTree>
    <p:extLst>
      <p:ext uri="{BB962C8B-B14F-4D97-AF65-F5344CB8AC3E}">
        <p14:creationId xmlns:p14="http://schemas.microsoft.com/office/powerpoint/2010/main" val="42393449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xmlns="" id="{AB33E5D5-4C78-0083-7B48-C4A5C8034B2A}"/>
              </a:ext>
            </a:extLst>
          </p:cNvPr>
          <p:cNvSpPr>
            <a:spLocks noGrp="1"/>
          </p:cNvSpPr>
          <p:nvPr>
            <p:ph type="title"/>
          </p:nvPr>
        </p:nvSpPr>
        <p:spPr/>
        <p:txBody>
          <a:bodyPr/>
          <a:lstStyle/>
          <a:p>
            <a:r>
              <a:rPr lang="fr-FR" u="sng" dirty="0">
                <a:effectLst/>
              </a:rPr>
              <a:t>Case </a:t>
            </a:r>
            <a:r>
              <a:rPr lang="fr-FR" u="sng" dirty="0" err="1">
                <a:effectLst/>
              </a:rPr>
              <a:t>Study</a:t>
            </a:r>
            <a:r>
              <a:rPr lang="fr-FR" u="sng" dirty="0">
                <a:effectLst/>
              </a:rPr>
              <a:t>:            Business </a:t>
            </a:r>
            <a:endParaRPr lang="fr-FR" u="sng" dirty="0"/>
          </a:p>
        </p:txBody>
      </p:sp>
      <p:pic>
        <p:nvPicPr>
          <p:cNvPr id="2050" name="Picture 2">
            <a:extLst>
              <a:ext uri="{FF2B5EF4-FFF2-40B4-BE49-F238E27FC236}">
                <a16:creationId xmlns:a16="http://schemas.microsoft.com/office/drawing/2014/main" xmlns="" id="{E1A794B8-9CAC-0D50-C357-46BBCCC584F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593743" y="692626"/>
            <a:ext cx="1314434" cy="522123"/>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xmlns="" id="{592F3140-FA41-A47E-9693-835962540F98}"/>
              </a:ext>
            </a:extLst>
          </p:cNvPr>
          <p:cNvSpPr txBox="1"/>
          <p:nvPr/>
        </p:nvSpPr>
        <p:spPr>
          <a:xfrm>
            <a:off x="1036020" y="2840255"/>
            <a:ext cx="4324728" cy="1323439"/>
          </a:xfrm>
          <a:prstGeom prst="rect">
            <a:avLst/>
          </a:prstGeom>
          <a:noFill/>
        </p:spPr>
        <p:txBody>
          <a:bodyPr wrap="square" rtlCol="0">
            <a:spAutoFit/>
          </a:bodyPr>
          <a:lstStyle/>
          <a:p>
            <a:pPr marL="285750" indent="-285750">
              <a:buFont typeface="Arial" panose="020B0604020202020204" pitchFamily="34" charset="0"/>
              <a:buChar char="•"/>
            </a:pPr>
            <a:r>
              <a:rPr lang="fr-FR" sz="2000" dirty="0"/>
              <a:t>Branch of</a:t>
            </a:r>
            <a:r>
              <a:rPr lang="fr-FR" sz="2000" dirty="0">
                <a:effectLst/>
              </a:rPr>
              <a:t> </a:t>
            </a:r>
            <a:r>
              <a:rPr lang="fr-FR" sz="2000" dirty="0" err="1"/>
              <a:t>G</a:t>
            </a:r>
            <a:r>
              <a:rPr lang="fr-FR" sz="2000" dirty="0" err="1" smtClean="0">
                <a:effectLst/>
              </a:rPr>
              <a:t>erman</a:t>
            </a:r>
            <a:r>
              <a:rPr lang="fr-FR" sz="2000" dirty="0" smtClean="0">
                <a:effectLst/>
              </a:rPr>
              <a:t> </a:t>
            </a:r>
            <a:r>
              <a:rPr lang="fr-FR" sz="2000" dirty="0"/>
              <a:t>I</a:t>
            </a:r>
            <a:r>
              <a:rPr lang="fr-FR" sz="2000" dirty="0" smtClean="0">
                <a:effectLst/>
              </a:rPr>
              <a:t>nternet </a:t>
            </a:r>
            <a:r>
              <a:rPr lang="fr-FR" sz="2000" dirty="0"/>
              <a:t>S</a:t>
            </a:r>
            <a:r>
              <a:rPr lang="fr-FR" sz="2000" dirty="0" smtClean="0">
                <a:effectLst/>
              </a:rPr>
              <a:t>ervice </a:t>
            </a:r>
            <a:r>
              <a:rPr lang="fr-FR" sz="2000" dirty="0">
                <a:effectLst/>
              </a:rPr>
              <a:t>provider </a:t>
            </a:r>
            <a:r>
              <a:rPr lang="fr-FR" sz="2000" dirty="0" err="1"/>
              <a:t>T</a:t>
            </a:r>
            <a:r>
              <a:rPr lang="fr-FR" sz="2000" dirty="0" err="1">
                <a:effectLst/>
              </a:rPr>
              <a:t>elec</a:t>
            </a:r>
            <a:r>
              <a:rPr lang="fr-FR" sz="2000" dirty="0">
                <a:effectLst/>
              </a:rPr>
              <a:t> Columbus AG</a:t>
            </a:r>
          </a:p>
          <a:p>
            <a:pPr marL="285750" indent="-285750">
              <a:buFont typeface="Arial" panose="020B0604020202020204" pitchFamily="34" charset="0"/>
              <a:buChar char="•"/>
            </a:pPr>
            <a:r>
              <a:rPr lang="fr-FR" sz="2000" dirty="0" err="1">
                <a:effectLst/>
              </a:rPr>
              <a:t>Focused</a:t>
            </a:r>
            <a:r>
              <a:rPr lang="fr-FR" sz="2000" dirty="0">
                <a:effectLst/>
              </a:rPr>
              <a:t> on Business to Business (B2B) </a:t>
            </a:r>
            <a:r>
              <a:rPr lang="fr-FR" sz="2000" dirty="0" err="1">
                <a:effectLst/>
              </a:rPr>
              <a:t>customers</a:t>
            </a:r>
            <a:endParaRPr lang="fr-FR" sz="2000" dirty="0">
              <a:effectLst/>
            </a:endParaRPr>
          </a:p>
        </p:txBody>
      </p:sp>
      <p:sp>
        <p:nvSpPr>
          <p:cNvPr id="6" name="ZoneTexte 5">
            <a:extLst>
              <a:ext uri="{FF2B5EF4-FFF2-40B4-BE49-F238E27FC236}">
                <a16:creationId xmlns:a16="http://schemas.microsoft.com/office/drawing/2014/main" xmlns="" id="{C778934A-C496-D59C-F63E-B07B6E9E5141}"/>
              </a:ext>
            </a:extLst>
          </p:cNvPr>
          <p:cNvSpPr txBox="1"/>
          <p:nvPr/>
        </p:nvSpPr>
        <p:spPr>
          <a:xfrm>
            <a:off x="1036020" y="1809344"/>
            <a:ext cx="4324728" cy="461665"/>
          </a:xfrm>
          <a:prstGeom prst="rect">
            <a:avLst/>
          </a:prstGeom>
          <a:noFill/>
        </p:spPr>
        <p:txBody>
          <a:bodyPr wrap="square" rtlCol="0">
            <a:spAutoFit/>
          </a:bodyPr>
          <a:lstStyle/>
          <a:p>
            <a:r>
              <a:rPr lang="fr-FR" sz="2400" b="1" dirty="0" err="1"/>
              <a:t>Who</a:t>
            </a:r>
            <a:r>
              <a:rPr lang="fr-FR" sz="2400" b="1" dirty="0"/>
              <a:t> are </a:t>
            </a:r>
            <a:r>
              <a:rPr lang="fr-FR" sz="2400" b="1" dirty="0" err="1"/>
              <a:t>they</a:t>
            </a:r>
            <a:r>
              <a:rPr lang="fr-FR" sz="2400" b="1" dirty="0"/>
              <a:t>?</a:t>
            </a:r>
            <a:endParaRPr lang="fr-FR" sz="2400" b="1" dirty="0">
              <a:effectLst/>
            </a:endParaRPr>
          </a:p>
        </p:txBody>
      </p:sp>
      <p:sp>
        <p:nvSpPr>
          <p:cNvPr id="7" name="ZoneTexte 6">
            <a:extLst>
              <a:ext uri="{FF2B5EF4-FFF2-40B4-BE49-F238E27FC236}">
                <a16:creationId xmlns:a16="http://schemas.microsoft.com/office/drawing/2014/main" xmlns="" id="{A77E0EE9-3CB4-DFB6-CECD-BA91F0603D59}"/>
              </a:ext>
            </a:extLst>
          </p:cNvPr>
          <p:cNvSpPr txBox="1"/>
          <p:nvPr/>
        </p:nvSpPr>
        <p:spPr>
          <a:xfrm>
            <a:off x="6831254" y="1814101"/>
            <a:ext cx="4324728" cy="461665"/>
          </a:xfrm>
          <a:prstGeom prst="rect">
            <a:avLst/>
          </a:prstGeom>
          <a:noFill/>
        </p:spPr>
        <p:txBody>
          <a:bodyPr wrap="square" rtlCol="0">
            <a:spAutoFit/>
          </a:bodyPr>
          <a:lstStyle/>
          <a:p>
            <a:r>
              <a:rPr lang="fr-FR" sz="2400" b="1" dirty="0"/>
              <a:t>What </a:t>
            </a:r>
            <a:r>
              <a:rPr lang="fr-FR" sz="2400" b="1" dirty="0" err="1"/>
              <a:t>is</a:t>
            </a:r>
            <a:r>
              <a:rPr lang="fr-FR" sz="2400" b="1" dirty="0"/>
              <a:t> </a:t>
            </a:r>
            <a:r>
              <a:rPr lang="fr-FR" sz="2400" b="1" dirty="0" err="1"/>
              <a:t>their</a:t>
            </a:r>
            <a:r>
              <a:rPr lang="fr-FR" sz="2400" b="1" dirty="0"/>
              <a:t> </a:t>
            </a:r>
            <a:r>
              <a:rPr lang="fr-FR" sz="2400" b="1" dirty="0" err="1"/>
              <a:t>need</a:t>
            </a:r>
            <a:r>
              <a:rPr lang="fr-FR" sz="2400" b="1" dirty="0"/>
              <a:t> ?</a:t>
            </a:r>
            <a:endParaRPr lang="fr-FR" sz="2400" b="1" dirty="0">
              <a:effectLst/>
            </a:endParaRPr>
          </a:p>
        </p:txBody>
      </p:sp>
      <p:sp>
        <p:nvSpPr>
          <p:cNvPr id="8" name="ZoneTexte 7">
            <a:extLst>
              <a:ext uri="{FF2B5EF4-FFF2-40B4-BE49-F238E27FC236}">
                <a16:creationId xmlns:a16="http://schemas.microsoft.com/office/drawing/2014/main" xmlns="" id="{E3D6B1BC-9D2D-0C62-8204-7B0517981AE1}"/>
              </a:ext>
            </a:extLst>
          </p:cNvPr>
          <p:cNvSpPr txBox="1"/>
          <p:nvPr/>
        </p:nvSpPr>
        <p:spPr>
          <a:xfrm>
            <a:off x="6831252" y="2840255"/>
            <a:ext cx="4324728" cy="1938992"/>
          </a:xfrm>
          <a:prstGeom prst="rect">
            <a:avLst/>
          </a:prstGeom>
          <a:noFill/>
        </p:spPr>
        <p:txBody>
          <a:bodyPr wrap="square" rtlCol="0">
            <a:spAutoFit/>
          </a:bodyPr>
          <a:lstStyle/>
          <a:p>
            <a:pPr marL="285750" indent="-285750">
              <a:buFont typeface="Arial" panose="020B0604020202020204" pitchFamily="34" charset="0"/>
              <a:buChar char="•"/>
            </a:pPr>
            <a:r>
              <a:rPr lang="fr-FR" sz="2000" dirty="0">
                <a:effectLst/>
              </a:rPr>
              <a:t>To </a:t>
            </a:r>
            <a:r>
              <a:rPr lang="fr-FR" sz="2000" dirty="0" err="1">
                <a:effectLst/>
              </a:rPr>
              <a:t>protect</a:t>
            </a:r>
            <a:r>
              <a:rPr lang="fr-FR" sz="2000" dirty="0">
                <a:effectLst/>
              </a:rPr>
              <a:t> PŸUR Business infrastructure and </a:t>
            </a:r>
            <a:r>
              <a:rPr lang="fr-FR" sz="2000" dirty="0" err="1">
                <a:effectLst/>
              </a:rPr>
              <a:t>customer</a:t>
            </a:r>
            <a:r>
              <a:rPr lang="fr-FR" sz="2000" dirty="0">
                <a:effectLst/>
              </a:rPr>
              <a:t> </a:t>
            </a:r>
            <a:r>
              <a:rPr lang="fr-FR" sz="2000" dirty="0" smtClean="0">
                <a:effectLst/>
              </a:rPr>
              <a:t>networks </a:t>
            </a:r>
            <a:r>
              <a:rPr lang="fr-FR" sz="2000" dirty="0" err="1">
                <a:effectLst/>
              </a:rPr>
              <a:t>from</a:t>
            </a:r>
            <a:r>
              <a:rPr lang="fr-FR" sz="2000" dirty="0">
                <a:effectLst/>
              </a:rPr>
              <a:t> </a:t>
            </a:r>
            <a:r>
              <a:rPr lang="fr-FR" sz="2000" dirty="0" err="1">
                <a:effectLst/>
              </a:rPr>
              <a:t>attacks</a:t>
            </a:r>
            <a:endParaRPr lang="fr-FR" sz="2000" dirty="0">
              <a:effectLst/>
            </a:endParaRPr>
          </a:p>
          <a:p>
            <a:pPr marL="285750" indent="-285750">
              <a:buFont typeface="Arial" panose="020B0604020202020204" pitchFamily="34" charset="0"/>
              <a:buChar char="•"/>
            </a:pPr>
            <a:r>
              <a:rPr lang="fr-FR" sz="2000" dirty="0">
                <a:effectLst/>
              </a:rPr>
              <a:t>To create a simple central management for all </a:t>
            </a:r>
            <a:r>
              <a:rPr lang="fr-FR" sz="2000" dirty="0" err="1">
                <a:effectLst/>
              </a:rPr>
              <a:t>systems</a:t>
            </a:r>
            <a:endParaRPr lang="fr-FR" sz="2000" dirty="0">
              <a:effectLst/>
            </a:endParaRPr>
          </a:p>
          <a:p>
            <a:pPr marL="285750" indent="-285750">
              <a:buFont typeface="Arial" panose="020B0604020202020204" pitchFamily="34" charset="0"/>
              <a:buChar char="•"/>
            </a:pPr>
            <a:r>
              <a:rPr lang="fr-FR" sz="2000" dirty="0"/>
              <a:t>Launch a tender in 2016</a:t>
            </a:r>
            <a:endParaRPr lang="fr-FR" sz="2000" dirty="0">
              <a:effectLst/>
            </a:endParaRPr>
          </a:p>
        </p:txBody>
      </p:sp>
      <p:pic>
        <p:nvPicPr>
          <p:cNvPr id="9" name="Picture 4" descr="we Icon - Free PNG &amp; SVG 2998717 - Noun Project">
            <a:extLst>
              <a:ext uri="{FF2B5EF4-FFF2-40B4-BE49-F238E27FC236}">
                <a16:creationId xmlns:a16="http://schemas.microsoft.com/office/drawing/2014/main" xmlns="" id="{0F5A837C-0308-EC48-95A0-ADEE9D30358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98384" y="1695505"/>
            <a:ext cx="569913" cy="5699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ed - Free commerce and shopping icons">
            <a:extLst>
              <a:ext uri="{FF2B5EF4-FFF2-40B4-BE49-F238E27FC236}">
                <a16:creationId xmlns:a16="http://schemas.microsoft.com/office/drawing/2014/main" xmlns="" id="{DC4B724F-1650-04D4-3FB7-4548F7EDAEB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07979" y="1624034"/>
            <a:ext cx="651732" cy="651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1436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627836C-15EA-5AD1-0F15-4E4597AC61E3}"/>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EF499715-F87F-FD78-B813-C30CA7AC0BCC}"/>
              </a:ext>
            </a:extLst>
          </p:cNvPr>
          <p:cNvSpPr>
            <a:spLocks noGrp="1"/>
          </p:cNvSpPr>
          <p:nvPr>
            <p:ph type="body" sz="quarter" idx="18"/>
          </p:nvPr>
        </p:nvSpPr>
        <p:spPr>
          <a:xfrm>
            <a:off x="586804" y="457200"/>
            <a:ext cx="11055799" cy="914400"/>
          </a:xfrm>
        </p:spPr>
        <p:txBody>
          <a:bodyPr/>
          <a:lstStyle/>
          <a:p>
            <a:r>
              <a:rPr lang="en-US" dirty="0"/>
              <a:t>Solution</a:t>
            </a:r>
          </a:p>
        </p:txBody>
      </p:sp>
      <p:pic>
        <p:nvPicPr>
          <p:cNvPr id="3" name="Picture 2">
            <a:extLst>
              <a:ext uri="{FF2B5EF4-FFF2-40B4-BE49-F238E27FC236}">
                <a16:creationId xmlns:a16="http://schemas.microsoft.com/office/drawing/2014/main" xmlns="" id="{17C4A203-DFB4-E916-68CC-3E78928D2A4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4" name="Footer Placeholder 3" hidden="1">
            <a:extLst>
              <a:ext uri="{FF2B5EF4-FFF2-40B4-BE49-F238E27FC236}">
                <a16:creationId xmlns:a16="http://schemas.microsoft.com/office/drawing/2014/main" xmlns="" id="{E1FB3852-3399-3DC9-1B8C-C91EED3F90F4}"/>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xmlns="" id="{1A61D640-1F54-F9DF-FD01-F653EA1FE6CB}"/>
              </a:ext>
            </a:extLst>
          </p:cNvPr>
          <p:cNvSpPr>
            <a:spLocks noGrp="1"/>
          </p:cNvSpPr>
          <p:nvPr>
            <p:ph type="dt" sz="half" idx="19"/>
          </p:nvPr>
        </p:nvSpPr>
        <p:spPr/>
        <p:txBody>
          <a:bodyPr/>
          <a:lstStyle/>
          <a:p>
            <a:endParaRPr lang="en-US" dirty="0"/>
          </a:p>
        </p:txBody>
      </p:sp>
      <p:pic>
        <p:nvPicPr>
          <p:cNvPr id="10" name="Image 9" descr="Une image contenant Rectangle, ligne, capture d’écran, croquis&#10;&#10;Description générée automatiquement">
            <a:extLst>
              <a:ext uri="{FF2B5EF4-FFF2-40B4-BE49-F238E27FC236}">
                <a16:creationId xmlns:a16="http://schemas.microsoft.com/office/drawing/2014/main" xmlns="" id="{34173321-7D1A-F2BD-2169-57DADFC7A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052" y="2025910"/>
            <a:ext cx="1379340" cy="1036410"/>
          </a:xfrm>
          <a:prstGeom prst="rect">
            <a:avLst/>
          </a:prstGeom>
        </p:spPr>
      </p:pic>
      <p:pic>
        <p:nvPicPr>
          <p:cNvPr id="14" name="Image 13" descr="Une image contenant Rectangle, clipart, conception&#10;&#10;Description générée automatiquement">
            <a:extLst>
              <a:ext uri="{FF2B5EF4-FFF2-40B4-BE49-F238E27FC236}">
                <a16:creationId xmlns:a16="http://schemas.microsoft.com/office/drawing/2014/main" xmlns="" id="{63C845AA-D67F-C019-0C0B-81E189EE27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30923" y="1991617"/>
            <a:ext cx="1745131" cy="1104996"/>
          </a:xfrm>
          <a:prstGeom prst="rect">
            <a:avLst/>
          </a:prstGeom>
        </p:spPr>
      </p:pic>
      <p:sp>
        <p:nvSpPr>
          <p:cNvPr id="15" name="ZoneTexte 14">
            <a:extLst>
              <a:ext uri="{FF2B5EF4-FFF2-40B4-BE49-F238E27FC236}">
                <a16:creationId xmlns:a16="http://schemas.microsoft.com/office/drawing/2014/main" xmlns="" id="{9818E424-9DCB-B3D5-6796-2D40A12B2586}"/>
              </a:ext>
            </a:extLst>
          </p:cNvPr>
          <p:cNvSpPr txBox="1"/>
          <p:nvPr/>
        </p:nvSpPr>
        <p:spPr>
          <a:xfrm>
            <a:off x="1040853" y="3041602"/>
            <a:ext cx="2349230" cy="923330"/>
          </a:xfrm>
          <a:prstGeom prst="rect">
            <a:avLst/>
          </a:prstGeom>
          <a:noFill/>
        </p:spPr>
        <p:txBody>
          <a:bodyPr wrap="square" rtlCol="0">
            <a:spAutoFit/>
          </a:bodyPr>
          <a:lstStyle/>
          <a:p>
            <a:r>
              <a:rPr lang="fr-FR" dirty="0"/>
              <a:t>R80.30 smart console</a:t>
            </a:r>
          </a:p>
          <a:p>
            <a:endParaRPr lang="fr-FR" dirty="0"/>
          </a:p>
          <a:p>
            <a:endParaRPr lang="fr-FR" dirty="0"/>
          </a:p>
        </p:txBody>
      </p:sp>
      <p:sp>
        <p:nvSpPr>
          <p:cNvPr id="16" name="ZoneTexte 15">
            <a:extLst>
              <a:ext uri="{FF2B5EF4-FFF2-40B4-BE49-F238E27FC236}">
                <a16:creationId xmlns:a16="http://schemas.microsoft.com/office/drawing/2014/main" xmlns="" id="{B1D5A48B-D1B7-65CF-7F18-5413D7B6AC63}"/>
              </a:ext>
            </a:extLst>
          </p:cNvPr>
          <p:cNvSpPr txBox="1"/>
          <p:nvPr/>
        </p:nvSpPr>
        <p:spPr>
          <a:xfrm>
            <a:off x="4317352" y="3151438"/>
            <a:ext cx="3745780" cy="1477328"/>
          </a:xfrm>
          <a:prstGeom prst="rect">
            <a:avLst/>
          </a:prstGeom>
          <a:noFill/>
        </p:spPr>
        <p:txBody>
          <a:bodyPr wrap="square" rtlCol="0">
            <a:spAutoFit/>
          </a:bodyPr>
          <a:lstStyle/>
          <a:p>
            <a:pPr marL="285750" indent="-285750">
              <a:buFont typeface="Arial" panose="020B0604020202020204" pitchFamily="34" charset="0"/>
              <a:buChar char="•"/>
            </a:pPr>
            <a:r>
              <a:rPr lang="fr-FR" dirty="0"/>
              <a:t>Multi </a:t>
            </a:r>
            <a:r>
              <a:rPr lang="fr-FR" dirty="0" smtClean="0"/>
              <a:t>Domain Security </a:t>
            </a:r>
            <a:r>
              <a:rPr lang="fr-FR" dirty="0"/>
              <a:t>Management </a:t>
            </a:r>
            <a:r>
              <a:rPr lang="fr-FR" dirty="0" err="1"/>
              <a:t>server+software</a:t>
            </a:r>
            <a:r>
              <a:rPr lang="fr-FR" dirty="0"/>
              <a:t> (MDSM) </a:t>
            </a:r>
          </a:p>
          <a:p>
            <a:pPr marL="285750" indent="-285750">
              <a:buFont typeface="Arial" panose="020B0604020202020204" pitchFamily="34" charset="0"/>
              <a:buChar char="•"/>
            </a:pPr>
            <a:r>
              <a:rPr lang="fr-FR" dirty="0"/>
              <a:t>(</a:t>
            </a:r>
            <a:r>
              <a:rPr lang="fr-FR" dirty="0" err="1"/>
              <a:t>Pyur</a:t>
            </a:r>
            <a:r>
              <a:rPr lang="fr-FR" dirty="0"/>
              <a:t> and clients </a:t>
            </a:r>
            <a:r>
              <a:rPr lang="fr-FR" dirty="0" smtClean="0"/>
              <a:t>environnements)</a:t>
            </a:r>
            <a:endParaRPr lang="fr-FR" dirty="0"/>
          </a:p>
          <a:p>
            <a:pPr marL="285750" indent="-285750">
              <a:buFont typeface="Arial" panose="020B0604020202020204" pitchFamily="34" charset="0"/>
              <a:buChar char="•"/>
            </a:pPr>
            <a:r>
              <a:rPr lang="fr-FR" dirty="0"/>
              <a:t>Quantum </a:t>
            </a:r>
            <a:r>
              <a:rPr lang="fr-FR" dirty="0" smtClean="0"/>
              <a:t>Smart-1 </a:t>
            </a:r>
            <a:r>
              <a:rPr lang="fr-FR" dirty="0" err="1" smtClean="0"/>
              <a:t>Appliances</a:t>
            </a:r>
            <a:endParaRPr lang="fr-FR" dirty="0"/>
          </a:p>
        </p:txBody>
      </p:sp>
      <p:sp>
        <p:nvSpPr>
          <p:cNvPr id="17" name="ZoneTexte 16">
            <a:extLst>
              <a:ext uri="{FF2B5EF4-FFF2-40B4-BE49-F238E27FC236}">
                <a16:creationId xmlns:a16="http://schemas.microsoft.com/office/drawing/2014/main" xmlns="" id="{C1A88648-6CF6-B19A-9B30-7D83440C1FD2}"/>
              </a:ext>
            </a:extLst>
          </p:cNvPr>
          <p:cNvSpPr txBox="1"/>
          <p:nvPr/>
        </p:nvSpPr>
        <p:spPr>
          <a:xfrm>
            <a:off x="8694834" y="3151438"/>
            <a:ext cx="2721806" cy="1754326"/>
          </a:xfrm>
          <a:prstGeom prst="rect">
            <a:avLst/>
          </a:prstGeom>
          <a:noFill/>
        </p:spPr>
        <p:txBody>
          <a:bodyPr wrap="square" rtlCol="0">
            <a:spAutoFit/>
          </a:bodyPr>
          <a:lstStyle/>
          <a:p>
            <a:pPr marL="285750" indent="-285750">
              <a:buFont typeface="Arial" panose="020B0604020202020204" pitchFamily="34" charset="0"/>
              <a:buChar char="•"/>
            </a:pPr>
            <a:r>
              <a:rPr lang="fr-FR" dirty="0"/>
              <a:t>30 Security </a:t>
            </a:r>
            <a:r>
              <a:rPr lang="fr-FR" dirty="0" err="1"/>
              <a:t>Gateways</a:t>
            </a:r>
            <a:r>
              <a:rPr lang="fr-FR" dirty="0"/>
              <a:t> (New or </a:t>
            </a:r>
            <a:r>
              <a:rPr lang="fr-FR" dirty="0" err="1"/>
              <a:t>existing</a:t>
            </a:r>
            <a:r>
              <a:rPr lang="fr-FR" dirty="0"/>
              <a:t> FW migration) In PYUR Datacenters</a:t>
            </a:r>
          </a:p>
          <a:p>
            <a:pPr marL="285750" indent="-285750">
              <a:buFont typeface="Arial" panose="020B0604020202020204" pitchFamily="34" charset="0"/>
              <a:buChar char="•"/>
            </a:pPr>
            <a:r>
              <a:rPr lang="fr-FR" dirty="0" err="1"/>
              <a:t>Include</a:t>
            </a:r>
            <a:r>
              <a:rPr lang="fr-FR" dirty="0"/>
              <a:t> </a:t>
            </a:r>
            <a:r>
              <a:rPr lang="fr-FR" dirty="0" err="1"/>
              <a:t>stateful</a:t>
            </a:r>
            <a:r>
              <a:rPr lang="fr-FR" dirty="0"/>
              <a:t> inspection</a:t>
            </a:r>
          </a:p>
        </p:txBody>
      </p:sp>
      <p:cxnSp>
        <p:nvCxnSpPr>
          <p:cNvPr id="19" name="Connecteur droit avec flèche 18">
            <a:extLst>
              <a:ext uri="{FF2B5EF4-FFF2-40B4-BE49-F238E27FC236}">
                <a16:creationId xmlns:a16="http://schemas.microsoft.com/office/drawing/2014/main" xmlns="" id="{7800B1B4-C43A-5936-0394-A97B3765B82A}"/>
              </a:ext>
            </a:extLst>
          </p:cNvPr>
          <p:cNvCxnSpPr>
            <a:cxnSpLocks/>
          </p:cNvCxnSpPr>
          <p:nvPr/>
        </p:nvCxnSpPr>
        <p:spPr>
          <a:xfrm>
            <a:off x="3039035" y="2510815"/>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Connecteur droit avec flèche 20">
            <a:extLst>
              <a:ext uri="{FF2B5EF4-FFF2-40B4-BE49-F238E27FC236}">
                <a16:creationId xmlns:a16="http://schemas.microsoft.com/office/drawing/2014/main" xmlns="" id="{51262E5B-8758-49E8-E05E-E61E53F34E95}"/>
              </a:ext>
            </a:extLst>
          </p:cNvPr>
          <p:cNvCxnSpPr>
            <a:cxnSpLocks/>
          </p:cNvCxnSpPr>
          <p:nvPr/>
        </p:nvCxnSpPr>
        <p:spPr>
          <a:xfrm>
            <a:off x="6768352" y="2485789"/>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ZoneTexte 21">
            <a:extLst>
              <a:ext uri="{FF2B5EF4-FFF2-40B4-BE49-F238E27FC236}">
                <a16:creationId xmlns:a16="http://schemas.microsoft.com/office/drawing/2014/main" xmlns="" id="{6A40FC27-8CAF-328C-22A6-2F829146534B}"/>
              </a:ext>
            </a:extLst>
          </p:cNvPr>
          <p:cNvSpPr txBox="1"/>
          <p:nvPr/>
        </p:nvSpPr>
        <p:spPr>
          <a:xfrm>
            <a:off x="3686186" y="2138990"/>
            <a:ext cx="1262332" cy="923330"/>
          </a:xfrm>
          <a:prstGeom prst="rect">
            <a:avLst/>
          </a:prstGeom>
          <a:noFill/>
        </p:spPr>
        <p:txBody>
          <a:bodyPr wrap="square" rtlCol="0">
            <a:spAutoFit/>
          </a:bodyPr>
          <a:lstStyle/>
          <a:p>
            <a:r>
              <a:rPr lang="fr-FR" dirty="0"/>
              <a:t>Config</a:t>
            </a:r>
          </a:p>
          <a:p>
            <a:endParaRPr lang="fr-FR" dirty="0"/>
          </a:p>
          <a:p>
            <a:endParaRPr lang="fr-FR" dirty="0"/>
          </a:p>
        </p:txBody>
      </p:sp>
      <p:sp>
        <p:nvSpPr>
          <p:cNvPr id="23" name="ZoneTexte 22">
            <a:extLst>
              <a:ext uri="{FF2B5EF4-FFF2-40B4-BE49-F238E27FC236}">
                <a16:creationId xmlns:a16="http://schemas.microsoft.com/office/drawing/2014/main" xmlns="" id="{B4B9B944-C3EB-406C-8FCE-7D0C152E0178}"/>
              </a:ext>
            </a:extLst>
          </p:cNvPr>
          <p:cNvSpPr txBox="1"/>
          <p:nvPr/>
        </p:nvSpPr>
        <p:spPr>
          <a:xfrm>
            <a:off x="7282957" y="2086304"/>
            <a:ext cx="2349230" cy="923330"/>
          </a:xfrm>
          <a:prstGeom prst="rect">
            <a:avLst/>
          </a:prstGeom>
          <a:noFill/>
        </p:spPr>
        <p:txBody>
          <a:bodyPr wrap="square" rtlCol="0">
            <a:spAutoFit/>
          </a:bodyPr>
          <a:lstStyle/>
          <a:p>
            <a:r>
              <a:rPr lang="fr-FR" dirty="0" err="1"/>
              <a:t>Policies</a:t>
            </a:r>
            <a:endParaRPr lang="fr-FR" dirty="0"/>
          </a:p>
          <a:p>
            <a:endParaRPr lang="fr-FR" dirty="0"/>
          </a:p>
          <a:p>
            <a:endParaRPr lang="fr-FR" dirty="0"/>
          </a:p>
        </p:txBody>
      </p:sp>
      <p:pic>
        <p:nvPicPr>
          <p:cNvPr id="1026" name="Picture 2" descr="server&quot; Icon - Download for free – Iconduck">
            <a:extLst>
              <a:ext uri="{FF2B5EF4-FFF2-40B4-BE49-F238E27FC236}">
                <a16:creationId xmlns:a16="http://schemas.microsoft.com/office/drawing/2014/main" xmlns="" id="{8AADB70E-E6CE-E5A5-1E74-AFF6CD0DB40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86312" y="2068838"/>
            <a:ext cx="883954" cy="8839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ember Icons - Free SVG &amp; PNG Member Images - Noun Project">
            <a:extLst>
              <a:ext uri="{FF2B5EF4-FFF2-40B4-BE49-F238E27FC236}">
                <a16:creationId xmlns:a16="http://schemas.microsoft.com/office/drawing/2014/main" xmlns="" id="{604D23F7-6FCC-6336-C169-E898AF98E33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32552" y="188558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Member Icons - Free SVG &amp; PNG Member Images - Noun Project">
            <a:extLst>
              <a:ext uri="{FF2B5EF4-FFF2-40B4-BE49-F238E27FC236}">
                <a16:creationId xmlns:a16="http://schemas.microsoft.com/office/drawing/2014/main" xmlns="" id="{0865C44F-55AC-5011-9E1F-082E952EAD1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2323" y="2258308"/>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Member Icons - Free SVG &amp; PNG Member Images - Noun Project">
            <a:extLst>
              <a:ext uri="{FF2B5EF4-FFF2-40B4-BE49-F238E27FC236}">
                <a16:creationId xmlns:a16="http://schemas.microsoft.com/office/drawing/2014/main" xmlns="" id="{5E2718C1-8CA6-ADEC-BD75-CD63E3F9F37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5847" y="261694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24" name="Image 23" descr="Une image contenant clipart, logo, Graphique, texte&#10;&#10;Description générée automatiquement">
            <a:extLst>
              <a:ext uri="{FF2B5EF4-FFF2-40B4-BE49-F238E27FC236}">
                <a16:creationId xmlns:a16="http://schemas.microsoft.com/office/drawing/2014/main" xmlns="" id="{6E7BE850-BE85-1FF4-8DB6-7E5C22CBCDC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8392" y="2560"/>
            <a:ext cx="2309060" cy="1394581"/>
          </a:xfrm>
          <a:prstGeom prst="rect">
            <a:avLst/>
          </a:prstGeom>
        </p:spPr>
      </p:pic>
    </p:spTree>
    <p:extLst>
      <p:ext uri="{BB962C8B-B14F-4D97-AF65-F5344CB8AC3E}">
        <p14:creationId xmlns:p14="http://schemas.microsoft.com/office/powerpoint/2010/main" val="3391092221"/>
      </p:ext>
    </p:extLst>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EDAE16A-7979-1096-8E3F-11494AE12C7F}"/>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C08F8B87-337C-152C-C25B-568BED437205}"/>
              </a:ext>
            </a:extLst>
          </p:cNvPr>
          <p:cNvSpPr>
            <a:spLocks noGrp="1"/>
          </p:cNvSpPr>
          <p:nvPr>
            <p:ph type="body" sz="quarter" idx="18"/>
          </p:nvPr>
        </p:nvSpPr>
        <p:spPr>
          <a:xfrm>
            <a:off x="586804" y="457200"/>
            <a:ext cx="11055799" cy="914400"/>
          </a:xfrm>
        </p:spPr>
        <p:txBody>
          <a:bodyPr/>
          <a:lstStyle/>
          <a:p>
            <a:r>
              <a:rPr lang="en-US" dirty="0"/>
              <a:t>Solution</a:t>
            </a:r>
          </a:p>
        </p:txBody>
      </p:sp>
      <p:pic>
        <p:nvPicPr>
          <p:cNvPr id="3" name="Picture 2">
            <a:extLst>
              <a:ext uri="{FF2B5EF4-FFF2-40B4-BE49-F238E27FC236}">
                <a16:creationId xmlns:a16="http://schemas.microsoft.com/office/drawing/2014/main" xmlns="" id="{6077984C-8907-74BA-5528-FAC7E97ED5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4" name="Footer Placeholder 3" hidden="1">
            <a:extLst>
              <a:ext uri="{FF2B5EF4-FFF2-40B4-BE49-F238E27FC236}">
                <a16:creationId xmlns:a16="http://schemas.microsoft.com/office/drawing/2014/main" xmlns="" id="{AFC11A62-5A71-B9D1-480B-8306523D8E5B}"/>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xmlns="" id="{7E9AE2D9-4502-9874-6661-04E7AC6E3398}"/>
              </a:ext>
            </a:extLst>
          </p:cNvPr>
          <p:cNvSpPr>
            <a:spLocks noGrp="1"/>
          </p:cNvSpPr>
          <p:nvPr>
            <p:ph type="dt" sz="half" idx="19"/>
          </p:nvPr>
        </p:nvSpPr>
        <p:spPr/>
        <p:txBody>
          <a:bodyPr/>
          <a:lstStyle/>
          <a:p>
            <a:endParaRPr lang="en-US" dirty="0"/>
          </a:p>
        </p:txBody>
      </p:sp>
      <p:pic>
        <p:nvPicPr>
          <p:cNvPr id="10" name="Image 9" descr="Une image contenant Rectangle, ligne, capture d’écran, croquis&#10;&#10;Description générée automatiquement">
            <a:extLst>
              <a:ext uri="{FF2B5EF4-FFF2-40B4-BE49-F238E27FC236}">
                <a16:creationId xmlns:a16="http://schemas.microsoft.com/office/drawing/2014/main" xmlns="" id="{945A8B46-8D23-1CED-5605-409AE7D39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052" y="2025910"/>
            <a:ext cx="1379340" cy="1036410"/>
          </a:xfrm>
          <a:prstGeom prst="rect">
            <a:avLst/>
          </a:prstGeom>
        </p:spPr>
      </p:pic>
      <p:pic>
        <p:nvPicPr>
          <p:cNvPr id="14" name="Image 13" descr="Une image contenant Rectangle, clipart, conception&#10;&#10;Description générée automatiquement">
            <a:extLst>
              <a:ext uri="{FF2B5EF4-FFF2-40B4-BE49-F238E27FC236}">
                <a16:creationId xmlns:a16="http://schemas.microsoft.com/office/drawing/2014/main" xmlns="" id="{99A3772A-96CC-EF1B-45FB-1B6AD70558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30923" y="1991617"/>
            <a:ext cx="1745131" cy="1104996"/>
          </a:xfrm>
          <a:prstGeom prst="rect">
            <a:avLst/>
          </a:prstGeom>
        </p:spPr>
      </p:pic>
      <p:sp>
        <p:nvSpPr>
          <p:cNvPr id="15" name="ZoneTexte 14">
            <a:extLst>
              <a:ext uri="{FF2B5EF4-FFF2-40B4-BE49-F238E27FC236}">
                <a16:creationId xmlns:a16="http://schemas.microsoft.com/office/drawing/2014/main" xmlns="" id="{0053ABB4-7413-8D78-B835-E2DB89815B9D}"/>
              </a:ext>
            </a:extLst>
          </p:cNvPr>
          <p:cNvSpPr txBox="1"/>
          <p:nvPr/>
        </p:nvSpPr>
        <p:spPr>
          <a:xfrm>
            <a:off x="1040853" y="3041602"/>
            <a:ext cx="2349230" cy="923330"/>
          </a:xfrm>
          <a:prstGeom prst="rect">
            <a:avLst/>
          </a:prstGeom>
          <a:noFill/>
        </p:spPr>
        <p:txBody>
          <a:bodyPr wrap="square" rtlCol="0">
            <a:spAutoFit/>
          </a:bodyPr>
          <a:lstStyle/>
          <a:p>
            <a:r>
              <a:rPr lang="fr-FR" dirty="0"/>
              <a:t>R80.30 smart console</a:t>
            </a:r>
          </a:p>
          <a:p>
            <a:endParaRPr lang="fr-FR" dirty="0"/>
          </a:p>
          <a:p>
            <a:endParaRPr lang="fr-FR" dirty="0"/>
          </a:p>
        </p:txBody>
      </p:sp>
      <p:sp>
        <p:nvSpPr>
          <p:cNvPr id="16" name="ZoneTexte 15">
            <a:extLst>
              <a:ext uri="{FF2B5EF4-FFF2-40B4-BE49-F238E27FC236}">
                <a16:creationId xmlns:a16="http://schemas.microsoft.com/office/drawing/2014/main" xmlns="" id="{B3551C4B-B122-7250-E3AF-E3C69B4F2797}"/>
              </a:ext>
            </a:extLst>
          </p:cNvPr>
          <p:cNvSpPr txBox="1"/>
          <p:nvPr/>
        </p:nvSpPr>
        <p:spPr>
          <a:xfrm>
            <a:off x="4317352" y="3151438"/>
            <a:ext cx="3745780" cy="923330"/>
          </a:xfrm>
          <a:prstGeom prst="rect">
            <a:avLst/>
          </a:prstGeom>
          <a:noFill/>
        </p:spPr>
        <p:txBody>
          <a:bodyPr wrap="square" rtlCol="0">
            <a:spAutoFit/>
          </a:bodyPr>
          <a:lstStyle/>
          <a:p>
            <a:pPr marL="285750" indent="-285750">
              <a:buFont typeface="Arial" panose="020B0604020202020204" pitchFamily="34" charset="0"/>
              <a:buChar char="•"/>
            </a:pPr>
            <a:r>
              <a:rPr lang="fr-FR" dirty="0"/>
              <a:t>Multi </a:t>
            </a:r>
            <a:r>
              <a:rPr lang="fr-FR" dirty="0" smtClean="0"/>
              <a:t>Domain Security </a:t>
            </a:r>
            <a:r>
              <a:rPr lang="fr-FR" dirty="0"/>
              <a:t>Management </a:t>
            </a:r>
            <a:r>
              <a:rPr lang="fr-FR" dirty="0" err="1"/>
              <a:t>server+software</a:t>
            </a:r>
            <a:r>
              <a:rPr lang="fr-FR" dirty="0"/>
              <a:t> (MDSM) </a:t>
            </a:r>
          </a:p>
        </p:txBody>
      </p:sp>
      <p:sp>
        <p:nvSpPr>
          <p:cNvPr id="17" name="ZoneTexte 16">
            <a:extLst>
              <a:ext uri="{FF2B5EF4-FFF2-40B4-BE49-F238E27FC236}">
                <a16:creationId xmlns:a16="http://schemas.microsoft.com/office/drawing/2014/main" xmlns="" id="{D39FEC3C-5ACB-EB9A-44F1-D90C530A34D4}"/>
              </a:ext>
            </a:extLst>
          </p:cNvPr>
          <p:cNvSpPr txBox="1"/>
          <p:nvPr/>
        </p:nvSpPr>
        <p:spPr>
          <a:xfrm>
            <a:off x="8694834" y="3151438"/>
            <a:ext cx="2721806" cy="369332"/>
          </a:xfrm>
          <a:prstGeom prst="rect">
            <a:avLst/>
          </a:prstGeom>
          <a:noFill/>
        </p:spPr>
        <p:txBody>
          <a:bodyPr wrap="square" rtlCol="0">
            <a:spAutoFit/>
          </a:bodyPr>
          <a:lstStyle/>
          <a:p>
            <a:pPr marL="285750" indent="-285750">
              <a:buFont typeface="Arial" panose="020B0604020202020204" pitchFamily="34" charset="0"/>
              <a:buChar char="•"/>
            </a:pPr>
            <a:r>
              <a:rPr lang="fr-FR" dirty="0"/>
              <a:t>30 Security </a:t>
            </a:r>
            <a:r>
              <a:rPr lang="fr-FR" dirty="0" err="1"/>
              <a:t>Gateways</a:t>
            </a:r>
            <a:endParaRPr lang="fr-FR" dirty="0"/>
          </a:p>
        </p:txBody>
      </p:sp>
      <p:cxnSp>
        <p:nvCxnSpPr>
          <p:cNvPr id="19" name="Connecteur droit avec flèche 18">
            <a:extLst>
              <a:ext uri="{FF2B5EF4-FFF2-40B4-BE49-F238E27FC236}">
                <a16:creationId xmlns:a16="http://schemas.microsoft.com/office/drawing/2014/main" xmlns="" id="{A5BF2F79-0232-BDC7-69D6-51195FB9DEAE}"/>
              </a:ext>
            </a:extLst>
          </p:cNvPr>
          <p:cNvCxnSpPr>
            <a:cxnSpLocks/>
          </p:cNvCxnSpPr>
          <p:nvPr/>
        </p:nvCxnSpPr>
        <p:spPr>
          <a:xfrm>
            <a:off x="3039035" y="2510815"/>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Connecteur droit avec flèche 20">
            <a:extLst>
              <a:ext uri="{FF2B5EF4-FFF2-40B4-BE49-F238E27FC236}">
                <a16:creationId xmlns:a16="http://schemas.microsoft.com/office/drawing/2014/main" xmlns="" id="{169E3367-D6DF-A533-0579-870FDE9529B8}"/>
              </a:ext>
            </a:extLst>
          </p:cNvPr>
          <p:cNvCxnSpPr>
            <a:cxnSpLocks/>
          </p:cNvCxnSpPr>
          <p:nvPr/>
        </p:nvCxnSpPr>
        <p:spPr>
          <a:xfrm>
            <a:off x="6768352" y="2485789"/>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ZoneTexte 21">
            <a:extLst>
              <a:ext uri="{FF2B5EF4-FFF2-40B4-BE49-F238E27FC236}">
                <a16:creationId xmlns:a16="http://schemas.microsoft.com/office/drawing/2014/main" xmlns="" id="{3DA7ECF6-2ACC-1DA9-1475-27532A656CBA}"/>
              </a:ext>
            </a:extLst>
          </p:cNvPr>
          <p:cNvSpPr txBox="1"/>
          <p:nvPr/>
        </p:nvSpPr>
        <p:spPr>
          <a:xfrm>
            <a:off x="3686186" y="2138990"/>
            <a:ext cx="1262332" cy="923330"/>
          </a:xfrm>
          <a:prstGeom prst="rect">
            <a:avLst/>
          </a:prstGeom>
          <a:noFill/>
        </p:spPr>
        <p:txBody>
          <a:bodyPr wrap="square" rtlCol="0">
            <a:spAutoFit/>
          </a:bodyPr>
          <a:lstStyle/>
          <a:p>
            <a:r>
              <a:rPr lang="fr-FR" dirty="0"/>
              <a:t>Config</a:t>
            </a:r>
          </a:p>
          <a:p>
            <a:endParaRPr lang="fr-FR" dirty="0"/>
          </a:p>
          <a:p>
            <a:endParaRPr lang="fr-FR" dirty="0"/>
          </a:p>
        </p:txBody>
      </p:sp>
      <p:sp>
        <p:nvSpPr>
          <p:cNvPr id="23" name="ZoneTexte 22">
            <a:extLst>
              <a:ext uri="{FF2B5EF4-FFF2-40B4-BE49-F238E27FC236}">
                <a16:creationId xmlns:a16="http://schemas.microsoft.com/office/drawing/2014/main" xmlns="" id="{EFD369C9-1031-432D-0FEA-149E28A20F48}"/>
              </a:ext>
            </a:extLst>
          </p:cNvPr>
          <p:cNvSpPr txBox="1"/>
          <p:nvPr/>
        </p:nvSpPr>
        <p:spPr>
          <a:xfrm>
            <a:off x="7282957" y="2086304"/>
            <a:ext cx="2349230" cy="923330"/>
          </a:xfrm>
          <a:prstGeom prst="rect">
            <a:avLst/>
          </a:prstGeom>
          <a:noFill/>
        </p:spPr>
        <p:txBody>
          <a:bodyPr wrap="square" rtlCol="0">
            <a:spAutoFit/>
          </a:bodyPr>
          <a:lstStyle/>
          <a:p>
            <a:r>
              <a:rPr lang="fr-FR" dirty="0" err="1"/>
              <a:t>Policies</a:t>
            </a:r>
            <a:endParaRPr lang="fr-FR" dirty="0"/>
          </a:p>
          <a:p>
            <a:endParaRPr lang="fr-FR" dirty="0"/>
          </a:p>
          <a:p>
            <a:endParaRPr lang="fr-FR" dirty="0"/>
          </a:p>
        </p:txBody>
      </p:sp>
      <p:pic>
        <p:nvPicPr>
          <p:cNvPr id="1026" name="Picture 2" descr="server&quot; Icon - Download for free – Iconduck">
            <a:extLst>
              <a:ext uri="{FF2B5EF4-FFF2-40B4-BE49-F238E27FC236}">
                <a16:creationId xmlns:a16="http://schemas.microsoft.com/office/drawing/2014/main" xmlns="" id="{63B43230-DCD3-0C12-C7DD-4BB5224845F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86312" y="2068838"/>
            <a:ext cx="883954" cy="8839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ember Icons - Free SVG &amp; PNG Member Images - Noun Project">
            <a:extLst>
              <a:ext uri="{FF2B5EF4-FFF2-40B4-BE49-F238E27FC236}">
                <a16:creationId xmlns:a16="http://schemas.microsoft.com/office/drawing/2014/main" xmlns="" id="{AFFAA761-88CF-632B-5A29-91FEC36316D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32552" y="188558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Member Icons - Free SVG &amp; PNG Member Images - Noun Project">
            <a:extLst>
              <a:ext uri="{FF2B5EF4-FFF2-40B4-BE49-F238E27FC236}">
                <a16:creationId xmlns:a16="http://schemas.microsoft.com/office/drawing/2014/main" xmlns="" id="{2E2E0D5E-83EE-0B8F-B49B-A984C2AF088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2323" y="2258308"/>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Member Icons - Free SVG &amp; PNG Member Images - Noun Project">
            <a:extLst>
              <a:ext uri="{FF2B5EF4-FFF2-40B4-BE49-F238E27FC236}">
                <a16:creationId xmlns:a16="http://schemas.microsoft.com/office/drawing/2014/main" xmlns="" id="{5C5F4E39-9F01-AD36-172B-E48F407E2B9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5847" y="261694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24" name="Image 23" descr="Une image contenant clipart, logo, Graphique, texte&#10;&#10;Description générée automatiquement">
            <a:extLst>
              <a:ext uri="{FF2B5EF4-FFF2-40B4-BE49-F238E27FC236}">
                <a16:creationId xmlns:a16="http://schemas.microsoft.com/office/drawing/2014/main" xmlns="" id="{0CE3D789-DD61-3355-A899-730D31E5D3D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8392" y="2560"/>
            <a:ext cx="2309060" cy="1394581"/>
          </a:xfrm>
          <a:prstGeom prst="rect">
            <a:avLst/>
          </a:prstGeom>
        </p:spPr>
      </p:pic>
      <p:pic>
        <p:nvPicPr>
          <p:cNvPr id="2050" name="Picture 2" descr="Advanced Network Threat Prevention - Check Point Software">
            <a:extLst>
              <a:ext uri="{FF2B5EF4-FFF2-40B4-BE49-F238E27FC236}">
                <a16:creationId xmlns:a16="http://schemas.microsoft.com/office/drawing/2014/main" xmlns="" id="{67E5E190-9A6F-BA8D-F099-C90A6D06885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843838" y="4117593"/>
            <a:ext cx="2084451" cy="1398048"/>
          </a:xfrm>
          <a:prstGeom prst="rect">
            <a:avLst/>
          </a:prstGeom>
          <a:noFill/>
          <a:extLst>
            <a:ext uri="{909E8E84-426E-40DD-AFC4-6F175D3DCCD1}">
              <a14:hiddenFill xmlns:a14="http://schemas.microsoft.com/office/drawing/2010/main">
                <a:solidFill>
                  <a:srgbClr val="FFFFFF"/>
                </a:solidFill>
              </a14:hiddenFill>
            </a:ext>
          </a:extLst>
        </p:spPr>
      </p:pic>
      <p:sp>
        <p:nvSpPr>
          <p:cNvPr id="7" name="ZoneTexte 6">
            <a:extLst>
              <a:ext uri="{FF2B5EF4-FFF2-40B4-BE49-F238E27FC236}">
                <a16:creationId xmlns:a16="http://schemas.microsoft.com/office/drawing/2014/main" xmlns="" id="{E5BE7145-6866-618F-E893-C941D967E8D1}"/>
              </a:ext>
            </a:extLst>
          </p:cNvPr>
          <p:cNvSpPr txBox="1"/>
          <p:nvPr/>
        </p:nvSpPr>
        <p:spPr>
          <a:xfrm>
            <a:off x="6096000" y="4395585"/>
            <a:ext cx="856129" cy="584775"/>
          </a:xfrm>
          <a:prstGeom prst="rect">
            <a:avLst/>
          </a:prstGeom>
          <a:noFill/>
        </p:spPr>
        <p:txBody>
          <a:bodyPr wrap="square" rtlCol="0">
            <a:spAutoFit/>
          </a:bodyPr>
          <a:lstStyle/>
          <a:p>
            <a:r>
              <a:rPr lang="fr-FR" sz="3200" b="1" dirty="0"/>
              <a:t>+</a:t>
            </a:r>
          </a:p>
        </p:txBody>
      </p:sp>
      <p:sp>
        <p:nvSpPr>
          <p:cNvPr id="8" name="ZoneTexte 7">
            <a:extLst>
              <a:ext uri="{FF2B5EF4-FFF2-40B4-BE49-F238E27FC236}">
                <a16:creationId xmlns:a16="http://schemas.microsoft.com/office/drawing/2014/main" xmlns="" id="{57B986B1-4EA8-69E0-3036-B58527FDFF63}"/>
              </a:ext>
            </a:extLst>
          </p:cNvPr>
          <p:cNvSpPr txBox="1"/>
          <p:nvPr/>
        </p:nvSpPr>
        <p:spPr>
          <a:xfrm>
            <a:off x="6524064" y="4409988"/>
            <a:ext cx="2009138" cy="707886"/>
          </a:xfrm>
          <a:prstGeom prst="rect">
            <a:avLst/>
          </a:prstGeom>
          <a:noFill/>
        </p:spPr>
        <p:txBody>
          <a:bodyPr wrap="square" rtlCol="0">
            <a:spAutoFit/>
          </a:bodyPr>
          <a:lstStyle/>
          <a:p>
            <a:pPr algn="ctr"/>
            <a:r>
              <a:rPr lang="fr-FR" sz="2000" b="1" dirty="0"/>
              <a:t>VSX Environnement</a:t>
            </a:r>
          </a:p>
        </p:txBody>
      </p:sp>
    </p:spTree>
    <p:extLst>
      <p:ext uri="{BB962C8B-B14F-4D97-AF65-F5344CB8AC3E}">
        <p14:creationId xmlns:p14="http://schemas.microsoft.com/office/powerpoint/2010/main" val="2881881351"/>
      </p:ext>
    </p:extLst>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ED31F20-73FB-A294-91C2-DEC90712FA5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xmlns="" id="{751B9395-24A0-2CDD-075F-3FC4402D0ADB}"/>
              </a:ext>
            </a:extLst>
          </p:cNvPr>
          <p:cNvSpPr>
            <a:spLocks noGrp="1"/>
          </p:cNvSpPr>
          <p:nvPr>
            <p:ph type="title"/>
          </p:nvPr>
        </p:nvSpPr>
        <p:spPr/>
        <p:txBody>
          <a:bodyPr/>
          <a:lstStyle/>
          <a:p>
            <a:r>
              <a:rPr lang="fr-FR" dirty="0">
                <a:effectLst/>
              </a:rPr>
              <a:t>Case </a:t>
            </a:r>
            <a:r>
              <a:rPr lang="fr-FR" dirty="0" err="1">
                <a:effectLst/>
              </a:rPr>
              <a:t>Study</a:t>
            </a:r>
            <a:r>
              <a:rPr lang="fr-FR" dirty="0">
                <a:effectLst/>
              </a:rPr>
              <a:t>: PŸUR Business </a:t>
            </a:r>
            <a:endParaRPr lang="fr-FR" dirty="0"/>
          </a:p>
        </p:txBody>
      </p:sp>
      <p:sp>
        <p:nvSpPr>
          <p:cNvPr id="3" name="Espace réservé du contenu 2">
            <a:extLst>
              <a:ext uri="{FF2B5EF4-FFF2-40B4-BE49-F238E27FC236}">
                <a16:creationId xmlns:a16="http://schemas.microsoft.com/office/drawing/2014/main" xmlns="" id="{D20F7CA0-53E4-87EE-6D11-74465140A775}"/>
              </a:ext>
            </a:extLst>
          </p:cNvPr>
          <p:cNvSpPr>
            <a:spLocks noGrp="1"/>
          </p:cNvSpPr>
          <p:nvPr>
            <p:ph idx="1"/>
          </p:nvPr>
        </p:nvSpPr>
        <p:spPr>
          <a:xfrm>
            <a:off x="838200" y="1799879"/>
            <a:ext cx="10515600" cy="4351338"/>
          </a:xfrm>
        </p:spPr>
        <p:txBody>
          <a:bodyPr>
            <a:normAutofit/>
          </a:bodyPr>
          <a:lstStyle/>
          <a:p>
            <a:pPr marL="0" indent="0">
              <a:buNone/>
            </a:pPr>
            <a:r>
              <a:rPr lang="fr-FR" sz="2400" b="1" dirty="0" err="1"/>
              <a:t>Benefits</a:t>
            </a:r>
            <a:r>
              <a:rPr lang="fr-FR" b="1" dirty="0"/>
              <a:t>  </a:t>
            </a:r>
          </a:p>
          <a:p>
            <a:pPr marL="0" indent="0">
              <a:buNone/>
            </a:pPr>
            <a:endParaRPr lang="fr-FR" b="1" dirty="0"/>
          </a:p>
          <a:p>
            <a:pPr algn="just"/>
            <a:r>
              <a:rPr lang="fr-FR" sz="2000" dirty="0">
                <a:effectLst/>
              </a:rPr>
              <a:t>Protection </a:t>
            </a:r>
            <a:r>
              <a:rPr lang="fr-FR" sz="2000" dirty="0" err="1">
                <a:effectLst/>
              </a:rPr>
              <a:t>against</a:t>
            </a:r>
            <a:r>
              <a:rPr lang="fr-FR" sz="2000" dirty="0">
                <a:effectLst/>
              </a:rPr>
              <a:t> 5</a:t>
            </a:r>
            <a:r>
              <a:rPr lang="fr-FR" sz="2000" baseline="30000" dirty="0">
                <a:effectLst/>
              </a:rPr>
              <a:t>th</a:t>
            </a:r>
            <a:r>
              <a:rPr lang="fr-FR" sz="2000" dirty="0">
                <a:effectLst/>
              </a:rPr>
              <a:t> </a:t>
            </a:r>
            <a:r>
              <a:rPr lang="fr-FR" sz="2000" dirty="0" err="1">
                <a:effectLst/>
              </a:rPr>
              <a:t>generation</a:t>
            </a:r>
            <a:r>
              <a:rPr lang="fr-FR" sz="2000" dirty="0">
                <a:effectLst/>
              </a:rPr>
              <a:t> </a:t>
            </a:r>
            <a:r>
              <a:rPr lang="fr-FR" sz="2000" dirty="0" err="1">
                <a:effectLst/>
              </a:rPr>
              <a:t>attacks</a:t>
            </a:r>
            <a:endParaRPr lang="fr-FR" sz="2000" dirty="0">
              <a:effectLst/>
            </a:endParaRPr>
          </a:p>
          <a:p>
            <a:pPr algn="just"/>
            <a:r>
              <a:rPr lang="fr-FR" sz="2000" dirty="0">
                <a:effectLst/>
              </a:rPr>
              <a:t>Scalable solution</a:t>
            </a:r>
          </a:p>
          <a:p>
            <a:pPr algn="just"/>
            <a:r>
              <a:rPr lang="fr-FR" sz="2000" dirty="0"/>
              <a:t>Fast installation of </a:t>
            </a:r>
            <a:r>
              <a:rPr lang="fr-FR" sz="2000" dirty="0" err="1"/>
              <a:t>security</a:t>
            </a:r>
            <a:r>
              <a:rPr lang="fr-FR" sz="2000" dirty="0"/>
              <a:t> </a:t>
            </a:r>
            <a:r>
              <a:rPr lang="fr-FR" sz="2000" dirty="0" err="1"/>
              <a:t>gateways</a:t>
            </a:r>
            <a:endParaRPr lang="fr-FR" sz="2000" dirty="0"/>
          </a:p>
          <a:p>
            <a:pPr algn="just"/>
            <a:r>
              <a:rPr lang="fr-FR" sz="2000" dirty="0"/>
              <a:t>Simple </a:t>
            </a:r>
            <a:r>
              <a:rPr lang="fr-FR" sz="2000" dirty="0" err="1" smtClean="0"/>
              <a:t>resource</a:t>
            </a:r>
            <a:r>
              <a:rPr lang="fr-FR" sz="2000" dirty="0" smtClean="0"/>
              <a:t> </a:t>
            </a:r>
            <a:r>
              <a:rPr lang="fr-FR" sz="2000" dirty="0"/>
              <a:t>management</a:t>
            </a:r>
          </a:p>
          <a:p>
            <a:pPr algn="just"/>
            <a:r>
              <a:rPr lang="fr-FR" sz="2000" dirty="0" err="1">
                <a:effectLst/>
              </a:rPr>
              <a:t>Transparency</a:t>
            </a:r>
            <a:endParaRPr lang="fr-FR" sz="2000" dirty="0">
              <a:effectLst/>
            </a:endParaRPr>
          </a:p>
          <a:p>
            <a:pPr algn="just"/>
            <a:r>
              <a:rPr lang="fr-FR" sz="2000" dirty="0">
                <a:effectLst/>
              </a:rPr>
              <a:t>Data protection</a:t>
            </a:r>
            <a:endParaRPr lang="fr-FR" sz="2000" b="1" dirty="0"/>
          </a:p>
        </p:txBody>
      </p:sp>
      <p:pic>
        <p:nvPicPr>
          <p:cNvPr id="4100" name="Picture 4" descr="105,688 Benefits Icon Royalty-Free Images, Stock Photos &amp; Pictures |  Shutterstock">
            <a:extLst>
              <a:ext uri="{FF2B5EF4-FFF2-40B4-BE49-F238E27FC236}">
                <a16:creationId xmlns:a16="http://schemas.microsoft.com/office/drawing/2014/main" xmlns="" id="{72060FCF-00CF-1506-891A-39AF8F1E29AF}"/>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9825" t="9579" r="20101" b="15606"/>
          <a:stretch/>
        </p:blipFill>
        <p:spPr bwMode="auto">
          <a:xfrm>
            <a:off x="2196193" y="1661767"/>
            <a:ext cx="605905" cy="6099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heck Point - Wikipedia">
            <a:extLst>
              <a:ext uri="{FF2B5EF4-FFF2-40B4-BE49-F238E27FC236}">
                <a16:creationId xmlns:a16="http://schemas.microsoft.com/office/drawing/2014/main" xmlns="" id="{543094B6-2FD1-F21C-7977-097754FB449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75714" y="2928259"/>
            <a:ext cx="3788229" cy="1812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4881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5383"/>
            <a:ext cx="10515600" cy="679903"/>
          </a:xfrm>
        </p:spPr>
        <p:txBody>
          <a:bodyPr>
            <a:normAutofit/>
          </a:bodyPr>
          <a:lstStyle/>
          <a:p>
            <a:r>
              <a:rPr lang="en-US" sz="2400" dirty="0" smtClean="0">
                <a:latin typeface="Aptos"/>
              </a:rPr>
              <a:t>References:</a:t>
            </a:r>
            <a:endParaRPr lang="en-US" sz="2400" dirty="0">
              <a:latin typeface="Aptos"/>
            </a:endParaRPr>
          </a:p>
        </p:txBody>
      </p:sp>
      <p:sp>
        <p:nvSpPr>
          <p:cNvPr id="3" name="Content Placeholder 2"/>
          <p:cNvSpPr>
            <a:spLocks noGrp="1"/>
          </p:cNvSpPr>
          <p:nvPr>
            <p:ph idx="1"/>
          </p:nvPr>
        </p:nvSpPr>
        <p:spPr>
          <a:xfrm>
            <a:off x="838200" y="1031631"/>
            <a:ext cx="10515600" cy="4426875"/>
          </a:xfrm>
        </p:spPr>
        <p:txBody>
          <a:bodyPr>
            <a:normAutofit lnSpcReduction="10000"/>
          </a:bodyPr>
          <a:lstStyle/>
          <a:p>
            <a:pPr marL="514350" indent="-514350">
              <a:buFont typeface="+mj-lt"/>
              <a:buAutoNum type="arabicPeriod"/>
            </a:pPr>
            <a:r>
              <a:rPr lang="en-US" altLang="zh-CN" sz="1400" dirty="0"/>
              <a:t>What is a </a:t>
            </a:r>
            <a:r>
              <a:rPr lang="en-US" altLang="zh-CN" sz="1400" dirty="0" err="1"/>
              <a:t>Stateful</a:t>
            </a:r>
            <a:r>
              <a:rPr lang="en-US" altLang="zh-CN" sz="1400" dirty="0"/>
              <a:t> Firewall?, 24 February 2024, </a:t>
            </a:r>
            <a:r>
              <a:rPr lang="en-US" altLang="zh-CN" sz="1400" dirty="0">
                <a:hlinkClick r:id="rId2"/>
              </a:rPr>
              <a:t>https://www.checkpoint.com/cyber-hub/network-security/what-is-firewall/what-is-a-stateful-firewall/</a:t>
            </a:r>
            <a:endParaRPr lang="en-US" altLang="zh-CN" sz="1400" dirty="0"/>
          </a:p>
          <a:p>
            <a:pPr marL="514350" indent="-514350">
              <a:buFont typeface="+mj-lt"/>
              <a:buAutoNum type="arabicPeriod"/>
            </a:pPr>
            <a:r>
              <a:rPr lang="en-US" altLang="zh-CN" sz="1400" dirty="0"/>
              <a:t>Check Point Certified Security Administrator, 1.0 ed., Check Point Software Technologies Ltd., Tel Aviv, Israel, 2023, pp. 29-57, 61-62, 592-600, 649-665, 900-905</a:t>
            </a:r>
          </a:p>
          <a:p>
            <a:pPr marL="514350" indent="-514350">
              <a:buFont typeface="+mj-lt"/>
              <a:buAutoNum type="arabicPeriod"/>
            </a:pPr>
            <a:r>
              <a:rPr lang="en-US" sz="1400" dirty="0" smtClean="0"/>
              <a:t>Understanding </a:t>
            </a:r>
            <a:r>
              <a:rPr lang="en-US" sz="1400" dirty="0"/>
              <a:t>Checkpoint 3-Tier Architecture: Components &amp; </a:t>
            </a:r>
            <a:r>
              <a:rPr lang="en-US" sz="1400" dirty="0" smtClean="0"/>
              <a:t>Deployment</a:t>
            </a:r>
            <a:r>
              <a:rPr lang="en-US" sz="1400" dirty="0"/>
              <a:t>, 2023, </a:t>
            </a:r>
            <a:r>
              <a:rPr lang="en-US" sz="1400" dirty="0">
                <a:hlinkClick r:id="rId3"/>
              </a:rPr>
              <a:t>https://networkinterview.com/checkpoint-3-tier-architecture</a:t>
            </a:r>
            <a:r>
              <a:rPr lang="en-US" sz="1400" dirty="0" smtClean="0">
                <a:hlinkClick r:id="rId3"/>
              </a:rPr>
              <a:t>/</a:t>
            </a:r>
            <a:endParaRPr lang="en-US" sz="1400" dirty="0" smtClean="0"/>
          </a:p>
          <a:p>
            <a:pPr marL="514350" indent="-514350">
              <a:buFont typeface="+mj-lt"/>
              <a:buAutoNum type="arabicPeriod"/>
            </a:pPr>
            <a:r>
              <a:rPr lang="en-US" sz="1400" dirty="0"/>
              <a:t>12 Most Important Check Point Firewall Interview Questions and </a:t>
            </a:r>
            <a:r>
              <a:rPr lang="en-US" sz="1400" dirty="0" smtClean="0"/>
              <a:t>Answers, 6 February 2023</a:t>
            </a:r>
            <a:r>
              <a:rPr lang="en-US" sz="1400" dirty="0"/>
              <a:t>, </a:t>
            </a:r>
            <a:r>
              <a:rPr lang="en-US" sz="1400" dirty="0">
                <a:hlinkClick r:id="rId4"/>
              </a:rPr>
              <a:t>https://</a:t>
            </a:r>
            <a:r>
              <a:rPr lang="en-US" sz="1400" dirty="0" smtClean="0">
                <a:hlinkClick r:id="rId4"/>
              </a:rPr>
              <a:t>www.nwkings.com/check-point-firewall-interview-questions</a:t>
            </a:r>
            <a:endParaRPr lang="en-US" sz="1400" dirty="0" smtClean="0"/>
          </a:p>
          <a:p>
            <a:pPr marL="514350" indent="-514350">
              <a:buFont typeface="+mj-lt"/>
              <a:buAutoNum type="arabicPeriod"/>
            </a:pPr>
            <a:r>
              <a:rPr lang="en-US" sz="1400" dirty="0"/>
              <a:t>What is Security Management Architecture?, </a:t>
            </a:r>
            <a:r>
              <a:rPr lang="en-US" sz="1400" dirty="0">
                <a:hlinkClick r:id="rId5"/>
              </a:rPr>
              <a:t>https://www.checkpoint.com/cyber-hub/network-security/what-is-security-management-architecture</a:t>
            </a:r>
            <a:r>
              <a:rPr lang="en-US" sz="1400" dirty="0" smtClean="0">
                <a:hlinkClick r:id="rId5"/>
              </a:rPr>
              <a:t>/</a:t>
            </a:r>
            <a:endParaRPr lang="en-US" sz="1400" dirty="0" smtClean="0"/>
          </a:p>
          <a:p>
            <a:pPr marL="514350" indent="-514350">
              <a:buFont typeface="+mj-lt"/>
              <a:buAutoNum type="arabicPeriod"/>
            </a:pPr>
            <a:r>
              <a:rPr lang="en-US" sz="1400" dirty="0" smtClean="0"/>
              <a:t>Check Point </a:t>
            </a:r>
            <a:r>
              <a:rPr lang="en-US" sz="1400" dirty="0"/>
              <a:t>for Beginners, 2020, </a:t>
            </a:r>
            <a:r>
              <a:rPr lang="en-US" sz="1400" dirty="0">
                <a:hlinkClick r:id="rId6"/>
              </a:rPr>
              <a:t>https://</a:t>
            </a:r>
            <a:r>
              <a:rPr lang="en-US" sz="1400" dirty="0" smtClean="0">
                <a:hlinkClick r:id="rId6"/>
              </a:rPr>
              <a:t>community.checkpoint.com/t5/Check-Point-for-Beginners/Part-1-The-Architecture/ba-p/88043</a:t>
            </a:r>
            <a:endParaRPr lang="en-US" sz="1400" dirty="0" smtClean="0"/>
          </a:p>
          <a:p>
            <a:pPr marL="514350" indent="-514350">
              <a:buFont typeface="+mj-lt"/>
              <a:buAutoNum type="arabicPeriod"/>
            </a:pPr>
            <a:r>
              <a:rPr lang="en-US" sz="1400" dirty="0" smtClean="0"/>
              <a:t>Check Point</a:t>
            </a:r>
            <a:r>
              <a:rPr lang="en-US" sz="1400" dirty="0" smtClean="0"/>
              <a:t>, 2015, </a:t>
            </a:r>
            <a:r>
              <a:rPr lang="en-GB" sz="1400" dirty="0">
                <a:solidFill>
                  <a:srgbClr val="F3F2F1"/>
                </a:solidFill>
                <a:latin typeface="Corbel"/>
                <a:cs typeface="Segoe UI"/>
                <a:hlinkClick r:id="rId7"/>
              </a:rPr>
              <a:t>https://thenetworkseal.wordpress.com/checkpoint-network-2</a:t>
            </a:r>
            <a:r>
              <a:rPr lang="en-GB" sz="1400" dirty="0" smtClean="0">
                <a:solidFill>
                  <a:srgbClr val="F3F2F1"/>
                </a:solidFill>
                <a:latin typeface="Corbel"/>
                <a:cs typeface="Segoe UI"/>
                <a:hlinkClick r:id="rId7"/>
              </a:rPr>
              <a:t>/</a:t>
            </a:r>
            <a:endParaRPr lang="en-GB" sz="1400" dirty="0" smtClean="0">
              <a:solidFill>
                <a:srgbClr val="F3F2F1"/>
              </a:solidFill>
              <a:latin typeface="Corbel"/>
              <a:cs typeface="Segoe UI"/>
            </a:endParaRPr>
          </a:p>
          <a:p>
            <a:pPr marL="514350" indent="-514350">
              <a:buFont typeface="+mj-lt"/>
              <a:buAutoNum type="arabicPeriod"/>
            </a:pPr>
            <a:r>
              <a:rPr lang="en-US" altLang="zh-CN" sz="1400" dirty="0" smtClean="0"/>
              <a:t>What </a:t>
            </a:r>
            <a:r>
              <a:rPr lang="en-US" altLang="zh-CN" sz="1400" dirty="0" smtClean="0"/>
              <a:t>is </a:t>
            </a:r>
            <a:r>
              <a:rPr lang="en-US" altLang="zh-CN" sz="1400" dirty="0"/>
              <a:t>a Firewall?, 2023, </a:t>
            </a:r>
            <a:r>
              <a:rPr lang="en-US" altLang="zh-CN" sz="1400" dirty="0">
                <a:hlinkClick r:id="rId8"/>
              </a:rPr>
              <a:t>https://www.checkpoint.com/cyber-hub/network-security/what-is-firewall</a:t>
            </a:r>
            <a:r>
              <a:rPr lang="en-US" altLang="zh-CN" sz="1400" dirty="0" smtClean="0">
                <a:hlinkClick r:id="rId8"/>
              </a:rPr>
              <a:t>/</a:t>
            </a:r>
            <a:endParaRPr lang="en-US" altLang="zh-CN" sz="1400" dirty="0" smtClean="0"/>
          </a:p>
          <a:p>
            <a:pPr marL="514350" indent="-514350">
              <a:buFont typeface="+mj-lt"/>
              <a:buAutoNum type="arabicPeriod"/>
            </a:pPr>
            <a:r>
              <a:rPr lang="en-US" altLang="zh-CN" sz="1400" dirty="0" smtClean="0"/>
              <a:t>T</a:t>
            </a:r>
            <a:r>
              <a:rPr lang="en-US" altLang="zh-CN" sz="1400" dirty="0" smtClean="0"/>
              <a:t>. Lenard, R. </a:t>
            </a:r>
            <a:r>
              <a:rPr lang="en-US" altLang="zh-CN" sz="1400" dirty="0" err="1" smtClean="0"/>
              <a:t>Bolboaca</a:t>
            </a:r>
            <a:r>
              <a:rPr lang="en-US" altLang="zh-CN" sz="1400" dirty="0"/>
              <a:t>, A </a:t>
            </a:r>
            <a:r>
              <a:rPr lang="en-US" altLang="zh-CN" sz="1400" dirty="0" err="1" smtClean="0"/>
              <a:t>Stateful</a:t>
            </a:r>
            <a:r>
              <a:rPr lang="en-US" altLang="zh-CN" sz="1400" dirty="0" smtClean="0"/>
              <a:t> Firewall </a:t>
            </a:r>
            <a:r>
              <a:rPr lang="en-US" altLang="zh-CN" sz="1400" dirty="0"/>
              <a:t>and </a:t>
            </a:r>
            <a:r>
              <a:rPr lang="en-US" altLang="zh-CN" sz="1400" dirty="0" smtClean="0"/>
              <a:t>intrusion </a:t>
            </a:r>
            <a:r>
              <a:rPr lang="en-US" altLang="zh-CN" sz="1400" dirty="0" smtClean="0"/>
              <a:t>Detection System Enforced </a:t>
            </a:r>
            <a:r>
              <a:rPr lang="en-US" altLang="zh-CN" sz="1400" dirty="0"/>
              <a:t>with </a:t>
            </a:r>
            <a:r>
              <a:rPr lang="en-US" altLang="zh-CN" sz="1400" dirty="0" smtClean="0"/>
              <a:t>Secure Logging </a:t>
            </a:r>
            <a:r>
              <a:rPr lang="en-US" altLang="zh-CN" sz="1400" dirty="0"/>
              <a:t>for </a:t>
            </a:r>
            <a:r>
              <a:rPr lang="en-US" altLang="zh-CN" sz="1400" dirty="0" smtClean="0"/>
              <a:t>Controller Area Network, EICC, 2021, </a:t>
            </a:r>
            <a:r>
              <a:rPr lang="en-US" altLang="zh-CN" sz="1400" dirty="0"/>
              <a:t>p </a:t>
            </a:r>
            <a:r>
              <a:rPr lang="en-US" altLang="zh-CN" sz="1400" dirty="0" smtClean="0"/>
              <a:t>39, </a:t>
            </a:r>
            <a:r>
              <a:rPr lang="en-US" altLang="zh-CN" sz="1400" dirty="0" smtClean="0"/>
              <a:t>10.1145/3487405.3487650</a:t>
            </a:r>
          </a:p>
          <a:p>
            <a:pPr marL="514350" indent="-514350">
              <a:buFont typeface="+mj-lt"/>
              <a:buAutoNum type="arabicPeriod"/>
            </a:pPr>
            <a:r>
              <a:rPr lang="en-US" sz="1400" dirty="0" err="1" smtClean="0"/>
              <a:t>Pyur</a:t>
            </a:r>
            <a:r>
              <a:rPr lang="en-US" sz="1400" dirty="0" smtClean="0"/>
              <a:t> Case Study: Total Network Visibility with a Single Click, 1 January 2021, Check Point </a:t>
            </a:r>
            <a:r>
              <a:rPr lang="en-US" sz="1400" dirty="0"/>
              <a:t>Software Technologies Ltd., </a:t>
            </a:r>
            <a:r>
              <a:rPr lang="en-US" sz="1400" dirty="0">
                <a:hlinkClick r:id="rId9"/>
              </a:rPr>
              <a:t>https://</a:t>
            </a:r>
            <a:r>
              <a:rPr lang="en-US" sz="1400" dirty="0" smtClean="0">
                <a:hlinkClick r:id="rId9"/>
              </a:rPr>
              <a:t>resources.checkpoint.com/case-study/pyur-case-study-total-network-visibility-with-a-single-click</a:t>
            </a:r>
            <a:r>
              <a:rPr lang="en-US" sz="1400" dirty="0" smtClean="0"/>
              <a:t> </a:t>
            </a:r>
          </a:p>
          <a:p>
            <a:pPr marL="514350" indent="-514350">
              <a:buFont typeface="+mj-lt"/>
              <a:buAutoNum type="arabicPeriod"/>
            </a:pPr>
            <a:endParaRPr lang="en-US" altLang="zh-CN" sz="1400" dirty="0" smtClean="0"/>
          </a:p>
          <a:p>
            <a:pPr marL="514350" indent="-514350">
              <a:buFont typeface="+mj-lt"/>
              <a:buAutoNum type="arabicPeriod"/>
            </a:pPr>
            <a:endParaRPr lang="en-US" altLang="zh-CN" sz="1400" dirty="0" smtClean="0"/>
          </a:p>
          <a:p>
            <a:pPr marL="514350" indent="-514350">
              <a:buFont typeface="+mj-lt"/>
              <a:buAutoNum type="arabicPeriod"/>
            </a:pPr>
            <a:endParaRPr lang="en-GB" sz="1400" dirty="0" smtClean="0">
              <a:solidFill>
                <a:srgbClr val="7DB0FF"/>
              </a:solidFill>
              <a:latin typeface="Corbel"/>
              <a:cs typeface="Segoe UI"/>
            </a:endParaRPr>
          </a:p>
          <a:p>
            <a:pPr marL="514350" indent="-514350">
              <a:buFont typeface="+mj-lt"/>
              <a:buAutoNum type="arabicPeriod"/>
            </a:pPr>
            <a:endParaRPr lang="en-US" sz="1400" dirty="0"/>
          </a:p>
          <a:p>
            <a:pPr marL="514350" indent="-514350">
              <a:buFont typeface="+mj-lt"/>
              <a:buAutoNum type="arabicPeriod"/>
            </a:pPr>
            <a:endParaRPr lang="en-US" sz="1400" dirty="0" smtClean="0"/>
          </a:p>
          <a:p>
            <a:pPr marL="514350" indent="-514350">
              <a:buFont typeface="+mj-lt"/>
              <a:buAutoNum type="arabicPeriod"/>
            </a:pPr>
            <a:endParaRPr lang="en-US" sz="1400" dirty="0"/>
          </a:p>
          <a:p>
            <a:pPr marL="514350" indent="-514350">
              <a:buFont typeface="+mj-lt"/>
              <a:buAutoNum type="arabicPeriod"/>
            </a:pPr>
            <a:endParaRPr lang="en-US" dirty="0"/>
          </a:p>
        </p:txBody>
      </p:sp>
    </p:spTree>
    <p:extLst>
      <p:ext uri="{BB962C8B-B14F-4D97-AF65-F5344CB8AC3E}">
        <p14:creationId xmlns:p14="http://schemas.microsoft.com/office/powerpoint/2010/main" val="22410618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1797</TotalTime>
  <Words>1428</Words>
  <Application>Microsoft Office PowerPoint</Application>
  <PresentationFormat>Widescreen</PresentationFormat>
  <Paragraphs>241</Paragraphs>
  <Slides>26</Slides>
  <Notes>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26</vt:i4>
      </vt:variant>
    </vt:vector>
  </HeadingPairs>
  <TitlesOfParts>
    <vt:vector size="37" baseType="lpstr">
      <vt:lpstr>Aptos</vt:lpstr>
      <vt:lpstr>Arial</vt:lpstr>
      <vt:lpstr>Calibri</vt:lpstr>
      <vt:lpstr>Calibri Light</vt:lpstr>
      <vt:lpstr>Corbel</vt:lpstr>
      <vt:lpstr>等线</vt:lpstr>
      <vt:lpstr>Roboto</vt:lpstr>
      <vt:lpstr>Segoe UI</vt:lpstr>
      <vt:lpstr>Verdana</vt:lpstr>
      <vt:lpstr>Office Theme</vt:lpstr>
      <vt:lpstr>UWTSD 200_Title Page 2</vt:lpstr>
      <vt:lpstr>Optimizing Security Posture in an Enterprise Network:    Role of Balancing Components in Checkpoint Architecture</vt:lpstr>
      <vt:lpstr>Enterprise Networks: Security Requirements</vt:lpstr>
      <vt:lpstr>Security Policy</vt:lpstr>
      <vt:lpstr>Security Policy</vt:lpstr>
      <vt:lpstr>Security Policy</vt:lpstr>
      <vt:lpstr>Security Policy</vt:lpstr>
      <vt:lpstr>Access Control</vt:lpstr>
      <vt:lpstr>Access Control</vt:lpstr>
      <vt:lpstr>Access Control</vt:lpstr>
      <vt:lpstr>Access Control</vt:lpstr>
      <vt:lpstr>Access Control</vt:lpstr>
      <vt:lpstr>Access Control</vt:lpstr>
      <vt:lpstr>3-Tier Architecture</vt:lpstr>
      <vt:lpstr>3-Tier Architecture</vt:lpstr>
      <vt:lpstr>3-Tier Architecture</vt:lpstr>
      <vt:lpstr>3-Tier Architecture</vt:lpstr>
      <vt:lpstr>Types of Firewalls</vt:lpstr>
      <vt:lpstr>Packet Filtering Firewall</vt:lpstr>
      <vt:lpstr>3 – WAY TCP Handshake</vt:lpstr>
      <vt:lpstr>Stateful Packet Inspection Firewall</vt:lpstr>
      <vt:lpstr>Stateful Packet Inspection Firewall - Challenges</vt:lpstr>
      <vt:lpstr>Case Study:            Business </vt:lpstr>
      <vt:lpstr>PowerPoint Presentation</vt:lpstr>
      <vt:lpstr>PowerPoint Presentation</vt:lpstr>
      <vt:lpstr>Case Study: PŸUR Business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Business </dc:title>
  <dc:creator>Hassan TINNIN</dc:creator>
  <cp:lastModifiedBy>sakthii k</cp:lastModifiedBy>
  <cp:revision>45</cp:revision>
  <dcterms:created xsi:type="dcterms:W3CDTF">2024-02-24T12:57:47Z</dcterms:created>
  <dcterms:modified xsi:type="dcterms:W3CDTF">2024-02-25T19:33:21Z</dcterms:modified>
</cp:coreProperties>
</file>