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6" r:id="rId2"/>
    <p:sldId id="372" r:id="rId3"/>
    <p:sldId id="373" r:id="rId4"/>
    <p:sldId id="338" r:id="rId5"/>
    <p:sldId id="339" r:id="rId6"/>
    <p:sldId id="371" r:id="rId7"/>
    <p:sldId id="374" r:id="rId8"/>
    <p:sldId id="345" r:id="rId9"/>
    <p:sldId id="346" r:id="rId10"/>
    <p:sldId id="347" r:id="rId11"/>
    <p:sldId id="348" r:id="rId12"/>
    <p:sldId id="349" r:id="rId13"/>
    <p:sldId id="358" r:id="rId14"/>
    <p:sldId id="333" r:id="rId15"/>
    <p:sldId id="359" r:id="rId16"/>
    <p:sldId id="377" r:id="rId17"/>
    <p:sldId id="385" r:id="rId18"/>
    <p:sldId id="360" r:id="rId19"/>
    <p:sldId id="394" r:id="rId20"/>
    <p:sldId id="396" r:id="rId21"/>
    <p:sldId id="395" r:id="rId22"/>
    <p:sldId id="389" r:id="rId23"/>
    <p:sldId id="390" r:id="rId24"/>
    <p:sldId id="391" r:id="rId25"/>
    <p:sldId id="397" r:id="rId26"/>
    <p:sldId id="388" r:id="rId27"/>
    <p:sldId id="268" r:id="rId28"/>
    <p:sldId id="291" r:id="rId29"/>
    <p:sldId id="387" r:id="rId30"/>
    <p:sldId id="286" r:id="rId31"/>
    <p:sldId id="293" r:id="rId32"/>
    <p:sldId id="301" r:id="rId33"/>
    <p:sldId id="298" r:id="rId34"/>
    <p:sldId id="404" r:id="rId35"/>
    <p:sldId id="379" r:id="rId36"/>
    <p:sldId id="380" r:id="rId37"/>
    <p:sldId id="399" r:id="rId38"/>
    <p:sldId id="398" r:id="rId39"/>
    <p:sldId id="400" r:id="rId40"/>
    <p:sldId id="405" r:id="rId41"/>
    <p:sldId id="401" r:id="rId42"/>
    <p:sldId id="402" r:id="rId43"/>
    <p:sldId id="403" r:id="rId44"/>
    <p:sldId id="407" r:id="rId45"/>
    <p:sldId id="290" r:id="rId46"/>
    <p:sldId id="378" r:id="rId47"/>
    <p:sldId id="381" r:id="rId48"/>
    <p:sldId id="382" r:id="rId49"/>
    <p:sldId id="383" r:id="rId50"/>
    <p:sldId id="384" r:id="rId51"/>
    <p:sldId id="392" r:id="rId52"/>
    <p:sldId id="376"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A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C2E304-CEC1-476F-A3AD-21036DBCD47D}" v="69" dt="2026-02-10T10:32:48.5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59043" autoAdjust="0"/>
  </p:normalViewPr>
  <p:slideViewPr>
    <p:cSldViewPr snapToGrid="0">
      <p:cViewPr>
        <p:scale>
          <a:sx n="40" d="100"/>
          <a:sy n="40" d="100"/>
        </p:scale>
        <p:origin x="951" y="330"/>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s>
</file>

<file path=ppt/diagrams/_rels/data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s>
</file>

<file path=ppt/diagrams/_rels/drawing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FA7E3-4C96-4F98-98FF-D0090142EA55}"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1B15A56D-836E-4270-98E5-2AAB00221AEB}">
      <dgm:prSet/>
      <dgm:spPr/>
      <dgm:t>
        <a:bodyPr/>
        <a:lstStyle/>
        <a:p>
          <a:r>
            <a:rPr lang="en-GB"/>
            <a:t>Define domestic abuse</a:t>
          </a:r>
          <a:endParaRPr lang="en-US"/>
        </a:p>
      </dgm:t>
    </dgm:pt>
    <dgm:pt modelId="{0B767F10-0B1E-49F1-B3A8-8832EB7526E5}" type="parTrans" cxnId="{4B0E410B-6271-4EDB-9F21-9903525695C5}">
      <dgm:prSet/>
      <dgm:spPr/>
      <dgm:t>
        <a:bodyPr/>
        <a:lstStyle/>
        <a:p>
          <a:endParaRPr lang="en-US"/>
        </a:p>
      </dgm:t>
    </dgm:pt>
    <dgm:pt modelId="{5B584812-E86A-4202-9EA4-BB879683270A}" type="sibTrans" cxnId="{4B0E410B-6271-4EDB-9F21-9903525695C5}">
      <dgm:prSet phldrT="1" phldr="0"/>
      <dgm:spPr/>
      <dgm:t>
        <a:bodyPr/>
        <a:lstStyle/>
        <a:p>
          <a:r>
            <a:rPr lang="en-US"/>
            <a:t>1</a:t>
          </a:r>
        </a:p>
      </dgm:t>
    </dgm:pt>
    <dgm:pt modelId="{2D9B6BB9-4CD9-4EB1-AD54-2C5FF51EB5F2}">
      <dgm:prSet/>
      <dgm:spPr/>
      <dgm:t>
        <a:bodyPr/>
        <a:lstStyle/>
        <a:p>
          <a:r>
            <a:rPr lang="en-GB"/>
            <a:t>Identify key legislation surround DA</a:t>
          </a:r>
          <a:endParaRPr lang="en-US"/>
        </a:p>
      </dgm:t>
    </dgm:pt>
    <dgm:pt modelId="{AB11FB4B-EBED-4B39-AEDC-00DAE654103B}" type="parTrans" cxnId="{61224BB7-C372-4F13-8DCE-E2C9F4513CEB}">
      <dgm:prSet/>
      <dgm:spPr/>
      <dgm:t>
        <a:bodyPr/>
        <a:lstStyle/>
        <a:p>
          <a:endParaRPr lang="en-US"/>
        </a:p>
      </dgm:t>
    </dgm:pt>
    <dgm:pt modelId="{88CED288-AE10-42D1-8C39-30EA3EE28634}" type="sibTrans" cxnId="{61224BB7-C372-4F13-8DCE-E2C9F4513CEB}">
      <dgm:prSet phldrT="2" phldr="0"/>
      <dgm:spPr/>
      <dgm:t>
        <a:bodyPr/>
        <a:lstStyle/>
        <a:p>
          <a:r>
            <a:rPr lang="en-US"/>
            <a:t>2</a:t>
          </a:r>
        </a:p>
      </dgm:t>
    </dgm:pt>
    <dgm:pt modelId="{EBCE47B0-E713-4432-BBBC-675F5A96CCE6}">
      <dgm:prSet/>
      <dgm:spPr/>
      <dgm:t>
        <a:bodyPr/>
        <a:lstStyle/>
        <a:p>
          <a:r>
            <a:rPr lang="en-GB"/>
            <a:t>Differentiate between domestic abuse and coercive control</a:t>
          </a:r>
          <a:endParaRPr lang="en-US"/>
        </a:p>
      </dgm:t>
    </dgm:pt>
    <dgm:pt modelId="{ECE9CBD1-4FCD-45EA-AF8A-D709B78FD53C}" type="parTrans" cxnId="{0355B8E8-8F88-4AB5-855D-25698C969B99}">
      <dgm:prSet/>
      <dgm:spPr/>
      <dgm:t>
        <a:bodyPr/>
        <a:lstStyle/>
        <a:p>
          <a:endParaRPr lang="en-US"/>
        </a:p>
      </dgm:t>
    </dgm:pt>
    <dgm:pt modelId="{54765AE2-709A-47E9-A463-07886C9C6E6C}" type="sibTrans" cxnId="{0355B8E8-8F88-4AB5-855D-25698C969B99}">
      <dgm:prSet phldrT="3" phldr="0"/>
      <dgm:spPr/>
      <dgm:t>
        <a:bodyPr/>
        <a:lstStyle/>
        <a:p>
          <a:r>
            <a:rPr lang="en-US"/>
            <a:t>3</a:t>
          </a:r>
        </a:p>
      </dgm:t>
    </dgm:pt>
    <dgm:pt modelId="{E52DE7DE-FAB6-4E58-A158-C53F0F999399}">
      <dgm:prSet/>
      <dgm:spPr/>
      <dgm:t>
        <a:bodyPr/>
        <a:lstStyle/>
        <a:p>
          <a:r>
            <a:rPr lang="en-GB"/>
            <a:t>Explain some of the current challenges facing domestic abuse</a:t>
          </a:r>
          <a:endParaRPr lang="en-US"/>
        </a:p>
      </dgm:t>
    </dgm:pt>
    <dgm:pt modelId="{1625CCFB-B10F-4E46-82AE-528722DE8794}" type="parTrans" cxnId="{F191215D-8913-4B5C-95A6-204519F070F0}">
      <dgm:prSet/>
      <dgm:spPr/>
      <dgm:t>
        <a:bodyPr/>
        <a:lstStyle/>
        <a:p>
          <a:endParaRPr lang="en-US"/>
        </a:p>
      </dgm:t>
    </dgm:pt>
    <dgm:pt modelId="{A6646D30-110D-4023-A605-63EE25624F69}" type="sibTrans" cxnId="{F191215D-8913-4B5C-95A6-204519F070F0}">
      <dgm:prSet phldrT="4" phldr="0"/>
      <dgm:spPr/>
      <dgm:t>
        <a:bodyPr/>
        <a:lstStyle/>
        <a:p>
          <a:r>
            <a:rPr lang="en-US"/>
            <a:t>4</a:t>
          </a:r>
        </a:p>
      </dgm:t>
    </dgm:pt>
    <dgm:pt modelId="{6C8746D0-3B4F-4042-9A22-8FD70DEE49D3}" type="pres">
      <dgm:prSet presAssocID="{96AFA7E3-4C96-4F98-98FF-D0090142EA55}" presName="Name0" presStyleCnt="0">
        <dgm:presLayoutVars>
          <dgm:animLvl val="lvl"/>
          <dgm:resizeHandles val="exact"/>
        </dgm:presLayoutVars>
      </dgm:prSet>
      <dgm:spPr/>
    </dgm:pt>
    <dgm:pt modelId="{6C8009F1-257E-4969-B741-CC6DD6064972}" type="pres">
      <dgm:prSet presAssocID="{1B15A56D-836E-4270-98E5-2AAB00221AEB}" presName="compositeNode" presStyleCnt="0">
        <dgm:presLayoutVars>
          <dgm:bulletEnabled val="1"/>
        </dgm:presLayoutVars>
      </dgm:prSet>
      <dgm:spPr/>
    </dgm:pt>
    <dgm:pt modelId="{B9EE814A-535A-41C4-BAB3-69ED73EAD269}" type="pres">
      <dgm:prSet presAssocID="{1B15A56D-836E-4270-98E5-2AAB00221AEB}" presName="bgRect" presStyleLbl="bgAccFollowNode1" presStyleIdx="0" presStyleCnt="4"/>
      <dgm:spPr/>
    </dgm:pt>
    <dgm:pt modelId="{A917118B-0692-4C64-9328-8C055E6F4DC6}" type="pres">
      <dgm:prSet presAssocID="{5B584812-E86A-4202-9EA4-BB879683270A}" presName="sibTransNodeCircle" presStyleLbl="alignNode1" presStyleIdx="0" presStyleCnt="8">
        <dgm:presLayoutVars>
          <dgm:chMax val="0"/>
          <dgm:bulletEnabled/>
        </dgm:presLayoutVars>
      </dgm:prSet>
      <dgm:spPr/>
    </dgm:pt>
    <dgm:pt modelId="{10DE0563-22A7-495C-9363-D05629DB59C4}" type="pres">
      <dgm:prSet presAssocID="{1B15A56D-836E-4270-98E5-2AAB00221AEB}" presName="bottomLine" presStyleLbl="alignNode1" presStyleIdx="1" presStyleCnt="8">
        <dgm:presLayoutVars/>
      </dgm:prSet>
      <dgm:spPr/>
    </dgm:pt>
    <dgm:pt modelId="{11D045DC-FF94-4986-AEE7-A2F5E067CB19}" type="pres">
      <dgm:prSet presAssocID="{1B15A56D-836E-4270-98E5-2AAB00221AEB}" presName="nodeText" presStyleLbl="bgAccFollowNode1" presStyleIdx="0" presStyleCnt="4">
        <dgm:presLayoutVars>
          <dgm:bulletEnabled val="1"/>
        </dgm:presLayoutVars>
      </dgm:prSet>
      <dgm:spPr/>
    </dgm:pt>
    <dgm:pt modelId="{17C7DBBC-2514-4FAB-8E13-F90DA88920A8}" type="pres">
      <dgm:prSet presAssocID="{5B584812-E86A-4202-9EA4-BB879683270A}" presName="sibTrans" presStyleCnt="0"/>
      <dgm:spPr/>
    </dgm:pt>
    <dgm:pt modelId="{10EC1AFE-2259-48D7-9A96-936438053964}" type="pres">
      <dgm:prSet presAssocID="{2D9B6BB9-4CD9-4EB1-AD54-2C5FF51EB5F2}" presName="compositeNode" presStyleCnt="0">
        <dgm:presLayoutVars>
          <dgm:bulletEnabled val="1"/>
        </dgm:presLayoutVars>
      </dgm:prSet>
      <dgm:spPr/>
    </dgm:pt>
    <dgm:pt modelId="{C458F39B-EB07-45B7-87EC-89BD2D7B2190}" type="pres">
      <dgm:prSet presAssocID="{2D9B6BB9-4CD9-4EB1-AD54-2C5FF51EB5F2}" presName="bgRect" presStyleLbl="bgAccFollowNode1" presStyleIdx="1" presStyleCnt="4"/>
      <dgm:spPr/>
    </dgm:pt>
    <dgm:pt modelId="{D6F1D4C7-4895-4BF7-8727-3EAD7CA225C9}" type="pres">
      <dgm:prSet presAssocID="{88CED288-AE10-42D1-8C39-30EA3EE28634}" presName="sibTransNodeCircle" presStyleLbl="alignNode1" presStyleIdx="2" presStyleCnt="8">
        <dgm:presLayoutVars>
          <dgm:chMax val="0"/>
          <dgm:bulletEnabled/>
        </dgm:presLayoutVars>
      </dgm:prSet>
      <dgm:spPr/>
    </dgm:pt>
    <dgm:pt modelId="{6816AD55-5F57-4BFD-8272-8D2C6A7F86FF}" type="pres">
      <dgm:prSet presAssocID="{2D9B6BB9-4CD9-4EB1-AD54-2C5FF51EB5F2}" presName="bottomLine" presStyleLbl="alignNode1" presStyleIdx="3" presStyleCnt="8">
        <dgm:presLayoutVars/>
      </dgm:prSet>
      <dgm:spPr/>
    </dgm:pt>
    <dgm:pt modelId="{E0195EB9-55B3-4291-8390-2C97E923B2A4}" type="pres">
      <dgm:prSet presAssocID="{2D9B6BB9-4CD9-4EB1-AD54-2C5FF51EB5F2}" presName="nodeText" presStyleLbl="bgAccFollowNode1" presStyleIdx="1" presStyleCnt="4">
        <dgm:presLayoutVars>
          <dgm:bulletEnabled val="1"/>
        </dgm:presLayoutVars>
      </dgm:prSet>
      <dgm:spPr/>
    </dgm:pt>
    <dgm:pt modelId="{7C5EE4B7-E68D-49FC-AA39-D8A7F2A87938}" type="pres">
      <dgm:prSet presAssocID="{88CED288-AE10-42D1-8C39-30EA3EE28634}" presName="sibTrans" presStyleCnt="0"/>
      <dgm:spPr/>
    </dgm:pt>
    <dgm:pt modelId="{4B6C5586-5968-456E-B428-839F67F105AB}" type="pres">
      <dgm:prSet presAssocID="{EBCE47B0-E713-4432-BBBC-675F5A96CCE6}" presName="compositeNode" presStyleCnt="0">
        <dgm:presLayoutVars>
          <dgm:bulletEnabled val="1"/>
        </dgm:presLayoutVars>
      </dgm:prSet>
      <dgm:spPr/>
    </dgm:pt>
    <dgm:pt modelId="{8770EFEF-02BC-4D80-B55B-4DE816EDAED9}" type="pres">
      <dgm:prSet presAssocID="{EBCE47B0-E713-4432-BBBC-675F5A96CCE6}" presName="bgRect" presStyleLbl="bgAccFollowNode1" presStyleIdx="2" presStyleCnt="4"/>
      <dgm:spPr/>
    </dgm:pt>
    <dgm:pt modelId="{EF39D67B-C6ED-4F03-B7E0-0210E3924FD0}" type="pres">
      <dgm:prSet presAssocID="{54765AE2-709A-47E9-A463-07886C9C6E6C}" presName="sibTransNodeCircle" presStyleLbl="alignNode1" presStyleIdx="4" presStyleCnt="8">
        <dgm:presLayoutVars>
          <dgm:chMax val="0"/>
          <dgm:bulletEnabled/>
        </dgm:presLayoutVars>
      </dgm:prSet>
      <dgm:spPr/>
    </dgm:pt>
    <dgm:pt modelId="{18E8696A-C29B-4669-B353-DA2A96AED584}" type="pres">
      <dgm:prSet presAssocID="{EBCE47B0-E713-4432-BBBC-675F5A96CCE6}" presName="bottomLine" presStyleLbl="alignNode1" presStyleIdx="5" presStyleCnt="8">
        <dgm:presLayoutVars/>
      </dgm:prSet>
      <dgm:spPr/>
    </dgm:pt>
    <dgm:pt modelId="{C576FFDC-71CF-40DC-8824-DF46B8937B38}" type="pres">
      <dgm:prSet presAssocID="{EBCE47B0-E713-4432-BBBC-675F5A96CCE6}" presName="nodeText" presStyleLbl="bgAccFollowNode1" presStyleIdx="2" presStyleCnt="4">
        <dgm:presLayoutVars>
          <dgm:bulletEnabled val="1"/>
        </dgm:presLayoutVars>
      </dgm:prSet>
      <dgm:spPr/>
    </dgm:pt>
    <dgm:pt modelId="{81425AD6-0F26-4B29-96DA-601D64A3D893}" type="pres">
      <dgm:prSet presAssocID="{54765AE2-709A-47E9-A463-07886C9C6E6C}" presName="sibTrans" presStyleCnt="0"/>
      <dgm:spPr/>
    </dgm:pt>
    <dgm:pt modelId="{CC2609E3-E06C-416C-B62A-361C4D8B3D1D}" type="pres">
      <dgm:prSet presAssocID="{E52DE7DE-FAB6-4E58-A158-C53F0F999399}" presName="compositeNode" presStyleCnt="0">
        <dgm:presLayoutVars>
          <dgm:bulletEnabled val="1"/>
        </dgm:presLayoutVars>
      </dgm:prSet>
      <dgm:spPr/>
    </dgm:pt>
    <dgm:pt modelId="{3BA886EE-535C-4CF1-9979-0F8B16BB9025}" type="pres">
      <dgm:prSet presAssocID="{E52DE7DE-FAB6-4E58-A158-C53F0F999399}" presName="bgRect" presStyleLbl="bgAccFollowNode1" presStyleIdx="3" presStyleCnt="4"/>
      <dgm:spPr/>
    </dgm:pt>
    <dgm:pt modelId="{38C4B025-2D52-41F4-8083-122327B761D5}" type="pres">
      <dgm:prSet presAssocID="{A6646D30-110D-4023-A605-63EE25624F69}" presName="sibTransNodeCircle" presStyleLbl="alignNode1" presStyleIdx="6" presStyleCnt="8">
        <dgm:presLayoutVars>
          <dgm:chMax val="0"/>
          <dgm:bulletEnabled/>
        </dgm:presLayoutVars>
      </dgm:prSet>
      <dgm:spPr/>
    </dgm:pt>
    <dgm:pt modelId="{F34B0855-7030-43C8-9274-84278DE21759}" type="pres">
      <dgm:prSet presAssocID="{E52DE7DE-FAB6-4E58-A158-C53F0F999399}" presName="bottomLine" presStyleLbl="alignNode1" presStyleIdx="7" presStyleCnt="8">
        <dgm:presLayoutVars/>
      </dgm:prSet>
      <dgm:spPr/>
    </dgm:pt>
    <dgm:pt modelId="{F6CBED47-4A2A-434B-A645-17951A5D7391}" type="pres">
      <dgm:prSet presAssocID="{E52DE7DE-FAB6-4E58-A158-C53F0F999399}" presName="nodeText" presStyleLbl="bgAccFollowNode1" presStyleIdx="3" presStyleCnt="4">
        <dgm:presLayoutVars>
          <dgm:bulletEnabled val="1"/>
        </dgm:presLayoutVars>
      </dgm:prSet>
      <dgm:spPr/>
    </dgm:pt>
  </dgm:ptLst>
  <dgm:cxnLst>
    <dgm:cxn modelId="{36FC8909-BDF6-403D-8190-00D8AC09A155}" type="presOf" srcId="{96AFA7E3-4C96-4F98-98FF-D0090142EA55}" destId="{6C8746D0-3B4F-4042-9A22-8FD70DEE49D3}" srcOrd="0" destOrd="0" presId="urn:microsoft.com/office/officeart/2016/7/layout/BasicLinearProcessNumbered"/>
    <dgm:cxn modelId="{4B0E410B-6271-4EDB-9F21-9903525695C5}" srcId="{96AFA7E3-4C96-4F98-98FF-D0090142EA55}" destId="{1B15A56D-836E-4270-98E5-2AAB00221AEB}" srcOrd="0" destOrd="0" parTransId="{0B767F10-0B1E-49F1-B3A8-8832EB7526E5}" sibTransId="{5B584812-E86A-4202-9EA4-BB879683270A}"/>
    <dgm:cxn modelId="{B6E3431D-8983-49DD-ABBB-8ED7F1D336E3}" type="presOf" srcId="{5B584812-E86A-4202-9EA4-BB879683270A}" destId="{A917118B-0692-4C64-9328-8C055E6F4DC6}" srcOrd="0" destOrd="0" presId="urn:microsoft.com/office/officeart/2016/7/layout/BasicLinearProcessNumbered"/>
    <dgm:cxn modelId="{7A3CC827-89CC-46EB-8217-82F2A6D1C7F4}" type="presOf" srcId="{54765AE2-709A-47E9-A463-07886C9C6E6C}" destId="{EF39D67B-C6ED-4F03-B7E0-0210E3924FD0}" srcOrd="0" destOrd="0" presId="urn:microsoft.com/office/officeart/2016/7/layout/BasicLinearProcessNumbered"/>
    <dgm:cxn modelId="{F4E5992A-EAD3-482D-B598-4454F0E251AD}" type="presOf" srcId="{A6646D30-110D-4023-A605-63EE25624F69}" destId="{38C4B025-2D52-41F4-8083-122327B761D5}" srcOrd="0" destOrd="0" presId="urn:microsoft.com/office/officeart/2016/7/layout/BasicLinearProcessNumbered"/>
    <dgm:cxn modelId="{E535312B-0F37-4DBD-A960-0355DD76B338}" type="presOf" srcId="{2D9B6BB9-4CD9-4EB1-AD54-2C5FF51EB5F2}" destId="{E0195EB9-55B3-4291-8390-2C97E923B2A4}" srcOrd="1" destOrd="0" presId="urn:microsoft.com/office/officeart/2016/7/layout/BasicLinearProcessNumbered"/>
    <dgm:cxn modelId="{0892123B-1B1A-4BB8-B261-8E1906751190}" type="presOf" srcId="{88CED288-AE10-42D1-8C39-30EA3EE28634}" destId="{D6F1D4C7-4895-4BF7-8727-3EAD7CA225C9}" srcOrd="0" destOrd="0" presId="urn:microsoft.com/office/officeart/2016/7/layout/BasicLinearProcessNumbered"/>
    <dgm:cxn modelId="{F191215D-8913-4B5C-95A6-204519F070F0}" srcId="{96AFA7E3-4C96-4F98-98FF-D0090142EA55}" destId="{E52DE7DE-FAB6-4E58-A158-C53F0F999399}" srcOrd="3" destOrd="0" parTransId="{1625CCFB-B10F-4E46-82AE-528722DE8794}" sibTransId="{A6646D30-110D-4023-A605-63EE25624F69}"/>
    <dgm:cxn modelId="{16279566-234C-40C2-A6F3-DED6F508F293}" type="presOf" srcId="{1B15A56D-836E-4270-98E5-2AAB00221AEB}" destId="{B9EE814A-535A-41C4-BAB3-69ED73EAD269}" srcOrd="0" destOrd="0" presId="urn:microsoft.com/office/officeart/2016/7/layout/BasicLinearProcessNumbered"/>
    <dgm:cxn modelId="{DCDA0368-0927-4E71-90BF-101B55ABFBD1}" type="presOf" srcId="{EBCE47B0-E713-4432-BBBC-675F5A96CCE6}" destId="{C576FFDC-71CF-40DC-8824-DF46B8937B38}" srcOrd="1" destOrd="0" presId="urn:microsoft.com/office/officeart/2016/7/layout/BasicLinearProcessNumbered"/>
    <dgm:cxn modelId="{48FE064C-BC05-4257-BBB4-5DFB95DC68CE}" type="presOf" srcId="{EBCE47B0-E713-4432-BBBC-675F5A96CCE6}" destId="{8770EFEF-02BC-4D80-B55B-4DE816EDAED9}" srcOrd="0" destOrd="0" presId="urn:microsoft.com/office/officeart/2016/7/layout/BasicLinearProcessNumbered"/>
    <dgm:cxn modelId="{6993DF86-D71D-48EE-A266-E0E8863FABBE}" type="presOf" srcId="{E52DE7DE-FAB6-4E58-A158-C53F0F999399}" destId="{3BA886EE-535C-4CF1-9979-0F8B16BB9025}" srcOrd="0" destOrd="0" presId="urn:microsoft.com/office/officeart/2016/7/layout/BasicLinearProcessNumbered"/>
    <dgm:cxn modelId="{B550A9AE-6E48-4708-A084-581BF1C5DE8F}" type="presOf" srcId="{E52DE7DE-FAB6-4E58-A158-C53F0F999399}" destId="{F6CBED47-4A2A-434B-A645-17951A5D7391}" srcOrd="1" destOrd="0" presId="urn:microsoft.com/office/officeart/2016/7/layout/BasicLinearProcessNumbered"/>
    <dgm:cxn modelId="{FA5706B4-26CB-43E3-A995-B647196069CD}" type="presOf" srcId="{2D9B6BB9-4CD9-4EB1-AD54-2C5FF51EB5F2}" destId="{C458F39B-EB07-45B7-87EC-89BD2D7B2190}" srcOrd="0" destOrd="0" presId="urn:microsoft.com/office/officeart/2016/7/layout/BasicLinearProcessNumbered"/>
    <dgm:cxn modelId="{61224BB7-C372-4F13-8DCE-E2C9F4513CEB}" srcId="{96AFA7E3-4C96-4F98-98FF-D0090142EA55}" destId="{2D9B6BB9-4CD9-4EB1-AD54-2C5FF51EB5F2}" srcOrd="1" destOrd="0" parTransId="{AB11FB4B-EBED-4B39-AEDC-00DAE654103B}" sibTransId="{88CED288-AE10-42D1-8C39-30EA3EE28634}"/>
    <dgm:cxn modelId="{BCD055D1-B7B3-4CAB-9C05-FF6BE57BFEE9}" type="presOf" srcId="{1B15A56D-836E-4270-98E5-2AAB00221AEB}" destId="{11D045DC-FF94-4986-AEE7-A2F5E067CB19}" srcOrd="1" destOrd="0" presId="urn:microsoft.com/office/officeart/2016/7/layout/BasicLinearProcessNumbered"/>
    <dgm:cxn modelId="{0355B8E8-8F88-4AB5-855D-25698C969B99}" srcId="{96AFA7E3-4C96-4F98-98FF-D0090142EA55}" destId="{EBCE47B0-E713-4432-BBBC-675F5A96CCE6}" srcOrd="2" destOrd="0" parTransId="{ECE9CBD1-4FCD-45EA-AF8A-D709B78FD53C}" sibTransId="{54765AE2-709A-47E9-A463-07886C9C6E6C}"/>
    <dgm:cxn modelId="{67397B4D-61C4-4398-9271-FFB5FC447A5F}" type="presParOf" srcId="{6C8746D0-3B4F-4042-9A22-8FD70DEE49D3}" destId="{6C8009F1-257E-4969-B741-CC6DD6064972}" srcOrd="0" destOrd="0" presId="urn:microsoft.com/office/officeart/2016/7/layout/BasicLinearProcessNumbered"/>
    <dgm:cxn modelId="{97279FBB-50D0-4942-A000-8D73DC42319D}" type="presParOf" srcId="{6C8009F1-257E-4969-B741-CC6DD6064972}" destId="{B9EE814A-535A-41C4-BAB3-69ED73EAD269}" srcOrd="0" destOrd="0" presId="urn:microsoft.com/office/officeart/2016/7/layout/BasicLinearProcessNumbered"/>
    <dgm:cxn modelId="{C9400C70-A537-4A9D-94A7-B2B5791AA672}" type="presParOf" srcId="{6C8009F1-257E-4969-B741-CC6DD6064972}" destId="{A917118B-0692-4C64-9328-8C055E6F4DC6}" srcOrd="1" destOrd="0" presId="urn:microsoft.com/office/officeart/2016/7/layout/BasicLinearProcessNumbered"/>
    <dgm:cxn modelId="{1D9668D3-18A5-42D4-91AF-D60482719250}" type="presParOf" srcId="{6C8009F1-257E-4969-B741-CC6DD6064972}" destId="{10DE0563-22A7-495C-9363-D05629DB59C4}" srcOrd="2" destOrd="0" presId="urn:microsoft.com/office/officeart/2016/7/layout/BasicLinearProcessNumbered"/>
    <dgm:cxn modelId="{5AE4EEC9-6892-40B3-A60F-DB51D6CBE655}" type="presParOf" srcId="{6C8009F1-257E-4969-B741-CC6DD6064972}" destId="{11D045DC-FF94-4986-AEE7-A2F5E067CB19}" srcOrd="3" destOrd="0" presId="urn:microsoft.com/office/officeart/2016/7/layout/BasicLinearProcessNumbered"/>
    <dgm:cxn modelId="{CD2D3F4D-9958-4DF0-9712-F06052FAA52A}" type="presParOf" srcId="{6C8746D0-3B4F-4042-9A22-8FD70DEE49D3}" destId="{17C7DBBC-2514-4FAB-8E13-F90DA88920A8}" srcOrd="1" destOrd="0" presId="urn:microsoft.com/office/officeart/2016/7/layout/BasicLinearProcessNumbered"/>
    <dgm:cxn modelId="{6882E25B-6FD5-4306-9965-F93E032FB1F6}" type="presParOf" srcId="{6C8746D0-3B4F-4042-9A22-8FD70DEE49D3}" destId="{10EC1AFE-2259-48D7-9A96-936438053964}" srcOrd="2" destOrd="0" presId="urn:microsoft.com/office/officeart/2016/7/layout/BasicLinearProcessNumbered"/>
    <dgm:cxn modelId="{F5542FB4-AA67-4B13-A64D-D260100DA737}" type="presParOf" srcId="{10EC1AFE-2259-48D7-9A96-936438053964}" destId="{C458F39B-EB07-45B7-87EC-89BD2D7B2190}" srcOrd="0" destOrd="0" presId="urn:microsoft.com/office/officeart/2016/7/layout/BasicLinearProcessNumbered"/>
    <dgm:cxn modelId="{D32C929D-712C-462C-BCEB-011B3DCFC9BD}" type="presParOf" srcId="{10EC1AFE-2259-48D7-9A96-936438053964}" destId="{D6F1D4C7-4895-4BF7-8727-3EAD7CA225C9}" srcOrd="1" destOrd="0" presId="urn:microsoft.com/office/officeart/2016/7/layout/BasicLinearProcessNumbered"/>
    <dgm:cxn modelId="{27E6D792-E2EB-4B32-A086-D55885AC791C}" type="presParOf" srcId="{10EC1AFE-2259-48D7-9A96-936438053964}" destId="{6816AD55-5F57-4BFD-8272-8D2C6A7F86FF}" srcOrd="2" destOrd="0" presId="urn:microsoft.com/office/officeart/2016/7/layout/BasicLinearProcessNumbered"/>
    <dgm:cxn modelId="{217B3CAB-B18E-4206-A919-68909010999C}" type="presParOf" srcId="{10EC1AFE-2259-48D7-9A96-936438053964}" destId="{E0195EB9-55B3-4291-8390-2C97E923B2A4}" srcOrd="3" destOrd="0" presId="urn:microsoft.com/office/officeart/2016/7/layout/BasicLinearProcessNumbered"/>
    <dgm:cxn modelId="{0AF73AB5-9347-49B1-811D-C4BCB52972F8}" type="presParOf" srcId="{6C8746D0-3B4F-4042-9A22-8FD70DEE49D3}" destId="{7C5EE4B7-E68D-49FC-AA39-D8A7F2A87938}" srcOrd="3" destOrd="0" presId="urn:microsoft.com/office/officeart/2016/7/layout/BasicLinearProcessNumbered"/>
    <dgm:cxn modelId="{D19E8BED-38B0-48B8-BA2A-C3280D4A3258}" type="presParOf" srcId="{6C8746D0-3B4F-4042-9A22-8FD70DEE49D3}" destId="{4B6C5586-5968-456E-B428-839F67F105AB}" srcOrd="4" destOrd="0" presId="urn:microsoft.com/office/officeart/2016/7/layout/BasicLinearProcessNumbered"/>
    <dgm:cxn modelId="{766B53BE-A127-4054-93FA-A8695892067B}" type="presParOf" srcId="{4B6C5586-5968-456E-B428-839F67F105AB}" destId="{8770EFEF-02BC-4D80-B55B-4DE816EDAED9}" srcOrd="0" destOrd="0" presId="urn:microsoft.com/office/officeart/2016/7/layout/BasicLinearProcessNumbered"/>
    <dgm:cxn modelId="{819DA990-6542-4588-8281-911A957C75E4}" type="presParOf" srcId="{4B6C5586-5968-456E-B428-839F67F105AB}" destId="{EF39D67B-C6ED-4F03-B7E0-0210E3924FD0}" srcOrd="1" destOrd="0" presId="urn:microsoft.com/office/officeart/2016/7/layout/BasicLinearProcessNumbered"/>
    <dgm:cxn modelId="{B9D3D08E-3DBA-4ABC-8CC3-03E2D18E4417}" type="presParOf" srcId="{4B6C5586-5968-456E-B428-839F67F105AB}" destId="{18E8696A-C29B-4669-B353-DA2A96AED584}" srcOrd="2" destOrd="0" presId="urn:microsoft.com/office/officeart/2016/7/layout/BasicLinearProcessNumbered"/>
    <dgm:cxn modelId="{6AC717FB-0418-45AA-92A3-9E3BED70B8B7}" type="presParOf" srcId="{4B6C5586-5968-456E-B428-839F67F105AB}" destId="{C576FFDC-71CF-40DC-8824-DF46B8937B38}" srcOrd="3" destOrd="0" presId="urn:microsoft.com/office/officeart/2016/7/layout/BasicLinearProcessNumbered"/>
    <dgm:cxn modelId="{B87A75C8-4877-4DE7-B94D-A3352D45C994}" type="presParOf" srcId="{6C8746D0-3B4F-4042-9A22-8FD70DEE49D3}" destId="{81425AD6-0F26-4B29-96DA-601D64A3D893}" srcOrd="5" destOrd="0" presId="urn:microsoft.com/office/officeart/2016/7/layout/BasicLinearProcessNumbered"/>
    <dgm:cxn modelId="{2E2B6D29-5A56-4113-8BEA-94308171C267}" type="presParOf" srcId="{6C8746D0-3B4F-4042-9A22-8FD70DEE49D3}" destId="{CC2609E3-E06C-416C-B62A-361C4D8B3D1D}" srcOrd="6" destOrd="0" presId="urn:microsoft.com/office/officeart/2016/7/layout/BasicLinearProcessNumbered"/>
    <dgm:cxn modelId="{1434388C-978C-4A83-B001-FD7CD6770BD2}" type="presParOf" srcId="{CC2609E3-E06C-416C-B62A-361C4D8B3D1D}" destId="{3BA886EE-535C-4CF1-9979-0F8B16BB9025}" srcOrd="0" destOrd="0" presId="urn:microsoft.com/office/officeart/2016/7/layout/BasicLinearProcessNumbered"/>
    <dgm:cxn modelId="{F3546280-D28A-43FE-B8C4-3F28C34D4380}" type="presParOf" srcId="{CC2609E3-E06C-416C-B62A-361C4D8B3D1D}" destId="{38C4B025-2D52-41F4-8083-122327B761D5}" srcOrd="1" destOrd="0" presId="urn:microsoft.com/office/officeart/2016/7/layout/BasicLinearProcessNumbered"/>
    <dgm:cxn modelId="{3ACF4F16-BAF3-4097-8662-C2ACE0AABCEE}" type="presParOf" srcId="{CC2609E3-E06C-416C-B62A-361C4D8B3D1D}" destId="{F34B0855-7030-43C8-9274-84278DE21759}" srcOrd="2" destOrd="0" presId="urn:microsoft.com/office/officeart/2016/7/layout/BasicLinearProcessNumbered"/>
    <dgm:cxn modelId="{B0B2BE17-C367-4522-971E-6DDA15B2DFC4}" type="presParOf" srcId="{CC2609E3-E06C-416C-B62A-361C4D8B3D1D}" destId="{F6CBED47-4A2A-434B-A645-17951A5D739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F527F-4D82-4FD3-B157-97E1A208657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626DBC-846C-4243-AA6F-15D366EE8AA9}">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29</a:t>
          </a:r>
          <a:r>
            <a:rPr lang="en-US" sz="2000" baseline="30000" dirty="0">
              <a:solidFill>
                <a:schemeClr val="tx1"/>
              </a:solidFill>
            </a:rPr>
            <a:t>th</a:t>
          </a:r>
          <a:r>
            <a:rPr lang="en-US" sz="2000" dirty="0">
              <a:solidFill>
                <a:schemeClr val="tx1"/>
              </a:solidFill>
            </a:rPr>
            <a:t> April 2021, Domestic Abuse Act 2021 became law</a:t>
          </a:r>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Aim is to ensure that DA is properly understood &amp; that it is unacceptable &amp; will be challenged</a:t>
          </a:r>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New legal definition of DA</a:t>
          </a:r>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Children as victims of DA</a:t>
          </a:r>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Extension of coercive control offence</a:t>
          </a:r>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Domestic Abuse Protection Orders (DAPOs)</a:t>
          </a:r>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Violence Disclosure Scheme (Clare’s Law) now on a statutory footing</a:t>
          </a:r>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Abuse Commissioner</a:t>
          </a:r>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88E7E59A-8464-4F2B-8952-C896D14C5C34}" type="pres">
      <dgm:prSet presAssocID="{730F527F-4D82-4FD3-B157-97E1A208657C}" presName="diagram" presStyleCnt="0">
        <dgm:presLayoutVars>
          <dgm:dir/>
          <dgm:resizeHandles val="exact"/>
        </dgm:presLayoutVars>
      </dgm:prSet>
      <dgm:spPr/>
    </dgm:pt>
    <dgm:pt modelId="{AD312DC9-35FF-4DAC-891E-6881AF9120EC}" type="pres">
      <dgm:prSet presAssocID="{A0626DBC-846C-4243-AA6F-15D366EE8AA9}" presName="node" presStyleLbl="node1" presStyleIdx="0" presStyleCnt="8">
        <dgm:presLayoutVars>
          <dgm:bulletEnabled val="1"/>
        </dgm:presLayoutVars>
      </dgm:prSet>
      <dgm:spPr/>
    </dgm:pt>
    <dgm:pt modelId="{8663E7D9-EC4A-4C59-9779-4A0F1BBDED03}" type="pres">
      <dgm:prSet presAssocID="{DDB09EE4-A23E-4E6B-995B-5BF4F4A5AECC}" presName="sibTrans" presStyleCnt="0"/>
      <dgm:spPr/>
    </dgm:pt>
    <dgm:pt modelId="{9A1161F8-79B0-4C7E-9B89-574159259531}" type="pres">
      <dgm:prSet presAssocID="{1CFF2F3C-D6D5-427B-B910-D3E3485E031A}" presName="node" presStyleLbl="node1" presStyleIdx="1" presStyleCnt="8">
        <dgm:presLayoutVars>
          <dgm:bulletEnabled val="1"/>
        </dgm:presLayoutVars>
      </dgm:prSet>
      <dgm:spPr/>
    </dgm:pt>
    <dgm:pt modelId="{54CC8458-47FE-457C-A20C-4C6743AB33D8}" type="pres">
      <dgm:prSet presAssocID="{4AE6F647-E9B0-4042-8773-8113BCA02082}" presName="sibTrans" presStyleCnt="0"/>
      <dgm:spPr/>
    </dgm:pt>
    <dgm:pt modelId="{15CA860F-F026-45BF-89C4-29C56A23405F}" type="pres">
      <dgm:prSet presAssocID="{BFF470DF-C7EF-4844-8EF9-FE5EA3CAE8B8}" presName="node" presStyleLbl="node1" presStyleIdx="2" presStyleCnt="8">
        <dgm:presLayoutVars>
          <dgm:bulletEnabled val="1"/>
        </dgm:presLayoutVars>
      </dgm:prSet>
      <dgm:spPr/>
    </dgm:pt>
    <dgm:pt modelId="{586C4494-64DC-472B-85E6-BD40935F3C21}" type="pres">
      <dgm:prSet presAssocID="{346AACCE-B1B7-4894-976D-EC9185A33A11}" presName="sibTrans" presStyleCnt="0"/>
      <dgm:spPr/>
    </dgm:pt>
    <dgm:pt modelId="{4B7CCB55-37F4-4B70-A1A9-9E3DCE9408E9}" type="pres">
      <dgm:prSet presAssocID="{15CB709A-D4C3-4B97-A2E5-42BEA13314E8}" presName="node" presStyleLbl="node1" presStyleIdx="3" presStyleCnt="8" custScaleY="68648">
        <dgm:presLayoutVars>
          <dgm:bulletEnabled val="1"/>
        </dgm:presLayoutVars>
      </dgm:prSet>
      <dgm:spPr/>
    </dgm:pt>
    <dgm:pt modelId="{17D5872E-7EF7-4A12-8C35-76491895B978}" type="pres">
      <dgm:prSet presAssocID="{9025BA2E-9F13-4620-9E91-B5583813B718}" presName="sibTrans" presStyleCnt="0"/>
      <dgm:spPr/>
    </dgm:pt>
    <dgm:pt modelId="{917A37B9-E5EB-468F-A1C6-42EF48111294}" type="pres">
      <dgm:prSet presAssocID="{CE2A25AE-DAC5-4106-B3F1-9D39B5F52ED7}" presName="node" presStyleLbl="node1" presStyleIdx="4" presStyleCnt="8" custScaleY="66622">
        <dgm:presLayoutVars>
          <dgm:bulletEnabled val="1"/>
        </dgm:presLayoutVars>
      </dgm:prSet>
      <dgm:spPr/>
    </dgm:pt>
    <dgm:pt modelId="{F25FD256-9F1E-4397-80CC-91EA7C586FCB}" type="pres">
      <dgm:prSet presAssocID="{1787227C-4479-4953-B3F3-418F5057C114}" presName="sibTrans" presStyleCnt="0"/>
      <dgm:spPr/>
    </dgm:pt>
    <dgm:pt modelId="{7FAF2CF0-EA1D-48E9-B4FE-0BDF53A62CA4}" type="pres">
      <dgm:prSet presAssocID="{4D84D8DD-F0F6-4FD0-9E70-D9E4C2E0F8A8}" presName="node" presStyleLbl="node1" presStyleIdx="5" presStyleCnt="8" custScaleY="64330">
        <dgm:presLayoutVars>
          <dgm:bulletEnabled val="1"/>
        </dgm:presLayoutVars>
      </dgm:prSet>
      <dgm:spPr/>
    </dgm:pt>
    <dgm:pt modelId="{C38EA8E1-9723-4ADC-B02C-7BA8A6CD3954}" type="pres">
      <dgm:prSet presAssocID="{AB839FBF-45EB-466F-A43C-2B1A283EADF7}" presName="sibTrans" presStyleCnt="0"/>
      <dgm:spPr/>
    </dgm:pt>
    <dgm:pt modelId="{84298D9B-6C18-49D3-A88C-4159B35CE88C}" type="pres">
      <dgm:prSet presAssocID="{545D3CF0-3D21-4466-B711-826018F6DF7F}" presName="node" presStyleLbl="node1" presStyleIdx="6" presStyleCnt="8" custScaleX="135116" custScaleY="77496">
        <dgm:presLayoutVars>
          <dgm:bulletEnabled val="1"/>
        </dgm:presLayoutVars>
      </dgm:prSet>
      <dgm:spPr/>
    </dgm:pt>
    <dgm:pt modelId="{69F772E9-C4F2-4FCB-B31B-C10A7A257BDA}" type="pres">
      <dgm:prSet presAssocID="{82F5EF17-6A1B-4505-A756-62ABEB57CB0B}" presName="sibTrans" presStyleCnt="0"/>
      <dgm:spPr/>
    </dgm:pt>
    <dgm:pt modelId="{5609D21B-DEB2-4C7A-9CDA-43964D4784FF}" type="pres">
      <dgm:prSet presAssocID="{A3E50E64-F041-48D5-B391-9E455BA97BFF}" presName="node" presStyleLbl="node1" presStyleIdx="7" presStyleCnt="8" custScaleX="132022" custScaleY="78505">
        <dgm:presLayoutVars>
          <dgm:bulletEnabled val="1"/>
        </dgm:presLayoutVars>
      </dgm:prSet>
      <dgm:spPr/>
    </dgm:pt>
  </dgm:ptLst>
  <dgm:cxnLst>
    <dgm:cxn modelId="{3F396E06-8459-4825-BAAE-4E8E2778D2E1}" srcId="{730F527F-4D82-4FD3-B157-97E1A208657C}" destId="{15CB709A-D4C3-4B97-A2E5-42BEA13314E8}" srcOrd="3" destOrd="0" parTransId="{89157889-815D-4F68-9BD6-383A30B38AFA}" sibTransId="{9025BA2E-9F13-4620-9E91-B5583813B718}"/>
    <dgm:cxn modelId="{056CA466-A428-4B08-B0B8-A1D204160C9F}" type="presOf" srcId="{15CB709A-D4C3-4B97-A2E5-42BEA13314E8}" destId="{4B7CCB55-37F4-4B70-A1A9-9E3DCE9408E9}" srcOrd="0" destOrd="0" presId="urn:microsoft.com/office/officeart/2005/8/layout/default"/>
    <dgm:cxn modelId="{70E0E368-C320-4377-B466-920BA7904094}" type="presOf" srcId="{A0626DBC-846C-4243-AA6F-15D366EE8AA9}" destId="{AD312DC9-35FF-4DAC-891E-6881AF9120EC}" srcOrd="0" destOrd="0" presId="urn:microsoft.com/office/officeart/2005/8/layout/default"/>
    <dgm:cxn modelId="{C66AD87D-A196-4F86-AEF4-662B681DD085}" srcId="{730F527F-4D82-4FD3-B157-97E1A208657C}" destId="{A0626DBC-846C-4243-AA6F-15D366EE8AA9}" srcOrd="0" destOrd="0" parTransId="{EC7476A6-5AAA-4FAD-9DB9-8F7801C66062}" sibTransId="{DDB09EE4-A23E-4E6B-995B-5BF4F4A5AECC}"/>
    <dgm:cxn modelId="{7F8E7C82-2BF6-45F4-93EE-327AA0588BAE}" type="presOf" srcId="{1CFF2F3C-D6D5-427B-B910-D3E3485E031A}" destId="{9A1161F8-79B0-4C7E-9B89-574159259531}" srcOrd="0" destOrd="0" presId="urn:microsoft.com/office/officeart/2005/8/layout/default"/>
    <dgm:cxn modelId="{D62701A3-B983-4F2D-96AE-C6E061C322BD}" srcId="{730F527F-4D82-4FD3-B157-97E1A208657C}" destId="{CE2A25AE-DAC5-4106-B3F1-9D39B5F52ED7}" srcOrd="4" destOrd="0" parTransId="{665E839A-576F-4191-BA4E-EBFB2E1C7F12}" sibTransId="{1787227C-4479-4953-B3F3-418F5057C114}"/>
    <dgm:cxn modelId="{3C4191AC-9B47-4D0D-BC44-786283D29053}" type="presOf" srcId="{A3E50E64-F041-48D5-B391-9E455BA97BFF}" destId="{5609D21B-DEB2-4C7A-9CDA-43964D4784FF}" srcOrd="0" destOrd="0" presId="urn:microsoft.com/office/officeart/2005/8/layout/default"/>
    <dgm:cxn modelId="{96E7D1B5-1A61-4151-AADF-43015B7D98DD}" type="presOf" srcId="{545D3CF0-3D21-4466-B711-826018F6DF7F}" destId="{84298D9B-6C18-49D3-A88C-4159B35CE88C}" srcOrd="0" destOrd="0" presId="urn:microsoft.com/office/officeart/2005/8/layout/default"/>
    <dgm:cxn modelId="{E5CD59B8-6B9B-482E-8FB6-68BB29BDF192}" srcId="{730F527F-4D82-4FD3-B157-97E1A208657C}" destId="{BFF470DF-C7EF-4844-8EF9-FE5EA3CAE8B8}" srcOrd="2" destOrd="0" parTransId="{12185637-0C74-4857-93B5-212B481A1329}" sibTransId="{346AACCE-B1B7-4894-976D-EC9185A33A11}"/>
    <dgm:cxn modelId="{6888F1C5-76B4-4D8A-B28A-8E2A3BD77251}" type="presOf" srcId="{730F527F-4D82-4FD3-B157-97E1A208657C}" destId="{88E7E59A-8464-4F2B-8952-C896D14C5C34}" srcOrd="0" destOrd="0" presId="urn:microsoft.com/office/officeart/2005/8/layout/default"/>
    <dgm:cxn modelId="{012699CC-B913-4444-82B9-5D54C5A22C03}" srcId="{730F527F-4D82-4FD3-B157-97E1A208657C}" destId="{545D3CF0-3D21-4466-B711-826018F6DF7F}" srcOrd="6" destOrd="0" parTransId="{F629D243-BBDD-4037-B231-BF3E8E16D4E4}" sibTransId="{82F5EF17-6A1B-4505-A756-62ABEB57CB0B}"/>
    <dgm:cxn modelId="{A970AFD6-7244-486C-AC5F-18AEB7AC3621}" type="presOf" srcId="{BFF470DF-C7EF-4844-8EF9-FE5EA3CAE8B8}" destId="{15CA860F-F026-45BF-89C4-29C56A23405F}" srcOrd="0" destOrd="0" presId="urn:microsoft.com/office/officeart/2005/8/layout/default"/>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57C233F9-876B-4C5B-924D-D05E9FC3E379}" type="presOf" srcId="{4D84D8DD-F0F6-4FD0-9E70-D9E4C2E0F8A8}" destId="{7FAF2CF0-EA1D-48E9-B4FE-0BDF53A62CA4}" srcOrd="0" destOrd="0" presId="urn:microsoft.com/office/officeart/2005/8/layout/default"/>
    <dgm:cxn modelId="{892AD7FF-A1C1-4731-8C8D-D296723C71AA}" type="presOf" srcId="{CE2A25AE-DAC5-4106-B3F1-9D39B5F52ED7}" destId="{917A37B9-E5EB-468F-A1C6-42EF48111294}" srcOrd="0" destOrd="0" presId="urn:microsoft.com/office/officeart/2005/8/layout/default"/>
    <dgm:cxn modelId="{A44F4C94-D8A1-495F-99EF-7C494ECFBF8B}" type="presParOf" srcId="{88E7E59A-8464-4F2B-8952-C896D14C5C34}" destId="{AD312DC9-35FF-4DAC-891E-6881AF9120EC}" srcOrd="0" destOrd="0" presId="urn:microsoft.com/office/officeart/2005/8/layout/default"/>
    <dgm:cxn modelId="{4B63B30B-CF83-40DD-AD6B-F17E30CB71AE}" type="presParOf" srcId="{88E7E59A-8464-4F2B-8952-C896D14C5C34}" destId="{8663E7D9-EC4A-4C59-9779-4A0F1BBDED03}" srcOrd="1" destOrd="0" presId="urn:microsoft.com/office/officeart/2005/8/layout/default"/>
    <dgm:cxn modelId="{8FCA223D-34FE-4AF7-8FB3-11B0622C5290}" type="presParOf" srcId="{88E7E59A-8464-4F2B-8952-C896D14C5C34}" destId="{9A1161F8-79B0-4C7E-9B89-574159259531}" srcOrd="2" destOrd="0" presId="urn:microsoft.com/office/officeart/2005/8/layout/default"/>
    <dgm:cxn modelId="{55A2DEA8-4915-4BE7-B24D-9E551660FE52}" type="presParOf" srcId="{88E7E59A-8464-4F2B-8952-C896D14C5C34}" destId="{54CC8458-47FE-457C-A20C-4C6743AB33D8}" srcOrd="3" destOrd="0" presId="urn:microsoft.com/office/officeart/2005/8/layout/default"/>
    <dgm:cxn modelId="{5A2E907A-B2C7-493E-9B69-14EFCBB331BA}" type="presParOf" srcId="{88E7E59A-8464-4F2B-8952-C896D14C5C34}" destId="{15CA860F-F026-45BF-89C4-29C56A23405F}" srcOrd="4" destOrd="0" presId="urn:microsoft.com/office/officeart/2005/8/layout/default"/>
    <dgm:cxn modelId="{EA0DDB5C-238F-443D-8CF5-4D16F891A38B}" type="presParOf" srcId="{88E7E59A-8464-4F2B-8952-C896D14C5C34}" destId="{586C4494-64DC-472B-85E6-BD40935F3C21}" srcOrd="5" destOrd="0" presId="urn:microsoft.com/office/officeart/2005/8/layout/default"/>
    <dgm:cxn modelId="{227CAE6B-1DCD-4481-B1A0-2491A96917DB}" type="presParOf" srcId="{88E7E59A-8464-4F2B-8952-C896D14C5C34}" destId="{4B7CCB55-37F4-4B70-A1A9-9E3DCE9408E9}" srcOrd="6" destOrd="0" presId="urn:microsoft.com/office/officeart/2005/8/layout/default"/>
    <dgm:cxn modelId="{5C0D93EC-19F0-42AB-A775-973179612B87}" type="presParOf" srcId="{88E7E59A-8464-4F2B-8952-C896D14C5C34}" destId="{17D5872E-7EF7-4A12-8C35-76491895B978}" srcOrd="7" destOrd="0" presId="urn:microsoft.com/office/officeart/2005/8/layout/default"/>
    <dgm:cxn modelId="{AC7EEB90-FC00-4824-AADD-AF7881B878A3}" type="presParOf" srcId="{88E7E59A-8464-4F2B-8952-C896D14C5C34}" destId="{917A37B9-E5EB-468F-A1C6-42EF48111294}" srcOrd="8" destOrd="0" presId="urn:microsoft.com/office/officeart/2005/8/layout/default"/>
    <dgm:cxn modelId="{34C8D17B-BF6B-48E0-97B9-93DA073DF984}" type="presParOf" srcId="{88E7E59A-8464-4F2B-8952-C896D14C5C34}" destId="{F25FD256-9F1E-4397-80CC-91EA7C586FCB}" srcOrd="9" destOrd="0" presId="urn:microsoft.com/office/officeart/2005/8/layout/default"/>
    <dgm:cxn modelId="{ACB2CBC2-E854-4F3D-8E96-8B509F33D053}" type="presParOf" srcId="{88E7E59A-8464-4F2B-8952-C896D14C5C34}" destId="{7FAF2CF0-EA1D-48E9-B4FE-0BDF53A62CA4}" srcOrd="10" destOrd="0" presId="urn:microsoft.com/office/officeart/2005/8/layout/default"/>
    <dgm:cxn modelId="{B8FCFA35-68ED-4B8A-9B09-53DECB1B6B10}" type="presParOf" srcId="{88E7E59A-8464-4F2B-8952-C896D14C5C34}" destId="{C38EA8E1-9723-4ADC-B02C-7BA8A6CD3954}" srcOrd="11" destOrd="0" presId="urn:microsoft.com/office/officeart/2005/8/layout/default"/>
    <dgm:cxn modelId="{3B6D7AE4-A50C-420A-9AC4-EAD524BAD3CA}" type="presParOf" srcId="{88E7E59A-8464-4F2B-8952-C896D14C5C34}" destId="{84298D9B-6C18-49D3-A88C-4159B35CE88C}" srcOrd="12" destOrd="0" presId="urn:microsoft.com/office/officeart/2005/8/layout/default"/>
    <dgm:cxn modelId="{E4E96123-F379-4F53-B220-EF2476CD653C}" type="presParOf" srcId="{88E7E59A-8464-4F2B-8952-C896D14C5C34}" destId="{69F772E9-C4F2-4FCB-B31B-C10A7A257BDA}" srcOrd="13" destOrd="0" presId="urn:microsoft.com/office/officeart/2005/8/layout/default"/>
    <dgm:cxn modelId="{D95F5BE3-BB07-42A8-9E46-E958EF55E927}" type="presParOf" srcId="{88E7E59A-8464-4F2B-8952-C896D14C5C34}" destId="{5609D21B-DEB2-4C7A-9CDA-43964D4784FF}"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3d1" qsCatId="3D" csTypeId="urn:microsoft.com/office/officeart/2005/8/colors/colorful4" csCatId="colorful"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a:t>
          </a:r>
          <a:r>
            <a:rPr lang="en-GB" sz="2400" noProof="0" dirty="0"/>
            <a:t>behaviour</a:t>
          </a:r>
          <a:r>
            <a:rPr lang="en-US" sz="2400" dirty="0"/>
            <a:t>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dirty="0" err="1"/>
            <a:t>Behaviour</a:t>
          </a:r>
          <a:r>
            <a:rPr lang="en-US" sz="2400" dirty="0"/>
            <a:t> is ‘abusive’ if it consists of any of the following – physical or sexual abuse, violent or threatening behavior; controlling or coercive behavior; economic abuse, psychological, emotional or other abuse;</a:t>
          </a:r>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dirty="0"/>
            <a:t>And it </a:t>
          </a:r>
          <a:r>
            <a:rPr lang="en-US" sz="2400" b="1" i="1" u="sng" dirty="0"/>
            <a:t>does not matter </a:t>
          </a:r>
          <a:r>
            <a:rPr lang="en-US" sz="2400" dirty="0"/>
            <a:t>whether the </a:t>
          </a:r>
          <a:r>
            <a:rPr lang="en-US" sz="2400" dirty="0" err="1"/>
            <a:t>behaviour</a:t>
          </a:r>
          <a:r>
            <a:rPr lang="en-US" sz="2400" dirty="0"/>
            <a:t> consists of a </a:t>
          </a:r>
          <a:r>
            <a:rPr lang="en-US" sz="2400" b="1" i="1" u="sng" dirty="0"/>
            <a:t>single incident </a:t>
          </a:r>
          <a:r>
            <a:rPr lang="en-US" sz="2400" dirty="0"/>
            <a:t>or a </a:t>
          </a:r>
          <a:r>
            <a:rPr lang="en-US" sz="2400" b="1" i="1" u="sng" dirty="0"/>
            <a:t>course of conduct</a:t>
          </a:r>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ScaleY="7191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7C4D58-029E-4E2B-9294-6805D0206700}"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C7EF176D-72BD-49BE-AAA7-5FD9E0F90EE5}">
      <dgm:prSet phldrT="[Text]" custT="1"/>
      <dgm:spPr>
        <a:solidFill>
          <a:schemeClr val="accent5">
            <a:lumMod val="40000"/>
            <a:lumOff val="60000"/>
          </a:schemeClr>
        </a:solidFill>
        <a:ln>
          <a:solidFill>
            <a:schemeClr val="tx1"/>
          </a:solidFill>
        </a:ln>
      </dgm:spPr>
      <dgm:t>
        <a:bodyPr/>
        <a:lstStyle/>
        <a:p>
          <a:r>
            <a:rPr lang="en-GB" sz="2800" b="1" dirty="0">
              <a:solidFill>
                <a:schemeClr val="tx1"/>
              </a:solidFill>
            </a:rPr>
            <a:t>Situational Couple Violence</a:t>
          </a:r>
        </a:p>
      </dgm:t>
    </dgm:pt>
    <dgm:pt modelId="{8D8CF7F9-42A1-4611-8EE1-B741A2B17FCD}" type="parTrans" cxnId="{FC15786E-5C4F-4D31-AAAE-020643B62933}">
      <dgm:prSet/>
      <dgm:spPr/>
      <dgm:t>
        <a:bodyPr/>
        <a:lstStyle/>
        <a:p>
          <a:endParaRPr lang="en-GB"/>
        </a:p>
      </dgm:t>
    </dgm:pt>
    <dgm:pt modelId="{C7EF7E16-EB7D-456E-A85C-500CE5032837}" type="sibTrans" cxnId="{FC15786E-5C4F-4D31-AAAE-020643B62933}">
      <dgm:prSet/>
      <dgm:spPr/>
      <dgm:t>
        <a:bodyPr/>
        <a:lstStyle/>
        <a:p>
          <a:endParaRPr lang="en-GB"/>
        </a:p>
      </dgm:t>
    </dgm:pt>
    <dgm:pt modelId="{3DE6726A-4DAB-4680-A0FD-312DB96CA8FE}">
      <dgm:prSet phldrT="[Text]" custT="1"/>
      <dgm:spPr>
        <a:solidFill>
          <a:schemeClr val="accent5">
            <a:lumMod val="40000"/>
            <a:lumOff val="60000"/>
          </a:schemeClr>
        </a:solidFill>
      </dgm:spPr>
      <dgm:t>
        <a:bodyPr/>
        <a:lstStyle/>
        <a:p>
          <a:r>
            <a:rPr lang="en-GB" sz="2100" dirty="0">
              <a:solidFill>
                <a:schemeClr val="tx1"/>
              </a:solidFill>
            </a:rPr>
            <a:t>Situation based</a:t>
          </a:r>
        </a:p>
        <a:p>
          <a:r>
            <a:rPr lang="en-GB" sz="2100" dirty="0">
              <a:solidFill>
                <a:schemeClr val="tx1"/>
              </a:solidFill>
            </a:rPr>
            <a:t>No underlying dynamic of control &amp; domination</a:t>
          </a:r>
        </a:p>
        <a:p>
          <a:r>
            <a:rPr lang="en-GB" sz="2100" dirty="0">
              <a:solidFill>
                <a:schemeClr val="tx1"/>
              </a:solidFill>
            </a:rPr>
            <a:t>Perp by both men &amp; women but men’s violence often more frequent &amp; severe</a:t>
          </a:r>
        </a:p>
        <a:p>
          <a:r>
            <a:rPr lang="en-GB" sz="2100" dirty="0">
              <a:solidFill>
                <a:schemeClr val="tx1"/>
              </a:solidFill>
            </a:rPr>
            <a:t>Many see the violence they receive not requiring police involvement</a:t>
          </a:r>
        </a:p>
        <a:p>
          <a:r>
            <a:rPr lang="en-GB" sz="2100" dirty="0">
              <a:solidFill>
                <a:schemeClr val="tx1"/>
              </a:solidFill>
            </a:rPr>
            <a:t>Can be frequent or infrequent</a:t>
          </a:r>
        </a:p>
        <a:p>
          <a:r>
            <a:rPr lang="en-GB" sz="2100" dirty="0">
              <a:solidFill>
                <a:schemeClr val="tx1"/>
              </a:solidFill>
            </a:rPr>
            <a:t>Partners </a:t>
          </a:r>
          <a:r>
            <a:rPr lang="en-GB" sz="2100" b="1" dirty="0">
              <a:solidFill>
                <a:schemeClr val="tx1"/>
              </a:solidFill>
            </a:rPr>
            <a:t>do not live in fear </a:t>
          </a:r>
          <a:r>
            <a:rPr lang="en-GB" sz="2100" dirty="0">
              <a:solidFill>
                <a:schemeClr val="tx1"/>
              </a:solidFill>
            </a:rPr>
            <a:t>of each other</a:t>
          </a:r>
        </a:p>
      </dgm:t>
    </dgm:pt>
    <dgm:pt modelId="{A55CA623-C6E8-44DB-AD7C-7E6CCF2D1F55}" type="parTrans" cxnId="{F5D29D00-0E50-4C2A-990C-90DD915E9F1F}">
      <dgm:prSet/>
      <dgm:spPr/>
      <dgm:t>
        <a:bodyPr/>
        <a:lstStyle/>
        <a:p>
          <a:endParaRPr lang="en-GB"/>
        </a:p>
      </dgm:t>
    </dgm:pt>
    <dgm:pt modelId="{61CA468C-2BAD-4A04-9A1C-0555B8CA4FE9}" type="sibTrans" cxnId="{F5D29D00-0E50-4C2A-990C-90DD915E9F1F}">
      <dgm:prSet/>
      <dgm:spPr/>
      <dgm:t>
        <a:bodyPr/>
        <a:lstStyle/>
        <a:p>
          <a:endParaRPr lang="en-GB"/>
        </a:p>
      </dgm:t>
    </dgm:pt>
    <dgm:pt modelId="{2C2FE7CF-309E-4E6D-8B78-DA115855487F}">
      <dgm:prSet phldrT="[Text]" custT="1"/>
      <dgm:spPr>
        <a:solidFill>
          <a:srgbClr val="F3FAAC"/>
        </a:solidFill>
        <a:ln>
          <a:solidFill>
            <a:schemeClr val="tx1"/>
          </a:solidFill>
        </a:ln>
      </dgm:spPr>
      <dgm:t>
        <a:bodyPr/>
        <a:lstStyle/>
        <a:p>
          <a:r>
            <a:rPr lang="en-GB" sz="2800" b="1" dirty="0">
              <a:solidFill>
                <a:schemeClr val="tx1"/>
              </a:solidFill>
            </a:rPr>
            <a:t>CCB/Intimate Terrorism</a:t>
          </a:r>
        </a:p>
      </dgm:t>
    </dgm:pt>
    <dgm:pt modelId="{B6975A41-322F-405F-AB41-7B2DEB0F7C70}" type="parTrans" cxnId="{EF54AE46-94C2-4F06-9C24-3FEB3C007572}">
      <dgm:prSet/>
      <dgm:spPr/>
      <dgm:t>
        <a:bodyPr/>
        <a:lstStyle/>
        <a:p>
          <a:endParaRPr lang="en-GB"/>
        </a:p>
      </dgm:t>
    </dgm:pt>
    <dgm:pt modelId="{2F7FBC8A-905E-4066-BBD4-0938D5244F4F}" type="sibTrans" cxnId="{EF54AE46-94C2-4F06-9C24-3FEB3C007572}">
      <dgm:prSet/>
      <dgm:spPr/>
      <dgm:t>
        <a:bodyPr/>
        <a:lstStyle/>
        <a:p>
          <a:endParaRPr lang="en-GB"/>
        </a:p>
      </dgm:t>
    </dgm:pt>
    <dgm:pt modelId="{C1B161BD-9D64-479D-A8FD-0C58F5E4F6DD}">
      <dgm:prSet phldrT="[Text]" custT="1"/>
      <dgm:spPr/>
      <dgm:t>
        <a:bodyPr/>
        <a:lstStyle/>
        <a:p>
          <a:r>
            <a:rPr lang="en-GB" sz="2100" b="0" dirty="0">
              <a:solidFill>
                <a:schemeClr val="tx1"/>
              </a:solidFill>
            </a:rPr>
            <a:t>A pattern of coercive control</a:t>
          </a:r>
        </a:p>
        <a:p>
          <a:r>
            <a:rPr lang="en-GB" sz="2100" b="1" dirty="0">
              <a:solidFill>
                <a:schemeClr val="tx1"/>
              </a:solidFill>
            </a:rPr>
            <a:t>Induces fear</a:t>
          </a:r>
        </a:p>
        <a:p>
          <a:r>
            <a:rPr lang="en-GB" sz="2100" b="0" dirty="0">
              <a:solidFill>
                <a:schemeClr val="tx1"/>
              </a:solidFill>
            </a:rPr>
            <a:t>Continues after separation</a:t>
          </a:r>
        </a:p>
        <a:p>
          <a:r>
            <a:rPr lang="en-GB" sz="2100" b="0" dirty="0">
              <a:solidFill>
                <a:schemeClr val="tx1"/>
              </a:solidFill>
            </a:rPr>
            <a:t>Typically perpetrated by men</a:t>
          </a:r>
        </a:p>
        <a:p>
          <a:r>
            <a:rPr lang="en-GB" sz="2100" b="0" dirty="0">
              <a:solidFill>
                <a:schemeClr val="tx1"/>
              </a:solidFill>
            </a:rPr>
            <a:t>Linked to homicides</a:t>
          </a:r>
        </a:p>
        <a:p>
          <a:r>
            <a:rPr lang="en-GB" sz="2100" b="0" dirty="0">
              <a:solidFill>
                <a:schemeClr val="tx1"/>
              </a:solidFill>
            </a:rPr>
            <a:t>Escalates over time</a:t>
          </a:r>
        </a:p>
        <a:p>
          <a:r>
            <a:rPr lang="en-GB" sz="2100" b="0" dirty="0">
              <a:solidFill>
                <a:schemeClr val="tx1"/>
              </a:solidFill>
            </a:rPr>
            <a:t>Produces a negative impact on victims ability to act independently &amp; in own interest</a:t>
          </a:r>
        </a:p>
      </dgm:t>
    </dgm:pt>
    <dgm:pt modelId="{33545C0F-FADE-49DB-902C-CAEA77C9D991}" type="parTrans" cxnId="{3799E0BF-866E-4AE2-9287-D1802F5D81C4}">
      <dgm:prSet/>
      <dgm:spPr/>
      <dgm:t>
        <a:bodyPr/>
        <a:lstStyle/>
        <a:p>
          <a:endParaRPr lang="en-GB"/>
        </a:p>
      </dgm:t>
    </dgm:pt>
    <dgm:pt modelId="{B4EAC848-B446-4250-853F-3DEA11E58F2F}" type="sibTrans" cxnId="{3799E0BF-866E-4AE2-9287-D1802F5D81C4}">
      <dgm:prSet/>
      <dgm:spPr/>
      <dgm:t>
        <a:bodyPr/>
        <a:lstStyle/>
        <a:p>
          <a:endParaRPr lang="en-GB"/>
        </a:p>
      </dgm:t>
    </dgm:pt>
    <dgm:pt modelId="{4F20FF04-DFFC-4476-983B-C363E23828E7}">
      <dgm:prSet phldrT="[Text]" custT="1"/>
      <dgm:spPr>
        <a:solidFill>
          <a:srgbClr val="00B050"/>
        </a:solidFill>
        <a:ln>
          <a:solidFill>
            <a:schemeClr val="tx1"/>
          </a:solidFill>
        </a:ln>
      </dgm:spPr>
      <dgm:t>
        <a:bodyPr/>
        <a:lstStyle/>
        <a:p>
          <a:r>
            <a:rPr lang="en-GB" sz="2800" b="1" dirty="0">
              <a:solidFill>
                <a:schemeClr val="tx1"/>
              </a:solidFill>
            </a:rPr>
            <a:t>Violent Resistance</a:t>
          </a:r>
        </a:p>
      </dgm:t>
    </dgm:pt>
    <dgm:pt modelId="{03A5B743-9E7D-4D6E-ACC8-7AA162D3388D}" type="parTrans" cxnId="{8A84BAE1-A290-4487-B683-B9C2C90714F4}">
      <dgm:prSet/>
      <dgm:spPr/>
      <dgm:t>
        <a:bodyPr/>
        <a:lstStyle/>
        <a:p>
          <a:endParaRPr lang="en-GB"/>
        </a:p>
      </dgm:t>
    </dgm:pt>
    <dgm:pt modelId="{BDFAD762-D71B-4B21-BDC4-29C466C714B9}" type="sibTrans" cxnId="{8A84BAE1-A290-4487-B683-B9C2C90714F4}">
      <dgm:prSet/>
      <dgm:spPr/>
      <dgm:t>
        <a:bodyPr/>
        <a:lstStyle/>
        <a:p>
          <a:endParaRPr lang="en-GB"/>
        </a:p>
      </dgm:t>
    </dgm:pt>
    <dgm:pt modelId="{6148AB6A-9AF0-4D32-8A84-6ACE4596E373}">
      <dgm:prSet phldrT="[Text]" custT="1"/>
      <dgm:spPr/>
      <dgm:t>
        <a:bodyPr/>
        <a:lstStyle/>
        <a:p>
          <a:r>
            <a:rPr lang="en-GB" sz="2100" dirty="0">
              <a:solidFill>
                <a:schemeClr val="tx1"/>
              </a:solidFill>
            </a:rPr>
            <a:t>Victim might fight in self –defence (physically or verbally)</a:t>
          </a:r>
        </a:p>
        <a:p>
          <a:r>
            <a:rPr lang="en-GB" sz="2100" dirty="0">
              <a:solidFill>
                <a:schemeClr val="tx1"/>
              </a:solidFill>
            </a:rPr>
            <a:t>Might act in revenge/retaliation</a:t>
          </a:r>
        </a:p>
        <a:p>
          <a:r>
            <a:rPr lang="en-GB" sz="2100" dirty="0">
              <a:solidFill>
                <a:schemeClr val="tx1"/>
              </a:solidFill>
            </a:rPr>
            <a:t>Might fight in self preservation (</a:t>
          </a:r>
          <a:r>
            <a:rPr lang="en-GB" sz="2100" dirty="0" err="1">
              <a:solidFill>
                <a:schemeClr val="tx1"/>
              </a:solidFill>
            </a:rPr>
            <a:t>i.e</a:t>
          </a:r>
          <a:r>
            <a:rPr lang="en-GB" sz="2100" dirty="0">
              <a:solidFill>
                <a:schemeClr val="tx1"/>
              </a:solidFill>
            </a:rPr>
            <a:t> when victim kills their abuser)</a:t>
          </a:r>
        </a:p>
        <a:p>
          <a:r>
            <a:rPr lang="en-GB" sz="2100" dirty="0">
              <a:solidFill>
                <a:schemeClr val="tx1"/>
              </a:solidFill>
            </a:rPr>
            <a:t>Victim does not seek power &amp; control</a:t>
          </a:r>
        </a:p>
        <a:p>
          <a:r>
            <a:rPr lang="en-GB" sz="2100" dirty="0">
              <a:solidFill>
                <a:schemeClr val="tx1"/>
              </a:solidFill>
            </a:rPr>
            <a:t>Typically perpetrated by women responding to CCB</a:t>
          </a:r>
        </a:p>
      </dgm:t>
    </dgm:pt>
    <dgm:pt modelId="{1B482C0B-9E1C-4890-AA9C-046E80C07880}" type="parTrans" cxnId="{B09B70DF-0FFA-4A08-9A4F-29945DAC6B6F}">
      <dgm:prSet/>
      <dgm:spPr/>
      <dgm:t>
        <a:bodyPr/>
        <a:lstStyle/>
        <a:p>
          <a:endParaRPr lang="en-GB"/>
        </a:p>
      </dgm:t>
    </dgm:pt>
    <dgm:pt modelId="{1592F037-8904-47FA-A50A-13A61B1C6599}" type="sibTrans" cxnId="{B09B70DF-0FFA-4A08-9A4F-29945DAC6B6F}">
      <dgm:prSet/>
      <dgm:spPr/>
      <dgm:t>
        <a:bodyPr/>
        <a:lstStyle/>
        <a:p>
          <a:endParaRPr lang="en-GB"/>
        </a:p>
      </dgm:t>
    </dgm:pt>
    <dgm:pt modelId="{0DE9296B-2BB2-49EB-B077-D2BABCEF5493}" type="pres">
      <dgm:prSet presAssocID="{8A7C4D58-029E-4E2B-9294-6805D0206700}" presName="Name0" presStyleCnt="0">
        <dgm:presLayoutVars>
          <dgm:dir/>
          <dgm:animLvl val="lvl"/>
          <dgm:resizeHandles val="exact"/>
        </dgm:presLayoutVars>
      </dgm:prSet>
      <dgm:spPr/>
    </dgm:pt>
    <dgm:pt modelId="{BFB41F11-6824-4476-BBAD-49D13D4581A0}" type="pres">
      <dgm:prSet presAssocID="{C7EF176D-72BD-49BE-AAA7-5FD9E0F90EE5}" presName="compositeNode" presStyleCnt="0">
        <dgm:presLayoutVars>
          <dgm:bulletEnabled val="1"/>
        </dgm:presLayoutVars>
      </dgm:prSet>
      <dgm:spPr/>
    </dgm:pt>
    <dgm:pt modelId="{349542F0-4611-420B-BFBA-E95BF65E790A}" type="pres">
      <dgm:prSet presAssocID="{C7EF176D-72BD-49BE-AAA7-5FD9E0F90EE5}" presName="bgRect" presStyleLbl="node1" presStyleIdx="0" presStyleCnt="3" custScaleY="125009"/>
      <dgm:spPr/>
    </dgm:pt>
    <dgm:pt modelId="{5505EFEC-2A7F-4A5E-BBB0-A0F96DDBEFA9}" type="pres">
      <dgm:prSet presAssocID="{C7EF176D-72BD-49BE-AAA7-5FD9E0F90EE5}" presName="parentNode" presStyleLbl="node1" presStyleIdx="0" presStyleCnt="3">
        <dgm:presLayoutVars>
          <dgm:chMax val="0"/>
          <dgm:bulletEnabled val="1"/>
        </dgm:presLayoutVars>
      </dgm:prSet>
      <dgm:spPr/>
    </dgm:pt>
    <dgm:pt modelId="{A4225A3F-A489-4DB6-96BD-123137E9083E}" type="pres">
      <dgm:prSet presAssocID="{C7EF176D-72BD-49BE-AAA7-5FD9E0F90EE5}" presName="childNode" presStyleLbl="node1" presStyleIdx="0" presStyleCnt="3">
        <dgm:presLayoutVars>
          <dgm:bulletEnabled val="1"/>
        </dgm:presLayoutVars>
      </dgm:prSet>
      <dgm:spPr/>
    </dgm:pt>
    <dgm:pt modelId="{F36F08E5-4AF1-4905-9B80-563D2B52DA1E}" type="pres">
      <dgm:prSet presAssocID="{C7EF7E16-EB7D-456E-A85C-500CE5032837}" presName="hSp" presStyleCnt="0"/>
      <dgm:spPr/>
    </dgm:pt>
    <dgm:pt modelId="{BDE13CFA-E2B1-433B-BBDE-DAF64151266F}" type="pres">
      <dgm:prSet presAssocID="{C7EF7E16-EB7D-456E-A85C-500CE5032837}" presName="vProcSp" presStyleCnt="0"/>
      <dgm:spPr/>
    </dgm:pt>
    <dgm:pt modelId="{CBDEEF8E-87A3-4E77-B0E0-4504C5AD23F3}" type="pres">
      <dgm:prSet presAssocID="{C7EF7E16-EB7D-456E-A85C-500CE5032837}" presName="vSp1" presStyleCnt="0"/>
      <dgm:spPr/>
    </dgm:pt>
    <dgm:pt modelId="{ECC30BC4-4470-4DCB-8A16-62A38B74156E}" type="pres">
      <dgm:prSet presAssocID="{C7EF7E16-EB7D-456E-A85C-500CE5032837}" presName="simulatedConn" presStyleLbl="solidFgAcc1" presStyleIdx="0" presStyleCnt="2"/>
      <dgm:spPr>
        <a:solidFill>
          <a:schemeClr val="accent2">
            <a:lumMod val="75000"/>
          </a:schemeClr>
        </a:solidFill>
        <a:ln>
          <a:solidFill>
            <a:schemeClr val="tx1"/>
          </a:solidFill>
        </a:ln>
      </dgm:spPr>
    </dgm:pt>
    <dgm:pt modelId="{D67BF945-325D-44B7-A53A-3ED26A51D66A}" type="pres">
      <dgm:prSet presAssocID="{C7EF7E16-EB7D-456E-A85C-500CE5032837}" presName="vSp2" presStyleCnt="0"/>
      <dgm:spPr/>
    </dgm:pt>
    <dgm:pt modelId="{25695D36-5EEF-4276-92EE-CDB3CFD519BA}" type="pres">
      <dgm:prSet presAssocID="{C7EF7E16-EB7D-456E-A85C-500CE5032837}" presName="sibTrans" presStyleCnt="0"/>
      <dgm:spPr/>
    </dgm:pt>
    <dgm:pt modelId="{40AEEAF2-44BD-49DA-8EE4-EA5A5D867C64}" type="pres">
      <dgm:prSet presAssocID="{2C2FE7CF-309E-4E6D-8B78-DA115855487F}" presName="compositeNode" presStyleCnt="0">
        <dgm:presLayoutVars>
          <dgm:bulletEnabled val="1"/>
        </dgm:presLayoutVars>
      </dgm:prSet>
      <dgm:spPr/>
    </dgm:pt>
    <dgm:pt modelId="{54E07D91-4D4E-4203-9DC0-1E942F18F9B9}" type="pres">
      <dgm:prSet presAssocID="{2C2FE7CF-309E-4E6D-8B78-DA115855487F}" presName="bgRect" presStyleLbl="node1" presStyleIdx="1" presStyleCnt="3" custScaleY="124939"/>
      <dgm:spPr/>
    </dgm:pt>
    <dgm:pt modelId="{D4D01B45-E1CE-421F-8219-5FC04056A954}" type="pres">
      <dgm:prSet presAssocID="{2C2FE7CF-309E-4E6D-8B78-DA115855487F}" presName="parentNode" presStyleLbl="node1" presStyleIdx="1" presStyleCnt="3">
        <dgm:presLayoutVars>
          <dgm:chMax val="0"/>
          <dgm:bulletEnabled val="1"/>
        </dgm:presLayoutVars>
      </dgm:prSet>
      <dgm:spPr/>
    </dgm:pt>
    <dgm:pt modelId="{24A3CA79-A962-477A-9461-914B98B5DEED}" type="pres">
      <dgm:prSet presAssocID="{2C2FE7CF-309E-4E6D-8B78-DA115855487F}" presName="childNode" presStyleLbl="node1" presStyleIdx="1" presStyleCnt="3">
        <dgm:presLayoutVars>
          <dgm:bulletEnabled val="1"/>
        </dgm:presLayoutVars>
      </dgm:prSet>
      <dgm:spPr/>
    </dgm:pt>
    <dgm:pt modelId="{3800CAAA-D761-41DE-AB0E-9A3C0D687056}" type="pres">
      <dgm:prSet presAssocID="{2F7FBC8A-905E-4066-BBD4-0938D5244F4F}" presName="hSp" presStyleCnt="0"/>
      <dgm:spPr/>
    </dgm:pt>
    <dgm:pt modelId="{B7BE1830-A4B1-4749-960B-CD0967E78A59}" type="pres">
      <dgm:prSet presAssocID="{2F7FBC8A-905E-4066-BBD4-0938D5244F4F}" presName="vProcSp" presStyleCnt="0"/>
      <dgm:spPr/>
    </dgm:pt>
    <dgm:pt modelId="{BB4BBDB9-4082-41BD-A2DF-4DCC5DFC3FEC}" type="pres">
      <dgm:prSet presAssocID="{2F7FBC8A-905E-4066-BBD4-0938D5244F4F}" presName="vSp1" presStyleCnt="0"/>
      <dgm:spPr/>
    </dgm:pt>
    <dgm:pt modelId="{019594F0-F5F0-43E0-ADD6-1F27008069BB}" type="pres">
      <dgm:prSet presAssocID="{2F7FBC8A-905E-4066-BBD4-0938D5244F4F}" presName="simulatedConn" presStyleLbl="solidFgAcc1" presStyleIdx="1" presStyleCnt="2"/>
      <dgm:spPr>
        <a:solidFill>
          <a:schemeClr val="accent2">
            <a:lumMod val="75000"/>
          </a:schemeClr>
        </a:solidFill>
        <a:ln>
          <a:solidFill>
            <a:schemeClr val="tx1"/>
          </a:solidFill>
        </a:ln>
      </dgm:spPr>
    </dgm:pt>
    <dgm:pt modelId="{943437CC-DFFC-4B06-91FB-262D3C34277F}" type="pres">
      <dgm:prSet presAssocID="{2F7FBC8A-905E-4066-BBD4-0938D5244F4F}" presName="vSp2" presStyleCnt="0"/>
      <dgm:spPr/>
    </dgm:pt>
    <dgm:pt modelId="{4BD8209B-A296-40EC-ABC4-4723F4D95FB7}" type="pres">
      <dgm:prSet presAssocID="{2F7FBC8A-905E-4066-BBD4-0938D5244F4F}" presName="sibTrans" presStyleCnt="0"/>
      <dgm:spPr/>
    </dgm:pt>
    <dgm:pt modelId="{A3FAE65C-59D4-4A6F-8DBC-2D51C1ADC31E}" type="pres">
      <dgm:prSet presAssocID="{4F20FF04-DFFC-4476-983B-C363E23828E7}" presName="compositeNode" presStyleCnt="0">
        <dgm:presLayoutVars>
          <dgm:bulletEnabled val="1"/>
        </dgm:presLayoutVars>
      </dgm:prSet>
      <dgm:spPr/>
    </dgm:pt>
    <dgm:pt modelId="{E5F163EC-66ED-45CA-A10A-B3186676EDC0}" type="pres">
      <dgm:prSet presAssocID="{4F20FF04-DFFC-4476-983B-C363E23828E7}" presName="bgRect" presStyleLbl="node1" presStyleIdx="2" presStyleCnt="3" custScaleY="125082"/>
      <dgm:spPr/>
    </dgm:pt>
    <dgm:pt modelId="{452A1D41-37AF-4178-945E-726310EA4841}" type="pres">
      <dgm:prSet presAssocID="{4F20FF04-DFFC-4476-983B-C363E23828E7}" presName="parentNode" presStyleLbl="node1" presStyleIdx="2" presStyleCnt="3">
        <dgm:presLayoutVars>
          <dgm:chMax val="0"/>
          <dgm:bulletEnabled val="1"/>
        </dgm:presLayoutVars>
      </dgm:prSet>
      <dgm:spPr/>
    </dgm:pt>
    <dgm:pt modelId="{2063F13F-FAA8-4B2B-9D93-C3B92BF9E690}" type="pres">
      <dgm:prSet presAssocID="{4F20FF04-DFFC-4476-983B-C363E23828E7}" presName="childNode" presStyleLbl="node1" presStyleIdx="2" presStyleCnt="3">
        <dgm:presLayoutVars>
          <dgm:bulletEnabled val="1"/>
        </dgm:presLayoutVars>
      </dgm:prSet>
      <dgm:spPr/>
    </dgm:pt>
  </dgm:ptLst>
  <dgm:cxnLst>
    <dgm:cxn modelId="{F5D29D00-0E50-4C2A-990C-90DD915E9F1F}" srcId="{C7EF176D-72BD-49BE-AAA7-5FD9E0F90EE5}" destId="{3DE6726A-4DAB-4680-A0FD-312DB96CA8FE}" srcOrd="0" destOrd="0" parTransId="{A55CA623-C6E8-44DB-AD7C-7E6CCF2D1F55}" sibTransId="{61CA468C-2BAD-4A04-9A1C-0555B8CA4FE9}"/>
    <dgm:cxn modelId="{C9BC690E-1101-4F5D-8BEC-FE9ACA03E90B}" type="presOf" srcId="{3DE6726A-4DAB-4680-A0FD-312DB96CA8FE}" destId="{A4225A3F-A489-4DB6-96BD-123137E9083E}" srcOrd="0" destOrd="0" presId="urn:microsoft.com/office/officeart/2005/8/layout/hProcess7"/>
    <dgm:cxn modelId="{EB2F4916-6DA3-47A7-A3A5-DAD51CD6116E}" type="presOf" srcId="{8A7C4D58-029E-4E2B-9294-6805D0206700}" destId="{0DE9296B-2BB2-49EB-B077-D2BABCEF5493}" srcOrd="0" destOrd="0" presId="urn:microsoft.com/office/officeart/2005/8/layout/hProcess7"/>
    <dgm:cxn modelId="{1D81B72A-BCE1-4634-AC8F-5C5D46CC913B}" type="presOf" srcId="{2C2FE7CF-309E-4E6D-8B78-DA115855487F}" destId="{54E07D91-4D4E-4203-9DC0-1E942F18F9B9}" srcOrd="0" destOrd="0" presId="urn:microsoft.com/office/officeart/2005/8/layout/hProcess7"/>
    <dgm:cxn modelId="{CF87FC2D-782D-4A2F-B496-EF29640119D5}" type="presOf" srcId="{C7EF176D-72BD-49BE-AAA7-5FD9E0F90EE5}" destId="{5505EFEC-2A7F-4A5E-BBB0-A0F96DDBEFA9}" srcOrd="1" destOrd="0" presId="urn:microsoft.com/office/officeart/2005/8/layout/hProcess7"/>
    <dgm:cxn modelId="{4C42C145-BCA1-42E4-9A32-67D2D5AF26D3}" type="presOf" srcId="{6148AB6A-9AF0-4D32-8A84-6ACE4596E373}" destId="{2063F13F-FAA8-4B2B-9D93-C3B92BF9E690}" srcOrd="0" destOrd="0" presId="urn:microsoft.com/office/officeart/2005/8/layout/hProcess7"/>
    <dgm:cxn modelId="{A4156166-8D82-4768-B384-2E35AB8D7854}" type="presOf" srcId="{2C2FE7CF-309E-4E6D-8B78-DA115855487F}" destId="{D4D01B45-E1CE-421F-8219-5FC04056A954}" srcOrd="1" destOrd="0" presId="urn:microsoft.com/office/officeart/2005/8/layout/hProcess7"/>
    <dgm:cxn modelId="{EF54AE46-94C2-4F06-9C24-3FEB3C007572}" srcId="{8A7C4D58-029E-4E2B-9294-6805D0206700}" destId="{2C2FE7CF-309E-4E6D-8B78-DA115855487F}" srcOrd="1" destOrd="0" parTransId="{B6975A41-322F-405F-AB41-7B2DEB0F7C70}" sibTransId="{2F7FBC8A-905E-4066-BBD4-0938D5244F4F}"/>
    <dgm:cxn modelId="{A6C7126A-B4F5-4F60-96BF-48F24851C68C}" type="presOf" srcId="{C1B161BD-9D64-479D-A8FD-0C58F5E4F6DD}" destId="{24A3CA79-A962-477A-9461-914B98B5DEED}" srcOrd="0" destOrd="0" presId="urn:microsoft.com/office/officeart/2005/8/layout/hProcess7"/>
    <dgm:cxn modelId="{FC15786E-5C4F-4D31-AAAE-020643B62933}" srcId="{8A7C4D58-029E-4E2B-9294-6805D0206700}" destId="{C7EF176D-72BD-49BE-AAA7-5FD9E0F90EE5}" srcOrd="0" destOrd="0" parTransId="{8D8CF7F9-42A1-4611-8EE1-B741A2B17FCD}" sibTransId="{C7EF7E16-EB7D-456E-A85C-500CE5032837}"/>
    <dgm:cxn modelId="{B1945D8C-8F6B-468D-8DF0-4BE045B83C51}" type="presOf" srcId="{C7EF176D-72BD-49BE-AAA7-5FD9E0F90EE5}" destId="{349542F0-4611-420B-BFBA-E95BF65E790A}" srcOrd="0" destOrd="0" presId="urn:microsoft.com/office/officeart/2005/8/layout/hProcess7"/>
    <dgm:cxn modelId="{6141C7A7-CFE9-484B-8E4F-FC1CB66630C6}" type="presOf" srcId="{4F20FF04-DFFC-4476-983B-C363E23828E7}" destId="{E5F163EC-66ED-45CA-A10A-B3186676EDC0}" srcOrd="0" destOrd="0" presId="urn:microsoft.com/office/officeart/2005/8/layout/hProcess7"/>
    <dgm:cxn modelId="{3799E0BF-866E-4AE2-9287-D1802F5D81C4}" srcId="{2C2FE7CF-309E-4E6D-8B78-DA115855487F}" destId="{C1B161BD-9D64-479D-A8FD-0C58F5E4F6DD}" srcOrd="0" destOrd="0" parTransId="{33545C0F-FADE-49DB-902C-CAEA77C9D991}" sibTransId="{B4EAC848-B446-4250-853F-3DEA11E58F2F}"/>
    <dgm:cxn modelId="{B09B70DF-0FFA-4A08-9A4F-29945DAC6B6F}" srcId="{4F20FF04-DFFC-4476-983B-C363E23828E7}" destId="{6148AB6A-9AF0-4D32-8A84-6ACE4596E373}" srcOrd="0" destOrd="0" parTransId="{1B482C0B-9E1C-4890-AA9C-046E80C07880}" sibTransId="{1592F037-8904-47FA-A50A-13A61B1C6599}"/>
    <dgm:cxn modelId="{8A84BAE1-A290-4487-B683-B9C2C90714F4}" srcId="{8A7C4D58-029E-4E2B-9294-6805D0206700}" destId="{4F20FF04-DFFC-4476-983B-C363E23828E7}" srcOrd="2" destOrd="0" parTransId="{03A5B743-9E7D-4D6E-ACC8-7AA162D3388D}" sibTransId="{BDFAD762-D71B-4B21-BDC4-29C466C714B9}"/>
    <dgm:cxn modelId="{821531EE-2865-4667-B63E-23D67CFB8961}" type="presOf" srcId="{4F20FF04-DFFC-4476-983B-C363E23828E7}" destId="{452A1D41-37AF-4178-945E-726310EA4841}" srcOrd="1" destOrd="0" presId="urn:microsoft.com/office/officeart/2005/8/layout/hProcess7"/>
    <dgm:cxn modelId="{CD720BFC-030A-4B0A-BD4C-93991E40ECE7}" type="presParOf" srcId="{0DE9296B-2BB2-49EB-B077-D2BABCEF5493}" destId="{BFB41F11-6824-4476-BBAD-49D13D4581A0}" srcOrd="0" destOrd="0" presId="urn:microsoft.com/office/officeart/2005/8/layout/hProcess7"/>
    <dgm:cxn modelId="{E94FECE1-7C8F-4275-83CA-9EF13FCE4F41}" type="presParOf" srcId="{BFB41F11-6824-4476-BBAD-49D13D4581A0}" destId="{349542F0-4611-420B-BFBA-E95BF65E790A}" srcOrd="0" destOrd="0" presId="urn:microsoft.com/office/officeart/2005/8/layout/hProcess7"/>
    <dgm:cxn modelId="{14122DDC-753F-4587-90DA-C539ED6B7C82}" type="presParOf" srcId="{BFB41F11-6824-4476-BBAD-49D13D4581A0}" destId="{5505EFEC-2A7F-4A5E-BBB0-A0F96DDBEFA9}" srcOrd="1" destOrd="0" presId="urn:microsoft.com/office/officeart/2005/8/layout/hProcess7"/>
    <dgm:cxn modelId="{2E9FE45A-66B1-4A00-A99B-4E031D7CC50F}" type="presParOf" srcId="{BFB41F11-6824-4476-BBAD-49D13D4581A0}" destId="{A4225A3F-A489-4DB6-96BD-123137E9083E}" srcOrd="2" destOrd="0" presId="urn:microsoft.com/office/officeart/2005/8/layout/hProcess7"/>
    <dgm:cxn modelId="{D584275D-999B-4C26-A3D7-8E120160FB62}" type="presParOf" srcId="{0DE9296B-2BB2-49EB-B077-D2BABCEF5493}" destId="{F36F08E5-4AF1-4905-9B80-563D2B52DA1E}" srcOrd="1" destOrd="0" presId="urn:microsoft.com/office/officeart/2005/8/layout/hProcess7"/>
    <dgm:cxn modelId="{47BFA103-50F7-4416-BEA1-85E4A304CB82}" type="presParOf" srcId="{0DE9296B-2BB2-49EB-B077-D2BABCEF5493}" destId="{BDE13CFA-E2B1-433B-BBDE-DAF64151266F}" srcOrd="2" destOrd="0" presId="urn:microsoft.com/office/officeart/2005/8/layout/hProcess7"/>
    <dgm:cxn modelId="{525727B6-151D-42BF-BA9B-59B35DB0087A}" type="presParOf" srcId="{BDE13CFA-E2B1-433B-BBDE-DAF64151266F}" destId="{CBDEEF8E-87A3-4E77-B0E0-4504C5AD23F3}" srcOrd="0" destOrd="0" presId="urn:microsoft.com/office/officeart/2005/8/layout/hProcess7"/>
    <dgm:cxn modelId="{4113F3DA-B11A-4584-80EE-CCC0FE4B8DA9}" type="presParOf" srcId="{BDE13CFA-E2B1-433B-BBDE-DAF64151266F}" destId="{ECC30BC4-4470-4DCB-8A16-62A38B74156E}" srcOrd="1" destOrd="0" presId="urn:microsoft.com/office/officeart/2005/8/layout/hProcess7"/>
    <dgm:cxn modelId="{47B0F881-D068-419E-A4C1-C5E838BED418}" type="presParOf" srcId="{BDE13CFA-E2B1-433B-BBDE-DAF64151266F}" destId="{D67BF945-325D-44B7-A53A-3ED26A51D66A}" srcOrd="2" destOrd="0" presId="urn:microsoft.com/office/officeart/2005/8/layout/hProcess7"/>
    <dgm:cxn modelId="{913D9B94-A550-465E-965B-78FDB400A088}" type="presParOf" srcId="{0DE9296B-2BB2-49EB-B077-D2BABCEF5493}" destId="{25695D36-5EEF-4276-92EE-CDB3CFD519BA}" srcOrd="3" destOrd="0" presId="urn:microsoft.com/office/officeart/2005/8/layout/hProcess7"/>
    <dgm:cxn modelId="{AA6CB2BC-37AE-4C87-87F0-A10F7D74C6E4}" type="presParOf" srcId="{0DE9296B-2BB2-49EB-B077-D2BABCEF5493}" destId="{40AEEAF2-44BD-49DA-8EE4-EA5A5D867C64}" srcOrd="4" destOrd="0" presId="urn:microsoft.com/office/officeart/2005/8/layout/hProcess7"/>
    <dgm:cxn modelId="{0AA42704-A0F2-4032-9455-96DDC7BB2199}" type="presParOf" srcId="{40AEEAF2-44BD-49DA-8EE4-EA5A5D867C64}" destId="{54E07D91-4D4E-4203-9DC0-1E942F18F9B9}" srcOrd="0" destOrd="0" presId="urn:microsoft.com/office/officeart/2005/8/layout/hProcess7"/>
    <dgm:cxn modelId="{9E1F19DD-D1F6-43FF-B7FD-A311FBE6A63D}" type="presParOf" srcId="{40AEEAF2-44BD-49DA-8EE4-EA5A5D867C64}" destId="{D4D01B45-E1CE-421F-8219-5FC04056A954}" srcOrd="1" destOrd="0" presId="urn:microsoft.com/office/officeart/2005/8/layout/hProcess7"/>
    <dgm:cxn modelId="{8ABF7990-00AD-4F89-BC45-18E4C5F17E5A}" type="presParOf" srcId="{40AEEAF2-44BD-49DA-8EE4-EA5A5D867C64}" destId="{24A3CA79-A962-477A-9461-914B98B5DEED}" srcOrd="2" destOrd="0" presId="urn:microsoft.com/office/officeart/2005/8/layout/hProcess7"/>
    <dgm:cxn modelId="{0EAB17C1-C164-41E6-AEB5-99AEABCDD38A}" type="presParOf" srcId="{0DE9296B-2BB2-49EB-B077-D2BABCEF5493}" destId="{3800CAAA-D761-41DE-AB0E-9A3C0D687056}" srcOrd="5" destOrd="0" presId="urn:microsoft.com/office/officeart/2005/8/layout/hProcess7"/>
    <dgm:cxn modelId="{31AA47D6-B509-44EB-B236-8FFBD4A7F0BC}" type="presParOf" srcId="{0DE9296B-2BB2-49EB-B077-D2BABCEF5493}" destId="{B7BE1830-A4B1-4749-960B-CD0967E78A59}" srcOrd="6" destOrd="0" presId="urn:microsoft.com/office/officeart/2005/8/layout/hProcess7"/>
    <dgm:cxn modelId="{BFBF9F38-CB4A-48C1-B661-A4594E0F0E34}" type="presParOf" srcId="{B7BE1830-A4B1-4749-960B-CD0967E78A59}" destId="{BB4BBDB9-4082-41BD-A2DF-4DCC5DFC3FEC}" srcOrd="0" destOrd="0" presId="urn:microsoft.com/office/officeart/2005/8/layout/hProcess7"/>
    <dgm:cxn modelId="{9D342100-8013-4F87-BDAC-0835DBE4269D}" type="presParOf" srcId="{B7BE1830-A4B1-4749-960B-CD0967E78A59}" destId="{019594F0-F5F0-43E0-ADD6-1F27008069BB}" srcOrd="1" destOrd="0" presId="urn:microsoft.com/office/officeart/2005/8/layout/hProcess7"/>
    <dgm:cxn modelId="{9063B628-831C-4362-B92D-3544D6865997}" type="presParOf" srcId="{B7BE1830-A4B1-4749-960B-CD0967E78A59}" destId="{943437CC-DFFC-4B06-91FB-262D3C34277F}" srcOrd="2" destOrd="0" presId="urn:microsoft.com/office/officeart/2005/8/layout/hProcess7"/>
    <dgm:cxn modelId="{49A68CB5-D5F4-4CAC-81E3-5DBBDDBBC1C1}" type="presParOf" srcId="{0DE9296B-2BB2-49EB-B077-D2BABCEF5493}" destId="{4BD8209B-A296-40EC-ABC4-4723F4D95FB7}" srcOrd="7" destOrd="0" presId="urn:microsoft.com/office/officeart/2005/8/layout/hProcess7"/>
    <dgm:cxn modelId="{9C965027-F904-491F-A47B-0480A23D0F2B}" type="presParOf" srcId="{0DE9296B-2BB2-49EB-B077-D2BABCEF5493}" destId="{A3FAE65C-59D4-4A6F-8DBC-2D51C1ADC31E}" srcOrd="8" destOrd="0" presId="urn:microsoft.com/office/officeart/2005/8/layout/hProcess7"/>
    <dgm:cxn modelId="{8C703E10-D8A0-4276-ADB5-61F6F166D0C2}" type="presParOf" srcId="{A3FAE65C-59D4-4A6F-8DBC-2D51C1ADC31E}" destId="{E5F163EC-66ED-45CA-A10A-B3186676EDC0}" srcOrd="0" destOrd="0" presId="urn:microsoft.com/office/officeart/2005/8/layout/hProcess7"/>
    <dgm:cxn modelId="{17C637D3-66EF-4600-BC15-0378E690957C}" type="presParOf" srcId="{A3FAE65C-59D4-4A6F-8DBC-2D51C1ADC31E}" destId="{452A1D41-37AF-4178-945E-726310EA4841}" srcOrd="1" destOrd="0" presId="urn:microsoft.com/office/officeart/2005/8/layout/hProcess7"/>
    <dgm:cxn modelId="{3570886C-904E-4DF8-9A98-A35389CB2BEF}" type="presParOf" srcId="{A3FAE65C-59D4-4A6F-8DBC-2D51C1ADC31E}" destId="{2063F13F-FAA8-4B2B-9D93-C3B92BF9E69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B6334B-D91A-4219-844B-661AB8F426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7248B4-A450-42EF-876C-480F9EAAEF26}">
      <dgm:prSet phldrT="[Text]" custT="1"/>
      <dgm:spPr>
        <a:solidFill>
          <a:schemeClr val="tx2">
            <a:lumMod val="20000"/>
            <a:lumOff val="80000"/>
          </a:schemeClr>
        </a:solidFill>
        <a:ln>
          <a:solidFill>
            <a:schemeClr val="bg1"/>
          </a:solidFill>
        </a:ln>
      </dgm:spPr>
      <dgm:t>
        <a:bodyPr/>
        <a:lstStyle/>
        <a:p>
          <a:r>
            <a:rPr lang="en-US" sz="2400" dirty="0">
              <a:solidFill>
                <a:schemeClr val="tx1"/>
              </a:solidFill>
            </a:rPr>
            <a:t>One off</a:t>
          </a:r>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a:solidFill>
          <a:schemeClr val="accent2">
            <a:lumMod val="20000"/>
            <a:lumOff val="80000"/>
          </a:schemeClr>
        </a:solidFill>
      </dgm:spPr>
      <dgm:t>
        <a:bodyPr/>
        <a:lstStyle/>
        <a:p>
          <a:r>
            <a:rPr lang="en-US" sz="2400" dirty="0">
              <a:solidFill>
                <a:schemeClr val="tx1"/>
              </a:solidFill>
            </a:rPr>
            <a:t>Public humiliation</a:t>
          </a:r>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a:solidFill>
          <a:schemeClr val="accent4">
            <a:lumMod val="20000"/>
            <a:lumOff val="80000"/>
          </a:schemeClr>
        </a:solidFill>
      </dgm:spPr>
      <dgm:t>
        <a:bodyPr/>
        <a:lstStyle/>
        <a:p>
          <a:r>
            <a:rPr lang="en-US" sz="2400" dirty="0">
              <a:solidFill>
                <a:schemeClr val="tx1"/>
              </a:solidFill>
            </a:rPr>
            <a:t>Not believed</a:t>
          </a:r>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a:solidFill>
          <a:schemeClr val="accent6">
            <a:lumMod val="40000"/>
            <a:lumOff val="60000"/>
          </a:schemeClr>
        </a:solidFill>
      </dgm:spPr>
      <dgm:t>
        <a:bodyPr/>
        <a:lstStyle/>
        <a:p>
          <a:r>
            <a:rPr lang="en-US" sz="2400" dirty="0">
              <a:solidFill>
                <a:schemeClr val="tx1"/>
              </a:solidFill>
            </a:rPr>
            <a:t>Loss of children</a:t>
          </a:r>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a:solidFill>
          <a:schemeClr val="tx2">
            <a:lumMod val="40000"/>
            <a:lumOff val="60000"/>
          </a:schemeClr>
        </a:solidFill>
      </dgm:spPr>
      <dgm:t>
        <a:bodyPr/>
        <a:lstStyle/>
        <a:p>
          <a:r>
            <a:rPr lang="en-US" sz="2400" dirty="0">
              <a:solidFill>
                <a:schemeClr val="tx1"/>
              </a:solidFill>
            </a:rPr>
            <a:t>Wrong outcome</a:t>
          </a:r>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a:solidFill>
          <a:schemeClr val="accent2">
            <a:lumMod val="40000"/>
            <a:lumOff val="60000"/>
          </a:schemeClr>
        </a:solidFill>
      </dgm:spPr>
      <dgm:t>
        <a:bodyPr/>
        <a:lstStyle/>
        <a:p>
          <a:r>
            <a:rPr lang="en-US" sz="2400" dirty="0">
              <a:solidFill>
                <a:schemeClr val="tx1"/>
              </a:solidFill>
            </a:rPr>
            <a:t>What happens when the Police leave?</a:t>
          </a:r>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a:solidFill>
          <a:schemeClr val="accent4">
            <a:lumMod val="40000"/>
            <a:lumOff val="60000"/>
          </a:schemeClr>
        </a:solidFill>
      </dgm:spPr>
      <dgm:t>
        <a:bodyPr/>
        <a:lstStyle/>
        <a:p>
          <a:r>
            <a:rPr lang="en-US" sz="2400" dirty="0">
              <a:solidFill>
                <a:schemeClr val="tx1"/>
              </a:solidFill>
            </a:rPr>
            <a:t>Can’t accept it’s Domestic Violence</a:t>
          </a:r>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a:solidFill>
          <a:schemeClr val="accent6">
            <a:lumMod val="60000"/>
            <a:lumOff val="40000"/>
          </a:schemeClr>
        </a:solidFill>
      </dgm:spPr>
      <dgm:t>
        <a:bodyPr/>
        <a:lstStyle/>
        <a:p>
          <a:r>
            <a:rPr lang="en-US" sz="2400" dirty="0">
              <a:solidFill>
                <a:schemeClr val="tx1"/>
              </a:solidFill>
            </a:rPr>
            <a:t>The victim’s own fault</a:t>
          </a:r>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AD1C0D4B-2B74-46AF-B26A-5C82949A5C89}">
      <dgm:prSet phldrT="[Text]" custT="1"/>
      <dgm:spPr>
        <a:solidFill>
          <a:srgbClr val="00B0F0"/>
        </a:solidFill>
      </dgm:spPr>
      <dgm:t>
        <a:bodyPr/>
        <a:lstStyle/>
        <a:p>
          <a:r>
            <a:rPr lang="en-US" sz="2400" dirty="0">
              <a:solidFill>
                <a:schemeClr val="tx1"/>
              </a:solidFill>
            </a:rPr>
            <a:t>Fear, criticism, </a:t>
          </a:r>
          <a:r>
            <a:rPr lang="en-US" sz="2400" dirty="0" err="1">
              <a:solidFill>
                <a:schemeClr val="tx1"/>
              </a:solidFill>
            </a:rPr>
            <a:t>ostracised</a:t>
          </a:r>
          <a:r>
            <a:rPr lang="en-US" sz="2400" dirty="0">
              <a:solidFill>
                <a:schemeClr val="tx1"/>
              </a:solidFill>
            </a:rPr>
            <a:t>, blamed by family</a:t>
          </a:r>
        </a:p>
      </dgm:t>
    </dgm:pt>
    <dgm:pt modelId="{2F577DA0-8415-4929-B5C0-40805D01B7AA}" type="parTrans" cxnId="{3EE2EB88-AAA1-4534-8D22-F9D69613749D}">
      <dgm:prSet/>
      <dgm:spPr/>
      <dgm:t>
        <a:bodyPr/>
        <a:lstStyle/>
        <a:p>
          <a:endParaRPr lang="en-US"/>
        </a:p>
      </dgm:t>
    </dgm:pt>
    <dgm:pt modelId="{D4B28A13-0BBD-4303-A039-53CECCBB50E4}" type="sibTrans" cxnId="{3EE2EB88-AAA1-4534-8D22-F9D69613749D}">
      <dgm:prSet/>
      <dgm:spPr/>
      <dgm:t>
        <a:bodyPr/>
        <a:lstStyle/>
        <a:p>
          <a:endParaRPr lang="en-US"/>
        </a:p>
      </dgm:t>
    </dgm:pt>
    <dgm:pt modelId="{C1869EA2-D29D-40D1-8B98-DED39E11C3D4}">
      <dgm:prSet phldrT="[Text]" custT="1"/>
      <dgm:spPr>
        <a:solidFill>
          <a:schemeClr val="bg2"/>
        </a:solidFill>
      </dgm:spPr>
      <dgm:t>
        <a:bodyPr/>
        <a:lstStyle/>
        <a:p>
          <a:r>
            <a:rPr lang="en-US" sz="2400" dirty="0">
              <a:solidFill>
                <a:schemeClr val="tx1"/>
              </a:solidFill>
            </a:rPr>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0F35593-2F1D-4EC9-9ACF-B4EF08AEA9C4}" type="pres">
      <dgm:prSet presAssocID="{41B6334B-D91A-4219-844B-661AB8F426D1}" presName="diagram" presStyleCnt="0">
        <dgm:presLayoutVars>
          <dgm:dir/>
          <dgm:resizeHandles val="exact"/>
        </dgm:presLayoutVars>
      </dgm:prSet>
      <dgm:spPr/>
    </dgm:pt>
    <dgm:pt modelId="{C6AC4678-EE0D-47DF-9995-9CF5B9BBDB25}" type="pres">
      <dgm:prSet presAssocID="{A07248B4-A450-42EF-876C-480F9EAAEF26}" presName="node" presStyleLbl="node1" presStyleIdx="0" presStyleCnt="10">
        <dgm:presLayoutVars>
          <dgm:bulletEnabled val="1"/>
        </dgm:presLayoutVars>
      </dgm:prSet>
      <dgm:spPr/>
    </dgm:pt>
    <dgm:pt modelId="{C697536C-0855-4439-BAF9-AE09F71B3845}" type="pres">
      <dgm:prSet presAssocID="{1ED28CF5-B703-4A62-9C4B-A3C849FD59F4}" presName="sibTrans" presStyleCnt="0"/>
      <dgm:spPr/>
    </dgm:pt>
    <dgm:pt modelId="{D0E8B24C-FF14-4810-9CF5-3BC064085CBE}" type="pres">
      <dgm:prSet presAssocID="{D6C5EB3F-A20B-4A50-9284-2A2CA4504E71}" presName="node" presStyleLbl="node1" presStyleIdx="1" presStyleCnt="10">
        <dgm:presLayoutVars>
          <dgm:bulletEnabled val="1"/>
        </dgm:presLayoutVars>
      </dgm:prSet>
      <dgm:spPr/>
    </dgm:pt>
    <dgm:pt modelId="{1A2F536B-DDC7-4CF6-9DF8-841EDE6760B4}" type="pres">
      <dgm:prSet presAssocID="{B18AC73E-B1D9-4D20-9ECC-F68419537D94}" presName="sibTrans" presStyleCnt="0"/>
      <dgm:spPr/>
    </dgm:pt>
    <dgm:pt modelId="{71483493-FD91-4D9C-B2D9-BFC85CF9CFC8}" type="pres">
      <dgm:prSet presAssocID="{925D3940-2472-48C5-9935-60788A4BBF24}" presName="node" presStyleLbl="node1" presStyleIdx="2" presStyleCnt="10" custScaleX="94010">
        <dgm:presLayoutVars>
          <dgm:bulletEnabled val="1"/>
        </dgm:presLayoutVars>
      </dgm:prSet>
      <dgm:spPr/>
    </dgm:pt>
    <dgm:pt modelId="{D61A338D-B048-4269-A023-640BA12A009C}" type="pres">
      <dgm:prSet presAssocID="{67525BC3-E365-48C6-9E97-A42198C61FB6}" presName="sibTrans" presStyleCnt="0"/>
      <dgm:spPr/>
    </dgm:pt>
    <dgm:pt modelId="{814FD6E9-19E0-4654-928A-ACAE3D91CD7C}" type="pres">
      <dgm:prSet presAssocID="{92F29801-36C9-4589-8983-01E996BAD451}" presName="node" presStyleLbl="node1" presStyleIdx="3" presStyleCnt="10">
        <dgm:presLayoutVars>
          <dgm:bulletEnabled val="1"/>
        </dgm:presLayoutVars>
      </dgm:prSet>
      <dgm:spPr/>
    </dgm:pt>
    <dgm:pt modelId="{CFEADC9B-6F2D-423E-90A0-690FB92B438E}" type="pres">
      <dgm:prSet presAssocID="{EC6428E8-78B7-45B3-9AA8-0F7A8DD74435}" presName="sibTrans" presStyleCnt="0"/>
      <dgm:spPr/>
    </dgm:pt>
    <dgm:pt modelId="{1A9DCA4B-D155-4C46-BE1C-92D4616F972C}" type="pres">
      <dgm:prSet presAssocID="{ACB5350D-90F3-400E-8A2A-12C121C4428E}" presName="node" presStyleLbl="node1" presStyleIdx="4" presStyleCnt="10">
        <dgm:presLayoutVars>
          <dgm:bulletEnabled val="1"/>
        </dgm:presLayoutVars>
      </dgm:prSet>
      <dgm:spPr/>
    </dgm:pt>
    <dgm:pt modelId="{9C590A6E-5E32-4978-AD36-3A76D65D5E07}" type="pres">
      <dgm:prSet presAssocID="{8CBB1B87-3A90-44F1-85CC-27AE0AA22286}" presName="sibTrans" presStyleCnt="0"/>
      <dgm:spPr/>
    </dgm:pt>
    <dgm:pt modelId="{0E096F87-0781-40F5-B5F0-02355DE02ED8}" type="pres">
      <dgm:prSet presAssocID="{D49507CB-A0D6-4130-91C8-FE599859644B}" presName="node" presStyleLbl="node1" presStyleIdx="5" presStyleCnt="10">
        <dgm:presLayoutVars>
          <dgm:bulletEnabled val="1"/>
        </dgm:presLayoutVars>
      </dgm:prSet>
      <dgm:spPr/>
    </dgm:pt>
    <dgm:pt modelId="{4669DEB6-D088-454B-84F4-36508A87D9EF}" type="pres">
      <dgm:prSet presAssocID="{30D1B2D3-53CD-48EA-8466-2F5860CA9607}" presName="sibTrans" presStyleCnt="0"/>
      <dgm:spPr/>
    </dgm:pt>
    <dgm:pt modelId="{BC026F00-DA96-4485-833E-C07286DCCED0}" type="pres">
      <dgm:prSet presAssocID="{E958ED39-CF58-4A18-A78A-FD5F586106D9}" presName="node" presStyleLbl="node1" presStyleIdx="6" presStyleCnt="10">
        <dgm:presLayoutVars>
          <dgm:bulletEnabled val="1"/>
        </dgm:presLayoutVars>
      </dgm:prSet>
      <dgm:spPr/>
    </dgm:pt>
    <dgm:pt modelId="{F7EF5125-2B0B-4B0C-B1FF-7DAF3D87ADD2}" type="pres">
      <dgm:prSet presAssocID="{551EB6A8-DACD-4722-B4CC-5C5250F2FADF}" presName="sibTrans" presStyleCnt="0"/>
      <dgm:spPr/>
    </dgm:pt>
    <dgm:pt modelId="{D4FCB8A9-7458-4F76-877E-5634D213F845}" type="pres">
      <dgm:prSet presAssocID="{FB799FA7-077F-4FAD-9C86-C55A166D63E7}" presName="node" presStyleLbl="node1" presStyleIdx="7" presStyleCnt="10">
        <dgm:presLayoutVars>
          <dgm:bulletEnabled val="1"/>
        </dgm:presLayoutVars>
      </dgm:prSet>
      <dgm:spPr/>
    </dgm:pt>
    <dgm:pt modelId="{120D11FB-0F41-4D7E-B300-F5A9D72DC1DF}" type="pres">
      <dgm:prSet presAssocID="{F9295936-4D39-486A-B4F3-E1635E0D0DE2}" presName="sibTrans" presStyleCnt="0"/>
      <dgm:spPr/>
    </dgm:pt>
    <dgm:pt modelId="{2E7F1649-AC08-498C-BC45-DCE84685DFA0}" type="pres">
      <dgm:prSet presAssocID="{AD1C0D4B-2B74-46AF-B26A-5C82949A5C89}" presName="node" presStyleLbl="node1" presStyleIdx="8" presStyleCnt="10" custScaleX="98246" custScaleY="99667">
        <dgm:presLayoutVars>
          <dgm:bulletEnabled val="1"/>
        </dgm:presLayoutVars>
      </dgm:prSet>
      <dgm:spPr/>
    </dgm:pt>
    <dgm:pt modelId="{485CAB2C-E1D5-4CCE-BE28-533C7F5846D1}" type="pres">
      <dgm:prSet presAssocID="{D4B28A13-0BBD-4303-A039-53CECCBB50E4}" presName="sibTrans" presStyleCnt="0"/>
      <dgm:spPr/>
    </dgm:pt>
    <dgm:pt modelId="{DB83C3DA-707B-41AD-A7A3-DA31ACF3E4A6}" type="pres">
      <dgm:prSet presAssocID="{C1869EA2-D29D-40D1-8B98-DED39E11C3D4}" presName="node" presStyleLbl="node1" presStyleIdx="9" presStyleCnt="10" custScaleX="940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92A59720-4FB6-4EBE-98F5-C87019DEA3C9}" type="presOf" srcId="{AD1C0D4B-2B74-46AF-B26A-5C82949A5C89}" destId="{2E7F1649-AC08-498C-BC45-DCE84685DFA0}" srcOrd="0" destOrd="0" presId="urn:microsoft.com/office/officeart/2005/8/layout/default"/>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7F469031-53E2-4DDD-B52F-20FC14775D91}" type="presOf" srcId="{D49507CB-A0D6-4130-91C8-FE599859644B}" destId="{0E096F87-0781-40F5-B5F0-02355DE02ED8}" srcOrd="0" destOrd="0" presId="urn:microsoft.com/office/officeart/2005/8/layout/default"/>
    <dgm:cxn modelId="{AE1DD634-3EDD-4812-AED3-A142856FB9F0}" type="presOf" srcId="{41B6334B-D91A-4219-844B-661AB8F426D1}" destId="{A0F35593-2F1D-4EC9-9ACF-B4EF08AEA9C4}" srcOrd="0" destOrd="0" presId="urn:microsoft.com/office/officeart/2005/8/layout/default"/>
    <dgm:cxn modelId="{AF692B47-F9CB-4C88-BE3B-251DE70B0AF4}" srcId="{41B6334B-D91A-4219-844B-661AB8F426D1}" destId="{A07248B4-A450-42EF-876C-480F9EAAEF26}" srcOrd="0" destOrd="0" parTransId="{93AEBAC5-159B-4F8D-9397-7D69B3E1B88B}" sibTransId="{1ED28CF5-B703-4A62-9C4B-A3C849FD59F4}"/>
    <dgm:cxn modelId="{8A956D47-0D50-4E7F-9DE0-A47EACBDA835}" type="presOf" srcId="{E958ED39-CF58-4A18-A78A-FD5F586106D9}" destId="{BC026F00-DA96-4485-833E-C07286DCCED0}" srcOrd="0" destOrd="0" presId="urn:microsoft.com/office/officeart/2005/8/layout/default"/>
    <dgm:cxn modelId="{E2D1354F-3A1E-4D51-B128-301EE7F34953}" type="presOf" srcId="{D6C5EB3F-A20B-4A50-9284-2A2CA4504E71}" destId="{D0E8B24C-FF14-4810-9CF5-3BC064085CBE}" srcOrd="0" destOrd="0" presId="urn:microsoft.com/office/officeart/2005/8/layout/default"/>
    <dgm:cxn modelId="{2AFD2950-2757-4EF5-BE70-3E905B9BFA0C}" srcId="{41B6334B-D91A-4219-844B-661AB8F426D1}" destId="{D49507CB-A0D6-4130-91C8-FE599859644B}" srcOrd="5" destOrd="0" parTransId="{43E935A4-F7CA-47C6-99F2-0DBCD790E2C7}" sibTransId="{30D1B2D3-53CD-48EA-8466-2F5860CA9607}"/>
    <dgm:cxn modelId="{B709AC56-C833-4D0E-A6E5-52B0BAC35308}" srcId="{41B6334B-D91A-4219-844B-661AB8F426D1}" destId="{ACB5350D-90F3-400E-8A2A-12C121C4428E}" srcOrd="4" destOrd="0" parTransId="{B26F594C-677B-4E1E-83AE-98BE62AE09E3}" sibTransId="{8CBB1B87-3A90-44F1-85CC-27AE0AA22286}"/>
    <dgm:cxn modelId="{9BD41E77-62C8-46CD-9D28-89BB05612C1B}" srcId="{41B6334B-D91A-4219-844B-661AB8F426D1}" destId="{C1869EA2-D29D-40D1-8B98-DED39E11C3D4}" srcOrd="9" destOrd="0" parTransId="{DE26E1F3-93B7-403E-A937-88339CE28407}" sibTransId="{3A46582D-CA08-4B31-BB4C-AA902FA97412}"/>
    <dgm:cxn modelId="{6C25A757-989E-45D6-A03E-CD275CDEF385}" type="presOf" srcId="{FB799FA7-077F-4FAD-9C86-C55A166D63E7}" destId="{D4FCB8A9-7458-4F76-877E-5634D213F845}" srcOrd="0" destOrd="0" presId="urn:microsoft.com/office/officeart/2005/8/layout/default"/>
    <dgm:cxn modelId="{27C8827A-EB26-4C0A-8744-7AB6BEC1DD7D}" type="presOf" srcId="{925D3940-2472-48C5-9935-60788A4BBF24}" destId="{71483493-FD91-4D9C-B2D9-BFC85CF9CFC8}" srcOrd="0" destOrd="0" presId="urn:microsoft.com/office/officeart/2005/8/layout/default"/>
    <dgm:cxn modelId="{3EE2EB88-AAA1-4534-8D22-F9D69613749D}" srcId="{41B6334B-D91A-4219-844B-661AB8F426D1}" destId="{AD1C0D4B-2B74-46AF-B26A-5C82949A5C89}" srcOrd="8" destOrd="0" parTransId="{2F577DA0-8415-4929-B5C0-40805D01B7AA}" sibTransId="{D4B28A13-0BBD-4303-A039-53CECCBB50E4}"/>
    <dgm:cxn modelId="{C0B80F9B-DF10-46F6-B219-A6C157730804}" type="presOf" srcId="{ACB5350D-90F3-400E-8A2A-12C121C4428E}" destId="{1A9DCA4B-D155-4C46-BE1C-92D4616F972C}" srcOrd="0" destOrd="0" presId="urn:microsoft.com/office/officeart/2005/8/layout/default"/>
    <dgm:cxn modelId="{200EEFB2-441C-4DCB-8306-E6778493D5DF}" type="presOf" srcId="{A07248B4-A450-42EF-876C-480F9EAAEF26}" destId="{C6AC4678-EE0D-47DF-9995-9CF5B9BBDB25}" srcOrd="0" destOrd="0" presId="urn:microsoft.com/office/officeart/2005/8/layout/default"/>
    <dgm:cxn modelId="{C96A7BBF-641A-4246-AFB9-4617882A5CD1}" type="presOf" srcId="{92F29801-36C9-4589-8983-01E996BAD451}" destId="{814FD6E9-19E0-4654-928A-ACAE3D91CD7C}" srcOrd="0" destOrd="0" presId="urn:microsoft.com/office/officeart/2005/8/layout/default"/>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F5EB75E9-4BD0-408F-BEC6-A5FF37A8ED80}" type="presOf" srcId="{C1869EA2-D29D-40D1-8B98-DED39E11C3D4}" destId="{DB83C3DA-707B-41AD-A7A3-DA31ACF3E4A6}" srcOrd="0" destOrd="0" presId="urn:microsoft.com/office/officeart/2005/8/layout/default"/>
    <dgm:cxn modelId="{9B834670-6198-4B95-B4CC-5DAAA986294F}" type="presParOf" srcId="{A0F35593-2F1D-4EC9-9ACF-B4EF08AEA9C4}" destId="{C6AC4678-EE0D-47DF-9995-9CF5B9BBDB25}" srcOrd="0" destOrd="0" presId="urn:microsoft.com/office/officeart/2005/8/layout/default"/>
    <dgm:cxn modelId="{0BD7137F-70C7-4C5D-8E93-5E5B388E8003}" type="presParOf" srcId="{A0F35593-2F1D-4EC9-9ACF-B4EF08AEA9C4}" destId="{C697536C-0855-4439-BAF9-AE09F71B3845}" srcOrd="1" destOrd="0" presId="urn:microsoft.com/office/officeart/2005/8/layout/default"/>
    <dgm:cxn modelId="{13D914B8-E62E-471E-93AD-B7B334B7DA27}" type="presParOf" srcId="{A0F35593-2F1D-4EC9-9ACF-B4EF08AEA9C4}" destId="{D0E8B24C-FF14-4810-9CF5-3BC064085CBE}" srcOrd="2" destOrd="0" presId="urn:microsoft.com/office/officeart/2005/8/layout/default"/>
    <dgm:cxn modelId="{AF2A738B-681B-4CE4-BCD8-F2AA1FB3C145}" type="presParOf" srcId="{A0F35593-2F1D-4EC9-9ACF-B4EF08AEA9C4}" destId="{1A2F536B-DDC7-4CF6-9DF8-841EDE6760B4}" srcOrd="3" destOrd="0" presId="urn:microsoft.com/office/officeart/2005/8/layout/default"/>
    <dgm:cxn modelId="{26A9A035-C59D-47E5-B6FC-A79ABEFFA7A4}" type="presParOf" srcId="{A0F35593-2F1D-4EC9-9ACF-B4EF08AEA9C4}" destId="{71483493-FD91-4D9C-B2D9-BFC85CF9CFC8}" srcOrd="4" destOrd="0" presId="urn:microsoft.com/office/officeart/2005/8/layout/default"/>
    <dgm:cxn modelId="{6C48459E-8324-4911-A30C-76E142709585}" type="presParOf" srcId="{A0F35593-2F1D-4EC9-9ACF-B4EF08AEA9C4}" destId="{D61A338D-B048-4269-A023-640BA12A009C}" srcOrd="5" destOrd="0" presId="urn:microsoft.com/office/officeart/2005/8/layout/default"/>
    <dgm:cxn modelId="{B4CF063C-8534-4CC9-8522-31CDBC1D2DEF}" type="presParOf" srcId="{A0F35593-2F1D-4EC9-9ACF-B4EF08AEA9C4}" destId="{814FD6E9-19E0-4654-928A-ACAE3D91CD7C}" srcOrd="6" destOrd="0" presId="urn:microsoft.com/office/officeart/2005/8/layout/default"/>
    <dgm:cxn modelId="{01DBF7E1-66A6-4FB6-9645-E6DDE34A97BE}" type="presParOf" srcId="{A0F35593-2F1D-4EC9-9ACF-B4EF08AEA9C4}" destId="{CFEADC9B-6F2D-423E-90A0-690FB92B438E}" srcOrd="7" destOrd="0" presId="urn:microsoft.com/office/officeart/2005/8/layout/default"/>
    <dgm:cxn modelId="{8A5259EE-17EB-4251-B2B3-A0FA90C675C7}" type="presParOf" srcId="{A0F35593-2F1D-4EC9-9ACF-B4EF08AEA9C4}" destId="{1A9DCA4B-D155-4C46-BE1C-92D4616F972C}" srcOrd="8" destOrd="0" presId="urn:microsoft.com/office/officeart/2005/8/layout/default"/>
    <dgm:cxn modelId="{847D6703-3E07-403F-A190-9594FDAD84B4}" type="presParOf" srcId="{A0F35593-2F1D-4EC9-9ACF-B4EF08AEA9C4}" destId="{9C590A6E-5E32-4978-AD36-3A76D65D5E07}" srcOrd="9" destOrd="0" presId="urn:microsoft.com/office/officeart/2005/8/layout/default"/>
    <dgm:cxn modelId="{E9308F38-38EA-4982-B046-B94A9A6C8A94}" type="presParOf" srcId="{A0F35593-2F1D-4EC9-9ACF-B4EF08AEA9C4}" destId="{0E096F87-0781-40F5-B5F0-02355DE02ED8}" srcOrd="10" destOrd="0" presId="urn:microsoft.com/office/officeart/2005/8/layout/default"/>
    <dgm:cxn modelId="{A57623D6-B5F6-4F0E-B733-B55DC431D7A2}" type="presParOf" srcId="{A0F35593-2F1D-4EC9-9ACF-B4EF08AEA9C4}" destId="{4669DEB6-D088-454B-84F4-36508A87D9EF}" srcOrd="11" destOrd="0" presId="urn:microsoft.com/office/officeart/2005/8/layout/default"/>
    <dgm:cxn modelId="{3F9A77D1-1042-4DF2-9D9F-36E659931CBD}" type="presParOf" srcId="{A0F35593-2F1D-4EC9-9ACF-B4EF08AEA9C4}" destId="{BC026F00-DA96-4485-833E-C07286DCCED0}" srcOrd="12" destOrd="0" presId="urn:microsoft.com/office/officeart/2005/8/layout/default"/>
    <dgm:cxn modelId="{8484C397-273B-42CE-A2D2-9239D61A87F0}" type="presParOf" srcId="{A0F35593-2F1D-4EC9-9ACF-B4EF08AEA9C4}" destId="{F7EF5125-2B0B-4B0C-B1FF-7DAF3D87ADD2}" srcOrd="13" destOrd="0" presId="urn:microsoft.com/office/officeart/2005/8/layout/default"/>
    <dgm:cxn modelId="{6B0F6B6F-8973-4C3A-B8EC-26573A37A6D2}" type="presParOf" srcId="{A0F35593-2F1D-4EC9-9ACF-B4EF08AEA9C4}" destId="{D4FCB8A9-7458-4F76-877E-5634D213F845}" srcOrd="14" destOrd="0" presId="urn:microsoft.com/office/officeart/2005/8/layout/default"/>
    <dgm:cxn modelId="{BFF0760D-2920-4EDE-9CB6-DE0C64A66762}" type="presParOf" srcId="{A0F35593-2F1D-4EC9-9ACF-B4EF08AEA9C4}" destId="{120D11FB-0F41-4D7E-B300-F5A9D72DC1DF}" srcOrd="15" destOrd="0" presId="urn:microsoft.com/office/officeart/2005/8/layout/default"/>
    <dgm:cxn modelId="{9CBD22A3-414E-4FF6-8089-D8403069C459}" type="presParOf" srcId="{A0F35593-2F1D-4EC9-9ACF-B4EF08AEA9C4}" destId="{2E7F1649-AC08-498C-BC45-DCE84685DFA0}" srcOrd="16" destOrd="0" presId="urn:microsoft.com/office/officeart/2005/8/layout/default"/>
    <dgm:cxn modelId="{15B9604E-E8F5-4B8A-ABA8-98243A366BDE}" type="presParOf" srcId="{A0F35593-2F1D-4EC9-9ACF-B4EF08AEA9C4}" destId="{485CAB2C-E1D5-4CCE-BE28-533C7F5846D1}" srcOrd="17" destOrd="0" presId="urn:microsoft.com/office/officeart/2005/8/layout/default"/>
    <dgm:cxn modelId="{50F212F8-67E1-43D9-939B-AB7B3F2284C9}" type="presParOf" srcId="{A0F35593-2F1D-4EC9-9ACF-B4EF08AEA9C4}" destId="{DB83C3DA-707B-41AD-A7A3-DA31ACF3E4A6}"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00F4C2-14B2-4DBE-B5D0-65D30616B3C2}" type="doc">
      <dgm:prSet loTypeId="urn:microsoft.com/office/officeart/2005/8/layout/process5" loCatId="process" qsTypeId="urn:microsoft.com/office/officeart/2005/8/quickstyle/simple1" qsCatId="simple" csTypeId="urn:microsoft.com/office/officeart/2005/8/colors/colorful4" csCatId="colorful" phldr="1"/>
      <dgm:spPr/>
      <dgm:t>
        <a:bodyPr/>
        <a:lstStyle/>
        <a:p>
          <a:endParaRPr lang="en-US"/>
        </a:p>
      </dgm:t>
    </dgm:pt>
    <dgm:pt modelId="{E4EB731F-BBD3-4823-BC31-150073292BB5}">
      <dgm:prSet phldrT="[Text]" custT="1"/>
      <dgm:spPr/>
      <dgm:t>
        <a:bodyPr/>
        <a:lstStyle/>
        <a:p>
          <a:r>
            <a:rPr lang="en-US" sz="2400" dirty="0"/>
            <a:t>MARAC is a gathering of agencies who aim to:</a:t>
          </a:r>
        </a:p>
      </dgm:t>
    </dgm:pt>
    <dgm:pt modelId="{C6248D38-A7F2-4E9B-8A83-519CB0BE5767}" type="parTrans" cxnId="{75115A83-6384-4E7E-8F2F-EE6913D1B07F}">
      <dgm:prSet/>
      <dgm:spPr/>
      <dgm:t>
        <a:bodyPr/>
        <a:lstStyle/>
        <a:p>
          <a:endParaRPr lang="en-US"/>
        </a:p>
      </dgm:t>
    </dgm:pt>
    <dgm:pt modelId="{0B39D7A1-33E1-415B-8070-E098116470D4}" type="sibTrans" cxnId="{75115A83-6384-4E7E-8F2F-EE6913D1B07F}">
      <dgm:prSet/>
      <dgm:spPr/>
      <dgm:t>
        <a:bodyPr/>
        <a:lstStyle/>
        <a:p>
          <a:endParaRPr lang="en-US"/>
        </a:p>
      </dgm:t>
    </dgm:pt>
    <dgm:pt modelId="{E511C28B-5710-4426-A47E-1F0B29BB4DE7}">
      <dgm:prSet phldrT="[Text]" custT="1"/>
      <dgm:spPr/>
      <dgm:t>
        <a:bodyPr/>
        <a:lstStyle/>
        <a:p>
          <a:r>
            <a:rPr lang="en-US" sz="2400"/>
            <a:t>Safeguard adult victims</a:t>
          </a:r>
          <a:endParaRPr lang="en-US" sz="2400" dirty="0"/>
        </a:p>
      </dgm:t>
    </dgm:pt>
    <dgm:pt modelId="{97F4E8AA-6284-46C2-943D-12A15A8EEDDF}" type="parTrans" cxnId="{AF0C08DC-350C-4228-8ECC-99E72B1DEC45}">
      <dgm:prSet/>
      <dgm:spPr/>
      <dgm:t>
        <a:bodyPr/>
        <a:lstStyle/>
        <a:p>
          <a:endParaRPr lang="en-US"/>
        </a:p>
      </dgm:t>
    </dgm:pt>
    <dgm:pt modelId="{7E78427D-F8D1-4858-8640-ABBAD4D0234C}" type="sibTrans" cxnId="{AF0C08DC-350C-4228-8ECC-99E72B1DEC45}">
      <dgm:prSet/>
      <dgm:spPr/>
      <dgm:t>
        <a:bodyPr/>
        <a:lstStyle/>
        <a:p>
          <a:endParaRPr lang="en-US"/>
        </a:p>
      </dgm:t>
    </dgm:pt>
    <dgm:pt modelId="{B7DEB45C-77F6-477A-A931-41232A67B8D4}">
      <dgm:prSet phldrT="[Text]" custT="1"/>
      <dgm:spPr/>
      <dgm:t>
        <a:bodyPr/>
        <a:lstStyle/>
        <a:p>
          <a:r>
            <a:rPr lang="en-US" sz="2400"/>
            <a:t>Link with other PP Agencies in relation to children, perpetrators &amp; other VA’s</a:t>
          </a:r>
          <a:endParaRPr lang="en-US" sz="2400" dirty="0"/>
        </a:p>
      </dgm:t>
    </dgm:pt>
    <dgm:pt modelId="{D383B4EC-5924-4062-9F15-D63716E28609}" type="parTrans" cxnId="{E765C20E-52BE-4627-963A-51C54410AEDA}">
      <dgm:prSet/>
      <dgm:spPr/>
      <dgm:t>
        <a:bodyPr/>
        <a:lstStyle/>
        <a:p>
          <a:endParaRPr lang="en-US"/>
        </a:p>
      </dgm:t>
    </dgm:pt>
    <dgm:pt modelId="{F7DACCEF-C70E-47B3-8819-1A74857E184A}" type="sibTrans" cxnId="{E765C20E-52BE-4627-963A-51C54410AEDA}">
      <dgm:prSet/>
      <dgm:spPr/>
      <dgm:t>
        <a:bodyPr/>
        <a:lstStyle/>
        <a:p>
          <a:endParaRPr lang="en-US"/>
        </a:p>
      </dgm:t>
    </dgm:pt>
    <dgm:pt modelId="{56A116EC-5740-4473-9E6D-FA9D79C7C98C}">
      <dgm:prSet phldrT="[Text]" custT="1"/>
      <dgm:spPr/>
      <dgm:t>
        <a:bodyPr/>
        <a:lstStyle/>
        <a:p>
          <a:r>
            <a:rPr lang="en-US" sz="2400"/>
            <a:t>To safeguard agency staff</a:t>
          </a:r>
          <a:endParaRPr lang="en-US" sz="2400" dirty="0"/>
        </a:p>
      </dgm:t>
    </dgm:pt>
    <dgm:pt modelId="{3FA794EB-A7B5-46E4-AF17-2B559C804050}" type="parTrans" cxnId="{C105DA21-5320-4332-86F4-E21081168F11}">
      <dgm:prSet/>
      <dgm:spPr/>
      <dgm:t>
        <a:bodyPr/>
        <a:lstStyle/>
        <a:p>
          <a:endParaRPr lang="en-US"/>
        </a:p>
      </dgm:t>
    </dgm:pt>
    <dgm:pt modelId="{C6A922BF-E509-4DB2-AB85-A1BE2A7C76B9}" type="sibTrans" cxnId="{C105DA21-5320-4332-86F4-E21081168F11}">
      <dgm:prSet/>
      <dgm:spPr/>
      <dgm:t>
        <a:bodyPr/>
        <a:lstStyle/>
        <a:p>
          <a:endParaRPr lang="en-US"/>
        </a:p>
      </dgm:t>
    </dgm:pt>
    <dgm:pt modelId="{1BAE79E4-3C51-4ECD-B81D-C28894A4D679}">
      <dgm:prSet phldrT="[Text]" custT="1"/>
      <dgm:spPr/>
      <dgm:t>
        <a:bodyPr/>
        <a:lstStyle/>
        <a:p>
          <a:r>
            <a:rPr lang="en-US" sz="2400"/>
            <a:t>To address the behaviour of perpetrators</a:t>
          </a:r>
          <a:endParaRPr lang="en-US" sz="2400" dirty="0"/>
        </a:p>
      </dgm:t>
    </dgm:pt>
    <dgm:pt modelId="{80865E9B-B2AB-44D2-BF75-B2FAE0CC7CEF}" type="parTrans" cxnId="{70F4D37A-1C1A-4B36-A5CD-6B4A48DD194D}">
      <dgm:prSet/>
      <dgm:spPr/>
      <dgm:t>
        <a:bodyPr/>
        <a:lstStyle/>
        <a:p>
          <a:endParaRPr lang="en-US"/>
        </a:p>
      </dgm:t>
    </dgm:pt>
    <dgm:pt modelId="{FD6BB03D-B08E-498A-8B01-66ABD2DE0817}" type="sibTrans" cxnId="{70F4D37A-1C1A-4B36-A5CD-6B4A48DD194D}">
      <dgm:prSet/>
      <dgm:spPr/>
      <dgm:t>
        <a:bodyPr/>
        <a:lstStyle/>
        <a:p>
          <a:endParaRPr lang="en-US"/>
        </a:p>
      </dgm:t>
    </dgm:pt>
    <dgm:pt modelId="{73F85DCF-B890-4E7A-BFFC-65D84FB681FE}" type="pres">
      <dgm:prSet presAssocID="{3800F4C2-14B2-4DBE-B5D0-65D30616B3C2}" presName="diagram" presStyleCnt="0">
        <dgm:presLayoutVars>
          <dgm:dir/>
          <dgm:resizeHandles val="exact"/>
        </dgm:presLayoutVars>
      </dgm:prSet>
      <dgm:spPr/>
    </dgm:pt>
    <dgm:pt modelId="{9BED8C46-F87D-4CB6-ACEE-29FF88F73C65}" type="pres">
      <dgm:prSet presAssocID="{E4EB731F-BBD3-4823-BC31-150073292BB5}" presName="node" presStyleLbl="node1" presStyleIdx="0" presStyleCnt="5">
        <dgm:presLayoutVars>
          <dgm:bulletEnabled val="1"/>
        </dgm:presLayoutVars>
      </dgm:prSet>
      <dgm:spPr/>
    </dgm:pt>
    <dgm:pt modelId="{5117BF76-DDF7-491A-B40D-0F5D5F8AFBFE}" type="pres">
      <dgm:prSet presAssocID="{0B39D7A1-33E1-415B-8070-E098116470D4}" presName="sibTrans" presStyleLbl="sibTrans2D1" presStyleIdx="0" presStyleCnt="4"/>
      <dgm:spPr/>
    </dgm:pt>
    <dgm:pt modelId="{84AFDE61-CC08-4BCE-80F8-2814BB91F486}" type="pres">
      <dgm:prSet presAssocID="{0B39D7A1-33E1-415B-8070-E098116470D4}" presName="connectorText" presStyleLbl="sibTrans2D1" presStyleIdx="0" presStyleCnt="4"/>
      <dgm:spPr/>
    </dgm:pt>
    <dgm:pt modelId="{6EDEF75F-7AD9-49A6-BAA7-508AF8A71A95}" type="pres">
      <dgm:prSet presAssocID="{E511C28B-5710-4426-A47E-1F0B29BB4DE7}" presName="node" presStyleLbl="node1" presStyleIdx="1" presStyleCnt="5">
        <dgm:presLayoutVars>
          <dgm:bulletEnabled val="1"/>
        </dgm:presLayoutVars>
      </dgm:prSet>
      <dgm:spPr/>
    </dgm:pt>
    <dgm:pt modelId="{DB99A2BD-AF92-4F80-8421-FC28836621E4}" type="pres">
      <dgm:prSet presAssocID="{7E78427D-F8D1-4858-8640-ABBAD4D0234C}" presName="sibTrans" presStyleLbl="sibTrans2D1" presStyleIdx="1" presStyleCnt="4"/>
      <dgm:spPr/>
    </dgm:pt>
    <dgm:pt modelId="{F85B97DE-9D0C-44FF-8CBD-E045EE2D41C9}" type="pres">
      <dgm:prSet presAssocID="{7E78427D-F8D1-4858-8640-ABBAD4D0234C}" presName="connectorText" presStyleLbl="sibTrans2D1" presStyleIdx="1" presStyleCnt="4"/>
      <dgm:spPr/>
    </dgm:pt>
    <dgm:pt modelId="{59ABEF19-A8F0-4C76-A91E-170A56D8B9C6}" type="pres">
      <dgm:prSet presAssocID="{B7DEB45C-77F6-477A-A931-41232A67B8D4}" presName="node" presStyleLbl="node1" presStyleIdx="2" presStyleCnt="5">
        <dgm:presLayoutVars>
          <dgm:bulletEnabled val="1"/>
        </dgm:presLayoutVars>
      </dgm:prSet>
      <dgm:spPr/>
    </dgm:pt>
    <dgm:pt modelId="{69ED9C22-35A1-4573-9553-3BBD68F553D8}" type="pres">
      <dgm:prSet presAssocID="{F7DACCEF-C70E-47B3-8819-1A74857E184A}" presName="sibTrans" presStyleLbl="sibTrans2D1" presStyleIdx="2" presStyleCnt="4"/>
      <dgm:spPr/>
    </dgm:pt>
    <dgm:pt modelId="{D9313088-CEEC-41C4-A0B7-687433D5BE77}" type="pres">
      <dgm:prSet presAssocID="{F7DACCEF-C70E-47B3-8819-1A74857E184A}" presName="connectorText" presStyleLbl="sibTrans2D1" presStyleIdx="2" presStyleCnt="4"/>
      <dgm:spPr/>
    </dgm:pt>
    <dgm:pt modelId="{0B782093-56E5-4289-A9D9-6EDD759F836E}" type="pres">
      <dgm:prSet presAssocID="{56A116EC-5740-4473-9E6D-FA9D79C7C98C}" presName="node" presStyleLbl="node1" presStyleIdx="3" presStyleCnt="5">
        <dgm:presLayoutVars>
          <dgm:bulletEnabled val="1"/>
        </dgm:presLayoutVars>
      </dgm:prSet>
      <dgm:spPr/>
    </dgm:pt>
    <dgm:pt modelId="{6BF012FE-D9E0-44BE-9CCB-80C0A3343B3E}" type="pres">
      <dgm:prSet presAssocID="{C6A922BF-E509-4DB2-AB85-A1BE2A7C76B9}" presName="sibTrans" presStyleLbl="sibTrans2D1" presStyleIdx="3" presStyleCnt="4"/>
      <dgm:spPr/>
    </dgm:pt>
    <dgm:pt modelId="{02D21B47-E677-4E50-84E1-E9EB01AA94B8}" type="pres">
      <dgm:prSet presAssocID="{C6A922BF-E509-4DB2-AB85-A1BE2A7C76B9}" presName="connectorText" presStyleLbl="sibTrans2D1" presStyleIdx="3" presStyleCnt="4"/>
      <dgm:spPr/>
    </dgm:pt>
    <dgm:pt modelId="{4555BBF4-FD70-4376-BAE6-B808520AF0F9}" type="pres">
      <dgm:prSet presAssocID="{1BAE79E4-3C51-4ECD-B81D-C28894A4D679}" presName="node" presStyleLbl="node1" presStyleIdx="4" presStyleCnt="5">
        <dgm:presLayoutVars>
          <dgm:bulletEnabled val="1"/>
        </dgm:presLayoutVars>
      </dgm:prSet>
      <dgm:spPr/>
    </dgm:pt>
  </dgm:ptLst>
  <dgm:cxnLst>
    <dgm:cxn modelId="{E765C20E-52BE-4627-963A-51C54410AEDA}" srcId="{3800F4C2-14B2-4DBE-B5D0-65D30616B3C2}" destId="{B7DEB45C-77F6-477A-A931-41232A67B8D4}" srcOrd="2" destOrd="0" parTransId="{D383B4EC-5924-4062-9F15-D63716E28609}" sibTransId="{F7DACCEF-C70E-47B3-8819-1A74857E184A}"/>
    <dgm:cxn modelId="{AA44160F-A59B-4975-89DD-4C0B1C9CC5B6}" type="presOf" srcId="{0B39D7A1-33E1-415B-8070-E098116470D4}" destId="{84AFDE61-CC08-4BCE-80F8-2814BB91F486}" srcOrd="1" destOrd="0" presId="urn:microsoft.com/office/officeart/2005/8/layout/process5"/>
    <dgm:cxn modelId="{F7521D11-C538-4D39-BCC0-40EC92603911}" type="presOf" srcId="{0B39D7A1-33E1-415B-8070-E098116470D4}" destId="{5117BF76-DDF7-491A-B40D-0F5D5F8AFBFE}" srcOrd="0" destOrd="0" presId="urn:microsoft.com/office/officeart/2005/8/layout/process5"/>
    <dgm:cxn modelId="{C105DA21-5320-4332-86F4-E21081168F11}" srcId="{3800F4C2-14B2-4DBE-B5D0-65D30616B3C2}" destId="{56A116EC-5740-4473-9E6D-FA9D79C7C98C}" srcOrd="3" destOrd="0" parTransId="{3FA794EB-A7B5-46E4-AF17-2B559C804050}" sibTransId="{C6A922BF-E509-4DB2-AB85-A1BE2A7C76B9}"/>
    <dgm:cxn modelId="{FCBCED22-4619-4FD0-B465-AD8F5B89A90F}" type="presOf" srcId="{F7DACCEF-C70E-47B3-8819-1A74857E184A}" destId="{69ED9C22-35A1-4573-9553-3BBD68F553D8}" srcOrd="0" destOrd="0" presId="urn:microsoft.com/office/officeart/2005/8/layout/process5"/>
    <dgm:cxn modelId="{5A6D832C-51BB-4BE7-A6A9-C95A3EC6167B}" type="presOf" srcId="{7E78427D-F8D1-4858-8640-ABBAD4D0234C}" destId="{DB99A2BD-AF92-4F80-8421-FC28836621E4}" srcOrd="0" destOrd="0" presId="urn:microsoft.com/office/officeart/2005/8/layout/process5"/>
    <dgm:cxn modelId="{51DD785D-C229-48FB-91D8-A35F3675E898}" type="presOf" srcId="{F7DACCEF-C70E-47B3-8819-1A74857E184A}" destId="{D9313088-CEEC-41C4-A0B7-687433D5BE77}" srcOrd="1" destOrd="0" presId="urn:microsoft.com/office/officeart/2005/8/layout/process5"/>
    <dgm:cxn modelId="{AA817466-BCE6-4726-89B1-077CDCCEDE6B}" type="presOf" srcId="{7E78427D-F8D1-4858-8640-ABBAD4D0234C}" destId="{F85B97DE-9D0C-44FF-8CBD-E045EE2D41C9}" srcOrd="1" destOrd="0" presId="urn:microsoft.com/office/officeart/2005/8/layout/process5"/>
    <dgm:cxn modelId="{10C9B747-0BFC-49A0-98A3-5D9B31B63D19}" type="presOf" srcId="{1BAE79E4-3C51-4ECD-B81D-C28894A4D679}" destId="{4555BBF4-FD70-4376-BAE6-B808520AF0F9}" srcOrd="0" destOrd="0" presId="urn:microsoft.com/office/officeart/2005/8/layout/process5"/>
    <dgm:cxn modelId="{70F4D37A-1C1A-4B36-A5CD-6B4A48DD194D}" srcId="{3800F4C2-14B2-4DBE-B5D0-65D30616B3C2}" destId="{1BAE79E4-3C51-4ECD-B81D-C28894A4D679}" srcOrd="4" destOrd="0" parTransId="{80865E9B-B2AB-44D2-BF75-B2FAE0CC7CEF}" sibTransId="{FD6BB03D-B08E-498A-8B01-66ABD2DE0817}"/>
    <dgm:cxn modelId="{1430847F-A748-4D36-AB35-490E0E752DEF}" type="presOf" srcId="{B7DEB45C-77F6-477A-A931-41232A67B8D4}" destId="{59ABEF19-A8F0-4C76-A91E-170A56D8B9C6}" srcOrd="0" destOrd="0" presId="urn:microsoft.com/office/officeart/2005/8/layout/process5"/>
    <dgm:cxn modelId="{75115A83-6384-4E7E-8F2F-EE6913D1B07F}" srcId="{3800F4C2-14B2-4DBE-B5D0-65D30616B3C2}" destId="{E4EB731F-BBD3-4823-BC31-150073292BB5}" srcOrd="0" destOrd="0" parTransId="{C6248D38-A7F2-4E9B-8A83-519CB0BE5767}" sibTransId="{0B39D7A1-33E1-415B-8070-E098116470D4}"/>
    <dgm:cxn modelId="{17F12586-65A6-4C3F-8024-0244235F952C}" type="presOf" srcId="{C6A922BF-E509-4DB2-AB85-A1BE2A7C76B9}" destId="{6BF012FE-D9E0-44BE-9CCB-80C0A3343B3E}" srcOrd="0" destOrd="0" presId="urn:microsoft.com/office/officeart/2005/8/layout/process5"/>
    <dgm:cxn modelId="{BD80E38A-72D6-498D-8E02-346DD0B27C07}" type="presOf" srcId="{E511C28B-5710-4426-A47E-1F0B29BB4DE7}" destId="{6EDEF75F-7AD9-49A6-BAA7-508AF8A71A95}" srcOrd="0" destOrd="0" presId="urn:microsoft.com/office/officeart/2005/8/layout/process5"/>
    <dgm:cxn modelId="{27FD8A97-F89E-4E22-B47A-C7B832B0491E}" type="presOf" srcId="{C6A922BF-E509-4DB2-AB85-A1BE2A7C76B9}" destId="{02D21B47-E677-4E50-84E1-E9EB01AA94B8}" srcOrd="1" destOrd="0" presId="urn:microsoft.com/office/officeart/2005/8/layout/process5"/>
    <dgm:cxn modelId="{61E176A8-0D15-4899-B679-3812C2D107D0}" type="presOf" srcId="{56A116EC-5740-4473-9E6D-FA9D79C7C98C}" destId="{0B782093-56E5-4289-A9D9-6EDD759F836E}" srcOrd="0" destOrd="0" presId="urn:microsoft.com/office/officeart/2005/8/layout/process5"/>
    <dgm:cxn modelId="{AF0C08DC-350C-4228-8ECC-99E72B1DEC45}" srcId="{3800F4C2-14B2-4DBE-B5D0-65D30616B3C2}" destId="{E511C28B-5710-4426-A47E-1F0B29BB4DE7}" srcOrd="1" destOrd="0" parTransId="{97F4E8AA-6284-46C2-943D-12A15A8EEDDF}" sibTransId="{7E78427D-F8D1-4858-8640-ABBAD4D0234C}"/>
    <dgm:cxn modelId="{EBEB0BE5-EBFB-490C-AE1B-C9A04E5FC47D}" type="presOf" srcId="{E4EB731F-BBD3-4823-BC31-150073292BB5}" destId="{9BED8C46-F87D-4CB6-ACEE-29FF88F73C65}" srcOrd="0" destOrd="0" presId="urn:microsoft.com/office/officeart/2005/8/layout/process5"/>
    <dgm:cxn modelId="{860320F3-67BF-406C-912A-1569948985C0}" type="presOf" srcId="{3800F4C2-14B2-4DBE-B5D0-65D30616B3C2}" destId="{73F85DCF-B890-4E7A-BFFC-65D84FB681FE}" srcOrd="0" destOrd="0" presId="urn:microsoft.com/office/officeart/2005/8/layout/process5"/>
    <dgm:cxn modelId="{4732ED5B-2AF1-40DB-9A76-DB3D1196B688}" type="presParOf" srcId="{73F85DCF-B890-4E7A-BFFC-65D84FB681FE}" destId="{9BED8C46-F87D-4CB6-ACEE-29FF88F73C65}" srcOrd="0" destOrd="0" presId="urn:microsoft.com/office/officeart/2005/8/layout/process5"/>
    <dgm:cxn modelId="{F4E9B839-A75A-4E69-A320-76EF7E3F7207}" type="presParOf" srcId="{73F85DCF-B890-4E7A-BFFC-65D84FB681FE}" destId="{5117BF76-DDF7-491A-B40D-0F5D5F8AFBFE}" srcOrd="1" destOrd="0" presId="urn:microsoft.com/office/officeart/2005/8/layout/process5"/>
    <dgm:cxn modelId="{C64C8AA1-9585-4455-AAEE-F183599BD740}" type="presParOf" srcId="{5117BF76-DDF7-491A-B40D-0F5D5F8AFBFE}" destId="{84AFDE61-CC08-4BCE-80F8-2814BB91F486}" srcOrd="0" destOrd="0" presId="urn:microsoft.com/office/officeart/2005/8/layout/process5"/>
    <dgm:cxn modelId="{8B52BE82-B283-4E41-9569-498FA11979B3}" type="presParOf" srcId="{73F85DCF-B890-4E7A-BFFC-65D84FB681FE}" destId="{6EDEF75F-7AD9-49A6-BAA7-508AF8A71A95}" srcOrd="2" destOrd="0" presId="urn:microsoft.com/office/officeart/2005/8/layout/process5"/>
    <dgm:cxn modelId="{64786F50-ADBD-4465-8837-00A87F2F475C}" type="presParOf" srcId="{73F85DCF-B890-4E7A-BFFC-65D84FB681FE}" destId="{DB99A2BD-AF92-4F80-8421-FC28836621E4}" srcOrd="3" destOrd="0" presId="urn:microsoft.com/office/officeart/2005/8/layout/process5"/>
    <dgm:cxn modelId="{A69F9F1D-C8C0-4DF2-B489-611F9B768D17}" type="presParOf" srcId="{DB99A2BD-AF92-4F80-8421-FC28836621E4}" destId="{F85B97DE-9D0C-44FF-8CBD-E045EE2D41C9}" srcOrd="0" destOrd="0" presId="urn:microsoft.com/office/officeart/2005/8/layout/process5"/>
    <dgm:cxn modelId="{D81EC83A-E272-47B8-A985-8799E34A4180}" type="presParOf" srcId="{73F85DCF-B890-4E7A-BFFC-65D84FB681FE}" destId="{59ABEF19-A8F0-4C76-A91E-170A56D8B9C6}" srcOrd="4" destOrd="0" presId="urn:microsoft.com/office/officeart/2005/8/layout/process5"/>
    <dgm:cxn modelId="{D8A5B173-23D9-4A3C-9BF3-417C7008FB3D}" type="presParOf" srcId="{73F85DCF-B890-4E7A-BFFC-65D84FB681FE}" destId="{69ED9C22-35A1-4573-9553-3BBD68F553D8}" srcOrd="5" destOrd="0" presId="urn:microsoft.com/office/officeart/2005/8/layout/process5"/>
    <dgm:cxn modelId="{4417A2AE-7531-41F2-97EA-9FE39F5B0A8F}" type="presParOf" srcId="{69ED9C22-35A1-4573-9553-3BBD68F553D8}" destId="{D9313088-CEEC-41C4-A0B7-687433D5BE77}" srcOrd="0" destOrd="0" presId="urn:microsoft.com/office/officeart/2005/8/layout/process5"/>
    <dgm:cxn modelId="{B3265810-6FAC-4CD8-8FFF-1FDB0AC7C881}" type="presParOf" srcId="{73F85DCF-B890-4E7A-BFFC-65D84FB681FE}" destId="{0B782093-56E5-4289-A9D9-6EDD759F836E}" srcOrd="6" destOrd="0" presId="urn:microsoft.com/office/officeart/2005/8/layout/process5"/>
    <dgm:cxn modelId="{0AFFC085-1FB5-497E-AB71-1F09B1C3444F}" type="presParOf" srcId="{73F85DCF-B890-4E7A-BFFC-65D84FB681FE}" destId="{6BF012FE-D9E0-44BE-9CCB-80C0A3343B3E}" srcOrd="7" destOrd="0" presId="urn:microsoft.com/office/officeart/2005/8/layout/process5"/>
    <dgm:cxn modelId="{01380204-2CB4-4E27-80B3-DCAFF731E1EB}" type="presParOf" srcId="{6BF012FE-D9E0-44BE-9CCB-80C0A3343B3E}" destId="{02D21B47-E677-4E50-84E1-E9EB01AA94B8}" srcOrd="0" destOrd="0" presId="urn:microsoft.com/office/officeart/2005/8/layout/process5"/>
    <dgm:cxn modelId="{EE42D579-C0D1-4CC5-95C5-C3E2C75518DA}" type="presParOf" srcId="{73F85DCF-B890-4E7A-BFFC-65D84FB681FE}" destId="{4555BBF4-FD70-4376-BAE6-B808520AF0F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colorful4" csCatId="colorful" phldr="1"/>
      <dgm:spPr/>
    </dgm:pt>
    <dgm:pt modelId="{7C49651C-760B-4A4D-8823-FDC13F42B4CC}">
      <dgm:prSet phldrT="[Text]" custT="1"/>
      <dgm:spPr/>
      <dgm:t>
        <a:bodyPr/>
        <a:lstStyle/>
        <a:p>
          <a:r>
            <a:rPr lang="en-US" sz="2400"/>
            <a:t>Coercive control is a term developed by Evan STARK to help us understand domestic abuse as more than a “fight.” It is a pattern of behaviour which seeks to take away the victim’s liberty or freedom, to strip away their sense of self</a:t>
          </a:r>
          <a:endParaRPr lang="en-US" sz="2400" dirty="0"/>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dgm:t>
        <a:bodyPr/>
        <a:lstStyle/>
        <a:p>
          <a:endParaRPr lang="en-US"/>
        </a:p>
      </dgm:t>
    </dgm:pt>
    <dgm:pt modelId="{58FC169A-51F0-4856-BA97-8171A812449A}">
      <dgm:prSet phldrT="[Text]" custT="1"/>
      <dgm:spPr/>
      <dgm:t>
        <a:bodyPr/>
        <a:lstStyle/>
        <a:p>
          <a:r>
            <a:rPr lang="en-US" sz="2400" dirty="0"/>
            <a:t>“Not only is coercive control the most common context in which women are abused, it is also the most dangerous” Stark (2007)</a:t>
          </a:r>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7E30B4D-50F6-4765-BF31-64F61E2A5AB6}" type="doc">
      <dgm:prSet loTypeId="urn:microsoft.com/office/officeart/2005/8/layout/process2" loCatId="process" qsTypeId="urn:microsoft.com/office/officeart/2005/8/quickstyle/simple1" qsCatId="simple" csTypeId="urn:microsoft.com/office/officeart/2005/8/colors/colorful4" csCatId="colorful" phldr="1"/>
      <dgm:spPr/>
    </dgm:pt>
    <dgm:pt modelId="{315586D1-F435-4FE6-AD20-8A246950023C}">
      <dgm:prSet phldrT="[Text]" custT="1"/>
      <dgm:spPr/>
      <dgm:t>
        <a:bodyPr/>
        <a:lstStyle/>
        <a:p>
          <a:r>
            <a:rPr lang="en-US" sz="2400"/>
            <a:t>The College of Policing’s Head of Crime &amp; Criminal Justice, David Tucker said:</a:t>
          </a:r>
          <a:endParaRPr lang="en-US" sz="2400" dirty="0"/>
        </a:p>
      </dgm:t>
    </dgm:pt>
    <dgm:pt modelId="{43DB15E0-8225-48FC-A05B-13083441615A}" type="parTrans" cxnId="{95E47A03-331D-4854-A6CC-89C3D1160F0E}">
      <dgm:prSet/>
      <dgm:spPr/>
      <dgm:t>
        <a:bodyPr/>
        <a:lstStyle/>
        <a:p>
          <a:endParaRPr lang="en-US"/>
        </a:p>
      </dgm:t>
    </dgm:pt>
    <dgm:pt modelId="{172EB323-8879-4265-BE31-321FFFCD5C80}" type="sibTrans" cxnId="{95E47A03-331D-4854-A6CC-89C3D1160F0E}">
      <dgm:prSet/>
      <dgm:spPr/>
      <dgm:t>
        <a:bodyPr/>
        <a:lstStyle/>
        <a:p>
          <a:endParaRPr lang="en-US"/>
        </a:p>
      </dgm:t>
    </dgm:pt>
    <dgm:pt modelId="{5C331FBD-70B3-4A2B-860B-69FC6F7A29AD}">
      <dgm:prSet phldrT="[Text]" custT="1"/>
      <dgm:spPr/>
      <dgm:t>
        <a:bodyPr/>
        <a:lstStyle/>
        <a:p>
          <a:r>
            <a:rPr lang="en-US" sz="2400"/>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endParaRPr lang="en-US" sz="2400" dirty="0"/>
        </a:p>
      </dgm:t>
    </dgm:pt>
    <dgm:pt modelId="{3ED12658-BDFC-4150-B8A5-5B4B01FB2CA6}" type="parTrans" cxnId="{B6A9E336-02ED-4D24-8673-ADC5FE1AE8D4}">
      <dgm:prSet/>
      <dgm:spPr/>
      <dgm:t>
        <a:bodyPr/>
        <a:lstStyle/>
        <a:p>
          <a:endParaRPr lang="en-US"/>
        </a:p>
      </dgm:t>
    </dgm:pt>
    <dgm:pt modelId="{F0DF706D-5A8B-47E6-9E99-D26879965141}" type="sibTrans" cxnId="{B6A9E336-02ED-4D24-8673-ADC5FE1AE8D4}">
      <dgm:prSet/>
      <dgm:spPr/>
      <dgm:t>
        <a:bodyPr/>
        <a:lstStyle/>
        <a:p>
          <a:endParaRPr lang="en-US"/>
        </a:p>
      </dgm:t>
    </dgm:pt>
    <dgm:pt modelId="{90CE6C33-E7CF-4596-89C0-8FC3B742680C}" type="pres">
      <dgm:prSet presAssocID="{D7E30B4D-50F6-4765-BF31-64F61E2A5AB6}" presName="linearFlow" presStyleCnt="0">
        <dgm:presLayoutVars>
          <dgm:resizeHandles val="exact"/>
        </dgm:presLayoutVars>
      </dgm:prSet>
      <dgm:spPr/>
    </dgm:pt>
    <dgm:pt modelId="{CAC21F34-4BE0-4EDF-BB43-6416894AFEB2}" type="pres">
      <dgm:prSet presAssocID="{315586D1-F435-4FE6-AD20-8A246950023C}" presName="node" presStyleLbl="node1" presStyleIdx="0" presStyleCnt="2" custScaleX="132553" custScaleY="29975">
        <dgm:presLayoutVars>
          <dgm:bulletEnabled val="1"/>
        </dgm:presLayoutVars>
      </dgm:prSet>
      <dgm:spPr/>
    </dgm:pt>
    <dgm:pt modelId="{EE82D6F2-924C-4370-9FA0-95414BCF3128}" type="pres">
      <dgm:prSet presAssocID="{172EB323-8879-4265-BE31-321FFFCD5C80}" presName="sibTrans" presStyleLbl="sibTrans2D1" presStyleIdx="0" presStyleCnt="1" custAng="71195" custLinFactNeighborX="-6525" custLinFactNeighborY="-10107"/>
      <dgm:spPr/>
    </dgm:pt>
    <dgm:pt modelId="{7DBC8C5D-48E3-4010-9B4F-81B9209BED68}" type="pres">
      <dgm:prSet presAssocID="{172EB323-8879-4265-BE31-321FFFCD5C80}" presName="connectorText" presStyleLbl="sibTrans2D1" presStyleIdx="0" presStyleCnt="1"/>
      <dgm:spPr/>
    </dgm:pt>
    <dgm:pt modelId="{4FDAF406-4AC8-4270-A512-7A6397BEB340}" type="pres">
      <dgm:prSet presAssocID="{5C331FBD-70B3-4A2B-860B-69FC6F7A29AD}" presName="node" presStyleLbl="node1" presStyleIdx="1" presStyleCnt="2" custScaleX="122798" custScaleY="72363" custLinFactNeighborX="754" custLinFactNeighborY="-18193">
        <dgm:presLayoutVars>
          <dgm:bulletEnabled val="1"/>
        </dgm:presLayoutVars>
      </dgm:prSet>
      <dgm:spPr/>
    </dgm:pt>
  </dgm:ptLst>
  <dgm:cxnLst>
    <dgm:cxn modelId="{95E47A03-331D-4854-A6CC-89C3D1160F0E}" srcId="{D7E30B4D-50F6-4765-BF31-64F61E2A5AB6}" destId="{315586D1-F435-4FE6-AD20-8A246950023C}" srcOrd="0" destOrd="0" parTransId="{43DB15E0-8225-48FC-A05B-13083441615A}" sibTransId="{172EB323-8879-4265-BE31-321FFFCD5C80}"/>
    <dgm:cxn modelId="{79D23B2F-1331-4E35-A7F8-CE04145B1724}" type="presOf" srcId="{315586D1-F435-4FE6-AD20-8A246950023C}" destId="{CAC21F34-4BE0-4EDF-BB43-6416894AFEB2}" srcOrd="0" destOrd="0" presId="urn:microsoft.com/office/officeart/2005/8/layout/process2"/>
    <dgm:cxn modelId="{B6A9E336-02ED-4D24-8673-ADC5FE1AE8D4}" srcId="{D7E30B4D-50F6-4765-BF31-64F61E2A5AB6}" destId="{5C331FBD-70B3-4A2B-860B-69FC6F7A29AD}" srcOrd="1" destOrd="0" parTransId="{3ED12658-BDFC-4150-B8A5-5B4B01FB2CA6}" sibTransId="{F0DF706D-5A8B-47E6-9E99-D26879965141}"/>
    <dgm:cxn modelId="{D19E6160-5BE6-4163-9CEB-2D6FFD1127AF}" type="presOf" srcId="{D7E30B4D-50F6-4765-BF31-64F61E2A5AB6}" destId="{90CE6C33-E7CF-4596-89C0-8FC3B742680C}" srcOrd="0" destOrd="0" presId="urn:microsoft.com/office/officeart/2005/8/layout/process2"/>
    <dgm:cxn modelId="{DCA87C46-2509-434B-ACF9-0DE99F9D03E3}" type="presOf" srcId="{172EB323-8879-4265-BE31-321FFFCD5C80}" destId="{EE82D6F2-924C-4370-9FA0-95414BCF3128}" srcOrd="0" destOrd="0" presId="urn:microsoft.com/office/officeart/2005/8/layout/process2"/>
    <dgm:cxn modelId="{09DB9B6D-CF63-4293-8C17-5F0ED10B68E5}" type="presOf" srcId="{172EB323-8879-4265-BE31-321FFFCD5C80}" destId="{7DBC8C5D-48E3-4010-9B4F-81B9209BED68}" srcOrd="1" destOrd="0" presId="urn:microsoft.com/office/officeart/2005/8/layout/process2"/>
    <dgm:cxn modelId="{5924E1F0-9F83-4DDD-89C8-FFBC9DFBDCB5}" type="presOf" srcId="{5C331FBD-70B3-4A2B-860B-69FC6F7A29AD}" destId="{4FDAF406-4AC8-4270-A512-7A6397BEB340}" srcOrd="0" destOrd="0" presId="urn:microsoft.com/office/officeart/2005/8/layout/process2"/>
    <dgm:cxn modelId="{BC6BB80B-BD89-44CF-BB62-BF6DAB28D49F}" type="presParOf" srcId="{90CE6C33-E7CF-4596-89C0-8FC3B742680C}" destId="{CAC21F34-4BE0-4EDF-BB43-6416894AFEB2}" srcOrd="0" destOrd="0" presId="urn:microsoft.com/office/officeart/2005/8/layout/process2"/>
    <dgm:cxn modelId="{251323B6-724B-4FFD-A037-A8217A02B523}" type="presParOf" srcId="{90CE6C33-E7CF-4596-89C0-8FC3B742680C}" destId="{EE82D6F2-924C-4370-9FA0-95414BCF3128}" srcOrd="1" destOrd="0" presId="urn:microsoft.com/office/officeart/2005/8/layout/process2"/>
    <dgm:cxn modelId="{35AE2977-30CF-4DE8-A733-61647B8C8850}" type="presParOf" srcId="{EE82D6F2-924C-4370-9FA0-95414BCF3128}" destId="{7DBC8C5D-48E3-4010-9B4F-81B9209BED68}" srcOrd="0" destOrd="0" presId="urn:microsoft.com/office/officeart/2005/8/layout/process2"/>
    <dgm:cxn modelId="{A12EEA42-6767-442E-B247-BC1E4A4966FA}" type="presParOf" srcId="{90CE6C33-E7CF-4596-89C0-8FC3B742680C}" destId="{4FDAF406-4AC8-4270-A512-7A6397BEB34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4" csCatId="accent1" phldr="1"/>
      <dgm:spPr/>
      <dgm:t>
        <a:bodyPr/>
        <a:lstStyle/>
        <a:p>
          <a:endParaRPr lang="en-US"/>
        </a:p>
      </dgm:t>
    </dgm:pt>
    <dgm:pt modelId="{334E338C-6C02-4684-98C5-DDF338B2F4E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a:t>(A) </a:t>
          </a:r>
          <a:r>
            <a:rPr lang="en-US" sz="2400" b="1" i="1" u="sng"/>
            <a:t>repeatedly</a:t>
          </a:r>
          <a:r>
            <a:rPr lang="en-US" sz="2400"/>
            <a:t> or </a:t>
          </a:r>
          <a:r>
            <a:rPr lang="en-US" sz="2400" b="1" i="1" u="sng"/>
            <a:t>continuously</a:t>
          </a:r>
          <a:r>
            <a:rPr lang="en-US" sz="2400"/>
            <a:t> engages in </a:t>
          </a:r>
          <a:r>
            <a:rPr lang="en-US" sz="2400" b="1" i="1" u="sng"/>
            <a:t>behaviour </a:t>
          </a:r>
          <a:r>
            <a:rPr lang="en-US" sz="2400"/>
            <a:t>towards another person (B) that is </a:t>
          </a:r>
          <a:r>
            <a:rPr lang="en-US" sz="2400" b="1" i="1" u="sng"/>
            <a:t>coercive</a:t>
          </a:r>
          <a:r>
            <a:rPr lang="en-US" sz="2400"/>
            <a:t> or </a:t>
          </a:r>
          <a:r>
            <a:rPr lang="en-US" sz="2400" b="1" i="1" u="sng"/>
            <a:t>controlling</a:t>
          </a:r>
          <a:r>
            <a:rPr lang="en-US" sz="2400"/>
            <a:t> and </a:t>
          </a:r>
          <a:endParaRPr lang="en-US" sz="2400" b="1" i="1" u="sng" dirty="0"/>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dgm:t>
        <a:bodyPr/>
        <a:lstStyle/>
        <a:p>
          <a:endParaRPr lang="en-US">
            <a:solidFill>
              <a:schemeClr val="tx1"/>
            </a:solidFill>
          </a:endParaRPr>
        </a:p>
      </dgm:t>
    </dgm:pt>
    <dgm:pt modelId="{40D40C14-01F4-4ADE-88A7-574D55CED377}">
      <dgm:prSet phldrT="[Text]" custT="1"/>
      <dgm:spPr/>
      <dgm:t>
        <a:bodyPr/>
        <a:lstStyle/>
        <a:p>
          <a:r>
            <a:rPr lang="en-US" sz="2400"/>
            <a:t>At the time of the behaviour, (A) and (B) are </a:t>
          </a:r>
          <a:r>
            <a:rPr lang="en-US" sz="2400" b="1" i="1" u="sng"/>
            <a:t>personally connected</a:t>
          </a:r>
          <a:r>
            <a:rPr lang="en-US" sz="2400"/>
            <a:t>,</a:t>
          </a:r>
          <a:endParaRPr lang="en-US" sz="2400" dirty="0"/>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dgm:t>
        <a:bodyPr/>
        <a:lstStyle/>
        <a:p>
          <a:endParaRPr lang="en-US"/>
        </a:p>
      </dgm:t>
    </dgm:pt>
    <dgm:pt modelId="{074CDBB6-DB87-4FAA-95F9-2FC5CA428488}">
      <dgm:prSet phldrT="[Text]" custT="1"/>
      <dgm:spPr/>
      <dgm:t>
        <a:bodyPr/>
        <a:lstStyle/>
        <a:p>
          <a:r>
            <a:rPr lang="en-US" sz="2400" b="0"/>
            <a:t>The behaviour has a </a:t>
          </a:r>
          <a:r>
            <a:rPr lang="en-US" sz="2400" b="1" i="1" u="sng"/>
            <a:t>serious effect </a:t>
          </a:r>
          <a:r>
            <a:rPr lang="en-US" sz="2400" b="0"/>
            <a:t>on (B), and</a:t>
          </a:r>
          <a:endParaRPr lang="en-US" sz="2400" b="0" dirty="0"/>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dgm:t>
        <a:bodyPr/>
        <a:lstStyle/>
        <a:p>
          <a:endParaRPr lang="en-US"/>
        </a:p>
      </dgm:t>
    </dgm:pt>
    <dgm:pt modelId="{CCBA6B44-5568-470B-A81A-18423AD5033B}">
      <dgm:prSet phldrT="[Text]" custT="1"/>
      <dgm:spPr/>
      <dgm:t>
        <a:bodyPr/>
        <a:lstStyle/>
        <a:p>
          <a:r>
            <a:rPr lang="en-US" sz="2400"/>
            <a:t>(A) </a:t>
          </a:r>
          <a:r>
            <a:rPr lang="en-US" sz="2400" b="1" i="1" u="sng"/>
            <a:t>knows</a:t>
          </a:r>
          <a:r>
            <a:rPr lang="en-US" sz="2400"/>
            <a:t> or </a:t>
          </a:r>
          <a:r>
            <a:rPr lang="en-US" sz="2400" b="1" i="1" u="sng"/>
            <a:t>ought to know </a:t>
          </a:r>
          <a:r>
            <a:rPr lang="en-US" sz="2400"/>
            <a:t>that the behaviour will have a serious effect on (B)</a:t>
          </a:r>
          <a:endParaRPr lang="en-US" sz="2400" dirty="0"/>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E7A8D4-FCCE-40B3-9DD4-7793C50FBEE2}" type="doc">
      <dgm:prSet loTypeId="urn:microsoft.com/office/officeart/2005/8/layout/process1" loCatId="process" qsTypeId="urn:microsoft.com/office/officeart/2005/8/quickstyle/simple1" qsCatId="simple" csTypeId="urn:microsoft.com/office/officeart/2005/8/colors/accent5_3" csCatId="accent5" phldr="1"/>
      <dgm:spPr/>
      <dgm:t>
        <a:bodyPr/>
        <a:lstStyle/>
        <a:p>
          <a:endParaRPr lang="en-US"/>
        </a:p>
      </dgm:t>
    </dgm:pt>
    <dgm:pt modelId="{D6743891-C301-47FC-BCBE-288C816BE7B1}">
      <dgm:prSet phldrT="[Text]" custT="1"/>
      <dgm:spPr/>
      <dgm:t>
        <a:bodyPr/>
        <a:lstStyle/>
        <a:p>
          <a:r>
            <a:rPr lang="en-US" sz="2000"/>
            <a:t>Dependent/ Subordinate</a:t>
          </a:r>
          <a:endParaRPr lang="en-US" sz="2000" dirty="0"/>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dgm:t>
        <a:bodyPr/>
        <a:lstStyle/>
        <a:p>
          <a:endParaRPr lang="en-US"/>
        </a:p>
      </dgm:t>
    </dgm:pt>
    <dgm:pt modelId="{96FCAB61-9DFC-46B9-A7BE-272D24B14DFF}">
      <dgm:prSet phldrT="[Text]" custT="1"/>
      <dgm:spPr/>
      <dgm:t>
        <a:bodyPr/>
        <a:lstStyle/>
        <a:p>
          <a:r>
            <a:rPr lang="en-US" sz="2000"/>
            <a:t>Isolating</a:t>
          </a:r>
          <a:endParaRPr lang="en-US" sz="2000" dirty="0"/>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dgm:t>
        <a:bodyPr/>
        <a:lstStyle/>
        <a:p>
          <a:endParaRPr lang="en-US"/>
        </a:p>
      </dgm:t>
    </dgm:pt>
    <dgm:pt modelId="{884E112C-BE88-49E0-AD96-9D1F7111763F}">
      <dgm:prSet phldrT="[Text]" custT="1"/>
      <dgm:spPr/>
      <dgm:t>
        <a:bodyPr/>
        <a:lstStyle/>
        <a:p>
          <a:r>
            <a:rPr lang="en-US" sz="2000"/>
            <a:t>Fear of/ or actual violence</a:t>
          </a:r>
          <a:endParaRPr lang="en-US" sz="2000" dirty="0"/>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dgm:t>
        <a:bodyPr/>
        <a:lstStyle/>
        <a:p>
          <a:endParaRPr lang="en-US"/>
        </a:p>
      </dgm:t>
    </dgm:pt>
    <dgm:pt modelId="{17FAD290-E280-4D95-8552-B4D09C639D28}">
      <dgm:prSet phldrT="[Text]" custT="1"/>
      <dgm:spPr/>
      <dgm:t>
        <a:bodyPr/>
        <a:lstStyle/>
        <a:p>
          <a:r>
            <a:rPr lang="en-US" sz="2000"/>
            <a:t>Fear consequences of Victim’s behaviour</a:t>
          </a:r>
          <a:endParaRPr lang="en-US" sz="2000" dirty="0"/>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dgm:t>
        <a:bodyPr/>
        <a:lstStyle/>
        <a:p>
          <a:endParaRPr lang="en-US"/>
        </a:p>
      </dgm:t>
    </dgm:pt>
    <dgm:pt modelId="{091EC8C0-8373-481D-BD11-924AB596B954}">
      <dgm:prSet phldrT="[Text]" custT="1"/>
      <dgm:spPr/>
      <dgm:t>
        <a:bodyPr/>
        <a:lstStyle/>
        <a:p>
          <a:r>
            <a:rPr lang="en-US" sz="2000"/>
            <a:t>Humiliate, harm, punish, frighten</a:t>
          </a:r>
          <a:endParaRPr lang="en-US" sz="2000" dirty="0"/>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E3E537FD-4612-44BF-9AF8-98F81939042D}" type="pres">
      <dgm:prSet presAssocID="{9EE7A8D4-FCCE-40B3-9DD4-7793C50FBEE2}" presName="Name0" presStyleCnt="0">
        <dgm:presLayoutVars>
          <dgm:dir/>
          <dgm:resizeHandles val="exact"/>
        </dgm:presLayoutVars>
      </dgm:prSet>
      <dgm:spPr/>
    </dgm:pt>
    <dgm:pt modelId="{07D82E25-68C8-4DAE-B48A-2E287FFD925D}" type="pres">
      <dgm:prSet presAssocID="{D6743891-C301-47FC-BCBE-288C816BE7B1}" presName="node" presStyleLbl="node1" presStyleIdx="0" presStyleCnt="5">
        <dgm:presLayoutVars>
          <dgm:bulletEnabled val="1"/>
        </dgm:presLayoutVars>
      </dgm:prSet>
      <dgm:spPr/>
    </dgm:pt>
    <dgm:pt modelId="{8B7B6B7B-1033-48D6-AD4B-C09207AF618F}" type="pres">
      <dgm:prSet presAssocID="{CE1E8233-BB89-479D-AB5D-9AD6EA3D6A4E}" presName="sibTrans" presStyleLbl="sibTrans2D1" presStyleIdx="0" presStyleCnt="4"/>
      <dgm:spPr/>
    </dgm:pt>
    <dgm:pt modelId="{587D0A40-896B-43AF-9A9A-927A65588202}" type="pres">
      <dgm:prSet presAssocID="{CE1E8233-BB89-479D-AB5D-9AD6EA3D6A4E}" presName="connectorText" presStyleLbl="sibTrans2D1" presStyleIdx="0" presStyleCnt="4"/>
      <dgm:spPr/>
    </dgm:pt>
    <dgm:pt modelId="{65960839-F50C-41B3-A46C-2F1000A7FFF1}" type="pres">
      <dgm:prSet presAssocID="{96FCAB61-9DFC-46B9-A7BE-272D24B14DFF}" presName="node" presStyleLbl="node1" presStyleIdx="1" presStyleCnt="5">
        <dgm:presLayoutVars>
          <dgm:bulletEnabled val="1"/>
        </dgm:presLayoutVars>
      </dgm:prSet>
      <dgm:spPr/>
    </dgm:pt>
    <dgm:pt modelId="{251BC726-2EB4-4BE1-9064-2AA0E656919E}" type="pres">
      <dgm:prSet presAssocID="{A63EB1BC-63FD-4C80-B672-0CCBD30F5F1A}" presName="sibTrans" presStyleLbl="sibTrans2D1" presStyleIdx="1" presStyleCnt="4"/>
      <dgm:spPr/>
    </dgm:pt>
    <dgm:pt modelId="{449BF447-6977-4FDB-B8A8-63E8CA127B91}" type="pres">
      <dgm:prSet presAssocID="{A63EB1BC-63FD-4C80-B672-0CCBD30F5F1A}" presName="connectorText" presStyleLbl="sibTrans2D1" presStyleIdx="1" presStyleCnt="4"/>
      <dgm:spPr/>
    </dgm:pt>
    <dgm:pt modelId="{B0224E95-DA86-484E-9A7D-45126306BCBD}" type="pres">
      <dgm:prSet presAssocID="{884E112C-BE88-49E0-AD96-9D1F7111763F}" presName="node" presStyleLbl="node1" presStyleIdx="2" presStyleCnt="5">
        <dgm:presLayoutVars>
          <dgm:bulletEnabled val="1"/>
        </dgm:presLayoutVars>
      </dgm:prSet>
      <dgm:spPr/>
    </dgm:pt>
    <dgm:pt modelId="{3A34299E-49DD-45E1-A035-476CDFF99E9A}" type="pres">
      <dgm:prSet presAssocID="{FEF3207C-EAA9-46AE-BF98-F6709385A4F8}" presName="sibTrans" presStyleLbl="sibTrans2D1" presStyleIdx="2" presStyleCnt="4"/>
      <dgm:spPr/>
    </dgm:pt>
    <dgm:pt modelId="{EA46C081-AF8A-4379-9818-6860042BB476}" type="pres">
      <dgm:prSet presAssocID="{FEF3207C-EAA9-46AE-BF98-F6709385A4F8}" presName="connectorText" presStyleLbl="sibTrans2D1" presStyleIdx="2" presStyleCnt="4"/>
      <dgm:spPr/>
    </dgm:pt>
    <dgm:pt modelId="{D533AF66-1B87-4FAB-97F5-FE225DAD61BB}" type="pres">
      <dgm:prSet presAssocID="{17FAD290-E280-4D95-8552-B4D09C639D28}" presName="node" presStyleLbl="node1" presStyleIdx="3" presStyleCnt="5">
        <dgm:presLayoutVars>
          <dgm:bulletEnabled val="1"/>
        </dgm:presLayoutVars>
      </dgm:prSet>
      <dgm:spPr/>
    </dgm:pt>
    <dgm:pt modelId="{3C265039-D74C-43B3-B397-08F86F67EAD5}" type="pres">
      <dgm:prSet presAssocID="{581E3809-C2C8-4D63-8419-DD5CE32556C6}" presName="sibTrans" presStyleLbl="sibTrans2D1" presStyleIdx="3" presStyleCnt="4"/>
      <dgm:spPr/>
    </dgm:pt>
    <dgm:pt modelId="{51AE29CB-F6C8-4866-9639-C6C35A0A5D4D}" type="pres">
      <dgm:prSet presAssocID="{581E3809-C2C8-4D63-8419-DD5CE32556C6}" presName="connectorText" presStyleLbl="sibTrans2D1" presStyleIdx="3" presStyleCnt="4"/>
      <dgm:spPr/>
    </dgm:pt>
    <dgm:pt modelId="{79E4F1ED-7ABF-4E71-B674-8441F47810DE}" type="pres">
      <dgm:prSet presAssocID="{091EC8C0-8373-481D-BD11-924AB596B954}" presName="node" presStyleLbl="node1" presStyleIdx="4" presStyleCnt="5">
        <dgm:presLayoutVars>
          <dgm:bulletEnabled val="1"/>
        </dgm:presLayoutVars>
      </dgm:prSet>
      <dgm:spPr/>
    </dgm:pt>
  </dgm:ptLst>
  <dgm:cxnLst>
    <dgm:cxn modelId="{83A4141D-CA38-4E48-93AB-E118EAD343FC}" type="presOf" srcId="{FEF3207C-EAA9-46AE-BF98-F6709385A4F8}" destId="{3A34299E-49DD-45E1-A035-476CDFF99E9A}" srcOrd="0" destOrd="0" presId="urn:microsoft.com/office/officeart/2005/8/layout/process1"/>
    <dgm:cxn modelId="{977FF521-0C74-4FBF-A443-D4841BA40DA4}" type="presOf" srcId="{CE1E8233-BB89-479D-AB5D-9AD6EA3D6A4E}" destId="{587D0A40-896B-43AF-9A9A-927A65588202}" srcOrd="1" destOrd="0" presId="urn:microsoft.com/office/officeart/2005/8/layout/process1"/>
    <dgm:cxn modelId="{6AECA82C-5286-409D-9C92-FD61CB5199F8}" type="presOf" srcId="{D6743891-C301-47FC-BCBE-288C816BE7B1}" destId="{07D82E25-68C8-4DAE-B48A-2E287FFD925D}" srcOrd="0" destOrd="0" presId="urn:microsoft.com/office/officeart/2005/8/layout/process1"/>
    <dgm:cxn modelId="{74AC676C-67A8-421C-9DB5-3905635C8837}" srcId="{9EE7A8D4-FCCE-40B3-9DD4-7793C50FBEE2}" destId="{D6743891-C301-47FC-BCBE-288C816BE7B1}" srcOrd="0" destOrd="0" parTransId="{7F368B74-30B7-4017-AA1A-2635E2CFA519}" sibTransId="{CE1E8233-BB89-479D-AB5D-9AD6EA3D6A4E}"/>
    <dgm:cxn modelId="{79268A76-D096-4CCB-9B24-AA696D2C986D}" type="presOf" srcId="{884E112C-BE88-49E0-AD96-9D1F7111763F}" destId="{B0224E95-DA86-484E-9A7D-45126306BCBD}" srcOrd="0" destOrd="0" presId="urn:microsoft.com/office/officeart/2005/8/layout/process1"/>
    <dgm:cxn modelId="{47493D5A-702E-4045-9155-503EBF7CDA33}" type="presOf" srcId="{9EE7A8D4-FCCE-40B3-9DD4-7793C50FBEE2}" destId="{E3E537FD-4612-44BF-9AF8-98F81939042D}" srcOrd="0" destOrd="0" presId="urn:microsoft.com/office/officeart/2005/8/layout/process1"/>
    <dgm:cxn modelId="{8389BF95-3DBB-4C9C-98B0-2FD162A4528E}" type="presOf" srcId="{17FAD290-E280-4D95-8552-B4D09C639D28}" destId="{D533AF66-1B87-4FAB-97F5-FE225DAD61BB}" srcOrd="0" destOrd="0" presId="urn:microsoft.com/office/officeart/2005/8/layout/process1"/>
    <dgm:cxn modelId="{9AFE93A0-FEFC-40E8-9C98-7F5409619F28}" type="presOf" srcId="{091EC8C0-8373-481D-BD11-924AB596B954}" destId="{79E4F1ED-7ABF-4E71-B674-8441F47810DE}" srcOrd="0" destOrd="0" presId="urn:microsoft.com/office/officeart/2005/8/layout/process1"/>
    <dgm:cxn modelId="{C2636EB1-8AED-45B9-A494-BF84B52BFDF2}" type="presOf" srcId="{581E3809-C2C8-4D63-8419-DD5CE32556C6}" destId="{3C265039-D74C-43B3-B397-08F86F67EAD5}" srcOrd="0" destOrd="0" presId="urn:microsoft.com/office/officeart/2005/8/layout/process1"/>
    <dgm:cxn modelId="{1F04B1B5-68B8-4833-842A-9CA40AC737EA}" type="presOf" srcId="{FEF3207C-EAA9-46AE-BF98-F6709385A4F8}" destId="{EA46C081-AF8A-4379-9818-6860042BB476}" srcOrd="1" destOrd="0" presId="urn:microsoft.com/office/officeart/2005/8/layout/process1"/>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B0ABAED3-2FA6-40B9-B823-D41CBC9BF115}" type="presOf" srcId="{96FCAB61-9DFC-46B9-A7BE-272D24B14DFF}" destId="{65960839-F50C-41B3-A46C-2F1000A7FFF1}" srcOrd="0" destOrd="0" presId="urn:microsoft.com/office/officeart/2005/8/layout/process1"/>
    <dgm:cxn modelId="{765265D9-E98A-4581-8180-7882C1E86DB6}" type="presOf" srcId="{A63EB1BC-63FD-4C80-B672-0CCBD30F5F1A}" destId="{251BC726-2EB4-4BE1-9064-2AA0E656919E}" srcOrd="0" destOrd="0" presId="urn:microsoft.com/office/officeart/2005/8/layout/process1"/>
    <dgm:cxn modelId="{0AE1B8E5-6515-4252-B281-5D49F5B836B3}" srcId="{9EE7A8D4-FCCE-40B3-9DD4-7793C50FBEE2}" destId="{17FAD290-E280-4D95-8552-B4D09C639D28}" srcOrd="3" destOrd="0" parTransId="{5C63A125-8957-4167-8CBE-3497C8CEB484}" sibTransId="{581E3809-C2C8-4D63-8419-DD5CE32556C6}"/>
    <dgm:cxn modelId="{AE6E94F6-1AFE-415A-B161-A2DCC4C2981B}" type="presOf" srcId="{581E3809-C2C8-4D63-8419-DD5CE32556C6}" destId="{51AE29CB-F6C8-4866-9639-C6C35A0A5D4D}" srcOrd="1" destOrd="0" presId="urn:microsoft.com/office/officeart/2005/8/layout/process1"/>
    <dgm:cxn modelId="{D85493F9-6CAD-4E2A-AC42-012F74AF097A}" type="presOf" srcId="{A63EB1BC-63FD-4C80-B672-0CCBD30F5F1A}" destId="{449BF447-6977-4FDB-B8A8-63E8CA127B91}" srcOrd="1" destOrd="0" presId="urn:microsoft.com/office/officeart/2005/8/layout/process1"/>
    <dgm:cxn modelId="{D92E87FB-0ABA-44FA-AD95-E086DDDBBCE2}" type="presOf" srcId="{CE1E8233-BB89-479D-AB5D-9AD6EA3D6A4E}" destId="{8B7B6B7B-1033-48D6-AD4B-C09207AF618F}" srcOrd="0" destOrd="0" presId="urn:microsoft.com/office/officeart/2005/8/layout/process1"/>
    <dgm:cxn modelId="{A1DD5EFD-F623-4B05-A36D-B9277D002C5D}" srcId="{9EE7A8D4-FCCE-40B3-9DD4-7793C50FBEE2}" destId="{96FCAB61-9DFC-46B9-A7BE-272D24B14DFF}" srcOrd="1" destOrd="0" parTransId="{6A1B2B99-E5A2-41DA-8C92-7C819EA81AEC}" sibTransId="{A63EB1BC-63FD-4C80-B672-0CCBD30F5F1A}"/>
    <dgm:cxn modelId="{E31C701A-C0C3-4E58-90FB-8A49E2A4CB8C}" type="presParOf" srcId="{E3E537FD-4612-44BF-9AF8-98F81939042D}" destId="{07D82E25-68C8-4DAE-B48A-2E287FFD925D}" srcOrd="0" destOrd="0" presId="urn:microsoft.com/office/officeart/2005/8/layout/process1"/>
    <dgm:cxn modelId="{7BC09477-1B2B-4C90-A66A-F9338BAD4F47}" type="presParOf" srcId="{E3E537FD-4612-44BF-9AF8-98F81939042D}" destId="{8B7B6B7B-1033-48D6-AD4B-C09207AF618F}" srcOrd="1" destOrd="0" presId="urn:microsoft.com/office/officeart/2005/8/layout/process1"/>
    <dgm:cxn modelId="{5B106191-BF26-4D27-AEA1-9C4802D3A7B6}" type="presParOf" srcId="{8B7B6B7B-1033-48D6-AD4B-C09207AF618F}" destId="{587D0A40-896B-43AF-9A9A-927A65588202}" srcOrd="0" destOrd="0" presId="urn:microsoft.com/office/officeart/2005/8/layout/process1"/>
    <dgm:cxn modelId="{65D14554-A1B6-4E35-B5F0-C5F0F7B8664A}" type="presParOf" srcId="{E3E537FD-4612-44BF-9AF8-98F81939042D}" destId="{65960839-F50C-41B3-A46C-2F1000A7FFF1}" srcOrd="2" destOrd="0" presId="urn:microsoft.com/office/officeart/2005/8/layout/process1"/>
    <dgm:cxn modelId="{724401FB-A4EB-44EB-B846-901B29CC22A4}" type="presParOf" srcId="{E3E537FD-4612-44BF-9AF8-98F81939042D}" destId="{251BC726-2EB4-4BE1-9064-2AA0E656919E}" srcOrd="3" destOrd="0" presId="urn:microsoft.com/office/officeart/2005/8/layout/process1"/>
    <dgm:cxn modelId="{05E91161-DCC3-4FBE-9B55-AF776E5B9270}" type="presParOf" srcId="{251BC726-2EB4-4BE1-9064-2AA0E656919E}" destId="{449BF447-6977-4FDB-B8A8-63E8CA127B91}" srcOrd="0" destOrd="0" presId="urn:microsoft.com/office/officeart/2005/8/layout/process1"/>
    <dgm:cxn modelId="{AB017A26-19DB-4B8B-A9D4-CF92E5B921BA}" type="presParOf" srcId="{E3E537FD-4612-44BF-9AF8-98F81939042D}" destId="{B0224E95-DA86-484E-9A7D-45126306BCBD}" srcOrd="4" destOrd="0" presId="urn:microsoft.com/office/officeart/2005/8/layout/process1"/>
    <dgm:cxn modelId="{210E8268-B717-4B71-9F1A-815DFA0E3049}" type="presParOf" srcId="{E3E537FD-4612-44BF-9AF8-98F81939042D}" destId="{3A34299E-49DD-45E1-A035-476CDFF99E9A}" srcOrd="5" destOrd="0" presId="urn:microsoft.com/office/officeart/2005/8/layout/process1"/>
    <dgm:cxn modelId="{27C3AA40-875E-4B5B-B202-47B0154904C4}" type="presParOf" srcId="{3A34299E-49DD-45E1-A035-476CDFF99E9A}" destId="{EA46C081-AF8A-4379-9818-6860042BB476}" srcOrd="0" destOrd="0" presId="urn:microsoft.com/office/officeart/2005/8/layout/process1"/>
    <dgm:cxn modelId="{81FD9714-AD3F-4B7F-B58D-46D47A6F7446}" type="presParOf" srcId="{E3E537FD-4612-44BF-9AF8-98F81939042D}" destId="{D533AF66-1B87-4FAB-97F5-FE225DAD61BB}" srcOrd="6" destOrd="0" presId="urn:microsoft.com/office/officeart/2005/8/layout/process1"/>
    <dgm:cxn modelId="{ED1C0902-4736-4004-B2D5-7A7792B05BA5}" type="presParOf" srcId="{E3E537FD-4612-44BF-9AF8-98F81939042D}" destId="{3C265039-D74C-43B3-B397-08F86F67EAD5}" srcOrd="7" destOrd="0" presId="urn:microsoft.com/office/officeart/2005/8/layout/process1"/>
    <dgm:cxn modelId="{BA72461D-24B6-4122-8FEE-7524F7204DD8}" type="presParOf" srcId="{3C265039-D74C-43B3-B397-08F86F67EAD5}" destId="{51AE29CB-F6C8-4866-9639-C6C35A0A5D4D}" srcOrd="0" destOrd="0" presId="urn:microsoft.com/office/officeart/2005/8/layout/process1"/>
    <dgm:cxn modelId="{FA73B08E-6532-4EEB-9D9A-D45711A98EE5}" type="presParOf" srcId="{E3E537FD-4612-44BF-9AF8-98F81939042D}" destId="{79E4F1ED-7ABF-4E71-B674-8441F47810DE}"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9EDA9EB1-C23C-4A53-847D-8AA0E9A56BA7}">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Intimidation</a:t>
          </a:r>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Degradation &amp; Humiliation</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Surveillance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28B39C1E-31ED-471F-9D60-08EE241023A5}" type="presOf" srcId="{CD0E9235-9CE4-447E-AFF7-8CD40BB7931B}" destId="{E7BB614F-98A5-4738-A33B-7A40A5EEE10C}"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Control</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Violence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E814A-535A-41C4-BAB3-69ED73EAD269}">
      <dsp:nvSpPr>
        <dsp:cNvPr id="0" name=""/>
        <dsp:cNvSpPr/>
      </dsp:nvSpPr>
      <dsp:spPr>
        <a:xfrm>
          <a:off x="3201" y="66795"/>
          <a:ext cx="2539866" cy="355581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Define domestic abuse</a:t>
          </a:r>
          <a:endParaRPr lang="en-US" sz="2200" kern="1200"/>
        </a:p>
      </dsp:txBody>
      <dsp:txXfrm>
        <a:off x="3201" y="1418004"/>
        <a:ext cx="2539866" cy="2133487"/>
      </dsp:txXfrm>
    </dsp:sp>
    <dsp:sp modelId="{A917118B-0692-4C64-9328-8C055E6F4DC6}">
      <dsp:nvSpPr>
        <dsp:cNvPr id="0" name=""/>
        <dsp:cNvSpPr/>
      </dsp:nvSpPr>
      <dsp:spPr>
        <a:xfrm>
          <a:off x="739762" y="422377"/>
          <a:ext cx="1066743" cy="106674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578598"/>
        <a:ext cx="754301" cy="754301"/>
      </dsp:txXfrm>
    </dsp:sp>
    <dsp:sp modelId="{10DE0563-22A7-495C-9363-D05629DB59C4}">
      <dsp:nvSpPr>
        <dsp:cNvPr id="0" name=""/>
        <dsp:cNvSpPr/>
      </dsp:nvSpPr>
      <dsp:spPr>
        <a:xfrm>
          <a:off x="3201" y="3622537"/>
          <a:ext cx="2539866"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58F39B-EB07-45B7-87EC-89BD2D7B2190}">
      <dsp:nvSpPr>
        <dsp:cNvPr id="0" name=""/>
        <dsp:cNvSpPr/>
      </dsp:nvSpPr>
      <dsp:spPr>
        <a:xfrm>
          <a:off x="2797054" y="66795"/>
          <a:ext cx="2539866" cy="355581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Identify key legislation surround DA</a:t>
          </a:r>
          <a:endParaRPr lang="en-US" sz="2200" kern="1200"/>
        </a:p>
      </dsp:txBody>
      <dsp:txXfrm>
        <a:off x="2797054" y="1418004"/>
        <a:ext cx="2539866" cy="2133487"/>
      </dsp:txXfrm>
    </dsp:sp>
    <dsp:sp modelId="{D6F1D4C7-4895-4BF7-8727-3EAD7CA225C9}">
      <dsp:nvSpPr>
        <dsp:cNvPr id="0" name=""/>
        <dsp:cNvSpPr/>
      </dsp:nvSpPr>
      <dsp:spPr>
        <a:xfrm>
          <a:off x="3533615" y="422377"/>
          <a:ext cx="1066743" cy="106674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578598"/>
        <a:ext cx="754301" cy="754301"/>
      </dsp:txXfrm>
    </dsp:sp>
    <dsp:sp modelId="{6816AD55-5F57-4BFD-8272-8D2C6A7F86FF}">
      <dsp:nvSpPr>
        <dsp:cNvPr id="0" name=""/>
        <dsp:cNvSpPr/>
      </dsp:nvSpPr>
      <dsp:spPr>
        <a:xfrm>
          <a:off x="2797054" y="3622537"/>
          <a:ext cx="2539866"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70EFEF-02BC-4D80-B55B-4DE816EDAED9}">
      <dsp:nvSpPr>
        <dsp:cNvPr id="0" name=""/>
        <dsp:cNvSpPr/>
      </dsp:nvSpPr>
      <dsp:spPr>
        <a:xfrm>
          <a:off x="5590907" y="66795"/>
          <a:ext cx="2539866" cy="355581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Differentiate between domestic abuse and coercive control</a:t>
          </a:r>
          <a:endParaRPr lang="en-US" sz="2200" kern="1200"/>
        </a:p>
      </dsp:txBody>
      <dsp:txXfrm>
        <a:off x="5590907" y="1418004"/>
        <a:ext cx="2539866" cy="2133487"/>
      </dsp:txXfrm>
    </dsp:sp>
    <dsp:sp modelId="{EF39D67B-C6ED-4F03-B7E0-0210E3924FD0}">
      <dsp:nvSpPr>
        <dsp:cNvPr id="0" name=""/>
        <dsp:cNvSpPr/>
      </dsp:nvSpPr>
      <dsp:spPr>
        <a:xfrm>
          <a:off x="6327469" y="422377"/>
          <a:ext cx="1066743" cy="106674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578598"/>
        <a:ext cx="754301" cy="754301"/>
      </dsp:txXfrm>
    </dsp:sp>
    <dsp:sp modelId="{18E8696A-C29B-4669-B353-DA2A96AED584}">
      <dsp:nvSpPr>
        <dsp:cNvPr id="0" name=""/>
        <dsp:cNvSpPr/>
      </dsp:nvSpPr>
      <dsp:spPr>
        <a:xfrm>
          <a:off x="5590907" y="3622537"/>
          <a:ext cx="25398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A886EE-535C-4CF1-9979-0F8B16BB9025}">
      <dsp:nvSpPr>
        <dsp:cNvPr id="0" name=""/>
        <dsp:cNvSpPr/>
      </dsp:nvSpPr>
      <dsp:spPr>
        <a:xfrm>
          <a:off x="8384760" y="66795"/>
          <a:ext cx="2539866" cy="355581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Explain some of the current challenges facing domestic abuse</a:t>
          </a:r>
          <a:endParaRPr lang="en-US" sz="2200" kern="1200"/>
        </a:p>
      </dsp:txBody>
      <dsp:txXfrm>
        <a:off x="8384760" y="1418004"/>
        <a:ext cx="2539866" cy="2133487"/>
      </dsp:txXfrm>
    </dsp:sp>
    <dsp:sp modelId="{38C4B025-2D52-41F4-8083-122327B761D5}">
      <dsp:nvSpPr>
        <dsp:cNvPr id="0" name=""/>
        <dsp:cNvSpPr/>
      </dsp:nvSpPr>
      <dsp:spPr>
        <a:xfrm>
          <a:off x="9121322" y="422377"/>
          <a:ext cx="1066743" cy="106674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578598"/>
        <a:ext cx="754301" cy="754301"/>
      </dsp:txXfrm>
    </dsp:sp>
    <dsp:sp modelId="{F34B0855-7030-43C8-9274-84278DE21759}">
      <dsp:nvSpPr>
        <dsp:cNvPr id="0" name=""/>
        <dsp:cNvSpPr/>
      </dsp:nvSpPr>
      <dsp:spPr>
        <a:xfrm>
          <a:off x="8384760" y="3622537"/>
          <a:ext cx="2539866"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12DC9-35FF-4DAC-891E-6881AF9120EC}">
      <dsp:nvSpPr>
        <dsp:cNvPr id="0" name=""/>
        <dsp:cNvSpPr/>
      </dsp:nvSpPr>
      <dsp:spPr>
        <a:xfrm>
          <a:off x="618243"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29</a:t>
          </a:r>
          <a:r>
            <a:rPr lang="en-US" sz="2000" kern="1200" baseline="30000" dirty="0">
              <a:solidFill>
                <a:schemeClr val="tx1"/>
              </a:solidFill>
            </a:rPr>
            <a:t>th</a:t>
          </a:r>
          <a:r>
            <a:rPr lang="en-US" sz="2000" kern="1200" dirty="0">
              <a:solidFill>
                <a:schemeClr val="tx1"/>
              </a:solidFill>
            </a:rPr>
            <a:t> April 2021, Domestic Abuse Act 2021 became law</a:t>
          </a:r>
        </a:p>
      </dsp:txBody>
      <dsp:txXfrm>
        <a:off x="618243" y="2134"/>
        <a:ext cx="3096658" cy="1857995"/>
      </dsp:txXfrm>
    </dsp:sp>
    <dsp:sp modelId="{9A1161F8-79B0-4C7E-9B89-574159259531}">
      <dsp:nvSpPr>
        <dsp:cNvPr id="0" name=""/>
        <dsp:cNvSpPr/>
      </dsp:nvSpPr>
      <dsp:spPr>
        <a:xfrm>
          <a:off x="4024567"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Aim is to ensure that DA is properly understood &amp; that it is unacceptable &amp; will be challenged</a:t>
          </a:r>
        </a:p>
      </dsp:txBody>
      <dsp:txXfrm>
        <a:off x="4024567" y="2134"/>
        <a:ext cx="3096658" cy="1857995"/>
      </dsp:txXfrm>
    </dsp:sp>
    <dsp:sp modelId="{15CA860F-F026-45BF-89C4-29C56A23405F}">
      <dsp:nvSpPr>
        <dsp:cNvPr id="0" name=""/>
        <dsp:cNvSpPr/>
      </dsp:nvSpPr>
      <dsp:spPr>
        <a:xfrm>
          <a:off x="7430892"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New legal definition of DA</a:t>
          </a:r>
        </a:p>
      </dsp:txBody>
      <dsp:txXfrm>
        <a:off x="7430892" y="2134"/>
        <a:ext cx="3096658" cy="1857995"/>
      </dsp:txXfrm>
    </dsp:sp>
    <dsp:sp modelId="{4B7CCB55-37F4-4B70-A1A9-9E3DCE9408E9}">
      <dsp:nvSpPr>
        <dsp:cNvPr id="0" name=""/>
        <dsp:cNvSpPr/>
      </dsp:nvSpPr>
      <dsp:spPr>
        <a:xfrm>
          <a:off x="618243" y="2169795"/>
          <a:ext cx="3096658" cy="1275476"/>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Children as victims of DA</a:t>
          </a:r>
        </a:p>
      </dsp:txBody>
      <dsp:txXfrm>
        <a:off x="618243" y="2169795"/>
        <a:ext cx="3096658" cy="1275476"/>
      </dsp:txXfrm>
    </dsp:sp>
    <dsp:sp modelId="{917A37B9-E5EB-468F-A1C6-42EF48111294}">
      <dsp:nvSpPr>
        <dsp:cNvPr id="0" name=""/>
        <dsp:cNvSpPr/>
      </dsp:nvSpPr>
      <dsp:spPr>
        <a:xfrm>
          <a:off x="4024567" y="2188616"/>
          <a:ext cx="3096658" cy="1237833"/>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Extension of coercive control offence</a:t>
          </a:r>
        </a:p>
      </dsp:txBody>
      <dsp:txXfrm>
        <a:off x="4024567" y="2188616"/>
        <a:ext cx="3096658" cy="1237833"/>
      </dsp:txXfrm>
    </dsp:sp>
    <dsp:sp modelId="{7FAF2CF0-EA1D-48E9-B4FE-0BDF53A62CA4}">
      <dsp:nvSpPr>
        <dsp:cNvPr id="0" name=""/>
        <dsp:cNvSpPr/>
      </dsp:nvSpPr>
      <dsp:spPr>
        <a:xfrm>
          <a:off x="7430892" y="2209909"/>
          <a:ext cx="3096658" cy="1195248"/>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Protection Orders (DAPOs)</a:t>
          </a:r>
        </a:p>
      </dsp:txBody>
      <dsp:txXfrm>
        <a:off x="7430892" y="2209909"/>
        <a:ext cx="3096658" cy="1195248"/>
      </dsp:txXfrm>
    </dsp:sp>
    <dsp:sp modelId="{84298D9B-6C18-49D3-A88C-4159B35CE88C}">
      <dsp:nvSpPr>
        <dsp:cNvPr id="0" name=""/>
        <dsp:cNvSpPr/>
      </dsp:nvSpPr>
      <dsp:spPr>
        <a:xfrm>
          <a:off x="1281888" y="3764311"/>
          <a:ext cx="4184081" cy="1439871"/>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Violence Disclosure Scheme (Clare’s Law) now on a statutory footing</a:t>
          </a:r>
        </a:p>
      </dsp:txBody>
      <dsp:txXfrm>
        <a:off x="1281888" y="3764311"/>
        <a:ext cx="4184081" cy="1439871"/>
      </dsp:txXfrm>
    </dsp:sp>
    <dsp:sp modelId="{5609D21B-DEB2-4C7A-9CDA-43964D4784FF}">
      <dsp:nvSpPr>
        <dsp:cNvPr id="0" name=""/>
        <dsp:cNvSpPr/>
      </dsp:nvSpPr>
      <dsp:spPr>
        <a:xfrm>
          <a:off x="5775635" y="3754937"/>
          <a:ext cx="4088270" cy="1458619"/>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Commissioner</a:t>
          </a:r>
        </a:p>
      </dsp:txBody>
      <dsp:txXfrm>
        <a:off x="5775635" y="3754937"/>
        <a:ext cx="4088270" cy="14586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3942"/>
          <a:ext cx="10827605" cy="69519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a:t>
          </a:r>
          <a:r>
            <a:rPr lang="en-GB" sz="2400" kern="1200" noProof="0" dirty="0"/>
            <a:t>behaviour</a:t>
          </a:r>
          <a:r>
            <a:rPr lang="en-US" sz="2400" kern="1200" dirty="0"/>
            <a:t> is </a:t>
          </a:r>
          <a:r>
            <a:rPr lang="en-US" sz="2400" b="1" i="1" u="sng" kern="1200" dirty="0"/>
            <a:t>abusive</a:t>
          </a:r>
        </a:p>
      </dsp:txBody>
      <dsp:txXfrm>
        <a:off x="20361" y="24303"/>
        <a:ext cx="10786883" cy="654470"/>
      </dsp:txXfrm>
    </dsp:sp>
    <dsp:sp modelId="{A94A67F9-DAC3-4931-856B-51DD1076619F}">
      <dsp:nvSpPr>
        <dsp:cNvPr id="0" name=""/>
        <dsp:cNvSpPr/>
      </dsp:nvSpPr>
      <dsp:spPr>
        <a:xfrm rot="5400000">
          <a:off x="5232541" y="723303"/>
          <a:ext cx="362522" cy="435026"/>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283295" y="759555"/>
        <a:ext cx="261016" cy="253765"/>
      </dsp:txXfrm>
    </dsp:sp>
    <dsp:sp modelId="{DEBB33D3-86DC-414D-A84F-B67AF57F3CEE}">
      <dsp:nvSpPr>
        <dsp:cNvPr id="0" name=""/>
        <dsp:cNvSpPr/>
      </dsp:nvSpPr>
      <dsp:spPr>
        <a:xfrm>
          <a:off x="0" y="1182498"/>
          <a:ext cx="10827605" cy="966726"/>
        </a:xfrm>
        <a:prstGeom prst="roundRect">
          <a:avLst>
            <a:gd name="adj" fmla="val 10000"/>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t>Behaviour</a:t>
          </a:r>
          <a:r>
            <a:rPr lang="en-US" sz="2400" kern="1200" dirty="0"/>
            <a:t> is ‘abusive’ if it consists of any of the following – physical or sexual abuse, violent or threatening behavior; controlling or coercive behavior; economic abuse, psychological, emotional or other abuse;</a:t>
          </a:r>
        </a:p>
      </dsp:txBody>
      <dsp:txXfrm>
        <a:off x="28314" y="1210812"/>
        <a:ext cx="10770977" cy="910098"/>
      </dsp:txXfrm>
    </dsp:sp>
    <dsp:sp modelId="{ADD7E731-B06B-4D58-85C1-6D416181A83C}">
      <dsp:nvSpPr>
        <dsp:cNvPr id="0" name=""/>
        <dsp:cNvSpPr/>
      </dsp:nvSpPr>
      <dsp:spPr>
        <a:xfrm rot="5400000">
          <a:off x="5232541" y="2173392"/>
          <a:ext cx="362522" cy="435026"/>
        </a:xfrm>
        <a:prstGeom prst="rightArrow">
          <a:avLst>
            <a:gd name="adj1" fmla="val 60000"/>
            <a:gd name="adj2" fmla="val 5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5283295" y="2209644"/>
        <a:ext cx="261016" cy="253765"/>
      </dsp:txXfrm>
    </dsp:sp>
    <dsp:sp modelId="{6529C852-527D-4C10-B5FA-75FC033DAC08}">
      <dsp:nvSpPr>
        <dsp:cNvPr id="0" name=""/>
        <dsp:cNvSpPr/>
      </dsp:nvSpPr>
      <dsp:spPr>
        <a:xfrm>
          <a:off x="0" y="2632587"/>
          <a:ext cx="10827605" cy="966726"/>
        </a:xfrm>
        <a:prstGeom prst="roundRect">
          <a:avLst>
            <a:gd name="adj" fmla="val 1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And it </a:t>
          </a:r>
          <a:r>
            <a:rPr lang="en-US" sz="2400" b="1" i="1" u="sng" kern="1200" dirty="0"/>
            <a:t>does not matter </a:t>
          </a:r>
          <a:r>
            <a:rPr lang="en-US" sz="2400" kern="1200" dirty="0"/>
            <a:t>whether the </a:t>
          </a:r>
          <a:r>
            <a:rPr lang="en-US" sz="2400" kern="1200" dirty="0" err="1"/>
            <a:t>behaviour</a:t>
          </a:r>
          <a:r>
            <a:rPr lang="en-US" sz="2400" kern="1200" dirty="0"/>
            <a:t> consists of a </a:t>
          </a:r>
          <a:r>
            <a:rPr lang="en-US" sz="2400" b="1" i="1" u="sng" kern="1200" dirty="0"/>
            <a:t>single incident </a:t>
          </a:r>
          <a:r>
            <a:rPr lang="en-US" sz="2400" kern="1200" dirty="0"/>
            <a:t>or a </a:t>
          </a:r>
          <a:r>
            <a:rPr lang="en-US" sz="2400" b="1" i="1" u="sng" kern="1200" dirty="0"/>
            <a:t>course of conduct</a:t>
          </a:r>
        </a:p>
      </dsp:txBody>
      <dsp:txXfrm>
        <a:off x="28314" y="2660901"/>
        <a:ext cx="10770977" cy="910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42F0-4611-420B-BFBA-E95BF65E790A}">
      <dsp:nvSpPr>
        <dsp:cNvPr id="0" name=""/>
        <dsp:cNvSpPr/>
      </dsp:nvSpPr>
      <dsp:spPr>
        <a:xfrm>
          <a:off x="821" y="155920"/>
          <a:ext cx="3533666" cy="5300882"/>
        </a:xfrm>
        <a:prstGeom prst="roundRect">
          <a:avLst>
            <a:gd name="adj" fmla="val 5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Situational Couple Violence</a:t>
          </a:r>
        </a:p>
      </dsp:txBody>
      <dsp:txXfrm rot="16200000">
        <a:off x="-1819173" y="1975915"/>
        <a:ext cx="4346723" cy="706733"/>
      </dsp:txXfrm>
    </dsp:sp>
    <dsp:sp modelId="{A4225A3F-A489-4DB6-96BD-123137E9083E}">
      <dsp:nvSpPr>
        <dsp:cNvPr id="0" name=""/>
        <dsp:cNvSpPr/>
      </dsp:nvSpPr>
      <dsp:spPr>
        <a:xfrm>
          <a:off x="707554" y="155920"/>
          <a:ext cx="2632581" cy="53008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Situation based</a:t>
          </a:r>
        </a:p>
        <a:p>
          <a:pPr marL="0" lvl="0" indent="0" algn="l" defTabSz="933450">
            <a:lnSpc>
              <a:spcPct val="90000"/>
            </a:lnSpc>
            <a:spcBef>
              <a:spcPct val="0"/>
            </a:spcBef>
            <a:spcAft>
              <a:spcPct val="35000"/>
            </a:spcAft>
            <a:buNone/>
          </a:pPr>
          <a:r>
            <a:rPr lang="en-GB" sz="2100" kern="1200" dirty="0">
              <a:solidFill>
                <a:schemeClr val="tx1"/>
              </a:solidFill>
            </a:rPr>
            <a:t>No underlying dynamic of control &amp; domination</a:t>
          </a:r>
        </a:p>
        <a:p>
          <a:pPr marL="0" lvl="0" indent="0" algn="l" defTabSz="933450">
            <a:lnSpc>
              <a:spcPct val="90000"/>
            </a:lnSpc>
            <a:spcBef>
              <a:spcPct val="0"/>
            </a:spcBef>
            <a:spcAft>
              <a:spcPct val="35000"/>
            </a:spcAft>
            <a:buNone/>
          </a:pPr>
          <a:r>
            <a:rPr lang="en-GB" sz="2100" kern="1200" dirty="0">
              <a:solidFill>
                <a:schemeClr val="tx1"/>
              </a:solidFill>
            </a:rPr>
            <a:t>Perp by both men &amp; women but men’s violence often more frequent &amp; severe</a:t>
          </a:r>
        </a:p>
        <a:p>
          <a:pPr marL="0" lvl="0" indent="0" algn="l" defTabSz="933450">
            <a:lnSpc>
              <a:spcPct val="90000"/>
            </a:lnSpc>
            <a:spcBef>
              <a:spcPct val="0"/>
            </a:spcBef>
            <a:spcAft>
              <a:spcPct val="35000"/>
            </a:spcAft>
            <a:buNone/>
          </a:pPr>
          <a:r>
            <a:rPr lang="en-GB" sz="2100" kern="1200" dirty="0">
              <a:solidFill>
                <a:schemeClr val="tx1"/>
              </a:solidFill>
            </a:rPr>
            <a:t>Many see the violence they receive not requiring police involvement</a:t>
          </a:r>
        </a:p>
        <a:p>
          <a:pPr marL="0" lvl="0" indent="0" algn="l" defTabSz="933450">
            <a:lnSpc>
              <a:spcPct val="90000"/>
            </a:lnSpc>
            <a:spcBef>
              <a:spcPct val="0"/>
            </a:spcBef>
            <a:spcAft>
              <a:spcPct val="35000"/>
            </a:spcAft>
            <a:buNone/>
          </a:pPr>
          <a:r>
            <a:rPr lang="en-GB" sz="2100" kern="1200" dirty="0">
              <a:solidFill>
                <a:schemeClr val="tx1"/>
              </a:solidFill>
            </a:rPr>
            <a:t>Can be frequent or infrequent</a:t>
          </a:r>
        </a:p>
        <a:p>
          <a:pPr marL="0" lvl="0" indent="0" algn="l" defTabSz="933450">
            <a:lnSpc>
              <a:spcPct val="90000"/>
            </a:lnSpc>
            <a:spcBef>
              <a:spcPct val="0"/>
            </a:spcBef>
            <a:spcAft>
              <a:spcPct val="35000"/>
            </a:spcAft>
            <a:buNone/>
          </a:pPr>
          <a:r>
            <a:rPr lang="en-GB" sz="2100" kern="1200" dirty="0">
              <a:solidFill>
                <a:schemeClr val="tx1"/>
              </a:solidFill>
            </a:rPr>
            <a:t>Partners </a:t>
          </a:r>
          <a:r>
            <a:rPr lang="en-GB" sz="2100" b="1" kern="1200" dirty="0">
              <a:solidFill>
                <a:schemeClr val="tx1"/>
              </a:solidFill>
            </a:rPr>
            <a:t>do not live in fear </a:t>
          </a:r>
          <a:r>
            <a:rPr lang="en-GB" sz="2100" kern="1200" dirty="0">
              <a:solidFill>
                <a:schemeClr val="tx1"/>
              </a:solidFill>
            </a:rPr>
            <a:t>of each other</a:t>
          </a:r>
        </a:p>
      </dsp:txBody>
      <dsp:txXfrm>
        <a:off x="707554" y="155920"/>
        <a:ext cx="2632581" cy="5300882"/>
      </dsp:txXfrm>
    </dsp:sp>
    <dsp:sp modelId="{54E07D91-4D4E-4203-9DC0-1E942F18F9B9}">
      <dsp:nvSpPr>
        <dsp:cNvPr id="0" name=""/>
        <dsp:cNvSpPr/>
      </dsp:nvSpPr>
      <dsp:spPr>
        <a:xfrm>
          <a:off x="3658166" y="155920"/>
          <a:ext cx="3533666" cy="5297913"/>
        </a:xfrm>
        <a:prstGeom prst="roundRect">
          <a:avLst>
            <a:gd name="adj" fmla="val 5000"/>
          </a:avLst>
        </a:prstGeom>
        <a:solidFill>
          <a:srgbClr val="F3FAAC"/>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CCB/Intimate Terrorism</a:t>
          </a:r>
        </a:p>
      </dsp:txBody>
      <dsp:txXfrm rot="16200000">
        <a:off x="1839388" y="1974698"/>
        <a:ext cx="4344289" cy="706733"/>
      </dsp:txXfrm>
    </dsp:sp>
    <dsp:sp modelId="{ECC30BC4-4470-4DCB-8A16-62A38B74156E}">
      <dsp:nvSpPr>
        <dsp:cNvPr id="0" name=""/>
        <dsp:cNvSpPr/>
      </dsp:nvSpPr>
      <dsp:spPr>
        <a:xfrm rot="5400000">
          <a:off x="3364089"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4A3CA79-A962-477A-9461-914B98B5DEED}">
      <dsp:nvSpPr>
        <dsp:cNvPr id="0" name=""/>
        <dsp:cNvSpPr/>
      </dsp:nvSpPr>
      <dsp:spPr>
        <a:xfrm>
          <a:off x="4364899" y="155920"/>
          <a:ext cx="2632581" cy="5297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b="0" kern="1200" dirty="0">
              <a:solidFill>
                <a:schemeClr val="tx1"/>
              </a:solidFill>
            </a:rPr>
            <a:t>A pattern of coercive control</a:t>
          </a:r>
        </a:p>
        <a:p>
          <a:pPr marL="0" lvl="0" indent="0" algn="l" defTabSz="933450">
            <a:lnSpc>
              <a:spcPct val="90000"/>
            </a:lnSpc>
            <a:spcBef>
              <a:spcPct val="0"/>
            </a:spcBef>
            <a:spcAft>
              <a:spcPct val="35000"/>
            </a:spcAft>
            <a:buNone/>
          </a:pPr>
          <a:r>
            <a:rPr lang="en-GB" sz="2100" b="1" kern="1200" dirty="0">
              <a:solidFill>
                <a:schemeClr val="tx1"/>
              </a:solidFill>
            </a:rPr>
            <a:t>Induces fear</a:t>
          </a:r>
        </a:p>
        <a:p>
          <a:pPr marL="0" lvl="0" indent="0" algn="l" defTabSz="933450">
            <a:lnSpc>
              <a:spcPct val="90000"/>
            </a:lnSpc>
            <a:spcBef>
              <a:spcPct val="0"/>
            </a:spcBef>
            <a:spcAft>
              <a:spcPct val="35000"/>
            </a:spcAft>
            <a:buNone/>
          </a:pPr>
          <a:r>
            <a:rPr lang="en-GB" sz="2100" b="0" kern="1200" dirty="0">
              <a:solidFill>
                <a:schemeClr val="tx1"/>
              </a:solidFill>
            </a:rPr>
            <a:t>Continues after separation</a:t>
          </a:r>
        </a:p>
        <a:p>
          <a:pPr marL="0" lvl="0" indent="0" algn="l" defTabSz="933450">
            <a:lnSpc>
              <a:spcPct val="90000"/>
            </a:lnSpc>
            <a:spcBef>
              <a:spcPct val="0"/>
            </a:spcBef>
            <a:spcAft>
              <a:spcPct val="35000"/>
            </a:spcAft>
            <a:buNone/>
          </a:pPr>
          <a:r>
            <a:rPr lang="en-GB" sz="2100" b="0" kern="1200" dirty="0">
              <a:solidFill>
                <a:schemeClr val="tx1"/>
              </a:solidFill>
            </a:rPr>
            <a:t>Typically perpetrated by men</a:t>
          </a:r>
        </a:p>
        <a:p>
          <a:pPr marL="0" lvl="0" indent="0" algn="l" defTabSz="933450">
            <a:lnSpc>
              <a:spcPct val="90000"/>
            </a:lnSpc>
            <a:spcBef>
              <a:spcPct val="0"/>
            </a:spcBef>
            <a:spcAft>
              <a:spcPct val="35000"/>
            </a:spcAft>
            <a:buNone/>
          </a:pPr>
          <a:r>
            <a:rPr lang="en-GB" sz="2100" b="0" kern="1200" dirty="0">
              <a:solidFill>
                <a:schemeClr val="tx1"/>
              </a:solidFill>
            </a:rPr>
            <a:t>Linked to homicides</a:t>
          </a:r>
        </a:p>
        <a:p>
          <a:pPr marL="0" lvl="0" indent="0" algn="l" defTabSz="933450">
            <a:lnSpc>
              <a:spcPct val="90000"/>
            </a:lnSpc>
            <a:spcBef>
              <a:spcPct val="0"/>
            </a:spcBef>
            <a:spcAft>
              <a:spcPct val="35000"/>
            </a:spcAft>
            <a:buNone/>
          </a:pPr>
          <a:r>
            <a:rPr lang="en-GB" sz="2100" b="0" kern="1200" dirty="0">
              <a:solidFill>
                <a:schemeClr val="tx1"/>
              </a:solidFill>
            </a:rPr>
            <a:t>Escalates over time</a:t>
          </a:r>
        </a:p>
        <a:p>
          <a:pPr marL="0" lvl="0" indent="0" algn="l" defTabSz="933450">
            <a:lnSpc>
              <a:spcPct val="90000"/>
            </a:lnSpc>
            <a:spcBef>
              <a:spcPct val="0"/>
            </a:spcBef>
            <a:spcAft>
              <a:spcPct val="35000"/>
            </a:spcAft>
            <a:buNone/>
          </a:pPr>
          <a:r>
            <a:rPr lang="en-GB" sz="2100" b="0" kern="1200" dirty="0">
              <a:solidFill>
                <a:schemeClr val="tx1"/>
              </a:solidFill>
            </a:rPr>
            <a:t>Produces a negative impact on victims ability to act independently &amp; in own interest</a:t>
          </a:r>
        </a:p>
      </dsp:txBody>
      <dsp:txXfrm>
        <a:off x="4364899" y="155920"/>
        <a:ext cx="2632581" cy="5297913"/>
      </dsp:txXfrm>
    </dsp:sp>
    <dsp:sp modelId="{E5F163EC-66ED-45CA-A10A-B3186676EDC0}">
      <dsp:nvSpPr>
        <dsp:cNvPr id="0" name=""/>
        <dsp:cNvSpPr/>
      </dsp:nvSpPr>
      <dsp:spPr>
        <a:xfrm>
          <a:off x="7315511" y="155920"/>
          <a:ext cx="3533666" cy="5303977"/>
        </a:xfrm>
        <a:prstGeom prst="roundRect">
          <a:avLst>
            <a:gd name="adj" fmla="val 5000"/>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Violent Resistance</a:t>
          </a:r>
        </a:p>
      </dsp:txBody>
      <dsp:txXfrm rot="16200000">
        <a:off x="5494247" y="1977184"/>
        <a:ext cx="4349261" cy="706733"/>
      </dsp:txXfrm>
    </dsp:sp>
    <dsp:sp modelId="{019594F0-F5F0-43E0-ADD6-1F27008069BB}">
      <dsp:nvSpPr>
        <dsp:cNvPr id="0" name=""/>
        <dsp:cNvSpPr/>
      </dsp:nvSpPr>
      <dsp:spPr>
        <a:xfrm rot="5400000">
          <a:off x="7021435"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063F13F-FAA8-4B2B-9D93-C3B92BF9E690}">
      <dsp:nvSpPr>
        <dsp:cNvPr id="0" name=""/>
        <dsp:cNvSpPr/>
      </dsp:nvSpPr>
      <dsp:spPr>
        <a:xfrm>
          <a:off x="8022245" y="155920"/>
          <a:ext cx="2632581" cy="53039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Victim might fight in self –defence (physically or verbally)</a:t>
          </a:r>
        </a:p>
        <a:p>
          <a:pPr marL="0" lvl="0" indent="0" algn="l" defTabSz="933450">
            <a:lnSpc>
              <a:spcPct val="90000"/>
            </a:lnSpc>
            <a:spcBef>
              <a:spcPct val="0"/>
            </a:spcBef>
            <a:spcAft>
              <a:spcPct val="35000"/>
            </a:spcAft>
            <a:buNone/>
          </a:pPr>
          <a:r>
            <a:rPr lang="en-GB" sz="2100" kern="1200" dirty="0">
              <a:solidFill>
                <a:schemeClr val="tx1"/>
              </a:solidFill>
            </a:rPr>
            <a:t>Might act in revenge/retaliation</a:t>
          </a:r>
        </a:p>
        <a:p>
          <a:pPr marL="0" lvl="0" indent="0" algn="l" defTabSz="933450">
            <a:lnSpc>
              <a:spcPct val="90000"/>
            </a:lnSpc>
            <a:spcBef>
              <a:spcPct val="0"/>
            </a:spcBef>
            <a:spcAft>
              <a:spcPct val="35000"/>
            </a:spcAft>
            <a:buNone/>
          </a:pPr>
          <a:r>
            <a:rPr lang="en-GB" sz="2100" kern="1200" dirty="0">
              <a:solidFill>
                <a:schemeClr val="tx1"/>
              </a:solidFill>
            </a:rPr>
            <a:t>Might fight in self preservation (</a:t>
          </a:r>
          <a:r>
            <a:rPr lang="en-GB" sz="2100" kern="1200" dirty="0" err="1">
              <a:solidFill>
                <a:schemeClr val="tx1"/>
              </a:solidFill>
            </a:rPr>
            <a:t>i.e</a:t>
          </a:r>
          <a:r>
            <a:rPr lang="en-GB" sz="2100" kern="1200" dirty="0">
              <a:solidFill>
                <a:schemeClr val="tx1"/>
              </a:solidFill>
            </a:rPr>
            <a:t> when victim kills their abuser)</a:t>
          </a:r>
        </a:p>
        <a:p>
          <a:pPr marL="0" lvl="0" indent="0" algn="l" defTabSz="933450">
            <a:lnSpc>
              <a:spcPct val="90000"/>
            </a:lnSpc>
            <a:spcBef>
              <a:spcPct val="0"/>
            </a:spcBef>
            <a:spcAft>
              <a:spcPct val="35000"/>
            </a:spcAft>
            <a:buNone/>
          </a:pPr>
          <a:r>
            <a:rPr lang="en-GB" sz="2100" kern="1200" dirty="0">
              <a:solidFill>
                <a:schemeClr val="tx1"/>
              </a:solidFill>
            </a:rPr>
            <a:t>Victim does not seek power &amp; control</a:t>
          </a:r>
        </a:p>
        <a:p>
          <a:pPr marL="0" lvl="0" indent="0" algn="l" defTabSz="933450">
            <a:lnSpc>
              <a:spcPct val="90000"/>
            </a:lnSpc>
            <a:spcBef>
              <a:spcPct val="0"/>
            </a:spcBef>
            <a:spcAft>
              <a:spcPct val="35000"/>
            </a:spcAft>
            <a:buNone/>
          </a:pPr>
          <a:r>
            <a:rPr lang="en-GB" sz="2100" kern="1200" dirty="0">
              <a:solidFill>
                <a:schemeClr val="tx1"/>
              </a:solidFill>
            </a:rPr>
            <a:t>Typically perpetrated by women responding to CCB</a:t>
          </a:r>
        </a:p>
      </dsp:txBody>
      <dsp:txXfrm>
        <a:off x="8022245" y="155920"/>
        <a:ext cx="2632581" cy="53039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C4678-EE0D-47DF-9995-9CF5B9BBDB25}">
      <dsp:nvSpPr>
        <dsp:cNvPr id="0" name=""/>
        <dsp:cNvSpPr/>
      </dsp:nvSpPr>
      <dsp:spPr>
        <a:xfrm>
          <a:off x="165798" y="1923"/>
          <a:ext cx="2210064" cy="1326038"/>
        </a:xfrm>
        <a:prstGeom prst="rect">
          <a:avLst/>
        </a:prstGeom>
        <a:solidFill>
          <a:schemeClr val="tx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One off</a:t>
          </a:r>
        </a:p>
      </dsp:txBody>
      <dsp:txXfrm>
        <a:off x="165798" y="1923"/>
        <a:ext cx="2210064" cy="1326038"/>
      </dsp:txXfrm>
    </dsp:sp>
    <dsp:sp modelId="{D0E8B24C-FF14-4810-9CF5-3BC064085CBE}">
      <dsp:nvSpPr>
        <dsp:cNvPr id="0" name=""/>
        <dsp:cNvSpPr/>
      </dsp:nvSpPr>
      <dsp:spPr>
        <a:xfrm>
          <a:off x="2596869" y="1923"/>
          <a:ext cx="2210064" cy="1326038"/>
        </a:xfrm>
        <a:prstGeom prst="rect">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humiliation</a:t>
          </a:r>
        </a:p>
      </dsp:txBody>
      <dsp:txXfrm>
        <a:off x="2596869" y="1923"/>
        <a:ext cx="2210064" cy="1326038"/>
      </dsp:txXfrm>
    </dsp:sp>
    <dsp:sp modelId="{71483493-FD91-4D9C-B2D9-BFC85CF9CFC8}">
      <dsp:nvSpPr>
        <dsp:cNvPr id="0" name=""/>
        <dsp:cNvSpPr/>
      </dsp:nvSpPr>
      <dsp:spPr>
        <a:xfrm>
          <a:off x="5027941" y="1923"/>
          <a:ext cx="2077682" cy="1326038"/>
        </a:xfrm>
        <a:prstGeom prst="rect">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believed</a:t>
          </a:r>
        </a:p>
      </dsp:txBody>
      <dsp:txXfrm>
        <a:off x="5027941" y="1923"/>
        <a:ext cx="2077682" cy="1326038"/>
      </dsp:txXfrm>
    </dsp:sp>
    <dsp:sp modelId="{814FD6E9-19E0-4654-928A-ACAE3D91CD7C}">
      <dsp:nvSpPr>
        <dsp:cNvPr id="0" name=""/>
        <dsp:cNvSpPr/>
      </dsp:nvSpPr>
      <dsp:spPr>
        <a:xfrm>
          <a:off x="7326629" y="1923"/>
          <a:ext cx="2210064" cy="1326038"/>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Loss of children</a:t>
          </a:r>
        </a:p>
      </dsp:txBody>
      <dsp:txXfrm>
        <a:off x="7326629" y="1923"/>
        <a:ext cx="2210064" cy="1326038"/>
      </dsp:txXfrm>
    </dsp:sp>
    <dsp:sp modelId="{1A9DCA4B-D155-4C46-BE1C-92D4616F972C}">
      <dsp:nvSpPr>
        <dsp:cNvPr id="0" name=""/>
        <dsp:cNvSpPr/>
      </dsp:nvSpPr>
      <dsp:spPr>
        <a:xfrm>
          <a:off x="99606" y="1548968"/>
          <a:ext cx="2210064" cy="1326038"/>
        </a:xfrm>
        <a:prstGeom prst="rect">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Wrong outcome</a:t>
          </a:r>
        </a:p>
      </dsp:txBody>
      <dsp:txXfrm>
        <a:off x="99606" y="1548968"/>
        <a:ext cx="2210064" cy="1326038"/>
      </dsp:txXfrm>
    </dsp:sp>
    <dsp:sp modelId="{0E096F87-0781-40F5-B5F0-02355DE02ED8}">
      <dsp:nvSpPr>
        <dsp:cNvPr id="0" name=""/>
        <dsp:cNvSpPr/>
      </dsp:nvSpPr>
      <dsp:spPr>
        <a:xfrm>
          <a:off x="2530678" y="1548968"/>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happens when the Police leave?</a:t>
          </a:r>
        </a:p>
      </dsp:txBody>
      <dsp:txXfrm>
        <a:off x="2530678" y="1548968"/>
        <a:ext cx="2210064" cy="1326038"/>
      </dsp:txXfrm>
    </dsp:sp>
    <dsp:sp modelId="{BC026F00-DA96-4485-833E-C07286DCCED0}">
      <dsp:nvSpPr>
        <dsp:cNvPr id="0" name=""/>
        <dsp:cNvSpPr/>
      </dsp:nvSpPr>
      <dsp:spPr>
        <a:xfrm>
          <a:off x="4961749" y="1548968"/>
          <a:ext cx="2210064" cy="1326038"/>
        </a:xfrm>
        <a:prstGeom prst="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Can’t accept it’s Domestic Violence</a:t>
          </a:r>
        </a:p>
      </dsp:txBody>
      <dsp:txXfrm>
        <a:off x="4961749" y="1548968"/>
        <a:ext cx="2210064" cy="1326038"/>
      </dsp:txXfrm>
    </dsp:sp>
    <dsp:sp modelId="{D4FCB8A9-7458-4F76-877E-5634D213F845}">
      <dsp:nvSpPr>
        <dsp:cNvPr id="0" name=""/>
        <dsp:cNvSpPr/>
      </dsp:nvSpPr>
      <dsp:spPr>
        <a:xfrm>
          <a:off x="7392821" y="1548968"/>
          <a:ext cx="2210064" cy="1326038"/>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victim’s own fault</a:t>
          </a:r>
        </a:p>
      </dsp:txBody>
      <dsp:txXfrm>
        <a:off x="7392821" y="1548968"/>
        <a:ext cx="2210064" cy="1326038"/>
      </dsp:txXfrm>
    </dsp:sp>
    <dsp:sp modelId="{2E7F1649-AC08-498C-BC45-DCE84685DFA0}">
      <dsp:nvSpPr>
        <dsp:cNvPr id="0" name=""/>
        <dsp:cNvSpPr/>
      </dsp:nvSpPr>
      <dsp:spPr>
        <a:xfrm>
          <a:off x="2616252" y="3098221"/>
          <a:ext cx="2171300" cy="1321623"/>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Fear, criticism, </a:t>
          </a:r>
          <a:r>
            <a:rPr lang="en-US" sz="2400" kern="1200" dirty="0" err="1">
              <a:solidFill>
                <a:schemeClr val="tx1"/>
              </a:solidFill>
            </a:rPr>
            <a:t>ostracised</a:t>
          </a:r>
          <a:r>
            <a:rPr lang="en-US" sz="2400" kern="1200" dirty="0">
              <a:solidFill>
                <a:schemeClr val="tx1"/>
              </a:solidFill>
            </a:rPr>
            <a:t>, blamed by family</a:t>
          </a:r>
        </a:p>
      </dsp:txBody>
      <dsp:txXfrm>
        <a:off x="2616252" y="3098221"/>
        <a:ext cx="2171300" cy="1321623"/>
      </dsp:txXfrm>
    </dsp:sp>
    <dsp:sp modelId="{DB83C3DA-707B-41AD-A7A3-DA31ACF3E4A6}">
      <dsp:nvSpPr>
        <dsp:cNvPr id="0" name=""/>
        <dsp:cNvSpPr/>
      </dsp:nvSpPr>
      <dsp:spPr>
        <a:xfrm>
          <a:off x="5008558" y="3096013"/>
          <a:ext cx="2077682" cy="1326038"/>
        </a:xfrm>
        <a:prstGeom prst="rect">
          <a:avLst/>
        </a:prstGeom>
        <a:solidFill>
          <a:schemeClr val="bg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a police matter</a:t>
          </a:r>
        </a:p>
      </dsp:txBody>
      <dsp:txXfrm>
        <a:off x="5008558" y="3096013"/>
        <a:ext cx="2077682" cy="13260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D8C46-F87D-4CB6-ACEE-29FF88F73C65}">
      <dsp:nvSpPr>
        <dsp:cNvPr id="0" name=""/>
        <dsp:cNvSpPr/>
      </dsp:nvSpPr>
      <dsp:spPr>
        <a:xfrm>
          <a:off x="9492" y="348358"/>
          <a:ext cx="2837058" cy="1702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MARAC is a gathering of agencies who aim to:</a:t>
          </a:r>
        </a:p>
      </dsp:txBody>
      <dsp:txXfrm>
        <a:off x="59349" y="398215"/>
        <a:ext cx="2737344" cy="1602520"/>
      </dsp:txXfrm>
    </dsp:sp>
    <dsp:sp modelId="{5117BF76-DDF7-491A-B40D-0F5D5F8AFBFE}">
      <dsp:nvSpPr>
        <dsp:cNvPr id="0" name=""/>
        <dsp:cNvSpPr/>
      </dsp:nvSpPr>
      <dsp:spPr>
        <a:xfrm>
          <a:off x="3096211" y="847681"/>
          <a:ext cx="601456" cy="70359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96211" y="988399"/>
        <a:ext cx="421019" cy="422154"/>
      </dsp:txXfrm>
    </dsp:sp>
    <dsp:sp modelId="{6EDEF75F-7AD9-49A6-BAA7-508AF8A71A95}">
      <dsp:nvSpPr>
        <dsp:cNvPr id="0" name=""/>
        <dsp:cNvSpPr/>
      </dsp:nvSpPr>
      <dsp:spPr>
        <a:xfrm>
          <a:off x="3981373" y="348358"/>
          <a:ext cx="2837058" cy="1702234"/>
        </a:xfrm>
        <a:prstGeom prst="roundRect">
          <a:avLst>
            <a:gd name="adj" fmla="val 10000"/>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Safeguard adult victims</a:t>
          </a:r>
          <a:endParaRPr lang="en-US" sz="2400" kern="1200" dirty="0"/>
        </a:p>
      </dsp:txBody>
      <dsp:txXfrm>
        <a:off x="4031230" y="398215"/>
        <a:ext cx="2737344" cy="1602520"/>
      </dsp:txXfrm>
    </dsp:sp>
    <dsp:sp modelId="{DB99A2BD-AF92-4F80-8421-FC28836621E4}">
      <dsp:nvSpPr>
        <dsp:cNvPr id="0" name=""/>
        <dsp:cNvSpPr/>
      </dsp:nvSpPr>
      <dsp:spPr>
        <a:xfrm>
          <a:off x="7068092" y="847681"/>
          <a:ext cx="601456" cy="703590"/>
        </a:xfrm>
        <a:prstGeom prst="rightArrow">
          <a:avLst>
            <a:gd name="adj1" fmla="val 60000"/>
            <a:gd name="adj2" fmla="val 50000"/>
          </a:avLst>
        </a:prstGeom>
        <a:solidFill>
          <a:schemeClr val="accent4">
            <a:hueOff val="3266964"/>
            <a:satOff val="-13592"/>
            <a:lumOff val="32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68092" y="988399"/>
        <a:ext cx="421019" cy="422154"/>
      </dsp:txXfrm>
    </dsp:sp>
    <dsp:sp modelId="{59ABEF19-A8F0-4C76-A91E-170A56D8B9C6}">
      <dsp:nvSpPr>
        <dsp:cNvPr id="0" name=""/>
        <dsp:cNvSpPr/>
      </dsp:nvSpPr>
      <dsp:spPr>
        <a:xfrm>
          <a:off x="7953254" y="348358"/>
          <a:ext cx="2837058" cy="1702234"/>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Link with other PP Agencies in relation to children, perpetrators &amp; other VA’s</a:t>
          </a:r>
          <a:endParaRPr lang="en-US" sz="2400" kern="1200" dirty="0"/>
        </a:p>
      </dsp:txBody>
      <dsp:txXfrm>
        <a:off x="8003111" y="398215"/>
        <a:ext cx="2737344" cy="1602520"/>
      </dsp:txXfrm>
    </dsp:sp>
    <dsp:sp modelId="{69ED9C22-35A1-4573-9553-3BBD68F553D8}">
      <dsp:nvSpPr>
        <dsp:cNvPr id="0" name=""/>
        <dsp:cNvSpPr/>
      </dsp:nvSpPr>
      <dsp:spPr>
        <a:xfrm rot="5400000">
          <a:off x="9071055" y="2249187"/>
          <a:ext cx="601456" cy="703590"/>
        </a:xfrm>
        <a:prstGeom prst="rightArrow">
          <a:avLst>
            <a:gd name="adj1" fmla="val 60000"/>
            <a:gd name="adj2" fmla="val 50000"/>
          </a:avLst>
        </a:prstGeom>
        <a:solidFill>
          <a:schemeClr val="accent4">
            <a:hueOff val="6533927"/>
            <a:satOff val="-27185"/>
            <a:lumOff val="64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60707" y="2300254"/>
        <a:ext cx="422154" cy="421019"/>
      </dsp:txXfrm>
    </dsp:sp>
    <dsp:sp modelId="{0B782093-56E5-4289-A9D9-6EDD759F836E}">
      <dsp:nvSpPr>
        <dsp:cNvPr id="0" name=""/>
        <dsp:cNvSpPr/>
      </dsp:nvSpPr>
      <dsp:spPr>
        <a:xfrm>
          <a:off x="7953254" y="3185417"/>
          <a:ext cx="2837058" cy="1702234"/>
        </a:xfrm>
        <a:prstGeom prst="roundRect">
          <a:avLst>
            <a:gd name="adj" fmla="val 10000"/>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safeguard agency staff</a:t>
          </a:r>
          <a:endParaRPr lang="en-US" sz="2400" kern="1200" dirty="0"/>
        </a:p>
      </dsp:txBody>
      <dsp:txXfrm>
        <a:off x="8003111" y="3235274"/>
        <a:ext cx="2737344" cy="1602520"/>
      </dsp:txXfrm>
    </dsp:sp>
    <dsp:sp modelId="{6BF012FE-D9E0-44BE-9CCB-80C0A3343B3E}">
      <dsp:nvSpPr>
        <dsp:cNvPr id="0" name=""/>
        <dsp:cNvSpPr/>
      </dsp:nvSpPr>
      <dsp:spPr>
        <a:xfrm rot="10800000">
          <a:off x="7102137" y="3684739"/>
          <a:ext cx="601456" cy="703590"/>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82574" y="3825457"/>
        <a:ext cx="421019" cy="422154"/>
      </dsp:txXfrm>
    </dsp:sp>
    <dsp:sp modelId="{4555BBF4-FD70-4376-BAE6-B808520AF0F9}">
      <dsp:nvSpPr>
        <dsp:cNvPr id="0" name=""/>
        <dsp:cNvSpPr/>
      </dsp:nvSpPr>
      <dsp:spPr>
        <a:xfrm>
          <a:off x="3981373" y="3185417"/>
          <a:ext cx="2837058" cy="1702234"/>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address the behaviour of perpetrators</a:t>
          </a:r>
          <a:endParaRPr lang="en-US" sz="2400" kern="1200" dirty="0"/>
        </a:p>
      </dsp:txBody>
      <dsp:txXfrm>
        <a:off x="4031230" y="3235274"/>
        <a:ext cx="2737344" cy="1602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Coercive control is a term developed by Evan STARK to help us understand domestic abuse as more than a “fight.” It is a pattern of behaviour which seeks to take away the victim’s liberty or freedom, to strip away their sense of self</a:t>
          </a:r>
          <a:endParaRPr lang="en-US" sz="2400" kern="1200" dirty="0"/>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“Not only is coercive control the most common context in which women are abused, it is also the most dangerous” Stark (2007)</a:t>
          </a:r>
        </a:p>
      </dsp:txBody>
      <dsp:txXfrm>
        <a:off x="2043073" y="2057479"/>
        <a:ext cx="6747593" cy="12653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21F34-4BE0-4EDF-BB43-6416894AFEB2}">
      <dsp:nvSpPr>
        <dsp:cNvPr id="0" name=""/>
        <dsp:cNvSpPr/>
      </dsp:nvSpPr>
      <dsp:spPr>
        <a:xfrm>
          <a:off x="0" y="3264"/>
          <a:ext cx="11406797" cy="101984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College of Policing’s Head of Crime &amp; Criminal Justice, David Tucker said:</a:t>
          </a:r>
          <a:endParaRPr lang="en-US" sz="2400" kern="1200" dirty="0"/>
        </a:p>
      </dsp:txBody>
      <dsp:txXfrm>
        <a:off x="29870" y="33134"/>
        <a:ext cx="11347057" cy="960107"/>
      </dsp:txXfrm>
    </dsp:sp>
    <dsp:sp modelId="{EE82D6F2-924C-4370-9FA0-95414BCF3128}">
      <dsp:nvSpPr>
        <dsp:cNvPr id="0" name=""/>
        <dsp:cNvSpPr/>
      </dsp:nvSpPr>
      <dsp:spPr>
        <a:xfrm rot="5400000">
          <a:off x="5138265" y="798680"/>
          <a:ext cx="1043976" cy="153104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311400">
            <a:lnSpc>
              <a:spcPct val="90000"/>
            </a:lnSpc>
            <a:spcBef>
              <a:spcPct val="0"/>
            </a:spcBef>
            <a:spcAft>
              <a:spcPct val="35000"/>
            </a:spcAft>
            <a:buNone/>
          </a:pPr>
          <a:endParaRPr lang="en-US" sz="5200" kern="1200"/>
        </a:p>
      </dsp:txBody>
      <dsp:txXfrm rot="-5400000">
        <a:off x="5200940" y="1042215"/>
        <a:ext cx="918628" cy="730783"/>
      </dsp:txXfrm>
    </dsp:sp>
    <dsp:sp modelId="{4FDAF406-4AC8-4270-A512-7A6397BEB340}">
      <dsp:nvSpPr>
        <dsp:cNvPr id="0" name=""/>
        <dsp:cNvSpPr/>
      </dsp:nvSpPr>
      <dsp:spPr>
        <a:xfrm>
          <a:off x="484616" y="2414782"/>
          <a:ext cx="10567334" cy="2462025"/>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endParaRPr lang="en-US" sz="2400" kern="1200" dirty="0"/>
        </a:p>
      </dsp:txBody>
      <dsp:txXfrm>
        <a:off x="556726" y="2486892"/>
        <a:ext cx="10423114" cy="23178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400" kern="1200"/>
            <a:t>(A) </a:t>
          </a:r>
          <a:r>
            <a:rPr lang="en-US" sz="2400" b="1" i="1" u="sng" kern="1200"/>
            <a:t>repeatedly</a:t>
          </a:r>
          <a:r>
            <a:rPr lang="en-US" sz="2400" kern="1200"/>
            <a:t> or </a:t>
          </a:r>
          <a:r>
            <a:rPr lang="en-US" sz="2400" b="1" i="1" u="sng" kern="1200"/>
            <a:t>continuously</a:t>
          </a:r>
          <a:r>
            <a:rPr lang="en-US" sz="2400" kern="1200"/>
            <a:t> engages in </a:t>
          </a:r>
          <a:r>
            <a:rPr lang="en-US" sz="2400" b="1" i="1" u="sng" kern="1200"/>
            <a:t>behaviour </a:t>
          </a:r>
          <a:r>
            <a:rPr lang="en-US" sz="2400" kern="1200"/>
            <a:t>towards another person (B) that is </a:t>
          </a:r>
          <a:r>
            <a:rPr lang="en-US" sz="2400" b="1" i="1" u="sng" kern="1200"/>
            <a:t>coercive</a:t>
          </a:r>
          <a:r>
            <a:rPr lang="en-US" sz="2400" kern="1200"/>
            <a:t> or </a:t>
          </a:r>
          <a:r>
            <a:rPr lang="en-US" sz="2400" b="1" i="1" u="sng" kern="1200"/>
            <a:t>controlling</a:t>
          </a:r>
          <a:r>
            <a:rPr lang="en-US" sz="2400" kern="1200"/>
            <a:t> and </a:t>
          </a:r>
          <a:endParaRPr lang="en-US" sz="2400" b="1" i="1" u="sng" kern="1200" dirty="0"/>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the time of the behaviour, (A) and (B) are </a:t>
          </a:r>
          <a:r>
            <a:rPr lang="en-US" sz="2400" b="1" i="1" u="sng" kern="1200"/>
            <a:t>personally connected</a:t>
          </a:r>
          <a:r>
            <a:rPr lang="en-US" sz="2400" kern="1200"/>
            <a:t>,</a:t>
          </a:r>
          <a:endParaRPr lang="en-US" sz="2400" kern="1200" dirty="0"/>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The behaviour has a </a:t>
          </a:r>
          <a:r>
            <a:rPr lang="en-US" sz="2400" b="1" i="1" u="sng" kern="1200"/>
            <a:t>serious effect </a:t>
          </a:r>
          <a:r>
            <a:rPr lang="en-US" sz="2400" b="0" kern="1200"/>
            <a:t>on (B), and</a:t>
          </a:r>
          <a:endParaRPr lang="en-US" sz="2400" b="0" kern="1200" dirty="0"/>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knows</a:t>
          </a:r>
          <a:r>
            <a:rPr lang="en-US" sz="2400" kern="1200"/>
            <a:t> or </a:t>
          </a:r>
          <a:r>
            <a:rPr lang="en-US" sz="2400" b="1" i="1" u="sng" kern="1200"/>
            <a:t>ought to know </a:t>
          </a:r>
          <a:r>
            <a:rPr lang="en-US" sz="2400" kern="1200"/>
            <a:t>that the behaviour will have a serious effect on (B)</a:t>
          </a:r>
          <a:endParaRPr lang="en-US" sz="2400" kern="1200" dirty="0"/>
        </a:p>
      </dsp:txBody>
      <dsp:txXfrm>
        <a:off x="895774" y="2739601"/>
        <a:ext cx="4135533" cy="15201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82E25-68C8-4DAE-B48A-2E287FFD925D}">
      <dsp:nvSpPr>
        <dsp:cNvPr id="0" name=""/>
        <dsp:cNvSpPr/>
      </dsp:nvSpPr>
      <dsp:spPr>
        <a:xfrm>
          <a:off x="5526" y="2045036"/>
          <a:ext cx="1713256" cy="1356216"/>
        </a:xfrm>
        <a:prstGeom prst="roundRect">
          <a:avLst>
            <a:gd name="adj" fmla="val 10000"/>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Dependent/ Subordinate</a:t>
          </a:r>
          <a:endParaRPr lang="en-US" sz="2000" kern="1200" dirty="0"/>
        </a:p>
      </dsp:txBody>
      <dsp:txXfrm>
        <a:off x="45248" y="2084758"/>
        <a:ext cx="1633812" cy="1276772"/>
      </dsp:txXfrm>
    </dsp:sp>
    <dsp:sp modelId="{8B7B6B7B-1033-48D6-AD4B-C09207AF618F}">
      <dsp:nvSpPr>
        <dsp:cNvPr id="0" name=""/>
        <dsp:cNvSpPr/>
      </dsp:nvSpPr>
      <dsp:spPr>
        <a:xfrm>
          <a:off x="1890108" y="2510700"/>
          <a:ext cx="363210" cy="424887"/>
        </a:xfrm>
        <a:prstGeom prst="rightArrow">
          <a:avLst>
            <a:gd name="adj1" fmla="val 60000"/>
            <a:gd name="adj2" fmla="val 50000"/>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90108" y="2595677"/>
        <a:ext cx="254247" cy="254933"/>
      </dsp:txXfrm>
    </dsp:sp>
    <dsp:sp modelId="{65960839-F50C-41B3-A46C-2F1000A7FFF1}">
      <dsp:nvSpPr>
        <dsp:cNvPr id="0" name=""/>
        <dsp:cNvSpPr/>
      </dsp:nvSpPr>
      <dsp:spPr>
        <a:xfrm>
          <a:off x="2404085" y="2045036"/>
          <a:ext cx="1713256" cy="1356216"/>
        </a:xfrm>
        <a:prstGeom prst="roundRect">
          <a:avLst>
            <a:gd name="adj" fmla="val 10000"/>
          </a:avLst>
        </a:prstGeom>
        <a:solidFill>
          <a:schemeClr val="accent5">
            <a:shade val="80000"/>
            <a:hueOff val="67816"/>
            <a:satOff val="1294"/>
            <a:lumOff val="57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Isolating</a:t>
          </a:r>
          <a:endParaRPr lang="en-US" sz="2000" kern="1200" dirty="0"/>
        </a:p>
      </dsp:txBody>
      <dsp:txXfrm>
        <a:off x="2443807" y="2084758"/>
        <a:ext cx="1633812" cy="1276772"/>
      </dsp:txXfrm>
    </dsp:sp>
    <dsp:sp modelId="{251BC726-2EB4-4BE1-9064-2AA0E656919E}">
      <dsp:nvSpPr>
        <dsp:cNvPr id="0" name=""/>
        <dsp:cNvSpPr/>
      </dsp:nvSpPr>
      <dsp:spPr>
        <a:xfrm>
          <a:off x="4288666" y="2510700"/>
          <a:ext cx="363210" cy="424887"/>
        </a:xfrm>
        <a:prstGeom prst="rightArrow">
          <a:avLst>
            <a:gd name="adj1" fmla="val 60000"/>
            <a:gd name="adj2" fmla="val 50000"/>
          </a:avLst>
        </a:prstGeom>
        <a:solidFill>
          <a:schemeClr val="accent5">
            <a:shade val="90000"/>
            <a:hueOff val="90432"/>
            <a:satOff val="-209"/>
            <a:lumOff val="66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88666" y="2595677"/>
        <a:ext cx="254247" cy="254933"/>
      </dsp:txXfrm>
    </dsp:sp>
    <dsp:sp modelId="{B0224E95-DA86-484E-9A7D-45126306BCBD}">
      <dsp:nvSpPr>
        <dsp:cNvPr id="0" name=""/>
        <dsp:cNvSpPr/>
      </dsp:nvSpPr>
      <dsp:spPr>
        <a:xfrm>
          <a:off x="4802643" y="2045036"/>
          <a:ext cx="1713256" cy="1356216"/>
        </a:xfrm>
        <a:prstGeom prst="roundRect">
          <a:avLst>
            <a:gd name="adj" fmla="val 10000"/>
          </a:avLst>
        </a:prstGeom>
        <a:solidFill>
          <a:schemeClr val="accent5">
            <a:shade val="80000"/>
            <a:hueOff val="135632"/>
            <a:satOff val="2588"/>
            <a:lumOff val="114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of/ or actual violence</a:t>
          </a:r>
          <a:endParaRPr lang="en-US" sz="2000" kern="1200" dirty="0"/>
        </a:p>
      </dsp:txBody>
      <dsp:txXfrm>
        <a:off x="4842365" y="2084758"/>
        <a:ext cx="1633812" cy="1276772"/>
      </dsp:txXfrm>
    </dsp:sp>
    <dsp:sp modelId="{3A34299E-49DD-45E1-A035-476CDFF99E9A}">
      <dsp:nvSpPr>
        <dsp:cNvPr id="0" name=""/>
        <dsp:cNvSpPr/>
      </dsp:nvSpPr>
      <dsp:spPr>
        <a:xfrm>
          <a:off x="6687225" y="2510700"/>
          <a:ext cx="363210" cy="424887"/>
        </a:xfrm>
        <a:prstGeom prst="rightArrow">
          <a:avLst>
            <a:gd name="adj1" fmla="val 60000"/>
            <a:gd name="adj2" fmla="val 50000"/>
          </a:avLst>
        </a:prstGeom>
        <a:solidFill>
          <a:schemeClr val="accent5">
            <a:shade val="90000"/>
            <a:hueOff val="180863"/>
            <a:satOff val="-417"/>
            <a:lumOff val="132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687225" y="2595677"/>
        <a:ext cx="254247" cy="254933"/>
      </dsp:txXfrm>
    </dsp:sp>
    <dsp:sp modelId="{D533AF66-1B87-4FAB-97F5-FE225DAD61BB}">
      <dsp:nvSpPr>
        <dsp:cNvPr id="0" name=""/>
        <dsp:cNvSpPr/>
      </dsp:nvSpPr>
      <dsp:spPr>
        <a:xfrm>
          <a:off x="7201201" y="2045036"/>
          <a:ext cx="1713256" cy="1356216"/>
        </a:xfrm>
        <a:prstGeom prst="roundRect">
          <a:avLst>
            <a:gd name="adj" fmla="val 10000"/>
          </a:avLst>
        </a:prstGeom>
        <a:solidFill>
          <a:schemeClr val="accent5">
            <a:shade val="80000"/>
            <a:hueOff val="203448"/>
            <a:satOff val="3881"/>
            <a:lumOff val="171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consequences of Victim’s behaviour</a:t>
          </a:r>
          <a:endParaRPr lang="en-US" sz="2000" kern="1200" dirty="0"/>
        </a:p>
      </dsp:txBody>
      <dsp:txXfrm>
        <a:off x="7240923" y="2084758"/>
        <a:ext cx="1633812" cy="1276772"/>
      </dsp:txXfrm>
    </dsp:sp>
    <dsp:sp modelId="{3C265039-D74C-43B3-B397-08F86F67EAD5}">
      <dsp:nvSpPr>
        <dsp:cNvPr id="0" name=""/>
        <dsp:cNvSpPr/>
      </dsp:nvSpPr>
      <dsp:spPr>
        <a:xfrm>
          <a:off x="9085783" y="2510700"/>
          <a:ext cx="363210" cy="424887"/>
        </a:xfrm>
        <a:prstGeom prst="rightArrow">
          <a:avLst>
            <a:gd name="adj1" fmla="val 60000"/>
            <a:gd name="adj2" fmla="val 50000"/>
          </a:avLst>
        </a:prstGeom>
        <a:solidFill>
          <a:schemeClr val="accent5">
            <a:shade val="90000"/>
            <a:hueOff val="271295"/>
            <a:satOff val="-626"/>
            <a:lumOff val="198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085783" y="2595677"/>
        <a:ext cx="254247" cy="254933"/>
      </dsp:txXfrm>
    </dsp:sp>
    <dsp:sp modelId="{79E4F1ED-7ABF-4E71-B674-8441F47810DE}">
      <dsp:nvSpPr>
        <dsp:cNvPr id="0" name=""/>
        <dsp:cNvSpPr/>
      </dsp:nvSpPr>
      <dsp:spPr>
        <a:xfrm>
          <a:off x="9599760" y="2045036"/>
          <a:ext cx="1713256" cy="1356216"/>
        </a:xfrm>
        <a:prstGeom prst="roundRect">
          <a:avLst>
            <a:gd name="adj" fmla="val 10000"/>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Humiliate, harm, punish, frighten</a:t>
          </a:r>
          <a:endParaRPr lang="en-US" sz="2000" kern="1200" dirty="0"/>
        </a:p>
      </dsp:txBody>
      <dsp:txXfrm>
        <a:off x="9639482" y="2084758"/>
        <a:ext cx="1633812" cy="12767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Intimidation</a:t>
          </a:r>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Degradation &amp; Humiliation</a:t>
          </a:r>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Surveillance</a:t>
          </a:r>
        </a:p>
      </dsp:txBody>
      <dsp:txXfrm rot="10800000">
        <a:off x="4299761" y="2094406"/>
        <a:ext cx="1729748" cy="21752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Control</a:t>
          </a:r>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Violence</a:t>
          </a:r>
        </a:p>
      </dsp:txBody>
      <dsp:txXfrm rot="10800000">
        <a:off x="2123766" y="2094406"/>
        <a:ext cx="1663658" cy="217744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37995-2A47-4267-A0DC-C39544F2306B}" type="datetimeFigureOut">
              <a:rPr lang="en-GB" smtClean="0"/>
              <a:t>08/02/2026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6BCFA2-18AA-4589-B101-CE80421124F9}" type="slidenum">
              <a:rPr lang="en-GB" smtClean="0"/>
              <a:t>‹#›</a:t>
            </a:fld>
            <a:endParaRPr lang="en-GB"/>
          </a:p>
        </p:txBody>
      </p:sp>
    </p:spTree>
    <p:extLst>
      <p:ext uri="{BB962C8B-B14F-4D97-AF65-F5344CB8AC3E}">
        <p14:creationId xmlns:p14="http://schemas.microsoft.com/office/powerpoint/2010/main" val="2334846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Zu4rP9wureY&amp;t=1460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6</a:t>
            </a:fld>
            <a:endParaRPr lang="en-GB"/>
          </a:p>
        </p:txBody>
      </p:sp>
    </p:spTree>
    <p:extLst>
      <p:ext uri="{BB962C8B-B14F-4D97-AF65-F5344CB8AC3E}">
        <p14:creationId xmlns:p14="http://schemas.microsoft.com/office/powerpoint/2010/main" val="3365636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8</a:t>
            </a:fld>
            <a:endParaRPr lang="en-GB"/>
          </a:p>
        </p:txBody>
      </p:sp>
    </p:spTree>
    <p:extLst>
      <p:ext uri="{BB962C8B-B14F-4D97-AF65-F5344CB8AC3E}">
        <p14:creationId xmlns:p14="http://schemas.microsoft.com/office/powerpoint/2010/main" val="409723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9</a:t>
            </a:fld>
            <a:endParaRPr lang="en-GB"/>
          </a:p>
        </p:txBody>
      </p:sp>
    </p:spTree>
    <p:extLst>
      <p:ext uri="{BB962C8B-B14F-4D97-AF65-F5344CB8AC3E}">
        <p14:creationId xmlns:p14="http://schemas.microsoft.com/office/powerpoint/2010/main" val="2198499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10</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11</a:t>
            </a:fld>
            <a:endParaRPr lang="en-GB"/>
          </a:p>
        </p:txBody>
      </p:sp>
    </p:spTree>
    <p:extLst>
      <p:ext uri="{BB962C8B-B14F-4D97-AF65-F5344CB8AC3E}">
        <p14:creationId xmlns:p14="http://schemas.microsoft.com/office/powerpoint/2010/main" val="4147418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12</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13</a:t>
            </a:fld>
            <a:endParaRPr lang="en-GB"/>
          </a:p>
        </p:txBody>
      </p:sp>
    </p:spTree>
    <p:extLst>
      <p:ext uri="{BB962C8B-B14F-4D97-AF65-F5344CB8AC3E}">
        <p14:creationId xmlns:p14="http://schemas.microsoft.com/office/powerpoint/2010/main" val="32531713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sz="1600" dirty="0">
                <a:hlinkClick r:id="rId3"/>
              </a:rPr>
              <a:t>Domestic Abuse: Caught on Camera: Panorama - YouTube</a:t>
            </a:r>
            <a:endParaRPr lang="en-GB" sz="1100" baseline="0" dirty="0">
              <a:latin typeface="Arial" panose="020B0604020202020204" pitchFamily="34" charset="0"/>
              <a:cs typeface="Arial" panose="020B0604020202020204" pitchFamily="34" charset="0"/>
            </a:endParaRPr>
          </a:p>
          <a:p>
            <a:pPr algn="l">
              <a:lnSpc>
                <a:spcPct val="100000"/>
              </a:lnSpc>
            </a:pPr>
            <a:endParaRPr lang="en-GB" sz="1100" baseline="0" dirty="0">
              <a:latin typeface="Arial" panose="020B0604020202020204" pitchFamily="34" charset="0"/>
              <a:cs typeface="Arial" panose="020B0604020202020204" pitchFamily="34" charset="0"/>
            </a:endParaRPr>
          </a:p>
          <a:p>
            <a:pPr algn="l">
              <a:lnSpc>
                <a:spcPct val="100000"/>
              </a:lnSpc>
            </a:pPr>
            <a:r>
              <a:rPr lang="en-GB" sz="1100" baseline="0" dirty="0">
                <a:latin typeface="Arial" panose="020B0604020202020204" pitchFamily="34" charset="0"/>
                <a:cs typeface="Arial" panose="020B0604020202020204" pitchFamily="34" charset="0"/>
              </a:rPr>
              <a:t>28 minutes</a:t>
            </a:r>
          </a:p>
          <a:p>
            <a:pPr algn="l">
              <a:lnSpc>
                <a:spcPct val="100000"/>
              </a:lnSpc>
            </a:pPr>
            <a:r>
              <a:rPr lang="en-GB" sz="1100" baseline="0" dirty="0">
                <a:latin typeface="Arial" panose="020B0604020202020204" pitchFamily="34" charset="0"/>
                <a:cs typeface="Arial" panose="020B0604020202020204" pitchFamily="34" charset="0"/>
              </a:rPr>
              <a:t>*** The perpetrator was released from prison in 2020 with a 5 year licence including conditions not to contact Dawn or enter the Isle of Wight***</a:t>
            </a:r>
          </a:p>
          <a:p>
            <a:pPr algn="l"/>
            <a:endParaRPr lang="en-GB" baseline="0" dirty="0"/>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14</a:t>
            </a:fld>
            <a:endParaRPr lang="en-GB"/>
          </a:p>
        </p:txBody>
      </p:sp>
    </p:spTree>
    <p:extLst>
      <p:ext uri="{BB962C8B-B14F-4D97-AF65-F5344CB8AC3E}">
        <p14:creationId xmlns:p14="http://schemas.microsoft.com/office/powerpoint/2010/main" val="6871166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15</a:t>
            </a:fld>
            <a:endParaRPr lang="en-GB"/>
          </a:p>
        </p:txBody>
      </p:sp>
    </p:spTree>
    <p:extLst>
      <p:ext uri="{BB962C8B-B14F-4D97-AF65-F5344CB8AC3E}">
        <p14:creationId xmlns:p14="http://schemas.microsoft.com/office/powerpoint/2010/main" val="41915221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3.5 mins</a:t>
            </a:r>
          </a:p>
        </p:txBody>
      </p:sp>
      <p:sp>
        <p:nvSpPr>
          <p:cNvPr id="4" name="Slide Number Placeholder 3"/>
          <p:cNvSpPr>
            <a:spLocks noGrp="1"/>
          </p:cNvSpPr>
          <p:nvPr>
            <p:ph type="sldNum" sz="quarter" idx="5"/>
          </p:nvPr>
        </p:nvSpPr>
        <p:spPr/>
        <p:txBody>
          <a:bodyPr/>
          <a:lstStyle/>
          <a:p>
            <a:fld id="{946BCFA2-18AA-4589-B101-CE80421124F9}" type="slidenum">
              <a:rPr lang="en-GB" smtClean="0"/>
              <a:t>16</a:t>
            </a:fld>
            <a:endParaRPr lang="en-GB"/>
          </a:p>
        </p:txBody>
      </p:sp>
    </p:spTree>
    <p:extLst>
      <p:ext uri="{BB962C8B-B14F-4D97-AF65-F5344CB8AC3E}">
        <p14:creationId xmlns:p14="http://schemas.microsoft.com/office/powerpoint/2010/main" val="3088805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18</a:t>
            </a:fld>
            <a:endParaRPr lang="en-GB"/>
          </a:p>
        </p:txBody>
      </p:sp>
    </p:spTree>
    <p:extLst>
      <p:ext uri="{BB962C8B-B14F-4D97-AF65-F5344CB8AC3E}">
        <p14:creationId xmlns:p14="http://schemas.microsoft.com/office/powerpoint/2010/main" val="3532241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19</a:t>
            </a:fld>
            <a:endParaRPr lang="en-GB"/>
          </a:p>
        </p:txBody>
      </p:sp>
    </p:spTree>
    <p:extLst>
      <p:ext uri="{BB962C8B-B14F-4D97-AF65-F5344CB8AC3E}">
        <p14:creationId xmlns:p14="http://schemas.microsoft.com/office/powerpoint/2010/main" val="2123256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46 mins</a:t>
            </a:r>
          </a:p>
        </p:txBody>
      </p:sp>
      <p:sp>
        <p:nvSpPr>
          <p:cNvPr id="4" name="Slide Number Placeholder 3"/>
          <p:cNvSpPr>
            <a:spLocks noGrp="1"/>
          </p:cNvSpPr>
          <p:nvPr>
            <p:ph type="sldNum" sz="quarter" idx="5"/>
          </p:nvPr>
        </p:nvSpPr>
        <p:spPr/>
        <p:txBody>
          <a:bodyPr/>
          <a:lstStyle/>
          <a:p>
            <a:fld id="{946BCFA2-18AA-4589-B101-CE80421124F9}" type="slidenum">
              <a:rPr lang="en-GB" smtClean="0"/>
              <a:t>20</a:t>
            </a:fld>
            <a:endParaRPr lang="en-GB"/>
          </a:p>
        </p:txBody>
      </p:sp>
    </p:spTree>
    <p:extLst>
      <p:ext uri="{BB962C8B-B14F-4D97-AF65-F5344CB8AC3E}">
        <p14:creationId xmlns:p14="http://schemas.microsoft.com/office/powerpoint/2010/main" val="31666575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21</a:t>
            </a:fld>
            <a:endParaRPr lang="en-GB"/>
          </a:p>
        </p:txBody>
      </p:sp>
    </p:spTree>
    <p:extLst>
      <p:ext uri="{BB962C8B-B14F-4D97-AF65-F5344CB8AC3E}">
        <p14:creationId xmlns:p14="http://schemas.microsoft.com/office/powerpoint/2010/main" val="11657750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22</a:t>
            </a:fld>
            <a:endParaRPr lang="en-GB"/>
          </a:p>
        </p:txBody>
      </p:sp>
    </p:spTree>
    <p:extLst>
      <p:ext uri="{BB962C8B-B14F-4D97-AF65-F5344CB8AC3E}">
        <p14:creationId xmlns:p14="http://schemas.microsoft.com/office/powerpoint/2010/main" val="3118591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23</a:t>
            </a:fld>
            <a:endParaRPr lang="en-GB"/>
          </a:p>
        </p:txBody>
      </p:sp>
    </p:spTree>
    <p:extLst>
      <p:ext uri="{BB962C8B-B14F-4D97-AF65-F5344CB8AC3E}">
        <p14:creationId xmlns:p14="http://schemas.microsoft.com/office/powerpoint/2010/main" val="1935059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24</a:t>
            </a:fld>
            <a:endParaRPr lang="en-GB"/>
          </a:p>
        </p:txBody>
      </p:sp>
    </p:spTree>
    <p:extLst>
      <p:ext uri="{BB962C8B-B14F-4D97-AF65-F5344CB8AC3E}">
        <p14:creationId xmlns:p14="http://schemas.microsoft.com/office/powerpoint/2010/main" val="5905150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25</a:t>
            </a:fld>
            <a:endParaRPr lang="en-GB"/>
          </a:p>
        </p:txBody>
      </p:sp>
    </p:spTree>
    <p:extLst>
      <p:ext uri="{BB962C8B-B14F-4D97-AF65-F5344CB8AC3E}">
        <p14:creationId xmlns:p14="http://schemas.microsoft.com/office/powerpoint/2010/main" val="8748799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26</a:t>
            </a:fld>
            <a:endParaRPr lang="en-GB"/>
          </a:p>
        </p:txBody>
      </p:sp>
    </p:spTree>
    <p:extLst>
      <p:ext uri="{BB962C8B-B14F-4D97-AF65-F5344CB8AC3E}">
        <p14:creationId xmlns:p14="http://schemas.microsoft.com/office/powerpoint/2010/main" val="3655634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Physical abuse is easy</a:t>
            </a:r>
            <a:r>
              <a:rPr lang="en-GB" sz="1100" baseline="0" dirty="0">
                <a:latin typeface="Arial" panose="020B0604020202020204" pitchFamily="34" charset="0"/>
                <a:cs typeface="Arial" panose="020B0604020202020204" pitchFamily="34" charset="0"/>
              </a:rPr>
              <a:t> for us to see, it is the coercive control element that is more difficult.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6627805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34</a:t>
            </a:fld>
            <a:endParaRPr lang="en-GB"/>
          </a:p>
        </p:txBody>
      </p:sp>
    </p:spTree>
    <p:extLst>
      <p:ext uri="{BB962C8B-B14F-4D97-AF65-F5344CB8AC3E}">
        <p14:creationId xmlns:p14="http://schemas.microsoft.com/office/powerpoint/2010/main" val="12952896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36</a:t>
            </a:fld>
            <a:endParaRPr lang="en-GB"/>
          </a:p>
        </p:txBody>
      </p:sp>
    </p:spTree>
    <p:extLst>
      <p:ext uri="{BB962C8B-B14F-4D97-AF65-F5344CB8AC3E}">
        <p14:creationId xmlns:p14="http://schemas.microsoft.com/office/powerpoint/2010/main" val="32020286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37</a:t>
            </a:fld>
            <a:endParaRPr lang="en-GB"/>
          </a:p>
        </p:txBody>
      </p:sp>
    </p:spTree>
    <p:extLst>
      <p:ext uri="{BB962C8B-B14F-4D97-AF65-F5344CB8AC3E}">
        <p14:creationId xmlns:p14="http://schemas.microsoft.com/office/powerpoint/2010/main" val="16008888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38</a:t>
            </a:fld>
            <a:endParaRPr lang="en-GB"/>
          </a:p>
        </p:txBody>
      </p:sp>
    </p:spTree>
    <p:extLst>
      <p:ext uri="{BB962C8B-B14F-4D97-AF65-F5344CB8AC3E}">
        <p14:creationId xmlns:p14="http://schemas.microsoft.com/office/powerpoint/2010/main" val="10042722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39</a:t>
            </a:fld>
            <a:endParaRPr lang="en-GB"/>
          </a:p>
        </p:txBody>
      </p:sp>
    </p:spTree>
    <p:extLst>
      <p:ext uri="{BB962C8B-B14F-4D97-AF65-F5344CB8AC3E}">
        <p14:creationId xmlns:p14="http://schemas.microsoft.com/office/powerpoint/2010/main" val="3424247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41</a:t>
            </a:fld>
            <a:endParaRPr lang="en-GB"/>
          </a:p>
        </p:txBody>
      </p:sp>
    </p:spTree>
    <p:extLst>
      <p:ext uri="{BB962C8B-B14F-4D97-AF65-F5344CB8AC3E}">
        <p14:creationId xmlns:p14="http://schemas.microsoft.com/office/powerpoint/2010/main" val="17240779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42</a:t>
            </a:fld>
            <a:endParaRPr lang="en-GB"/>
          </a:p>
        </p:txBody>
      </p:sp>
    </p:spTree>
    <p:extLst>
      <p:ext uri="{BB962C8B-B14F-4D97-AF65-F5344CB8AC3E}">
        <p14:creationId xmlns:p14="http://schemas.microsoft.com/office/powerpoint/2010/main" val="28889253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43</a:t>
            </a:fld>
            <a:endParaRPr lang="en-GB"/>
          </a:p>
        </p:txBody>
      </p:sp>
    </p:spTree>
    <p:extLst>
      <p:ext uri="{BB962C8B-B14F-4D97-AF65-F5344CB8AC3E}">
        <p14:creationId xmlns:p14="http://schemas.microsoft.com/office/powerpoint/2010/main" val="32145831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44</a:t>
            </a:fld>
            <a:endParaRPr lang="en-GB"/>
          </a:p>
        </p:txBody>
      </p:sp>
    </p:spTree>
    <p:extLst>
      <p:ext uri="{BB962C8B-B14F-4D97-AF65-F5344CB8AC3E}">
        <p14:creationId xmlns:p14="http://schemas.microsoft.com/office/powerpoint/2010/main" val="39368248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22358527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51</a:t>
            </a:fld>
            <a:endParaRPr lang="en-GB"/>
          </a:p>
        </p:txBody>
      </p:sp>
    </p:spTree>
    <p:extLst>
      <p:ext uri="{BB962C8B-B14F-4D97-AF65-F5344CB8AC3E}">
        <p14:creationId xmlns:p14="http://schemas.microsoft.com/office/powerpoint/2010/main" val="3238321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52</a:t>
            </a:fld>
            <a:endParaRPr lang="en-GB"/>
          </a:p>
        </p:txBody>
      </p:sp>
    </p:spTree>
    <p:extLst>
      <p:ext uri="{BB962C8B-B14F-4D97-AF65-F5344CB8AC3E}">
        <p14:creationId xmlns:p14="http://schemas.microsoft.com/office/powerpoint/2010/main" val="261456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A5DFD-A380-4B0D-3297-A60D3D0846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D5D25D-3868-B738-2D1B-B8D80E2404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506860-6E4A-79D7-97FA-994154A0A7E8}"/>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5" name="Footer Placeholder 4">
            <a:extLst>
              <a:ext uri="{FF2B5EF4-FFF2-40B4-BE49-F238E27FC236}">
                <a16:creationId xmlns:a16="http://schemas.microsoft.com/office/drawing/2014/main" id="{F7F29B4D-4745-5932-7CF7-081EC743A6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42AD71-A978-5487-56AD-8C2167C273A9}"/>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19346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B305-3A84-A919-31DA-D6FBEE3FFE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88E4DE-01C1-58C8-F857-77D535F5B8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58A9D-25A7-B655-A6EA-176B200F9B23}"/>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5" name="Footer Placeholder 4">
            <a:extLst>
              <a:ext uri="{FF2B5EF4-FFF2-40B4-BE49-F238E27FC236}">
                <a16:creationId xmlns:a16="http://schemas.microsoft.com/office/drawing/2014/main" id="{08C81A9C-4AC1-93C3-6257-0F86A2ED8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5F198-E92F-E68B-1D04-B82B181B97D7}"/>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982285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03BFF-7F2B-73C6-AC1E-743A34CBBC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65E445-F163-8C39-B870-4DFB76DD70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5F000E-6E71-A56C-12AB-D6DE568420A5}"/>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5" name="Footer Placeholder 4">
            <a:extLst>
              <a:ext uri="{FF2B5EF4-FFF2-40B4-BE49-F238E27FC236}">
                <a16:creationId xmlns:a16="http://schemas.microsoft.com/office/drawing/2014/main" id="{6F4D80A3-DE4B-1B9E-CEB1-D2A76A7BC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17193-83C0-C250-96C1-E05A702ACE81}"/>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1833446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4B9C4-5D9E-F6E7-D4DF-4F6E2188A2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B750C-5EBF-5AAE-B2BF-956E940A76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E4B419-B3B0-27A3-4F23-BD27AAD1DF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CC3937-AA5B-984E-2B6D-C5AF8EEAB28E}"/>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6" name="Footer Placeholder 5">
            <a:extLst>
              <a:ext uri="{FF2B5EF4-FFF2-40B4-BE49-F238E27FC236}">
                <a16:creationId xmlns:a16="http://schemas.microsoft.com/office/drawing/2014/main" id="{0AAC0CA4-3C30-4F24-7801-ABF832A44E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E29342-579D-CCEA-4EDA-2C8DD39E44BC}"/>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3072415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33892-988E-7CCA-D697-792A8261F7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F43F74-D843-CB47-4CDB-518285988D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653FA9-900A-B0A2-EB95-A71C783ED4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E29267-EC59-B925-818D-C45CB0F07A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6C6983-79EE-45BE-B699-C11BD8541B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85BD0E-BA70-BA5D-3720-E273CCCBE6DE}"/>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8" name="Footer Placeholder 7">
            <a:extLst>
              <a:ext uri="{FF2B5EF4-FFF2-40B4-BE49-F238E27FC236}">
                <a16:creationId xmlns:a16="http://schemas.microsoft.com/office/drawing/2014/main" id="{A67CDE0A-721F-D6C7-7BF2-64341E1E4A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DAA8BE-0A9A-0BFE-E7A5-23F190CDBE6A}"/>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74807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7DA78-B67A-3224-B95C-79811FB368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135D5A-7246-0573-6E68-FC6D653C7502}"/>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4" name="Footer Placeholder 3">
            <a:extLst>
              <a:ext uri="{FF2B5EF4-FFF2-40B4-BE49-F238E27FC236}">
                <a16:creationId xmlns:a16="http://schemas.microsoft.com/office/drawing/2014/main" id="{3F1D2E23-89F7-09C0-0146-9D4ED793E5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701223-95E2-C096-E1B5-9054B547BB9A}"/>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2874443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E42BCD-DBED-2F01-B8F2-C7D0C54406D3}"/>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3" name="Footer Placeholder 2">
            <a:extLst>
              <a:ext uri="{FF2B5EF4-FFF2-40B4-BE49-F238E27FC236}">
                <a16:creationId xmlns:a16="http://schemas.microsoft.com/office/drawing/2014/main" id="{463A234D-44F0-CA0F-352F-0D05B8CB43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90B7F1-E328-E3C2-9761-3A913CBE27E9}"/>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59817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2D32A-4959-67EE-36C1-2D301C7FCE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CB3F9-5AAE-1B97-18FA-F184D2F8DA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73B845-1F55-CDD8-4693-26CF58DE6D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1C3B4-EB80-0CE2-5999-1441BA5E2C6D}"/>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6" name="Footer Placeholder 5">
            <a:extLst>
              <a:ext uri="{FF2B5EF4-FFF2-40B4-BE49-F238E27FC236}">
                <a16:creationId xmlns:a16="http://schemas.microsoft.com/office/drawing/2014/main" id="{74B0D877-DEE3-5D8E-0CD2-388F874616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0621B-44B7-85E8-6F43-DFB43D0D2311}"/>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3333094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6CE6-5B29-FDEE-C319-CCC58893A9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BF8AA1-A0DE-AD31-DC55-9B8DF9FC99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B52D96-D761-015A-2AF3-6D15EFBDD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64FE9A-8DCD-DF49-4796-BE8C230F9730}"/>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6" name="Footer Placeholder 5">
            <a:extLst>
              <a:ext uri="{FF2B5EF4-FFF2-40B4-BE49-F238E27FC236}">
                <a16:creationId xmlns:a16="http://schemas.microsoft.com/office/drawing/2014/main" id="{4B20F966-086A-FB9B-5BE2-D366C6D537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2B5231-8854-9A08-1630-FCF234861746}"/>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249195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C193-7E92-2FA5-25F5-DD8BF0197E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7E9EA8-5249-F7A4-57D3-6903BCFA1F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4BC74-C46A-12A2-257A-54AC6EF38E7E}"/>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5" name="Footer Placeholder 4">
            <a:extLst>
              <a:ext uri="{FF2B5EF4-FFF2-40B4-BE49-F238E27FC236}">
                <a16:creationId xmlns:a16="http://schemas.microsoft.com/office/drawing/2014/main" id="{28CEB241-5AAD-01C8-FA13-AB4056165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5D601-6605-D785-C70B-C2D398F27D15}"/>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73461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32D5F2-DDBC-F3F5-ED1B-A3FDB2B8FD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AF9E81-0A50-6672-301E-75844E415B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9334FB-5CAA-CAE8-4898-AC993CDA4D01}"/>
              </a:ext>
            </a:extLst>
          </p:cNvPr>
          <p:cNvSpPr>
            <a:spLocks noGrp="1"/>
          </p:cNvSpPr>
          <p:nvPr>
            <p:ph type="dt" sz="half" idx="10"/>
          </p:nvPr>
        </p:nvSpPr>
        <p:spPr/>
        <p:txBody>
          <a:bodyPr/>
          <a:lstStyle/>
          <a:p>
            <a:fld id="{56883EFD-B19C-49FA-A654-0467787335C7}" type="datetimeFigureOut">
              <a:rPr lang="en-GB" smtClean="0"/>
              <a:t>08/02/2026</a:t>
            </a:fld>
            <a:endParaRPr lang="en-GB"/>
          </a:p>
        </p:txBody>
      </p:sp>
      <p:sp>
        <p:nvSpPr>
          <p:cNvPr id="5" name="Footer Placeholder 4">
            <a:extLst>
              <a:ext uri="{FF2B5EF4-FFF2-40B4-BE49-F238E27FC236}">
                <a16:creationId xmlns:a16="http://schemas.microsoft.com/office/drawing/2014/main" id="{A69295F3-E3C9-6746-494E-64144A17CC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D508EF-CA25-8721-F9A6-E48B9574BA58}"/>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2022530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54D810-E578-2907-0085-E01A49E98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C06DF-57B5-D0C6-8C9F-AFFFB6212F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4C0157-1FC8-14EF-DB38-EB81253745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883EFD-B19C-49FA-A654-0467787335C7}" type="datetimeFigureOut">
              <a:rPr lang="en-GB" smtClean="0"/>
              <a:t>08/02/2026</a:t>
            </a:fld>
            <a:endParaRPr lang="en-GB"/>
          </a:p>
        </p:txBody>
      </p:sp>
      <p:sp>
        <p:nvSpPr>
          <p:cNvPr id="5" name="Footer Placeholder 4">
            <a:extLst>
              <a:ext uri="{FF2B5EF4-FFF2-40B4-BE49-F238E27FC236}">
                <a16:creationId xmlns:a16="http://schemas.microsoft.com/office/drawing/2014/main" id="{680D9CAD-D9D4-08E7-BED8-3AB02FAB7D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C92A60-F30B-048D-569A-66135487D5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21319B-E0BB-49C6-B04E-95EA0020B99C}" type="slidenum">
              <a:rPr lang="en-GB" smtClean="0"/>
              <a:t>‹#›</a:t>
            </a:fld>
            <a:endParaRPr lang="en-GB"/>
          </a:p>
        </p:txBody>
      </p:sp>
    </p:spTree>
    <p:extLst>
      <p:ext uri="{BB962C8B-B14F-4D97-AF65-F5344CB8AC3E}">
        <p14:creationId xmlns:p14="http://schemas.microsoft.com/office/powerpoint/2010/main" val="933998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VFWa2s2xK1k?feature=oembed" TargetMode="Externa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hyperlink" Target="https://www.rhyljournal.co.uk/news/20092974.hsbc-offer-safe-place-domestic-abuse-victims-denbigh-rhyl-branches/" TargetMode="External"/><Relationship Id="rId4" Type="http://schemas.openxmlformats.org/officeDocument/2006/relationships/hyperlink" Target="https://www.thenational.wales/news/20033871.liz-saville-roberts-criticises-stance-domestic-abuse-register/"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Zu4rP9wureY?start=1460&amp;feature=oembed" TargetMode="Externa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120kSXCUDic?feature=oembed" TargetMode="Externa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YrG-JgZsc0?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safelives.org.uk/wp-content/uploads/Dash-without-guidance.pdf"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www.youtube.com/embed/clqsw9SXRUU?feature=oembed" TargetMode="External"/><Relationship Id="rId5" Type="http://schemas.openxmlformats.org/officeDocument/2006/relationships/image" Target="../media/image17.jpe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2.png"/><Relationship Id="rId7" Type="http://schemas.openxmlformats.org/officeDocument/2006/relationships/diagramColors" Target="../diagrams/colors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7.xml"/><Relationship Id="rId1" Type="http://schemas.openxmlformats.org/officeDocument/2006/relationships/video" Target="https://www.youtube.com/embed/ACEzm8v1FGM?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4.png"/><Relationship Id="rId7" Type="http://schemas.openxmlformats.org/officeDocument/2006/relationships/diagramColors" Target="../diagrams/colors10.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32.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35.xml.rels><?xml version="1.0" encoding="UTF-8" standalone="yes"?>
<Relationships xmlns="http://schemas.openxmlformats.org/package/2006/relationships"><Relationship Id="rId3" Type="http://schemas.openxmlformats.org/officeDocument/2006/relationships/hyperlink" Target="https://domesticabusecommissioner.uk/wp-content/uploads/2023/03/DAC-Strategic-Plan-2023.pdf" TargetMode="External"/><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cps.gov.uk/publication/domestic-abuse-joint-justice-plan-national-police-chiefs-council-and-crown-prosecution"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hyperlink" Target="https://domesticabusecommissioner.uk/wp-content/uploads/2025/01/dac_cjs-report_main_FINAL-DIGITAL.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3" Type="http://schemas.openxmlformats.org/officeDocument/2006/relationships/hyperlink" Target="https://www.gov.uk/government/publications/response-to-shifting-the-scales-report-on-domestic-abuse/governent-reponse-to-shifting-the-scales-transforming-the-criminal-justice-response-to-domestic-abuse"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centreforwomensjustice.org.uk/news/2025/7/16/new-research-reveals-how-the-criminal-justice-system-colludes-with-perpetrators-of-coercive-control-to-criminalise-their-victims"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3.xml.rels><?xml version="1.0" encoding="UTF-8" standalone="yes"?>
<Relationships xmlns="http://schemas.openxmlformats.org/package/2006/relationships"><Relationship Id="rId3" Type="http://schemas.openxmlformats.org/officeDocument/2006/relationships/hyperlink" Target="https://www.itv.com/watch/news/raneems-law-unveiled-with-new-measures-aiming-to-tackle-domestic-abuse/v8jnzt7"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hyperlink" Target="https://domesticabusecommissioner.uk/wp-content/uploads/2025/01/dac_cjs-report_main_FINAL-DIGITAL.pdf" TargetMode="External"/><Relationship Id="rId4" Type="http://schemas.openxmlformats.org/officeDocument/2006/relationships/image" Target="../media/image42.png"/></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www.welshwomensaid.org.uk/" TargetMode="Externa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hyperlink" Target="http://livefearfree.gov.wales/" TargetMode="External"/><Relationship Id="rId4" Type="http://schemas.openxmlformats.org/officeDocument/2006/relationships/hyperlink" Target="http://www.mensadviceline.org.uk/" TargetMode="External"/></Relationships>
</file>

<file path=ppt/slides/_rels/slide46.xml.rels><?xml version="1.0" encoding="UTF-8" standalone="yes"?>
<Relationships xmlns="http://schemas.openxmlformats.org/package/2006/relationships"><Relationship Id="rId2" Type="http://schemas.openxmlformats.org/officeDocument/2006/relationships/hyperlink" Target="http://n8prp.org.uk/wp-content/uploads/2018/06/Police-responses-to-coercive-control.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domesticabusecommissioner.uk/wp-content/uploads/2021/10/Safety-Before-Status-Report-2021.pdf"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domesticabusecommissioner.uk/wp-content/uploads/2021/11/CAPVA-Rapid-Literature-Review-Exec-Summary-November-2021-Baker-and-Bonnick.pdf" TargetMode="External"/><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domesticabusecommissioner.uk/wp-content/uploads/2021/11/Galop-LGBT-Domestic-Abuse-Service-Provision-Mapping-Study-Final.pdf" TargetMode="External"/><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domesticabusecommissioner.uk/wp-content/uploads/2021/06/Court-Support-Mapping-Report-DAC-Office-and-SafeLives.pdf" TargetMode="External"/><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domesticabusecommissioner.uk/wp-content/uploads/2022/11/DAC_Mapping-Abuse-Suvivors_Long-Policy-Report_Nov2022_FA.pdf" TargetMode="External"/><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52.xml.rels><?xml version="1.0" encoding="UTF-8" standalone="yes"?>
<Relationships xmlns="http://schemas.openxmlformats.org/package/2006/relationships"><Relationship Id="rId3" Type="http://schemas.openxmlformats.org/officeDocument/2006/relationships/hyperlink" Target="https://www.bing.com/videos/search?q=clare+wood+murder&amp;&amp;view=detail&amp;mid=20D1C947832F23D9B60C20D1C947832F23D9B60C&amp;&amp;FORM=VRDGAR&amp;ru=%2Fvideos%2Fsearch%3Fq%3Dclare%2Bwood%2Bmurder%26FORM%3DHDRSC4"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8242BB-D0F9-9D50-B5D8-62A481307A73}"/>
              </a:ext>
            </a:extLst>
          </p:cNvPr>
          <p:cNvPicPr>
            <a:picLocks noChangeAspect="1"/>
          </p:cNvPicPr>
          <p:nvPr/>
        </p:nvPicPr>
        <p:blipFill>
          <a:blip r:embed="rId2"/>
          <a:stretch>
            <a:fillRect/>
          </a:stretch>
        </p:blipFill>
        <p:spPr>
          <a:xfrm>
            <a:off x="50673" y="0"/>
            <a:ext cx="12090654" cy="6858000"/>
          </a:xfrm>
          <a:prstGeom prst="rect">
            <a:avLst/>
          </a:prstGeom>
        </p:spPr>
      </p:pic>
      <p:sp>
        <p:nvSpPr>
          <p:cNvPr id="2" name="Title 1">
            <a:extLst>
              <a:ext uri="{FF2B5EF4-FFF2-40B4-BE49-F238E27FC236}">
                <a16:creationId xmlns:a16="http://schemas.microsoft.com/office/drawing/2014/main" id="{FA55CA13-D8C8-D9E2-2A84-36BD5921C2D8}"/>
              </a:ext>
            </a:extLst>
          </p:cNvPr>
          <p:cNvSpPr>
            <a:spLocks noGrp="1"/>
          </p:cNvSpPr>
          <p:nvPr>
            <p:ph type="ctrTitle"/>
          </p:nvPr>
        </p:nvSpPr>
        <p:spPr>
          <a:xfrm>
            <a:off x="1138493" y="4259700"/>
            <a:ext cx="9144000" cy="2387600"/>
          </a:xfrm>
        </p:spPr>
        <p:txBody>
          <a:bodyPr>
            <a:normAutofit/>
          </a:bodyPr>
          <a:lstStyle/>
          <a:p>
            <a:r>
              <a:rPr lang="en-GB" sz="8000" b="1" dirty="0">
                <a:solidFill>
                  <a:schemeClr val="bg1"/>
                </a:solidFill>
              </a:rPr>
              <a:t>Domestic abuse and coercive control</a:t>
            </a:r>
          </a:p>
        </p:txBody>
      </p:sp>
    </p:spTree>
    <p:extLst>
      <p:ext uri="{BB962C8B-B14F-4D97-AF65-F5344CB8AC3E}">
        <p14:creationId xmlns:p14="http://schemas.microsoft.com/office/powerpoint/2010/main" val="2335193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B07173-C9EA-8EAE-E9DE-829CD37C3CF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Learning objectives</a:t>
            </a:r>
          </a:p>
        </p:txBody>
      </p:sp>
      <p:graphicFrame>
        <p:nvGraphicFramePr>
          <p:cNvPr id="16" name="Content Placeholder 2">
            <a:extLst>
              <a:ext uri="{FF2B5EF4-FFF2-40B4-BE49-F238E27FC236}">
                <a16:creationId xmlns:a16="http://schemas.microsoft.com/office/drawing/2014/main" id="{C8BFCDE3-3276-F505-CC7D-79F598419B4D}"/>
              </a:ext>
            </a:extLst>
          </p:cNvPr>
          <p:cNvGraphicFramePr>
            <a:graphicFrameLocks noGrp="1"/>
          </p:cNvGraphicFramePr>
          <p:nvPr>
            <p:ph idx="1"/>
            <p:extLst>
              <p:ext uri="{D42A27DB-BD31-4B8C-83A1-F6EECF244321}">
                <p14:modId xmlns:p14="http://schemas.microsoft.com/office/powerpoint/2010/main" val="127291863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4687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with medium confidence">
            <a:extLst>
              <a:ext uri="{FF2B5EF4-FFF2-40B4-BE49-F238E27FC236}">
                <a16:creationId xmlns:a16="http://schemas.microsoft.com/office/drawing/2014/main" id="{D71DA93F-1EEA-49A7-B11F-83CE64C8F9BE}"/>
              </a:ext>
            </a:extLst>
          </p:cNvPr>
          <p:cNvPicPr>
            <a:picLocks noChangeAspect="1"/>
          </p:cNvPicPr>
          <p:nvPr/>
        </p:nvPicPr>
        <p:blipFill rotWithShape="1">
          <a:blip r:embed="rId2"/>
          <a:srcRect l="968" t="9091" r="2233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461D66-6340-D981-51E6-672802A0CC9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Task</a:t>
            </a:r>
          </a:p>
        </p:txBody>
      </p:sp>
      <p:sp>
        <p:nvSpPr>
          <p:cNvPr id="3" name="Content Placeholder 2">
            <a:extLst>
              <a:ext uri="{FF2B5EF4-FFF2-40B4-BE49-F238E27FC236}">
                <a16:creationId xmlns:a16="http://schemas.microsoft.com/office/drawing/2014/main" id="{73CD6536-8D06-6511-8D66-0AB3DD69126C}"/>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How would you define Domestic Abuse?</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68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8CE0CB-928C-CFB2-DF8C-EBE838AF0C97}"/>
              </a:ext>
            </a:extLst>
          </p:cNvPr>
          <p:cNvPicPr>
            <a:picLocks noChangeAspect="1"/>
          </p:cNvPicPr>
          <p:nvPr/>
        </p:nvPicPr>
        <p:blipFill>
          <a:blip r:embed="rId3"/>
          <a:stretch>
            <a:fillRect/>
          </a:stretch>
        </p:blipFill>
        <p:spPr>
          <a:xfrm>
            <a:off x="1017037" y="44824"/>
            <a:ext cx="10161036" cy="6770424"/>
          </a:xfrm>
          <a:prstGeom prst="rect">
            <a:avLst/>
          </a:prstGeom>
        </p:spPr>
      </p:pic>
      <p:graphicFrame>
        <p:nvGraphicFramePr>
          <p:cNvPr id="3" name="Diagram 2"/>
          <p:cNvGraphicFramePr/>
          <p:nvPr/>
        </p:nvGraphicFramePr>
        <p:xfrm>
          <a:off x="523103" y="821154"/>
          <a:ext cx="11145794" cy="52156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778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graphicEl>
                                              <a:dgm id="{AD312DC9-35FF-4DAC-891E-6881AF9120EC}"/>
                                            </p:graphicEl>
                                          </p:spTgt>
                                        </p:tgtEl>
                                        <p:attrNameLst>
                                          <p:attrName>style.visibility</p:attrName>
                                        </p:attrNameLst>
                                      </p:cBhvr>
                                      <p:to>
                                        <p:strVal val="visible"/>
                                      </p:to>
                                    </p:set>
                                    <p:animEffect transition="in" filter="fade">
                                      <p:cBhvr>
                                        <p:cTn id="13" dur="500"/>
                                        <p:tgtEl>
                                          <p:spTgt spid="3">
                                            <p:graphicEl>
                                              <a:dgm id="{AD312DC9-35FF-4DAC-891E-6881AF9120EC}"/>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graphicEl>
                                              <a:dgm id="{9A1161F8-79B0-4C7E-9B89-574159259531}"/>
                                            </p:graphicEl>
                                          </p:spTgt>
                                        </p:tgtEl>
                                        <p:attrNameLst>
                                          <p:attrName>style.visibility</p:attrName>
                                        </p:attrNameLst>
                                      </p:cBhvr>
                                      <p:to>
                                        <p:strVal val="visible"/>
                                      </p:to>
                                    </p:set>
                                    <p:animEffect transition="in" filter="fade">
                                      <p:cBhvr>
                                        <p:cTn id="18" dur="500"/>
                                        <p:tgtEl>
                                          <p:spTgt spid="3">
                                            <p:graphicEl>
                                              <a:dgm id="{9A1161F8-79B0-4C7E-9B89-57415925953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15CA860F-F026-45BF-89C4-29C56A23405F}"/>
                                            </p:graphicEl>
                                          </p:spTgt>
                                        </p:tgtEl>
                                        <p:attrNameLst>
                                          <p:attrName>style.visibility</p:attrName>
                                        </p:attrNameLst>
                                      </p:cBhvr>
                                      <p:to>
                                        <p:strVal val="visible"/>
                                      </p:to>
                                    </p:set>
                                    <p:animEffect transition="in" filter="fade">
                                      <p:cBhvr>
                                        <p:cTn id="23" dur="500"/>
                                        <p:tgtEl>
                                          <p:spTgt spid="3">
                                            <p:graphicEl>
                                              <a:dgm id="{15CA860F-F026-45BF-89C4-29C56A23405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B7CCB55-37F4-4B70-A1A9-9E3DCE9408E9}"/>
                                            </p:graphicEl>
                                          </p:spTgt>
                                        </p:tgtEl>
                                        <p:attrNameLst>
                                          <p:attrName>style.visibility</p:attrName>
                                        </p:attrNameLst>
                                      </p:cBhvr>
                                      <p:to>
                                        <p:strVal val="visible"/>
                                      </p:to>
                                    </p:set>
                                    <p:animEffect transition="in" filter="fade">
                                      <p:cBhvr>
                                        <p:cTn id="28" dur="500"/>
                                        <p:tgtEl>
                                          <p:spTgt spid="3">
                                            <p:graphicEl>
                                              <a:dgm id="{4B7CCB55-37F4-4B70-A1A9-9E3DCE9408E9}"/>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917A37B9-E5EB-468F-A1C6-42EF48111294}"/>
                                            </p:graphicEl>
                                          </p:spTgt>
                                        </p:tgtEl>
                                        <p:attrNameLst>
                                          <p:attrName>style.visibility</p:attrName>
                                        </p:attrNameLst>
                                      </p:cBhvr>
                                      <p:to>
                                        <p:strVal val="visible"/>
                                      </p:to>
                                    </p:set>
                                    <p:animEffect transition="in" filter="fade">
                                      <p:cBhvr>
                                        <p:cTn id="33" dur="500"/>
                                        <p:tgtEl>
                                          <p:spTgt spid="3">
                                            <p:graphicEl>
                                              <a:dgm id="{917A37B9-E5EB-468F-A1C6-42EF48111294}"/>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7FAF2CF0-EA1D-48E9-B4FE-0BDF53A62CA4}"/>
                                            </p:graphicEl>
                                          </p:spTgt>
                                        </p:tgtEl>
                                        <p:attrNameLst>
                                          <p:attrName>style.visibility</p:attrName>
                                        </p:attrNameLst>
                                      </p:cBhvr>
                                      <p:to>
                                        <p:strVal val="visible"/>
                                      </p:to>
                                    </p:set>
                                    <p:animEffect transition="in" filter="fade">
                                      <p:cBhvr>
                                        <p:cTn id="38" dur="500"/>
                                        <p:tgtEl>
                                          <p:spTgt spid="3">
                                            <p:graphicEl>
                                              <a:dgm id="{7FAF2CF0-EA1D-48E9-B4FE-0BDF53A62CA4}"/>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graphicEl>
                                              <a:dgm id="{84298D9B-6C18-49D3-A88C-4159B35CE88C}"/>
                                            </p:graphicEl>
                                          </p:spTgt>
                                        </p:tgtEl>
                                        <p:attrNameLst>
                                          <p:attrName>style.visibility</p:attrName>
                                        </p:attrNameLst>
                                      </p:cBhvr>
                                      <p:to>
                                        <p:strVal val="visible"/>
                                      </p:to>
                                    </p:set>
                                    <p:animEffect transition="in" filter="fade">
                                      <p:cBhvr>
                                        <p:cTn id="43" dur="500"/>
                                        <p:tgtEl>
                                          <p:spTgt spid="3">
                                            <p:graphicEl>
                                              <a:dgm id="{84298D9B-6C18-49D3-A88C-4159B35CE88C}"/>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graphicEl>
                                              <a:dgm id="{5609D21B-DEB2-4C7A-9CDA-43964D4784FF}"/>
                                            </p:graphicEl>
                                          </p:spTgt>
                                        </p:tgtEl>
                                        <p:attrNameLst>
                                          <p:attrName>style.visibility</p:attrName>
                                        </p:attrNameLst>
                                      </p:cBhvr>
                                      <p:to>
                                        <p:strVal val="visible"/>
                                      </p:to>
                                    </p:set>
                                    <p:animEffect transition="in" filter="fade">
                                      <p:cBhvr>
                                        <p:cTn id="48" dur="500"/>
                                        <p:tgtEl>
                                          <p:spTgt spid="3">
                                            <p:graphicEl>
                                              <a:dgm id="{5609D21B-DEB2-4C7A-9CDA-43964D4784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40" y="208682"/>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Definition of Domestic Abuse </a:t>
            </a:r>
          </a:p>
        </p:txBody>
      </p:sp>
      <p:sp>
        <p:nvSpPr>
          <p:cNvPr id="3" name="TextBox 2"/>
          <p:cNvSpPr txBox="1"/>
          <p:nvPr/>
        </p:nvSpPr>
        <p:spPr>
          <a:xfrm>
            <a:off x="1336969" y="922642"/>
            <a:ext cx="9242854" cy="461665"/>
          </a:xfrm>
          <a:prstGeom prst="rect">
            <a:avLst/>
          </a:prstGeom>
          <a:solidFill>
            <a:schemeClr val="bg1"/>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extLst>
              <p:ext uri="{D42A27DB-BD31-4B8C-83A1-F6EECF244321}">
                <p14:modId xmlns:p14="http://schemas.microsoft.com/office/powerpoint/2010/main" val="710072346"/>
              </p:ext>
            </p:extLst>
          </p:nvPr>
        </p:nvGraphicFramePr>
        <p:xfrm>
          <a:off x="592667" y="1513492"/>
          <a:ext cx="10827605" cy="3603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0890600F-8BEC-A1A2-7E73-D440338C6BEE}"/>
              </a:ext>
            </a:extLst>
          </p:cNvPr>
          <p:cNvSpPr txBox="1"/>
          <p:nvPr/>
        </p:nvSpPr>
        <p:spPr>
          <a:xfrm>
            <a:off x="175098" y="6053576"/>
            <a:ext cx="11828834" cy="369332"/>
          </a:xfrm>
          <a:prstGeom prst="rect">
            <a:avLst/>
          </a:prstGeom>
          <a:noFill/>
        </p:spPr>
        <p:txBody>
          <a:bodyPr wrap="square" rtlCol="0">
            <a:spAutoFit/>
          </a:bodyPr>
          <a:lstStyle/>
          <a:p>
            <a:r>
              <a:rPr lang="en-GB" dirty="0"/>
              <a:t>High risk victim		Standard risk victim		Repeat perpetrator		Serial perpetrator</a:t>
            </a:r>
          </a:p>
        </p:txBody>
      </p:sp>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2A7C481-2DED-25E4-50A9-1A3DAFD21200}"/>
              </a:ext>
            </a:extLst>
          </p:cNvPr>
          <p:cNvSpPr>
            <a:spLocks noGrp="1"/>
          </p:cNvSpPr>
          <p:nvPr>
            <p:ph type="title"/>
          </p:nvPr>
        </p:nvSpPr>
        <p:spPr>
          <a:xfrm>
            <a:off x="573505" y="397059"/>
            <a:ext cx="4391025" cy="1323439"/>
          </a:xfrm>
        </p:spPr>
        <p:txBody>
          <a:bodyPr vert="horz" lIns="91440" tIns="45720" rIns="91440" bIns="45720" rtlCol="0" anchor="t">
            <a:normAutofit/>
          </a:bodyPr>
          <a:lstStyle/>
          <a:p>
            <a:r>
              <a:rPr lang="en-US" sz="4000" kern="1200" dirty="0">
                <a:solidFill>
                  <a:schemeClr val="bg1"/>
                </a:solidFill>
                <a:latin typeface="+mj-lt"/>
                <a:ea typeface="+mj-ea"/>
                <a:cs typeface="+mj-cs"/>
              </a:rPr>
              <a:t>Some stats . . . . . . </a:t>
            </a:r>
          </a:p>
        </p:txBody>
      </p:sp>
      <p:sp>
        <p:nvSpPr>
          <p:cNvPr id="6" name="TextBox 5">
            <a:extLst>
              <a:ext uri="{FF2B5EF4-FFF2-40B4-BE49-F238E27FC236}">
                <a16:creationId xmlns:a16="http://schemas.microsoft.com/office/drawing/2014/main" id="{25539F8E-BE04-D5BC-31F7-97EC216C2FDA}"/>
              </a:ext>
            </a:extLst>
          </p:cNvPr>
          <p:cNvSpPr txBox="1"/>
          <p:nvPr/>
        </p:nvSpPr>
        <p:spPr>
          <a:xfrm>
            <a:off x="4278230" y="516619"/>
            <a:ext cx="7456571" cy="5940088"/>
          </a:xfrm>
          <a:prstGeom prst="rect">
            <a:avLst/>
          </a:prstGeom>
          <a:noFill/>
        </p:spPr>
        <p:txBody>
          <a:bodyPr wrap="square">
            <a:spAutoFit/>
          </a:bodyPr>
          <a:lstStyle/>
          <a:p>
            <a:r>
              <a:rPr lang="en-GB" sz="2000" dirty="0">
                <a:solidFill>
                  <a:schemeClr val="bg1"/>
                </a:solidFill>
              </a:rPr>
              <a:t>Main points </a:t>
            </a:r>
          </a:p>
          <a:p>
            <a:r>
              <a:rPr lang="en-GB" sz="2000" dirty="0">
                <a:solidFill>
                  <a:schemeClr val="bg1"/>
                </a:solidFill>
              </a:rPr>
              <a:t>The Crime Survey for England and Wales estimated that approximately 3.8 million people (7.8%) aged 16 years and over experienced domestic abuse in the survey year ending (YE) March 2025. </a:t>
            </a:r>
          </a:p>
          <a:p>
            <a:r>
              <a:rPr lang="en-GB" sz="2000" dirty="0">
                <a:solidFill>
                  <a:schemeClr val="bg1"/>
                </a:solidFill>
              </a:rPr>
              <a:t>An estimated 2.2 million females (9.1%) and 1.5 million males (6.5%) experienced domestic abuse in the last year.</a:t>
            </a:r>
          </a:p>
          <a:p>
            <a:endParaRPr lang="en-GB" sz="2000" dirty="0">
              <a:solidFill>
                <a:schemeClr val="bg1"/>
              </a:solidFill>
            </a:endParaRPr>
          </a:p>
          <a:p>
            <a:r>
              <a:rPr lang="en-GB" sz="2000" dirty="0">
                <a:solidFill>
                  <a:schemeClr val="bg1"/>
                </a:solidFill>
              </a:rPr>
              <a:t> There was no statistically significant change in the prevalence of domestic abuse experienced in the last year, compared with the previous year; comparisons cannot be made before YE March 2024 because of the introduction of new survey questions to measure domestic abuse. </a:t>
            </a:r>
          </a:p>
          <a:p>
            <a:r>
              <a:rPr lang="en-GB" sz="2000" dirty="0">
                <a:solidFill>
                  <a:schemeClr val="bg1"/>
                </a:solidFill>
              </a:rPr>
              <a:t>The police recorded 816,493 domestic abuse-related crimes in England and Wales in YE March 2025; a decrease compared with the previous year (851,062), which reflects recent changes in police recording practices. </a:t>
            </a:r>
          </a:p>
          <a:p>
            <a:r>
              <a:rPr lang="en-GB" sz="2000" dirty="0">
                <a:solidFill>
                  <a:schemeClr val="bg1"/>
                </a:solidFill>
              </a:rPr>
              <a:t>There were 54,987 domestic abuse-related prosecutions in England and Wales in YE March 2025 compared with 51,183 in YE March 2024.</a:t>
            </a:r>
          </a:p>
        </p:txBody>
      </p:sp>
      <p:pic>
        <p:nvPicPr>
          <p:cNvPr id="10" name="Picture 9">
            <a:extLst>
              <a:ext uri="{FF2B5EF4-FFF2-40B4-BE49-F238E27FC236}">
                <a16:creationId xmlns:a16="http://schemas.microsoft.com/office/drawing/2014/main" id="{90C23B15-6EE4-8B52-5F1C-045A5072C1F0}"/>
              </a:ext>
            </a:extLst>
          </p:cNvPr>
          <p:cNvPicPr>
            <a:picLocks noChangeAspect="1"/>
          </p:cNvPicPr>
          <p:nvPr/>
        </p:nvPicPr>
        <p:blipFill>
          <a:blip r:embed="rId3"/>
          <a:stretch>
            <a:fillRect/>
          </a:stretch>
        </p:blipFill>
        <p:spPr>
          <a:xfrm>
            <a:off x="457199" y="3429000"/>
            <a:ext cx="2791327" cy="1573551"/>
          </a:xfrm>
          <a:prstGeom prst="rect">
            <a:avLst/>
          </a:prstGeom>
        </p:spPr>
      </p:pic>
    </p:spTree>
    <p:extLst>
      <p:ext uri="{BB962C8B-B14F-4D97-AF65-F5344CB8AC3E}">
        <p14:creationId xmlns:p14="http://schemas.microsoft.com/office/powerpoint/2010/main" val="25277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03ABC56-FBD4-CA8A-DECA-530C8D13562B}"/>
              </a:ext>
            </a:extLst>
          </p:cNvPr>
          <p:cNvPicPr>
            <a:picLocks noChangeAspect="1"/>
          </p:cNvPicPr>
          <p:nvPr/>
        </p:nvPicPr>
        <p:blipFill rotWithShape="1">
          <a:blip r:embed="rId2"/>
          <a:srcRect t="9620" b="579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CB108-F4A2-B492-86D6-5FCF95D2FD3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Domestic abuse vs Stranger abuse</a:t>
            </a:r>
          </a:p>
        </p:txBody>
      </p:sp>
      <p:sp>
        <p:nvSpPr>
          <p:cNvPr id="3" name="Content Placeholder 2">
            <a:extLst>
              <a:ext uri="{FF2B5EF4-FFF2-40B4-BE49-F238E27FC236}">
                <a16:creationId xmlns:a16="http://schemas.microsoft.com/office/drawing/2014/main" id="{EE61F3F8-E011-B94E-6491-A0AA827E9D5E}"/>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b="1">
                <a:solidFill>
                  <a:srgbClr val="FFFFFF"/>
                </a:solidFill>
              </a:rPr>
              <a:t>What’s the difference?</a:t>
            </a:r>
          </a:p>
        </p:txBody>
      </p:sp>
    </p:spTree>
    <p:extLst>
      <p:ext uri="{BB962C8B-B14F-4D97-AF65-F5344CB8AC3E}">
        <p14:creationId xmlns:p14="http://schemas.microsoft.com/office/powerpoint/2010/main" val="758465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4" name="Rectangle 5"/>
          <p:cNvSpPr txBox="1">
            <a:spLocks noChangeArrowheads="1"/>
          </p:cNvSpPr>
          <p:nvPr/>
        </p:nvSpPr>
        <p:spPr bwMode="auto">
          <a:xfrm>
            <a:off x="1650385" y="1097280"/>
            <a:ext cx="3810000" cy="5043488"/>
          </a:xfrm>
          <a:prstGeom prst="rect">
            <a:avLst/>
          </a:prstGeom>
          <a:solidFill>
            <a:srgbClr val="92D050"/>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Victim and abuser known to each other</a:t>
            </a:r>
          </a:p>
          <a:p>
            <a:pPr eaLnBrk="1" hangingPunct="1"/>
            <a:r>
              <a:rPr lang="en-GB" altLang="en-US" sz="2400" b="0" kern="0" dirty="0">
                <a:solidFill>
                  <a:schemeClr val="tx1"/>
                </a:solidFill>
                <a:cs typeface="Arial" panose="020B0604020202020204" pitchFamily="34" charset="0"/>
              </a:rPr>
              <a:t>Domestic abuse behind closed doors</a:t>
            </a:r>
          </a:p>
          <a:p>
            <a:pPr eaLnBrk="1" hangingPunct="1"/>
            <a:r>
              <a:rPr lang="en-GB" altLang="en-US" sz="2400" b="0" kern="0" dirty="0">
                <a:solidFill>
                  <a:schemeClr val="tx1"/>
                </a:solidFill>
                <a:cs typeface="Arial" panose="020B0604020202020204" pitchFamily="34" charset="0"/>
              </a:rPr>
              <a:t>Lack of evidence</a:t>
            </a:r>
          </a:p>
          <a:p>
            <a:pPr eaLnBrk="1" hangingPunct="1"/>
            <a:r>
              <a:rPr lang="en-GB" altLang="en-US" sz="2400" b="0" kern="0" dirty="0">
                <a:solidFill>
                  <a:schemeClr val="tx1"/>
                </a:solidFill>
                <a:cs typeface="Arial" panose="020B0604020202020204" pitchFamily="34" charset="0"/>
              </a:rPr>
              <a:t>Domestic abuse gives the offender  access to the victim</a:t>
            </a:r>
          </a:p>
          <a:p>
            <a:pPr eaLnBrk="1" hangingPunct="1"/>
            <a:r>
              <a:rPr lang="en-GB" altLang="en-US" sz="2400" b="0" kern="0" dirty="0">
                <a:solidFill>
                  <a:schemeClr val="tx1"/>
                </a:solidFill>
                <a:cs typeface="Arial" panose="020B0604020202020204" pitchFamily="34" charset="0"/>
              </a:rPr>
              <a:t>Might not report abuse</a:t>
            </a:r>
          </a:p>
          <a:p>
            <a:pPr eaLnBrk="1" hangingPunct="1"/>
            <a:r>
              <a:rPr lang="en-GB" altLang="en-US" sz="2400" b="0" kern="0" dirty="0">
                <a:solidFill>
                  <a:schemeClr val="tx1"/>
                </a:solidFill>
                <a:cs typeface="Arial" panose="020B0604020202020204" pitchFamily="34" charset="0"/>
              </a:rPr>
              <a:t>Blame themself</a:t>
            </a:r>
          </a:p>
          <a:p>
            <a:pPr eaLnBrk="1" hangingPunct="1"/>
            <a:r>
              <a:rPr lang="en-GB" altLang="en-US" sz="2400" b="0" kern="0" dirty="0">
                <a:solidFill>
                  <a:schemeClr val="tx1"/>
                </a:solidFill>
                <a:cs typeface="Arial" panose="020B0604020202020204" pitchFamily="34" charset="0"/>
              </a:rPr>
              <a:t>Children maybe abused</a:t>
            </a:r>
          </a:p>
          <a:p>
            <a:pPr eaLnBrk="1" hangingPunct="1"/>
            <a:r>
              <a:rPr lang="en-GB" altLang="en-US" sz="2400" b="0" kern="0" dirty="0">
                <a:solidFill>
                  <a:schemeClr val="tx1"/>
                </a:solidFill>
                <a:cs typeface="Arial" panose="020B0604020202020204" pitchFamily="34" charset="0"/>
              </a:rPr>
              <a:t>Breach of trust</a:t>
            </a:r>
          </a:p>
        </p:txBody>
      </p:sp>
      <p:sp>
        <p:nvSpPr>
          <p:cNvPr id="5" name="Rectangle 6"/>
          <p:cNvSpPr txBox="1">
            <a:spLocks noChangeArrowheads="1"/>
          </p:cNvSpPr>
          <p:nvPr/>
        </p:nvSpPr>
        <p:spPr bwMode="auto">
          <a:xfrm>
            <a:off x="6707084" y="1105424"/>
            <a:ext cx="3810000" cy="5040313"/>
          </a:xfrm>
          <a:prstGeom prst="rect">
            <a:avLst/>
          </a:prstGeom>
          <a:solidFill>
            <a:schemeClr val="accent5">
              <a:lumMod val="20000"/>
              <a:lumOff val="8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Stranger violence treated more seriously</a:t>
            </a:r>
          </a:p>
          <a:p>
            <a:pPr eaLnBrk="1" hangingPunct="1"/>
            <a:r>
              <a:rPr lang="en-GB" altLang="en-US" sz="2400" b="0" kern="0" dirty="0">
                <a:solidFill>
                  <a:schemeClr val="tx1"/>
                </a:solidFill>
                <a:cs typeface="Arial" panose="020B0604020202020204" pitchFamily="34" charset="0"/>
              </a:rPr>
              <a:t>Stranger violence usually a one off</a:t>
            </a:r>
          </a:p>
          <a:p>
            <a:pPr eaLnBrk="1" hangingPunct="1"/>
            <a:r>
              <a:rPr lang="en-GB" altLang="en-US" sz="2400" b="0" kern="0" dirty="0">
                <a:solidFill>
                  <a:schemeClr val="tx1"/>
                </a:solidFill>
                <a:cs typeface="Arial" panose="020B0604020202020204" pitchFamily="34" charset="0"/>
              </a:rPr>
              <a:t>Stranger violence gives the victim a place of safety - home</a:t>
            </a:r>
          </a:p>
        </p:txBody>
      </p:sp>
      <p:sp>
        <p:nvSpPr>
          <p:cNvPr id="3" name="Title 2"/>
          <p:cNvSpPr>
            <a:spLocks noGrp="1"/>
          </p:cNvSpPr>
          <p:nvPr>
            <p:ph type="title"/>
          </p:nvPr>
        </p:nvSpPr>
        <p:spPr>
          <a:xfrm>
            <a:off x="838200" y="365126"/>
            <a:ext cx="10515600" cy="470898"/>
          </a:xfrm>
          <a:solidFill>
            <a:srgbClr val="002060"/>
          </a:solidFill>
        </p:spPr>
        <p:txBody>
          <a:bodyPr>
            <a:noAutofit/>
          </a:bodyPr>
          <a:lstStyle/>
          <a:p>
            <a:r>
              <a:rPr lang="en-GB" sz="3600" b="1" dirty="0">
                <a:solidFill>
                  <a:schemeClr val="bg1"/>
                </a:solidFill>
                <a:latin typeface="+mn-lt"/>
              </a:rPr>
              <a:t>         Domestic Abuse          vs         Stranger Abuse           </a:t>
            </a:r>
          </a:p>
        </p:txBody>
      </p:sp>
    </p:spTree>
    <p:extLst>
      <p:ext uri="{BB962C8B-B14F-4D97-AF65-F5344CB8AC3E}">
        <p14:creationId xmlns:p14="http://schemas.microsoft.com/office/powerpoint/2010/main" val="287659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3" name="Title 2"/>
          <p:cNvSpPr>
            <a:spLocks noGrp="1"/>
          </p:cNvSpPr>
          <p:nvPr>
            <p:ph type="title"/>
          </p:nvPr>
        </p:nvSpPr>
        <p:spPr>
          <a:xfrm>
            <a:off x="838200" y="51617"/>
            <a:ext cx="10515600" cy="470898"/>
          </a:xfrm>
          <a:solidFill>
            <a:srgbClr val="00B0F0"/>
          </a:solidFill>
        </p:spPr>
        <p:txBody>
          <a:bodyPr>
            <a:noAutofit/>
          </a:bodyPr>
          <a:lstStyle/>
          <a:p>
            <a:pPr algn="ctr"/>
            <a:r>
              <a:rPr lang="en-GB" sz="3600" b="1" dirty="0">
                <a:solidFill>
                  <a:schemeClr val="bg1"/>
                </a:solidFill>
                <a:latin typeface="+mn-lt"/>
              </a:rPr>
              <a:t>         </a:t>
            </a:r>
            <a:r>
              <a:rPr lang="en-GB" sz="3200" b="1" dirty="0">
                <a:solidFill>
                  <a:schemeClr val="bg1"/>
                </a:solidFill>
                <a:latin typeface="+mn-lt"/>
              </a:rPr>
              <a:t>Relationship Violence</a:t>
            </a:r>
          </a:p>
        </p:txBody>
      </p:sp>
      <p:graphicFrame>
        <p:nvGraphicFramePr>
          <p:cNvPr id="7" name="Diagram 6">
            <a:extLst>
              <a:ext uri="{FF2B5EF4-FFF2-40B4-BE49-F238E27FC236}">
                <a16:creationId xmlns:a16="http://schemas.microsoft.com/office/drawing/2014/main" id="{FF9141CD-EBCC-47C7-815A-9450FC136AE0}"/>
              </a:ext>
            </a:extLst>
          </p:cNvPr>
          <p:cNvGraphicFramePr/>
          <p:nvPr>
            <p:extLst>
              <p:ext uri="{D42A27DB-BD31-4B8C-83A1-F6EECF244321}">
                <p14:modId xmlns:p14="http://schemas.microsoft.com/office/powerpoint/2010/main" val="2990711999"/>
              </p:ext>
            </p:extLst>
          </p:nvPr>
        </p:nvGraphicFramePr>
        <p:xfrm>
          <a:off x="671000" y="522515"/>
          <a:ext cx="10850000" cy="5615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76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49542F0-4611-420B-BFBA-E95BF65E790A}"/>
                                            </p:graphicEl>
                                          </p:spTgt>
                                        </p:tgtEl>
                                        <p:attrNameLst>
                                          <p:attrName>style.visibility</p:attrName>
                                        </p:attrNameLst>
                                      </p:cBhvr>
                                      <p:to>
                                        <p:strVal val="visible"/>
                                      </p:to>
                                    </p:set>
                                    <p:animEffect transition="in" filter="fade">
                                      <p:cBhvr>
                                        <p:cTn id="12" dur="500"/>
                                        <p:tgtEl>
                                          <p:spTgt spid="7">
                                            <p:graphicEl>
                                              <a:dgm id="{349542F0-4611-420B-BFBA-E95BF65E790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4225A3F-A489-4DB6-96BD-123137E9083E}"/>
                                            </p:graphicEl>
                                          </p:spTgt>
                                        </p:tgtEl>
                                        <p:attrNameLst>
                                          <p:attrName>style.visibility</p:attrName>
                                        </p:attrNameLst>
                                      </p:cBhvr>
                                      <p:to>
                                        <p:strVal val="visible"/>
                                      </p:to>
                                    </p:set>
                                    <p:animEffect transition="in" filter="fade">
                                      <p:cBhvr>
                                        <p:cTn id="17" dur="500"/>
                                        <p:tgtEl>
                                          <p:spTgt spid="7">
                                            <p:graphicEl>
                                              <a:dgm id="{A4225A3F-A489-4DB6-96BD-123137E9083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CC30BC4-4470-4DCB-8A16-62A38B74156E}"/>
                                            </p:graphicEl>
                                          </p:spTgt>
                                        </p:tgtEl>
                                        <p:attrNameLst>
                                          <p:attrName>style.visibility</p:attrName>
                                        </p:attrNameLst>
                                      </p:cBhvr>
                                      <p:to>
                                        <p:strVal val="visible"/>
                                      </p:to>
                                    </p:set>
                                    <p:animEffect transition="in" filter="fade">
                                      <p:cBhvr>
                                        <p:cTn id="22" dur="500"/>
                                        <p:tgtEl>
                                          <p:spTgt spid="7">
                                            <p:graphicEl>
                                              <a:dgm id="{ECC30BC4-4470-4DCB-8A16-62A38B74156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54E07D91-4D4E-4203-9DC0-1E942F18F9B9}"/>
                                            </p:graphicEl>
                                          </p:spTgt>
                                        </p:tgtEl>
                                        <p:attrNameLst>
                                          <p:attrName>style.visibility</p:attrName>
                                        </p:attrNameLst>
                                      </p:cBhvr>
                                      <p:to>
                                        <p:strVal val="visible"/>
                                      </p:to>
                                    </p:set>
                                    <p:animEffect transition="in" filter="fade">
                                      <p:cBhvr>
                                        <p:cTn id="25" dur="500"/>
                                        <p:tgtEl>
                                          <p:spTgt spid="7">
                                            <p:graphicEl>
                                              <a:dgm id="{54E07D91-4D4E-4203-9DC0-1E942F18F9B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24A3CA79-A962-477A-9461-914B98B5DEED}"/>
                                            </p:graphicEl>
                                          </p:spTgt>
                                        </p:tgtEl>
                                        <p:attrNameLst>
                                          <p:attrName>style.visibility</p:attrName>
                                        </p:attrNameLst>
                                      </p:cBhvr>
                                      <p:to>
                                        <p:strVal val="visible"/>
                                      </p:to>
                                    </p:set>
                                    <p:animEffect transition="in" filter="fade">
                                      <p:cBhvr>
                                        <p:cTn id="30" dur="500"/>
                                        <p:tgtEl>
                                          <p:spTgt spid="7">
                                            <p:graphicEl>
                                              <a:dgm id="{24A3CA79-A962-477A-9461-914B98B5DEED}"/>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019594F0-F5F0-43E0-ADD6-1F27008069BB}"/>
                                            </p:graphicEl>
                                          </p:spTgt>
                                        </p:tgtEl>
                                        <p:attrNameLst>
                                          <p:attrName>style.visibility</p:attrName>
                                        </p:attrNameLst>
                                      </p:cBhvr>
                                      <p:to>
                                        <p:strVal val="visible"/>
                                      </p:to>
                                    </p:set>
                                    <p:animEffect transition="in" filter="fade">
                                      <p:cBhvr>
                                        <p:cTn id="35" dur="500"/>
                                        <p:tgtEl>
                                          <p:spTgt spid="7">
                                            <p:graphicEl>
                                              <a:dgm id="{019594F0-F5F0-43E0-ADD6-1F27008069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5F163EC-66ED-45CA-A10A-B3186676EDC0}"/>
                                            </p:graphicEl>
                                          </p:spTgt>
                                        </p:tgtEl>
                                        <p:attrNameLst>
                                          <p:attrName>style.visibility</p:attrName>
                                        </p:attrNameLst>
                                      </p:cBhvr>
                                      <p:to>
                                        <p:strVal val="visible"/>
                                      </p:to>
                                    </p:set>
                                    <p:animEffect transition="in" filter="fade">
                                      <p:cBhvr>
                                        <p:cTn id="38" dur="500"/>
                                        <p:tgtEl>
                                          <p:spTgt spid="7">
                                            <p:graphicEl>
                                              <a:dgm id="{E5F163EC-66ED-45CA-A10A-B3186676ED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2063F13F-FAA8-4B2B-9D93-C3B92BF9E690}"/>
                                            </p:graphicEl>
                                          </p:spTgt>
                                        </p:tgtEl>
                                        <p:attrNameLst>
                                          <p:attrName>style.visibility</p:attrName>
                                        </p:attrNameLst>
                                      </p:cBhvr>
                                      <p:to>
                                        <p:strVal val="visible"/>
                                      </p:to>
                                    </p:set>
                                    <p:animEffect transition="in" filter="fade">
                                      <p:cBhvr>
                                        <p:cTn id="43" dur="500"/>
                                        <p:tgtEl>
                                          <p:spTgt spid="7">
                                            <p:graphicEl>
                                              <a:dgm id="{2063F13F-FAA8-4B2B-9D93-C3B92BF9E6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17936" y="195031"/>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are the barriers to Reporting?</a:t>
            </a:r>
          </a:p>
        </p:txBody>
      </p:sp>
      <p:graphicFrame>
        <p:nvGraphicFramePr>
          <p:cNvPr id="3" name="Diagram 2"/>
          <p:cNvGraphicFramePr/>
          <p:nvPr>
            <p:extLst>
              <p:ext uri="{D42A27DB-BD31-4B8C-83A1-F6EECF244321}">
                <p14:modId xmlns:p14="http://schemas.microsoft.com/office/powerpoint/2010/main" val="3864792749"/>
              </p:ext>
            </p:extLst>
          </p:nvPr>
        </p:nvGraphicFramePr>
        <p:xfrm>
          <a:off x="914400" y="1081384"/>
          <a:ext cx="9702493" cy="4423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194799" y="4185681"/>
            <a:ext cx="2573867" cy="1544990"/>
          </a:xfrm>
          <a:prstGeom prst="rect">
            <a:avLst/>
          </a:prstGeom>
        </p:spPr>
      </p:pic>
    </p:spTree>
    <p:extLst>
      <p:ext uri="{BB962C8B-B14F-4D97-AF65-F5344CB8AC3E}">
        <p14:creationId xmlns:p14="http://schemas.microsoft.com/office/powerpoint/2010/main" val="389097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graphicEl>
                                              <a:dgm id="{C6AC4678-EE0D-47DF-9995-9CF5B9BBDB25}"/>
                                            </p:graphicEl>
                                          </p:spTgt>
                                        </p:tgtEl>
                                        <p:attrNameLst>
                                          <p:attrName>style.visibility</p:attrName>
                                        </p:attrNameLst>
                                      </p:cBhvr>
                                      <p:to>
                                        <p:strVal val="visible"/>
                                      </p:to>
                                    </p:set>
                                    <p:animEffect transition="in" filter="fade">
                                      <p:cBhvr>
                                        <p:cTn id="14" dur="500"/>
                                        <p:tgtEl>
                                          <p:spTgt spid="3">
                                            <p:graphicEl>
                                              <a:dgm id="{C6AC4678-EE0D-47DF-9995-9CF5B9BBDB25}"/>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graphicEl>
                                              <a:dgm id="{D0E8B24C-FF14-4810-9CF5-3BC064085CBE}"/>
                                            </p:graphicEl>
                                          </p:spTgt>
                                        </p:tgtEl>
                                        <p:attrNameLst>
                                          <p:attrName>style.visibility</p:attrName>
                                        </p:attrNameLst>
                                      </p:cBhvr>
                                      <p:to>
                                        <p:strVal val="visible"/>
                                      </p:to>
                                    </p:set>
                                    <p:animEffect transition="in" filter="fade">
                                      <p:cBhvr>
                                        <p:cTn id="19" dur="500"/>
                                        <p:tgtEl>
                                          <p:spTgt spid="3">
                                            <p:graphicEl>
                                              <a:dgm id="{D0E8B24C-FF14-4810-9CF5-3BC064085CBE}"/>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graphicEl>
                                              <a:dgm id="{71483493-FD91-4D9C-B2D9-BFC85CF9CFC8}"/>
                                            </p:graphicEl>
                                          </p:spTgt>
                                        </p:tgtEl>
                                        <p:attrNameLst>
                                          <p:attrName>style.visibility</p:attrName>
                                        </p:attrNameLst>
                                      </p:cBhvr>
                                      <p:to>
                                        <p:strVal val="visible"/>
                                      </p:to>
                                    </p:set>
                                    <p:animEffect transition="in" filter="fade">
                                      <p:cBhvr>
                                        <p:cTn id="24" dur="500"/>
                                        <p:tgtEl>
                                          <p:spTgt spid="3">
                                            <p:graphicEl>
                                              <a:dgm id="{71483493-FD91-4D9C-B2D9-BFC85CF9CFC8}"/>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graphicEl>
                                              <a:dgm id="{814FD6E9-19E0-4654-928A-ACAE3D91CD7C}"/>
                                            </p:graphicEl>
                                          </p:spTgt>
                                        </p:tgtEl>
                                        <p:attrNameLst>
                                          <p:attrName>style.visibility</p:attrName>
                                        </p:attrNameLst>
                                      </p:cBhvr>
                                      <p:to>
                                        <p:strVal val="visible"/>
                                      </p:to>
                                    </p:set>
                                    <p:animEffect transition="in" filter="fade">
                                      <p:cBhvr>
                                        <p:cTn id="29" dur="500"/>
                                        <p:tgtEl>
                                          <p:spTgt spid="3">
                                            <p:graphicEl>
                                              <a:dgm id="{814FD6E9-19E0-4654-928A-ACAE3D91CD7C}"/>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graphicEl>
                                              <a:dgm id="{1A9DCA4B-D155-4C46-BE1C-92D4616F972C}"/>
                                            </p:graphicEl>
                                          </p:spTgt>
                                        </p:tgtEl>
                                        <p:attrNameLst>
                                          <p:attrName>style.visibility</p:attrName>
                                        </p:attrNameLst>
                                      </p:cBhvr>
                                      <p:to>
                                        <p:strVal val="visible"/>
                                      </p:to>
                                    </p:set>
                                    <p:animEffect transition="in" filter="fade">
                                      <p:cBhvr>
                                        <p:cTn id="34" dur="500"/>
                                        <p:tgtEl>
                                          <p:spTgt spid="3">
                                            <p:graphicEl>
                                              <a:dgm id="{1A9DCA4B-D155-4C46-BE1C-92D4616F972C}"/>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graphicEl>
                                              <a:dgm id="{0E096F87-0781-40F5-B5F0-02355DE02ED8}"/>
                                            </p:graphicEl>
                                          </p:spTgt>
                                        </p:tgtEl>
                                        <p:attrNameLst>
                                          <p:attrName>style.visibility</p:attrName>
                                        </p:attrNameLst>
                                      </p:cBhvr>
                                      <p:to>
                                        <p:strVal val="visible"/>
                                      </p:to>
                                    </p:set>
                                    <p:animEffect transition="in" filter="fade">
                                      <p:cBhvr>
                                        <p:cTn id="39" dur="500"/>
                                        <p:tgtEl>
                                          <p:spTgt spid="3">
                                            <p:graphicEl>
                                              <a:dgm id="{0E096F87-0781-40F5-B5F0-02355DE02ED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BC026F00-DA96-4485-833E-C07286DCCED0}"/>
                                            </p:graphicEl>
                                          </p:spTgt>
                                        </p:tgtEl>
                                        <p:attrNameLst>
                                          <p:attrName>style.visibility</p:attrName>
                                        </p:attrNameLst>
                                      </p:cBhvr>
                                      <p:to>
                                        <p:strVal val="visible"/>
                                      </p:to>
                                    </p:set>
                                    <p:animEffect transition="in" filter="fade">
                                      <p:cBhvr>
                                        <p:cTn id="44" dur="500"/>
                                        <p:tgtEl>
                                          <p:spTgt spid="3">
                                            <p:graphicEl>
                                              <a:dgm id="{BC026F00-DA96-4485-833E-C07286DCCED0}"/>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D4FCB8A9-7458-4F76-877E-5634D213F845}"/>
                                            </p:graphicEl>
                                          </p:spTgt>
                                        </p:tgtEl>
                                        <p:attrNameLst>
                                          <p:attrName>style.visibility</p:attrName>
                                        </p:attrNameLst>
                                      </p:cBhvr>
                                      <p:to>
                                        <p:strVal val="visible"/>
                                      </p:to>
                                    </p:set>
                                    <p:animEffect transition="in" filter="fade">
                                      <p:cBhvr>
                                        <p:cTn id="49" dur="500"/>
                                        <p:tgtEl>
                                          <p:spTgt spid="3">
                                            <p:graphicEl>
                                              <a:dgm id="{D4FCB8A9-7458-4F76-877E-5634D213F845}"/>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3">
                                            <p:graphicEl>
                                              <a:dgm id="{2E7F1649-AC08-498C-BC45-DCE84685DFA0}"/>
                                            </p:graphicEl>
                                          </p:spTgt>
                                        </p:tgtEl>
                                        <p:attrNameLst>
                                          <p:attrName>style.visibility</p:attrName>
                                        </p:attrNameLst>
                                      </p:cBhvr>
                                      <p:to>
                                        <p:strVal val="visible"/>
                                      </p:to>
                                    </p:set>
                                    <p:animEffect transition="in" filter="fade">
                                      <p:cBhvr>
                                        <p:cTn id="54" dur="500"/>
                                        <p:tgtEl>
                                          <p:spTgt spid="3">
                                            <p:graphicEl>
                                              <a:dgm id="{2E7F1649-AC08-498C-BC45-DCE84685DFA0}"/>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
                                            <p:graphicEl>
                                              <a:dgm id="{DB83C3DA-707B-41AD-A7A3-DA31ACF3E4A6}"/>
                                            </p:graphicEl>
                                          </p:spTgt>
                                        </p:tgtEl>
                                        <p:attrNameLst>
                                          <p:attrName>style.visibility</p:attrName>
                                        </p:attrNameLst>
                                      </p:cBhvr>
                                      <p:to>
                                        <p:strVal val="visible"/>
                                      </p:to>
                                    </p:set>
                                    <p:animEffect transition="in" filter="fade">
                                      <p:cBhvr>
                                        <p:cTn id="59" dur="500"/>
                                        <p:tgtEl>
                                          <p:spTgt spid="3">
                                            <p:graphicEl>
                                              <a:dgm id="{DB83C3DA-707B-41AD-A7A3-DA31ACF3E4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765628" y="1850927"/>
            <a:ext cx="2695903" cy="3910978"/>
          </a:xfrm>
          <a:noFill/>
          <a:ln>
            <a:solidFill>
              <a:schemeClr val="tx1"/>
            </a:solidFill>
          </a:ln>
        </p:spPr>
        <p:txBody>
          <a:bodyPr>
            <a:normAutofit fontScale="90000"/>
          </a:bodyPr>
          <a:lstStyle/>
          <a:p>
            <a:pPr algn="ctr"/>
            <a:br>
              <a:rPr lang="en-GB" sz="2800" b="1" u="sng" dirty="0">
                <a:solidFill>
                  <a:schemeClr val="accent1">
                    <a:lumMod val="50000"/>
                  </a:schemeClr>
                </a:solidFill>
              </a:rPr>
            </a:br>
            <a:br>
              <a:rPr lang="en-GB" sz="2800" b="1" u="sng" dirty="0">
                <a:solidFill>
                  <a:srgbClr val="0070C0"/>
                </a:solidFill>
                <a:latin typeface="Arial" panose="020B0604020202020204" pitchFamily="34" charset="0"/>
                <a:cs typeface="Arial" panose="020B0604020202020204" pitchFamily="34" charset="0"/>
              </a:rPr>
            </a:br>
            <a:r>
              <a:rPr lang="en-GB" sz="3100" b="1" dirty="0">
                <a:solidFill>
                  <a:srgbClr val="0070C0"/>
                </a:solidFill>
                <a:latin typeface="Arial" panose="020B0604020202020204" pitchFamily="34" charset="0"/>
                <a:cs typeface="Arial" panose="020B0604020202020204" pitchFamily="34" charset="0"/>
              </a:rPr>
              <a:t>People like other animals are conditioned to form bonds as a survival mechanism</a:t>
            </a:r>
            <a:br>
              <a:rPr lang="en-GB" sz="2800" b="1" u="sng" dirty="0"/>
            </a:br>
            <a:br>
              <a:rPr lang="en-GB" sz="2800" b="1" u="sng" dirty="0"/>
            </a:br>
            <a:endParaRPr lang="en-GB" sz="2800" b="1" u="sng" dirty="0"/>
          </a:p>
        </p:txBody>
      </p:sp>
      <p:sp>
        <p:nvSpPr>
          <p:cNvPr id="5" name="TextBox 4"/>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Repeat Victims – Trauma Bonds?</a:t>
            </a:r>
          </a:p>
        </p:txBody>
      </p:sp>
      <p:pic>
        <p:nvPicPr>
          <p:cNvPr id="3" name="Picture 2">
            <a:extLst>
              <a:ext uri="{FF2B5EF4-FFF2-40B4-BE49-F238E27FC236}">
                <a16:creationId xmlns:a16="http://schemas.microsoft.com/office/drawing/2014/main" id="{2D55AB1D-D197-9AB7-7249-83E3EF1F27FD}"/>
              </a:ext>
            </a:extLst>
          </p:cNvPr>
          <p:cNvPicPr>
            <a:picLocks noChangeAspect="1"/>
          </p:cNvPicPr>
          <p:nvPr/>
        </p:nvPicPr>
        <p:blipFill>
          <a:blip r:embed="rId3"/>
          <a:stretch>
            <a:fillRect/>
          </a:stretch>
        </p:blipFill>
        <p:spPr>
          <a:xfrm>
            <a:off x="2343150" y="288032"/>
            <a:ext cx="6422478" cy="6422478"/>
          </a:xfrm>
          <a:prstGeom prst="rect">
            <a:avLst/>
          </a:prstGeom>
        </p:spPr>
      </p:pic>
    </p:spTree>
    <p:extLst>
      <p:ext uri="{BB962C8B-B14F-4D97-AF65-F5344CB8AC3E}">
        <p14:creationId xmlns:p14="http://schemas.microsoft.com/office/powerpoint/2010/main" val="2390359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36822" y="396500"/>
            <a:ext cx="10058400" cy="646331"/>
          </a:xfrm>
          <a:prstGeom prst="rect">
            <a:avLst/>
          </a:prstGeom>
          <a:solidFill>
            <a:srgbClr val="002060"/>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sp>
        <p:nvSpPr>
          <p:cNvPr id="10" name="TextBox 9"/>
          <p:cNvSpPr txBox="1"/>
          <p:nvPr/>
        </p:nvSpPr>
        <p:spPr>
          <a:xfrm>
            <a:off x="2114639" y="5965448"/>
            <a:ext cx="8444777" cy="892552"/>
          </a:xfrm>
          <a:prstGeom prst="rect">
            <a:avLst/>
          </a:prstGeom>
          <a:noFill/>
        </p:spPr>
        <p:txBody>
          <a:bodyPr wrap="square" rtlCol="0">
            <a:spAutoFit/>
          </a:bodyPr>
          <a:lstStyle/>
          <a:p>
            <a:pPr algn="ctr"/>
            <a:r>
              <a:rPr lang="en-GB" sz="2600" dirty="0"/>
              <a:t>Traumatised people lead traumatic and traumatising lives (Van der </a:t>
            </a:r>
            <a:r>
              <a:rPr lang="en-GB" sz="2600" dirty="0" err="1"/>
              <a:t>Kolk</a:t>
            </a:r>
            <a:r>
              <a:rPr lang="en-GB" sz="2600" dirty="0"/>
              <a:t> and McFarlane 1996)</a:t>
            </a:r>
          </a:p>
        </p:txBody>
      </p:sp>
      <p:pic>
        <p:nvPicPr>
          <p:cNvPr id="2" name="Online Media 1" title="The insane true story behind Stockholm Syndrome | BBC Sounds">
            <a:hlinkClick r:id="" action="ppaction://media"/>
            <a:extLst>
              <a:ext uri="{FF2B5EF4-FFF2-40B4-BE49-F238E27FC236}">
                <a16:creationId xmlns:a16="http://schemas.microsoft.com/office/drawing/2014/main" id="{06071E48-EE37-E125-4FD1-D5C1E396AA28}"/>
              </a:ext>
            </a:extLst>
          </p:cNvPr>
          <p:cNvPicPr>
            <a:picLocks noRot="1" noChangeAspect="1"/>
          </p:cNvPicPr>
          <p:nvPr>
            <a:videoFile r:link="rId1"/>
          </p:nvPr>
        </p:nvPicPr>
        <p:blipFill>
          <a:blip r:embed="rId4"/>
          <a:stretch>
            <a:fillRect/>
          </a:stretch>
        </p:blipFill>
        <p:spPr>
          <a:xfrm>
            <a:off x="1632583" y="1042831"/>
            <a:ext cx="8926833" cy="5043661"/>
          </a:xfrm>
          <a:prstGeom prst="rect">
            <a:avLst/>
          </a:prstGeom>
        </p:spPr>
      </p:pic>
    </p:spTree>
    <p:extLst>
      <p:ext uri="{BB962C8B-B14F-4D97-AF65-F5344CB8AC3E}">
        <p14:creationId xmlns:p14="http://schemas.microsoft.com/office/powerpoint/2010/main" val="47299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90DA-0F9D-4144-9F2E-BA9025CE01A9}"/>
              </a:ext>
            </a:extLst>
          </p:cNvPr>
          <p:cNvSpPr>
            <a:spLocks noGrp="1"/>
          </p:cNvSpPr>
          <p:nvPr>
            <p:ph type="title"/>
          </p:nvPr>
        </p:nvSpPr>
        <p:spPr>
          <a:xfrm>
            <a:off x="838200" y="212726"/>
            <a:ext cx="10515600" cy="798936"/>
          </a:xfrm>
          <a:solidFill>
            <a:srgbClr val="002060"/>
          </a:solidFill>
        </p:spPr>
        <p:txBody>
          <a:bodyPr>
            <a:normAutofit fontScale="90000"/>
          </a:bodyPr>
          <a:lstStyle/>
          <a:p>
            <a:pPr algn="ctr"/>
            <a:r>
              <a:rPr lang="en-GB" sz="3600" b="1" dirty="0">
                <a:solidFill>
                  <a:schemeClr val="bg1"/>
                </a:solidFill>
                <a:latin typeface="+mn-lt"/>
              </a:rPr>
              <a:t>S75A and S75b Serious Crime Act 2015 – Non-fatal  Strangulation or Suffocation</a:t>
            </a:r>
          </a:p>
        </p:txBody>
      </p:sp>
      <p:pic>
        <p:nvPicPr>
          <p:cNvPr id="3" name="Picture 2">
            <a:extLst>
              <a:ext uri="{FF2B5EF4-FFF2-40B4-BE49-F238E27FC236}">
                <a16:creationId xmlns:a16="http://schemas.microsoft.com/office/drawing/2014/main" id="{D3C8778B-D66D-203F-C3E5-9E5468FDBEAA}"/>
              </a:ext>
            </a:extLst>
          </p:cNvPr>
          <p:cNvPicPr>
            <a:picLocks noChangeAspect="1"/>
          </p:cNvPicPr>
          <p:nvPr/>
        </p:nvPicPr>
        <p:blipFill>
          <a:blip r:embed="rId3"/>
          <a:stretch>
            <a:fillRect/>
          </a:stretch>
        </p:blipFill>
        <p:spPr>
          <a:xfrm>
            <a:off x="838200" y="1011662"/>
            <a:ext cx="3781097" cy="5401567"/>
          </a:xfrm>
          <a:prstGeom prst="rect">
            <a:avLst/>
          </a:prstGeom>
        </p:spPr>
      </p:pic>
      <p:sp>
        <p:nvSpPr>
          <p:cNvPr id="4" name="TextBox 3">
            <a:extLst>
              <a:ext uri="{FF2B5EF4-FFF2-40B4-BE49-F238E27FC236}">
                <a16:creationId xmlns:a16="http://schemas.microsoft.com/office/drawing/2014/main" id="{49103418-9E7C-CEB4-AA72-5FF4ED2AE045}"/>
              </a:ext>
            </a:extLst>
          </p:cNvPr>
          <p:cNvSpPr txBox="1"/>
          <p:nvPr/>
        </p:nvSpPr>
        <p:spPr>
          <a:xfrm>
            <a:off x="5864771" y="1355835"/>
            <a:ext cx="5202621" cy="4247317"/>
          </a:xfrm>
          <a:prstGeom prst="rect">
            <a:avLst/>
          </a:prstGeom>
          <a:noFill/>
        </p:spPr>
        <p:txBody>
          <a:bodyPr wrap="square" rtlCol="0">
            <a:spAutoFit/>
          </a:bodyPr>
          <a:lstStyle/>
          <a:p>
            <a:pPr algn="l"/>
            <a:r>
              <a:rPr lang="en-GB" i="0" dirty="0">
                <a:solidFill>
                  <a:srgbClr val="333333"/>
                </a:solidFill>
                <a:effectLst/>
                <a:latin typeface="Red Hat Display"/>
              </a:rPr>
              <a:t>A new piece of legislation has come into force concerning non-fatal strangulation, meaning </a:t>
            </a:r>
            <a:r>
              <a:rPr lang="en-GB" i="0" u="none" strike="noStrike" dirty="0">
                <a:solidFill>
                  <a:srgbClr val="000000"/>
                </a:solidFill>
                <a:effectLst/>
                <a:latin typeface="var(--body-font)"/>
                <a:hlinkClick r:id="rId4"/>
              </a:rPr>
              <a:t>abusers</a:t>
            </a:r>
            <a:r>
              <a:rPr lang="en-GB" i="0" dirty="0">
                <a:solidFill>
                  <a:srgbClr val="333333"/>
                </a:solidFill>
                <a:effectLst/>
                <a:latin typeface="Red Hat Display"/>
              </a:rPr>
              <a:t> will now face up to five years behind bars.</a:t>
            </a:r>
          </a:p>
          <a:p>
            <a:pPr algn="l"/>
            <a:endParaRPr lang="en-GB" i="0" dirty="0">
              <a:solidFill>
                <a:srgbClr val="333333"/>
              </a:solidFill>
              <a:effectLst/>
              <a:latin typeface="Red Hat Display"/>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Red Hat Display"/>
              </a:rPr>
              <a:t>The offence, created as part of landmark </a:t>
            </a:r>
            <a:r>
              <a:rPr lang="en-GB" b="0" i="0" u="none" strike="noStrike" dirty="0">
                <a:solidFill>
                  <a:srgbClr val="000000"/>
                </a:solidFill>
                <a:effectLst/>
                <a:latin typeface="var(--body-font)"/>
                <a:hlinkClick r:id="rId5"/>
              </a:rPr>
              <a:t>domestic abuse</a:t>
            </a:r>
            <a:r>
              <a:rPr lang="en-GB" b="0" i="0" dirty="0">
                <a:solidFill>
                  <a:srgbClr val="333333"/>
                </a:solidFill>
                <a:effectLst/>
                <a:latin typeface="Red Hat Display"/>
              </a:rPr>
              <a:t> legislation, applies to </a:t>
            </a:r>
            <a:r>
              <a:rPr lang="en-GB" b="0" i="0" u="none" strike="noStrike" dirty="0">
                <a:solidFill>
                  <a:srgbClr val="000000"/>
                </a:solidFill>
                <a:effectLst/>
                <a:latin typeface="var(--body-font)"/>
                <a:hlinkClick r:id="rId4"/>
              </a:rPr>
              <a:t>perpetrators</a:t>
            </a:r>
            <a:r>
              <a:rPr lang="en-GB" b="0" i="0" dirty="0">
                <a:solidFill>
                  <a:srgbClr val="333333"/>
                </a:solidFill>
                <a:effectLst/>
                <a:latin typeface="Red Hat Display"/>
              </a:rPr>
              <a:t> who strangle or intentionally affect their victim’s ability to breathe in an attempt to control or intimidate them. </a:t>
            </a:r>
            <a:r>
              <a:rPr lang="en-GB" b="0" i="0" dirty="0">
                <a:solidFill>
                  <a:srgbClr val="0B0C0C"/>
                </a:solidFill>
                <a:effectLst/>
                <a:latin typeface="GDS Transport"/>
              </a:rPr>
              <a:t>The Domestic Abuse Act 2021 amends the Serious Crime Act 2015, introducing 2 new sections — section 75A and 75B— which will create a new and specific criminal offence of non-fatal strangulation and suffocation.</a:t>
            </a:r>
          </a:p>
          <a:p>
            <a:endParaRPr lang="en-GB" dirty="0"/>
          </a:p>
        </p:txBody>
      </p:sp>
    </p:spTree>
    <p:extLst>
      <p:ext uri="{BB962C8B-B14F-4D97-AF65-F5344CB8AC3E}">
        <p14:creationId xmlns:p14="http://schemas.microsoft.com/office/powerpoint/2010/main" val="214394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55991"/>
            <a:ext cx="8280920" cy="1200329"/>
          </a:xfrm>
          <a:prstGeom prst="rect">
            <a:avLst/>
          </a:prstGeom>
          <a:solidFill>
            <a:srgbClr val="002060"/>
          </a:solidFill>
        </p:spPr>
        <p:txBody>
          <a:bodyPr wrap="square" rtlCol="0">
            <a:spAutoFit/>
          </a:bodyPr>
          <a:lstStyle/>
          <a:p>
            <a:pPr algn="ctr"/>
            <a:r>
              <a:rPr lang="en-GB" sz="3600" b="1" dirty="0">
                <a:solidFill>
                  <a:schemeClr val="bg1"/>
                </a:solidFill>
              </a:rPr>
              <a:t>Panorama:</a:t>
            </a:r>
          </a:p>
          <a:p>
            <a:pPr algn="ctr"/>
            <a:r>
              <a:rPr lang="en-GB" sz="3600" b="1" dirty="0">
                <a:solidFill>
                  <a:schemeClr val="bg1"/>
                </a:solidFill>
              </a:rPr>
              <a:t>Domestic Abuse Caught on Camera</a:t>
            </a:r>
          </a:p>
        </p:txBody>
      </p:sp>
      <p:pic>
        <p:nvPicPr>
          <p:cNvPr id="2" name="Online Media 1" title="Domestic Abuse: Caught on Camera: Panorama">
            <a:hlinkClick r:id="" action="ppaction://media"/>
            <a:extLst>
              <a:ext uri="{FF2B5EF4-FFF2-40B4-BE49-F238E27FC236}">
                <a16:creationId xmlns:a16="http://schemas.microsoft.com/office/drawing/2014/main" id="{50C9186F-5560-3DE4-A89E-E7002724A96D}"/>
              </a:ext>
            </a:extLst>
          </p:cNvPr>
          <p:cNvPicPr>
            <a:picLocks noRot="1" noChangeAspect="1"/>
          </p:cNvPicPr>
          <p:nvPr>
            <a:videoFile r:link="rId1"/>
          </p:nvPr>
        </p:nvPicPr>
        <p:blipFill>
          <a:blip r:embed="rId4"/>
          <a:stretch>
            <a:fillRect/>
          </a:stretch>
        </p:blipFill>
        <p:spPr>
          <a:xfrm>
            <a:off x="0" y="46038"/>
            <a:ext cx="12083544" cy="6827201"/>
          </a:xfrm>
          <a:prstGeom prst="rect">
            <a:avLst/>
          </a:prstGeom>
        </p:spPr>
      </p:pic>
    </p:spTree>
    <p:extLst>
      <p:ext uri="{BB962C8B-B14F-4D97-AF65-F5344CB8AC3E}">
        <p14:creationId xmlns:p14="http://schemas.microsoft.com/office/powerpoint/2010/main" val="20751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7265" y="255991"/>
            <a:ext cx="10799805" cy="646331"/>
          </a:xfrm>
          <a:prstGeom prst="rect">
            <a:avLst/>
          </a:prstGeom>
          <a:solidFill>
            <a:srgbClr val="002060"/>
          </a:solidFill>
        </p:spPr>
        <p:txBody>
          <a:bodyPr wrap="square" rtlCol="0">
            <a:spAutoFit/>
          </a:bodyPr>
          <a:lstStyle/>
          <a:p>
            <a:pPr algn="ctr"/>
            <a:r>
              <a:rPr lang="en-GB" sz="3600" b="1" dirty="0">
                <a:solidFill>
                  <a:schemeClr val="bg1"/>
                </a:solidFill>
              </a:rPr>
              <a:t> Multi Agency Risk Assessment Conference (MARAC)</a:t>
            </a:r>
          </a:p>
        </p:txBody>
      </p:sp>
      <p:graphicFrame>
        <p:nvGraphicFramePr>
          <p:cNvPr id="3" name="Diagram 2"/>
          <p:cNvGraphicFramePr/>
          <p:nvPr>
            <p:extLst>
              <p:ext uri="{D42A27DB-BD31-4B8C-83A1-F6EECF244321}">
                <p14:modId xmlns:p14="http://schemas.microsoft.com/office/powerpoint/2010/main" val="774016880"/>
              </p:ext>
            </p:extLst>
          </p:nvPr>
        </p:nvGraphicFramePr>
        <p:xfrm>
          <a:off x="667265" y="902322"/>
          <a:ext cx="10799805"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329896" y="3484604"/>
            <a:ext cx="2288575" cy="2288575"/>
          </a:xfrm>
          <a:prstGeom prst="rect">
            <a:avLst/>
          </a:prstGeom>
        </p:spPr>
      </p:pic>
    </p:spTree>
    <p:extLst>
      <p:ext uri="{BB962C8B-B14F-4D97-AF65-F5344CB8AC3E}">
        <p14:creationId xmlns:p14="http://schemas.microsoft.com/office/powerpoint/2010/main" val="333187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BED8C46-F87D-4CB6-ACEE-29FF88F73C65}"/>
                                            </p:graphicEl>
                                          </p:spTgt>
                                        </p:tgtEl>
                                        <p:attrNameLst>
                                          <p:attrName>style.visibility</p:attrName>
                                        </p:attrNameLst>
                                      </p:cBhvr>
                                      <p:to>
                                        <p:strVal val="visible"/>
                                      </p:to>
                                    </p:set>
                                    <p:animEffect transition="in" filter="fade">
                                      <p:cBhvr>
                                        <p:cTn id="7" dur="500"/>
                                        <p:tgtEl>
                                          <p:spTgt spid="3">
                                            <p:graphicEl>
                                              <a:dgm id="{9BED8C46-F87D-4CB6-ACEE-29FF88F73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17BF76-DDF7-491A-B40D-0F5D5F8AFBFE}"/>
                                            </p:graphicEl>
                                          </p:spTgt>
                                        </p:tgtEl>
                                        <p:attrNameLst>
                                          <p:attrName>style.visibility</p:attrName>
                                        </p:attrNameLst>
                                      </p:cBhvr>
                                      <p:to>
                                        <p:strVal val="visible"/>
                                      </p:to>
                                    </p:set>
                                    <p:animEffect transition="in" filter="fade">
                                      <p:cBhvr>
                                        <p:cTn id="12" dur="500"/>
                                        <p:tgtEl>
                                          <p:spTgt spid="3">
                                            <p:graphicEl>
                                              <a:dgm id="{5117BF76-DDF7-491A-B40D-0F5D5F8AFB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EDEF75F-7AD9-49A6-BAA7-508AF8A71A95}"/>
                                            </p:graphicEl>
                                          </p:spTgt>
                                        </p:tgtEl>
                                        <p:attrNameLst>
                                          <p:attrName>style.visibility</p:attrName>
                                        </p:attrNameLst>
                                      </p:cBhvr>
                                      <p:to>
                                        <p:strVal val="visible"/>
                                      </p:to>
                                    </p:set>
                                    <p:animEffect transition="in" filter="fade">
                                      <p:cBhvr>
                                        <p:cTn id="15" dur="500"/>
                                        <p:tgtEl>
                                          <p:spTgt spid="3">
                                            <p:graphicEl>
                                              <a:dgm id="{6EDEF75F-7AD9-49A6-BAA7-508AF8A71A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B99A2BD-AF92-4F80-8421-FC28836621E4}"/>
                                            </p:graphicEl>
                                          </p:spTgt>
                                        </p:tgtEl>
                                        <p:attrNameLst>
                                          <p:attrName>style.visibility</p:attrName>
                                        </p:attrNameLst>
                                      </p:cBhvr>
                                      <p:to>
                                        <p:strVal val="visible"/>
                                      </p:to>
                                    </p:set>
                                    <p:animEffect transition="in" filter="fade">
                                      <p:cBhvr>
                                        <p:cTn id="20" dur="500"/>
                                        <p:tgtEl>
                                          <p:spTgt spid="3">
                                            <p:graphicEl>
                                              <a:dgm id="{DB99A2BD-AF92-4F80-8421-FC28836621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9ABEF19-A8F0-4C76-A91E-170A56D8B9C6}"/>
                                            </p:graphicEl>
                                          </p:spTgt>
                                        </p:tgtEl>
                                        <p:attrNameLst>
                                          <p:attrName>style.visibility</p:attrName>
                                        </p:attrNameLst>
                                      </p:cBhvr>
                                      <p:to>
                                        <p:strVal val="visible"/>
                                      </p:to>
                                    </p:set>
                                    <p:animEffect transition="in" filter="fade">
                                      <p:cBhvr>
                                        <p:cTn id="23" dur="500"/>
                                        <p:tgtEl>
                                          <p:spTgt spid="3">
                                            <p:graphicEl>
                                              <a:dgm id="{59ABEF19-A8F0-4C76-A91E-170A56D8B9C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69ED9C22-35A1-4573-9553-3BBD68F553D8}"/>
                                            </p:graphicEl>
                                          </p:spTgt>
                                        </p:tgtEl>
                                        <p:attrNameLst>
                                          <p:attrName>style.visibility</p:attrName>
                                        </p:attrNameLst>
                                      </p:cBhvr>
                                      <p:to>
                                        <p:strVal val="visible"/>
                                      </p:to>
                                    </p:set>
                                    <p:animEffect transition="in" filter="fade">
                                      <p:cBhvr>
                                        <p:cTn id="28" dur="500"/>
                                        <p:tgtEl>
                                          <p:spTgt spid="3">
                                            <p:graphicEl>
                                              <a:dgm id="{69ED9C22-35A1-4573-9553-3BBD68F553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782093-56E5-4289-A9D9-6EDD759F836E}"/>
                                            </p:graphicEl>
                                          </p:spTgt>
                                        </p:tgtEl>
                                        <p:attrNameLst>
                                          <p:attrName>style.visibility</p:attrName>
                                        </p:attrNameLst>
                                      </p:cBhvr>
                                      <p:to>
                                        <p:strVal val="visible"/>
                                      </p:to>
                                    </p:set>
                                    <p:animEffect transition="in" filter="fade">
                                      <p:cBhvr>
                                        <p:cTn id="31" dur="500"/>
                                        <p:tgtEl>
                                          <p:spTgt spid="3">
                                            <p:graphicEl>
                                              <a:dgm id="{0B782093-56E5-4289-A9D9-6EDD759F836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BF012FE-D9E0-44BE-9CCB-80C0A3343B3E}"/>
                                            </p:graphicEl>
                                          </p:spTgt>
                                        </p:tgtEl>
                                        <p:attrNameLst>
                                          <p:attrName>style.visibility</p:attrName>
                                        </p:attrNameLst>
                                      </p:cBhvr>
                                      <p:to>
                                        <p:strVal val="visible"/>
                                      </p:to>
                                    </p:set>
                                    <p:animEffect transition="in" filter="fade">
                                      <p:cBhvr>
                                        <p:cTn id="36" dur="500"/>
                                        <p:tgtEl>
                                          <p:spTgt spid="3">
                                            <p:graphicEl>
                                              <a:dgm id="{6BF012FE-D9E0-44BE-9CCB-80C0A3343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555BBF4-FD70-4376-BAE6-B808520AF0F9}"/>
                                            </p:graphicEl>
                                          </p:spTgt>
                                        </p:tgtEl>
                                        <p:attrNameLst>
                                          <p:attrName>style.visibility</p:attrName>
                                        </p:attrNameLst>
                                      </p:cBhvr>
                                      <p:to>
                                        <p:strVal val="visible"/>
                                      </p:to>
                                    </p:set>
                                    <p:animEffect transition="in" filter="fade">
                                      <p:cBhvr>
                                        <p:cTn id="39" dur="500"/>
                                        <p:tgtEl>
                                          <p:spTgt spid="3">
                                            <p:graphicEl>
                                              <a:dgm id="{4555BBF4-FD70-4376-BAE6-B808520AF0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a Marac?">
            <a:hlinkClick r:id="" action="ppaction://media"/>
            <a:extLst>
              <a:ext uri="{FF2B5EF4-FFF2-40B4-BE49-F238E27FC236}">
                <a16:creationId xmlns:a16="http://schemas.microsoft.com/office/drawing/2014/main" id="{801016AA-D158-F413-0F26-EE1252AFA6D9}"/>
              </a:ext>
            </a:extLst>
          </p:cNvPr>
          <p:cNvPicPr>
            <a:picLocks noGrp="1" noRot="1" noChangeAspect="1"/>
          </p:cNvPicPr>
          <p:nvPr>
            <p:ph idx="1"/>
            <a:videoFile r:link="rId1"/>
          </p:nvPr>
        </p:nvPicPr>
        <p:blipFill>
          <a:blip r:embed="rId4"/>
          <a:stretch>
            <a:fillRect/>
          </a:stretch>
        </p:blipFill>
        <p:spPr>
          <a:xfrm>
            <a:off x="323446" y="166254"/>
            <a:ext cx="11351318" cy="6413928"/>
          </a:xfrm>
          <a:prstGeom prst="rect">
            <a:avLst/>
          </a:prstGeom>
        </p:spPr>
      </p:pic>
    </p:spTree>
    <p:extLst>
      <p:ext uri="{BB962C8B-B14F-4D97-AF65-F5344CB8AC3E}">
        <p14:creationId xmlns:p14="http://schemas.microsoft.com/office/powerpoint/2010/main" val="2728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lare Wood">
            <a:hlinkClick r:id="" action="ppaction://media"/>
            <a:extLst>
              <a:ext uri="{FF2B5EF4-FFF2-40B4-BE49-F238E27FC236}">
                <a16:creationId xmlns:a16="http://schemas.microsoft.com/office/drawing/2014/main" id="{BD38F20C-A41D-01F4-C1F9-4934CEB02845}"/>
              </a:ext>
            </a:extLst>
          </p:cNvPr>
          <p:cNvPicPr>
            <a:picLocks noGrp="1" noRot="1" noChangeAspect="1"/>
          </p:cNvPicPr>
          <p:nvPr>
            <p:ph idx="1"/>
            <a:videoFile r:link="rId1"/>
          </p:nvPr>
        </p:nvPicPr>
        <p:blipFill>
          <a:blip r:embed="rId3"/>
          <a:stretch>
            <a:fillRect/>
          </a:stretch>
        </p:blipFill>
        <p:spPr>
          <a:xfrm>
            <a:off x="1600200" y="183416"/>
            <a:ext cx="8404860" cy="6303071"/>
          </a:xfrm>
          <a:prstGeom prst="rect">
            <a:avLst/>
          </a:prstGeom>
        </p:spPr>
      </p:pic>
    </p:spTree>
    <p:extLst>
      <p:ext uri="{BB962C8B-B14F-4D97-AF65-F5344CB8AC3E}">
        <p14:creationId xmlns:p14="http://schemas.microsoft.com/office/powerpoint/2010/main" val="310371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918842" y="306207"/>
            <a:ext cx="6989378" cy="1384995"/>
          </a:xfrm>
          <a:prstGeom prst="rect">
            <a:avLst/>
          </a:prstGeom>
          <a:solidFill>
            <a:srgbClr val="002060"/>
          </a:solidFill>
        </p:spPr>
        <p:txBody>
          <a:bodyPr wrap="square" rtlCol="0">
            <a:spAutoFit/>
          </a:bodyPr>
          <a:lstStyle/>
          <a:p>
            <a:pPr algn="ctr"/>
            <a:r>
              <a:rPr lang="en-GB" sz="2800" b="1" dirty="0">
                <a:solidFill>
                  <a:schemeClr val="bg1"/>
                </a:solidFill>
              </a:rPr>
              <a:t>DOMESTIC VIOLENCE </a:t>
            </a:r>
          </a:p>
          <a:p>
            <a:pPr algn="ctr"/>
            <a:r>
              <a:rPr lang="en-GB" sz="2800" b="1" dirty="0">
                <a:solidFill>
                  <a:schemeClr val="bg1"/>
                </a:solidFill>
              </a:rPr>
              <a:t>DISCLOSURE SCHEME</a:t>
            </a:r>
          </a:p>
          <a:p>
            <a:pPr algn="ctr"/>
            <a:r>
              <a:rPr lang="en-GB" sz="2800" b="1" dirty="0">
                <a:solidFill>
                  <a:schemeClr val="bg1"/>
                </a:solidFill>
              </a:rPr>
              <a:t>Clare’s Law</a:t>
            </a:r>
          </a:p>
        </p:txBody>
      </p:sp>
      <p:pic>
        <p:nvPicPr>
          <p:cNvPr id="4" name="Picture 3">
            <a:extLst>
              <a:ext uri="{FF2B5EF4-FFF2-40B4-BE49-F238E27FC236}">
                <a16:creationId xmlns:a16="http://schemas.microsoft.com/office/drawing/2014/main" id="{2086C1F6-A4F9-AF34-F10A-43BF660AFBDC}"/>
              </a:ext>
            </a:extLst>
          </p:cNvPr>
          <p:cNvPicPr>
            <a:picLocks noChangeAspect="1"/>
          </p:cNvPicPr>
          <p:nvPr/>
        </p:nvPicPr>
        <p:blipFill rotWithShape="1">
          <a:blip r:embed="rId3"/>
          <a:srcRect l="8664" t="25991" r="79310" b="24126"/>
          <a:stretch/>
        </p:blipFill>
        <p:spPr>
          <a:xfrm>
            <a:off x="283780" y="306207"/>
            <a:ext cx="4225158" cy="4861206"/>
          </a:xfrm>
          <a:prstGeom prst="rect">
            <a:avLst/>
          </a:prstGeom>
        </p:spPr>
      </p:pic>
      <p:sp>
        <p:nvSpPr>
          <p:cNvPr id="5" name="TextBox 4">
            <a:extLst>
              <a:ext uri="{FF2B5EF4-FFF2-40B4-BE49-F238E27FC236}">
                <a16:creationId xmlns:a16="http://schemas.microsoft.com/office/drawing/2014/main" id="{28C0586B-AFA9-C1CC-B211-98292D80850E}"/>
              </a:ext>
            </a:extLst>
          </p:cNvPr>
          <p:cNvSpPr txBox="1"/>
          <p:nvPr/>
        </p:nvSpPr>
        <p:spPr>
          <a:xfrm>
            <a:off x="5013434" y="1722780"/>
            <a:ext cx="7178565" cy="485671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Criteria: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reside in the Police area in which they are applying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be in a current relationship with the subject (potential abuser) – states ‘Intimate Relationship’ – Relationship between two people which may be reasonably characterised as being physically and emotionally intimate.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sng"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Right to Ask: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are made via a number of methods including ringing 101, attending at a police station, speaking to an officer/member of police staff in the street or via email asking about specific information on ‘their partner’s’ previous violent offending.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can be made from a partner or by a third party </a:t>
            </a:r>
            <a:r>
              <a:rPr kumimoji="0" lang="en-GB" sz="18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i.e</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 neighbour/relative or friend</a:t>
            </a:r>
          </a:p>
          <a:p>
            <a:endParaRPr lang="en-GB" dirty="0"/>
          </a:p>
        </p:txBody>
      </p:sp>
    </p:spTree>
    <p:extLst>
      <p:ext uri="{BB962C8B-B14F-4D97-AF65-F5344CB8AC3E}">
        <p14:creationId xmlns:p14="http://schemas.microsoft.com/office/powerpoint/2010/main" val="123824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024EC-85E5-0A4A-A7B7-331B0EBE3CA4}"/>
              </a:ext>
            </a:extLst>
          </p:cNvPr>
          <p:cNvSpPr>
            <a:spLocks noGrp="1"/>
          </p:cNvSpPr>
          <p:nvPr>
            <p:ph type="title"/>
          </p:nvPr>
        </p:nvSpPr>
        <p:spPr/>
        <p:txBody>
          <a:bodyPr/>
          <a:lstStyle/>
          <a:p>
            <a:r>
              <a:rPr lang="en-GB" dirty="0"/>
              <a:t>RISK ASSESSMENTS </a:t>
            </a:r>
          </a:p>
        </p:txBody>
      </p:sp>
      <p:pic>
        <p:nvPicPr>
          <p:cNvPr id="4" name="Picture 3">
            <a:hlinkClick r:id="rId3"/>
            <a:extLst>
              <a:ext uri="{FF2B5EF4-FFF2-40B4-BE49-F238E27FC236}">
                <a16:creationId xmlns:a16="http://schemas.microsoft.com/office/drawing/2014/main" id="{B7FE1A12-EA1B-6F05-0CF2-FE435E0DA345}"/>
              </a:ext>
            </a:extLst>
          </p:cNvPr>
          <p:cNvPicPr>
            <a:picLocks noChangeAspect="1"/>
          </p:cNvPicPr>
          <p:nvPr/>
        </p:nvPicPr>
        <p:blipFill>
          <a:blip r:embed="rId4"/>
          <a:stretch>
            <a:fillRect/>
          </a:stretch>
        </p:blipFill>
        <p:spPr>
          <a:xfrm>
            <a:off x="838200" y="1430593"/>
            <a:ext cx="3304961" cy="47194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408F8435-F5D6-B2B0-3170-A5792072C1E4}"/>
              </a:ext>
            </a:extLst>
          </p:cNvPr>
          <p:cNvSpPr txBox="1"/>
          <p:nvPr/>
        </p:nvSpPr>
        <p:spPr>
          <a:xfrm>
            <a:off x="5072216" y="1430593"/>
            <a:ext cx="6520016" cy="4801314"/>
          </a:xfrm>
          <a:prstGeom prst="rect">
            <a:avLst/>
          </a:prstGeom>
          <a:noFill/>
        </p:spPr>
        <p:txBody>
          <a:bodyPr wrap="square" rtlCol="0">
            <a:spAutoFit/>
          </a:bodyPr>
          <a:lstStyle/>
          <a:p>
            <a:r>
              <a:rPr lang="en-GB" b="1" dirty="0">
                <a:latin typeface="Neue Haas Grotesk Text Pro" panose="020B0504020202020204" pitchFamily="34" charset="0"/>
              </a:rPr>
              <a:t>DASH: Domestic Abuse, Stalking and Harassment and honour-based violence checklist</a:t>
            </a:r>
          </a:p>
          <a:p>
            <a:endParaRPr lang="en-GB" b="1" dirty="0">
              <a:latin typeface="Neue Haas Grotesk Text Pro" panose="020B0504020202020204" pitchFamily="34" charset="0"/>
            </a:endParaRPr>
          </a:p>
          <a:p>
            <a:r>
              <a:rPr lang="en-GB" dirty="0">
                <a:latin typeface="Neue Haas Grotesk Text Pro" panose="020B0504020202020204" pitchFamily="34" charset="0"/>
              </a:rPr>
              <a:t>The DASH risk assessment has been in use since 2009 and can be used with victims of domestic abuse, stalking and harassment, and ‘honour’-based violence. It is used by police but also other agencies which support victims and are involved in investigations. It involves answering a number of questions; the version used by the police has 24 quick check-box questions to judge which risk factors may apply in a certain situation, as well as three consideration questions where you can include your professional judgement of the situation, as well as note any other areas you think are relevant. Relevant information often includes the frequency of repeat victimization, the seriousness of the injuries, any escalation of violence, and details of the victim and the suspect.</a:t>
            </a:r>
          </a:p>
        </p:txBody>
      </p:sp>
    </p:spTree>
    <p:extLst>
      <p:ext uri="{BB962C8B-B14F-4D97-AF65-F5344CB8AC3E}">
        <p14:creationId xmlns:p14="http://schemas.microsoft.com/office/powerpoint/2010/main" val="2964161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CDB2AA-6E1D-727F-BE97-8696EFD7A974}"/>
              </a:ext>
            </a:extLst>
          </p:cNvPr>
          <p:cNvPicPr>
            <a:picLocks noChangeAspect="1"/>
          </p:cNvPicPr>
          <p:nvPr/>
        </p:nvPicPr>
        <p:blipFill>
          <a:blip r:embed="rId4"/>
          <a:stretch>
            <a:fillRect/>
          </a:stretch>
        </p:blipFill>
        <p:spPr>
          <a:xfrm>
            <a:off x="309170" y="816551"/>
            <a:ext cx="11257260" cy="4197901"/>
          </a:xfrm>
          <a:prstGeom prst="rect">
            <a:avLst/>
          </a:prstGeom>
        </p:spPr>
      </p:pic>
      <p:pic>
        <p:nvPicPr>
          <p:cNvPr id="4" name="Online Media 3" title="Dash &amp; Dara  working together on multi agency risk assessment">
            <a:hlinkClick r:id="" action="ppaction://media"/>
            <a:extLst>
              <a:ext uri="{FF2B5EF4-FFF2-40B4-BE49-F238E27FC236}">
                <a16:creationId xmlns:a16="http://schemas.microsoft.com/office/drawing/2014/main" id="{14F719AF-68A0-4E02-5A56-C0EBFD1DE8B2}"/>
              </a:ext>
            </a:extLst>
          </p:cNvPr>
          <p:cNvPicPr>
            <a:picLocks noRot="1" noChangeAspect="1"/>
          </p:cNvPicPr>
          <p:nvPr>
            <a:videoFile r:link="rId1"/>
          </p:nvPr>
        </p:nvPicPr>
        <p:blipFill>
          <a:blip r:embed="rId5"/>
          <a:stretch>
            <a:fillRect/>
          </a:stretch>
        </p:blipFill>
        <p:spPr>
          <a:xfrm>
            <a:off x="5418742" y="1089396"/>
            <a:ext cx="6464088" cy="3652210"/>
          </a:xfrm>
          <a:prstGeom prst="rect">
            <a:avLst/>
          </a:prstGeom>
        </p:spPr>
      </p:pic>
    </p:spTree>
    <p:extLst>
      <p:ext uri="{BB962C8B-B14F-4D97-AF65-F5344CB8AC3E}">
        <p14:creationId xmlns:p14="http://schemas.microsoft.com/office/powerpoint/2010/main" val="262734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C9D5-6CD9-4018-922F-A63FA7168854}"/>
              </a:ext>
            </a:extLst>
          </p:cNvPr>
          <p:cNvSpPr>
            <a:spLocks noGrp="1"/>
          </p:cNvSpPr>
          <p:nvPr>
            <p:ph type="title"/>
          </p:nvPr>
        </p:nvSpPr>
        <p:spPr/>
        <p:txBody>
          <a:bodyPr/>
          <a:lstStyle/>
          <a:p>
            <a:r>
              <a:rPr lang="en-GB" dirty="0"/>
              <a:t>Civil responses to domestic abuse</a:t>
            </a:r>
          </a:p>
        </p:txBody>
      </p:sp>
      <p:sp>
        <p:nvSpPr>
          <p:cNvPr id="3" name="TextBox 2">
            <a:extLst>
              <a:ext uri="{FF2B5EF4-FFF2-40B4-BE49-F238E27FC236}">
                <a16:creationId xmlns:a16="http://schemas.microsoft.com/office/drawing/2014/main" id="{82401046-E7D9-C66C-1493-DCE5C948E3DE}"/>
              </a:ext>
            </a:extLst>
          </p:cNvPr>
          <p:cNvSpPr txBox="1"/>
          <p:nvPr/>
        </p:nvSpPr>
        <p:spPr>
          <a:xfrm>
            <a:off x="324466" y="1946787"/>
            <a:ext cx="3652684" cy="2246769"/>
          </a:xfrm>
          <a:prstGeom prst="rect">
            <a:avLst/>
          </a:prstGeom>
          <a:noFill/>
        </p:spPr>
        <p:txBody>
          <a:bodyPr wrap="square" rtlCol="0">
            <a:spAutoFit/>
          </a:bodyPr>
          <a:lstStyle/>
          <a:p>
            <a:r>
              <a:rPr lang="en-GB" sz="2000" b="1" dirty="0"/>
              <a:t>Non-molestation order</a:t>
            </a:r>
          </a:p>
          <a:p>
            <a:pPr marL="285750" indent="-285750">
              <a:buFontTx/>
              <a:buChar char="-"/>
            </a:pPr>
            <a:r>
              <a:rPr lang="en-GB" sz="2000" dirty="0"/>
              <a:t>s.42 The Family Law Act 1996</a:t>
            </a:r>
          </a:p>
          <a:p>
            <a:pPr marL="285750" indent="-285750">
              <a:buFontTx/>
              <a:buChar char="-"/>
            </a:pPr>
            <a:r>
              <a:rPr lang="en-GB" sz="2000" dirty="0"/>
              <a:t>Requires a person to refrain from molesting another named person who is associated with the respondent</a:t>
            </a:r>
          </a:p>
        </p:txBody>
      </p:sp>
      <p:sp>
        <p:nvSpPr>
          <p:cNvPr id="4" name="TextBox 3">
            <a:extLst>
              <a:ext uri="{FF2B5EF4-FFF2-40B4-BE49-F238E27FC236}">
                <a16:creationId xmlns:a16="http://schemas.microsoft.com/office/drawing/2014/main" id="{B8958ED5-17D5-9D62-5E67-57D7958E3BBF}"/>
              </a:ext>
            </a:extLst>
          </p:cNvPr>
          <p:cNvSpPr txBox="1"/>
          <p:nvPr/>
        </p:nvSpPr>
        <p:spPr>
          <a:xfrm>
            <a:off x="4114800" y="1946787"/>
            <a:ext cx="3878826" cy="2308324"/>
          </a:xfrm>
          <a:prstGeom prst="rect">
            <a:avLst/>
          </a:prstGeom>
          <a:noFill/>
        </p:spPr>
        <p:txBody>
          <a:bodyPr wrap="square" rtlCol="0">
            <a:spAutoFit/>
          </a:bodyPr>
          <a:lstStyle/>
          <a:p>
            <a:r>
              <a:rPr lang="en-GB" sz="2400" b="1" dirty="0"/>
              <a:t>Occupation order</a:t>
            </a:r>
          </a:p>
          <a:p>
            <a:r>
              <a:rPr lang="en-GB" sz="2400" dirty="0"/>
              <a:t>- s.33 FLA</a:t>
            </a:r>
          </a:p>
          <a:p>
            <a:r>
              <a:rPr lang="en-GB" sz="2400" dirty="0"/>
              <a:t>- Allows an owner, tenant, spouse or civil partner to seek the removal of an occupant from their home </a:t>
            </a:r>
          </a:p>
        </p:txBody>
      </p:sp>
      <p:sp>
        <p:nvSpPr>
          <p:cNvPr id="6" name="TextBox 5">
            <a:extLst>
              <a:ext uri="{FF2B5EF4-FFF2-40B4-BE49-F238E27FC236}">
                <a16:creationId xmlns:a16="http://schemas.microsoft.com/office/drawing/2014/main" id="{5D8A6CAB-D640-4EAD-F8FE-BEFC3DD1F7E7}"/>
              </a:ext>
            </a:extLst>
          </p:cNvPr>
          <p:cNvSpPr txBox="1"/>
          <p:nvPr/>
        </p:nvSpPr>
        <p:spPr>
          <a:xfrm>
            <a:off x="7993627" y="1690688"/>
            <a:ext cx="3682180" cy="4339650"/>
          </a:xfrm>
          <a:prstGeom prst="rect">
            <a:avLst/>
          </a:prstGeom>
          <a:noFill/>
        </p:spPr>
        <p:txBody>
          <a:bodyPr wrap="square" rtlCol="0">
            <a:spAutoFit/>
          </a:bodyPr>
          <a:lstStyle/>
          <a:p>
            <a:endParaRPr lang="en-GB" dirty="0"/>
          </a:p>
          <a:p>
            <a:r>
              <a:rPr lang="en-GB" sz="2000" b="1" dirty="0"/>
              <a:t>Domestic Violence Protection Orders (DVPOs) and Domestic Violence Protection Notices (DVPNs)- </a:t>
            </a:r>
          </a:p>
          <a:p>
            <a:pPr marL="285750" indent="-285750">
              <a:buFontTx/>
              <a:buChar char="-"/>
            </a:pPr>
            <a:r>
              <a:rPr lang="en-GB" sz="2000" dirty="0"/>
              <a:t>SS24-33 Crime and Security Act 2014</a:t>
            </a:r>
          </a:p>
          <a:p>
            <a:pPr marL="285750" indent="-285750">
              <a:buFontTx/>
              <a:buChar char="-"/>
            </a:pPr>
            <a:r>
              <a:rPr lang="en-GB" sz="2000" dirty="0"/>
              <a:t>were first introduced in the UK in 2014 to give victims more time to decide whether to leave the abuser or to apply for a non-molestation or occupation order.</a:t>
            </a:r>
          </a:p>
          <a:p>
            <a:pPr marL="285750" indent="-285750">
              <a:buFontTx/>
              <a:buChar char="-"/>
            </a:pPr>
            <a:endParaRPr lang="en-GB" dirty="0"/>
          </a:p>
        </p:txBody>
      </p:sp>
      <p:sp>
        <p:nvSpPr>
          <p:cNvPr id="8" name="TextBox 7">
            <a:extLst>
              <a:ext uri="{FF2B5EF4-FFF2-40B4-BE49-F238E27FC236}">
                <a16:creationId xmlns:a16="http://schemas.microsoft.com/office/drawing/2014/main" id="{DD31592A-7535-283F-104E-2754DE268A1E}"/>
              </a:ext>
            </a:extLst>
          </p:cNvPr>
          <p:cNvSpPr txBox="1"/>
          <p:nvPr/>
        </p:nvSpPr>
        <p:spPr>
          <a:xfrm>
            <a:off x="1485900" y="4642888"/>
            <a:ext cx="6098458" cy="1938992"/>
          </a:xfrm>
          <a:prstGeom prst="rect">
            <a:avLst/>
          </a:prstGeom>
          <a:noFill/>
        </p:spPr>
        <p:txBody>
          <a:bodyPr wrap="square">
            <a:spAutoFit/>
          </a:bodyPr>
          <a:lstStyle/>
          <a:p>
            <a:endParaRPr lang="en-GB" sz="2000" b="1" dirty="0"/>
          </a:p>
          <a:p>
            <a:r>
              <a:rPr lang="en-GB" sz="2000" b="1" dirty="0"/>
              <a:t>Prohibited Steps Orders (PSO)</a:t>
            </a:r>
          </a:p>
          <a:p>
            <a:r>
              <a:rPr lang="en-GB" sz="2000" b="1" dirty="0"/>
              <a:t>- </a:t>
            </a:r>
            <a:r>
              <a:rPr lang="en-GB" sz="2000" dirty="0"/>
              <a:t>s8 the Children Act 1989</a:t>
            </a:r>
          </a:p>
          <a:p>
            <a:r>
              <a:rPr lang="en-GB" sz="2000" b="1" dirty="0"/>
              <a:t>- </a:t>
            </a:r>
            <a:r>
              <a:rPr lang="en-GB" sz="2000" dirty="0"/>
              <a:t>are used to prohibit someone with parental responsibility from exercising their parental responsibility. </a:t>
            </a:r>
          </a:p>
        </p:txBody>
      </p:sp>
      <p:pic>
        <p:nvPicPr>
          <p:cNvPr id="9" name="Picture 8">
            <a:extLst>
              <a:ext uri="{FF2B5EF4-FFF2-40B4-BE49-F238E27FC236}">
                <a16:creationId xmlns:a16="http://schemas.microsoft.com/office/drawing/2014/main" id="{71F6A854-4F0B-3AF7-6ED9-65A8C81F572B}"/>
              </a:ext>
            </a:extLst>
          </p:cNvPr>
          <p:cNvPicPr>
            <a:picLocks noChangeAspect="1"/>
          </p:cNvPicPr>
          <p:nvPr/>
        </p:nvPicPr>
        <p:blipFill>
          <a:blip r:embed="rId3"/>
          <a:stretch>
            <a:fillRect/>
          </a:stretch>
        </p:blipFill>
        <p:spPr>
          <a:xfrm>
            <a:off x="9096760" y="86505"/>
            <a:ext cx="2579047" cy="1882803"/>
          </a:xfrm>
          <a:prstGeom prst="rect">
            <a:avLst/>
          </a:prstGeom>
        </p:spPr>
      </p:pic>
    </p:spTree>
    <p:extLst>
      <p:ext uri="{BB962C8B-B14F-4D97-AF65-F5344CB8AC3E}">
        <p14:creationId xmlns:p14="http://schemas.microsoft.com/office/powerpoint/2010/main" val="266813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C0C6249-2EB4-E757-D82A-E12AFA4E8AE3}"/>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RESEARCH TASK</a:t>
            </a:r>
          </a:p>
        </p:txBody>
      </p:sp>
      <p:sp>
        <p:nvSpPr>
          <p:cNvPr id="3" name="Content Placeholder 2">
            <a:extLst>
              <a:ext uri="{FF2B5EF4-FFF2-40B4-BE49-F238E27FC236}">
                <a16:creationId xmlns:a16="http://schemas.microsoft.com/office/drawing/2014/main" id="{5A2D8785-D1DD-253F-9682-172AEA31EBF9}"/>
              </a:ext>
            </a:extLst>
          </p:cNvPr>
          <p:cNvSpPr>
            <a:spLocks noGrp="1"/>
          </p:cNvSpPr>
          <p:nvPr>
            <p:ph idx="1"/>
          </p:nvPr>
        </p:nvSpPr>
        <p:spPr>
          <a:xfrm>
            <a:off x="4380855" y="1412489"/>
            <a:ext cx="3427283" cy="4363844"/>
          </a:xfrm>
        </p:spPr>
        <p:txBody>
          <a:bodyPr vert="horz" lIns="91440" tIns="45720" rIns="91440" bIns="45720" rtlCol="0">
            <a:noAutofit/>
          </a:bodyPr>
          <a:lstStyle/>
          <a:p>
            <a:r>
              <a:rPr lang="en-US" dirty="0"/>
              <a:t>What is a DVPN? When is it available?</a:t>
            </a:r>
          </a:p>
          <a:p>
            <a:r>
              <a:rPr lang="en-US" dirty="0"/>
              <a:t>Who makes the decision to issue a DVPN?</a:t>
            </a:r>
          </a:p>
          <a:p>
            <a:r>
              <a:rPr lang="en-US" dirty="0"/>
              <a:t>Provide some examples of the terms that can be attached to  a DVPN.</a:t>
            </a:r>
          </a:p>
          <a:p>
            <a:r>
              <a:rPr lang="en-US" dirty="0"/>
              <a:t>What information needs to be included on the DVPN?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1E52086-40BA-0B54-9451-D81717520FDC}"/>
              </a:ext>
            </a:extLst>
          </p:cNvPr>
          <p:cNvSpPr txBox="1"/>
          <p:nvPr/>
        </p:nvSpPr>
        <p:spPr>
          <a:xfrm>
            <a:off x="8451604" y="1412489"/>
            <a:ext cx="3197701" cy="436384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 What is a DVPO?</a:t>
            </a:r>
          </a:p>
          <a:p>
            <a:pPr indent="-228600">
              <a:lnSpc>
                <a:spcPct val="90000"/>
              </a:lnSpc>
              <a:spcAft>
                <a:spcPts val="600"/>
              </a:spcAft>
              <a:buFont typeface="Arial" panose="020B0604020202020204" pitchFamily="34" charset="0"/>
              <a:buChar char="•"/>
            </a:pPr>
            <a:r>
              <a:rPr lang="en-US" sz="2800" dirty="0"/>
              <a:t> What is the content of a DVPO?</a:t>
            </a:r>
          </a:p>
          <a:p>
            <a:pPr indent="-228600">
              <a:lnSpc>
                <a:spcPct val="90000"/>
              </a:lnSpc>
              <a:spcAft>
                <a:spcPts val="600"/>
              </a:spcAft>
              <a:buFont typeface="Arial" panose="020B0604020202020204" pitchFamily="34" charset="0"/>
              <a:buChar char="•"/>
            </a:pPr>
            <a:r>
              <a:rPr lang="en-US" sz="2800" dirty="0"/>
              <a:t> How does the court make a decision on a DVPO?</a:t>
            </a:r>
          </a:p>
          <a:p>
            <a:pPr indent="-228600">
              <a:lnSpc>
                <a:spcPct val="90000"/>
              </a:lnSpc>
              <a:spcAft>
                <a:spcPts val="600"/>
              </a:spcAft>
              <a:buFont typeface="Arial" panose="020B0604020202020204" pitchFamily="34" charset="0"/>
              <a:buChar char="•"/>
            </a:pPr>
            <a:r>
              <a:rPr lang="en-US" sz="2800" dirty="0"/>
              <a:t> How long will a DVPO last for?</a:t>
            </a:r>
          </a:p>
          <a:p>
            <a:pPr indent="-228600">
              <a:lnSpc>
                <a:spcPct val="90000"/>
              </a:lnSpc>
              <a:spcAft>
                <a:spcPts val="600"/>
              </a:spcAft>
              <a:buFont typeface="Arial" panose="020B0604020202020204" pitchFamily="34" charset="0"/>
              <a:buChar char="•"/>
            </a:pPr>
            <a:r>
              <a:rPr lang="en-US" sz="2800" dirty="0"/>
              <a:t>Can the court revoke the order once it has been made?</a:t>
            </a:r>
          </a:p>
        </p:txBody>
      </p:sp>
    </p:spTree>
    <p:extLst>
      <p:ext uri="{BB962C8B-B14F-4D97-AF65-F5344CB8AC3E}">
        <p14:creationId xmlns:p14="http://schemas.microsoft.com/office/powerpoint/2010/main" val="40102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additive="base">
                                        <p:cTn id="35" dur="500" fill="hold"/>
                                        <p:tgtEl>
                                          <p:spTgt spid="4"/>
                                        </p:tgtEl>
                                        <p:attrNameLst>
                                          <p:attrName>ppt_x</p:attrName>
                                        </p:attrNameLst>
                                      </p:cBhvr>
                                      <p:tavLst>
                                        <p:tav tm="0">
                                          <p:val>
                                            <p:strVal val="#ppt_x"/>
                                          </p:val>
                                        </p:tav>
                                        <p:tav tm="100000">
                                          <p:val>
                                            <p:strVal val="#ppt_x"/>
                                          </p:val>
                                        </p:tav>
                                      </p:tavLst>
                                    </p:anim>
                                    <p:anim calcmode="lin" valueType="num">
                                      <p:cBhvr additive="base">
                                        <p:cTn id="3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0" end="0"/>
                                            </p:txEl>
                                          </p:spTgt>
                                        </p:tgtEl>
                                        <p:attrNameLst>
                                          <p:attrName>style.visibility</p:attrName>
                                        </p:attrNameLst>
                                      </p:cBhvr>
                                      <p:to>
                                        <p:strVal val="visible"/>
                                      </p:to>
                                    </p:set>
                                    <p:anim calcmode="lin" valueType="num">
                                      <p:cBhvr additive="base">
                                        <p:cTn id="4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
                                            <p:txEl>
                                              <p:pRg st="1" end="1"/>
                                            </p:txEl>
                                          </p:spTgt>
                                        </p:tgtEl>
                                        <p:attrNameLst>
                                          <p:attrName>style.visibility</p:attrName>
                                        </p:attrNameLst>
                                      </p:cBhvr>
                                      <p:to>
                                        <p:strVal val="visible"/>
                                      </p:to>
                                    </p:set>
                                    <p:anim calcmode="lin" valueType="num">
                                      <p:cBhvr additive="base">
                                        <p:cTn id="4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3" end="3"/>
                                            </p:txEl>
                                          </p:spTgt>
                                        </p:tgtEl>
                                        <p:attrNameLst>
                                          <p:attrName>style.visibility</p:attrName>
                                        </p:attrNameLst>
                                      </p:cBhvr>
                                      <p:to>
                                        <p:strVal val="visible"/>
                                      </p:to>
                                    </p:set>
                                    <p:anim calcmode="lin" valueType="num">
                                      <p:cBhvr additive="base">
                                        <p:cTn id="5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
                                            <p:txEl>
                                              <p:pRg st="4" end="4"/>
                                            </p:txEl>
                                          </p:spTgt>
                                        </p:tgtEl>
                                        <p:attrNameLst>
                                          <p:attrName>style.visibility</p:attrName>
                                        </p:attrNameLst>
                                      </p:cBhvr>
                                      <p:to>
                                        <p:strVal val="visible"/>
                                      </p:to>
                                    </p:set>
                                    <p:anim calcmode="lin" valueType="num">
                                      <p:cBhvr additive="base">
                                        <p:cTn id="5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ight Triangle 1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F15932A7-2102-23EE-C5FE-C804C499A77E}"/>
              </a:ext>
            </a:extLst>
          </p:cNvPr>
          <p:cNvPicPr>
            <a:picLocks noGrp="1" noChangeAspect="1"/>
          </p:cNvPicPr>
          <p:nvPr>
            <p:ph idx="1"/>
          </p:nvPr>
        </p:nvPicPr>
        <p:blipFill>
          <a:blip r:embed="rId3"/>
          <a:stretch>
            <a:fillRect/>
          </a:stretch>
        </p:blipFill>
        <p:spPr>
          <a:xfrm>
            <a:off x="4387766" y="2121351"/>
            <a:ext cx="7168739" cy="3592650"/>
          </a:xfrm>
          <a:prstGeom prst="rect">
            <a:avLst/>
          </a:prstGeom>
        </p:spPr>
      </p:pic>
      <p:sp>
        <p:nvSpPr>
          <p:cNvPr id="6" name="TextBox 5">
            <a:extLst>
              <a:ext uri="{FF2B5EF4-FFF2-40B4-BE49-F238E27FC236}">
                <a16:creationId xmlns:a16="http://schemas.microsoft.com/office/drawing/2014/main" id="{1B08884A-7D03-6E6D-E812-EDEA080381B4}"/>
              </a:ext>
            </a:extLst>
          </p:cNvPr>
          <p:cNvSpPr txBox="1"/>
          <p:nvPr/>
        </p:nvSpPr>
        <p:spPr>
          <a:xfrm>
            <a:off x="1343257" y="903514"/>
            <a:ext cx="7233463" cy="830997"/>
          </a:xfrm>
          <a:prstGeom prst="rect">
            <a:avLst/>
          </a:prstGeom>
          <a:noFill/>
        </p:spPr>
        <p:txBody>
          <a:bodyPr wrap="square" rtlCol="0">
            <a:spAutoFit/>
          </a:bodyPr>
          <a:lstStyle/>
          <a:p>
            <a:pPr algn="ctr"/>
            <a:r>
              <a:rPr lang="en-GB" sz="4800"/>
              <a:t>DAPN &amp; DAPO</a:t>
            </a:r>
            <a:endParaRPr lang="en-GB" sz="4800" dirty="0"/>
          </a:p>
        </p:txBody>
      </p:sp>
      <p:pic>
        <p:nvPicPr>
          <p:cNvPr id="8" name="Picture 7">
            <a:extLst>
              <a:ext uri="{FF2B5EF4-FFF2-40B4-BE49-F238E27FC236}">
                <a16:creationId xmlns:a16="http://schemas.microsoft.com/office/drawing/2014/main" id="{3FFF96EF-7055-8A12-70A3-2C95C8D6E5E3}"/>
              </a:ext>
            </a:extLst>
          </p:cNvPr>
          <p:cNvPicPr>
            <a:picLocks noChangeAspect="1"/>
          </p:cNvPicPr>
          <p:nvPr/>
        </p:nvPicPr>
        <p:blipFill>
          <a:blip r:embed="rId4"/>
          <a:stretch>
            <a:fillRect/>
          </a:stretch>
        </p:blipFill>
        <p:spPr>
          <a:xfrm>
            <a:off x="817523" y="2497114"/>
            <a:ext cx="3570243" cy="2379448"/>
          </a:xfrm>
          <a:prstGeom prst="rect">
            <a:avLst/>
          </a:prstGeom>
        </p:spPr>
      </p:pic>
    </p:spTree>
    <p:extLst>
      <p:ext uri="{BB962C8B-B14F-4D97-AF65-F5344CB8AC3E}">
        <p14:creationId xmlns:p14="http://schemas.microsoft.com/office/powerpoint/2010/main" val="248509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77FB11C-5FB1-97CE-7FB5-2FC8A61D7558}"/>
              </a:ext>
            </a:extLst>
          </p:cNvPr>
          <p:cNvSpPr>
            <a:spLocks noGrp="1"/>
          </p:cNvSpPr>
          <p:nvPr>
            <p:ph type="body" idx="1"/>
          </p:nvPr>
        </p:nvSpPr>
        <p:spPr>
          <a:xfrm>
            <a:off x="839787" y="256381"/>
            <a:ext cx="5157787" cy="823912"/>
          </a:xfrm>
          <a:solidFill>
            <a:schemeClr val="accent1">
              <a:lumMod val="20000"/>
              <a:lumOff val="80000"/>
            </a:schemeClr>
          </a:solidFill>
        </p:spPr>
        <p:txBody>
          <a:bodyPr/>
          <a:lstStyle/>
          <a:p>
            <a:pPr algn="ctr"/>
            <a:r>
              <a:rPr lang="en-GB" dirty="0"/>
              <a:t>DAPN</a:t>
            </a:r>
          </a:p>
        </p:txBody>
      </p:sp>
      <p:sp>
        <p:nvSpPr>
          <p:cNvPr id="4" name="Content Placeholder 3">
            <a:extLst>
              <a:ext uri="{FF2B5EF4-FFF2-40B4-BE49-F238E27FC236}">
                <a16:creationId xmlns:a16="http://schemas.microsoft.com/office/drawing/2014/main" id="{6819030D-5E12-C47D-9E21-2A48F836309B}"/>
              </a:ext>
            </a:extLst>
          </p:cNvPr>
          <p:cNvSpPr>
            <a:spLocks noGrp="1"/>
          </p:cNvSpPr>
          <p:nvPr>
            <p:ph sz="half" idx="2"/>
          </p:nvPr>
        </p:nvSpPr>
        <p:spPr>
          <a:xfrm>
            <a:off x="839788" y="1295400"/>
            <a:ext cx="5157787" cy="4894263"/>
          </a:xfrm>
          <a:solidFill>
            <a:schemeClr val="accent1">
              <a:lumMod val="20000"/>
              <a:lumOff val="80000"/>
            </a:schemeClr>
          </a:solidFill>
        </p:spPr>
        <p:txBody>
          <a:bodyPr>
            <a:normAutofit fontScale="77500" lnSpcReduction="20000"/>
          </a:bodyPr>
          <a:lstStyle/>
          <a:p>
            <a:r>
              <a:rPr lang="en-GB" dirty="0"/>
              <a:t>Like the DVPN will give victims immediate protection</a:t>
            </a:r>
          </a:p>
          <a:p>
            <a:r>
              <a:rPr lang="en-GB" dirty="0"/>
              <a:t>Issued by the police</a:t>
            </a:r>
          </a:p>
          <a:p>
            <a:r>
              <a:rPr lang="en-GB" dirty="0"/>
              <a:t>Impose conditions such as perp has to leave the victims home for 48 hours.</a:t>
            </a:r>
          </a:p>
          <a:p>
            <a:r>
              <a:rPr lang="en-GB" dirty="0"/>
              <a:t>Longer term protection can be provided where necessary.</a:t>
            </a:r>
          </a:p>
        </p:txBody>
      </p:sp>
      <p:sp>
        <p:nvSpPr>
          <p:cNvPr id="5" name="Text Placeholder 4">
            <a:extLst>
              <a:ext uri="{FF2B5EF4-FFF2-40B4-BE49-F238E27FC236}">
                <a16:creationId xmlns:a16="http://schemas.microsoft.com/office/drawing/2014/main" id="{251E1F65-C6F2-9119-B492-D1B380AAA82E}"/>
              </a:ext>
            </a:extLst>
          </p:cNvPr>
          <p:cNvSpPr>
            <a:spLocks noGrp="1"/>
          </p:cNvSpPr>
          <p:nvPr>
            <p:ph type="body" sz="quarter" idx="3"/>
          </p:nvPr>
        </p:nvSpPr>
        <p:spPr>
          <a:xfrm>
            <a:off x="6169025" y="256381"/>
            <a:ext cx="5183188" cy="823912"/>
          </a:xfrm>
          <a:solidFill>
            <a:schemeClr val="accent6">
              <a:lumMod val="20000"/>
              <a:lumOff val="80000"/>
            </a:schemeClr>
          </a:solidFill>
        </p:spPr>
        <p:txBody>
          <a:bodyPr/>
          <a:lstStyle/>
          <a:p>
            <a:pPr algn="ctr"/>
            <a:r>
              <a:rPr lang="en-GB" dirty="0"/>
              <a:t>DAPO</a:t>
            </a:r>
          </a:p>
        </p:txBody>
      </p:sp>
      <p:sp>
        <p:nvSpPr>
          <p:cNvPr id="6" name="Content Placeholder 5">
            <a:extLst>
              <a:ext uri="{FF2B5EF4-FFF2-40B4-BE49-F238E27FC236}">
                <a16:creationId xmlns:a16="http://schemas.microsoft.com/office/drawing/2014/main" id="{7884A32A-CC84-3D16-F041-3746FC81221E}"/>
              </a:ext>
            </a:extLst>
          </p:cNvPr>
          <p:cNvSpPr>
            <a:spLocks noGrp="1"/>
          </p:cNvSpPr>
          <p:nvPr>
            <p:ph sz="quarter" idx="4"/>
          </p:nvPr>
        </p:nvSpPr>
        <p:spPr>
          <a:xfrm>
            <a:off x="6172200" y="1295400"/>
            <a:ext cx="5183188" cy="4894263"/>
          </a:xfrm>
          <a:solidFill>
            <a:schemeClr val="accent6">
              <a:lumMod val="20000"/>
              <a:lumOff val="80000"/>
            </a:schemeClr>
          </a:solidFill>
        </p:spPr>
        <p:txBody>
          <a:bodyPr>
            <a:normAutofit fontScale="77500" lnSpcReduction="20000"/>
          </a:bodyPr>
          <a:lstStyle/>
          <a:p>
            <a:r>
              <a:rPr lang="en-GB" dirty="0"/>
              <a:t>As with the DVPO, police make an application to the magistrates’ court. </a:t>
            </a:r>
          </a:p>
          <a:p>
            <a:r>
              <a:rPr lang="en-GB" dirty="0"/>
              <a:t>However, there will be alternative routes so that victims and specified third parties can apply directly to the family court. </a:t>
            </a:r>
          </a:p>
          <a:p>
            <a:r>
              <a:rPr lang="en-GB" dirty="0"/>
              <a:t>Impose prohibitions and positive requirements on perpetrators. </a:t>
            </a:r>
          </a:p>
          <a:p>
            <a:r>
              <a:rPr lang="en-GB" dirty="0"/>
              <a:t>Example, perp cannot come within a specified distance of V’s home, perp needs to attend behaviour change programme, an alcohol or substance misuse programme or mental health assessment. </a:t>
            </a:r>
          </a:p>
          <a:p>
            <a:r>
              <a:rPr lang="en-GB" dirty="0"/>
              <a:t>Breach of a DAPO will be a criminal offence, carrying a maximum penalty of 5 years imprisonment</a:t>
            </a:r>
          </a:p>
        </p:txBody>
      </p:sp>
    </p:spTree>
    <p:extLst>
      <p:ext uri="{BB962C8B-B14F-4D97-AF65-F5344CB8AC3E}">
        <p14:creationId xmlns:p14="http://schemas.microsoft.com/office/powerpoint/2010/main" val="44915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21AC0-C798-6838-EDC6-AB4A03DDE185}"/>
              </a:ext>
            </a:extLst>
          </p:cNvPr>
          <p:cNvSpPr>
            <a:spLocks noGrp="1"/>
          </p:cNvSpPr>
          <p:nvPr>
            <p:ph type="title"/>
          </p:nvPr>
        </p:nvSpPr>
        <p:spPr>
          <a:xfrm>
            <a:off x="841248" y="334644"/>
            <a:ext cx="10509504" cy="1076914"/>
          </a:xfrm>
        </p:spPr>
        <p:txBody>
          <a:bodyPr anchor="ctr">
            <a:normAutofit/>
          </a:bodyPr>
          <a:lstStyle/>
          <a:p>
            <a:r>
              <a:rPr lang="en-GB" sz="4000" dirty="0"/>
              <a:t>DVPN/DAPO???</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1158BE50-0BE3-7C25-0099-D63CF39B2C55}"/>
              </a:ext>
            </a:extLst>
          </p:cNvPr>
          <p:cNvGraphicFramePr>
            <a:graphicFrameLocks noGrp="1"/>
          </p:cNvGraphicFramePr>
          <p:nvPr>
            <p:ph idx="1"/>
            <p:extLst>
              <p:ext uri="{D42A27DB-BD31-4B8C-83A1-F6EECF244321}">
                <p14:modId xmlns:p14="http://schemas.microsoft.com/office/powerpoint/2010/main" val="926481216"/>
              </p:ext>
            </p:extLst>
          </p:nvPr>
        </p:nvGraphicFramePr>
        <p:xfrm>
          <a:off x="921868" y="1737360"/>
          <a:ext cx="10339120" cy="4089024"/>
        </p:xfrm>
        <a:graphic>
          <a:graphicData uri="http://schemas.openxmlformats.org/drawingml/2006/table">
            <a:tbl>
              <a:tblPr/>
              <a:tblGrid>
                <a:gridCol w="2566800">
                  <a:extLst>
                    <a:ext uri="{9D8B030D-6E8A-4147-A177-3AD203B41FA5}">
                      <a16:colId xmlns:a16="http://schemas.microsoft.com/office/drawing/2014/main" val="1285288549"/>
                    </a:ext>
                  </a:extLst>
                </a:gridCol>
                <a:gridCol w="2566800">
                  <a:extLst>
                    <a:ext uri="{9D8B030D-6E8A-4147-A177-3AD203B41FA5}">
                      <a16:colId xmlns:a16="http://schemas.microsoft.com/office/drawing/2014/main" val="3883352235"/>
                    </a:ext>
                  </a:extLst>
                </a:gridCol>
                <a:gridCol w="2566800">
                  <a:extLst>
                    <a:ext uri="{9D8B030D-6E8A-4147-A177-3AD203B41FA5}">
                      <a16:colId xmlns:a16="http://schemas.microsoft.com/office/drawing/2014/main" val="4082586973"/>
                    </a:ext>
                  </a:extLst>
                </a:gridCol>
                <a:gridCol w="2638720">
                  <a:extLst>
                    <a:ext uri="{9D8B030D-6E8A-4147-A177-3AD203B41FA5}">
                      <a16:colId xmlns:a16="http://schemas.microsoft.com/office/drawing/2014/main" val="1843642161"/>
                    </a:ext>
                  </a:extLst>
                </a:gridCol>
              </a:tblGrid>
              <a:tr h="392832">
                <a:tc>
                  <a:txBody>
                    <a:bodyPr/>
                    <a:lstStyle/>
                    <a:p>
                      <a:pPr algn="l" fontAlgn="ctr">
                        <a:buNone/>
                      </a:pPr>
                      <a:r>
                        <a:rPr lang="en-GB" sz="1800" b="1" i="0" u="none" strike="noStrike" dirty="0">
                          <a:effectLst/>
                          <a:latin typeface="Arial" panose="020B0604020202020204" pitchFamily="34" charset="0"/>
                        </a:rPr>
                        <a:t>Feature</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1" i="0" u="none" strike="noStrike">
                          <a:effectLst/>
                          <a:latin typeface="Arial" panose="020B0604020202020204" pitchFamily="34" charset="0"/>
                        </a:rPr>
                        <a:t>DVPN/DVPO</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1" i="0" u="none" strike="noStrike">
                          <a:effectLst/>
                          <a:latin typeface="Arial" panose="020B0604020202020204" pitchFamily="34" charset="0"/>
                        </a:rPr>
                        <a:t>DAPN/DAPO</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1" i="0" u="none" strike="noStrike" dirty="0">
                          <a:effectLst/>
                          <a:latin typeface="Arial" panose="020B0604020202020204" pitchFamily="34" charset="0"/>
                        </a:rPr>
                        <a:t>Benefit</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662107040"/>
                  </a:ext>
                </a:extLst>
              </a:tr>
              <a:tr h="660672">
                <a:tc>
                  <a:txBody>
                    <a:bodyPr/>
                    <a:lstStyle/>
                    <a:p>
                      <a:pPr algn="l" fontAlgn="ctr">
                        <a:buNone/>
                      </a:pPr>
                      <a:r>
                        <a:rPr lang="en-GB" sz="1800" b="0" i="0" u="none" strike="noStrike">
                          <a:effectLst/>
                          <a:latin typeface="Arial" panose="020B0604020202020204" pitchFamily="34" charset="0"/>
                        </a:rPr>
                        <a:t>Scope of abuse covered</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Mainly physical violence</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ALL forms including coercive &amp; economic</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dirty="0">
                          <a:effectLst/>
                          <a:latin typeface="Arial" panose="020B0604020202020204" pitchFamily="34" charset="0"/>
                        </a:rPr>
                        <a:t>Much wider protection</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367002153"/>
                  </a:ext>
                </a:extLst>
              </a:tr>
              <a:tr h="660672">
                <a:tc>
                  <a:txBody>
                    <a:bodyPr/>
                    <a:lstStyle/>
                    <a:p>
                      <a:pPr algn="l" fontAlgn="ctr">
                        <a:buNone/>
                      </a:pPr>
                      <a:r>
                        <a:rPr lang="en-GB" sz="1800" b="0" i="0" u="none" strike="noStrike">
                          <a:effectLst/>
                          <a:latin typeface="Arial" panose="020B0604020202020204" pitchFamily="34" charset="0"/>
                        </a:rPr>
                        <a:t>Who can apply</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Police only</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Police, victims, third parties</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Better access</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0676410"/>
                  </a:ext>
                </a:extLst>
              </a:tr>
              <a:tr h="660672">
                <a:tc>
                  <a:txBody>
                    <a:bodyPr/>
                    <a:lstStyle/>
                    <a:p>
                      <a:pPr algn="l" fontAlgn="ctr">
                        <a:buNone/>
                      </a:pPr>
                      <a:r>
                        <a:rPr lang="en-GB" sz="1800" b="0" i="0" u="none" strike="noStrike">
                          <a:effectLst/>
                          <a:latin typeface="Arial" panose="020B0604020202020204" pitchFamily="34" charset="0"/>
                        </a:rPr>
                        <a:t>Monitoring</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Limited</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Tagging, notification duties</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Stronger enforcement</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287259557"/>
                  </a:ext>
                </a:extLst>
              </a:tr>
              <a:tr h="392832">
                <a:tc>
                  <a:txBody>
                    <a:bodyPr/>
                    <a:lstStyle/>
                    <a:p>
                      <a:pPr algn="l" fontAlgn="ctr">
                        <a:buNone/>
                      </a:pPr>
                      <a:r>
                        <a:rPr lang="en-GB" sz="1800" b="0" i="0" u="none" strike="noStrike">
                          <a:effectLst/>
                          <a:latin typeface="Arial" panose="020B0604020202020204" pitchFamily="34" charset="0"/>
                        </a:rPr>
                        <a:t>Court integration</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Civil only</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Criminal, family, civil</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Nationwide consistency</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456645838"/>
                  </a:ext>
                </a:extLst>
              </a:tr>
              <a:tr h="660672">
                <a:tc>
                  <a:txBody>
                    <a:bodyPr/>
                    <a:lstStyle/>
                    <a:p>
                      <a:pPr algn="l" fontAlgn="ctr">
                        <a:buNone/>
                      </a:pPr>
                      <a:r>
                        <a:rPr lang="en-GB" sz="1800" b="0" i="0" u="none" strike="noStrike">
                          <a:effectLst/>
                          <a:latin typeface="Arial" panose="020B0604020202020204" pitchFamily="34" charset="0"/>
                        </a:rPr>
                        <a:t>Flexibility</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Basic restrictions only</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Tailored prohibitions + positive requirements</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Addresses causes of abuse</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258105925"/>
                  </a:ext>
                </a:extLst>
              </a:tr>
              <a:tr h="660672">
                <a:tc>
                  <a:txBody>
                    <a:bodyPr/>
                    <a:lstStyle/>
                    <a:p>
                      <a:pPr algn="l" fontAlgn="ctr">
                        <a:buNone/>
                      </a:pPr>
                      <a:r>
                        <a:rPr lang="en-GB" sz="1800" b="0" i="0" u="none" strike="noStrike">
                          <a:effectLst/>
                          <a:latin typeface="Arial" panose="020B0604020202020204" pitchFamily="34" charset="0"/>
                        </a:rPr>
                        <a:t>Evaluation</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Limited, inconsistent use</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Modern, piloted, Act‑based</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dirty="0">
                          <a:effectLst/>
                          <a:latin typeface="Arial" panose="020B0604020202020204" pitchFamily="34" charset="0"/>
                        </a:rPr>
                        <a:t>Higher reliability</a:t>
                      </a:r>
                    </a:p>
                  </a:txBody>
                  <a:tcPr marL="89280" marR="89280" marT="44640" marB="44640" anchor="ctr">
                    <a:lnL w="4826" cap="flat" cmpd="sng" algn="ctr">
                      <a:solidFill>
                        <a:srgbClr val="E6E6E6"/>
                      </a:solidFill>
                      <a:prstDash val="solid"/>
                      <a:round/>
                      <a:headEnd type="none" w="med" len="med"/>
                      <a:tailEnd type="none" w="med" len="med"/>
                    </a:lnL>
                    <a:lnR w="4826" cap="flat" cmpd="sng" algn="ctr">
                      <a:solidFill>
                        <a:srgbClr val="E6E6E6"/>
                      </a:solidFill>
                      <a:prstDash val="solid"/>
                      <a:round/>
                      <a:headEnd type="none" w="med" len="med"/>
                      <a:tailEnd type="none" w="med" len="med"/>
                    </a:lnR>
                    <a:lnT w="4826" cap="flat" cmpd="sng" algn="ctr">
                      <a:solidFill>
                        <a:srgbClr val="E6E6E6"/>
                      </a:solidFill>
                      <a:prstDash val="solid"/>
                      <a:round/>
                      <a:headEnd type="none" w="med" len="med"/>
                      <a:tailEnd type="none" w="med" len="med"/>
                    </a:lnT>
                    <a:lnB w="4826"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914036428"/>
                  </a:ext>
                </a:extLst>
              </a:tr>
            </a:tbl>
          </a:graphicData>
        </a:graphic>
      </p:graphicFrame>
    </p:spTree>
    <p:extLst>
      <p:ext uri="{BB962C8B-B14F-4D97-AF65-F5344CB8AC3E}">
        <p14:creationId xmlns:p14="http://schemas.microsoft.com/office/powerpoint/2010/main" val="1719498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B92A06-6C9A-7551-E4D8-0EBDECBF6604}"/>
              </a:ext>
            </a:extLst>
          </p:cNvPr>
          <p:cNvPicPr>
            <a:picLocks noChangeAspect="1"/>
          </p:cNvPicPr>
          <p:nvPr/>
        </p:nvPicPr>
        <p:blipFill rotWithShape="1">
          <a:blip r:embed="rId3"/>
          <a:srcRect t="5858"/>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1063261-C470-D5C3-344B-25C61E96B95A}"/>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5200" dirty="0">
                <a:solidFill>
                  <a:srgbClr val="FFFFFF"/>
                </a:solidFill>
                <a:latin typeface="+mj-lt"/>
                <a:ea typeface="+mj-ea"/>
                <a:cs typeface="+mj-cs"/>
              </a:rPr>
              <a:t>Coercive control</a:t>
            </a:r>
          </a:p>
        </p:txBody>
      </p:sp>
    </p:spTree>
    <p:extLst>
      <p:ext uri="{BB962C8B-B14F-4D97-AF65-F5344CB8AC3E}">
        <p14:creationId xmlns:p14="http://schemas.microsoft.com/office/powerpoint/2010/main" val="1160196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rgbClr val="002060"/>
          </a:solidFill>
        </p:spPr>
        <p:txBody>
          <a:bodyPr wrap="square" rtlCol="0">
            <a:spAutoFit/>
          </a:bodyPr>
          <a:lstStyle/>
          <a:p>
            <a:pPr algn="ctr"/>
            <a:r>
              <a:rPr lang="en-GB" sz="3600" b="1" dirty="0">
                <a:solidFill>
                  <a:schemeClr val="bg1"/>
                </a:solidFill>
              </a:rPr>
              <a:t>Defining Coercive Control</a:t>
            </a:r>
          </a:p>
        </p:txBody>
      </p:sp>
      <p:pic>
        <p:nvPicPr>
          <p:cNvPr id="4" name="Picture 3"/>
          <p:cNvPicPr>
            <a:picLocks noChangeAspect="1"/>
          </p:cNvPicPr>
          <p:nvPr/>
        </p:nvPicPr>
        <p:blipFill rotWithShape="1">
          <a:blip r:embed="rId3"/>
          <a:srcRect b="18417"/>
          <a:stretch/>
        </p:blipFill>
        <p:spPr>
          <a:xfrm>
            <a:off x="3289110" y="4604820"/>
            <a:ext cx="5753010" cy="1459466"/>
          </a:xfrm>
          <a:prstGeom prst="rect">
            <a:avLst/>
          </a:prstGeom>
        </p:spPr>
      </p:pic>
      <p:graphicFrame>
        <p:nvGraphicFramePr>
          <p:cNvPr id="5" name="Diagram 4"/>
          <p:cNvGraphicFramePr/>
          <p:nvPr>
            <p:extLst>
              <p:ext uri="{D42A27DB-BD31-4B8C-83A1-F6EECF244321}">
                <p14:modId xmlns:p14="http://schemas.microsoft.com/office/powerpoint/2010/main" val="3377751684"/>
              </p:ext>
            </p:extLst>
          </p:nvPr>
        </p:nvGraphicFramePr>
        <p:xfrm>
          <a:off x="559640" y="1044022"/>
          <a:ext cx="10833741" cy="3364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7" dur="500"/>
                                        <p:tgtEl>
                                          <p:spTgt spid="5">
                                            <p:graphicEl>
                                              <a:dgm id="{C521180C-F460-4158-A746-87CB5645B5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2" dur="500"/>
                                        <p:tgtEl>
                                          <p:spTgt spid="5">
                                            <p:graphicEl>
                                              <a:dgm id="{C907614A-A96C-4E96-8DA8-EF954AA7D9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5" dur="500"/>
                                        <p:tgtEl>
                                          <p:spTgt spid="5">
                                            <p:graphicEl>
                                              <a:dgm id="{5422AF66-804C-4241-94BC-B74AEB26B42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6979" y="302437"/>
            <a:ext cx="10863618" cy="646331"/>
          </a:xfrm>
          <a:prstGeom prst="rect">
            <a:avLst/>
          </a:prstGeom>
          <a:solidFill>
            <a:srgbClr val="002060"/>
          </a:solidFill>
        </p:spPr>
        <p:txBody>
          <a:bodyPr wrap="square" rtlCol="0">
            <a:spAutoFit/>
          </a:bodyPr>
          <a:lstStyle/>
          <a:p>
            <a:pPr algn="ctr"/>
            <a:r>
              <a:rPr lang="en-GB" sz="3600" b="1" dirty="0">
                <a:solidFill>
                  <a:schemeClr val="bg1"/>
                </a:solidFill>
              </a:rPr>
              <a:t>Why it Matters?</a:t>
            </a:r>
          </a:p>
        </p:txBody>
      </p:sp>
      <p:graphicFrame>
        <p:nvGraphicFramePr>
          <p:cNvPr id="2" name="Diagram 1"/>
          <p:cNvGraphicFramePr/>
          <p:nvPr>
            <p:extLst>
              <p:ext uri="{D42A27DB-BD31-4B8C-83A1-F6EECF244321}">
                <p14:modId xmlns:p14="http://schemas.microsoft.com/office/powerpoint/2010/main" val="1829569738"/>
              </p:ext>
            </p:extLst>
          </p:nvPr>
        </p:nvGraphicFramePr>
        <p:xfrm>
          <a:off x="548640" y="948768"/>
          <a:ext cx="1140679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333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AC21F34-4BE0-4EDF-BB43-6416894AFEB2}"/>
                                            </p:graphicEl>
                                          </p:spTgt>
                                        </p:tgtEl>
                                        <p:attrNameLst>
                                          <p:attrName>style.visibility</p:attrName>
                                        </p:attrNameLst>
                                      </p:cBhvr>
                                      <p:to>
                                        <p:strVal val="visible"/>
                                      </p:to>
                                    </p:set>
                                    <p:animEffect transition="in" filter="fade">
                                      <p:cBhvr>
                                        <p:cTn id="7" dur="500"/>
                                        <p:tgtEl>
                                          <p:spTgt spid="2">
                                            <p:graphicEl>
                                              <a:dgm id="{CAC21F34-4BE0-4EDF-BB43-6416894AFE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E82D6F2-924C-4370-9FA0-95414BCF3128}"/>
                                            </p:graphicEl>
                                          </p:spTgt>
                                        </p:tgtEl>
                                        <p:attrNameLst>
                                          <p:attrName>style.visibility</p:attrName>
                                        </p:attrNameLst>
                                      </p:cBhvr>
                                      <p:to>
                                        <p:strVal val="visible"/>
                                      </p:to>
                                    </p:set>
                                    <p:animEffect transition="in" filter="fade">
                                      <p:cBhvr>
                                        <p:cTn id="12" dur="500"/>
                                        <p:tgtEl>
                                          <p:spTgt spid="2">
                                            <p:graphicEl>
                                              <a:dgm id="{EE82D6F2-924C-4370-9FA0-95414BCF31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FDAF406-4AC8-4270-A512-7A6397BEB340}"/>
                                            </p:graphicEl>
                                          </p:spTgt>
                                        </p:tgtEl>
                                        <p:attrNameLst>
                                          <p:attrName>style.visibility</p:attrName>
                                        </p:attrNameLst>
                                      </p:cBhvr>
                                      <p:to>
                                        <p:strVal val="visible"/>
                                      </p:to>
                                    </p:set>
                                    <p:animEffect transition="in" filter="fade">
                                      <p:cBhvr>
                                        <p:cTn id="15" dur="500"/>
                                        <p:tgtEl>
                                          <p:spTgt spid="2">
                                            <p:graphicEl>
                                              <a:dgm id="{4FDAF406-4AC8-4270-A512-7A6397BEB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uth Dodsworth - National Safeguarding Week">
            <a:hlinkClick r:id="" action="ppaction://media"/>
            <a:extLst>
              <a:ext uri="{FF2B5EF4-FFF2-40B4-BE49-F238E27FC236}">
                <a16:creationId xmlns:a16="http://schemas.microsoft.com/office/drawing/2014/main" id="{829D6756-9F44-8DD3-9D75-F0DB1914E93D}"/>
              </a:ext>
            </a:extLst>
          </p:cNvPr>
          <p:cNvPicPr>
            <a:picLocks noRot="1" noChangeAspect="1"/>
          </p:cNvPicPr>
          <p:nvPr>
            <a:videoFile r:link="rId1"/>
          </p:nvPr>
        </p:nvPicPr>
        <p:blipFill>
          <a:blip r:embed="rId3"/>
          <a:stretch>
            <a:fillRect/>
          </a:stretch>
        </p:blipFill>
        <p:spPr>
          <a:xfrm>
            <a:off x="327546" y="180104"/>
            <a:ext cx="11518711" cy="6508073"/>
          </a:xfrm>
          <a:prstGeom prst="rect">
            <a:avLst/>
          </a:prstGeom>
        </p:spPr>
      </p:pic>
    </p:spTree>
    <p:extLst>
      <p:ext uri="{BB962C8B-B14F-4D97-AF65-F5344CB8AC3E}">
        <p14:creationId xmlns:p14="http://schemas.microsoft.com/office/powerpoint/2010/main" val="32309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21979"/>
          </a:xfrm>
          <a:solidFill>
            <a:srgbClr val="002060"/>
          </a:solidFill>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842448" y="1104289"/>
            <a:ext cx="8789158" cy="461665"/>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350054736"/>
              </p:ext>
            </p:extLst>
          </p:nvPr>
        </p:nvGraphicFramePr>
        <p:xfrm>
          <a:off x="551028" y="1783139"/>
          <a:ext cx="11089943" cy="4308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2" dur="500"/>
                                        <p:tgtEl>
                                          <p:spTgt spid="6">
                                            <p:graphicEl>
                                              <a:dgm id="{4500FFB8-E857-4500-B2A1-EEB248AB4A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17" dur="500"/>
                                        <p:tgtEl>
                                          <p:spTgt spid="6">
                                            <p:graphicEl>
                                              <a:dgm id="{1E53AD96-B75F-4863-8942-85109074B5C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0" dur="500"/>
                                        <p:tgtEl>
                                          <p:spTgt spid="6">
                                            <p:graphicEl>
                                              <a:dgm id="{AC771D00-C12D-4B51-99BF-654958DD68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5" dur="500"/>
                                        <p:tgtEl>
                                          <p:spTgt spid="6">
                                            <p:graphicEl>
                                              <a:dgm id="{99E26FEC-BA96-4819-9100-51D62119055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28" dur="500"/>
                                        <p:tgtEl>
                                          <p:spTgt spid="6">
                                            <p:graphicEl>
                                              <a:dgm id="{7ECD85DD-296A-4C49-9ACD-0B463D362F3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3" dur="500"/>
                                        <p:tgtEl>
                                          <p:spTgt spid="6">
                                            <p:graphicEl>
                                              <a:dgm id="{A42370A4-0148-4772-A0BC-321106E43F5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36"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rgbClr val="002060"/>
          </a:solidFill>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3"/>
          <a:stretch>
            <a:fillRect/>
          </a:stretch>
        </p:blipFill>
        <p:spPr>
          <a:xfrm>
            <a:off x="10116970" y="3960732"/>
            <a:ext cx="1059760" cy="1485557"/>
          </a:xfrm>
          <a:prstGeom prst="rect">
            <a:avLst/>
          </a:prstGeom>
        </p:spPr>
      </p:pic>
      <p:sp>
        <p:nvSpPr>
          <p:cNvPr id="2" name="Down Arrow Callout 1"/>
          <p:cNvSpPr/>
          <p:nvPr/>
        </p:nvSpPr>
        <p:spPr>
          <a:xfrm>
            <a:off x="2019868" y="1108266"/>
            <a:ext cx="8097102" cy="8188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1892563179"/>
              </p:ext>
            </p:extLst>
          </p:nvPr>
        </p:nvGraphicFramePr>
        <p:xfrm>
          <a:off x="404392" y="0"/>
          <a:ext cx="11318543" cy="5446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Wave 6"/>
          <p:cNvSpPr/>
          <p:nvPr/>
        </p:nvSpPr>
        <p:spPr>
          <a:xfrm>
            <a:off x="404392" y="3983287"/>
            <a:ext cx="9212238" cy="1542197"/>
          </a:xfrm>
          <a:prstGeom prst="wav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Incidents may seem innocent in isolation but it is the cumulative impact on the victim</a:t>
            </a:r>
          </a:p>
        </p:txBody>
      </p:sp>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7D82E25-68C8-4DAE-B48A-2E287FFD925D}"/>
                                            </p:graphicEl>
                                          </p:spTgt>
                                        </p:tgtEl>
                                        <p:attrNameLst>
                                          <p:attrName>style.visibility</p:attrName>
                                        </p:attrNameLst>
                                      </p:cBhvr>
                                      <p:to>
                                        <p:strVal val="visible"/>
                                      </p:to>
                                    </p:set>
                                    <p:animEffect transition="in" filter="fade">
                                      <p:cBhvr>
                                        <p:cTn id="12" dur="500"/>
                                        <p:tgtEl>
                                          <p:spTgt spid="6">
                                            <p:graphicEl>
                                              <a:dgm id="{07D82E25-68C8-4DAE-B48A-2E287FFD925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B7B6B7B-1033-48D6-AD4B-C09207AF618F}"/>
                                            </p:graphicEl>
                                          </p:spTgt>
                                        </p:tgtEl>
                                        <p:attrNameLst>
                                          <p:attrName>style.visibility</p:attrName>
                                        </p:attrNameLst>
                                      </p:cBhvr>
                                      <p:to>
                                        <p:strVal val="visible"/>
                                      </p:to>
                                    </p:set>
                                    <p:animEffect transition="in" filter="fade">
                                      <p:cBhvr>
                                        <p:cTn id="17" dur="500"/>
                                        <p:tgtEl>
                                          <p:spTgt spid="6">
                                            <p:graphicEl>
                                              <a:dgm id="{8B7B6B7B-1033-48D6-AD4B-C09207AF618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65960839-F50C-41B3-A46C-2F1000A7FFF1}"/>
                                            </p:graphicEl>
                                          </p:spTgt>
                                        </p:tgtEl>
                                        <p:attrNameLst>
                                          <p:attrName>style.visibility</p:attrName>
                                        </p:attrNameLst>
                                      </p:cBhvr>
                                      <p:to>
                                        <p:strVal val="visible"/>
                                      </p:to>
                                    </p:set>
                                    <p:animEffect transition="in" filter="fade">
                                      <p:cBhvr>
                                        <p:cTn id="20" dur="500"/>
                                        <p:tgtEl>
                                          <p:spTgt spid="6">
                                            <p:graphicEl>
                                              <a:dgm id="{65960839-F50C-41B3-A46C-2F1000A7FFF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51BC726-2EB4-4BE1-9064-2AA0E656919E}"/>
                                            </p:graphicEl>
                                          </p:spTgt>
                                        </p:tgtEl>
                                        <p:attrNameLst>
                                          <p:attrName>style.visibility</p:attrName>
                                        </p:attrNameLst>
                                      </p:cBhvr>
                                      <p:to>
                                        <p:strVal val="visible"/>
                                      </p:to>
                                    </p:set>
                                    <p:animEffect transition="in" filter="fade">
                                      <p:cBhvr>
                                        <p:cTn id="25" dur="500"/>
                                        <p:tgtEl>
                                          <p:spTgt spid="6">
                                            <p:graphicEl>
                                              <a:dgm id="{251BC726-2EB4-4BE1-9064-2AA0E656919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B0224E95-DA86-484E-9A7D-45126306BCBD}"/>
                                            </p:graphicEl>
                                          </p:spTgt>
                                        </p:tgtEl>
                                        <p:attrNameLst>
                                          <p:attrName>style.visibility</p:attrName>
                                        </p:attrNameLst>
                                      </p:cBhvr>
                                      <p:to>
                                        <p:strVal val="visible"/>
                                      </p:to>
                                    </p:set>
                                    <p:animEffect transition="in" filter="fade">
                                      <p:cBhvr>
                                        <p:cTn id="28" dur="500"/>
                                        <p:tgtEl>
                                          <p:spTgt spid="6">
                                            <p:graphicEl>
                                              <a:dgm id="{B0224E95-DA86-484E-9A7D-45126306BCB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3A34299E-49DD-45E1-A035-476CDFF99E9A}"/>
                                            </p:graphicEl>
                                          </p:spTgt>
                                        </p:tgtEl>
                                        <p:attrNameLst>
                                          <p:attrName>style.visibility</p:attrName>
                                        </p:attrNameLst>
                                      </p:cBhvr>
                                      <p:to>
                                        <p:strVal val="visible"/>
                                      </p:to>
                                    </p:set>
                                    <p:animEffect transition="in" filter="fade">
                                      <p:cBhvr>
                                        <p:cTn id="33" dur="500"/>
                                        <p:tgtEl>
                                          <p:spTgt spid="6">
                                            <p:graphicEl>
                                              <a:dgm id="{3A34299E-49DD-45E1-A035-476CDFF99E9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D533AF66-1B87-4FAB-97F5-FE225DAD61BB}"/>
                                            </p:graphicEl>
                                          </p:spTgt>
                                        </p:tgtEl>
                                        <p:attrNameLst>
                                          <p:attrName>style.visibility</p:attrName>
                                        </p:attrNameLst>
                                      </p:cBhvr>
                                      <p:to>
                                        <p:strVal val="visible"/>
                                      </p:to>
                                    </p:set>
                                    <p:animEffect transition="in" filter="fade">
                                      <p:cBhvr>
                                        <p:cTn id="36" dur="500"/>
                                        <p:tgtEl>
                                          <p:spTgt spid="6">
                                            <p:graphicEl>
                                              <a:dgm id="{D533AF66-1B87-4FAB-97F5-FE225DAD61B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3C265039-D74C-43B3-B397-08F86F67EAD5}"/>
                                            </p:graphicEl>
                                          </p:spTgt>
                                        </p:tgtEl>
                                        <p:attrNameLst>
                                          <p:attrName>style.visibility</p:attrName>
                                        </p:attrNameLst>
                                      </p:cBhvr>
                                      <p:to>
                                        <p:strVal val="visible"/>
                                      </p:to>
                                    </p:set>
                                    <p:animEffect transition="in" filter="fade">
                                      <p:cBhvr>
                                        <p:cTn id="41" dur="500"/>
                                        <p:tgtEl>
                                          <p:spTgt spid="6">
                                            <p:graphicEl>
                                              <a:dgm id="{3C265039-D74C-43B3-B397-08F86F67EAD5}"/>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79E4F1ED-7ABF-4E71-B674-8441F47810DE}"/>
                                            </p:graphicEl>
                                          </p:spTgt>
                                        </p:tgtEl>
                                        <p:attrNameLst>
                                          <p:attrName>style.visibility</p:attrName>
                                        </p:attrNameLst>
                                      </p:cBhvr>
                                      <p:to>
                                        <p:strVal val="visible"/>
                                      </p:to>
                                    </p:set>
                                    <p:animEffect transition="in" filter="fade">
                                      <p:cBhvr>
                                        <p:cTn id="44" dur="500"/>
                                        <p:tgtEl>
                                          <p:spTgt spid="6">
                                            <p:graphicEl>
                                              <a:dgm id="{79E4F1ED-7ABF-4E71-B674-8441F47810DE}"/>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0843" y="302437"/>
            <a:ext cx="11352628" cy="646331"/>
          </a:xfrm>
          <a:prstGeom prst="rect">
            <a:avLst/>
          </a:prstGeom>
          <a:solidFill>
            <a:srgbClr val="002060"/>
          </a:solidFill>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 19"/>
          <p:cNvGraphicFramePr/>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7" dur="500"/>
                                        <p:tgtEl>
                                          <p:spTgt spid="16">
                                            <p:graphicEl>
                                              <a:dgm id="{F28C006B-F45E-4142-9890-0FF77A20C94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2" dur="500"/>
                                        <p:tgtEl>
                                          <p:spTgt spid="16">
                                            <p:graphicEl>
                                              <a:dgm id="{8B63A88B-1864-4B1D-8875-AAFC8A9F29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5" dur="500"/>
                                        <p:tgtEl>
                                          <p:spTgt spid="16">
                                            <p:graphicEl>
                                              <a:dgm id="{1777B3BF-58F8-4B59-8F67-1ABA925EC6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0" dur="500"/>
                                        <p:tgtEl>
                                          <p:spTgt spid="16">
                                            <p:graphicEl>
                                              <a:dgm id="{23DC17A0-BB55-46E6-9153-EDBA108264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3" dur="500"/>
                                        <p:tgtEl>
                                          <p:spTgt spid="16">
                                            <p:graphicEl>
                                              <a:dgm id="{ABC2270F-32CF-41D0-B42F-2B4451DD4C3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28" dur="500"/>
                                        <p:tgtEl>
                                          <p:spTgt spid="16">
                                            <p:graphicEl>
                                              <a:dgm id="{59274B8E-9335-4D5E-A578-F5B4282FBAC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1" dur="500"/>
                                        <p:tgtEl>
                                          <p:spTgt spid="16">
                                            <p:graphicEl>
                                              <a:dgm id="{6F66FD7B-BB01-4435-9FB9-46F223ADB3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36" dur="500"/>
                                        <p:tgtEl>
                                          <p:spTgt spid="20">
                                            <p:graphicEl>
                                              <a:dgm id="{F28C006B-F45E-4142-9890-0FF77A20C94D}"/>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1" dur="500"/>
                                        <p:tgtEl>
                                          <p:spTgt spid="20">
                                            <p:graphicEl>
                                              <a:dgm id="{23DC17A0-BB55-46E6-9153-EDBA108264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4" dur="500"/>
                                        <p:tgtEl>
                                          <p:spTgt spid="20">
                                            <p:graphicEl>
                                              <a:dgm id="{ABC2270F-32CF-41D0-B42F-2B4451DD4C3F}"/>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49" dur="500"/>
                                        <p:tgtEl>
                                          <p:spTgt spid="20">
                                            <p:graphicEl>
                                              <a:dgm id="{59274B8E-9335-4D5E-A578-F5B4282FBAC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2"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Graphic spid="20"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0" y="1174819"/>
            <a:ext cx="4375151" cy="285836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a:solidFill>
                  <a:schemeClr val="bg1"/>
                </a:solidFill>
                <a:latin typeface="+mj-lt"/>
                <a:ea typeface="+mj-ea"/>
                <a:cs typeface="+mj-cs"/>
              </a:rPr>
              <a:t>Duluth Power &amp; Control Wheel</a:t>
            </a:r>
          </a:p>
        </p:txBody>
      </p:sp>
      <p:pic>
        <p:nvPicPr>
          <p:cNvPr id="5" name="Picture 7">
            <a:extLst>
              <a:ext uri="{FF2B5EF4-FFF2-40B4-BE49-F238E27FC236}">
                <a16:creationId xmlns:a16="http://schemas.microsoft.com/office/drawing/2014/main" id="{5B2B8FCE-5111-4CD9-B0F8-75F93002CB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42" b="3"/>
          <a:stretch/>
        </p:blipFill>
        <p:spPr bwMode="auto">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noFill/>
          <a:effectLst>
            <a:outerShdw blurRad="381000" dist="152400" dir="10800000" algn="r"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Shape 11">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734540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cales of Justice">
            <a:extLst>
              <a:ext uri="{FF2B5EF4-FFF2-40B4-BE49-F238E27FC236}">
                <a16:creationId xmlns:a16="http://schemas.microsoft.com/office/drawing/2014/main" id="{572CBD1C-634A-FBB4-40CA-10B018A7EE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BEABA0D-6065-9E42-4A0D-BEC8929E58B2}"/>
              </a:ext>
            </a:extLst>
          </p:cNvPr>
          <p:cNvSpPr>
            <a:spLocks noGrp="1"/>
          </p:cNvSpPr>
          <p:nvPr>
            <p:ph idx="1"/>
          </p:nvPr>
        </p:nvSpPr>
        <p:spPr>
          <a:xfrm>
            <a:off x="6090574" y="2421682"/>
            <a:ext cx="4977578" cy="3639289"/>
          </a:xfrm>
        </p:spPr>
        <p:txBody>
          <a:bodyPr anchor="ctr">
            <a:normAutofit fontScale="92500" lnSpcReduction="20000"/>
          </a:bodyPr>
          <a:lstStyle/>
          <a:p>
            <a:pPr marL="0" indent="0" algn="ctr">
              <a:buNone/>
            </a:pPr>
            <a:r>
              <a:rPr lang="en-GB" sz="5400" dirty="0">
                <a:solidFill>
                  <a:schemeClr val="tx2"/>
                </a:solidFill>
              </a:rPr>
              <a:t>LEGAL AND POLICY FRAMEWORKS RECOGNISING COERCIVE CONTROL</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127491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287B7C-F90F-9595-B7D0-1AC29CFA59F9}"/>
              </a:ext>
            </a:extLst>
          </p:cNvPr>
          <p:cNvPicPr>
            <a:picLocks noChangeAspect="1"/>
          </p:cNvPicPr>
          <p:nvPr/>
        </p:nvPicPr>
        <p:blipFill rotWithShape="1">
          <a:blip r:embed="rId2"/>
          <a:srcRect l="2824" t="15000" r="8357" b="10312"/>
          <a:stretch/>
        </p:blipFill>
        <p:spPr>
          <a:xfrm>
            <a:off x="4976029" y="1539845"/>
            <a:ext cx="6731338" cy="3778311"/>
          </a:xfrm>
          <a:prstGeom prst="rect">
            <a:avLst/>
          </a:prstGeom>
        </p:spPr>
      </p:pic>
      <p:pic>
        <p:nvPicPr>
          <p:cNvPr id="6" name="Picture 5">
            <a:hlinkClick r:id="rId3"/>
            <a:extLst>
              <a:ext uri="{FF2B5EF4-FFF2-40B4-BE49-F238E27FC236}">
                <a16:creationId xmlns:a16="http://schemas.microsoft.com/office/drawing/2014/main" id="{3B07A9AC-7C9E-06D5-CDBB-C7C21EEC30EC}"/>
              </a:ext>
            </a:extLst>
          </p:cNvPr>
          <p:cNvPicPr>
            <a:picLocks noChangeAspect="1"/>
          </p:cNvPicPr>
          <p:nvPr/>
        </p:nvPicPr>
        <p:blipFill>
          <a:blip r:embed="rId4"/>
          <a:stretch>
            <a:fillRect/>
          </a:stretch>
        </p:blipFill>
        <p:spPr>
          <a:xfrm>
            <a:off x="336171" y="696685"/>
            <a:ext cx="3919282" cy="5464629"/>
          </a:xfrm>
          <a:prstGeom prst="rect">
            <a:avLst/>
          </a:prstGeom>
        </p:spPr>
      </p:pic>
    </p:spTree>
    <p:extLst>
      <p:ext uri="{BB962C8B-B14F-4D97-AF65-F5344CB8AC3E}">
        <p14:creationId xmlns:p14="http://schemas.microsoft.com/office/powerpoint/2010/main" val="2006789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0102DA5-B52E-C9A7-F2EE-3393AC31B10A}"/>
              </a:ext>
            </a:extLst>
          </p:cNvPr>
          <p:cNvSpPr>
            <a:spLocks noGrp="1"/>
          </p:cNvSpPr>
          <p:nvPr>
            <p:ph idx="1"/>
          </p:nvPr>
        </p:nvSpPr>
        <p:spPr>
          <a:xfrm>
            <a:off x="478631" y="1214438"/>
            <a:ext cx="5617369" cy="4901697"/>
          </a:xfrm>
          <a:solidFill>
            <a:schemeClr val="bg1"/>
          </a:solidFill>
        </p:spPr>
        <p:txBody>
          <a:bodyPr>
            <a:normAutofit/>
          </a:bodyPr>
          <a:lstStyle/>
          <a:p>
            <a:pPr fontAlgn="base">
              <a:buFont typeface="Arial" panose="020B0604020202020204" pitchFamily="34" charset="0"/>
              <a:buChar char="•"/>
            </a:pPr>
            <a:r>
              <a:rPr lang="en-GB" sz="1400" b="0" i="0" dirty="0">
                <a:effectLst/>
                <a:latin typeface="Poppins" panose="020B0502040204020203" pitchFamily="2" charset="0"/>
              </a:rPr>
              <a:t>Fewer than half of survivors were able to access the community-based support that they wanted, and only 28% said accessing help was easy or straightforward.</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Just 29% of survivors who wanted support for their children were able to access it.</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Only 7% of survivors who wanted their perpetrator to receive support to change their behaviour were able to get it.</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Organisations run ‘by and for’ </a:t>
            </a:r>
            <a:r>
              <a:rPr lang="en-GB" sz="1400" b="0" i="0" dirty="0" err="1">
                <a:effectLst/>
                <a:latin typeface="Poppins" panose="020B0502040204020203" pitchFamily="2" charset="0"/>
              </a:rPr>
              <a:t>minoritised</a:t>
            </a:r>
            <a:r>
              <a:rPr lang="en-GB" sz="1400" b="0" i="0" dirty="0">
                <a:effectLst/>
                <a:latin typeface="Poppins" panose="020B0502040204020203" pitchFamily="2" charset="0"/>
              </a:rPr>
              <a:t> communities were 5 times less likely to receive statutory funding than mainstream domestic abuse organisations.</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Almost half of all these specialist ‘by and for’ organisations that support </a:t>
            </a:r>
            <a:r>
              <a:rPr lang="en-GB" sz="1400" b="0" i="0" dirty="0" err="1">
                <a:effectLst/>
                <a:latin typeface="Poppins" panose="020B0502040204020203" pitchFamily="2" charset="0"/>
              </a:rPr>
              <a:t>minoritised</a:t>
            </a:r>
            <a:r>
              <a:rPr lang="en-GB" sz="1400" b="0" i="0" dirty="0">
                <a:effectLst/>
                <a:latin typeface="Poppins" panose="020B0502040204020203" pitchFamily="2" charset="0"/>
              </a:rPr>
              <a:t> victims are based in London and the South- East of England.</a:t>
            </a:r>
          </a:p>
          <a:p>
            <a:endParaRPr lang="en-GB" sz="1100" dirty="0"/>
          </a:p>
        </p:txBody>
      </p:sp>
      <p:pic>
        <p:nvPicPr>
          <p:cNvPr id="5" name="Picture 4">
            <a:extLst>
              <a:ext uri="{FF2B5EF4-FFF2-40B4-BE49-F238E27FC236}">
                <a16:creationId xmlns:a16="http://schemas.microsoft.com/office/drawing/2014/main" id="{3F7C840F-E29D-8900-CFE1-9AE88EB7BCDD}"/>
              </a:ext>
            </a:extLst>
          </p:cNvPr>
          <p:cNvPicPr>
            <a:picLocks noChangeAspect="1"/>
          </p:cNvPicPr>
          <p:nvPr/>
        </p:nvPicPr>
        <p:blipFill rotWithShape="1">
          <a:blip r:embed="rId3"/>
          <a:srcRect t="12188" r="10162" b="43958"/>
          <a:stretch/>
        </p:blipFill>
        <p:spPr>
          <a:xfrm>
            <a:off x="6165057" y="1739892"/>
            <a:ext cx="5342816" cy="310311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366128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CE309-3E23-1732-1666-BFBD6AFDE3FE}"/>
              </a:ext>
            </a:extLst>
          </p:cNvPr>
          <p:cNvSpPr>
            <a:spLocks noGrp="1"/>
          </p:cNvSpPr>
          <p:nvPr>
            <p:ph type="title"/>
          </p:nvPr>
        </p:nvSpPr>
        <p:spPr/>
        <p:txBody>
          <a:bodyPr/>
          <a:lstStyle/>
          <a:p>
            <a:r>
              <a:rPr lang="en-GB" dirty="0"/>
              <a:t>Domestic Abuse Joint Justice Plan (2024)</a:t>
            </a:r>
          </a:p>
        </p:txBody>
      </p:sp>
      <p:pic>
        <p:nvPicPr>
          <p:cNvPr id="5" name="Content Placeholder 4">
            <a:hlinkClick r:id="rId3"/>
            <a:extLst>
              <a:ext uri="{FF2B5EF4-FFF2-40B4-BE49-F238E27FC236}">
                <a16:creationId xmlns:a16="http://schemas.microsoft.com/office/drawing/2014/main" id="{A5C92AC2-1571-0572-5547-17348931AF80}"/>
              </a:ext>
            </a:extLst>
          </p:cNvPr>
          <p:cNvPicPr>
            <a:picLocks noGrp="1" noChangeAspect="1"/>
          </p:cNvPicPr>
          <p:nvPr>
            <p:ph idx="1"/>
          </p:nvPr>
        </p:nvPicPr>
        <p:blipFill>
          <a:blip r:embed="rId4"/>
          <a:stretch>
            <a:fillRect/>
          </a:stretch>
        </p:blipFill>
        <p:spPr>
          <a:xfrm>
            <a:off x="8203065" y="2241702"/>
            <a:ext cx="3640544" cy="1942849"/>
          </a:xfrm>
          <a:prstGeom prst="rect">
            <a:avLst/>
          </a:prstGeom>
          <a:ln>
            <a:noFill/>
          </a:ln>
          <a:effectLst>
            <a:outerShdw blurRad="190500" algn="tl" rotWithShape="0">
              <a:srgbClr val="000000">
                <a:alpha val="70000"/>
              </a:srgbClr>
            </a:outerShdw>
          </a:effectLst>
        </p:spPr>
      </p:pic>
      <p:sp>
        <p:nvSpPr>
          <p:cNvPr id="7" name="TextBox 6">
            <a:extLst>
              <a:ext uri="{FF2B5EF4-FFF2-40B4-BE49-F238E27FC236}">
                <a16:creationId xmlns:a16="http://schemas.microsoft.com/office/drawing/2014/main" id="{056FCD64-2DD3-2A3F-1DB6-B802CCB3ADBB}"/>
              </a:ext>
            </a:extLst>
          </p:cNvPr>
          <p:cNvSpPr txBox="1"/>
          <p:nvPr/>
        </p:nvSpPr>
        <p:spPr>
          <a:xfrm>
            <a:off x="122287" y="1429951"/>
            <a:ext cx="7733298" cy="5509200"/>
          </a:xfrm>
          <a:prstGeom prst="rect">
            <a:avLst/>
          </a:prstGeom>
          <a:noFill/>
        </p:spPr>
        <p:txBody>
          <a:bodyPr wrap="square">
            <a:spAutoFit/>
          </a:bodyPr>
          <a:lstStyle/>
          <a:p>
            <a:r>
              <a:rPr lang="en-GB" sz="1600" dirty="0"/>
              <a:t>Key Aims of the Plan</a:t>
            </a:r>
          </a:p>
          <a:p>
            <a:r>
              <a:rPr lang="en-GB" sz="1600" b="1" dirty="0"/>
              <a:t>1. Improve Timeliness and Quality of Investigations</a:t>
            </a:r>
          </a:p>
          <a:p>
            <a:r>
              <a:rPr lang="en-GB" sz="1600" dirty="0"/>
              <a:t>The plan outlines innovations and new ways of working to speed up investigations and make charging decisions more efficient. Early collaboration between police and prosecutors is central to building stronger, evidence‑led cases from the outset. </a:t>
            </a:r>
          </a:p>
          <a:p>
            <a:r>
              <a:rPr lang="en-GB" sz="1600" dirty="0"/>
              <a:t>2. </a:t>
            </a:r>
            <a:r>
              <a:rPr lang="en-GB" sz="1600" b="1" dirty="0"/>
              <a:t>Strengthen Governance and Accountability</a:t>
            </a:r>
          </a:p>
          <a:p>
            <a:r>
              <a:rPr lang="en-GB" sz="1600" dirty="0"/>
              <a:t>Better governance structures are intended to improve leadership, oversight, and consistency across forces and CPS areas. </a:t>
            </a:r>
          </a:p>
          <a:p>
            <a:r>
              <a:rPr lang="en-GB" sz="1600" b="1" dirty="0"/>
              <a:t>3. Enhance Culture and Communication</a:t>
            </a:r>
          </a:p>
          <a:p>
            <a:r>
              <a:rPr lang="en-GB" sz="1600" dirty="0"/>
              <a:t>The plan seeks to improve understanding of domestic abuse across the workforce, emphasising behaviour‑driven offending and patterns of coercive control, not just single incidents. </a:t>
            </a:r>
          </a:p>
          <a:p>
            <a:r>
              <a:rPr lang="en-GB" sz="1600" dirty="0"/>
              <a:t>4. </a:t>
            </a:r>
            <a:r>
              <a:rPr lang="en-GB" sz="1600" b="1" dirty="0"/>
              <a:t>Build Expertise Through Joint Training</a:t>
            </a:r>
          </a:p>
          <a:p>
            <a:r>
              <a:rPr lang="en-GB" sz="1600" dirty="0"/>
              <a:t>Collaborative learning opportunities aim to raise standards in domestic abuse casework and ensure police and CPS staff have specialist knowledge. </a:t>
            </a:r>
          </a:p>
          <a:p>
            <a:r>
              <a:rPr lang="en-GB" sz="1600" dirty="0"/>
              <a:t>5. </a:t>
            </a:r>
            <a:r>
              <a:rPr lang="en-GB" sz="1600" b="1" dirty="0"/>
              <a:t>Improve Support for Victims</a:t>
            </a:r>
          </a:p>
          <a:p>
            <a:r>
              <a:rPr lang="en-GB" sz="1600" dirty="0"/>
              <a:t>Victims' rights, experiences, and safety are central. The plan aims for more consistent support, better safeguarding, and quicker case progression to reduce harm and improve confidence in the justice process. </a:t>
            </a:r>
          </a:p>
          <a:p>
            <a:r>
              <a:rPr lang="en-GB" sz="1600" dirty="0"/>
              <a:t>6. </a:t>
            </a:r>
            <a:r>
              <a:rPr lang="en-GB" sz="1600" b="1" dirty="0"/>
              <a:t>Improve File Quality and Case Progression</a:t>
            </a:r>
          </a:p>
          <a:p>
            <a:r>
              <a:rPr lang="en-GB" sz="1600" dirty="0"/>
              <a:t>Higher‑quality case files and proportionate action plans are intended to reduce delays and ensure more efficient journeys through the justice system.</a:t>
            </a:r>
          </a:p>
        </p:txBody>
      </p:sp>
    </p:spTree>
    <p:extLst>
      <p:ext uri="{BB962C8B-B14F-4D97-AF65-F5344CB8AC3E}">
        <p14:creationId xmlns:p14="http://schemas.microsoft.com/office/powerpoint/2010/main" val="1980347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CBAC922D-3602-702F-C6FE-E7FC287EEA05}"/>
              </a:ext>
            </a:extLst>
          </p:cNvPr>
          <p:cNvPicPr>
            <a:picLocks noChangeAspect="1"/>
          </p:cNvPicPr>
          <p:nvPr/>
        </p:nvPicPr>
        <p:blipFill>
          <a:blip r:embed="rId4"/>
          <a:stretch>
            <a:fillRect/>
          </a:stretch>
        </p:blipFill>
        <p:spPr>
          <a:xfrm>
            <a:off x="819485" y="457200"/>
            <a:ext cx="4019641" cy="5390147"/>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29C1472A-24DC-3C80-C2AC-6334C02B7333}"/>
              </a:ext>
            </a:extLst>
          </p:cNvPr>
          <p:cNvSpPr txBox="1"/>
          <p:nvPr/>
        </p:nvSpPr>
        <p:spPr>
          <a:xfrm>
            <a:off x="5342021" y="854242"/>
            <a:ext cx="6148137" cy="6001643"/>
          </a:xfrm>
          <a:prstGeom prst="rect">
            <a:avLst/>
          </a:prstGeom>
          <a:noFill/>
        </p:spPr>
        <p:txBody>
          <a:bodyPr wrap="square" rtlCol="0">
            <a:spAutoFit/>
          </a:bodyPr>
          <a:lstStyle/>
          <a:p>
            <a:r>
              <a:rPr lang="en-GB" sz="2400" b="1" u="sng" dirty="0"/>
              <a:t>12 Recommendations</a:t>
            </a:r>
          </a:p>
          <a:p>
            <a:endParaRPr lang="en-GB" dirty="0"/>
          </a:p>
          <a:p>
            <a:pPr marL="342900" indent="-342900">
              <a:buAutoNum type="arabicPeriod"/>
            </a:pPr>
            <a:r>
              <a:rPr lang="en-GB" dirty="0"/>
              <a:t>Improve and integrate national data systems</a:t>
            </a:r>
          </a:p>
          <a:p>
            <a:pPr marL="342900" indent="-342900">
              <a:buAutoNum type="arabicPeriod"/>
            </a:pPr>
            <a:r>
              <a:rPr lang="en-GB" dirty="0"/>
              <a:t>Strengthen oversight and transparency</a:t>
            </a:r>
          </a:p>
          <a:p>
            <a:pPr marL="342900" indent="-342900">
              <a:buAutoNum type="arabicPeriod"/>
            </a:pPr>
            <a:r>
              <a:rPr lang="en-GB" dirty="0"/>
              <a:t>Embed a co-ordinated community response.</a:t>
            </a:r>
          </a:p>
          <a:p>
            <a:pPr marL="342900" indent="-342900">
              <a:buAutoNum type="arabicPeriod"/>
            </a:pPr>
            <a:r>
              <a:rPr lang="en-GB" dirty="0"/>
              <a:t>Increase long-term funding for specialist services</a:t>
            </a:r>
          </a:p>
          <a:p>
            <a:pPr marL="342900" indent="-342900">
              <a:buAutoNum type="arabicPeriod"/>
            </a:pPr>
            <a:r>
              <a:rPr lang="en-GB" dirty="0"/>
              <a:t>Fully integrate the specialist services into the CJS</a:t>
            </a:r>
          </a:p>
          <a:p>
            <a:pPr marL="342900" indent="-342900">
              <a:buAutoNum type="arabicPeriod"/>
            </a:pPr>
            <a:r>
              <a:rPr lang="en-GB" dirty="0"/>
              <a:t>Mandatory, consistent training for all criminal justice professionals.</a:t>
            </a:r>
          </a:p>
          <a:p>
            <a:pPr marL="342900" indent="-342900">
              <a:buAutoNum type="arabicPeriod"/>
            </a:pPr>
            <a:r>
              <a:rPr lang="en-GB" dirty="0"/>
              <a:t>Elevate domestic abuse within policing</a:t>
            </a:r>
          </a:p>
          <a:p>
            <a:pPr marL="342900" indent="-342900">
              <a:buAutoNum type="arabicPeriod"/>
            </a:pPr>
            <a:r>
              <a:rPr lang="en-GB" dirty="0"/>
              <a:t>Strengthen vetting, misconduct processes and responses to police perpetrated abuse</a:t>
            </a:r>
          </a:p>
          <a:p>
            <a:pPr marL="342900" indent="-342900">
              <a:buAutoNum type="arabicPeriod"/>
            </a:pPr>
            <a:r>
              <a:rPr lang="en-GB" dirty="0"/>
              <a:t>Expand quality-assured perpetrator interventions nationwide</a:t>
            </a:r>
          </a:p>
          <a:p>
            <a:pPr marL="342900" indent="-342900">
              <a:buAutoNum type="arabicPeriod"/>
            </a:pPr>
            <a:r>
              <a:rPr lang="en-GB" dirty="0"/>
              <a:t>Reduce court delays and improve survivor experience</a:t>
            </a:r>
          </a:p>
          <a:p>
            <a:pPr marL="342900" indent="-342900">
              <a:buAutoNum type="arabicPeriod"/>
            </a:pPr>
            <a:r>
              <a:rPr lang="en-GB" dirty="0"/>
              <a:t>Strengthen prison and probation responses</a:t>
            </a:r>
          </a:p>
          <a:p>
            <a:pPr marL="342900" indent="-342900">
              <a:buAutoNum type="arabicPeriod"/>
            </a:pPr>
            <a:r>
              <a:rPr lang="en-GB" dirty="0"/>
              <a:t>Address systemic issues around police-perpetrated domestic abuse.</a:t>
            </a:r>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26892646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933AEF73-C8E3-CF9A-EAA2-0A5C5D595DE1}"/>
              </a:ext>
            </a:extLst>
          </p:cNvPr>
          <p:cNvPicPr>
            <a:picLocks noGrp="1" noChangeAspect="1"/>
          </p:cNvPicPr>
          <p:nvPr>
            <p:ph idx="1"/>
          </p:nvPr>
        </p:nvPicPr>
        <p:blipFill>
          <a:blip r:embed="rId4"/>
          <a:stretch>
            <a:fillRect/>
          </a:stretch>
        </p:blipFill>
        <p:spPr>
          <a:xfrm>
            <a:off x="751288" y="646530"/>
            <a:ext cx="6358056" cy="43513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C0C64B3A-E2D6-3D87-25A8-3F9B5A3C7FFC}"/>
              </a:ext>
            </a:extLst>
          </p:cNvPr>
          <p:cNvSpPr txBox="1"/>
          <p:nvPr/>
        </p:nvSpPr>
        <p:spPr>
          <a:xfrm>
            <a:off x="7856621" y="1179095"/>
            <a:ext cx="3140242" cy="4832092"/>
          </a:xfrm>
          <a:prstGeom prst="rect">
            <a:avLst/>
          </a:prstGeom>
          <a:noFill/>
        </p:spPr>
        <p:txBody>
          <a:bodyPr wrap="square" rtlCol="0">
            <a:spAutoFit/>
          </a:bodyPr>
          <a:lstStyle/>
          <a:p>
            <a:r>
              <a:rPr lang="en-GB" sz="2800" b="1" u="sng" dirty="0"/>
              <a:t>TASK:</a:t>
            </a:r>
          </a:p>
          <a:p>
            <a:endParaRPr lang="en-GB" sz="2800" dirty="0"/>
          </a:p>
          <a:p>
            <a:r>
              <a:rPr lang="en-GB" sz="2800" dirty="0"/>
              <a:t>Which 2 recommendations were accepted in full?</a:t>
            </a:r>
          </a:p>
          <a:p>
            <a:endParaRPr lang="en-GB" sz="2800" dirty="0"/>
          </a:p>
          <a:p>
            <a:r>
              <a:rPr lang="en-GB" sz="2800" dirty="0"/>
              <a:t>Which recommendation was rejected and why?</a:t>
            </a:r>
          </a:p>
        </p:txBody>
      </p:sp>
    </p:spTree>
    <p:extLst>
      <p:ext uri="{BB962C8B-B14F-4D97-AF65-F5344CB8AC3E}">
        <p14:creationId xmlns:p14="http://schemas.microsoft.com/office/powerpoint/2010/main" val="14260815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with red strings">
            <a:extLst>
              <a:ext uri="{FF2B5EF4-FFF2-40B4-BE49-F238E27FC236}">
                <a16:creationId xmlns:a16="http://schemas.microsoft.com/office/drawing/2014/main" id="{26F3C8C2-BD5C-D5AB-624B-D9F66A1784C1}"/>
              </a:ext>
            </a:extLst>
          </p:cNvPr>
          <p:cNvPicPr>
            <a:picLocks noChangeAspect="1"/>
          </p:cNvPicPr>
          <p:nvPr/>
        </p:nvPicPr>
        <p:blipFill>
          <a:blip r:embed="rId2"/>
          <a:srcRect l="25664" r="21677"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BD198-8651-FDD9-5905-3E89B7E05F04}"/>
              </a:ext>
            </a:extLst>
          </p:cNvPr>
          <p:cNvSpPr>
            <a:spLocks noGrp="1"/>
          </p:cNvSpPr>
          <p:nvPr>
            <p:ph type="title"/>
          </p:nvPr>
        </p:nvSpPr>
        <p:spPr>
          <a:xfrm>
            <a:off x="6115317" y="405685"/>
            <a:ext cx="5464968" cy="1559301"/>
          </a:xfrm>
        </p:spPr>
        <p:txBody>
          <a:bodyPr>
            <a:normAutofit fontScale="90000"/>
          </a:bodyPr>
          <a:lstStyle/>
          <a:p>
            <a:r>
              <a:rPr lang="en-GB" sz="4000" dirty="0"/>
              <a:t>Practical recognition of CC</a:t>
            </a:r>
            <a:br>
              <a:rPr lang="en-GB" sz="4000" dirty="0"/>
            </a:br>
            <a:endParaRPr lang="en-GB" sz="4000" dirty="0"/>
          </a:p>
        </p:txBody>
      </p:sp>
      <p:sp>
        <p:nvSpPr>
          <p:cNvPr id="3" name="Content Placeholder 2">
            <a:extLst>
              <a:ext uri="{FF2B5EF4-FFF2-40B4-BE49-F238E27FC236}">
                <a16:creationId xmlns:a16="http://schemas.microsoft.com/office/drawing/2014/main" id="{1283E008-1ED4-645A-98A7-1F0B640FE20A}"/>
              </a:ext>
            </a:extLst>
          </p:cNvPr>
          <p:cNvSpPr>
            <a:spLocks noGrp="1"/>
          </p:cNvSpPr>
          <p:nvPr>
            <p:ph idx="1"/>
          </p:nvPr>
        </p:nvSpPr>
        <p:spPr>
          <a:xfrm>
            <a:off x="6115317" y="3043989"/>
            <a:ext cx="5062020" cy="3196089"/>
          </a:xfrm>
        </p:spPr>
        <p:txBody>
          <a:bodyPr anchor="ctr">
            <a:normAutofit/>
          </a:bodyPr>
          <a:lstStyle/>
          <a:p>
            <a:pPr marL="0" indent="0" fontAlgn="t">
              <a:buNone/>
            </a:pPr>
            <a:r>
              <a:rPr lang="en-GB" sz="3600" dirty="0"/>
              <a:t>Despite legal recognition, frontline CJS practice still struggles to consistently identify and respond to coercive control.</a:t>
            </a:r>
          </a:p>
        </p:txBody>
      </p:sp>
    </p:spTree>
    <p:extLst>
      <p:ext uri="{BB962C8B-B14F-4D97-AF65-F5344CB8AC3E}">
        <p14:creationId xmlns:p14="http://schemas.microsoft.com/office/powerpoint/2010/main" val="7239091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704C44-7952-E30B-E13E-B0C2D1568F61}"/>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Practical recognition of CC</a:t>
            </a:r>
          </a:p>
        </p:txBody>
      </p:sp>
      <p:sp>
        <p:nvSpPr>
          <p:cNvPr id="3" name="Content Placeholder 2">
            <a:extLst>
              <a:ext uri="{FF2B5EF4-FFF2-40B4-BE49-F238E27FC236}">
                <a16:creationId xmlns:a16="http://schemas.microsoft.com/office/drawing/2014/main" id="{A20083D3-192D-4322-2E1E-2F6275ED4295}"/>
              </a:ext>
            </a:extLst>
          </p:cNvPr>
          <p:cNvSpPr>
            <a:spLocks noGrp="1"/>
          </p:cNvSpPr>
          <p:nvPr>
            <p:ph idx="1"/>
          </p:nvPr>
        </p:nvSpPr>
        <p:spPr>
          <a:xfrm>
            <a:off x="4380855" y="1412489"/>
            <a:ext cx="3427283" cy="4363844"/>
          </a:xfrm>
        </p:spPr>
        <p:txBody>
          <a:bodyPr vert="horz" lIns="91440" tIns="45720" rIns="91440" bIns="45720" rtlCol="0">
            <a:normAutofit fontScale="92500" lnSpcReduction="10000"/>
          </a:bodyPr>
          <a:lstStyle/>
          <a:p>
            <a:pPr marL="0"/>
            <a:r>
              <a:rPr lang="en-US" b="1" u="sng" dirty="0"/>
              <a:t>Under-resourced and poorly trained policing:</a:t>
            </a:r>
          </a:p>
          <a:p>
            <a:pPr marL="0"/>
            <a:r>
              <a:rPr lang="en-US" dirty="0"/>
              <a:t>Police often mis-frame domestic abuse as isolated incidents, which leads to them missing CC completely.</a:t>
            </a:r>
          </a:p>
          <a:p>
            <a:pPr marL="0"/>
            <a:r>
              <a:rPr lang="en-US" dirty="0"/>
              <a:t>Resources are a major barrier – Public protection receives only a small proportion of police budgets.</a:t>
            </a:r>
          </a:p>
          <a:p>
            <a:pPr marL="0"/>
            <a:endParaRPr lang="en-US"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0B3E287-EBDB-05F5-B1C7-87F8C1B10D9C}"/>
              </a:ext>
            </a:extLst>
          </p:cNvPr>
          <p:cNvSpPr txBox="1"/>
          <p:nvPr/>
        </p:nvSpPr>
        <p:spPr>
          <a:xfrm>
            <a:off x="8451604" y="1412489"/>
            <a:ext cx="3197701" cy="4363844"/>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000" b="1" u="sng" dirty="0"/>
              <a:t>Systemic failing documented in official reports</a:t>
            </a:r>
          </a:p>
          <a:p>
            <a:pPr indent="-228600">
              <a:lnSpc>
                <a:spcPct val="90000"/>
              </a:lnSpc>
              <a:spcAft>
                <a:spcPts val="600"/>
              </a:spcAft>
              <a:buFont typeface="Arial" panose="020B0604020202020204" pitchFamily="34" charset="0"/>
              <a:buChar char="•"/>
            </a:pPr>
            <a:endParaRPr lang="en-US" sz="2000" b="1" u="sng" dirty="0"/>
          </a:p>
          <a:p>
            <a:pPr indent="-228600" fontAlgn="t">
              <a:lnSpc>
                <a:spcPct val="90000"/>
              </a:lnSpc>
              <a:spcAft>
                <a:spcPts val="600"/>
              </a:spcAft>
              <a:buFont typeface="Arial" panose="020B0604020202020204" pitchFamily="34" charset="0"/>
              <a:buChar char="•"/>
            </a:pPr>
            <a:r>
              <a:rPr lang="en-US" sz="2000" dirty="0"/>
              <a:t>The Domestic Abuse Commissioner’s 2025 report highlights grave shortcomings:</a:t>
            </a:r>
          </a:p>
          <a:p>
            <a:pPr indent="-228600" fontAlgn="t">
              <a:lnSpc>
                <a:spcPct val="90000"/>
              </a:lnSpc>
              <a:spcAft>
                <a:spcPts val="600"/>
              </a:spcAft>
              <a:buFont typeface="Arial" panose="020B0604020202020204" pitchFamily="34" charset="0"/>
              <a:buChar char="•"/>
            </a:pPr>
            <a:r>
              <a:rPr lang="en-US" sz="2000" dirty="0"/>
              <a:t>Only </a:t>
            </a:r>
            <a:r>
              <a:rPr lang="en-US" sz="2000" b="1" dirty="0"/>
              <a:t>6% of police‑recorded domestic abuse cases lead to conviction</a:t>
            </a:r>
            <a:r>
              <a:rPr lang="en-US" sz="2000" dirty="0"/>
              <a:t>.</a:t>
            </a:r>
          </a:p>
          <a:p>
            <a:pPr indent="-228600" fontAlgn="t">
              <a:lnSpc>
                <a:spcPct val="90000"/>
              </a:lnSpc>
              <a:spcAft>
                <a:spcPts val="600"/>
              </a:spcAft>
              <a:buFont typeface="Arial" panose="020B0604020202020204" pitchFamily="34" charset="0"/>
              <a:buChar char="•"/>
            </a:pPr>
            <a:r>
              <a:rPr lang="en-US" sz="2000" dirty="0"/>
              <a:t>Many victims report “</a:t>
            </a:r>
            <a:r>
              <a:rPr lang="en-US" sz="2000" b="1" dirty="0"/>
              <a:t>frustration, disappointment, and lack of faith</a:t>
            </a:r>
            <a:r>
              <a:rPr lang="en-US" sz="2000" dirty="0"/>
              <a:t>” in the system meant to protect them.</a:t>
            </a:r>
            <a:endParaRPr lang="en-US" sz="2000" b="1" u="sng"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38035145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F781-9A80-66DD-F1F7-B6B12C379C26}"/>
              </a:ext>
            </a:extLst>
          </p:cNvPr>
          <p:cNvSpPr>
            <a:spLocks noGrp="1"/>
          </p:cNvSpPr>
          <p:nvPr>
            <p:ph type="title"/>
          </p:nvPr>
        </p:nvSpPr>
        <p:spPr/>
        <p:txBody>
          <a:bodyPr/>
          <a:lstStyle/>
          <a:p>
            <a:r>
              <a:rPr lang="en-GB" dirty="0"/>
              <a:t>Practical recognition of CC</a:t>
            </a:r>
          </a:p>
        </p:txBody>
      </p:sp>
      <p:sp>
        <p:nvSpPr>
          <p:cNvPr id="3" name="Content Placeholder 2">
            <a:extLst>
              <a:ext uri="{FF2B5EF4-FFF2-40B4-BE49-F238E27FC236}">
                <a16:creationId xmlns:a16="http://schemas.microsoft.com/office/drawing/2014/main" id="{14D3D955-60A9-FD48-6D25-E8292AC4FAA6}"/>
              </a:ext>
            </a:extLst>
          </p:cNvPr>
          <p:cNvSpPr>
            <a:spLocks noGrp="1"/>
          </p:cNvSpPr>
          <p:nvPr>
            <p:ph idx="1"/>
          </p:nvPr>
        </p:nvSpPr>
        <p:spPr>
          <a:xfrm>
            <a:off x="504436" y="1690688"/>
            <a:ext cx="10515600" cy="4351338"/>
          </a:xfrm>
        </p:spPr>
        <p:txBody>
          <a:bodyPr/>
          <a:lstStyle/>
          <a:p>
            <a:r>
              <a:rPr lang="en-GB" dirty="0"/>
              <a:t>Centre for Women’s Justice (2025)</a:t>
            </a:r>
          </a:p>
          <a:p>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1D016CE5-86B8-8906-F33A-52141639FDAF}"/>
              </a:ext>
            </a:extLst>
          </p:cNvPr>
          <p:cNvPicPr>
            <a:picLocks noChangeAspect="1"/>
          </p:cNvPicPr>
          <p:nvPr/>
        </p:nvPicPr>
        <p:blipFill>
          <a:blip r:embed="rId4"/>
          <a:stretch>
            <a:fillRect/>
          </a:stretch>
        </p:blipFill>
        <p:spPr>
          <a:xfrm>
            <a:off x="7471611" y="306652"/>
            <a:ext cx="4720389" cy="1897968"/>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5911EE77-F092-984A-450F-F3BCF98EE378}"/>
              </a:ext>
            </a:extLst>
          </p:cNvPr>
          <p:cNvSpPr txBox="1"/>
          <p:nvPr/>
        </p:nvSpPr>
        <p:spPr>
          <a:xfrm>
            <a:off x="504436" y="2339557"/>
            <a:ext cx="11183127" cy="4524315"/>
          </a:xfrm>
          <a:prstGeom prst="rect">
            <a:avLst/>
          </a:prstGeom>
          <a:noFill/>
        </p:spPr>
        <p:txBody>
          <a:bodyPr wrap="square">
            <a:spAutoFit/>
          </a:bodyPr>
          <a:lstStyle/>
          <a:p>
            <a:pPr fontAlgn="t"/>
            <a:r>
              <a:rPr lang="en-GB" sz="2400" b="1" i="0" kern="1200" dirty="0">
                <a:solidFill>
                  <a:schemeClr val="tx1"/>
                </a:solidFill>
                <a:effectLst/>
                <a:latin typeface="+mn-lt"/>
                <a:ea typeface="+mn-ea"/>
                <a:cs typeface="+mn-cs"/>
              </a:rPr>
              <a:t>Olivia</a:t>
            </a:r>
            <a:r>
              <a:rPr lang="en-GB" sz="2400" b="0" i="0" kern="1200" dirty="0">
                <a:solidFill>
                  <a:schemeClr val="tx1"/>
                </a:solidFill>
                <a:effectLst/>
                <a:latin typeface="+mn-lt"/>
                <a:ea typeface="+mn-ea"/>
                <a:cs typeface="+mn-cs"/>
              </a:rPr>
              <a:t> – A police officer coerced by her controlling police‑officer ex‑partner into giving him computer system access; she was prosecuted, lost her job, and suffered long‑term psychological harm. </a:t>
            </a:r>
          </a:p>
          <a:p>
            <a:pPr fontAlgn="t"/>
            <a:r>
              <a:rPr lang="en-GB" sz="2400" b="1" i="0" kern="1200" dirty="0">
                <a:solidFill>
                  <a:schemeClr val="tx1"/>
                </a:solidFill>
                <a:effectLst/>
                <a:latin typeface="+mn-lt"/>
                <a:ea typeface="+mn-ea"/>
                <a:cs typeface="+mn-cs"/>
              </a:rPr>
              <a:t>Isabella</a:t>
            </a:r>
            <a:r>
              <a:rPr lang="en-GB" sz="2400" b="0" i="0" kern="1200" dirty="0">
                <a:solidFill>
                  <a:schemeClr val="tx1"/>
                </a:solidFill>
                <a:effectLst/>
                <a:latin typeface="+mn-lt"/>
                <a:ea typeface="+mn-ea"/>
                <a:cs typeface="+mn-cs"/>
              </a:rPr>
              <a:t> – Prosecuted for fraud and theft after her abuser used her bank details to sell stolen goods; case dropped only after prosecutors finally acknowledged her partner’s rape convictions. She had been suicidal awaiting trial. </a:t>
            </a:r>
          </a:p>
          <a:p>
            <a:pPr fontAlgn="t"/>
            <a:r>
              <a:rPr lang="en-GB" sz="2400" b="1" i="0" kern="1200" dirty="0">
                <a:solidFill>
                  <a:schemeClr val="tx1"/>
                </a:solidFill>
                <a:effectLst/>
                <a:latin typeface="+mn-lt"/>
                <a:ea typeface="+mn-ea"/>
                <a:cs typeface="+mn-cs"/>
              </a:rPr>
              <a:t>Choum</a:t>
            </a:r>
            <a:r>
              <a:rPr lang="en-GB" sz="2400" b="0" i="0" kern="1200" dirty="0">
                <a:solidFill>
                  <a:schemeClr val="tx1"/>
                </a:solidFill>
                <a:effectLst/>
                <a:latin typeface="+mn-lt"/>
                <a:ea typeface="+mn-ea"/>
                <a:cs typeface="+mn-cs"/>
              </a:rPr>
              <a:t> – A migrant woman repeatedly targeted by false allegations from her abusive husband; despite her reports of rape and severe coercion, no action was taken against him, while she was left with lasting harm and job loss. </a:t>
            </a:r>
          </a:p>
          <a:p>
            <a:pPr fontAlgn="t"/>
            <a:r>
              <a:rPr lang="en-GB" sz="2400" b="1" i="0" kern="1200" dirty="0">
                <a:solidFill>
                  <a:schemeClr val="tx1"/>
                </a:solidFill>
                <a:effectLst/>
                <a:latin typeface="+mn-lt"/>
                <a:ea typeface="+mn-ea"/>
                <a:cs typeface="+mn-cs"/>
              </a:rPr>
              <a:t>Megan</a:t>
            </a:r>
            <a:r>
              <a:rPr lang="en-GB" sz="2400" b="0" i="0" kern="1200" dirty="0">
                <a:solidFill>
                  <a:schemeClr val="tx1"/>
                </a:solidFill>
                <a:effectLst/>
                <a:latin typeface="+mn-lt"/>
                <a:ea typeface="+mn-ea"/>
                <a:cs typeface="+mn-cs"/>
              </a:rPr>
              <a:t> – Wrongly prosecuted for assisting an abusive ex‑partner in a murder; she felt the legal system “carried on what my ex‑partner had done… I was still the one being blamed.” </a:t>
            </a:r>
          </a:p>
        </p:txBody>
      </p:sp>
    </p:spTree>
    <p:extLst>
      <p:ext uri="{BB962C8B-B14F-4D97-AF65-F5344CB8AC3E}">
        <p14:creationId xmlns:p14="http://schemas.microsoft.com/office/powerpoint/2010/main" val="7719616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0C080-58D1-EA33-0E50-8DD7AE4C0E76}"/>
              </a:ext>
            </a:extLst>
          </p:cNvPr>
          <p:cNvSpPr>
            <a:spLocks noGrp="1"/>
          </p:cNvSpPr>
          <p:nvPr>
            <p:ph type="title"/>
          </p:nvPr>
        </p:nvSpPr>
        <p:spPr>
          <a:xfrm>
            <a:off x="457201" y="412454"/>
            <a:ext cx="2381250" cy="2101850"/>
          </a:xfrm>
        </p:spPr>
        <p:txBody>
          <a:bodyPr vert="horz" lIns="91440" tIns="45720" rIns="91440" bIns="45720" rtlCol="0" anchor="ctr">
            <a:normAutofit/>
          </a:bodyPr>
          <a:lstStyle/>
          <a:p>
            <a:r>
              <a:rPr lang="en-US" sz="2800" kern="1200">
                <a:solidFill>
                  <a:schemeClr val="tx1"/>
                </a:solidFill>
                <a:latin typeface="+mj-lt"/>
                <a:ea typeface="+mj-ea"/>
                <a:cs typeface="+mj-cs"/>
              </a:rPr>
              <a:t>Emerging Reforms</a:t>
            </a:r>
          </a:p>
        </p:txBody>
      </p:sp>
      <p:sp>
        <p:nvSpPr>
          <p:cNvPr id="14" name="Rectangle 13">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45238" y="145264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ED75882-248E-C8D0-C0E4-6C58D8E87F40}"/>
              </a:ext>
            </a:extLst>
          </p:cNvPr>
          <p:cNvSpPr txBox="1"/>
          <p:nvPr/>
        </p:nvSpPr>
        <p:spPr>
          <a:xfrm>
            <a:off x="3157538" y="412454"/>
            <a:ext cx="3243262" cy="21018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u="sng"/>
              <a:t>Raneem’s Law</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hlinkClick r:id="rId3"/>
              </a:rPr>
              <a:t>'Raneem's Law' unveiled with new measures aiming to tackle domestic abuse - Latest From ITV News</a:t>
            </a:r>
            <a:endParaRPr lang="en-US" sz="1700"/>
          </a:p>
        </p:txBody>
      </p:sp>
      <p:pic>
        <p:nvPicPr>
          <p:cNvPr id="7" name="Picture 6">
            <a:extLst>
              <a:ext uri="{FF2B5EF4-FFF2-40B4-BE49-F238E27FC236}">
                <a16:creationId xmlns:a16="http://schemas.microsoft.com/office/drawing/2014/main" id="{02DB7737-DA1C-DE93-4F5C-DFAA79499A83}"/>
              </a:ext>
            </a:extLst>
          </p:cNvPr>
          <p:cNvPicPr>
            <a:picLocks noChangeAspect="1"/>
          </p:cNvPicPr>
          <p:nvPr/>
        </p:nvPicPr>
        <p:blipFill>
          <a:blip r:embed="rId4"/>
          <a:srcRect l="8013" r="4968" b="3"/>
          <a:stretch>
            <a:fillRect/>
          </a:stretch>
        </p:blipFill>
        <p:spPr>
          <a:xfrm>
            <a:off x="20" y="2959630"/>
            <a:ext cx="6400781" cy="3898370"/>
          </a:xfrm>
          <a:prstGeom prst="rect">
            <a:avLst/>
          </a:prstGeom>
        </p:spPr>
      </p:pic>
      <p:pic>
        <p:nvPicPr>
          <p:cNvPr id="4" name="Content Placeholder 3">
            <a:hlinkClick r:id="rId5"/>
            <a:extLst>
              <a:ext uri="{FF2B5EF4-FFF2-40B4-BE49-F238E27FC236}">
                <a16:creationId xmlns:a16="http://schemas.microsoft.com/office/drawing/2014/main" id="{8CC3E920-DE26-3775-C9A9-B38E971B6A07}"/>
              </a:ext>
            </a:extLst>
          </p:cNvPr>
          <p:cNvPicPr>
            <a:picLocks noGrp="1" noChangeAspect="1"/>
          </p:cNvPicPr>
          <p:nvPr>
            <p:ph idx="1"/>
          </p:nvPr>
        </p:nvPicPr>
        <p:blipFill>
          <a:blip r:embed="rId6"/>
          <a:srcRect r="-2" b="8774"/>
          <a:stretch>
            <a:fillRect/>
          </a:stretch>
        </p:blipFill>
        <p:spPr>
          <a:xfrm>
            <a:off x="6591299" y="1"/>
            <a:ext cx="5600701" cy="6857999"/>
          </a:xfrm>
          <a:prstGeom prst="rect">
            <a:avLst/>
          </a:prstGeom>
        </p:spPr>
      </p:pic>
    </p:spTree>
    <p:extLst>
      <p:ext uri="{BB962C8B-B14F-4D97-AF65-F5344CB8AC3E}">
        <p14:creationId xmlns:p14="http://schemas.microsoft.com/office/powerpoint/2010/main" val="1155237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2AD4BBE-0E10-0567-5311-113A67F3C228}"/>
              </a:ext>
            </a:extLst>
          </p:cNvPr>
          <p:cNvPicPr>
            <a:picLocks noChangeAspect="1"/>
          </p:cNvPicPr>
          <p:nvPr/>
        </p:nvPicPr>
        <p:blipFill>
          <a:blip r:embed="rId3"/>
          <a:stretch>
            <a:fillRect/>
          </a:stretch>
        </p:blipFill>
        <p:spPr>
          <a:xfrm>
            <a:off x="709863" y="1624263"/>
            <a:ext cx="4030144" cy="3899164"/>
          </a:xfrm>
          <a:prstGeom prst="rect">
            <a:avLst/>
          </a:prstGeom>
        </p:spPr>
      </p:pic>
      <p:sp>
        <p:nvSpPr>
          <p:cNvPr id="5" name="TextBox 4">
            <a:extLst>
              <a:ext uri="{FF2B5EF4-FFF2-40B4-BE49-F238E27FC236}">
                <a16:creationId xmlns:a16="http://schemas.microsoft.com/office/drawing/2014/main" id="{1EC196D2-3276-C7B1-87A9-2329D3E35CCC}"/>
              </a:ext>
            </a:extLst>
          </p:cNvPr>
          <p:cNvSpPr txBox="1"/>
          <p:nvPr/>
        </p:nvSpPr>
        <p:spPr>
          <a:xfrm>
            <a:off x="5235295" y="781907"/>
            <a:ext cx="6093994" cy="5293757"/>
          </a:xfrm>
          <a:prstGeom prst="rect">
            <a:avLst/>
          </a:prstGeom>
          <a:solidFill>
            <a:schemeClr val="bg1"/>
          </a:solidFill>
        </p:spPr>
        <p:txBody>
          <a:bodyPr wrap="square">
            <a:spAutoFit/>
          </a:bodyPr>
          <a:lstStyle/>
          <a:p>
            <a:pPr algn="l">
              <a:spcAft>
                <a:spcPts val="1500"/>
              </a:spcAft>
              <a:buNone/>
            </a:pPr>
            <a:r>
              <a:rPr lang="en-GB" b="1" i="0" dirty="0">
                <a:solidFill>
                  <a:srgbClr val="0B0C0C"/>
                </a:solidFill>
                <a:effectLst/>
                <a:latin typeface="GDS Transport"/>
              </a:rPr>
              <a:t>The then Home Secretary Yvette Cooper said:</a:t>
            </a:r>
          </a:p>
          <a:p>
            <a:pPr algn="l">
              <a:spcAft>
                <a:spcPts val="1500"/>
              </a:spcAft>
              <a:buNone/>
            </a:pPr>
            <a:r>
              <a:rPr lang="en-GB" b="0" i="0" dirty="0">
                <a:solidFill>
                  <a:srgbClr val="0B0C0C"/>
                </a:solidFill>
                <a:effectLst/>
                <a:latin typeface="GDS Transport"/>
              </a:rPr>
              <a:t>Every 30 seconds, someone calls the police about domestic abuse – over 100 people every hour seeking urgent help.</a:t>
            </a:r>
          </a:p>
          <a:p>
            <a:pPr algn="l">
              <a:spcAft>
                <a:spcPts val="1500"/>
              </a:spcAft>
              <a:buNone/>
            </a:pPr>
            <a:r>
              <a:rPr lang="en-GB" b="0" i="0" dirty="0">
                <a:solidFill>
                  <a:srgbClr val="0B0C0C"/>
                </a:solidFill>
                <a:effectLst/>
                <a:latin typeface="GDS Transport"/>
              </a:rPr>
              <a:t>That’s why we are determined to overhaul the police emergency response to domestic abuse, making sure that victims get the specialist support and protection they need. That must be Raneem and </a:t>
            </a:r>
            <a:r>
              <a:rPr lang="en-GB" b="0" i="0" dirty="0" err="1">
                <a:solidFill>
                  <a:srgbClr val="0B0C0C"/>
                </a:solidFill>
                <a:effectLst/>
                <a:latin typeface="GDS Transport"/>
              </a:rPr>
              <a:t>Khaola’s</a:t>
            </a:r>
            <a:r>
              <a:rPr lang="en-GB" b="0" i="0" dirty="0">
                <a:solidFill>
                  <a:srgbClr val="0B0C0C"/>
                </a:solidFill>
                <a:effectLst/>
                <a:latin typeface="GDS Transport"/>
              </a:rPr>
              <a:t> legacy.</a:t>
            </a:r>
          </a:p>
          <a:p>
            <a:pPr algn="l">
              <a:spcAft>
                <a:spcPts val="1500"/>
              </a:spcAft>
              <a:buNone/>
            </a:pPr>
            <a:r>
              <a:rPr lang="en-GB" b="0" i="0" dirty="0">
                <a:solidFill>
                  <a:srgbClr val="0B0C0C"/>
                </a:solidFill>
                <a:effectLst/>
                <a:latin typeface="GDS Transport"/>
              </a:rPr>
              <a:t>West Midlands has been determined to learn the lessons from the way Raneem and her mother were so badly failed and it is welcome that they, Bedfordshire, Humberside, Northumbria and Northamptonshire are all pioneering this ambitious approach to deliver the best possible response to victims at the worst time of their lives.</a:t>
            </a:r>
          </a:p>
          <a:p>
            <a:pPr algn="l">
              <a:spcAft>
                <a:spcPts val="1500"/>
              </a:spcAft>
              <a:buNone/>
            </a:pPr>
            <a:r>
              <a:rPr lang="en-GB" b="0" i="0" dirty="0">
                <a:solidFill>
                  <a:srgbClr val="0B0C0C"/>
                </a:solidFill>
                <a:effectLst/>
                <a:latin typeface="GDS Transport"/>
              </a:rPr>
              <a:t>We need to change the future for others, where we couldn’t for Raneem, as part of our mission to halve violence against women and girls in a decade.</a:t>
            </a:r>
          </a:p>
        </p:txBody>
      </p:sp>
    </p:spTree>
    <p:extLst>
      <p:ext uri="{BB962C8B-B14F-4D97-AF65-F5344CB8AC3E}">
        <p14:creationId xmlns:p14="http://schemas.microsoft.com/office/powerpoint/2010/main" val="27383824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9949" y="562099"/>
            <a:ext cx="4391025" cy="132343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dirty="0">
                <a:solidFill>
                  <a:schemeClr val="bg1"/>
                </a:solidFill>
                <a:latin typeface="+mj-lt"/>
                <a:ea typeface="+mj-ea"/>
                <a:cs typeface="+mj-cs"/>
              </a:rPr>
              <a:t>Support Services</a:t>
            </a:r>
          </a:p>
        </p:txBody>
      </p:sp>
      <p:sp>
        <p:nvSpPr>
          <p:cNvPr id="3" name="TextBox 2"/>
          <p:cNvSpPr txBox="1"/>
          <p:nvPr/>
        </p:nvSpPr>
        <p:spPr>
          <a:xfrm>
            <a:off x="572655" y="1468582"/>
            <a:ext cx="5006830" cy="5148118"/>
          </a:xfrm>
          <a:prstGeom prst="rect">
            <a:avLst/>
          </a:prstGeom>
        </p:spPr>
        <p:txBody>
          <a:bodyPr vert="horz" lIns="91440" tIns="45720" rIns="91440" bIns="45720" rtlCol="0">
            <a:normAutofit/>
          </a:bodyPr>
          <a:lstStyle/>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Welsh Women’s Aid</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3"/>
              </a:rPr>
              <a:t>www.welshwomensaid.org.uk</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0808 80 10 800</a:t>
            </a:r>
          </a:p>
          <a:p>
            <a:pPr indent="-228600" fontAlgn="base">
              <a:lnSpc>
                <a:spcPct val="90000"/>
              </a:lnSpc>
              <a:spcBef>
                <a:spcPct val="0"/>
              </a:spcBef>
              <a:spcAft>
                <a:spcPts val="600"/>
              </a:spcAft>
              <a:buFont typeface="Arial" panose="020B0604020202020204" pitchFamily="34" charset="0"/>
              <a:buChar char="•"/>
              <a:defRPr/>
            </a:pPr>
            <a:endParaRPr lang="en-US" sz="2200" dirty="0">
              <a:solidFill>
                <a:schemeClr val="bg1">
                  <a:alpha val="80000"/>
                </a:schemeClr>
              </a:solidFill>
            </a:endParaRPr>
          </a:p>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Men’s Advice Line</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4"/>
              </a:rPr>
              <a:t>www.mensadviceline.org.uk</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0808 801 0327</a:t>
            </a:r>
          </a:p>
          <a:p>
            <a:pPr indent="-228600" fontAlgn="base">
              <a:lnSpc>
                <a:spcPct val="90000"/>
              </a:lnSpc>
              <a:spcBef>
                <a:spcPct val="0"/>
              </a:spcBef>
              <a:spcAft>
                <a:spcPts val="600"/>
              </a:spcAft>
              <a:buFont typeface="Arial" panose="020B0604020202020204" pitchFamily="34" charset="0"/>
              <a:buChar char="•"/>
              <a:defRPr/>
            </a:pPr>
            <a:endParaRPr lang="en-US" sz="2200" dirty="0">
              <a:solidFill>
                <a:schemeClr val="bg1">
                  <a:alpha val="80000"/>
                </a:schemeClr>
              </a:solidFill>
            </a:endParaRPr>
          </a:p>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Live Fear Free – All Wales Abuse and Violence Helpline</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5"/>
              </a:rPr>
              <a:t>http://livefearfree.gov.wales/</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0808 8010 800</a:t>
            </a:r>
          </a:p>
        </p:txBody>
      </p:sp>
      <p:pic>
        <p:nvPicPr>
          <p:cNvPr id="6" name="Picture 5"/>
          <p:cNvPicPr>
            <a:picLocks noChangeAspect="1"/>
          </p:cNvPicPr>
          <p:nvPr/>
        </p:nvPicPr>
        <p:blipFill>
          <a:blip r:embed="rId6"/>
          <a:stretch>
            <a:fillRect/>
          </a:stretch>
        </p:blipFill>
        <p:spPr>
          <a:xfrm>
            <a:off x="6095999" y="1844348"/>
            <a:ext cx="5260976" cy="3130279"/>
          </a:xfrm>
          <a:prstGeom prst="rect">
            <a:avLst/>
          </a:prstGeom>
        </p:spPr>
      </p:pic>
    </p:spTree>
    <p:extLst>
      <p:ext uri="{BB962C8B-B14F-4D97-AF65-F5344CB8AC3E}">
        <p14:creationId xmlns:p14="http://schemas.microsoft.com/office/powerpoint/2010/main" val="410423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136AC4-B724-8DF4-8104-C1C0FCEACE3F}"/>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Further reading</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B21C7F7F-376F-CDA0-87ED-CF38DD3760E0}"/>
              </a:ext>
            </a:extLst>
          </p:cNvPr>
          <p:cNvSpPr>
            <a:spLocks noGrp="1"/>
          </p:cNvSpPr>
          <p:nvPr>
            <p:ph idx="1"/>
          </p:nvPr>
        </p:nvSpPr>
        <p:spPr>
          <a:xfrm>
            <a:off x="5221862" y="1719618"/>
            <a:ext cx="5948831" cy="4334629"/>
          </a:xfrm>
        </p:spPr>
        <p:txBody>
          <a:bodyPr anchor="ctr">
            <a:normAutofit/>
          </a:bodyPr>
          <a:lstStyle/>
          <a:p>
            <a:pPr rtl="0"/>
            <a:r>
              <a:rPr lang="en-GB" sz="2000" b="0" i="0">
                <a:solidFill>
                  <a:srgbClr val="FEFFFF"/>
                </a:solidFill>
                <a:effectLst/>
                <a:latin typeface="Open Sans" panose="020B0606030504020204" pitchFamily="34" charset="0"/>
              </a:rPr>
              <a:t>Barlow, C., Walklate, S., Johnson, K., Humphreys, L. and Kirby, S. (2018) </a:t>
            </a:r>
            <a:r>
              <a:rPr lang="en-GB" sz="2000" b="0" i="1">
                <a:solidFill>
                  <a:srgbClr val="FEFFFF"/>
                </a:solidFill>
                <a:effectLst/>
                <a:latin typeface="Open Sans" panose="020B0606030504020204" pitchFamily="34" charset="0"/>
              </a:rPr>
              <a:t>Police responses to coercive control.</a:t>
            </a:r>
            <a:r>
              <a:rPr lang="en-GB" sz="2000" b="0" i="0">
                <a:solidFill>
                  <a:srgbClr val="FEFFFF"/>
                </a:solidFill>
                <a:effectLst/>
                <a:latin typeface="Open Sans" panose="020B0606030504020204" pitchFamily="34" charset="0"/>
              </a:rPr>
              <a:t> Published </a:t>
            </a:r>
            <a:r>
              <a:rPr lang="en-GB" sz="2000" b="0" i="0" u="none" strike="noStrike">
                <a:solidFill>
                  <a:srgbClr val="FEFFFF"/>
                </a:solidFill>
                <a:effectLst/>
                <a:latin typeface="Open Sans" panose="020B0606030504020204" pitchFamily="34" charset="0"/>
                <a:hlinkClick r:id="rId2"/>
              </a:rPr>
              <a:t>online</a:t>
            </a:r>
            <a:r>
              <a:rPr lang="en-GB" sz="2000" b="0" i="0">
                <a:solidFill>
                  <a:srgbClr val="FEFFFF"/>
                </a:solidFill>
                <a:effectLst/>
                <a:latin typeface="Open Sans" panose="020B0606030504020204" pitchFamily="34" charset="0"/>
              </a:rPr>
              <a:t>: N8 Policing Research Partnership (156 of the cases studies were listed as S.76 coercive control offences, the data studied were from January 2016-June 2017.)</a:t>
            </a:r>
          </a:p>
          <a:p>
            <a:pPr rtl="0"/>
            <a:r>
              <a:rPr lang="en-GB" sz="2000" b="0" i="0">
                <a:solidFill>
                  <a:srgbClr val="FEFFFF"/>
                </a:solidFill>
                <a:effectLst/>
                <a:latin typeface="Open Sans" panose="020B0606030504020204" pitchFamily="34" charset="0"/>
              </a:rPr>
              <a:t>Myhill, A. (2015) ‘Measuring coercive control: what can we learn from national population surveys?’ </a:t>
            </a:r>
            <a:r>
              <a:rPr lang="en-GB" sz="2000" b="0" i="1">
                <a:solidFill>
                  <a:srgbClr val="FEFFFF"/>
                </a:solidFill>
                <a:effectLst/>
                <a:latin typeface="Open Sans" panose="020B0606030504020204" pitchFamily="34" charset="0"/>
              </a:rPr>
              <a:t>Violence Against Women. </a:t>
            </a:r>
            <a:r>
              <a:rPr lang="en-GB" sz="2000" b="0" i="0">
                <a:solidFill>
                  <a:srgbClr val="FEFFFF"/>
                </a:solidFill>
                <a:effectLst/>
                <a:latin typeface="Open Sans" panose="020B0606030504020204" pitchFamily="34" charset="0"/>
              </a:rPr>
              <a:t>21(3), pp. 355-375</a:t>
            </a:r>
          </a:p>
          <a:p>
            <a:pPr rtl="0"/>
            <a:r>
              <a:rPr lang="en-GB" sz="2000" b="0" i="0">
                <a:solidFill>
                  <a:srgbClr val="FEFFFF"/>
                </a:solidFill>
                <a:effectLst/>
                <a:latin typeface="Open Sans" panose="020B0606030504020204" pitchFamily="34" charset="0"/>
              </a:rPr>
              <a:t>Office for National Statistics (ONS). (2019) </a:t>
            </a:r>
            <a:r>
              <a:rPr lang="en-GB" sz="2000" b="0" i="1">
                <a:solidFill>
                  <a:srgbClr val="FEFFFF"/>
                </a:solidFill>
                <a:effectLst/>
                <a:latin typeface="Open Sans" panose="020B0606030504020204" pitchFamily="34" charset="0"/>
              </a:rPr>
              <a:t>Domestic abuse in England and Wales: year ending March 2019.</a:t>
            </a:r>
            <a:r>
              <a:rPr lang="en-GB" sz="2000" b="0" i="0">
                <a:solidFill>
                  <a:srgbClr val="FEFFFF"/>
                </a:solidFill>
                <a:effectLst/>
                <a:latin typeface="Open Sans" panose="020B0606030504020204" pitchFamily="34" charset="0"/>
              </a:rPr>
              <a:t> Published online: ONS</a:t>
            </a:r>
          </a:p>
          <a:p>
            <a:endParaRPr lang="en-GB" sz="2000">
              <a:solidFill>
                <a:srgbClr val="FEFFFF"/>
              </a:solidFill>
            </a:endParaRPr>
          </a:p>
        </p:txBody>
      </p:sp>
    </p:spTree>
    <p:extLst>
      <p:ext uri="{BB962C8B-B14F-4D97-AF65-F5344CB8AC3E}">
        <p14:creationId xmlns:p14="http://schemas.microsoft.com/office/powerpoint/2010/main" val="37899492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2D36E-393D-E1DF-24FB-4B686F3277A0}"/>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Migrant survivors of DA</a:t>
            </a:r>
          </a:p>
        </p:txBody>
      </p:sp>
      <p:sp>
        <p:nvSpPr>
          <p:cNvPr id="3" name="Content Placeholder 2">
            <a:extLst>
              <a:ext uri="{FF2B5EF4-FFF2-40B4-BE49-F238E27FC236}">
                <a16:creationId xmlns:a16="http://schemas.microsoft.com/office/drawing/2014/main" id="{62F587A0-4266-053F-4D3E-18BF021CE07B}"/>
              </a:ext>
            </a:extLst>
          </p:cNvPr>
          <p:cNvSpPr>
            <a:spLocks noGrp="1"/>
          </p:cNvSpPr>
          <p:nvPr>
            <p:ph idx="1"/>
          </p:nvPr>
        </p:nvSpPr>
        <p:spPr>
          <a:xfrm>
            <a:off x="5297760" y="4636008"/>
            <a:ext cx="6251111" cy="1572768"/>
          </a:xfrm>
        </p:spPr>
        <p:txBody>
          <a:bodyPr vert="horz" lIns="91440" tIns="45720" rIns="91440" bIns="45720" rtlCol="0">
            <a:normAutofit/>
          </a:bodyPr>
          <a:lstStyle/>
          <a:p>
            <a:pPr marL="0" indent="0">
              <a:buNone/>
            </a:pPr>
            <a:r>
              <a:rPr lang="en-US" sz="2400" dirty="0">
                <a:hlinkClick r:id="rId2"/>
              </a:rPr>
              <a:t>Safety-Before-Status-Report-2021.pdf (domesticabusecommissioner.uk)</a:t>
            </a:r>
            <a:endParaRPr lang="en-US" sz="2400" dirty="0"/>
          </a:p>
        </p:txBody>
      </p:sp>
      <p:pic>
        <p:nvPicPr>
          <p:cNvPr id="7" name="Picture 6">
            <a:extLst>
              <a:ext uri="{FF2B5EF4-FFF2-40B4-BE49-F238E27FC236}">
                <a16:creationId xmlns:a16="http://schemas.microsoft.com/office/drawing/2014/main" id="{85976323-E883-5270-C393-041643B6E654}"/>
              </a:ext>
            </a:extLst>
          </p:cNvPr>
          <p:cNvPicPr>
            <a:picLocks noChangeAspect="1"/>
          </p:cNvPicPr>
          <p:nvPr/>
        </p:nvPicPr>
        <p:blipFill rotWithShape="1">
          <a:blip r:embed="rId3"/>
          <a:srcRect r="86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872906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21BF9-72DE-BC44-B0E0-50782C47B9BB}"/>
              </a:ext>
            </a:extLst>
          </p:cNvPr>
          <p:cNvSpPr>
            <a:spLocks noGrp="1"/>
          </p:cNvSpPr>
          <p:nvPr>
            <p:ph type="title"/>
          </p:nvPr>
        </p:nvSpPr>
        <p:spPr>
          <a:xfrm>
            <a:off x="5297762" y="329184"/>
            <a:ext cx="6251110" cy="1783080"/>
          </a:xfrm>
        </p:spPr>
        <p:txBody>
          <a:bodyPr anchor="b">
            <a:normAutofit/>
          </a:bodyPr>
          <a:lstStyle/>
          <a:p>
            <a:r>
              <a:rPr lang="en-GB" sz="3800"/>
              <a:t>Child and adolescent abuse of parents is often overlooked</a:t>
            </a:r>
          </a:p>
        </p:txBody>
      </p:sp>
      <p:pic>
        <p:nvPicPr>
          <p:cNvPr id="5" name="Picture 4">
            <a:extLst>
              <a:ext uri="{FF2B5EF4-FFF2-40B4-BE49-F238E27FC236}">
                <a16:creationId xmlns:a16="http://schemas.microsoft.com/office/drawing/2014/main" id="{92E29BA1-628B-967E-C029-A4CF7B9104E7}"/>
              </a:ext>
            </a:extLst>
          </p:cNvPr>
          <p:cNvPicPr>
            <a:picLocks noChangeAspect="1"/>
          </p:cNvPicPr>
          <p:nvPr/>
        </p:nvPicPr>
        <p:blipFill rotWithShape="1">
          <a:blip r:embed="rId2"/>
          <a:srcRect l="2695" r="459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AA9636F1-434E-3F3A-2132-821A3A9E6610}"/>
              </a:ext>
            </a:extLst>
          </p:cNvPr>
          <p:cNvSpPr>
            <a:spLocks noGrp="1"/>
          </p:cNvSpPr>
          <p:nvPr>
            <p:ph idx="1"/>
          </p:nvPr>
        </p:nvSpPr>
        <p:spPr>
          <a:xfrm>
            <a:off x="5297762" y="2706624"/>
            <a:ext cx="6251110" cy="3483864"/>
          </a:xfrm>
        </p:spPr>
        <p:txBody>
          <a:bodyPr>
            <a:normAutofit/>
          </a:bodyPr>
          <a:lstStyle/>
          <a:p>
            <a:r>
              <a:rPr lang="en-GB" sz="2200">
                <a:hlinkClick r:id="rId3"/>
              </a:rPr>
              <a:t>CAPVA-Rapid-Literature-Review-Exec-Summary-November-2021-Baker-and-Bonnick.pdf (domesticabusecommissioner.uk)</a:t>
            </a:r>
            <a:endParaRPr lang="en-GB" sz="2200"/>
          </a:p>
        </p:txBody>
      </p:sp>
    </p:spTree>
    <p:extLst>
      <p:ext uri="{BB962C8B-B14F-4D97-AF65-F5344CB8AC3E}">
        <p14:creationId xmlns:p14="http://schemas.microsoft.com/office/powerpoint/2010/main" val="7186731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6B98-AA38-7F1A-8A77-427294CE0493}"/>
              </a:ext>
            </a:extLst>
          </p:cNvPr>
          <p:cNvSpPr>
            <a:spLocks noGrp="1"/>
          </p:cNvSpPr>
          <p:nvPr>
            <p:ph type="title"/>
          </p:nvPr>
        </p:nvSpPr>
        <p:spPr>
          <a:xfrm>
            <a:off x="5297762" y="329184"/>
            <a:ext cx="6251110" cy="1783080"/>
          </a:xfrm>
        </p:spPr>
        <p:txBody>
          <a:bodyPr anchor="b">
            <a:normAutofit/>
          </a:bodyPr>
          <a:lstStyle/>
          <a:p>
            <a:r>
              <a:rPr lang="en-GB" sz="5400"/>
              <a:t>Lack of support for LGBTQ+ survivors</a:t>
            </a:r>
          </a:p>
        </p:txBody>
      </p:sp>
      <p:pic>
        <p:nvPicPr>
          <p:cNvPr id="5" name="Picture 4">
            <a:extLst>
              <a:ext uri="{FF2B5EF4-FFF2-40B4-BE49-F238E27FC236}">
                <a16:creationId xmlns:a16="http://schemas.microsoft.com/office/drawing/2014/main" id="{51F47C03-1D73-1402-4D22-41A4A0C002E6}"/>
              </a:ext>
            </a:extLst>
          </p:cNvPr>
          <p:cNvPicPr>
            <a:picLocks noChangeAspect="1"/>
          </p:cNvPicPr>
          <p:nvPr/>
        </p:nvPicPr>
        <p:blipFill rotWithShape="1">
          <a:blip r:embed="rId2"/>
          <a:srcRect r="468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74D6B6CB-66CF-B1EF-554A-844D2F5EAAB7}"/>
              </a:ext>
            </a:extLst>
          </p:cNvPr>
          <p:cNvSpPr>
            <a:spLocks noGrp="1"/>
          </p:cNvSpPr>
          <p:nvPr>
            <p:ph idx="1"/>
          </p:nvPr>
        </p:nvSpPr>
        <p:spPr>
          <a:xfrm>
            <a:off x="5297762" y="2706624"/>
            <a:ext cx="6251110" cy="3483864"/>
          </a:xfrm>
        </p:spPr>
        <p:txBody>
          <a:bodyPr>
            <a:normAutofit/>
          </a:bodyPr>
          <a:lstStyle/>
          <a:p>
            <a:r>
              <a:rPr lang="en-GB" sz="2200">
                <a:hlinkClick r:id="rId3"/>
              </a:rPr>
              <a:t>Galop-LGBT-Domestic-Abuse-Service-Provision-Mapping-Study-Final.pdf (domesticabusecommissioner.uk)</a:t>
            </a:r>
            <a:endParaRPr lang="en-GB" sz="2200"/>
          </a:p>
        </p:txBody>
      </p:sp>
    </p:spTree>
    <p:extLst>
      <p:ext uri="{BB962C8B-B14F-4D97-AF65-F5344CB8AC3E}">
        <p14:creationId xmlns:p14="http://schemas.microsoft.com/office/powerpoint/2010/main" val="258544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E0738-47C0-6384-79D1-ECAAAF178B0C}"/>
              </a:ext>
            </a:extLst>
          </p:cNvPr>
          <p:cNvSpPr>
            <a:spLocks noGrp="1"/>
          </p:cNvSpPr>
          <p:nvPr>
            <p:ph type="title"/>
          </p:nvPr>
        </p:nvSpPr>
        <p:spPr>
          <a:xfrm>
            <a:off x="5297762" y="329184"/>
            <a:ext cx="6251110" cy="1783080"/>
          </a:xfrm>
        </p:spPr>
        <p:txBody>
          <a:bodyPr anchor="b">
            <a:normAutofit/>
          </a:bodyPr>
          <a:lstStyle/>
          <a:p>
            <a:r>
              <a:rPr lang="en-GB" sz="5400"/>
              <a:t>Courts retraumatise victims of DA</a:t>
            </a:r>
          </a:p>
        </p:txBody>
      </p:sp>
      <p:pic>
        <p:nvPicPr>
          <p:cNvPr id="5" name="Picture 4">
            <a:extLst>
              <a:ext uri="{FF2B5EF4-FFF2-40B4-BE49-F238E27FC236}">
                <a16:creationId xmlns:a16="http://schemas.microsoft.com/office/drawing/2014/main" id="{0E786167-AB7C-BC3A-95EC-5E261CDDEFD2}"/>
              </a:ext>
            </a:extLst>
          </p:cNvPr>
          <p:cNvPicPr>
            <a:picLocks noChangeAspect="1"/>
          </p:cNvPicPr>
          <p:nvPr/>
        </p:nvPicPr>
        <p:blipFill rotWithShape="1">
          <a:blip r:embed="rId2"/>
          <a:srcRect l="872" r="347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DE60389-DDA6-864F-5923-E7981A16E626}"/>
              </a:ext>
            </a:extLst>
          </p:cNvPr>
          <p:cNvSpPr>
            <a:spLocks noGrp="1"/>
          </p:cNvSpPr>
          <p:nvPr>
            <p:ph idx="1"/>
          </p:nvPr>
        </p:nvSpPr>
        <p:spPr>
          <a:xfrm>
            <a:off x="5297762" y="2706624"/>
            <a:ext cx="6251110" cy="3483864"/>
          </a:xfrm>
        </p:spPr>
        <p:txBody>
          <a:bodyPr>
            <a:normAutofit/>
          </a:bodyPr>
          <a:lstStyle/>
          <a:p>
            <a:r>
              <a:rPr lang="en-GB" sz="2200" dirty="0">
                <a:hlinkClick r:id="rId3"/>
              </a:rPr>
              <a:t>Understanding Court Support for Victims of Domestic Abuse (domesticabusecommissioner.uk)</a:t>
            </a:r>
            <a:endParaRPr lang="en-GB" sz="2200" dirty="0"/>
          </a:p>
        </p:txBody>
      </p:sp>
    </p:spTree>
    <p:extLst>
      <p:ext uri="{BB962C8B-B14F-4D97-AF65-F5344CB8AC3E}">
        <p14:creationId xmlns:p14="http://schemas.microsoft.com/office/powerpoint/2010/main" val="352279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DCA46628-585A-8904-15A5-8486E508FE93}"/>
              </a:ext>
            </a:extLst>
          </p:cNvPr>
          <p:cNvPicPr>
            <a:picLocks noChangeAspect="1"/>
          </p:cNvPicPr>
          <p:nvPr/>
        </p:nvPicPr>
        <p:blipFill>
          <a:blip r:embed="rId4"/>
          <a:stretch>
            <a:fillRect/>
          </a:stretch>
        </p:blipFill>
        <p:spPr>
          <a:xfrm>
            <a:off x="652522" y="882078"/>
            <a:ext cx="3788324" cy="5571065"/>
          </a:xfrm>
          <a:prstGeom prst="rect">
            <a:avLst/>
          </a:prstGeom>
          <a:solidFill>
            <a:srgbClr val="FFFFFF">
              <a:shade val="85000"/>
            </a:srgbClr>
          </a:solidFill>
          <a:ln>
            <a:noFill/>
          </a:ln>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0BA01897-7C23-DC35-183B-A9732466577D}"/>
              </a:ext>
            </a:extLst>
          </p:cNvPr>
          <p:cNvSpPr txBox="1"/>
          <p:nvPr/>
        </p:nvSpPr>
        <p:spPr>
          <a:xfrm>
            <a:off x="5281863" y="2081463"/>
            <a:ext cx="5991726" cy="4031873"/>
          </a:xfrm>
          <a:prstGeom prst="rect">
            <a:avLst/>
          </a:prstGeom>
          <a:noFill/>
        </p:spPr>
        <p:txBody>
          <a:bodyPr wrap="square" rtlCol="0">
            <a:spAutoFit/>
          </a:bodyPr>
          <a:lstStyle/>
          <a:p>
            <a:pPr algn="ctr"/>
            <a:r>
              <a:rPr lang="en-GB" sz="3200"/>
              <a:t>How to meet the needs of victims and survivors across England and Wales</a:t>
            </a:r>
          </a:p>
          <a:p>
            <a:pPr algn="ctr"/>
            <a:endParaRPr lang="en-GB" sz="3200"/>
          </a:p>
          <a:p>
            <a:pPr algn="ctr"/>
            <a:r>
              <a:rPr lang="en-GB" sz="3200">
                <a:hlinkClick r:id="rId3"/>
              </a:rPr>
              <a:t>DAC_Mapping-Abuse-Suvivors_Long-Policy-Report_Nov2022_FA.pdf (domesticabusecommissioner.uk)</a:t>
            </a:r>
            <a:endParaRPr lang="en-GB" sz="3200" dirty="0"/>
          </a:p>
        </p:txBody>
      </p:sp>
      <p:pic>
        <p:nvPicPr>
          <p:cNvPr id="6" name="Picture 5">
            <a:extLst>
              <a:ext uri="{FF2B5EF4-FFF2-40B4-BE49-F238E27FC236}">
                <a16:creationId xmlns:a16="http://schemas.microsoft.com/office/drawing/2014/main" id="{73503A16-4558-76B7-CBB4-652A294FB6A8}"/>
              </a:ext>
            </a:extLst>
          </p:cNvPr>
          <p:cNvPicPr>
            <a:picLocks noChangeAspect="1"/>
          </p:cNvPicPr>
          <p:nvPr/>
        </p:nvPicPr>
        <p:blipFill>
          <a:blip r:embed="rId5"/>
          <a:stretch>
            <a:fillRect/>
          </a:stretch>
        </p:blipFill>
        <p:spPr>
          <a:xfrm>
            <a:off x="6164681" y="878251"/>
            <a:ext cx="4324350" cy="1304925"/>
          </a:xfrm>
          <a:prstGeom prst="rect">
            <a:avLst/>
          </a:prstGeom>
        </p:spPr>
      </p:pic>
    </p:spTree>
    <p:extLst>
      <p:ext uri="{BB962C8B-B14F-4D97-AF65-F5344CB8AC3E}">
        <p14:creationId xmlns:p14="http://schemas.microsoft.com/office/powerpoint/2010/main" val="11201488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96F92C-589B-2548-34C8-50FEECD14C1D}"/>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Crimes that shook Britain – Clare Wood</a:t>
            </a:r>
          </a:p>
        </p:txBody>
      </p:sp>
      <p:sp>
        <p:nvSpPr>
          <p:cNvPr id="3" name="Content Placeholder 2">
            <a:extLst>
              <a:ext uri="{FF2B5EF4-FFF2-40B4-BE49-F238E27FC236}">
                <a16:creationId xmlns:a16="http://schemas.microsoft.com/office/drawing/2014/main" id="{38AD9330-2EBD-A0DC-5A3A-23B551E0A411}"/>
              </a:ext>
            </a:extLst>
          </p:cNvPr>
          <p:cNvSpPr>
            <a:spLocks noGrp="1"/>
          </p:cNvSpPr>
          <p:nvPr>
            <p:ph idx="1"/>
          </p:nvPr>
        </p:nvSpPr>
        <p:spPr>
          <a:xfrm>
            <a:off x="996287" y="4121253"/>
            <a:ext cx="3125337" cy="1136843"/>
          </a:xfrm>
        </p:spPr>
        <p:txBody>
          <a:bodyPr vert="horz" lIns="91440" tIns="45720" rIns="91440" bIns="45720" rtlCol="0">
            <a:normAutofit/>
          </a:bodyPr>
          <a:lstStyle/>
          <a:p>
            <a:pPr marL="0" indent="0" algn="ctr">
              <a:buNone/>
            </a:pPr>
            <a:r>
              <a:rPr lang="en-US" sz="1800" kern="1200">
                <a:solidFill>
                  <a:schemeClr val="tx1"/>
                </a:solidFill>
                <a:latin typeface="+mn-lt"/>
                <a:ea typeface="+mn-ea"/>
                <a:cs typeface="+mn-cs"/>
                <a:hlinkClick r:id="rId3"/>
              </a:rPr>
              <a:t>Crimes That Shook Britain - Clare Wood - Bing video</a:t>
            </a:r>
            <a:endParaRPr lang="en-US" sz="1800" kern="1200">
              <a:solidFill>
                <a:schemeClr val="tx1"/>
              </a:solidFill>
              <a:latin typeface="+mn-lt"/>
              <a:ea typeface="+mn-ea"/>
              <a:cs typeface="+mn-cs"/>
            </a:endParaRPr>
          </a:p>
        </p:txBody>
      </p:sp>
      <p:pic>
        <p:nvPicPr>
          <p:cNvPr id="4" name="Picture 3">
            <a:extLst>
              <a:ext uri="{FF2B5EF4-FFF2-40B4-BE49-F238E27FC236}">
                <a16:creationId xmlns:a16="http://schemas.microsoft.com/office/drawing/2014/main" id="{24E73143-F77D-68F8-3AC4-60F60F49FB53}"/>
              </a:ext>
            </a:extLst>
          </p:cNvPr>
          <p:cNvPicPr>
            <a:picLocks noChangeAspect="1"/>
          </p:cNvPicPr>
          <p:nvPr/>
        </p:nvPicPr>
        <p:blipFill rotWithShape="1">
          <a:blip r:embed="rId4"/>
          <a:srcRect l="8664" t="25991" r="79310" b="24126"/>
          <a:stretch/>
        </p:blipFill>
        <p:spPr>
          <a:xfrm>
            <a:off x="6286871" y="578738"/>
            <a:ext cx="4926408" cy="5670549"/>
          </a:xfrm>
          <a:prstGeom prst="rect">
            <a:avLst/>
          </a:prstGeom>
        </p:spPr>
      </p:pic>
    </p:spTree>
    <p:extLst>
      <p:ext uri="{BB962C8B-B14F-4D97-AF65-F5344CB8AC3E}">
        <p14:creationId xmlns:p14="http://schemas.microsoft.com/office/powerpoint/2010/main" val="1172127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3209</Words>
  <Application>Microsoft Office PowerPoint</Application>
  <PresentationFormat>Widescreen</PresentationFormat>
  <Paragraphs>353</Paragraphs>
  <Slides>52</Slides>
  <Notes>39</Notes>
  <HiddenSlides>0</HiddenSlides>
  <MMClips>6</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52</vt:i4>
      </vt:variant>
    </vt:vector>
  </HeadingPairs>
  <TitlesOfParts>
    <vt:vector size="62" baseType="lpstr">
      <vt:lpstr>GDS Transport</vt:lpstr>
      <vt:lpstr>Red Hat Display</vt:lpstr>
      <vt:lpstr>var(--body-font)</vt:lpstr>
      <vt:lpstr>Arial</vt:lpstr>
      <vt:lpstr>Calibri</vt:lpstr>
      <vt:lpstr>Calibri Light</vt:lpstr>
      <vt:lpstr>Neue Haas Grotesk Text Pro</vt:lpstr>
      <vt:lpstr>Open Sans</vt:lpstr>
      <vt:lpstr>Poppins</vt:lpstr>
      <vt:lpstr>Office Theme</vt:lpstr>
      <vt:lpstr>Domestic abuse and coercive control</vt:lpstr>
      <vt:lpstr>Learning objectives</vt:lpstr>
      <vt:lpstr>Task</vt:lpstr>
      <vt:lpstr>PowerPoint Presentation</vt:lpstr>
      <vt:lpstr>PowerPoint Presentation</vt:lpstr>
      <vt:lpstr>Some stats . . . . . . </vt:lpstr>
      <vt:lpstr>Domestic abuse vs Stranger abuse</vt:lpstr>
      <vt:lpstr>         Domestic Abuse          vs         Stranger Abuse           </vt:lpstr>
      <vt:lpstr>         Relationship Violence</vt:lpstr>
      <vt:lpstr>PowerPoint Presentation</vt:lpstr>
      <vt:lpstr>  People like other animals are conditioned to form bonds as a survival mechanism  </vt:lpstr>
      <vt:lpstr>PowerPoint Presentation</vt:lpstr>
      <vt:lpstr>S75A and S75b Serious Crime Act 2015 – Non-fatal  Strangulation or Suffocation</vt:lpstr>
      <vt:lpstr>PowerPoint Presentation</vt:lpstr>
      <vt:lpstr>PowerPoint Presentation</vt:lpstr>
      <vt:lpstr>PowerPoint Presentation</vt:lpstr>
      <vt:lpstr>PowerPoint Presentation</vt:lpstr>
      <vt:lpstr>PowerPoint Presentation</vt:lpstr>
      <vt:lpstr>RISK ASSESSMENTS </vt:lpstr>
      <vt:lpstr>PowerPoint Presentation</vt:lpstr>
      <vt:lpstr>Civil responses to domestic abuse</vt:lpstr>
      <vt:lpstr>RESEARCH TASK</vt:lpstr>
      <vt:lpstr>PowerPoint Presentation</vt:lpstr>
      <vt:lpstr>PowerPoint Presentation</vt:lpstr>
      <vt:lpstr>DVPN/DAPO???</vt:lpstr>
      <vt:lpstr>PowerPoint Presentation</vt:lpstr>
      <vt:lpstr>PowerPoint Presentation</vt:lpstr>
      <vt:lpstr>PowerPoint Presentation</vt:lpstr>
      <vt:lpstr>PowerPoint Presentation</vt:lpstr>
      <vt:lpstr>Coercive Control</vt:lpstr>
      <vt:lpstr>PowerPoint Presentation</vt:lpstr>
      <vt:lpstr>PowerPoint Presentation</vt:lpstr>
      <vt:lpstr>PowerPoint Presentation</vt:lpstr>
      <vt:lpstr>PowerPoint Presentation</vt:lpstr>
      <vt:lpstr>PowerPoint Presentation</vt:lpstr>
      <vt:lpstr>PowerPoint Presentation</vt:lpstr>
      <vt:lpstr>Domestic Abuse Joint Justice Plan (2024)</vt:lpstr>
      <vt:lpstr>PowerPoint Presentation</vt:lpstr>
      <vt:lpstr>PowerPoint Presentation</vt:lpstr>
      <vt:lpstr>Practical recognition of CC </vt:lpstr>
      <vt:lpstr>Practical recognition of CC</vt:lpstr>
      <vt:lpstr>Practical recognition of CC</vt:lpstr>
      <vt:lpstr>Emerging Reforms</vt:lpstr>
      <vt:lpstr>PowerPoint Presentation</vt:lpstr>
      <vt:lpstr>PowerPoint Presentation</vt:lpstr>
      <vt:lpstr>Further reading</vt:lpstr>
      <vt:lpstr>Migrant survivors of DA</vt:lpstr>
      <vt:lpstr>Child and adolescent abuse of parents is often overlooked</vt:lpstr>
      <vt:lpstr>Lack of support for LGBTQ+ survivors</vt:lpstr>
      <vt:lpstr>Courts retraumatise victims of DA</vt:lpstr>
      <vt:lpstr>PowerPoint Presentation</vt:lpstr>
      <vt:lpstr>Crimes that shook Britain – Clare Wood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cp:revision>
  <dcterms:created xsi:type="dcterms:W3CDTF">2022-08-19T11:36:38Z</dcterms:created>
  <dcterms:modified xsi:type="dcterms:W3CDTF">2026-02-10T10:46:59Z</dcterms:modified>
</cp:coreProperties>
</file>