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5" r:id="rId7"/>
    <p:sldId id="258" r:id="rId8"/>
    <p:sldId id="259" r:id="rId9"/>
    <p:sldId id="260" r:id="rId10"/>
    <p:sldId id="263" r:id="rId11"/>
    <p:sldId id="264"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517C97-683B-4C03-8BC8-8D8170454020}" v="5" dt="2022-11-07T15:16:51.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view3D>
      <c:rotX val="15"/>
      <c:rotY val="20"/>
      <c:depthPercent val="100"/>
      <c:rAngAx val="1"/>
    </c:view3D>
    <c:floor>
      <c:thickness val="0"/>
      <c:spPr>
        <a:noFill/>
        <a:ln w="19050" cap="flat" cmpd="sng" algn="ctr">
          <a:solidFill>
            <a:schemeClr val="tx1">
              <a:lumMod val="25000"/>
              <a:lumOff val="75000"/>
            </a:schemeClr>
          </a:solidFill>
          <a:round/>
        </a:ln>
        <a:effectLst/>
        <a:sp3d contourW="19050">
          <a:contourClr>
            <a:schemeClr val="tx1">
              <a:lumMod val="25000"/>
              <a:lumOff val="75000"/>
            </a:schemeClr>
          </a:contourClr>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solidFill>
                <a:schemeClr val="accent1"/>
              </a:solidFill>
            </a:ln>
            <a:effectLst/>
            <a:sp3d>
              <a:contourClr>
                <a:schemeClr val="accent1"/>
              </a:contourClr>
            </a:sp3d>
          </c:spPr>
          <c:invertIfNegative val="0"/>
          <c:dPt>
            <c:idx val="2"/>
            <c:invertIfNegative val="0"/>
            <c:bubble3D val="0"/>
            <c:spPr>
              <a:solidFill>
                <a:schemeClr val="accent1"/>
              </a:solidFill>
              <a:ln>
                <a:solidFill>
                  <a:schemeClr val="accent1">
                    <a:lumMod val="60000"/>
                    <a:lumOff val="40000"/>
                  </a:schemeClr>
                </a:solidFill>
              </a:ln>
              <a:effectLst/>
              <a:sp3d>
                <a:contourClr>
                  <a:schemeClr val="accent1">
                    <a:lumMod val="60000"/>
                    <a:lumOff val="40000"/>
                  </a:schemeClr>
                </a:contourClr>
              </a:sp3d>
            </c:spPr>
            <c:extLst>
              <c:ext xmlns:c16="http://schemas.microsoft.com/office/drawing/2014/chart" uri="{C3380CC4-5D6E-409C-BE32-E72D297353CC}">
                <c16:uniqueId val="{00000000-4E1B-4E62-80F3-4682A46B9204}"/>
              </c:ext>
            </c:extLst>
          </c:dPt>
          <c:cat>
            <c:strRef>
              <c:f>Sheet1!$A$2:$A$6</c:f>
              <c:strCache>
                <c:ptCount val="4"/>
                <c:pt idx="0">
                  <c:v>Whatsapp</c:v>
                </c:pt>
                <c:pt idx="1">
                  <c:v>word</c:v>
                </c:pt>
                <c:pt idx="2">
                  <c:v>Oulook</c:v>
                </c:pt>
                <c:pt idx="3">
                  <c:v>Powerpoint</c:v>
                </c:pt>
              </c:strCache>
            </c:strRef>
          </c:cat>
          <c:val>
            <c:numRef>
              <c:f>Sheet1!$B$2:$B$6</c:f>
              <c:numCache>
                <c:formatCode>General</c:formatCode>
                <c:ptCount val="5"/>
                <c:pt idx="0">
                  <c:v>2</c:v>
                </c:pt>
                <c:pt idx="1">
                  <c:v>4</c:v>
                </c:pt>
                <c:pt idx="2">
                  <c:v>12</c:v>
                </c:pt>
                <c:pt idx="3">
                  <c:v>7</c:v>
                </c:pt>
              </c:numCache>
            </c:numRef>
          </c:val>
          <c:extLst>
            <c:ext xmlns:c16="http://schemas.microsoft.com/office/drawing/2014/chart" uri="{C3380CC4-5D6E-409C-BE32-E72D297353CC}">
              <c16:uniqueId val="{00000000-8C6C-4325-BAA0-7D5181A0C164}"/>
            </c:ext>
          </c:extLst>
        </c:ser>
        <c:ser>
          <c:idx val="1"/>
          <c:order val="1"/>
          <c:tx>
            <c:strRef>
              <c:f>Sheet1!$C$1</c:f>
              <c:strCache>
                <c:ptCount val="1"/>
                <c:pt idx="0">
                  <c:v>Column2</c:v>
                </c:pt>
              </c:strCache>
            </c:strRef>
          </c:tx>
          <c:spPr>
            <a:pattFill prst="ltDnDiag">
              <a:fgClr>
                <a:schemeClr val="accent2"/>
              </a:fgClr>
              <a:bgClr>
                <a:schemeClr val="accent2">
                  <a:lumMod val="20000"/>
                  <a:lumOff val="80000"/>
                </a:schemeClr>
              </a:bgClr>
            </a:pattFill>
            <a:ln>
              <a:solidFill>
                <a:schemeClr val="accent2"/>
              </a:solidFill>
            </a:ln>
            <a:effectLst/>
            <a:sp3d>
              <a:contourClr>
                <a:schemeClr val="accent2"/>
              </a:contourClr>
            </a:sp3d>
          </c:spPr>
          <c:invertIfNegative val="0"/>
          <c:cat>
            <c:strRef>
              <c:f>Sheet1!$A$2:$A$6</c:f>
              <c:strCache>
                <c:ptCount val="4"/>
                <c:pt idx="0">
                  <c:v>Whatsapp</c:v>
                </c:pt>
                <c:pt idx="1">
                  <c:v>word</c:v>
                </c:pt>
                <c:pt idx="2">
                  <c:v>Oulook</c:v>
                </c:pt>
                <c:pt idx="3">
                  <c:v>Powerpoint</c:v>
                </c:pt>
              </c:strCache>
            </c:strRef>
          </c:cat>
          <c:val>
            <c:numRef>
              <c:f>Sheet1!$C$2:$C$6</c:f>
              <c:numCache>
                <c:formatCode>General</c:formatCode>
                <c:ptCount val="5"/>
              </c:numCache>
            </c:numRef>
          </c:val>
          <c:extLst>
            <c:ext xmlns:c16="http://schemas.microsoft.com/office/drawing/2014/chart" uri="{C3380CC4-5D6E-409C-BE32-E72D297353CC}">
              <c16:uniqueId val="{00000001-8C6C-4325-BAA0-7D5181A0C164}"/>
            </c:ext>
          </c:extLst>
        </c:ser>
        <c:ser>
          <c:idx val="2"/>
          <c:order val="2"/>
          <c:tx>
            <c:strRef>
              <c:f>Sheet1!$D$1</c:f>
              <c:strCache>
                <c:ptCount val="1"/>
                <c:pt idx="0">
                  <c:v>Column1</c:v>
                </c:pt>
              </c:strCache>
            </c:strRef>
          </c:tx>
          <c:spPr>
            <a:pattFill prst="ltDnDiag">
              <a:fgClr>
                <a:schemeClr val="accent3"/>
              </a:fgClr>
              <a:bgClr>
                <a:schemeClr val="accent3">
                  <a:lumMod val="20000"/>
                  <a:lumOff val="80000"/>
                </a:schemeClr>
              </a:bgClr>
            </a:pattFill>
            <a:ln>
              <a:solidFill>
                <a:schemeClr val="accent3"/>
              </a:solidFill>
            </a:ln>
            <a:effectLst/>
            <a:sp3d>
              <a:contourClr>
                <a:schemeClr val="accent3"/>
              </a:contourClr>
            </a:sp3d>
          </c:spPr>
          <c:invertIfNegative val="0"/>
          <c:cat>
            <c:strRef>
              <c:f>Sheet1!$A$2:$A$6</c:f>
              <c:strCache>
                <c:ptCount val="4"/>
                <c:pt idx="0">
                  <c:v>Whatsapp</c:v>
                </c:pt>
                <c:pt idx="1">
                  <c:v>word</c:v>
                </c:pt>
                <c:pt idx="2">
                  <c:v>Oulook</c:v>
                </c:pt>
                <c:pt idx="3">
                  <c:v>Powerpoint</c:v>
                </c:pt>
              </c:strCache>
            </c:strRef>
          </c:cat>
          <c:val>
            <c:numRef>
              <c:f>Sheet1!$D$2:$D$6</c:f>
              <c:numCache>
                <c:formatCode>General</c:formatCode>
                <c:ptCount val="5"/>
              </c:numCache>
            </c:numRef>
          </c:val>
          <c:extLst>
            <c:ext xmlns:c16="http://schemas.microsoft.com/office/drawing/2014/chart" uri="{C3380CC4-5D6E-409C-BE32-E72D297353CC}">
              <c16:uniqueId val="{00000002-8C6C-4325-BAA0-7D5181A0C164}"/>
            </c:ext>
          </c:extLst>
        </c:ser>
        <c:dLbls>
          <c:showLegendKey val="0"/>
          <c:showVal val="0"/>
          <c:showCatName val="0"/>
          <c:showSerName val="0"/>
          <c:showPercent val="0"/>
          <c:showBubbleSize val="0"/>
        </c:dLbls>
        <c:gapWidth val="150"/>
        <c:shape val="box"/>
        <c:axId val="327984080"/>
        <c:axId val="327984736"/>
        <c:axId val="0"/>
      </c:bar3DChart>
      <c:catAx>
        <c:axId val="327984080"/>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736"/>
        <c:crosses val="autoZero"/>
        <c:auto val="1"/>
        <c:lblAlgn val="ctr"/>
        <c:lblOffset val="100"/>
        <c:noMultiLvlLbl val="0"/>
      </c:catAx>
      <c:valAx>
        <c:axId val="327984736"/>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08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noFill/>
            </a:ln>
            <a:effectLst/>
            <a:sp3d/>
          </c:spPr>
          <c:invertIfNegative val="0"/>
          <c:cat>
            <c:strRef>
              <c:f>Sheet1!$A$2:$A$5</c:f>
              <c:strCache>
                <c:ptCount val="3"/>
                <c:pt idx="0">
                  <c:v>Daily</c:v>
                </c:pt>
                <c:pt idx="1">
                  <c:v>Weekly</c:v>
                </c:pt>
                <c:pt idx="2">
                  <c:v>Once a month</c:v>
                </c:pt>
              </c:strCache>
            </c:strRef>
          </c:cat>
          <c:val>
            <c:numRef>
              <c:f>Sheet1!$B$2:$B$5</c:f>
              <c:numCache>
                <c:formatCode>General</c:formatCode>
                <c:ptCount val="4"/>
                <c:pt idx="0">
                  <c:v>7</c:v>
                </c:pt>
                <c:pt idx="1">
                  <c:v>12</c:v>
                </c:pt>
                <c:pt idx="2">
                  <c:v>2</c:v>
                </c:pt>
              </c:numCache>
            </c:numRef>
          </c:val>
          <c:extLst>
            <c:ext xmlns:c16="http://schemas.microsoft.com/office/drawing/2014/chart" uri="{C3380CC4-5D6E-409C-BE32-E72D297353CC}">
              <c16:uniqueId val="{00000000-AEF8-4259-B7A2-0BB5C20BB2A2}"/>
            </c:ext>
          </c:extLst>
        </c:ser>
        <c:ser>
          <c:idx val="1"/>
          <c:order val="1"/>
          <c:tx>
            <c:strRef>
              <c:f>Sheet1!$C$1</c:f>
              <c:strCache>
                <c:ptCount val="1"/>
                <c:pt idx="0">
                  <c:v>Column2</c:v>
                </c:pt>
              </c:strCache>
            </c:strRef>
          </c:tx>
          <c:spPr>
            <a:solidFill>
              <a:schemeClr val="accent2"/>
            </a:solidFill>
            <a:ln>
              <a:noFill/>
            </a:ln>
            <a:effectLst/>
            <a:sp3d/>
          </c:spPr>
          <c:invertIfNegative val="0"/>
          <c:cat>
            <c:strRef>
              <c:f>Sheet1!$A$2:$A$5</c:f>
              <c:strCache>
                <c:ptCount val="3"/>
                <c:pt idx="0">
                  <c:v>Daily</c:v>
                </c:pt>
                <c:pt idx="1">
                  <c:v>Weekly</c:v>
                </c:pt>
                <c:pt idx="2">
                  <c:v>Once a month</c:v>
                </c:pt>
              </c:strCache>
            </c:strRef>
          </c:cat>
          <c:val>
            <c:numRef>
              <c:f>Sheet1!$C$2:$C$5</c:f>
              <c:numCache>
                <c:formatCode>General</c:formatCode>
                <c:ptCount val="4"/>
              </c:numCache>
            </c:numRef>
          </c:val>
          <c:extLst>
            <c:ext xmlns:c16="http://schemas.microsoft.com/office/drawing/2014/chart" uri="{C3380CC4-5D6E-409C-BE32-E72D297353CC}">
              <c16:uniqueId val="{00000001-AEF8-4259-B7A2-0BB5C20BB2A2}"/>
            </c:ext>
          </c:extLst>
        </c:ser>
        <c:ser>
          <c:idx val="2"/>
          <c:order val="2"/>
          <c:tx>
            <c:strRef>
              <c:f>Sheet1!$D$1</c:f>
              <c:strCache>
                <c:ptCount val="1"/>
                <c:pt idx="0">
                  <c:v>Column1</c:v>
                </c:pt>
              </c:strCache>
            </c:strRef>
          </c:tx>
          <c:spPr>
            <a:solidFill>
              <a:schemeClr val="accent3"/>
            </a:solidFill>
            <a:ln>
              <a:noFill/>
            </a:ln>
            <a:effectLst/>
            <a:sp3d/>
          </c:spPr>
          <c:invertIfNegative val="0"/>
          <c:cat>
            <c:strRef>
              <c:f>Sheet1!$A$2:$A$5</c:f>
              <c:strCache>
                <c:ptCount val="3"/>
                <c:pt idx="0">
                  <c:v>Daily</c:v>
                </c:pt>
                <c:pt idx="1">
                  <c:v>Weekly</c:v>
                </c:pt>
                <c:pt idx="2">
                  <c:v>Once a month</c:v>
                </c:pt>
              </c:strCache>
            </c:strRef>
          </c:cat>
          <c:val>
            <c:numRef>
              <c:f>Sheet1!$D$2:$D$5</c:f>
              <c:numCache>
                <c:formatCode>General</c:formatCode>
                <c:ptCount val="4"/>
              </c:numCache>
            </c:numRef>
          </c:val>
          <c:extLst>
            <c:ext xmlns:c16="http://schemas.microsoft.com/office/drawing/2014/chart" uri="{C3380CC4-5D6E-409C-BE32-E72D297353CC}">
              <c16:uniqueId val="{00000002-AEF8-4259-B7A2-0BB5C20BB2A2}"/>
            </c:ext>
          </c:extLst>
        </c:ser>
        <c:dLbls>
          <c:showLegendKey val="0"/>
          <c:showVal val="0"/>
          <c:showCatName val="0"/>
          <c:showSerName val="0"/>
          <c:showPercent val="0"/>
          <c:showBubbleSize val="0"/>
        </c:dLbls>
        <c:gapWidth val="150"/>
        <c:shape val="box"/>
        <c:axId val="765480991"/>
        <c:axId val="765482655"/>
        <c:axId val="0"/>
      </c:bar3DChart>
      <c:catAx>
        <c:axId val="76548099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2655"/>
        <c:crosses val="autoZero"/>
        <c:auto val="1"/>
        <c:lblAlgn val="ctr"/>
        <c:lblOffset val="100"/>
        <c:noMultiLvlLbl val="0"/>
      </c:catAx>
      <c:valAx>
        <c:axId val="7654826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0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9">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ln w="19050" cap="flat" cmpd="sng" algn="ctr">
        <a:solidFill>
          <a:schemeClr val="tx1">
            <a:lumMod val="25000"/>
            <a:lumOff val="75000"/>
          </a:schemeClr>
        </a:solidFill>
        <a:round/>
      </a:ln>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616754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067723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488519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57D368-4AE8-43D4-B0ED-E1B75FEE6207}"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473498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57D368-4AE8-43D4-B0ED-E1B75FEE6207}"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59835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57D368-4AE8-43D4-B0ED-E1B75FEE6207}"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213654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57D368-4AE8-43D4-B0ED-E1B75FEE6207}"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57576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357D368-4AE8-43D4-B0ED-E1B75FEE6207}"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292580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57D368-4AE8-43D4-B0ED-E1B75FEE6207}"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146503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2193977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566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68268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3688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744306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423751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819741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57D368-4AE8-43D4-B0ED-E1B75FEE6207}" type="datetimeFigureOut">
              <a:rPr lang="en-GB" smtClean="0"/>
              <a:t>07/11/2022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BD0470E-D0A9-4764-B7CE-D9DF5C8EAC21}" type="slidenum">
              <a:rPr lang="en-GB" smtClean="0"/>
              <a:t>‹#›</a:t>
            </a:fld>
            <a:endParaRPr lang="en-GB"/>
          </a:p>
        </p:txBody>
      </p:sp>
    </p:spTree>
    <p:extLst>
      <p:ext uri="{BB962C8B-B14F-4D97-AF65-F5344CB8AC3E}">
        <p14:creationId xmlns:p14="http://schemas.microsoft.com/office/powerpoint/2010/main" val="20102240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blogs.cisco.com/collaboration/enhancing-education-collabor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10268"/>
            <a:ext cx="7766936" cy="1490516"/>
          </a:xfrm>
        </p:spPr>
        <p:txBody>
          <a:bodyPr/>
          <a:lstStyle/>
          <a:p>
            <a:pPr algn="ctr"/>
            <a:br>
              <a:rPr lang="en-GB" sz="3600" dirty="0"/>
            </a:br>
            <a:r>
              <a:rPr lang="en-GB" sz="3600" dirty="0"/>
              <a:t>Which digital tool is most used by students at UWTSD collaborate together?</a:t>
            </a:r>
            <a:br>
              <a:rPr lang="en-GB" sz="3600" dirty="0"/>
            </a:br>
            <a:endParaRPr lang="en-GB" sz="3600" dirty="0"/>
          </a:p>
        </p:txBody>
      </p:sp>
      <p:sp>
        <p:nvSpPr>
          <p:cNvPr id="3" name="Subtitle 2"/>
          <p:cNvSpPr>
            <a:spLocks noGrp="1"/>
          </p:cNvSpPr>
          <p:nvPr>
            <p:ph type="subTitle" idx="1"/>
          </p:nvPr>
        </p:nvSpPr>
        <p:spPr/>
        <p:txBody>
          <a:bodyPr>
            <a:normAutofit/>
          </a:bodyPr>
          <a:lstStyle/>
          <a:p>
            <a:pPr marL="285750" indent="-285750" algn="l">
              <a:buFont typeface="Wingdings" panose="05000000000000000000" pitchFamily="2" charset="2"/>
              <a:buChar char="v"/>
            </a:pPr>
            <a:r>
              <a:rPr lang="en-GB" sz="1400" dirty="0">
                <a:solidFill>
                  <a:schemeClr val="tx1">
                    <a:lumMod val="95000"/>
                    <a:lumOff val="5000"/>
                  </a:schemeClr>
                </a:solidFill>
              </a:rPr>
              <a:t>Azar Ali </a:t>
            </a:r>
          </a:p>
          <a:p>
            <a:pPr marL="285750" indent="-285750" algn="l">
              <a:buFont typeface="Wingdings" panose="05000000000000000000" pitchFamily="2" charset="2"/>
              <a:buChar char="v"/>
            </a:pPr>
            <a:r>
              <a:rPr lang="en-GB" sz="1400" dirty="0">
                <a:solidFill>
                  <a:schemeClr val="tx1">
                    <a:lumMod val="95000"/>
                    <a:lumOff val="5000"/>
                  </a:schemeClr>
                </a:solidFill>
              </a:rPr>
              <a:t>Mohammed Naheem </a:t>
            </a:r>
          </a:p>
          <a:p>
            <a:pPr marL="285750" indent="-285750" algn="l">
              <a:buFont typeface="Wingdings" panose="05000000000000000000" pitchFamily="2" charset="2"/>
              <a:buChar char="v"/>
            </a:pPr>
            <a:r>
              <a:rPr lang="en-GB" sz="1400" dirty="0">
                <a:solidFill>
                  <a:schemeClr val="tx1">
                    <a:lumMod val="95000"/>
                    <a:lumOff val="5000"/>
                  </a:schemeClr>
                </a:solidFill>
              </a:rPr>
              <a:t>O Solomon </a:t>
            </a:r>
            <a:r>
              <a:rPr lang="en-GB" sz="1400" dirty="0" err="1">
                <a:solidFill>
                  <a:schemeClr val="tx1">
                    <a:lumMod val="95000"/>
                    <a:lumOff val="5000"/>
                  </a:schemeClr>
                </a:solidFill>
              </a:rPr>
              <a:t>Oshodin</a:t>
            </a:r>
            <a:endParaRPr lang="en-GB" sz="1400" dirty="0">
              <a:solidFill>
                <a:schemeClr val="tx1">
                  <a:lumMod val="95000"/>
                  <a:lumOff val="5000"/>
                </a:schemeClr>
              </a:solidFill>
            </a:endParaRPr>
          </a:p>
        </p:txBody>
      </p:sp>
    </p:spTree>
    <p:extLst>
      <p:ext uri="{BB962C8B-B14F-4D97-AF65-F5344CB8AC3E}">
        <p14:creationId xmlns:p14="http://schemas.microsoft.com/office/powerpoint/2010/main" val="2485226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Introduction</a:t>
            </a:r>
          </a:p>
        </p:txBody>
      </p:sp>
      <p:sp>
        <p:nvSpPr>
          <p:cNvPr id="3" name="Content Placeholder 2"/>
          <p:cNvSpPr>
            <a:spLocks noGrp="1"/>
          </p:cNvSpPr>
          <p:nvPr>
            <p:ph idx="1"/>
          </p:nvPr>
        </p:nvSpPr>
        <p:spPr/>
        <p:txBody>
          <a:bodyPr/>
          <a:lstStyle/>
          <a:p>
            <a:r>
              <a:rPr lang="en-GB" sz="2400" b="1" dirty="0"/>
              <a:t>Which digital tool is most used by students at UWTSD collaborate together?</a:t>
            </a:r>
          </a:p>
          <a:p>
            <a:endParaRPr lang="en-GB" sz="2400" dirty="0"/>
          </a:p>
          <a:p>
            <a:r>
              <a:rPr lang="en-GB" dirty="0"/>
              <a:t>Digital tools gives us the abilities to work in a team or independently.</a:t>
            </a:r>
          </a:p>
          <a:p>
            <a:r>
              <a:rPr lang="en-GB" dirty="0"/>
              <a:t>To develop our software skills and collaborate with others.</a:t>
            </a:r>
          </a:p>
          <a:p>
            <a:r>
              <a:rPr lang="en-GB" dirty="0"/>
              <a:t>Can access multiple tools all at once.</a:t>
            </a:r>
          </a:p>
          <a:p>
            <a:endParaRPr lang="en-GB" sz="1200" dirty="0"/>
          </a:p>
          <a:p>
            <a:endParaRPr lang="en-GB" sz="1200" dirty="0"/>
          </a:p>
          <a:p>
            <a:endParaRPr lang="en-GB" dirty="0"/>
          </a:p>
        </p:txBody>
      </p:sp>
    </p:spTree>
    <p:extLst>
      <p:ext uri="{BB962C8B-B14F-4D97-AF65-F5344CB8AC3E}">
        <p14:creationId xmlns:p14="http://schemas.microsoft.com/office/powerpoint/2010/main" val="237865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5BA3E-D5F1-4F6D-8DF3-2021A3C37F13}"/>
              </a:ext>
            </a:extLst>
          </p:cNvPr>
          <p:cNvSpPr>
            <a:spLocks noGrp="1"/>
          </p:cNvSpPr>
          <p:nvPr>
            <p:ph type="title"/>
          </p:nvPr>
        </p:nvSpPr>
        <p:spPr/>
        <p:txBody>
          <a:bodyPr/>
          <a:lstStyle/>
          <a:p>
            <a:r>
              <a:rPr lang="en-GB" dirty="0"/>
              <a:t>Ethical research </a:t>
            </a:r>
          </a:p>
        </p:txBody>
      </p:sp>
      <p:sp>
        <p:nvSpPr>
          <p:cNvPr id="3" name="Content Placeholder 2">
            <a:extLst>
              <a:ext uri="{FF2B5EF4-FFF2-40B4-BE49-F238E27FC236}">
                <a16:creationId xmlns:a16="http://schemas.microsoft.com/office/drawing/2014/main" id="{C9F3AFBB-9236-356A-B097-F7A7DAE9ADFC}"/>
              </a:ext>
            </a:extLst>
          </p:cNvPr>
          <p:cNvSpPr>
            <a:spLocks noGrp="1"/>
          </p:cNvSpPr>
          <p:nvPr>
            <p:ph idx="1"/>
          </p:nvPr>
        </p:nvSpPr>
        <p:spPr/>
        <p:txBody>
          <a:bodyPr/>
          <a:lstStyle/>
          <a:p>
            <a:r>
              <a:rPr lang="en-GB" sz="2400" dirty="0"/>
              <a:t>Respect</a:t>
            </a:r>
          </a:p>
          <a:p>
            <a:r>
              <a:rPr lang="en-GB" sz="2400" dirty="0"/>
              <a:t>Law abiding</a:t>
            </a:r>
          </a:p>
          <a:p>
            <a:r>
              <a:rPr lang="en-GB" sz="2400" dirty="0"/>
              <a:t>Privacy </a:t>
            </a:r>
          </a:p>
          <a:p>
            <a:r>
              <a:rPr lang="en-GB" sz="2400" dirty="0"/>
              <a:t>Fairness </a:t>
            </a:r>
          </a:p>
          <a:p>
            <a:r>
              <a:rPr lang="en-GB" sz="2400" dirty="0"/>
              <a:t>Consent </a:t>
            </a:r>
          </a:p>
          <a:p>
            <a:endParaRPr lang="en-GB" dirty="0"/>
          </a:p>
        </p:txBody>
      </p:sp>
    </p:spTree>
    <p:extLst>
      <p:ext uri="{BB962C8B-B14F-4D97-AF65-F5344CB8AC3E}">
        <p14:creationId xmlns:p14="http://schemas.microsoft.com/office/powerpoint/2010/main" val="987803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Rationale</a:t>
            </a:r>
          </a:p>
        </p:txBody>
      </p:sp>
      <p:sp>
        <p:nvSpPr>
          <p:cNvPr id="3" name="Content Placeholder 2"/>
          <p:cNvSpPr>
            <a:spLocks noGrp="1"/>
          </p:cNvSpPr>
          <p:nvPr>
            <p:ph idx="1"/>
          </p:nvPr>
        </p:nvSpPr>
        <p:spPr/>
        <p:txBody>
          <a:bodyPr>
            <a:normAutofit fontScale="62500" lnSpcReduction="20000"/>
          </a:bodyPr>
          <a:lstStyle/>
          <a:p>
            <a:r>
              <a:rPr lang="en-GB" dirty="0"/>
              <a:t>According to Gallegos K. “Collaboration in technology helps students with expanding their access to education with the use of various tools such a (</a:t>
            </a:r>
            <a:r>
              <a:rPr lang="en-GB" i="1" dirty="0"/>
              <a:t>see below</a:t>
            </a:r>
            <a:r>
              <a:rPr lang="en-GB" dirty="0"/>
              <a:t>) which allows us to communicate with anyone, anywhere at any time with a click of a button.”</a:t>
            </a:r>
          </a:p>
          <a:p>
            <a:r>
              <a:rPr lang="en-GB" dirty="0"/>
              <a:t>E.g.                                                             </a:t>
            </a:r>
          </a:p>
          <a:p>
            <a:endParaRPr lang="en-GB" dirty="0"/>
          </a:p>
          <a:p>
            <a:endParaRPr lang="en-GB" dirty="0"/>
          </a:p>
          <a:p>
            <a:pPr marL="0" indent="0">
              <a:buNone/>
            </a:pPr>
            <a:endParaRPr lang="en-GB" dirty="0"/>
          </a:p>
          <a:p>
            <a:pPr marL="0" indent="0">
              <a:buNone/>
            </a:pPr>
            <a:r>
              <a:rPr lang="en-GB" dirty="0"/>
              <a:t>Break form education</a:t>
            </a:r>
          </a:p>
          <a:p>
            <a:pPr marL="0" indent="0">
              <a:buNone/>
            </a:pPr>
            <a:r>
              <a:rPr lang="en-GB" dirty="0"/>
              <a:t>Share documents</a:t>
            </a:r>
          </a:p>
          <a:p>
            <a:pPr marL="0" indent="0">
              <a:buNone/>
            </a:pPr>
            <a:r>
              <a:rPr lang="en-GB" dirty="0"/>
              <a:t>Develop our knowledge </a:t>
            </a:r>
          </a:p>
          <a:p>
            <a:pPr marL="0" indent="0">
              <a:buNone/>
            </a:pPr>
            <a:endParaRPr lang="en-GB" dirty="0"/>
          </a:p>
          <a:p>
            <a:pPr marL="0" indent="0">
              <a:buNone/>
            </a:pPr>
            <a:endParaRPr lang="en-GB" dirty="0"/>
          </a:p>
          <a:p>
            <a:pPr marL="0" indent="0">
              <a:buNone/>
            </a:pPr>
            <a:r>
              <a:rPr lang="en-GB" dirty="0"/>
              <a:t>As students we found it difficult to come back into education after many years and these tools were helpful for us to get back on track. And which tool would be best for us to share documents effectively and reliably, And how might we be able to best train and further our knowledge on  As a student we found it easier to use google for research as it is easy to use. Some of the other collaborative applications that we have used include Microsoft office(</a:t>
            </a:r>
            <a:r>
              <a:rPr lang="en-GB" dirty="0" err="1"/>
              <a:t>teams,outlook,powerpoint,word</a:t>
            </a:r>
            <a:r>
              <a:rPr lang="en-GB" dirty="0"/>
              <a:t>) and WhatsApp. </a:t>
            </a:r>
          </a:p>
        </p:txBody>
      </p:sp>
      <p:sp>
        <p:nvSpPr>
          <p:cNvPr id="4" name="AutoShape 2" descr="Microsoft PowerPoint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758448" y="3457575"/>
            <a:ext cx="641138" cy="594360"/>
          </a:xfrm>
          <a:prstGeom prst="rect">
            <a:avLst/>
          </a:prstGeom>
        </p:spPr>
      </p:pic>
      <p:pic>
        <p:nvPicPr>
          <p:cNvPr id="8" name="Picture 7"/>
          <p:cNvPicPr>
            <a:picLocks noChangeAspect="1"/>
          </p:cNvPicPr>
          <p:nvPr/>
        </p:nvPicPr>
        <p:blipFill>
          <a:blip r:embed="rId3"/>
          <a:stretch>
            <a:fillRect/>
          </a:stretch>
        </p:blipFill>
        <p:spPr>
          <a:xfrm>
            <a:off x="2509255" y="3337560"/>
            <a:ext cx="752105" cy="697230"/>
          </a:xfrm>
          <a:prstGeom prst="rect">
            <a:avLst/>
          </a:prstGeom>
        </p:spPr>
      </p:pic>
      <p:pic>
        <p:nvPicPr>
          <p:cNvPr id="9" name="Picture 8"/>
          <p:cNvPicPr>
            <a:picLocks noChangeAspect="1"/>
          </p:cNvPicPr>
          <p:nvPr/>
        </p:nvPicPr>
        <p:blipFill>
          <a:blip r:embed="rId4"/>
          <a:stretch>
            <a:fillRect/>
          </a:stretch>
        </p:blipFill>
        <p:spPr>
          <a:xfrm>
            <a:off x="3480700" y="3337561"/>
            <a:ext cx="862700" cy="862700"/>
          </a:xfrm>
          <a:prstGeom prst="rect">
            <a:avLst/>
          </a:prstGeom>
        </p:spPr>
      </p:pic>
      <p:pic>
        <p:nvPicPr>
          <p:cNvPr id="10" name="Picture 9"/>
          <p:cNvPicPr>
            <a:picLocks noChangeAspect="1"/>
          </p:cNvPicPr>
          <p:nvPr/>
        </p:nvPicPr>
        <p:blipFill>
          <a:blip r:embed="rId5"/>
          <a:stretch>
            <a:fillRect/>
          </a:stretch>
        </p:blipFill>
        <p:spPr>
          <a:xfrm>
            <a:off x="4178425" y="3370289"/>
            <a:ext cx="797243" cy="797243"/>
          </a:xfrm>
          <a:prstGeom prst="rect">
            <a:avLst/>
          </a:prstGeom>
        </p:spPr>
      </p:pic>
      <p:pic>
        <p:nvPicPr>
          <p:cNvPr id="11" name="Picture 10"/>
          <p:cNvPicPr>
            <a:picLocks noChangeAspect="1"/>
          </p:cNvPicPr>
          <p:nvPr/>
        </p:nvPicPr>
        <p:blipFill>
          <a:blip r:embed="rId6"/>
          <a:stretch>
            <a:fillRect/>
          </a:stretch>
        </p:blipFill>
        <p:spPr>
          <a:xfrm>
            <a:off x="4959502" y="3394600"/>
            <a:ext cx="713891" cy="717078"/>
          </a:xfrm>
          <a:prstGeom prst="rect">
            <a:avLst/>
          </a:prstGeom>
        </p:spPr>
      </p:pic>
    </p:spTree>
    <p:extLst>
      <p:ext uri="{BB962C8B-B14F-4D97-AF65-F5344CB8AC3E}">
        <p14:creationId xmlns:p14="http://schemas.microsoft.com/office/powerpoint/2010/main" val="1183828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a:t>
            </a:r>
            <a:br>
              <a:rPr lang="en-GB" dirty="0"/>
            </a:br>
            <a:endParaRPr lang="en-GB" dirty="0"/>
          </a:p>
        </p:txBody>
      </p:sp>
      <p:sp>
        <p:nvSpPr>
          <p:cNvPr id="3" name="Content Placeholder 2"/>
          <p:cNvSpPr>
            <a:spLocks noGrp="1"/>
          </p:cNvSpPr>
          <p:nvPr>
            <p:ph idx="1"/>
          </p:nvPr>
        </p:nvSpPr>
        <p:spPr>
          <a:xfrm>
            <a:off x="677334" y="2160589"/>
            <a:ext cx="8596668" cy="4697411"/>
          </a:xfrm>
        </p:spPr>
        <p:txBody>
          <a:bodyPr>
            <a:normAutofit fontScale="70000" lnSpcReduction="20000"/>
          </a:bodyPr>
          <a:lstStyle/>
          <a:p>
            <a:r>
              <a:rPr lang="en-GB" dirty="0"/>
              <a:t>Which digital tool do you use the most</a:t>
            </a:r>
          </a:p>
          <a:p>
            <a:pPr>
              <a:buFont typeface="Wingdings" panose="05000000000000000000" pitchFamily="2" charset="2"/>
              <a:buChar char="q"/>
            </a:pPr>
            <a:r>
              <a:rPr lang="en-GB" dirty="0"/>
              <a:t>WhatsApp</a:t>
            </a:r>
          </a:p>
          <a:p>
            <a:pPr>
              <a:buFont typeface="Wingdings" panose="05000000000000000000" pitchFamily="2" charset="2"/>
              <a:buChar char="q"/>
            </a:pPr>
            <a:r>
              <a:rPr lang="en-GB" dirty="0"/>
              <a:t>Word</a:t>
            </a:r>
          </a:p>
          <a:p>
            <a:pPr>
              <a:buFont typeface="Wingdings" panose="05000000000000000000" pitchFamily="2" charset="2"/>
              <a:buChar char="q"/>
            </a:pPr>
            <a:r>
              <a:rPr lang="en-GB" dirty="0"/>
              <a:t>Outlook </a:t>
            </a:r>
          </a:p>
          <a:p>
            <a:pPr>
              <a:buFont typeface="Wingdings" panose="05000000000000000000" pitchFamily="2" charset="2"/>
              <a:buChar char="q"/>
            </a:pPr>
            <a:r>
              <a:rPr lang="en-GB" dirty="0"/>
              <a:t>PowerPoint</a:t>
            </a:r>
          </a:p>
          <a:p>
            <a:pPr>
              <a:buFont typeface="Wingdings" panose="05000000000000000000" pitchFamily="2" charset="2"/>
              <a:buChar char="q"/>
            </a:pPr>
            <a:r>
              <a:rPr lang="en-GB" dirty="0"/>
              <a:t>Other</a:t>
            </a:r>
          </a:p>
          <a:p>
            <a:pPr>
              <a:buFont typeface="Wingdings" panose="05000000000000000000" pitchFamily="2" charset="2"/>
              <a:buChar char="q"/>
            </a:pPr>
            <a:r>
              <a:rPr lang="en-GB" dirty="0"/>
              <a:t>Why have you chosen the answer above? why</a:t>
            </a:r>
          </a:p>
          <a:p>
            <a:r>
              <a:rPr lang="en-GB" dirty="0"/>
              <a:t>What are your favourite feature about this digital tool? why</a:t>
            </a:r>
          </a:p>
          <a:p>
            <a:r>
              <a:rPr lang="en-GB" dirty="0"/>
              <a:t>How frequent do you use these tools</a:t>
            </a:r>
          </a:p>
          <a:p>
            <a:r>
              <a:rPr lang="en-GB" dirty="0"/>
              <a:t>From a scale on 1-10 how would you rate these tools?</a:t>
            </a:r>
          </a:p>
          <a:p>
            <a:endParaRPr lang="en-GB" dirty="0"/>
          </a:p>
          <a:p>
            <a:endParaRPr lang="en-GB" dirty="0"/>
          </a:p>
          <a:p>
            <a:pPr>
              <a:buFont typeface="Wingdings" panose="05000000000000000000" pitchFamily="2" charset="2"/>
              <a:buChar char="q"/>
            </a:pPr>
            <a:endParaRPr lang="en-GB" dirty="0"/>
          </a:p>
          <a:p>
            <a:pPr>
              <a:buFont typeface="Wingdings" panose="05000000000000000000" pitchFamily="2" charset="2"/>
              <a:buChar char="Ø"/>
            </a:pPr>
            <a:endParaRPr lang="en-GB" dirty="0"/>
          </a:p>
          <a:p>
            <a:pPr>
              <a:buFont typeface="Wingdings" panose="05000000000000000000" pitchFamily="2" charset="2"/>
              <a:buChar char="q"/>
            </a:pPr>
            <a:r>
              <a:rPr lang="en-GB" dirty="0"/>
              <a:t>I consent to take part voluntarily</a:t>
            </a:r>
          </a:p>
          <a:p>
            <a:pPr marL="0" indent="0">
              <a:buNone/>
            </a:pPr>
            <a:r>
              <a:rPr lang="en-GB" dirty="0"/>
              <a:t>               *Tick Box </a:t>
            </a:r>
          </a:p>
          <a:p>
            <a:endParaRPr lang="en-GB" dirty="0"/>
          </a:p>
          <a:p>
            <a:endParaRPr lang="en-GB" dirty="0"/>
          </a:p>
        </p:txBody>
      </p:sp>
    </p:spTree>
    <p:extLst>
      <p:ext uri="{BB962C8B-B14F-4D97-AF65-F5344CB8AC3E}">
        <p14:creationId xmlns:p14="http://schemas.microsoft.com/office/powerpoint/2010/main" val="137513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digital tool do you use the most?</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486031846"/>
              </p:ext>
            </p:extLst>
          </p:nvPr>
        </p:nvGraphicFramePr>
        <p:xfrm>
          <a:off x="677863" y="2160588"/>
          <a:ext cx="8596312" cy="388143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07432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7A71-E8B3-9421-DBA9-5D7F16E36786}"/>
              </a:ext>
            </a:extLst>
          </p:cNvPr>
          <p:cNvSpPr>
            <a:spLocks noGrp="1"/>
          </p:cNvSpPr>
          <p:nvPr>
            <p:ph type="title"/>
          </p:nvPr>
        </p:nvSpPr>
        <p:spPr/>
        <p:txBody>
          <a:bodyPr/>
          <a:lstStyle/>
          <a:p>
            <a:r>
              <a:rPr lang="en-GB" dirty="0"/>
              <a:t>How frequent do you use these tools</a:t>
            </a:r>
            <a:br>
              <a:rPr lang="en-GB" dirty="0"/>
            </a:br>
            <a:endParaRPr lang="en-GB" dirty="0"/>
          </a:p>
        </p:txBody>
      </p:sp>
      <p:sp>
        <p:nvSpPr>
          <p:cNvPr id="3" name="Content Placeholder 2">
            <a:extLst>
              <a:ext uri="{FF2B5EF4-FFF2-40B4-BE49-F238E27FC236}">
                <a16:creationId xmlns:a16="http://schemas.microsoft.com/office/drawing/2014/main" id="{C2AF5E6B-18B7-E191-D20D-15E6AE9D6CA5}"/>
              </a:ext>
            </a:extLst>
          </p:cNvPr>
          <p:cNvSpPr>
            <a:spLocks noGrp="1"/>
          </p:cNvSpPr>
          <p:nvPr>
            <p:ph idx="1"/>
          </p:nvPr>
        </p:nvSpPr>
        <p:spPr/>
        <p:txBody>
          <a:bodyPr/>
          <a:lstStyle/>
          <a:p>
            <a:pPr>
              <a:buClr>
                <a:schemeClr val="tx1">
                  <a:lumMod val="95000"/>
                  <a:lumOff val="5000"/>
                </a:schemeClr>
              </a:buClr>
              <a:buFont typeface="Wingdings" panose="05000000000000000000" pitchFamily="2" charset="2"/>
              <a:buChar char="q"/>
            </a:pPr>
            <a:r>
              <a:rPr lang="en-GB" dirty="0"/>
              <a:t>Daily</a:t>
            </a:r>
          </a:p>
          <a:p>
            <a:pPr>
              <a:buClr>
                <a:schemeClr val="tx1">
                  <a:lumMod val="95000"/>
                  <a:lumOff val="5000"/>
                </a:schemeClr>
              </a:buClr>
              <a:buFont typeface="Wingdings" panose="05000000000000000000" pitchFamily="2" charset="2"/>
              <a:buChar char="q"/>
            </a:pPr>
            <a:r>
              <a:rPr lang="en-GB" dirty="0"/>
              <a:t>Weekly</a:t>
            </a:r>
          </a:p>
          <a:p>
            <a:pPr>
              <a:buClr>
                <a:schemeClr val="tx1">
                  <a:lumMod val="95000"/>
                  <a:lumOff val="5000"/>
                </a:schemeClr>
              </a:buClr>
              <a:buFont typeface="Wingdings" panose="05000000000000000000" pitchFamily="2" charset="2"/>
              <a:buChar char="q"/>
            </a:pPr>
            <a:r>
              <a:rPr lang="en-GB" dirty="0"/>
              <a:t>Once a month</a:t>
            </a:r>
          </a:p>
          <a:p>
            <a:pPr>
              <a:buClr>
                <a:schemeClr val="tx1">
                  <a:lumMod val="95000"/>
                  <a:lumOff val="5000"/>
                </a:schemeClr>
              </a:buClr>
              <a:buFont typeface="Wingdings" panose="05000000000000000000" pitchFamily="2" charset="2"/>
              <a:buChar char="q"/>
            </a:pPr>
            <a:r>
              <a:rPr lang="en-GB" dirty="0"/>
              <a:t> Do not use</a:t>
            </a:r>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p:txBody>
      </p:sp>
      <p:graphicFrame>
        <p:nvGraphicFramePr>
          <p:cNvPr id="8" name="Chart 7">
            <a:extLst>
              <a:ext uri="{FF2B5EF4-FFF2-40B4-BE49-F238E27FC236}">
                <a16:creationId xmlns:a16="http://schemas.microsoft.com/office/drawing/2014/main" id="{8583D6A4-EC8D-E131-3BFC-D77BBDC6BE15}"/>
              </a:ext>
            </a:extLst>
          </p:cNvPr>
          <p:cNvGraphicFramePr/>
          <p:nvPr>
            <p:extLst>
              <p:ext uri="{D42A27DB-BD31-4B8C-83A1-F6EECF244321}">
                <p14:modId xmlns:p14="http://schemas.microsoft.com/office/powerpoint/2010/main" val="419377187"/>
              </p:ext>
            </p:extLst>
          </p:nvPr>
        </p:nvGraphicFramePr>
        <p:xfrm>
          <a:off x="2509078" y="1347516"/>
          <a:ext cx="7496313" cy="469384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91720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D3DF8-E937-DEAF-D724-BD9175B7CE62}"/>
              </a:ext>
            </a:extLst>
          </p:cNvPr>
          <p:cNvSpPr>
            <a:spLocks noGrp="1"/>
          </p:cNvSpPr>
          <p:nvPr>
            <p:ph type="title"/>
          </p:nvPr>
        </p:nvSpPr>
        <p:spPr/>
        <p:txBody>
          <a:bodyPr>
            <a:normAutofit fontScale="90000"/>
          </a:bodyPr>
          <a:lstStyle/>
          <a:p>
            <a:r>
              <a:rPr lang="en-GB" dirty="0"/>
              <a:t>What are your favourite feature about this digital tool?</a:t>
            </a:r>
            <a:br>
              <a:rPr lang="en-GB" dirty="0"/>
            </a:br>
            <a:endParaRPr lang="en-GB" dirty="0"/>
          </a:p>
        </p:txBody>
      </p:sp>
      <p:sp>
        <p:nvSpPr>
          <p:cNvPr id="3" name="Content Placeholder 2">
            <a:extLst>
              <a:ext uri="{FF2B5EF4-FFF2-40B4-BE49-F238E27FC236}">
                <a16:creationId xmlns:a16="http://schemas.microsoft.com/office/drawing/2014/main" id="{A7DF55F3-1BC6-2A6A-93A9-6E24017E4F2C}"/>
              </a:ext>
            </a:extLst>
          </p:cNvPr>
          <p:cNvSpPr>
            <a:spLocks noGrp="1"/>
          </p:cNvSpPr>
          <p:nvPr>
            <p:ph idx="1"/>
          </p:nvPr>
        </p:nvSpPr>
        <p:spPr/>
        <p:txBody>
          <a:bodyPr/>
          <a:lstStyle/>
          <a:p>
            <a:r>
              <a:rPr lang="en-GB" dirty="0"/>
              <a:t>Reason was……</a:t>
            </a:r>
          </a:p>
          <a:p>
            <a:r>
              <a:rPr lang="en-GB" dirty="0"/>
              <a:t>Technical issues…. How we overcome the issues? collaborating</a:t>
            </a:r>
          </a:p>
          <a:p>
            <a:endParaRPr lang="en-GB" dirty="0"/>
          </a:p>
          <a:p>
            <a:endParaRPr lang="en-GB" dirty="0"/>
          </a:p>
        </p:txBody>
      </p:sp>
    </p:spTree>
    <p:extLst>
      <p:ext uri="{BB962C8B-B14F-4D97-AF65-F5344CB8AC3E}">
        <p14:creationId xmlns:p14="http://schemas.microsoft.com/office/powerpoint/2010/main" val="115770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p>
        </p:txBody>
      </p:sp>
      <p:sp>
        <p:nvSpPr>
          <p:cNvPr id="3" name="Content Placeholder 2"/>
          <p:cNvSpPr>
            <a:spLocks noGrp="1"/>
          </p:cNvSpPr>
          <p:nvPr>
            <p:ph idx="1"/>
          </p:nvPr>
        </p:nvSpPr>
        <p:spPr/>
        <p:txBody>
          <a:bodyPr>
            <a:normAutofit/>
          </a:bodyPr>
          <a:lstStyle/>
          <a:p>
            <a:r>
              <a:rPr lang="en-GB" u="sng" dirty="0">
                <a:solidFill>
                  <a:srgbClr val="FF0000"/>
                </a:solidFill>
                <a:latin typeface="Cambria" panose="02040503050406030204" pitchFamily="18" charset="0"/>
                <a:ea typeface="Cambria" panose="02040503050406030204" pitchFamily="18" charset="0"/>
              </a:rPr>
              <a:t>Our hypothesis is that we done a questionnaire with 25 students and the results was that outlook has ranked 1</a:t>
            </a:r>
            <a:r>
              <a:rPr lang="en-GB" sz="1200" u="sng" baseline="30000" dirty="0">
                <a:solidFill>
                  <a:srgbClr val="FF0000"/>
                </a:solidFill>
                <a:latin typeface="Cambria" panose="02040503050406030204" pitchFamily="18" charset="0"/>
                <a:ea typeface="Cambria" panose="02040503050406030204" pitchFamily="18" charset="0"/>
              </a:rPr>
              <a:t>st</a:t>
            </a:r>
            <a:r>
              <a:rPr lang="en-GB" sz="1200" u="sng" dirty="0">
                <a:solidFill>
                  <a:srgbClr val="FF0000"/>
                </a:solidFill>
                <a:latin typeface="Cambria" panose="02040503050406030204" pitchFamily="18" charset="0"/>
                <a:ea typeface="Cambria" panose="02040503050406030204" pitchFamily="18" charset="0"/>
              </a:rPr>
              <a:t> </a:t>
            </a:r>
            <a:r>
              <a:rPr lang="en-GB" u="sng" dirty="0">
                <a:solidFill>
                  <a:srgbClr val="FF0000"/>
                </a:solidFill>
                <a:latin typeface="Cambria" panose="02040503050406030204" pitchFamily="18" charset="0"/>
                <a:ea typeface="Cambria" panose="02040503050406030204" pitchFamily="18" charset="0"/>
              </a:rPr>
              <a:t>. WhatsApp ranked 4</a:t>
            </a:r>
            <a:r>
              <a:rPr lang="en-GB" u="sng" baseline="30000" dirty="0">
                <a:solidFill>
                  <a:srgbClr val="FF0000"/>
                </a:solidFill>
                <a:latin typeface="Cambria" panose="02040503050406030204" pitchFamily="18" charset="0"/>
                <a:ea typeface="Cambria" panose="02040503050406030204" pitchFamily="18" charset="0"/>
              </a:rPr>
              <a:t>th</a:t>
            </a:r>
            <a:r>
              <a:rPr lang="en-GB" u="sng" dirty="0">
                <a:solidFill>
                  <a:srgbClr val="FF0000"/>
                </a:solidFill>
                <a:latin typeface="Cambria" panose="02040503050406030204" pitchFamily="18" charset="0"/>
                <a:ea typeface="Cambria" panose="02040503050406030204" pitchFamily="18" charset="0"/>
              </a:rPr>
              <a:t>. The reason outlook was used the most is because it has everything that you need, can  be easily accessed. WhatsApp is limited for share and read documents. Coming in 2</a:t>
            </a:r>
            <a:r>
              <a:rPr lang="en-GB" u="sng" baseline="30000" dirty="0">
                <a:solidFill>
                  <a:srgbClr val="FF0000"/>
                </a:solidFill>
                <a:latin typeface="Cambria" panose="02040503050406030204" pitchFamily="18" charset="0"/>
                <a:ea typeface="Cambria" panose="02040503050406030204" pitchFamily="18" charset="0"/>
              </a:rPr>
              <a:t>nd</a:t>
            </a:r>
            <a:r>
              <a:rPr lang="en-GB" u="sng" dirty="0">
                <a:solidFill>
                  <a:srgbClr val="FF0000"/>
                </a:solidFill>
                <a:latin typeface="Cambria" panose="02040503050406030204" pitchFamily="18" charset="0"/>
                <a:ea typeface="Cambria" panose="02040503050406030204" pitchFamily="18" charset="0"/>
              </a:rPr>
              <a:t> place is word because you can share edit your work.</a:t>
            </a:r>
          </a:p>
          <a:p>
            <a:endParaRPr lang="en-GB" dirty="0">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For our hypothesis we assumed that students would be using WhatsApp as the main source of sharing documents and collaborating but after carrying out our questionnaire we have discovered that our hypothesis was found to be incorrect.</a:t>
            </a:r>
          </a:p>
          <a:p>
            <a:pPr marL="0" indent="0">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7651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lstStyle/>
          <a:p>
            <a:r>
              <a:rPr lang="en-GB" dirty="0">
                <a:hlinkClick r:id="rId2"/>
              </a:rPr>
              <a:t>https://blogs.cisco.com/collaboration/enhancing-education-collaboration</a:t>
            </a:r>
            <a:endParaRPr lang="en-GB" dirty="0"/>
          </a:p>
          <a:p>
            <a:r>
              <a:rPr lang="en-GB" dirty="0"/>
              <a:t>Gallegos K, (2018) Enhancing Education with Collaboration Technology</a:t>
            </a:r>
          </a:p>
        </p:txBody>
      </p:sp>
    </p:spTree>
    <p:extLst>
      <p:ext uri="{BB962C8B-B14F-4D97-AF65-F5344CB8AC3E}">
        <p14:creationId xmlns:p14="http://schemas.microsoft.com/office/powerpoint/2010/main" val="2539483495"/>
      </p:ext>
    </p:extLst>
  </p:cSld>
  <p:clrMapOvr>
    <a:masterClrMapping/>
  </p:clrMapOvr>
</p:sld>
</file>

<file path=ppt/theme/theme1.xml><?xml version="1.0" encoding="utf-8"?>
<a:theme xmlns:a="http://schemas.openxmlformats.org/drawingml/2006/main" name="Face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5" ma:contentTypeDescription="Create a new document." ma:contentTypeScope="" ma:versionID="7a3ba587ad178435496d59800d627b6d">
  <xsd:schema xmlns:xsd="http://www.w3.org/2001/XMLSchema" xmlns:xs="http://www.w3.org/2001/XMLSchema" xmlns:p="http://schemas.microsoft.com/office/2006/metadata/properties" xmlns:ns3="0338428b-3fc8-4989-9d03-78e16c931d9f" xmlns:ns4="4055ddc6-ee7b-4b5b-b8fb-52871646f80e" targetNamespace="http://schemas.microsoft.com/office/2006/metadata/properties" ma:root="true" ma:fieldsID="4c3c1331e3e3a90280ace5de582f3061" ns3:_="" ns4:_="">
    <xsd:import namespace="0338428b-3fc8-4989-9d03-78e16c931d9f"/>
    <xsd:import namespace="4055ddc6-ee7b-4b5b-b8fb-52871646f8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04D914-44D0-4712-8FFC-32DF033929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8428b-3fc8-4989-9d03-78e16c931d9f"/>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AC3C7F-1D18-4FBE-A548-3DBC4CFE197A}">
  <ds:schemaRefs>
    <ds:schemaRef ds:uri="http://schemas.microsoft.com/sharepoint/v3/contenttype/forms"/>
  </ds:schemaRefs>
</ds:datastoreItem>
</file>

<file path=customXml/itemProps3.xml><?xml version="1.0" encoding="utf-8"?>
<ds:datastoreItem xmlns:ds="http://schemas.openxmlformats.org/officeDocument/2006/customXml" ds:itemID="{2C701B5F-84AB-49F2-A83A-89553E05F7A2}">
  <ds:schemaRefs>
    <ds:schemaRef ds:uri="0338428b-3fc8-4989-9d03-78e16c931d9f"/>
    <ds:schemaRef ds:uri="http://schemas.openxmlformats.org/package/2006/metadata/core-properties"/>
    <ds:schemaRef ds:uri="4055ddc6-ee7b-4b5b-b8fb-52871646f80e"/>
    <ds:schemaRef ds:uri="http://schemas.microsoft.com/office/infopath/2007/PartnerControls"/>
    <ds:schemaRef ds:uri="http://schemas.microsoft.com/office/2006/metadata/properties"/>
    <ds:schemaRef ds:uri="http://purl.org/dc/terms/"/>
    <ds:schemaRef ds:uri="http://purl.org/dc/elements/1.1/"/>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338</TotalTime>
  <Words>487</Words>
  <Application>Microsoft Office PowerPoint</Application>
  <PresentationFormat>Widescreen</PresentationFormat>
  <Paragraphs>65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 Which digital tool is most used by students at UWTSD collaborate together? </vt:lpstr>
      <vt:lpstr>Introduction</vt:lpstr>
      <vt:lpstr>Ethical research </vt:lpstr>
      <vt:lpstr>Rationale</vt:lpstr>
      <vt:lpstr>Questionnaire </vt:lpstr>
      <vt:lpstr>Which digital tool do you use the most?</vt:lpstr>
      <vt:lpstr>How frequent do you use these tools </vt:lpstr>
      <vt:lpstr>What are your favourite feature about this digital tool? </vt:lpstr>
      <vt:lpstr>Hypothesis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dc:title>
  <dc:creator>UWTSD</dc:creator>
  <cp:lastModifiedBy>Osarumwense Oshodin (2217379)</cp:lastModifiedBy>
  <cp:revision>6</cp:revision>
  <dcterms:created xsi:type="dcterms:W3CDTF">2022-10-04T14:06:19Z</dcterms:created>
  <dcterms:modified xsi:type="dcterms:W3CDTF">2022-11-07T16:37:33Z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