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0" r:id="rId1"/>
  </p:sldMasterIdLst>
  <p:notesMasterIdLst>
    <p:notesMasterId r:id="rId20"/>
  </p:notesMasterIdLst>
  <p:sldIdLst>
    <p:sldId id="257" r:id="rId2"/>
    <p:sldId id="298" r:id="rId3"/>
    <p:sldId id="299" r:id="rId4"/>
    <p:sldId id="300" r:id="rId5"/>
    <p:sldId id="301" r:id="rId6"/>
    <p:sldId id="302" r:id="rId7"/>
    <p:sldId id="303" r:id="rId8"/>
    <p:sldId id="314" r:id="rId9"/>
    <p:sldId id="304" r:id="rId10"/>
    <p:sldId id="308" r:id="rId11"/>
    <p:sldId id="310" r:id="rId12"/>
    <p:sldId id="311" r:id="rId13"/>
    <p:sldId id="312" r:id="rId14"/>
    <p:sldId id="315" r:id="rId15"/>
    <p:sldId id="313" r:id="rId16"/>
    <p:sldId id="309" r:id="rId17"/>
    <p:sldId id="316" r:id="rId18"/>
    <p:sldId id="297" r:id="rId19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6600CC"/>
    <a:srgbClr val="660066"/>
    <a:srgbClr val="0066FF"/>
    <a:srgbClr val="777777"/>
    <a:srgbClr val="000000"/>
    <a:srgbClr val="808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179" autoAdjust="0"/>
  </p:normalViewPr>
  <p:slideViewPr>
    <p:cSldViewPr>
      <p:cViewPr varScale="1">
        <p:scale>
          <a:sx n="86" d="100"/>
          <a:sy n="86" d="100"/>
        </p:scale>
        <p:origin x="1263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7508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4985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It’s not possible to go back in time to do a longitudinal study to see how these factors have changed, or even to see if biking levels have in fact changed. But it is possible to do a </a:t>
            </a:r>
            <a:r>
              <a:rPr lang="en-GB" dirty="0" err="1" smtClean="0"/>
              <a:t>crosssectional</a:t>
            </a:r>
            <a:r>
              <a:rPr lang="en-GB" dirty="0" smtClean="0"/>
              <a:t> study that determines the relative importance of these factors in explaining current levels of biking among students.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3616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18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407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65.54.113.26/Publication/14414414/principles-of-survey-research-part-1-turning-lemons-into-lemonade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jcmc.indiana.edu/vol6/issue2/sheehan.html" TargetMode="External"/><Relationship Id="rId4" Type="http://schemas.openxmlformats.org/officeDocument/2006/relationships/hyperlink" Target="http://65.54.113.26/Publication/14414422/principles-of-survey-research-part-2-designing-a-surve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 II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Survey Design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Surveys and questionnaires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Many (although not all) projects and almost all dissertations will involve a survey in some manner</a:t>
            </a:r>
          </a:p>
          <a:p>
            <a:endParaRPr lang="en-GB" dirty="0" smtClean="0"/>
          </a:p>
          <a:p>
            <a:r>
              <a:rPr lang="en-GB" dirty="0" smtClean="0"/>
              <a:t>A survey is not just a questionnaire, but rather a system for collecting information</a:t>
            </a:r>
          </a:p>
          <a:p>
            <a:endParaRPr lang="en-GB" dirty="0" smtClean="0"/>
          </a:p>
          <a:p>
            <a:r>
              <a:rPr lang="en-GB" dirty="0" smtClean="0"/>
              <a:t>This information may be used to </a:t>
            </a:r>
            <a:r>
              <a:rPr lang="en-GB" dirty="0" smtClean="0">
                <a:solidFill>
                  <a:srgbClr val="FF0000"/>
                </a:solidFill>
              </a:rPr>
              <a:t>describe, compare or explain </a:t>
            </a:r>
            <a:r>
              <a:rPr lang="en-GB" dirty="0" smtClean="0">
                <a:solidFill>
                  <a:srgbClr val="7030A0"/>
                </a:solidFill>
              </a:rPr>
              <a:t>knowledge, attitudes and behaviour</a:t>
            </a:r>
          </a:p>
          <a:p>
            <a:endParaRPr lang="en-GB" dirty="0" smtClean="0"/>
          </a:p>
          <a:p>
            <a:r>
              <a:rPr lang="en-GB" dirty="0" smtClean="0"/>
              <a:t>The questionnaire is the </a:t>
            </a:r>
            <a:r>
              <a:rPr lang="en-GB" i="1" dirty="0" smtClean="0"/>
              <a:t>survey instrument </a:t>
            </a:r>
            <a:r>
              <a:rPr lang="en-GB" dirty="0" smtClean="0"/>
              <a:t>used to collect that information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Survey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survey instrument is part of a larger process that has many clearly-defined activities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Setting specific, measurable objectives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Planning and scheduling the survey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Ensuring that appropriate resources are available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Designing the survey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Preparing the data collection instrument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Validating the instrument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Selecting participants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Administering and scoring the instrument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Analysing the data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Reporting the results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Survey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21497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Surveys come in several different types</a:t>
            </a:r>
          </a:p>
          <a:p>
            <a:r>
              <a:rPr lang="en-GB" dirty="0" smtClean="0"/>
              <a:t>Supervised surveys</a:t>
            </a:r>
          </a:p>
          <a:p>
            <a:pPr lvl="1"/>
            <a:r>
              <a:rPr lang="en-GB" dirty="0" smtClean="0"/>
              <a:t>Assign a supervisor to gather the information</a:t>
            </a:r>
          </a:p>
          <a:p>
            <a:pPr lvl="1"/>
            <a:r>
              <a:rPr lang="en-GB" dirty="0" smtClean="0"/>
              <a:t>The supervisor can work with either a single subject or a group of subjects at the same time</a:t>
            </a:r>
          </a:p>
          <a:p>
            <a:r>
              <a:rPr lang="en-GB" dirty="0" smtClean="0"/>
              <a:t>Semi-supervised</a:t>
            </a:r>
          </a:p>
          <a:p>
            <a:pPr lvl="1"/>
            <a:r>
              <a:rPr lang="en-GB" dirty="0" smtClean="0"/>
              <a:t>The researcher explains the objectives and the format, then lets the subjects provide information on their own</a:t>
            </a:r>
          </a:p>
          <a:p>
            <a:r>
              <a:rPr lang="en-GB" dirty="0" smtClean="0"/>
              <a:t>Unsupervised</a:t>
            </a:r>
          </a:p>
          <a:p>
            <a:pPr lvl="1"/>
            <a:r>
              <a:rPr lang="en-GB" dirty="0" smtClean="0"/>
              <a:t>The researcher sends out a list of questions to the subjects and expects them to return the completed forms</a:t>
            </a:r>
          </a:p>
          <a:p>
            <a:pPr lvl="1"/>
            <a:r>
              <a:rPr lang="en-GB" dirty="0" smtClean="0"/>
              <a:t>Online survey tools such as </a:t>
            </a:r>
            <a:r>
              <a:rPr lang="en-GB" dirty="0" err="1" smtClean="0"/>
              <a:t>SurveyMonkey</a:t>
            </a:r>
            <a:r>
              <a:rPr lang="en-GB" dirty="0" smtClean="0"/>
              <a:t> (www.surveymonkey.com)  are often used for unsupervised surveys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Survey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It is as important to define survey objectives as it is to define overall project/dissertation objectives</a:t>
            </a:r>
          </a:p>
          <a:p>
            <a:endParaRPr lang="en-GB" dirty="0" smtClean="0"/>
          </a:p>
          <a:p>
            <a:r>
              <a:rPr lang="en-GB" dirty="0" smtClean="0"/>
              <a:t>Each objective is a statement of the survey’s expected outcome</a:t>
            </a:r>
          </a:p>
          <a:p>
            <a:endParaRPr lang="en-GB" dirty="0" smtClean="0"/>
          </a:p>
          <a:p>
            <a:r>
              <a:rPr lang="en-GB" dirty="0" smtClean="0"/>
              <a:t>The statement of objectives must include definitions of all potentially ambiguous terms</a:t>
            </a:r>
          </a:p>
          <a:p>
            <a:pPr lvl="1"/>
            <a:r>
              <a:rPr lang="en-GB" dirty="0" smtClean="0"/>
              <a:t>This helps the researcher to avoid confusing the respondents</a:t>
            </a:r>
          </a:p>
          <a:p>
            <a:pPr lvl="1"/>
            <a:r>
              <a:rPr lang="en-GB" dirty="0" smtClean="0"/>
              <a:t>It also forces the researcher to think carefully about what the survey is trying to do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Survey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how are survey objectives identified?</a:t>
            </a:r>
          </a:p>
          <a:p>
            <a:endParaRPr lang="en-GB" dirty="0" smtClean="0"/>
          </a:p>
          <a:p>
            <a:r>
              <a:rPr lang="en-GB" dirty="0" smtClean="0"/>
              <a:t>They may be derived from</a:t>
            </a:r>
          </a:p>
          <a:p>
            <a:pPr lvl="1"/>
            <a:r>
              <a:rPr lang="en-GB" dirty="0" smtClean="0"/>
              <a:t>A perceived need – the need to know if people think that this software is better than that software</a:t>
            </a:r>
          </a:p>
          <a:p>
            <a:pPr lvl="1"/>
            <a:r>
              <a:rPr lang="en-GB" dirty="0" smtClean="0"/>
              <a:t>A question raised by a literature review – what do people do when faced with particular situations?</a:t>
            </a:r>
          </a:p>
          <a:p>
            <a:pPr lvl="1"/>
            <a:r>
              <a:rPr lang="en-GB" dirty="0" smtClean="0"/>
              <a:t>Asking experts – if you want to plan a survey on how people do software testing then it helps to ask software testing experts about the tools and technologies that might be used</a:t>
            </a:r>
          </a:p>
          <a:p>
            <a:pPr>
              <a:buNone/>
            </a:pPr>
            <a:endParaRPr lang="en-GB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Survey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It is essential that survey objectives are </a:t>
            </a:r>
            <a:r>
              <a:rPr lang="en-GB" i="1" dirty="0" smtClean="0"/>
              <a:t>clear</a:t>
            </a:r>
            <a:r>
              <a:rPr lang="en-GB" dirty="0" smtClean="0"/>
              <a:t> and </a:t>
            </a:r>
            <a:r>
              <a:rPr lang="en-GB" i="1" dirty="0" smtClean="0"/>
              <a:t>measurable</a:t>
            </a:r>
          </a:p>
          <a:p>
            <a:pPr lvl="1"/>
            <a:r>
              <a:rPr lang="en-GB" dirty="0" smtClean="0"/>
              <a:t>All subsequent activities in the survey process are based on the survey objectives</a:t>
            </a:r>
          </a:p>
          <a:p>
            <a:endParaRPr lang="en-GB" dirty="0" smtClean="0"/>
          </a:p>
          <a:p>
            <a:r>
              <a:rPr lang="en-GB" dirty="0" smtClean="0"/>
              <a:t>The objectives determine what the survey will ask, who will be asked, and how the information will be collected</a:t>
            </a:r>
          </a:p>
          <a:p>
            <a:r>
              <a:rPr lang="en-GB" dirty="0" smtClean="0"/>
              <a:t>They are often phrased as research questions or hypotheses, and so help identify the dependent and independent variables of the investigation</a:t>
            </a:r>
          </a:p>
          <a:p>
            <a:r>
              <a:rPr lang="en-GB" dirty="0" smtClean="0"/>
              <a:t>They confirm that a survey is the right way to do this research</a:t>
            </a:r>
          </a:p>
          <a:p>
            <a:pPr lvl="1"/>
            <a:r>
              <a:rPr lang="en-GB" dirty="0" smtClean="0"/>
              <a:t>If the survey objectives are fuzzy, then maybe a survey isn’t the best way to do this research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Activity-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A rumour </a:t>
            </a:r>
            <a:r>
              <a:rPr lang="en-GB" dirty="0"/>
              <a:t>has it that students at </a:t>
            </a:r>
            <a:r>
              <a:rPr lang="en-GB" dirty="0" smtClean="0"/>
              <a:t>UWTSD </a:t>
            </a:r>
            <a:r>
              <a:rPr lang="en-GB" dirty="0"/>
              <a:t>are biking less than they used to.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might be happening for any number of reasons. </a:t>
            </a:r>
            <a:endParaRPr lang="en-GB" dirty="0" smtClean="0"/>
          </a:p>
          <a:p>
            <a:r>
              <a:rPr lang="en-GB" dirty="0" smtClean="0"/>
              <a:t>Hypotheses </a:t>
            </a:r>
            <a:r>
              <a:rPr lang="en-GB" dirty="0"/>
              <a:t>include: - </a:t>
            </a:r>
            <a:endParaRPr lang="en-GB" dirty="0" smtClean="0"/>
          </a:p>
          <a:p>
            <a:pPr lvl="1"/>
            <a:r>
              <a:rPr lang="en-GB" dirty="0" smtClean="0"/>
              <a:t>UWTSD </a:t>
            </a:r>
            <a:r>
              <a:rPr lang="en-GB" dirty="0"/>
              <a:t>has grown so students are living farther from campus 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 </a:t>
            </a:r>
            <a:r>
              <a:rPr lang="en-GB" dirty="0"/>
              <a:t>Students are biking less as children and are less comfortable biking when they get to </a:t>
            </a:r>
            <a:r>
              <a:rPr lang="en-GB" dirty="0" smtClean="0"/>
              <a:t>UWTSD </a:t>
            </a:r>
          </a:p>
          <a:p>
            <a:pPr lvl="1"/>
            <a:r>
              <a:rPr lang="en-GB" dirty="0" smtClean="0"/>
              <a:t> </a:t>
            </a:r>
            <a:r>
              <a:rPr lang="en-GB" dirty="0"/>
              <a:t>Students are working harder than ever and don’t have the time to </a:t>
            </a:r>
            <a:r>
              <a:rPr lang="en-GB" dirty="0" smtClean="0"/>
              <a:t>bike.</a:t>
            </a:r>
          </a:p>
          <a:p>
            <a:pPr lvl="1"/>
            <a:r>
              <a:rPr lang="en-GB" dirty="0" smtClean="0"/>
              <a:t>  </a:t>
            </a:r>
            <a:r>
              <a:rPr lang="en-GB" dirty="0"/>
              <a:t>Biking is not seen as particularly cool any </a:t>
            </a:r>
            <a:r>
              <a:rPr lang="en-GB" dirty="0" smtClean="0"/>
              <a:t>more.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21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Survey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Designing a survey is like designing an experiment</a:t>
            </a:r>
          </a:p>
          <a:p>
            <a:r>
              <a:rPr lang="en-GB" dirty="0" smtClean="0"/>
              <a:t>The design must match the objectives so that the survey data and analysis answer the questions that are posed in the objectives</a:t>
            </a:r>
          </a:p>
          <a:p>
            <a:endParaRPr lang="en-GB" dirty="0" smtClean="0"/>
          </a:p>
          <a:p>
            <a:r>
              <a:rPr lang="en-GB" dirty="0" smtClean="0"/>
              <a:t>Normally a survey has one of two goals</a:t>
            </a:r>
          </a:p>
          <a:p>
            <a:pPr lvl="1"/>
            <a:r>
              <a:rPr lang="en-GB" dirty="0" smtClean="0"/>
              <a:t>The survey is to describe a phenomenon of interest – in this case the survey has a descriptive design</a:t>
            </a:r>
          </a:p>
          <a:p>
            <a:pPr lvl="1"/>
            <a:r>
              <a:rPr lang="en-GB" dirty="0" smtClean="0"/>
              <a:t>The survey aims to assess the impact of something – in this case the survey has an experimental design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The design may be simple or complex, but it must be an effective way of obtaining the information we need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Sample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It’s not usually cost-effective (or even possible) to survey the entire population</a:t>
            </a:r>
          </a:p>
          <a:p>
            <a:r>
              <a:rPr lang="en-GB" dirty="0" smtClean="0"/>
              <a:t>Instead we survey a subset or </a:t>
            </a:r>
            <a:r>
              <a:rPr lang="en-GB" i="1" dirty="0" smtClean="0"/>
              <a:t>sample</a:t>
            </a:r>
            <a:r>
              <a:rPr lang="en-GB" dirty="0" smtClean="0"/>
              <a:t>, in the hope that their responses will accurately reflect those of the whole population</a:t>
            </a:r>
          </a:p>
          <a:p>
            <a:r>
              <a:rPr lang="en-GB" dirty="0" smtClean="0"/>
              <a:t>It is therefore important to pick a sample who are truly representative of the population we want to survey</a:t>
            </a:r>
          </a:p>
          <a:p>
            <a:r>
              <a:rPr lang="en-GB" dirty="0" smtClean="0"/>
              <a:t>In general, it is better to have a small group that accurately reflects the population than a large group that doesn’t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Samples and Populations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first step in obtaining a valid sample is to define a </a:t>
            </a:r>
            <a:r>
              <a:rPr lang="en-GB" i="1" dirty="0" smtClean="0"/>
              <a:t>target population</a:t>
            </a:r>
          </a:p>
          <a:p>
            <a:pPr lvl="1"/>
            <a:r>
              <a:rPr lang="en-GB" dirty="0" smtClean="0"/>
              <a:t>The group to whom the survey applies</a:t>
            </a:r>
          </a:p>
          <a:p>
            <a:pPr lvl="1"/>
            <a:r>
              <a:rPr lang="en-GB" dirty="0" smtClean="0"/>
              <a:t>Ideally this should be represented as a finite list of its members, e.g. the electoral roll or the student population</a:t>
            </a:r>
          </a:p>
          <a:p>
            <a:r>
              <a:rPr lang="en-GB" dirty="0" smtClean="0"/>
              <a:t>A valid sample is a </a:t>
            </a:r>
            <a:r>
              <a:rPr lang="en-GB" i="1" dirty="0" smtClean="0"/>
              <a:t>representative subset</a:t>
            </a:r>
            <a:r>
              <a:rPr lang="en-GB" dirty="0" smtClean="0"/>
              <a:t> of the target population</a:t>
            </a:r>
          </a:p>
          <a:p>
            <a:r>
              <a:rPr lang="en-GB" dirty="0" smtClean="0"/>
              <a:t>If the sample is not representative then you cannot generalise the results to apply to the entire target population</a:t>
            </a:r>
          </a:p>
          <a:p>
            <a:r>
              <a:rPr lang="en-GB" dirty="0" smtClean="0"/>
              <a:t>Therefore it is very important to make sure that the sample </a:t>
            </a:r>
            <a:r>
              <a:rPr lang="en-GB" i="1" dirty="0" smtClean="0"/>
              <a:t>is</a:t>
            </a:r>
            <a:r>
              <a:rPr lang="en-GB" dirty="0" smtClean="0"/>
              <a:t> representative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320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Obtaining a valid sample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71501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 target population should be defined from the project objectives, not from who is likely to be available to answer the questionnaire</a:t>
            </a:r>
          </a:p>
          <a:p>
            <a:r>
              <a:rPr lang="en-GB" dirty="0" smtClean="0"/>
              <a:t>The specific target population might be a subset of a larger population</a:t>
            </a:r>
          </a:p>
          <a:p>
            <a:pPr lvl="1"/>
            <a:r>
              <a:rPr lang="en-GB" dirty="0" smtClean="0"/>
              <a:t>The set of Applied Computing students is a subset of the set of all </a:t>
            </a:r>
            <a:r>
              <a:rPr lang="en-GB" dirty="0" smtClean="0"/>
              <a:t>UWTSD</a:t>
            </a:r>
            <a:endParaRPr lang="en-GB" dirty="0" smtClean="0"/>
          </a:p>
          <a:p>
            <a:r>
              <a:rPr lang="en-GB" dirty="0" smtClean="0"/>
              <a:t>Inclusion criteria</a:t>
            </a:r>
          </a:p>
          <a:p>
            <a:pPr lvl="1"/>
            <a:r>
              <a:rPr lang="en-GB" dirty="0" smtClean="0"/>
              <a:t>Who is included in the target population?</a:t>
            </a:r>
          </a:p>
          <a:p>
            <a:r>
              <a:rPr lang="en-GB" dirty="0" smtClean="0"/>
              <a:t>Exclusion criteria</a:t>
            </a:r>
          </a:p>
          <a:p>
            <a:pPr lvl="1"/>
            <a:r>
              <a:rPr lang="en-GB" dirty="0" smtClean="0"/>
              <a:t>Who is excluded from the target population?</a:t>
            </a:r>
          </a:p>
          <a:p>
            <a:r>
              <a:rPr lang="en-GB" dirty="0" smtClean="0"/>
              <a:t>Once a pilot test has been carried out with members of the target population, look at the data and work out</a:t>
            </a:r>
          </a:p>
          <a:p>
            <a:pPr lvl="1"/>
            <a:r>
              <a:rPr lang="en-GB" dirty="0" smtClean="0"/>
              <a:t>Will the analysis results answer the study objectives?</a:t>
            </a:r>
          </a:p>
          <a:p>
            <a:pPr lvl="1"/>
            <a:r>
              <a:rPr lang="en-GB" dirty="0" smtClean="0"/>
              <a:t>Can the target population answer your research question?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116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Probabilistic sampling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543956" cy="542928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Once the target population has been identified, a </a:t>
            </a:r>
            <a:r>
              <a:rPr lang="en-GB" i="1" dirty="0" smtClean="0"/>
              <a:t>probabilistic sampling method</a:t>
            </a:r>
            <a:r>
              <a:rPr lang="en-GB" dirty="0" smtClean="0"/>
              <a:t> must be used to identify members of the sample</a:t>
            </a:r>
          </a:p>
          <a:p>
            <a:pPr lvl="1"/>
            <a:r>
              <a:rPr lang="en-GB" dirty="0" smtClean="0"/>
              <a:t>i.e. every member of the target population has a known, non-zero chance of being included in the sample</a:t>
            </a:r>
          </a:p>
          <a:p>
            <a:r>
              <a:rPr lang="en-GB" dirty="0" smtClean="0"/>
              <a:t>Simple random sample</a:t>
            </a:r>
          </a:p>
          <a:p>
            <a:pPr lvl="1"/>
            <a:r>
              <a:rPr lang="en-GB" dirty="0" smtClean="0"/>
              <a:t>List all members of the target population, assign each a number using a random number generator, then order the members on the list according to these numbers. Take the first </a:t>
            </a:r>
            <a:r>
              <a:rPr lang="en-GB" i="1" dirty="0" smtClean="0"/>
              <a:t>n</a:t>
            </a:r>
            <a:r>
              <a:rPr lang="en-GB" dirty="0" smtClean="0"/>
              <a:t> members on the list</a:t>
            </a:r>
          </a:p>
          <a:p>
            <a:r>
              <a:rPr lang="en-GB" dirty="0" smtClean="0"/>
              <a:t>Stratified random sample</a:t>
            </a:r>
          </a:p>
          <a:p>
            <a:pPr lvl="1"/>
            <a:r>
              <a:rPr lang="en-GB" dirty="0" smtClean="0"/>
              <a:t>Divide the target population into subgroups called </a:t>
            </a:r>
            <a:r>
              <a:rPr lang="en-GB" i="1" dirty="0" smtClean="0"/>
              <a:t>strata</a:t>
            </a:r>
            <a:r>
              <a:rPr lang="en-GB" dirty="0" smtClean="0"/>
              <a:t>, e.g. on the basis of age, nationality, gender, and select subjects at random from the different strata</a:t>
            </a:r>
          </a:p>
          <a:p>
            <a:pPr lvl="1"/>
            <a:r>
              <a:rPr lang="en-GB" dirty="0" smtClean="0"/>
              <a:t>If the strata contain different numbers of members then the number of subjects taken from each stratum is proportional to the number of people in that stratum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09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Design a survey instrument to use in the study. For each element of the model, write one question or a series of questions (that can be used to create a scale). </a:t>
            </a:r>
            <a:endParaRPr lang="en-GB" dirty="0" smtClean="0"/>
          </a:p>
          <a:p>
            <a:r>
              <a:rPr lang="en-GB" dirty="0" smtClean="0"/>
              <a:t>Think </a:t>
            </a:r>
            <a:r>
              <a:rPr lang="en-GB" dirty="0"/>
              <a:t>about the type of measures (e.g. nominal, etc.) and the specific wording of your questions. </a:t>
            </a:r>
            <a:endParaRPr lang="en-GB" dirty="0" smtClean="0"/>
          </a:p>
          <a:p>
            <a:pPr lvl="1"/>
            <a:r>
              <a:rPr lang="en-GB" dirty="0" smtClean="0"/>
              <a:t>Dependent </a:t>
            </a:r>
            <a:r>
              <a:rPr lang="en-GB" dirty="0"/>
              <a:t>variable: Level of biking 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Independent </a:t>
            </a:r>
            <a:r>
              <a:rPr lang="en-GB" dirty="0"/>
              <a:t>variables: One for each of the hypotheses </a:t>
            </a:r>
            <a:endParaRPr lang="en-GB" dirty="0" smtClean="0"/>
          </a:p>
          <a:p>
            <a:pPr lvl="1"/>
            <a:r>
              <a:rPr lang="en-GB" dirty="0" smtClean="0"/>
              <a:t>Control </a:t>
            </a:r>
            <a:r>
              <a:rPr lang="en-GB" dirty="0"/>
              <a:t>variables: Any other variables you think could influence biking levels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97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Probabilistic sampling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543956" cy="542928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Systematic sampling</a:t>
            </a:r>
          </a:p>
          <a:p>
            <a:pPr lvl="1"/>
            <a:r>
              <a:rPr lang="en-GB" dirty="0" smtClean="0"/>
              <a:t>List all members of the target population, assign each a number using a random number generator, then order the members on the list according to these numbers. Take every </a:t>
            </a:r>
            <a:r>
              <a:rPr lang="en-GB" i="1" dirty="0" smtClean="0"/>
              <a:t>n</a:t>
            </a:r>
            <a:r>
              <a:rPr lang="en-GB" dirty="0" smtClean="0"/>
              <a:t>th person on the list</a:t>
            </a:r>
          </a:p>
          <a:p>
            <a:pPr lvl="1"/>
            <a:r>
              <a:rPr lang="en-GB" dirty="0" smtClean="0"/>
              <a:t>If members are listed alphabetically or in date order, this method can introduce bias</a:t>
            </a:r>
          </a:p>
          <a:p>
            <a:r>
              <a:rPr lang="en-GB" dirty="0" smtClean="0"/>
              <a:t>Cluster-based sampling</a:t>
            </a:r>
          </a:p>
          <a:p>
            <a:pPr lvl="1"/>
            <a:r>
              <a:rPr lang="en-GB" dirty="0" smtClean="0"/>
              <a:t>This involves surveying individuals who belong to a defined group, e.g. members of families, or students on particular degree lines.</a:t>
            </a:r>
          </a:p>
          <a:p>
            <a:pPr lvl="1"/>
            <a:r>
              <a:rPr lang="en-GB" dirty="0" smtClean="0"/>
              <a:t>Each cluster is sampled randomly</a:t>
            </a:r>
          </a:p>
          <a:p>
            <a:pPr lvl="1"/>
            <a:r>
              <a:rPr lang="en-GB" dirty="0" smtClean="0"/>
              <a:t>This is used where we expect subjects within a cluster to give similar answers, but people in different clusters to give different answers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324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Response rate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Not every subject will respond to the survey</a:t>
            </a:r>
          </a:p>
          <a:p>
            <a:r>
              <a:rPr lang="en-GB" dirty="0" smtClean="0"/>
              <a:t>The proportion of people who </a:t>
            </a:r>
            <a:r>
              <a:rPr lang="en-GB" i="1" dirty="0" smtClean="0"/>
              <a:t>do</a:t>
            </a:r>
            <a:r>
              <a:rPr lang="en-GB" dirty="0" smtClean="0"/>
              <a:t> respond is known as the </a:t>
            </a:r>
            <a:r>
              <a:rPr lang="en-GB" i="1" dirty="0" smtClean="0"/>
              <a:t>response rate</a:t>
            </a:r>
            <a:endParaRPr lang="en-GB" dirty="0" smtClean="0"/>
          </a:p>
          <a:p>
            <a:r>
              <a:rPr lang="en-GB" dirty="0" smtClean="0"/>
              <a:t>If there is a low response rate then the validity of the survey can be severely compromised</a:t>
            </a:r>
          </a:p>
          <a:p>
            <a:pPr lvl="1"/>
            <a:r>
              <a:rPr lang="en-GB" dirty="0" smtClean="0"/>
              <a:t>If we know why a response rate is low, but still believe that the responding group accurately reflect the target population then this is okay</a:t>
            </a:r>
          </a:p>
          <a:p>
            <a:pPr lvl="1"/>
            <a:r>
              <a:rPr lang="en-GB" dirty="0" smtClean="0"/>
              <a:t>If we don’t know why the response rate is low then we cannot be sure that the sample does still accurately reflect the target population</a:t>
            </a:r>
          </a:p>
          <a:p>
            <a:r>
              <a:rPr lang="en-GB" dirty="0" smtClean="0"/>
              <a:t>Email survey response rates are generally very low, but can be increased by </a:t>
            </a:r>
            <a:r>
              <a:rPr lang="en-GB" i="1" dirty="0" smtClean="0"/>
              <a:t>over-sampling, </a:t>
            </a:r>
            <a:r>
              <a:rPr lang="en-GB" dirty="0" smtClean="0"/>
              <a:t>i.e. sending the questionnaire out to more people than we actually need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would you pre-test your </a:t>
            </a:r>
            <a:r>
              <a:rPr lang="en-GB"/>
              <a:t>survey</a:t>
            </a:r>
            <a:r>
              <a:rPr lang="en-GB" smtClean="0"/>
              <a:t>?</a:t>
            </a:r>
          </a:p>
          <a:p>
            <a:r>
              <a:rPr lang="en-GB" smtClean="0"/>
              <a:t>How </a:t>
            </a:r>
            <a:r>
              <a:rPr lang="en-GB" dirty="0"/>
              <a:t>would you administer your survey – mailed, group, phone, in-person interview, or electronic? Outline as many details of your approach as you can. </a:t>
            </a:r>
            <a:endParaRPr lang="en-GB" dirty="0" smtClean="0"/>
          </a:p>
          <a:p>
            <a:r>
              <a:rPr lang="en-GB" dirty="0"/>
              <a:t>What sampling frame would you use for this approach?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25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Next lecture: Constructing the survey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Read</a:t>
            </a:r>
          </a:p>
          <a:p>
            <a:pPr lvl="1">
              <a:buNone/>
            </a:pPr>
            <a:r>
              <a:rPr lang="en-GB" sz="1800" u="sng" dirty="0" smtClean="0">
                <a:hlinkClick r:id="rId3"/>
              </a:rPr>
              <a:t>Principles of survey research part 1: turning lemons into lemonade</a:t>
            </a:r>
            <a:endParaRPr lang="en-GB" sz="1800" dirty="0" smtClean="0"/>
          </a:p>
          <a:p>
            <a:pPr lvl="1">
              <a:buNone/>
            </a:pPr>
            <a:r>
              <a:rPr lang="en-GB" sz="1800" dirty="0" smtClean="0"/>
              <a:t>Barbara A. </a:t>
            </a:r>
            <a:r>
              <a:rPr lang="en-GB" sz="1800" dirty="0" err="1" smtClean="0"/>
              <a:t>Kitchenham</a:t>
            </a:r>
            <a:r>
              <a:rPr lang="en-GB" sz="1800" dirty="0" smtClean="0"/>
              <a:t>, Shari Lawrence </a:t>
            </a:r>
            <a:r>
              <a:rPr lang="en-GB" sz="1800" dirty="0" err="1" smtClean="0"/>
              <a:t>Pfleeger</a:t>
            </a:r>
            <a:endParaRPr lang="en-GB" sz="1800" dirty="0" smtClean="0"/>
          </a:p>
          <a:p>
            <a:pPr lvl="1">
              <a:buNone/>
            </a:pPr>
            <a:r>
              <a:rPr lang="en-GB" sz="1800" dirty="0" smtClean="0"/>
              <a:t>ACM </a:t>
            </a:r>
            <a:r>
              <a:rPr lang="en-GB" sz="1800" dirty="0" err="1" smtClean="0"/>
              <a:t>Sigsoft</a:t>
            </a:r>
            <a:r>
              <a:rPr lang="en-GB" sz="1800" dirty="0" smtClean="0"/>
              <a:t> Software Engineering Notes , vol. 26, no. 6, pp. 16-18, 2001</a:t>
            </a:r>
          </a:p>
          <a:p>
            <a:pPr lvl="1">
              <a:buNone/>
            </a:pPr>
            <a:r>
              <a:rPr lang="en-GB" sz="1800" u="sng" dirty="0" smtClean="0">
                <a:hlinkClick r:id="rId4"/>
              </a:rPr>
              <a:t>Principles of survey research part 2: designing a survey</a:t>
            </a:r>
            <a:endParaRPr lang="en-GB" sz="1800" dirty="0" smtClean="0"/>
          </a:p>
          <a:p>
            <a:pPr lvl="1">
              <a:buNone/>
            </a:pPr>
            <a:r>
              <a:rPr lang="en-GB" sz="1800" dirty="0" smtClean="0"/>
              <a:t>Barbara A. </a:t>
            </a:r>
            <a:r>
              <a:rPr lang="en-GB" sz="1800" dirty="0" err="1" smtClean="0"/>
              <a:t>Kitchenham</a:t>
            </a:r>
            <a:r>
              <a:rPr lang="en-GB" sz="1800" dirty="0" smtClean="0"/>
              <a:t>, Shari Lawrence </a:t>
            </a:r>
            <a:r>
              <a:rPr lang="en-GB" sz="1800" dirty="0" err="1" smtClean="0"/>
              <a:t>Pfleeger</a:t>
            </a:r>
            <a:endParaRPr lang="en-GB" sz="1800" dirty="0" smtClean="0"/>
          </a:p>
          <a:p>
            <a:pPr lvl="1">
              <a:buNone/>
            </a:pPr>
            <a:r>
              <a:rPr lang="en-GB" sz="1800" dirty="0" smtClean="0"/>
              <a:t>ACM </a:t>
            </a:r>
            <a:r>
              <a:rPr lang="en-GB" sz="1800" dirty="0" err="1" smtClean="0"/>
              <a:t>Sigsoft</a:t>
            </a:r>
            <a:r>
              <a:rPr lang="en-GB" sz="1800" dirty="0" smtClean="0"/>
              <a:t> Software Engineering Notes , vol. 27, no. 1, pp. 18-20, 2002</a:t>
            </a:r>
          </a:p>
          <a:p>
            <a:pPr lvl="1">
              <a:buNone/>
            </a:pPr>
            <a:r>
              <a:rPr lang="en-GB" sz="1800" dirty="0" smtClean="0">
                <a:hlinkClick r:id="rId5"/>
              </a:rPr>
              <a:t>E-mail Survey Response Rates: A Review</a:t>
            </a:r>
            <a:endParaRPr lang="en-GB" sz="1800" dirty="0" smtClean="0"/>
          </a:p>
          <a:p>
            <a:pPr lvl="1">
              <a:buNone/>
            </a:pPr>
            <a:r>
              <a:rPr lang="en-GB" sz="1800" dirty="0" smtClean="0"/>
              <a:t>Kim Sheehan</a:t>
            </a:r>
          </a:p>
          <a:p>
            <a:pPr lvl="1">
              <a:buNone/>
            </a:pPr>
            <a:r>
              <a:rPr lang="en-GB" sz="1800" dirty="0" smtClean="0"/>
              <a:t>Journal of Computer-Mediated Communication, vol. 6, no. 2, 2001</a:t>
            </a:r>
          </a:p>
          <a:p>
            <a:pPr lvl="1">
              <a:buNone/>
            </a:pPr>
            <a:endParaRPr lang="en-GB" sz="1800" dirty="0" smtClean="0"/>
          </a:p>
          <a:p>
            <a:pPr lvl="1">
              <a:buNone/>
            </a:pPr>
            <a:r>
              <a:rPr lang="en-GB" sz="1800" dirty="0" smtClean="0"/>
              <a:t>All  available via </a:t>
            </a:r>
            <a:r>
              <a:rPr lang="en-GB" sz="1800" dirty="0" err="1" smtClean="0"/>
              <a:t>Moodle</a:t>
            </a:r>
            <a:endParaRPr lang="en-GB" sz="1800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12708</TotalTime>
  <Words>1543</Words>
  <Application>Microsoft Office PowerPoint</Application>
  <PresentationFormat>On-screen Show (4:3)</PresentationFormat>
  <Paragraphs>164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Georgia</vt:lpstr>
      <vt:lpstr>Trebuchet MS</vt:lpstr>
      <vt:lpstr>Wingdings 2</vt:lpstr>
      <vt:lpstr>Nik2013</vt:lpstr>
      <vt:lpstr>Research Methods II</vt:lpstr>
      <vt:lpstr>Surveys and questionnaires</vt:lpstr>
      <vt:lpstr>The Survey Process</vt:lpstr>
      <vt:lpstr>Survey Types</vt:lpstr>
      <vt:lpstr>Survey objectives</vt:lpstr>
      <vt:lpstr>Survey objectives</vt:lpstr>
      <vt:lpstr>Survey objectives</vt:lpstr>
      <vt:lpstr>Activity-</vt:lpstr>
      <vt:lpstr>Survey design</vt:lpstr>
      <vt:lpstr>Sample size</vt:lpstr>
      <vt:lpstr>Samples and Populations</vt:lpstr>
      <vt:lpstr>Obtaining a valid sample</vt:lpstr>
      <vt:lpstr>Probabilistic sampling methods</vt:lpstr>
      <vt:lpstr>Activity</vt:lpstr>
      <vt:lpstr>Probabilistic sampling methods</vt:lpstr>
      <vt:lpstr>Response rate</vt:lpstr>
      <vt:lpstr>Activity 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Aims Objectives &amp; Lit Review</dc:title>
  <dc:subject>Data Representation</dc:subject>
  <dc:creator>Nik Whitehead</dc:creator>
  <cp:lastModifiedBy>Mabrouka Abuhmida</cp:lastModifiedBy>
  <cp:revision>1117</cp:revision>
  <dcterms:created xsi:type="dcterms:W3CDTF">2006-01-28T12:00:35Z</dcterms:created>
  <dcterms:modified xsi:type="dcterms:W3CDTF">2019-03-12T09:44:18Z</dcterms:modified>
</cp:coreProperties>
</file>