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vertBarState="maximized">
    <p:restoredLeft sz="34587" autoAdjust="0"/>
    <p:restoredTop sz="81379" autoAdjust="0"/>
  </p:normalViewPr>
  <p:slideViewPr>
    <p:cSldViewPr>
      <p:cViewPr varScale="1">
        <p:scale>
          <a:sx n="59" d="100"/>
          <a:sy n="59" d="100"/>
        </p:scale>
        <p:origin x="-1452" y="-78"/>
      </p:cViewPr>
      <p:guideLst>
        <p:guide orient="horz" pos="2160"/>
        <p:guide pos="2880"/>
      </p:guideLst>
    </p:cSldViewPr>
  </p:slideViewPr>
  <p:outlineViewPr>
    <p:cViewPr>
      <p:scale>
        <a:sx n="33" d="100"/>
        <a:sy n="33" d="100"/>
      </p:scale>
      <p:origin x="0" y="1104"/>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855E66-15E0-4BEB-8891-A71660920087}" type="datetimeFigureOut">
              <a:rPr lang="en-US" smtClean="0"/>
              <a:pPr/>
              <a:t>11/25/2021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B5F01F-47EF-4535-95AC-2566E90554E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primary skill requirements for the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WorkPlace</a:t>
            </a:r>
            <a:r>
              <a:rPr lang="en-US" sz="1200" kern="1200" dirty="0" smtClean="0">
                <a:solidFill>
                  <a:schemeClr val="tx1"/>
                </a:solidFill>
                <a:latin typeface="+mn-lt"/>
                <a:ea typeface="+mn-ea"/>
                <a:cs typeface="+mn-cs"/>
              </a:rPr>
              <a:t> HR limited has been </a:t>
            </a:r>
            <a:r>
              <a:rPr lang="en-US" sz="1200" kern="1200" dirty="0" err="1" smtClean="0">
                <a:solidFill>
                  <a:schemeClr val="tx1"/>
                </a:solidFill>
                <a:latin typeface="+mn-lt"/>
                <a:ea typeface="+mn-ea"/>
                <a:cs typeface="+mn-cs"/>
              </a:rPr>
              <a:t>summarised</a:t>
            </a:r>
            <a:r>
              <a:rPr lang="en-US" sz="1200" kern="1200" dirty="0" smtClean="0">
                <a:solidFill>
                  <a:schemeClr val="tx1"/>
                </a:solidFill>
                <a:latin typeface="+mn-lt"/>
                <a:ea typeface="+mn-ea"/>
                <a:cs typeface="+mn-cs"/>
              </a:rPr>
              <a:t> in the slides with the help of bullet points. Starting from cross-department working to staff training, recruitment, record maintenance and negotiation, this slide has accounted for all the necessary skills required to work in the UK based HR consultancy. The specific skills have focused on the core competencies of the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and its </a:t>
            </a:r>
            <a:r>
              <a:rPr lang="en-US" sz="1200" kern="1200" dirty="0" err="1" smtClean="0">
                <a:solidFill>
                  <a:schemeClr val="tx1"/>
                </a:solidFill>
                <a:latin typeface="+mn-lt"/>
                <a:ea typeface="+mn-ea"/>
                <a:cs typeface="+mn-cs"/>
              </a:rPr>
              <a:t>speciality</a:t>
            </a:r>
            <a:r>
              <a:rPr lang="en-US" sz="1200" kern="1200" dirty="0" smtClean="0">
                <a:solidFill>
                  <a:schemeClr val="tx1"/>
                </a:solidFill>
                <a:latin typeface="+mn-lt"/>
                <a:ea typeface="+mn-ea"/>
                <a:cs typeface="+mn-cs"/>
              </a:rPr>
              <a:t> in the UK HR consultancy industry. It is also necessary to point out that the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has won various accolades for its HR achievements through the years.</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specification of the skills is essential to compare him with the overall end result from the self-audit. The specifications of the skills provide a pathway towards self-development and self-evaluation with the help of external intervention and influence. The responsibilities by themselves speak to the level of diversification in terms of professional responsibilities in the HR sector.</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 personal skill audit is a vital tool for deciding the current professional competency of a person. The skill audits have focused upon information technology knowledge, communication skills, problem-solving skills and supervisory management skills as the four pillars of an effective HR officer. The lessons from the self-audit test have been elaborated on in the following slides.</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From the information technology skills audit, it is prevalent that I have the majority of the general IT skills. However when it comes to specific skills such as HR software I have insignificant experience. my age is training and development initiatives hence should focus on this particular skill from the information technology category.</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specifications of the communication skills have been mostly positive except for delivering a training session, resolving HR disputes and complaints and lastly advising HR issues in a professional atmosphere. This is completely corroborative with my lack of supervisory management experience as of now.</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My current problem-solving skills are in power with those expected from an HR official. However, the skill of finding multiple solutions for a single problem is something that I am not exactly good at. I can understand that it also comes from extensive professional experience, which as mentioned before, I currently lack.</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terms of supervisory management, I have theory in significant professional experience which is less than a month. This proved to be one of the most primary hurdles in my HR professional development. An instance of people management I have only been able to manage a team of 4 people for a very short period of time. My supervisory management skills are among the weakest among all the categories and I have come to this conclusion after carefully comparing the results from all four categories.</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the light of my clear lack of supervisory management skills as well as my limited communication skills, it is evident that strategic HR training and development opportunities will benefit me and my employer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towards developing further professional competence.</a:t>
            </a:r>
          </a:p>
          <a:p>
            <a:endParaRPr lang="en-US" dirty="0"/>
          </a:p>
        </p:txBody>
      </p:sp>
      <p:sp>
        <p:nvSpPr>
          <p:cNvPr id="4" name="Slide Number Placeholder 3"/>
          <p:cNvSpPr>
            <a:spLocks noGrp="1"/>
          </p:cNvSpPr>
          <p:nvPr>
            <p:ph type="sldNum" sz="quarter" idx="10"/>
          </p:nvPr>
        </p:nvSpPr>
        <p:spPr/>
        <p:txBody>
          <a:bodyPr/>
          <a:lstStyle/>
          <a:p>
            <a:fld id="{5DB5F01F-47EF-4535-95AC-2566E90554EB}"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11/25/2021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11/25/2021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11/25/2021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11/25/2021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048000"/>
            <a:ext cx="7772400" cy="1829761"/>
          </a:xfrm>
        </p:spPr>
        <p:txBody>
          <a:bodyPr>
            <a:normAutofit fontScale="90000"/>
          </a:bodyPr>
          <a:lstStyle/>
          <a:p>
            <a:r>
              <a:rPr lang="en-US" sz="2700" dirty="0" err="1" smtClean="0">
                <a:solidFill>
                  <a:schemeClr val="accent3"/>
                </a:solidFill>
                <a:effectLst/>
                <a:latin typeface="Times New Roman" pitchFamily="18" charset="0"/>
                <a:cs typeface="Times New Roman" pitchFamily="18" charset="0"/>
              </a:rPr>
              <a:t>Programme</a:t>
            </a:r>
            <a:r>
              <a:rPr lang="en-US" sz="2700" dirty="0" smtClean="0">
                <a:solidFill>
                  <a:schemeClr val="accent3"/>
                </a:solidFill>
                <a:effectLst/>
                <a:latin typeface="Times New Roman" pitchFamily="18" charset="0"/>
                <a:cs typeface="Times New Roman" pitchFamily="18" charset="0"/>
              </a:rPr>
              <a:t>: BA (</a:t>
            </a:r>
            <a:r>
              <a:rPr lang="en-US" sz="2700" dirty="0" err="1" smtClean="0">
                <a:solidFill>
                  <a:schemeClr val="accent3"/>
                </a:solidFill>
                <a:effectLst/>
                <a:latin typeface="Times New Roman" pitchFamily="18" charset="0"/>
                <a:cs typeface="Times New Roman" pitchFamily="18" charset="0"/>
              </a:rPr>
              <a:t>Hons</a:t>
            </a:r>
            <a:r>
              <a:rPr lang="en-US" sz="2700" dirty="0" smtClean="0">
                <a:solidFill>
                  <a:schemeClr val="accent3"/>
                </a:solidFill>
                <a:effectLst/>
                <a:latin typeface="Times New Roman" pitchFamily="18" charset="0"/>
                <a:cs typeface="Times New Roman" pitchFamily="18" charset="0"/>
              </a:rPr>
              <a:t>) Leadership and Management Skills for the Workplace</a:t>
            </a:r>
            <a:br>
              <a:rPr lang="en-US" sz="2700" dirty="0" smtClean="0">
                <a:solidFill>
                  <a:schemeClr val="accent3"/>
                </a:solidFill>
                <a:effectLst/>
                <a:latin typeface="Times New Roman" pitchFamily="18" charset="0"/>
                <a:cs typeface="Times New Roman" pitchFamily="18" charset="0"/>
              </a:rPr>
            </a:br>
            <a:r>
              <a:rPr lang="en-US" sz="2700" dirty="0" smtClean="0">
                <a:solidFill>
                  <a:schemeClr val="accent3"/>
                </a:solidFill>
                <a:effectLst/>
                <a:latin typeface="Times New Roman" pitchFamily="18" charset="0"/>
                <a:cs typeface="Times New Roman" pitchFamily="18" charset="0"/>
              </a:rPr>
              <a:t>Module: Developing Relationships and Workplace Achievements (October 2021)</a:t>
            </a:r>
            <a:br>
              <a:rPr lang="en-US" sz="2700" dirty="0" smtClean="0">
                <a:solidFill>
                  <a:schemeClr val="accent3"/>
                </a:solidFill>
                <a:effectLst/>
                <a:latin typeface="Times New Roman" pitchFamily="18" charset="0"/>
                <a:cs typeface="Times New Roman" pitchFamily="18" charset="0"/>
              </a:rPr>
            </a:br>
            <a:r>
              <a:rPr lang="en-US" sz="2700" dirty="0" smtClean="0">
                <a:solidFill>
                  <a:schemeClr val="accent3"/>
                </a:solidFill>
                <a:effectLst/>
                <a:latin typeface="Times New Roman" pitchFamily="18" charset="0"/>
                <a:cs typeface="Times New Roman" pitchFamily="18" charset="0"/>
              </a:rPr>
              <a:t>Assignment Title: Individual Presentation on-'Training and Development needs for an HR officer‘</a:t>
            </a:r>
            <a:br>
              <a:rPr lang="en-US" sz="2700" dirty="0" smtClean="0">
                <a:solidFill>
                  <a:schemeClr val="accent3"/>
                </a:solidFill>
                <a:effectLst/>
                <a:latin typeface="Times New Roman" pitchFamily="18" charset="0"/>
                <a:cs typeface="Times New Roman" pitchFamily="18" charset="0"/>
              </a:rPr>
            </a:br>
            <a:r>
              <a:rPr lang="en-US" sz="2700" dirty="0" smtClean="0">
                <a:solidFill>
                  <a:schemeClr val="accent3"/>
                </a:solidFill>
                <a:effectLst/>
                <a:latin typeface="Times New Roman" pitchFamily="18" charset="0"/>
                <a:cs typeface="Times New Roman" pitchFamily="18" charset="0"/>
              </a:rPr>
              <a:t/>
            </a:r>
            <a:br>
              <a:rPr lang="en-US" sz="2700" dirty="0" smtClean="0">
                <a:solidFill>
                  <a:schemeClr val="accent3"/>
                </a:solidFill>
                <a:effectLst/>
                <a:latin typeface="Times New Roman" pitchFamily="18" charset="0"/>
                <a:cs typeface="Times New Roman" pitchFamily="18" charset="0"/>
              </a:rPr>
            </a:br>
            <a:r>
              <a:rPr lang="en-US" sz="1600" b="0" dirty="0" smtClean="0"/>
              <a:t>Name</a:t>
            </a:r>
            <a:r>
              <a:rPr lang="vi-VN" sz="1600" b="0" dirty="0" smtClean="0"/>
              <a:t>: </a:t>
            </a:r>
            <a:r>
              <a:rPr lang="en-US" sz="1600" b="0" dirty="0" smtClean="0"/>
              <a:t>Catalina </a:t>
            </a:r>
            <a:r>
              <a:rPr lang="vi-VN" sz="1600" b="0" dirty="0" smtClean="0"/>
              <a:t>Elena Luca</a:t>
            </a:r>
            <a:r>
              <a:rPr lang="en-US" sz="1600" b="0" dirty="0" smtClean="0"/>
              <a:t/>
            </a:r>
            <a:br>
              <a:rPr lang="en-US" sz="1600" b="0" dirty="0" smtClean="0"/>
            </a:br>
            <a:r>
              <a:rPr lang="vi-VN" sz="1600" b="0" dirty="0" smtClean="0"/>
              <a:t> </a:t>
            </a:r>
            <a:r>
              <a:rPr lang="en-US" sz="1600" b="0" dirty="0" smtClean="0"/>
              <a:t/>
            </a:r>
            <a:br>
              <a:rPr lang="en-US" sz="1600" b="0" dirty="0" smtClean="0"/>
            </a:br>
            <a:r>
              <a:rPr lang="vi-VN" sz="1600" b="0" dirty="0" smtClean="0"/>
              <a:t>Student id : 1916220</a:t>
            </a:r>
            <a:br>
              <a:rPr lang="vi-VN" sz="1600" b="0" dirty="0" smtClean="0"/>
            </a:br>
            <a:r>
              <a:rPr lang="vi-VN" sz="1600" b="0" smtClean="0"/>
              <a:t>Lectur </a:t>
            </a:r>
            <a:r>
              <a:rPr lang="vi-VN" sz="1600" b="0" smtClean="0"/>
              <a:t>name </a:t>
            </a:r>
            <a:r>
              <a:rPr lang="vi-VN" sz="1600" b="0" dirty="0" smtClean="0"/>
              <a:t>: NISHI RAMSURRUN</a:t>
            </a:r>
            <a:r>
              <a:rPr lang="vi-VN" b="0" dirty="0" smtClean="0"/>
              <a:t> </a:t>
            </a:r>
            <a:br>
              <a:rPr lang="vi-VN" b="0" dirty="0" smtClean="0"/>
            </a:br>
            <a:endParaRPr lang="en-US" dirty="0">
              <a:solidFill>
                <a:schemeClr val="accent3"/>
              </a:solidFill>
              <a:effectLst/>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latin typeface="Times New Roman" pitchFamily="18" charset="0"/>
                <a:cs typeface="Times New Roman" pitchFamily="18" charset="0"/>
              </a:rPr>
              <a:t>The following presentation will focus upon the key roles and responsibilities of the HR officer</a:t>
            </a:r>
          </a:p>
          <a:p>
            <a:pPr lvl="0"/>
            <a:r>
              <a:rPr lang="en-US" dirty="0" smtClean="0">
                <a:latin typeface="Times New Roman" pitchFamily="18" charset="0"/>
                <a:cs typeface="Times New Roman" pitchFamily="18" charset="0"/>
              </a:rPr>
              <a:t>The presentation will focus on the specific </a:t>
            </a:r>
            <a:r>
              <a:rPr lang="en-US" dirty="0" err="1" smtClean="0">
                <a:latin typeface="Times New Roman" pitchFamily="18" charset="0"/>
                <a:cs typeface="Times New Roman" pitchFamily="18" charset="0"/>
              </a:rPr>
              <a:t>organisational</a:t>
            </a:r>
            <a:r>
              <a:rPr lang="en-US" dirty="0" smtClean="0">
                <a:latin typeface="Times New Roman" pitchFamily="18" charset="0"/>
                <a:cs typeface="Times New Roman" pitchFamily="18" charset="0"/>
              </a:rPr>
              <a:t> context of </a:t>
            </a:r>
            <a:r>
              <a:rPr lang="en-US" dirty="0" err="1" smtClean="0">
                <a:latin typeface="Times New Roman" pitchFamily="18" charset="0"/>
                <a:cs typeface="Times New Roman" pitchFamily="18" charset="0"/>
              </a:rPr>
              <a:t>WorkPlace</a:t>
            </a:r>
            <a:r>
              <a:rPr lang="en-US" dirty="0" smtClean="0">
                <a:latin typeface="Times New Roman" pitchFamily="18" charset="0"/>
                <a:cs typeface="Times New Roman" pitchFamily="18" charset="0"/>
              </a:rPr>
              <a:t> HR Ltd</a:t>
            </a:r>
          </a:p>
          <a:p>
            <a:pPr lvl="0"/>
            <a:r>
              <a:rPr lang="en-US" dirty="0" smtClean="0">
                <a:latin typeface="Times New Roman" pitchFamily="18" charset="0"/>
                <a:cs typeface="Times New Roman" pitchFamily="18" charset="0"/>
              </a:rPr>
              <a:t>The focus will be on the crucial points of self-assessment and evaluations</a:t>
            </a:r>
          </a:p>
          <a:p>
            <a:pPr lvl="0"/>
            <a:r>
              <a:rPr lang="en-US" dirty="0" smtClean="0">
                <a:latin typeface="Times New Roman" pitchFamily="18" charset="0"/>
                <a:cs typeface="Times New Roman" pitchFamily="18" charset="0"/>
              </a:rPr>
              <a:t>The results will help to justify the HR T&amp;D initiatives taken by various </a:t>
            </a:r>
            <a:r>
              <a:rPr lang="en-US" dirty="0" err="1" smtClean="0">
                <a:latin typeface="Times New Roman" pitchFamily="18" charset="0"/>
                <a:cs typeface="Times New Roman" pitchFamily="18" charset="0"/>
              </a:rPr>
              <a:t>organisations</a:t>
            </a:r>
            <a:endParaRPr lang="en-US" dirty="0" smtClean="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Introduction</a:t>
            </a:r>
            <a:endParaRPr lang="en-US"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latin typeface="Times New Roman" pitchFamily="18" charset="0"/>
                <a:cs typeface="Times New Roman" pitchFamily="18" charset="0"/>
              </a:rPr>
              <a:t>Cross-department working</a:t>
            </a:r>
          </a:p>
          <a:p>
            <a:pPr lvl="0"/>
            <a:r>
              <a:rPr lang="en-US" dirty="0" smtClean="0">
                <a:latin typeface="Times New Roman" pitchFamily="18" charset="0"/>
                <a:cs typeface="Times New Roman" pitchFamily="18" charset="0"/>
              </a:rPr>
              <a:t>Staff recruitment process from different countries</a:t>
            </a:r>
          </a:p>
          <a:p>
            <a:pPr lvl="0"/>
            <a:r>
              <a:rPr lang="en-US" dirty="0" smtClean="0">
                <a:latin typeface="Times New Roman" pitchFamily="18" charset="0"/>
                <a:cs typeface="Times New Roman" pitchFamily="18" charset="0"/>
              </a:rPr>
              <a:t>Implementation Of the HR policies set by the authority</a:t>
            </a:r>
          </a:p>
          <a:p>
            <a:pPr lvl="0"/>
            <a:r>
              <a:rPr lang="en-US" dirty="0" smtClean="0">
                <a:latin typeface="Times New Roman" pitchFamily="18" charset="0"/>
                <a:cs typeface="Times New Roman" pitchFamily="18" charset="0"/>
              </a:rPr>
              <a:t>Staff negotiation</a:t>
            </a:r>
          </a:p>
          <a:p>
            <a:pPr lvl="0"/>
            <a:r>
              <a:rPr lang="en-US" dirty="0" smtClean="0">
                <a:latin typeface="Times New Roman" pitchFamily="18" charset="0"/>
                <a:cs typeface="Times New Roman" pitchFamily="18" charset="0"/>
              </a:rPr>
              <a:t>Payroll and record maintenance </a:t>
            </a:r>
          </a:p>
          <a:p>
            <a:pPr lvl="0"/>
            <a:r>
              <a:rPr lang="en-US" dirty="0" smtClean="0">
                <a:latin typeface="Times New Roman" pitchFamily="18" charset="0"/>
                <a:cs typeface="Times New Roman" pitchFamily="18" charset="0"/>
              </a:rPr>
              <a:t>Needs of training and development across the entire </a:t>
            </a:r>
            <a:r>
              <a:rPr lang="en-US" dirty="0" err="1" smtClean="0">
                <a:latin typeface="Times New Roman" pitchFamily="18" charset="0"/>
                <a:cs typeface="Times New Roman" pitchFamily="18" charset="0"/>
              </a:rPr>
              <a:t>organisational</a:t>
            </a:r>
            <a:r>
              <a:rPr lang="en-US" dirty="0" smtClean="0">
                <a:latin typeface="Times New Roman" pitchFamily="18" charset="0"/>
                <a:cs typeface="Times New Roman" pitchFamily="18" charset="0"/>
              </a:rPr>
              <a:t> structure (</a:t>
            </a:r>
            <a:r>
              <a:rPr lang="en-US" dirty="0" err="1" smtClean="0">
                <a:latin typeface="Times New Roman" pitchFamily="18" charset="0"/>
                <a:cs typeface="Times New Roman" pitchFamily="18" charset="0"/>
              </a:rPr>
              <a:t>Luu</a:t>
            </a:r>
            <a:r>
              <a:rPr lang="en-US" dirty="0" smtClean="0">
                <a:latin typeface="Times New Roman" pitchFamily="18" charset="0"/>
                <a:cs typeface="Times New Roman" pitchFamily="18" charset="0"/>
              </a:rPr>
              <a:t>, 2018)</a:t>
            </a: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normAutofit/>
          </a:bodyPr>
          <a:lstStyle/>
          <a:p>
            <a:r>
              <a:rPr lang="en-US" sz="2400" dirty="0" smtClean="0">
                <a:latin typeface="Times New Roman" pitchFamily="18" charset="0"/>
                <a:cs typeface="Times New Roman" pitchFamily="18" charset="0"/>
              </a:rPr>
              <a:t>Determining the key skills and competencies for the HR Officer at </a:t>
            </a:r>
            <a:r>
              <a:rPr lang="en-US" sz="2400" dirty="0" err="1" smtClean="0">
                <a:latin typeface="Times New Roman" pitchFamily="18" charset="0"/>
                <a:cs typeface="Times New Roman" pitchFamily="18" charset="0"/>
              </a:rPr>
              <a:t>WorkPlace</a:t>
            </a:r>
            <a:r>
              <a:rPr lang="en-US" sz="2400" dirty="0" smtClean="0">
                <a:latin typeface="Times New Roman" pitchFamily="18" charset="0"/>
                <a:cs typeface="Times New Roman" pitchFamily="18" charset="0"/>
              </a:rPr>
              <a:t> HR Ltd</a:t>
            </a:r>
            <a:endParaRPr lang="en-US" sz="24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smtClean="0">
                <a:latin typeface="Times New Roman" pitchFamily="18" charset="0"/>
                <a:cs typeface="Times New Roman" pitchFamily="18" charset="0"/>
              </a:rPr>
              <a:t>These skills are primarily concerned with the professional responsibilities</a:t>
            </a:r>
          </a:p>
          <a:p>
            <a:pPr lvl="0"/>
            <a:r>
              <a:rPr lang="en-US" dirty="0" smtClean="0">
                <a:latin typeface="Times New Roman" pitchFamily="18" charset="0"/>
                <a:cs typeface="Times New Roman" pitchFamily="18" charset="0"/>
              </a:rPr>
              <a:t>The idea is to develop skills and foster existing skills that will help a person achieve greater professional outcomes</a:t>
            </a:r>
          </a:p>
          <a:p>
            <a:pPr lvl="0"/>
            <a:r>
              <a:rPr lang="en-US" dirty="0" smtClean="0">
                <a:latin typeface="Times New Roman" pitchFamily="18" charset="0"/>
                <a:cs typeface="Times New Roman" pitchFamily="18" charset="0"/>
              </a:rPr>
              <a:t>The level of competencies among individuals can be controlled and monitored</a:t>
            </a:r>
          </a:p>
          <a:p>
            <a:pPr lvl="0"/>
            <a:r>
              <a:rPr lang="en-US" dirty="0" smtClean="0">
                <a:latin typeface="Times New Roman" pitchFamily="18" charset="0"/>
                <a:cs typeface="Times New Roman" pitchFamily="18" charset="0"/>
              </a:rPr>
              <a:t>The overall impact of the change of training and development is dependent on </a:t>
            </a:r>
            <a:r>
              <a:rPr lang="en-US" dirty="0" err="1" smtClean="0">
                <a:latin typeface="Times New Roman" pitchFamily="18" charset="0"/>
                <a:cs typeface="Times New Roman" pitchFamily="18" charset="0"/>
              </a:rPr>
              <a:t>organisational</a:t>
            </a:r>
            <a:r>
              <a:rPr lang="en-US" dirty="0" smtClean="0">
                <a:latin typeface="Times New Roman" pitchFamily="18" charset="0"/>
                <a:cs typeface="Times New Roman" pitchFamily="18" charset="0"/>
              </a:rPr>
              <a:t> contributions (Macke and </a:t>
            </a:r>
            <a:r>
              <a:rPr lang="en-US" dirty="0" err="1" smtClean="0">
                <a:latin typeface="Times New Roman" pitchFamily="18" charset="0"/>
                <a:cs typeface="Times New Roman" pitchFamily="18" charset="0"/>
              </a:rPr>
              <a:t>Genari</a:t>
            </a:r>
            <a:r>
              <a:rPr lang="en-US" dirty="0" smtClean="0">
                <a:latin typeface="Times New Roman" pitchFamily="18" charset="0"/>
                <a:cs typeface="Times New Roman" pitchFamily="18" charset="0"/>
              </a:rPr>
              <a:t>, 2019)</a:t>
            </a: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noAutofit/>
          </a:bodyPr>
          <a:lstStyle/>
          <a:p>
            <a:r>
              <a:rPr lang="en-US" sz="2400" dirty="0" smtClean="0">
                <a:latin typeface="Times New Roman" pitchFamily="18" charset="0"/>
                <a:cs typeface="Times New Roman" pitchFamily="18" charset="0"/>
              </a:rPr>
              <a:t>Determining the key skills and competencies for the HR Officer Determining the key skills and competencies for the HR Officer cont</a:t>
            </a:r>
            <a:endParaRPr lang="en-US" sz="24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latin typeface="Times New Roman" pitchFamily="18" charset="0"/>
                <a:cs typeface="Times New Roman" pitchFamily="18" charset="0"/>
              </a:rPr>
              <a:t>A personal skill audit is a constructive tool for self-assessment</a:t>
            </a:r>
          </a:p>
          <a:p>
            <a:pPr lvl="0"/>
            <a:r>
              <a:rPr lang="en-US" dirty="0" smtClean="0">
                <a:latin typeface="Times New Roman" pitchFamily="18" charset="0"/>
                <a:cs typeface="Times New Roman" pitchFamily="18" charset="0"/>
              </a:rPr>
              <a:t>This helps firms like </a:t>
            </a:r>
            <a:r>
              <a:rPr lang="en-US" dirty="0" err="1" smtClean="0">
                <a:latin typeface="Times New Roman" pitchFamily="18" charset="0"/>
                <a:cs typeface="Times New Roman" pitchFamily="18" charset="0"/>
              </a:rPr>
              <a:t>WorkPlace</a:t>
            </a:r>
            <a:r>
              <a:rPr lang="en-US" dirty="0" smtClean="0">
                <a:latin typeface="Times New Roman" pitchFamily="18" charset="0"/>
                <a:cs typeface="Times New Roman" pitchFamily="18" charset="0"/>
              </a:rPr>
              <a:t> HR to determine the level of success among the T&amp;D initiatives</a:t>
            </a:r>
          </a:p>
          <a:p>
            <a:pPr lvl="0"/>
            <a:r>
              <a:rPr lang="en-US" dirty="0" smtClean="0">
                <a:latin typeface="Times New Roman" pitchFamily="18" charset="0"/>
                <a:cs typeface="Times New Roman" pitchFamily="18" charset="0"/>
              </a:rPr>
              <a:t>Additionally, it can help towards further career growth and development </a:t>
            </a:r>
          </a:p>
          <a:p>
            <a:pPr lvl="0"/>
            <a:r>
              <a:rPr lang="en-US" dirty="0" smtClean="0">
                <a:latin typeface="Times New Roman" pitchFamily="18" charset="0"/>
                <a:cs typeface="Times New Roman" pitchFamily="18" charset="0"/>
              </a:rPr>
              <a:t>Sometimes the audit feedback is part of the rewarding process for many employees (Morley et al. 2006)</a:t>
            </a: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Personal skills audit</a:t>
            </a:r>
            <a:endParaRPr lang="en-US"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Information Technology</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381000" y="1447801"/>
          <a:ext cx="8382001" cy="4773850"/>
        </p:xfrm>
        <a:graphic>
          <a:graphicData uri="http://schemas.openxmlformats.org/drawingml/2006/table">
            <a:tbl>
              <a:tblPr>
                <a:tableStyleId>{284E427A-3D55-4303-BF80-6455036E1DE7}</a:tableStyleId>
              </a:tblPr>
              <a:tblGrid>
                <a:gridCol w="2433629"/>
                <a:gridCol w="1399986"/>
                <a:gridCol w="1205618"/>
                <a:gridCol w="1399986"/>
                <a:gridCol w="1942782"/>
              </a:tblGrid>
              <a:tr h="621291">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0"/>
                        </a:spcBef>
                        <a:spcAft>
                          <a:spcPts val="0"/>
                        </a:spcAft>
                      </a:pPr>
                      <a:r>
                        <a:rPr lang="en-US" sz="1800" b="1">
                          <a:latin typeface="Times New Roman" pitchFamily="18" charset="0"/>
                          <a:cs typeface="Times New Roman" pitchFamily="18" charset="0"/>
                        </a:rPr>
                        <a:t>Very good</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0"/>
                        </a:spcBef>
                        <a:spcAft>
                          <a:spcPts val="0"/>
                        </a:spcAft>
                      </a:pPr>
                      <a:r>
                        <a:rPr lang="en-US" sz="1800" b="1">
                          <a:latin typeface="Times New Roman" pitchFamily="18" charset="0"/>
                          <a:cs typeface="Times New Roman" pitchFamily="18" charset="0"/>
                        </a:rPr>
                        <a:t>Good</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0"/>
                        </a:spcBef>
                        <a:spcAft>
                          <a:spcPts val="0"/>
                        </a:spcAft>
                      </a:pPr>
                      <a:r>
                        <a:rPr lang="en-US" sz="1800" b="1">
                          <a:latin typeface="Times New Roman" pitchFamily="18" charset="0"/>
                          <a:cs typeface="Times New Roman" pitchFamily="18" charset="0"/>
                        </a:rPr>
                        <a:t>Adequate</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0"/>
                        </a:spcBef>
                        <a:spcAft>
                          <a:spcPts val="0"/>
                        </a:spcAft>
                      </a:pPr>
                      <a:r>
                        <a:rPr lang="en-US" sz="1800" b="1">
                          <a:latin typeface="Times New Roman" pitchFamily="18" charset="0"/>
                          <a:cs typeface="Times New Roman" pitchFamily="18" charset="0"/>
                        </a:rPr>
                        <a:t>Little Or No Experience</a:t>
                      </a:r>
                      <a:endParaRPr lang="en-US" sz="1800" b="1">
                        <a:latin typeface="Times New Roman" pitchFamily="18" charset="0"/>
                        <a:ea typeface="Arial"/>
                        <a:cs typeface="Times New Roman" pitchFamily="18" charset="0"/>
                      </a:endParaRPr>
                    </a:p>
                  </a:txBody>
                  <a:tcPr marL="63500" marR="63500" marT="63500" marB="63500"/>
                </a:tc>
              </a:tr>
              <a:tr h="489886">
                <a:tc gridSpan="5">
                  <a:txBody>
                    <a:bodyPr/>
                    <a:lstStyle/>
                    <a:p>
                      <a:pPr marL="76200" marR="0" algn="just">
                        <a:lnSpc>
                          <a:spcPct val="115000"/>
                        </a:lnSpc>
                        <a:spcBef>
                          <a:spcPts val="0"/>
                        </a:spcBef>
                        <a:spcAft>
                          <a:spcPts val="0"/>
                        </a:spcAft>
                      </a:pPr>
                      <a:r>
                        <a:rPr lang="en-US" sz="1800" b="1" dirty="0" smtClean="0">
                          <a:latin typeface="Times New Roman" pitchFamily="18" charset="0"/>
                          <a:cs typeface="Times New Roman" pitchFamily="18" charset="0"/>
                        </a:rPr>
                        <a:t>Information Technology</a:t>
                      </a:r>
                      <a:endParaRPr lang="en-US" sz="1800" b="1" dirty="0">
                        <a:latin typeface="Times New Roman" pitchFamily="18" charset="0"/>
                        <a:ea typeface="Arial"/>
                        <a:cs typeface="Times New Roman" pitchFamily="18" charset="0"/>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621291">
                <a:tc>
                  <a:txBody>
                    <a:bodyPr/>
                    <a:lstStyle/>
                    <a:p>
                      <a:pPr marL="0" marR="215900" algn="just">
                        <a:lnSpc>
                          <a:spcPct val="115000"/>
                        </a:lnSpc>
                        <a:spcBef>
                          <a:spcPts val="0"/>
                        </a:spcBef>
                        <a:spcAft>
                          <a:spcPts val="0"/>
                        </a:spcAft>
                      </a:pPr>
                      <a:r>
                        <a:rPr lang="en-US" sz="1800" b="1">
                          <a:latin typeface="Times New Roman" pitchFamily="18" charset="0"/>
                          <a:cs typeface="Times New Roman" pitchFamily="18" charset="0"/>
                        </a:rPr>
                        <a:t>Use Microsoft Office Word</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r>
              <a:tr h="382688">
                <a:tc>
                  <a:txBody>
                    <a:bodyPr/>
                    <a:lstStyle/>
                    <a:p>
                      <a:pPr marL="0" marR="0" algn="just">
                        <a:lnSpc>
                          <a:spcPct val="115000"/>
                        </a:lnSpc>
                        <a:spcBef>
                          <a:spcPts val="0"/>
                        </a:spcBef>
                        <a:spcAft>
                          <a:spcPts val="0"/>
                        </a:spcAft>
                      </a:pPr>
                      <a:r>
                        <a:rPr lang="en-US" sz="1800" b="1">
                          <a:latin typeface="Times New Roman" pitchFamily="18" charset="0"/>
                          <a:cs typeface="Times New Roman" pitchFamily="18" charset="0"/>
                        </a:rPr>
                        <a:t>Use Excel Spreadsheet</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r>
              <a:tr h="382688">
                <a:tc>
                  <a:txBody>
                    <a:bodyPr/>
                    <a:lstStyle/>
                    <a:p>
                      <a:pPr marL="0" marR="0" algn="just">
                        <a:lnSpc>
                          <a:spcPct val="115000"/>
                        </a:lnSpc>
                        <a:spcBef>
                          <a:spcPts val="0"/>
                        </a:spcBef>
                        <a:spcAft>
                          <a:spcPts val="0"/>
                        </a:spcAft>
                      </a:pPr>
                      <a:r>
                        <a:rPr lang="en-US" sz="1800" b="1">
                          <a:latin typeface="Times New Roman" pitchFamily="18" charset="0"/>
                          <a:cs typeface="Times New Roman" pitchFamily="18" charset="0"/>
                        </a:rPr>
                        <a:t>Use a Database</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r>
              <a:tr h="621291">
                <a:tc>
                  <a:txBody>
                    <a:bodyPr/>
                    <a:lstStyle/>
                    <a:p>
                      <a:pPr marL="76200" marR="571500" algn="just">
                        <a:lnSpc>
                          <a:spcPct val="115000"/>
                        </a:lnSpc>
                        <a:spcBef>
                          <a:spcPts val="0"/>
                        </a:spcBef>
                        <a:spcAft>
                          <a:spcPts val="0"/>
                        </a:spcAft>
                      </a:pPr>
                      <a:r>
                        <a:rPr lang="en-US" sz="1800" b="1">
                          <a:latin typeface="Times New Roman" pitchFamily="18" charset="0"/>
                          <a:cs typeface="Times New Roman" pitchFamily="18" charset="0"/>
                        </a:rPr>
                        <a:t>Use specialist HR software</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r>
              <a:tr h="382688">
                <a:tc>
                  <a:txBody>
                    <a:bodyPr/>
                    <a:lstStyle/>
                    <a:p>
                      <a:pPr marL="0" marR="0" algn="just">
                        <a:lnSpc>
                          <a:spcPct val="115000"/>
                        </a:lnSpc>
                        <a:spcBef>
                          <a:spcPts val="0"/>
                        </a:spcBef>
                        <a:spcAft>
                          <a:spcPts val="0"/>
                        </a:spcAft>
                      </a:pPr>
                      <a:r>
                        <a:rPr lang="en-US" sz="1800" b="1">
                          <a:latin typeface="Times New Roman" pitchFamily="18" charset="0"/>
                          <a:cs typeface="Times New Roman" pitchFamily="18" charset="0"/>
                        </a:rPr>
                        <a:t>Use The Internet</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r>
              <a:tr h="382688">
                <a:tc>
                  <a:txBody>
                    <a:bodyPr/>
                    <a:lstStyle/>
                    <a:p>
                      <a:pPr marL="0" marR="0" algn="just">
                        <a:lnSpc>
                          <a:spcPct val="115000"/>
                        </a:lnSpc>
                        <a:spcBef>
                          <a:spcPts val="0"/>
                        </a:spcBef>
                        <a:spcAft>
                          <a:spcPts val="0"/>
                        </a:spcAft>
                      </a:pPr>
                      <a:r>
                        <a:rPr lang="en-US" sz="1800" b="1">
                          <a:latin typeface="Times New Roman" pitchFamily="18" charset="0"/>
                          <a:cs typeface="Times New Roman" pitchFamily="18" charset="0"/>
                        </a:rPr>
                        <a:t>Use email</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r>
              <a:tr h="382688">
                <a:tc>
                  <a:txBody>
                    <a:bodyPr/>
                    <a:lstStyle/>
                    <a:p>
                      <a:pPr marL="0" marR="0" algn="just">
                        <a:lnSpc>
                          <a:spcPct val="115000"/>
                        </a:lnSpc>
                        <a:spcBef>
                          <a:spcPts val="0"/>
                        </a:spcBef>
                        <a:spcAft>
                          <a:spcPts val="0"/>
                        </a:spcAft>
                      </a:pPr>
                      <a:r>
                        <a:rPr lang="en-US" sz="1800" b="1">
                          <a:latin typeface="Times New Roman" pitchFamily="18" charset="0"/>
                          <a:cs typeface="Times New Roman" pitchFamily="18" charset="0"/>
                        </a:rPr>
                        <a:t>Use PowerPoint</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a:latin typeface="Times New Roman" pitchFamily="18" charset="0"/>
                          <a:cs typeface="Times New Roman" pitchFamily="18" charset="0"/>
                        </a:rPr>
                        <a:t> </a:t>
                      </a:r>
                      <a:endParaRPr lang="en-US" sz="18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15000"/>
                        </a:lnSpc>
                        <a:spcBef>
                          <a:spcPts val="1200"/>
                        </a:spcBef>
                        <a:spcAft>
                          <a:spcPts val="1200"/>
                        </a:spcAft>
                      </a:pPr>
                      <a:r>
                        <a:rPr lang="en-US" sz="1800" b="1" dirty="0">
                          <a:latin typeface="Times New Roman" pitchFamily="18" charset="0"/>
                          <a:cs typeface="Times New Roman" pitchFamily="18" charset="0"/>
                        </a:rPr>
                        <a:t> </a:t>
                      </a:r>
                      <a:endParaRPr lang="en-US" sz="1800" b="1" dirty="0">
                        <a:latin typeface="Times New Roman" pitchFamily="18" charset="0"/>
                        <a:ea typeface="Arial"/>
                        <a:cs typeface="Times New Roman" pitchFamily="18" charset="0"/>
                      </a:endParaRPr>
                    </a:p>
                  </a:txBody>
                  <a:tcPr marL="63500" marR="63500" marT="63500" marB="63500"/>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Communication Skills</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381000" y="1371604"/>
          <a:ext cx="8458200" cy="5353166"/>
        </p:xfrm>
        <a:graphic>
          <a:graphicData uri="http://schemas.openxmlformats.org/drawingml/2006/table">
            <a:tbl>
              <a:tblPr>
                <a:tableStyleId>{3C2FFA5D-87B4-456A-9821-1D502468CF0F}</a:tableStyleId>
              </a:tblPr>
              <a:tblGrid>
                <a:gridCol w="2696175"/>
                <a:gridCol w="1344020"/>
                <a:gridCol w="1189463"/>
                <a:gridCol w="1356675"/>
                <a:gridCol w="1871867"/>
              </a:tblGrid>
              <a:tr h="594899">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Very good</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Good</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Adequate</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Little Or No Experience</a:t>
                      </a:r>
                      <a:endParaRPr lang="en-US" sz="1600" b="1">
                        <a:latin typeface="Times New Roman" pitchFamily="18" charset="0"/>
                        <a:ea typeface="Arial"/>
                        <a:cs typeface="Times New Roman" pitchFamily="18" charset="0"/>
                      </a:endParaRPr>
                    </a:p>
                  </a:txBody>
                  <a:tcPr marL="54565" marR="54565" marT="54565" marB="54565"/>
                </a:tc>
              </a:tr>
              <a:tr h="345901">
                <a:tc gridSpan="5">
                  <a:txBody>
                    <a:bodyPr/>
                    <a:lstStyle/>
                    <a:p>
                      <a:pPr marL="0" marR="0" algn="just">
                        <a:lnSpc>
                          <a:spcPct val="115000"/>
                        </a:lnSpc>
                        <a:spcBef>
                          <a:spcPts val="0"/>
                        </a:spcBef>
                        <a:spcAft>
                          <a:spcPts val="0"/>
                        </a:spcAft>
                      </a:pPr>
                      <a:r>
                        <a:rPr lang="en-US" sz="1600" b="1" dirty="0">
                          <a:latin typeface="Times New Roman" pitchFamily="18" charset="0"/>
                          <a:cs typeface="Times New Roman" pitchFamily="18" charset="0"/>
                        </a:rPr>
                        <a:t>communication skills</a:t>
                      </a:r>
                      <a:endParaRPr lang="en-US" sz="1600" b="1" dirty="0">
                        <a:latin typeface="Times New Roman" pitchFamily="18" charset="0"/>
                        <a:ea typeface="Arial"/>
                        <a:cs typeface="Times New Roman" pitchFamily="18" charset="0"/>
                      </a:endParaRPr>
                    </a:p>
                  </a:txBody>
                  <a:tcPr marL="54565" marR="54565" marT="54565" marB="54565"/>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594899">
                <a:tc>
                  <a:txBody>
                    <a:bodyPr/>
                    <a:lstStyle/>
                    <a:p>
                      <a:pPr marL="0" marR="228600" algn="just">
                        <a:lnSpc>
                          <a:spcPct val="115000"/>
                        </a:lnSpc>
                        <a:spcBef>
                          <a:spcPts val="0"/>
                        </a:spcBef>
                        <a:spcAft>
                          <a:spcPts val="0"/>
                        </a:spcAft>
                      </a:pPr>
                      <a:r>
                        <a:rPr lang="en-US" sz="1600" b="1" dirty="0">
                          <a:latin typeface="Times New Roman" pitchFamily="18" charset="0"/>
                          <a:cs typeface="Times New Roman" pitchFamily="18" charset="0"/>
                        </a:rPr>
                        <a:t>Drafting Contracts Of Employment</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594899">
                <a:tc>
                  <a:txBody>
                    <a:bodyPr/>
                    <a:lstStyle/>
                    <a:p>
                      <a:pPr marL="0" marR="495300" algn="just">
                        <a:lnSpc>
                          <a:spcPct val="115000"/>
                        </a:lnSpc>
                        <a:spcBef>
                          <a:spcPts val="0"/>
                        </a:spcBef>
                        <a:spcAft>
                          <a:spcPts val="0"/>
                        </a:spcAft>
                      </a:pPr>
                      <a:r>
                        <a:rPr lang="en-US" sz="1600" b="1">
                          <a:latin typeface="Times New Roman" pitchFamily="18" charset="0"/>
                          <a:cs typeface="Times New Roman" pitchFamily="18" charset="0"/>
                        </a:rPr>
                        <a:t>Taking Notes Of Disciplinary</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345901">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Write reports</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r>
              <a:tr h="594899">
                <a:tc>
                  <a:txBody>
                    <a:bodyPr/>
                    <a:lstStyle/>
                    <a:p>
                      <a:pPr marL="0" marR="139700" algn="just">
                        <a:lnSpc>
                          <a:spcPct val="115000"/>
                        </a:lnSpc>
                        <a:spcBef>
                          <a:spcPts val="0"/>
                        </a:spcBef>
                        <a:spcAft>
                          <a:spcPts val="0"/>
                        </a:spcAft>
                      </a:pPr>
                      <a:r>
                        <a:rPr lang="en-US" sz="1600" b="1">
                          <a:latin typeface="Times New Roman" pitchFamily="18" charset="0"/>
                          <a:cs typeface="Times New Roman" pitchFamily="18" charset="0"/>
                        </a:rPr>
                        <a:t>Produce material to support presentations</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594899">
                <a:tc>
                  <a:txBody>
                    <a:bodyPr/>
                    <a:lstStyle/>
                    <a:p>
                      <a:pPr marL="0" marR="241300" algn="just">
                        <a:lnSpc>
                          <a:spcPct val="115000"/>
                        </a:lnSpc>
                        <a:spcBef>
                          <a:spcPts val="0"/>
                        </a:spcBef>
                        <a:spcAft>
                          <a:spcPts val="0"/>
                        </a:spcAft>
                      </a:pPr>
                      <a:r>
                        <a:rPr lang="en-US" sz="1600" b="1">
                          <a:latin typeface="Times New Roman" pitchFamily="18" charset="0"/>
                          <a:cs typeface="Times New Roman" pitchFamily="18" charset="0"/>
                        </a:rPr>
                        <a:t>Delivering A Training Session</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594899">
                <a:tc>
                  <a:txBody>
                    <a:bodyPr/>
                    <a:lstStyle/>
                    <a:p>
                      <a:pPr marL="0" marR="254000" algn="just">
                        <a:lnSpc>
                          <a:spcPct val="115000"/>
                        </a:lnSpc>
                        <a:spcBef>
                          <a:spcPts val="0"/>
                        </a:spcBef>
                        <a:spcAft>
                          <a:spcPts val="0"/>
                        </a:spcAft>
                      </a:pPr>
                      <a:r>
                        <a:rPr lang="en-US" sz="1600" b="1">
                          <a:latin typeface="Times New Roman" pitchFamily="18" charset="0"/>
                          <a:cs typeface="Times New Roman" pitchFamily="18" charset="0"/>
                        </a:rPr>
                        <a:t>Resolving Disputes/complaints</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345901">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Interviewing</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r>
              <a:tr h="345901">
                <a:tc>
                  <a:txBody>
                    <a:bodyPr/>
                    <a:lstStyle/>
                    <a:p>
                      <a:pPr marL="0" marR="0" algn="just">
                        <a:lnSpc>
                          <a:spcPct val="115000"/>
                        </a:lnSpc>
                        <a:spcBef>
                          <a:spcPts val="0"/>
                        </a:spcBef>
                        <a:spcAft>
                          <a:spcPts val="0"/>
                        </a:spcAft>
                      </a:pPr>
                      <a:r>
                        <a:rPr lang="en-US" sz="1600" b="1">
                          <a:latin typeface="Times New Roman" pitchFamily="18" charset="0"/>
                          <a:cs typeface="Times New Roman" pitchFamily="18" charset="0"/>
                        </a:rPr>
                        <a:t>Advising on HR issues</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54565" marR="54565" marT="54565" marB="54565"/>
                </a:tc>
                <a:tc>
                  <a:txBody>
                    <a:bodyPr/>
                    <a:lstStyle/>
                    <a:p>
                      <a:pPr marL="0" marR="0" algn="just">
                        <a:lnSpc>
                          <a:spcPct val="115000"/>
                        </a:lnSpc>
                        <a:spcBef>
                          <a:spcPts val="1200"/>
                        </a:spcBef>
                        <a:spcAft>
                          <a:spcPts val="1200"/>
                        </a:spcAft>
                      </a:pPr>
                      <a:r>
                        <a:rPr lang="en-US" sz="1600" b="1" dirty="0">
                          <a:latin typeface="Times New Roman" pitchFamily="18" charset="0"/>
                          <a:cs typeface="Times New Roman" pitchFamily="18" charset="0"/>
                        </a:rPr>
                        <a:t>.✓</a:t>
                      </a:r>
                      <a:endParaRPr lang="en-US" sz="1600" b="1" dirty="0">
                        <a:latin typeface="Times New Roman" pitchFamily="18" charset="0"/>
                        <a:ea typeface="Arial"/>
                        <a:cs typeface="Times New Roman" pitchFamily="18" charset="0"/>
                      </a:endParaRPr>
                    </a:p>
                  </a:txBody>
                  <a:tcPr marL="54565" marR="54565" marT="54565" marB="54565"/>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Problem-solving skills</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228596" y="1400016"/>
          <a:ext cx="8763003" cy="5020722"/>
        </p:xfrm>
        <a:graphic>
          <a:graphicData uri="http://schemas.openxmlformats.org/drawingml/2006/table">
            <a:tbl>
              <a:tblPr>
                <a:tableStyleId>{775DCB02-9BB8-47FD-8907-85C794F793BA}</a:tableStyleId>
              </a:tblPr>
              <a:tblGrid>
                <a:gridCol w="2793336"/>
                <a:gridCol w="1392454"/>
                <a:gridCol w="1232327"/>
                <a:gridCol w="1405564"/>
                <a:gridCol w="1939322"/>
              </a:tblGrid>
              <a:tr h="571849">
                <a:tc>
                  <a:txBody>
                    <a:bodyPr/>
                    <a:lstStyle/>
                    <a:p>
                      <a:pPr marL="0" marR="0" algn="just">
                        <a:lnSpc>
                          <a:spcPct val="150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63500" marR="63500" marT="63500" marB="63500"/>
                </a:tc>
                <a:tc>
                  <a:txBody>
                    <a:bodyPr/>
                    <a:lstStyle/>
                    <a:p>
                      <a:pPr marL="0" marR="0" algn="just">
                        <a:lnSpc>
                          <a:spcPct val="101000"/>
                        </a:lnSpc>
                        <a:spcBef>
                          <a:spcPts val="0"/>
                        </a:spcBef>
                        <a:spcAft>
                          <a:spcPts val="0"/>
                        </a:spcAft>
                      </a:pPr>
                      <a:r>
                        <a:rPr lang="en-US" sz="1600" b="1">
                          <a:latin typeface="Times New Roman" pitchFamily="18" charset="0"/>
                          <a:cs typeface="Times New Roman" pitchFamily="18" charset="0"/>
                        </a:rPr>
                        <a:t>Very good</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01000"/>
                        </a:lnSpc>
                        <a:spcBef>
                          <a:spcPts val="0"/>
                        </a:spcBef>
                        <a:spcAft>
                          <a:spcPts val="0"/>
                        </a:spcAft>
                      </a:pPr>
                      <a:r>
                        <a:rPr lang="en-US" sz="1600" b="1">
                          <a:latin typeface="Times New Roman" pitchFamily="18" charset="0"/>
                          <a:cs typeface="Times New Roman" pitchFamily="18" charset="0"/>
                        </a:rPr>
                        <a:t>Good</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01000"/>
                        </a:lnSpc>
                        <a:spcBef>
                          <a:spcPts val="0"/>
                        </a:spcBef>
                        <a:spcAft>
                          <a:spcPts val="0"/>
                        </a:spcAft>
                      </a:pPr>
                      <a:r>
                        <a:rPr lang="en-US" sz="1600" b="1">
                          <a:latin typeface="Times New Roman" pitchFamily="18" charset="0"/>
                          <a:cs typeface="Times New Roman" pitchFamily="18" charset="0"/>
                        </a:rPr>
                        <a:t>Adequate</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01000"/>
                        </a:lnSpc>
                        <a:spcBef>
                          <a:spcPts val="0"/>
                        </a:spcBef>
                        <a:spcAft>
                          <a:spcPts val="0"/>
                        </a:spcAft>
                      </a:pPr>
                      <a:r>
                        <a:rPr lang="en-US" sz="1600" b="1">
                          <a:latin typeface="Times New Roman" pitchFamily="18" charset="0"/>
                          <a:cs typeface="Times New Roman" pitchFamily="18" charset="0"/>
                        </a:rPr>
                        <a:t>Little Or No Experience</a:t>
                      </a:r>
                      <a:endParaRPr lang="en-US" sz="1600" b="1">
                        <a:latin typeface="Times New Roman" pitchFamily="18" charset="0"/>
                        <a:ea typeface="Arial"/>
                        <a:cs typeface="Times New Roman" pitchFamily="18" charset="0"/>
                      </a:endParaRPr>
                    </a:p>
                  </a:txBody>
                  <a:tcPr marL="63500" marR="63500" marT="63500" marB="63500"/>
                </a:tc>
              </a:tr>
              <a:tr h="615280">
                <a:tc gridSpan="5">
                  <a:txBody>
                    <a:bodyPr/>
                    <a:lstStyle/>
                    <a:p>
                      <a:pPr marL="0" marR="0" algn="just">
                        <a:lnSpc>
                          <a:spcPct val="150000"/>
                        </a:lnSpc>
                        <a:spcBef>
                          <a:spcPts val="0"/>
                        </a:spcBef>
                        <a:spcAft>
                          <a:spcPts val="0"/>
                        </a:spcAft>
                      </a:pPr>
                      <a:r>
                        <a:rPr lang="en-US" sz="1600" b="1">
                          <a:latin typeface="Times New Roman" pitchFamily="18" charset="0"/>
                          <a:cs typeface="Times New Roman" pitchFamily="18" charset="0"/>
                        </a:rPr>
                        <a:t>Problem-solving skills</a:t>
                      </a:r>
                      <a:endParaRPr lang="en-US" sz="1600" b="1">
                        <a:latin typeface="Times New Roman" pitchFamily="18" charset="0"/>
                        <a:ea typeface="Arial"/>
                        <a:cs typeface="Times New Roman" pitchFamily="18" charset="0"/>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1744503">
                <a:tc>
                  <a:txBody>
                    <a:bodyPr/>
                    <a:lstStyle/>
                    <a:p>
                      <a:pPr marL="0" marR="228600" algn="just">
                        <a:lnSpc>
                          <a:spcPct val="150000"/>
                        </a:lnSpc>
                        <a:spcBef>
                          <a:spcPts val="0"/>
                        </a:spcBef>
                        <a:spcAft>
                          <a:spcPts val="0"/>
                        </a:spcAft>
                      </a:pPr>
                      <a:r>
                        <a:rPr lang="en-US" sz="1600" b="1">
                          <a:latin typeface="Times New Roman" pitchFamily="18" charset="0"/>
                          <a:cs typeface="Times New Roman" pitchFamily="18" charset="0"/>
                        </a:rPr>
                        <a:t>Make good use of verbal reasoning skills, able to handle complex data and make selective use of information</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r>
              <a:tr h="1133160">
                <a:tc>
                  <a:txBody>
                    <a:bodyPr/>
                    <a:lstStyle/>
                    <a:p>
                      <a:pPr marL="0" marR="495300" algn="just">
                        <a:lnSpc>
                          <a:spcPct val="150000"/>
                        </a:lnSpc>
                        <a:spcBef>
                          <a:spcPts val="0"/>
                        </a:spcBef>
                        <a:spcAft>
                          <a:spcPts val="0"/>
                        </a:spcAft>
                      </a:pPr>
                      <a:r>
                        <a:rPr lang="en-US" sz="1600" b="1" dirty="0">
                          <a:latin typeface="Times New Roman" pitchFamily="18" charset="0"/>
                          <a:cs typeface="Times New Roman" pitchFamily="18" charset="0"/>
                        </a:rPr>
                        <a:t>Explore more than one solution in order solves problem</a:t>
                      </a:r>
                      <a:endParaRPr lang="en-US" sz="1600" b="1" dirty="0">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r>
              <a:tr h="707392">
                <a:tc>
                  <a:txBody>
                    <a:bodyPr/>
                    <a:lstStyle/>
                    <a:p>
                      <a:pPr marL="0" marR="0" algn="just">
                        <a:lnSpc>
                          <a:spcPct val="101000"/>
                        </a:lnSpc>
                        <a:spcBef>
                          <a:spcPts val="0"/>
                        </a:spcBef>
                        <a:spcAft>
                          <a:spcPts val="0"/>
                        </a:spcAft>
                      </a:pPr>
                      <a:r>
                        <a:rPr lang="en-US" sz="1600" b="1">
                          <a:latin typeface="Times New Roman" pitchFamily="18" charset="0"/>
                          <a:cs typeface="Times New Roman" pitchFamily="18" charset="0"/>
                        </a:rPr>
                        <a:t>Consider The Ideas Of others to help solve problems</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0" marR="0" algn="just">
                        <a:lnSpc>
                          <a:spcPct val="150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63500" marR="63500" marT="63500" marB="6350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Supervisory Management</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762000" y="1600200"/>
          <a:ext cx="7620000" cy="4038600"/>
        </p:xfrm>
        <a:graphic>
          <a:graphicData uri="http://schemas.openxmlformats.org/drawingml/2006/table">
            <a:tbl>
              <a:tblPr>
                <a:tableStyleId>{69C7853C-536D-4A76-A0AE-DD22124D55A5}</a:tableStyleId>
              </a:tblPr>
              <a:tblGrid>
                <a:gridCol w="2145263"/>
                <a:gridCol w="233747"/>
                <a:gridCol w="342070"/>
                <a:gridCol w="1160592"/>
                <a:gridCol w="1362575"/>
                <a:gridCol w="2375753"/>
              </a:tblGrid>
              <a:tr h="648925">
                <a:tc gridSpan="6">
                  <a:txBody>
                    <a:bodyPr/>
                    <a:lstStyle/>
                    <a:p>
                      <a:pPr marL="76200" marR="0" algn="just">
                        <a:lnSpc>
                          <a:spcPct val="150000"/>
                        </a:lnSpc>
                        <a:spcBef>
                          <a:spcPts val="0"/>
                        </a:spcBef>
                        <a:spcAft>
                          <a:spcPts val="0"/>
                        </a:spcAft>
                      </a:pPr>
                      <a:r>
                        <a:rPr lang="en-US" sz="1600" b="1" dirty="0">
                          <a:latin typeface="Times New Roman" pitchFamily="18" charset="0"/>
                          <a:cs typeface="Times New Roman" pitchFamily="18" charset="0"/>
                        </a:rPr>
                        <a:t>Supervisory Management</a:t>
                      </a:r>
                      <a:endParaRPr lang="en-US" sz="1600" b="1" dirty="0">
                        <a:latin typeface="Times New Roman" pitchFamily="18" charset="0"/>
                        <a:ea typeface="Arial"/>
                        <a:cs typeface="Times New Roman" pitchFamily="18" charset="0"/>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r>
              <a:tr h="912311">
                <a:tc rowSpan="2">
                  <a:txBody>
                    <a:bodyPr/>
                    <a:lstStyle/>
                    <a:p>
                      <a:pPr marL="76200" marR="190500" algn="just">
                        <a:lnSpc>
                          <a:spcPct val="150000"/>
                        </a:lnSpc>
                        <a:spcBef>
                          <a:spcPts val="0"/>
                        </a:spcBef>
                        <a:spcAft>
                          <a:spcPts val="0"/>
                        </a:spcAft>
                      </a:pPr>
                      <a:r>
                        <a:rPr lang="en-US" sz="1600" b="1">
                          <a:latin typeface="Times New Roman" pitchFamily="18" charset="0"/>
                          <a:cs typeface="Times New Roman" pitchFamily="18" charset="0"/>
                        </a:rPr>
                        <a:t>How much experience have you had in your role?</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87000"/>
                        </a:lnSpc>
                        <a:spcBef>
                          <a:spcPts val="1200"/>
                        </a:spcBef>
                        <a:spcAft>
                          <a:spcPts val="1200"/>
                        </a:spcAft>
                      </a:pPr>
                      <a:r>
                        <a:rPr lang="en-US" sz="1600" b="1">
                          <a:latin typeface="Times New Roman" pitchFamily="18" charset="0"/>
                          <a:cs typeface="Times New Roman" pitchFamily="18" charset="0"/>
                        </a:rPr>
                        <a:t>&lt;1month</a:t>
                      </a:r>
                      <a:endParaRPr lang="en-US" sz="1600" b="1">
                        <a:latin typeface="Times New Roman" pitchFamily="18" charset="0"/>
                        <a:ea typeface="Arial"/>
                        <a:cs typeface="Times New Roman" pitchFamily="18" charset="0"/>
                      </a:endParaRPr>
                    </a:p>
                  </a:txBody>
                  <a:tcPr marL="63500" marR="63500" marT="63500" marB="63500"/>
                </a:tc>
                <a:tc rowSpan="2">
                  <a:txBody>
                    <a:bodyPr/>
                    <a:lstStyle/>
                    <a:p>
                      <a:pPr marL="76200" marR="0" algn="just">
                        <a:lnSpc>
                          <a:spcPct val="150000"/>
                        </a:lnSpc>
                        <a:spcBef>
                          <a:spcPts val="0"/>
                        </a:spcBef>
                        <a:spcAft>
                          <a:spcPts val="0"/>
                        </a:spcAft>
                      </a:pPr>
                      <a:r>
                        <a:rPr lang="en-US" sz="1600" b="1">
                          <a:latin typeface="Times New Roman" pitchFamily="18" charset="0"/>
                          <a:cs typeface="Times New Roman" pitchFamily="18" charset="0"/>
                        </a:rPr>
                        <a:t>1-3months</a:t>
                      </a:r>
                      <a:endParaRPr lang="en-US" sz="1600" b="1">
                        <a:latin typeface="Times New Roman" pitchFamily="18" charset="0"/>
                        <a:ea typeface="Arial"/>
                        <a:cs typeface="Times New Roman" pitchFamily="18" charset="0"/>
                      </a:endParaRPr>
                    </a:p>
                  </a:txBody>
                  <a:tcPr marL="63500" marR="63500" marT="63500" marB="63500"/>
                </a:tc>
                <a:tc rowSpan="2">
                  <a:txBody>
                    <a:bodyPr/>
                    <a:lstStyle/>
                    <a:p>
                      <a:pPr marL="76200" marR="0" algn="just">
                        <a:lnSpc>
                          <a:spcPct val="150000"/>
                        </a:lnSpc>
                        <a:spcBef>
                          <a:spcPts val="0"/>
                        </a:spcBef>
                        <a:spcAft>
                          <a:spcPts val="0"/>
                        </a:spcAft>
                      </a:pPr>
                      <a:r>
                        <a:rPr lang="en-US" sz="1600" b="1">
                          <a:latin typeface="Times New Roman" pitchFamily="18" charset="0"/>
                          <a:cs typeface="Times New Roman" pitchFamily="18" charset="0"/>
                        </a:rPr>
                        <a:t>&gt;3months</a:t>
                      </a:r>
                      <a:endParaRPr lang="en-US" sz="1600" b="1">
                        <a:latin typeface="Times New Roman" pitchFamily="18" charset="0"/>
                        <a:ea typeface="Arial"/>
                        <a:cs typeface="Times New Roman" pitchFamily="18" charset="0"/>
                      </a:endParaRPr>
                    </a:p>
                  </a:txBody>
                  <a:tcPr marL="63500" marR="63500" marT="63500" marB="63500"/>
                </a:tc>
              </a:tr>
              <a:tr h="1049731">
                <a:tc vMerge="1">
                  <a:txBody>
                    <a:bodyPr/>
                    <a:lstStyle/>
                    <a:p>
                      <a:endParaRPr lang="en-US"/>
                    </a:p>
                  </a:txBody>
                  <a:tcPr/>
                </a:tc>
                <a:tc gridSpan="3">
                  <a:txBody>
                    <a:bodyPr/>
                    <a:lstStyle/>
                    <a:p>
                      <a:pPr marL="7620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hMerge="1">
                  <a:txBody>
                    <a:bodyPr/>
                    <a:lstStyle/>
                    <a:p>
                      <a:endParaRPr lang="en-US"/>
                    </a:p>
                  </a:txBody>
                  <a:tcPr/>
                </a:tc>
                <a:tc hMerge="1">
                  <a:txBody>
                    <a:bodyPr/>
                    <a:lstStyle/>
                    <a:p>
                      <a:endParaRPr lang="en-US"/>
                    </a:p>
                  </a:txBody>
                  <a:tcPr/>
                </a:tc>
                <a:tc vMerge="1">
                  <a:txBody>
                    <a:bodyPr/>
                    <a:lstStyle/>
                    <a:p>
                      <a:endParaRPr lang="en-US"/>
                    </a:p>
                  </a:txBody>
                  <a:tcPr/>
                </a:tc>
                <a:tc vMerge="1">
                  <a:txBody>
                    <a:bodyPr/>
                    <a:lstStyle/>
                    <a:p>
                      <a:endParaRPr lang="en-US"/>
                    </a:p>
                  </a:txBody>
                  <a:tcPr/>
                </a:tc>
              </a:tr>
              <a:tr h="500053">
                <a:tc rowSpan="2">
                  <a:txBody>
                    <a:bodyPr/>
                    <a:lstStyle/>
                    <a:p>
                      <a:pPr marL="76200" marR="127000" algn="just">
                        <a:lnSpc>
                          <a:spcPct val="150000"/>
                        </a:lnSpc>
                        <a:spcBef>
                          <a:spcPts val="100"/>
                        </a:spcBef>
                        <a:spcAft>
                          <a:spcPts val="0"/>
                        </a:spcAft>
                      </a:pPr>
                      <a:r>
                        <a:rPr lang="en-US" sz="1600" b="1">
                          <a:latin typeface="Times New Roman" pitchFamily="18" charset="0"/>
                          <a:cs typeface="Times New Roman" pitchFamily="18" charset="0"/>
                        </a:rPr>
                        <a:t>How many people have you managed at any time?</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150000"/>
                        </a:lnSpc>
                        <a:spcBef>
                          <a:spcPts val="1200"/>
                        </a:spcBef>
                        <a:spcAft>
                          <a:spcPts val="1200"/>
                        </a:spcAft>
                      </a:pPr>
                      <a:r>
                        <a:rPr lang="en-US" sz="1600" b="1">
                          <a:latin typeface="Times New Roman" pitchFamily="18" charset="0"/>
                          <a:cs typeface="Times New Roman" pitchFamily="18" charset="0"/>
                        </a:rPr>
                        <a:t> </a:t>
                      </a:r>
                      <a:endParaRPr lang="en-US" sz="1600" b="1">
                        <a:latin typeface="Times New Roman" pitchFamily="18" charset="0"/>
                        <a:ea typeface="Arial"/>
                        <a:cs typeface="Times New Roman" pitchFamily="18" charset="0"/>
                      </a:endParaRPr>
                    </a:p>
                  </a:txBody>
                  <a:tcPr marL="63500" marR="63500" marT="63500" marB="63500"/>
                </a:tc>
                <a:tc>
                  <a:txBody>
                    <a:bodyPr/>
                    <a:lstStyle/>
                    <a:p>
                      <a:pPr marL="76200" marR="0" algn="just">
                        <a:lnSpc>
                          <a:spcPct val="91000"/>
                        </a:lnSpc>
                        <a:spcBef>
                          <a:spcPts val="1200"/>
                        </a:spcBef>
                        <a:spcAft>
                          <a:spcPts val="1200"/>
                        </a:spcAft>
                      </a:pPr>
                      <a:r>
                        <a:rPr lang="en-US" sz="1600" b="1">
                          <a:latin typeface="Times New Roman" pitchFamily="18" charset="0"/>
                          <a:cs typeface="Times New Roman" pitchFamily="18" charset="0"/>
                        </a:rPr>
                        <a:t>None</a:t>
                      </a:r>
                      <a:endParaRPr lang="en-US" sz="1600" b="1">
                        <a:latin typeface="Times New Roman" pitchFamily="18" charset="0"/>
                        <a:ea typeface="Arial"/>
                        <a:cs typeface="Times New Roman" pitchFamily="18" charset="0"/>
                      </a:endParaRPr>
                    </a:p>
                  </a:txBody>
                  <a:tcPr marL="63500" marR="63500" marT="63500" marB="63500"/>
                </a:tc>
                <a:tc rowSpan="2">
                  <a:txBody>
                    <a:bodyPr/>
                    <a:lstStyle/>
                    <a:p>
                      <a:pPr marL="76200" marR="0" algn="just">
                        <a:lnSpc>
                          <a:spcPct val="150000"/>
                        </a:lnSpc>
                        <a:spcBef>
                          <a:spcPts val="100"/>
                        </a:spcBef>
                        <a:spcAft>
                          <a:spcPts val="0"/>
                        </a:spcAft>
                      </a:pPr>
                      <a:r>
                        <a:rPr lang="en-US" sz="1600" b="1">
                          <a:latin typeface="Times New Roman" pitchFamily="18" charset="0"/>
                          <a:cs typeface="Times New Roman" pitchFamily="18" charset="0"/>
                        </a:rPr>
                        <a:t>1-5</a:t>
                      </a:r>
                    </a:p>
                    <a:p>
                      <a:pPr marL="76200" marR="0" algn="just">
                        <a:lnSpc>
                          <a:spcPct val="150000"/>
                        </a:lnSpc>
                        <a:spcBef>
                          <a:spcPts val="100"/>
                        </a:spcBef>
                        <a:spcAft>
                          <a:spcPts val="0"/>
                        </a:spcAft>
                      </a:pPr>
                      <a:r>
                        <a:rPr lang="en-US" sz="1600" b="1">
                          <a:latin typeface="Times New Roman" pitchFamily="18" charset="0"/>
                          <a:cs typeface="Times New Roman" pitchFamily="18" charset="0"/>
                        </a:rPr>
                        <a:t>✓</a:t>
                      </a:r>
                      <a:endParaRPr lang="en-US" sz="1600" b="1">
                        <a:latin typeface="Times New Roman" pitchFamily="18" charset="0"/>
                        <a:ea typeface="Arial"/>
                        <a:cs typeface="Times New Roman" pitchFamily="18" charset="0"/>
                      </a:endParaRPr>
                    </a:p>
                  </a:txBody>
                  <a:tcPr marL="63500" marR="63500" marT="63500" marB="63500"/>
                </a:tc>
                <a:tc rowSpan="2">
                  <a:txBody>
                    <a:bodyPr/>
                    <a:lstStyle/>
                    <a:p>
                      <a:pPr marL="76200" marR="0" algn="just">
                        <a:lnSpc>
                          <a:spcPct val="150000"/>
                        </a:lnSpc>
                        <a:spcBef>
                          <a:spcPts val="100"/>
                        </a:spcBef>
                        <a:spcAft>
                          <a:spcPts val="0"/>
                        </a:spcAft>
                      </a:pPr>
                      <a:r>
                        <a:rPr lang="en-US" sz="1600" b="1" dirty="0">
                          <a:latin typeface="Times New Roman" pitchFamily="18" charset="0"/>
                          <a:cs typeface="Times New Roman" pitchFamily="18" charset="0"/>
                        </a:rPr>
                        <a:t>Above5</a:t>
                      </a:r>
                      <a:endParaRPr lang="en-US" sz="1600" b="1" dirty="0">
                        <a:latin typeface="Times New Roman" pitchFamily="18" charset="0"/>
                        <a:ea typeface="Arial"/>
                        <a:cs typeface="Times New Roman" pitchFamily="18" charset="0"/>
                      </a:endParaRPr>
                    </a:p>
                  </a:txBody>
                  <a:tcPr marL="63500" marR="63500" marT="63500" marB="63500"/>
                </a:tc>
              </a:tr>
              <a:tr h="927580">
                <a:tc vMerge="1">
                  <a:txBody>
                    <a:bodyPr/>
                    <a:lstStyle/>
                    <a:p>
                      <a:endParaRPr lang="en-US"/>
                    </a:p>
                  </a:txBody>
                  <a:tcPr/>
                </a:tc>
                <a:tc gridSpan="3">
                  <a:txBody>
                    <a:bodyPr/>
                    <a:lstStyle/>
                    <a:p>
                      <a:pPr marL="76200" marR="0" algn="just">
                        <a:lnSpc>
                          <a:spcPct val="150000"/>
                        </a:lnSpc>
                        <a:spcBef>
                          <a:spcPts val="1200"/>
                        </a:spcBef>
                        <a:spcAft>
                          <a:spcPts val="1200"/>
                        </a:spcAft>
                      </a:pPr>
                      <a:r>
                        <a:rPr lang="en-US" sz="1600" b="1" dirty="0">
                          <a:latin typeface="Times New Roman" pitchFamily="18" charset="0"/>
                          <a:cs typeface="Times New Roman" pitchFamily="18" charset="0"/>
                        </a:rPr>
                        <a:t> </a:t>
                      </a:r>
                      <a:endParaRPr lang="en-US" sz="1600" b="1" dirty="0">
                        <a:latin typeface="Times New Roman" pitchFamily="18" charset="0"/>
                        <a:ea typeface="Arial"/>
                        <a:cs typeface="Times New Roman" pitchFamily="18" charset="0"/>
                      </a:endParaRPr>
                    </a:p>
                  </a:txBody>
                  <a:tcPr marL="63500" marR="63500" marT="63500" marB="63500"/>
                </a:tc>
                <a:tc hMerge="1">
                  <a:txBody>
                    <a:bodyPr/>
                    <a:lstStyle/>
                    <a:p>
                      <a:endParaRPr lang="en-US"/>
                    </a:p>
                  </a:txBody>
                  <a:tcPr/>
                </a:tc>
                <a:tc hMerge="1">
                  <a:txBody>
                    <a:bodyPr/>
                    <a:lstStyle/>
                    <a:p>
                      <a:endParaRPr lang="en-US"/>
                    </a:p>
                  </a:txBody>
                  <a:tcPr/>
                </a:tc>
                <a:tc vMerge="1">
                  <a:txBody>
                    <a:bodyPr/>
                    <a:lstStyle/>
                    <a:p>
                      <a:endParaRPr lang="en-US"/>
                    </a:p>
                  </a:txBody>
                  <a:tcPr/>
                </a:tc>
                <a:tc vMerge="1">
                  <a:txBody>
                    <a:bodyPr/>
                    <a:lstStyle/>
                    <a:p>
                      <a:endParaRPr lang="en-US"/>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smtClean="0">
                <a:latin typeface="Times New Roman" pitchFamily="18" charset="0"/>
                <a:cs typeface="Times New Roman" pitchFamily="18" charset="0"/>
              </a:rPr>
              <a:t>With adequate training in cultural training, I will be able to make my communication better</a:t>
            </a:r>
          </a:p>
          <a:p>
            <a:pPr lvl="0"/>
            <a:r>
              <a:rPr lang="en-US" dirty="0" smtClean="0">
                <a:latin typeface="Times New Roman" pitchFamily="18" charset="0"/>
                <a:cs typeface="Times New Roman" pitchFamily="18" charset="0"/>
              </a:rPr>
              <a:t>Similarly, the employee T&amp;D will also allow me to gain much needed supervisory management</a:t>
            </a:r>
          </a:p>
          <a:p>
            <a:pPr lvl="0"/>
            <a:r>
              <a:rPr lang="en-US" dirty="0" smtClean="0">
                <a:latin typeface="Times New Roman" pitchFamily="18" charset="0"/>
                <a:cs typeface="Times New Roman" pitchFamily="18" charset="0"/>
              </a:rPr>
              <a:t>The process of self-development is essential to keep up with the industry level development and change</a:t>
            </a:r>
          </a:p>
          <a:p>
            <a:pPr lvl="0"/>
            <a:r>
              <a:rPr lang="en-US" dirty="0" smtClean="0">
                <a:latin typeface="Times New Roman" pitchFamily="18" charset="0"/>
                <a:cs typeface="Times New Roman" pitchFamily="18" charset="0"/>
              </a:rPr>
              <a:t>The training will allow an HR audit to signal the current well-being of the </a:t>
            </a:r>
            <a:r>
              <a:rPr lang="en-US" dirty="0" err="1" smtClean="0">
                <a:latin typeface="Times New Roman" pitchFamily="18" charset="0"/>
                <a:cs typeface="Times New Roman" pitchFamily="18" charset="0"/>
              </a:rPr>
              <a:t>organisation</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Yusliza</a:t>
            </a:r>
            <a:r>
              <a:rPr lang="en-US" dirty="0" smtClean="0">
                <a:latin typeface="Times New Roman" pitchFamily="18" charset="0"/>
                <a:cs typeface="Times New Roman" pitchFamily="18" charset="0"/>
              </a:rPr>
              <a:t> et al. 2019)</a:t>
            </a: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r>
              <a:rPr lang="en-US" dirty="0" smtClean="0">
                <a:latin typeface="Times New Roman" pitchFamily="18" charset="0"/>
                <a:cs typeface="Times New Roman" pitchFamily="18" charset="0"/>
              </a:rPr>
              <a:t>Potential benefit of HR training and development</a:t>
            </a: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r>
              <a:rPr lang="en-US" dirty="0" smtClean="0">
                <a:latin typeface="Times New Roman" pitchFamily="18" charset="0"/>
                <a:cs typeface="Times New Roman" pitchFamily="18" charset="0"/>
              </a:rPr>
              <a:t>The presentation has shed light on the importance of HR training for new HR Officers</a:t>
            </a:r>
          </a:p>
          <a:p>
            <a:pPr lvl="0"/>
            <a:r>
              <a:rPr lang="en-US" dirty="0" smtClean="0">
                <a:latin typeface="Times New Roman" pitchFamily="18" charset="0"/>
                <a:cs typeface="Times New Roman" pitchFamily="18" charset="0"/>
              </a:rPr>
              <a:t>The self-audit sections have revealed a general lack of cultural and professional skills</a:t>
            </a:r>
          </a:p>
          <a:p>
            <a:pPr lvl="0"/>
            <a:r>
              <a:rPr lang="en-US" dirty="0" smtClean="0">
                <a:latin typeface="Times New Roman" pitchFamily="18" charset="0"/>
                <a:cs typeface="Times New Roman" pitchFamily="18" charset="0"/>
              </a:rPr>
              <a:t>The training and development packages in </a:t>
            </a:r>
            <a:r>
              <a:rPr lang="en-US" dirty="0" err="1" smtClean="0">
                <a:latin typeface="Times New Roman" pitchFamily="18" charset="0"/>
                <a:cs typeface="Times New Roman" pitchFamily="18" charset="0"/>
              </a:rPr>
              <a:t>WorkPlace</a:t>
            </a:r>
            <a:r>
              <a:rPr lang="en-US" dirty="0" smtClean="0">
                <a:latin typeface="Times New Roman" pitchFamily="18" charset="0"/>
                <a:cs typeface="Times New Roman" pitchFamily="18" charset="0"/>
              </a:rPr>
              <a:t> HR Ltd can help in this regards</a:t>
            </a:r>
          </a:p>
          <a:p>
            <a:pPr lvl="0"/>
            <a:r>
              <a:rPr lang="en-US" dirty="0" smtClean="0">
                <a:latin typeface="Times New Roman" pitchFamily="18" charset="0"/>
                <a:cs typeface="Times New Roman" pitchFamily="18" charset="0"/>
              </a:rPr>
              <a:t>Interventions from the management officials are also required in order to solidify the competition of the T&amp;D initiatives as well</a:t>
            </a:r>
          </a:p>
          <a:p>
            <a:pPr lvl="0"/>
            <a:r>
              <a:rPr lang="en-US" dirty="0" smtClean="0">
                <a:latin typeface="Times New Roman" pitchFamily="18" charset="0"/>
                <a:cs typeface="Times New Roman" pitchFamily="18" charset="0"/>
              </a:rPr>
              <a:t>The presentation hence ends thanking the audience for their time and patience.</a:t>
            </a:r>
          </a:p>
          <a:p>
            <a:endParaRPr lang="en-US" dirty="0">
              <a:latin typeface="Times New Roman" pitchFamily="18" charset="0"/>
              <a:cs typeface="Times New Roman" pitchFamily="18" charset="0"/>
            </a:endParaRPr>
          </a:p>
        </p:txBody>
      </p:sp>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Conclusion</a:t>
            </a:r>
            <a:endParaRPr lang="en-US"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US" dirty="0" err="1" smtClean="0">
                <a:latin typeface="Times New Roman" pitchFamily="18" charset="0"/>
                <a:cs typeface="Times New Roman" pitchFamily="18" charset="0"/>
              </a:rPr>
              <a:t>Luu</a:t>
            </a:r>
            <a:r>
              <a:rPr lang="en-US" dirty="0" smtClean="0">
                <a:latin typeface="Times New Roman" pitchFamily="18" charset="0"/>
                <a:cs typeface="Times New Roman" pitchFamily="18" charset="0"/>
              </a:rPr>
              <a:t>, T.T., 2018. Employees’ green recovery performance: the roles of green HR practices and serving culture. </a:t>
            </a:r>
            <a:r>
              <a:rPr lang="en-US" i="1" dirty="0" smtClean="0">
                <a:latin typeface="Times New Roman" pitchFamily="18" charset="0"/>
                <a:cs typeface="Times New Roman" pitchFamily="18" charset="0"/>
              </a:rPr>
              <a:t>Journal of Sustainable Tourism</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26</a:t>
            </a:r>
            <a:r>
              <a:rPr lang="en-US" dirty="0" smtClean="0">
                <a:latin typeface="Times New Roman" pitchFamily="18" charset="0"/>
                <a:cs typeface="Times New Roman" pitchFamily="18" charset="0"/>
              </a:rPr>
              <a:t>(8), pp.1308-1324.</a:t>
            </a:r>
          </a:p>
          <a:p>
            <a:r>
              <a:rPr lang="en-US" dirty="0" smtClean="0">
                <a:latin typeface="Times New Roman" pitchFamily="18" charset="0"/>
                <a:cs typeface="Times New Roman" pitchFamily="18" charset="0"/>
              </a:rPr>
              <a:t>Macke, J. and </a:t>
            </a:r>
            <a:r>
              <a:rPr lang="en-US" dirty="0" err="1" smtClean="0">
                <a:latin typeface="Times New Roman" pitchFamily="18" charset="0"/>
                <a:cs typeface="Times New Roman" pitchFamily="18" charset="0"/>
              </a:rPr>
              <a:t>Genari</a:t>
            </a:r>
            <a:r>
              <a:rPr lang="en-US" dirty="0" smtClean="0">
                <a:latin typeface="Times New Roman" pitchFamily="18" charset="0"/>
                <a:cs typeface="Times New Roman" pitchFamily="18" charset="0"/>
              </a:rPr>
              <a:t>, D., 2019. Systematic literature review on sustainable human resource management. </a:t>
            </a:r>
            <a:r>
              <a:rPr lang="en-US" i="1" dirty="0" smtClean="0">
                <a:latin typeface="Times New Roman" pitchFamily="18" charset="0"/>
                <a:cs typeface="Times New Roman" pitchFamily="18" charset="0"/>
              </a:rPr>
              <a:t>Journal of cleaner production</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208</a:t>
            </a:r>
            <a:r>
              <a:rPr lang="en-US" dirty="0" smtClean="0">
                <a:latin typeface="Times New Roman" pitchFamily="18" charset="0"/>
                <a:cs typeface="Times New Roman" pitchFamily="18" charset="0"/>
              </a:rPr>
              <a:t>, pp.806-815.</a:t>
            </a:r>
          </a:p>
          <a:p>
            <a:r>
              <a:rPr lang="en-US" dirty="0" smtClean="0">
                <a:latin typeface="Times New Roman" pitchFamily="18" charset="0"/>
                <a:cs typeface="Times New Roman" pitchFamily="18" charset="0"/>
              </a:rPr>
              <a:t>Morley, M.J., </a:t>
            </a:r>
            <a:r>
              <a:rPr lang="en-US" dirty="0" err="1" smtClean="0">
                <a:latin typeface="Times New Roman" pitchFamily="18" charset="0"/>
                <a:cs typeface="Times New Roman" pitchFamily="18" charset="0"/>
              </a:rPr>
              <a:t>Gunnigle</a:t>
            </a:r>
            <a:r>
              <a:rPr lang="en-US" dirty="0" smtClean="0">
                <a:latin typeface="Times New Roman" pitchFamily="18" charset="0"/>
                <a:cs typeface="Times New Roman" pitchFamily="18" charset="0"/>
              </a:rPr>
              <a:t>, P., O'Sullivan, M. and </a:t>
            </a:r>
            <a:r>
              <a:rPr lang="en-US" dirty="0" err="1" smtClean="0">
                <a:latin typeface="Times New Roman" pitchFamily="18" charset="0"/>
                <a:cs typeface="Times New Roman" pitchFamily="18" charset="0"/>
              </a:rPr>
              <a:t>Collings</a:t>
            </a:r>
            <a:r>
              <a:rPr lang="en-US" dirty="0" smtClean="0">
                <a:latin typeface="Times New Roman" pitchFamily="18" charset="0"/>
                <a:cs typeface="Times New Roman" pitchFamily="18" charset="0"/>
              </a:rPr>
              <a:t>, D.G., 2006. New directions in the roles and responsibilities of the HRM function. </a:t>
            </a:r>
            <a:r>
              <a:rPr lang="en-US" i="1" dirty="0" smtClean="0">
                <a:latin typeface="Times New Roman" pitchFamily="18" charset="0"/>
                <a:cs typeface="Times New Roman" pitchFamily="18" charset="0"/>
              </a:rPr>
              <a:t>Personnel Review</a:t>
            </a:r>
            <a:r>
              <a:rPr lang="en-US" dirty="0" smtClean="0">
                <a:latin typeface="Times New Roman" pitchFamily="18" charset="0"/>
                <a:cs typeface="Times New Roman" pitchFamily="18" charset="0"/>
              </a:rPr>
              <a:t>.</a:t>
            </a:r>
          </a:p>
          <a:p>
            <a:r>
              <a:rPr lang="en-US" dirty="0" err="1" smtClean="0">
                <a:latin typeface="Times New Roman" pitchFamily="18" charset="0"/>
                <a:cs typeface="Times New Roman" pitchFamily="18" charset="0"/>
              </a:rPr>
              <a:t>Yusliza</a:t>
            </a:r>
            <a:r>
              <a:rPr lang="en-US" dirty="0" smtClean="0">
                <a:latin typeface="Times New Roman" pitchFamily="18" charset="0"/>
                <a:cs typeface="Times New Roman" pitchFamily="18" charset="0"/>
              </a:rPr>
              <a:t>, M.Y., </a:t>
            </a:r>
            <a:r>
              <a:rPr lang="en-US" dirty="0" err="1" smtClean="0">
                <a:latin typeface="Times New Roman" pitchFamily="18" charset="0"/>
                <a:cs typeface="Times New Roman" pitchFamily="18" charset="0"/>
              </a:rPr>
              <a:t>Choo</a:t>
            </a:r>
            <a:r>
              <a:rPr lang="en-US" dirty="0" smtClean="0">
                <a:latin typeface="Times New Roman" pitchFamily="18" charset="0"/>
                <a:cs typeface="Times New Roman" pitchFamily="18" charset="0"/>
              </a:rPr>
              <a:t>, P.W., </a:t>
            </a:r>
            <a:r>
              <a:rPr lang="en-US" dirty="0" err="1" smtClean="0">
                <a:latin typeface="Times New Roman" pitchFamily="18" charset="0"/>
                <a:cs typeface="Times New Roman" pitchFamily="18" charset="0"/>
              </a:rPr>
              <a:t>Jayaraman</a:t>
            </a:r>
            <a:r>
              <a:rPr lang="en-US" dirty="0" smtClean="0">
                <a:latin typeface="Times New Roman" pitchFamily="18" charset="0"/>
                <a:cs typeface="Times New Roman" pitchFamily="18" charset="0"/>
              </a:rPr>
              <a:t>, K., </a:t>
            </a:r>
            <a:r>
              <a:rPr lang="en-US" dirty="0" err="1" smtClean="0">
                <a:latin typeface="Times New Roman" pitchFamily="18" charset="0"/>
                <a:cs typeface="Times New Roman" pitchFamily="18" charset="0"/>
              </a:rPr>
              <a:t>Rimi</a:t>
            </a:r>
            <a:r>
              <a:rPr lang="en-US" dirty="0" smtClean="0">
                <a:latin typeface="Times New Roman" pitchFamily="18" charset="0"/>
                <a:cs typeface="Times New Roman" pitchFamily="18" charset="0"/>
              </a:rPr>
              <a:t>, N.N. and Muhammad, Z., 2019. HR Line Manager’s Reflections on HRM Effectiveness through HR Roles and Role Stressors. </a:t>
            </a:r>
            <a:r>
              <a:rPr lang="en-US" i="1" dirty="0" smtClean="0">
                <a:latin typeface="Times New Roman" pitchFamily="18" charset="0"/>
                <a:cs typeface="Times New Roman" pitchFamily="18" charset="0"/>
              </a:rPr>
              <a:t>South East European Journal of Economics and Business</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14</a:t>
            </a:r>
            <a:r>
              <a:rPr lang="en-US" dirty="0" smtClean="0">
                <a:latin typeface="Times New Roman" pitchFamily="18" charset="0"/>
                <a:cs typeface="Times New Roman" pitchFamily="18" charset="0"/>
              </a:rPr>
              <a:t>(1), pp.34-48.</a:t>
            </a:r>
          </a:p>
        </p:txBody>
      </p:sp>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References</a:t>
            </a:r>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514600"/>
            <a:ext cx="8229600" cy="1143000"/>
          </a:xfrm>
        </p:spPr>
        <p:txBody>
          <a:bodyPr>
            <a:noAutofit/>
          </a:bodyPr>
          <a:lstStyle/>
          <a:p>
            <a:pPr algn="ctr"/>
            <a:r>
              <a:rPr lang="en-US" sz="8000" dirty="0" smtClean="0">
                <a:effectLst>
                  <a:outerShdw blurRad="31750" dist="25400" dir="5400000" algn="tl" rotWithShape="0">
                    <a:srgbClr val="000000">
                      <a:alpha val="25000"/>
                    </a:srgbClr>
                  </a:outerShdw>
                  <a:reflection blurRad="6350" stA="55000" endA="50" endPos="85000" dist="60007" dir="5400000" sy="-100000" algn="bl" rotWithShape="0"/>
                </a:effectLst>
                <a:latin typeface="Times New Roman" pitchFamily="18" charset="0"/>
                <a:cs typeface="Times New Roman" pitchFamily="18" charset="0"/>
              </a:rPr>
              <a:t>THANK YOU</a:t>
            </a:r>
            <a:endParaRPr lang="en-US" sz="8000" dirty="0">
              <a:effectLst>
                <a:outerShdw blurRad="31750" dist="25400" dir="5400000" algn="tl" rotWithShape="0">
                  <a:srgbClr val="000000">
                    <a:alpha val="25000"/>
                  </a:srgbClr>
                </a:outerShdw>
                <a:reflection blurRad="6350" stA="55000" endA="50" endPos="85000" dist="60007" dir="5400000" sy="-100000" algn="bl" rotWithShape="0"/>
              </a:effectLst>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TotalTime>
  <Words>1216</Words>
  <Application>Microsoft Office PowerPoint</Application>
  <PresentationFormat>On-screen Show (4:3)</PresentationFormat>
  <Paragraphs>184</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Concourse</vt:lpstr>
      <vt:lpstr>Programme: BA (Hons) Leadership and Management Skills for the Workplace Module: Developing Relationships and Workplace Achievements (October 2021) Assignment Title: Individual Presentation on-'Training and Development needs for an HR officer‘  Name: Catalina Elena Luca   Student id : 1916220 Lectur name : NISHI RAMSURRUN  </vt:lpstr>
      <vt:lpstr>Introduction</vt:lpstr>
      <vt:lpstr>Determining the key skills and competencies for the HR Officer at WorkPlace HR Ltd</vt:lpstr>
      <vt:lpstr>Determining the key skills and competencies for the HR Officer Determining the key skills and competencies for the HR Officer cont</vt:lpstr>
      <vt:lpstr>Personal skills audit</vt:lpstr>
      <vt:lpstr>Information Technology</vt:lpstr>
      <vt:lpstr>Communication Skills</vt:lpstr>
      <vt:lpstr>Problem-solving skills</vt:lpstr>
      <vt:lpstr>Supervisory Management</vt:lpstr>
      <vt:lpstr>Potential benefit of HR training and development</vt:lpstr>
      <vt:lpstr>Conclusion</vt:lpstr>
      <vt:lpstr>References</vt:lpstr>
      <vt:lpstr>THANK YOU</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pc</cp:lastModifiedBy>
  <cp:revision>26</cp:revision>
  <dcterms:created xsi:type="dcterms:W3CDTF">2006-08-16T00:00:00Z</dcterms:created>
  <dcterms:modified xsi:type="dcterms:W3CDTF">2021-11-24T18:34:48Z</dcterms:modified>
</cp:coreProperties>
</file>