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77" r:id="rId4"/>
    <p:sldId id="278" r:id="rId5"/>
    <p:sldId id="260" r:id="rId6"/>
    <p:sldId id="257" r:id="rId7"/>
    <p:sldId id="258" r:id="rId8"/>
    <p:sldId id="259" r:id="rId9"/>
    <p:sldId id="261" r:id="rId10"/>
    <p:sldId id="262" r:id="rId11"/>
    <p:sldId id="265" r:id="rId12"/>
    <p:sldId id="275" r:id="rId13"/>
    <p:sldId id="263" r:id="rId14"/>
    <p:sldId id="266" r:id="rId15"/>
    <p:sldId id="267" r:id="rId16"/>
    <p:sldId id="271" r:id="rId17"/>
    <p:sldId id="268" r:id="rId18"/>
    <p:sldId id="269" r:id="rId19"/>
    <p:sldId id="270" r:id="rId20"/>
    <p:sldId id="273" r:id="rId21"/>
    <p:sldId id="274" r:id="rId22"/>
    <p:sldId id="280" r:id="rId23"/>
    <p:sldId id="279" r:id="rId24"/>
    <p:sldId id="27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>
        <p:scale>
          <a:sx n="96" d="100"/>
          <a:sy n="96" d="100"/>
        </p:scale>
        <p:origin x="45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4931-E50E-43A6-BF31-B2EE1055F5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F998C1-CC0F-449C-91AE-28693FC75A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9B33B-B638-4515-817D-1E6B747FD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F69E1-BDBE-48F2-BFD1-443A71994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A01D1-BBE6-419C-A8D0-0A006B100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941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59FBD-EDDC-4501-B976-AE0F5AD31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350D3-5D53-4D67-9C45-B12E2E05D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3EEE2-BB6A-4621-877D-BDA5A7BE6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F3A380-68D0-4AE1-9E32-657051986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3A987-7013-4D4F-A8DC-9647B1AD1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294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13904-93AE-4C08-B0FE-95888303D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11EE1C-9EC0-4D69-99E6-7255A0D56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9C9B8-8FE4-439C-8ED1-DA70B983B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C4388-6189-434D-8717-0CF7BD143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5BC0A-3E20-4F40-9040-4E1484785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966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02FA-CB76-41CD-BB71-2205AAE38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7E704-E97E-45CA-AEE7-D77A6CACB6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92FB2A-D022-47A6-89CF-D925AA2EF8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E141EA-628B-4D66-BC28-70D8CCDDB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687527-F626-4DE1-B283-A335E416A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0FBCA5-9FF7-498C-A8D4-09313AC79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16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15460-D40C-4EAB-BC4E-F9C3F43BD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E72717-7E01-417C-AF9B-647303B1B6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B2F76-0D40-47E6-B057-8121207802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233734-0071-4072-BDB6-558FA2010D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3396CB-C7B2-4315-A526-1CD95D833D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28128C-4669-4082-BE66-E001C4F57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BF3BD0-5CAA-4250-99A3-111117AA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95F3F5-AC6F-46FC-B594-DEEDB3B47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026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80A95-16D6-4B88-A723-7A917130A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063A99-3218-4600-BE32-58FC102D1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36B9D2-4648-4751-A017-1C619C7F0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60D860-3CF1-4F4B-A4D0-03B8143BC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316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5EBA50-879D-4381-BB29-C6BAF6D17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D38EAF-C437-42CA-B627-8440B9220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28CC62-2CDC-4777-90A3-6E18F5E83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485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8E5AC-FD4F-4146-BF37-265AFBE17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5AD2A-13D9-4C36-950A-EEA67AA54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36B1A1-E0D4-4679-ADA6-FC41C2773A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B1332-D335-4F5E-BCD7-B84E1C404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8FB35B-7C8C-4571-9F11-42E0173DE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4A22A6-2CB5-4C16-9743-8A0863840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17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0E50A-5A23-4BFF-B006-5B68624B5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A451B5-277D-45C0-9ED8-1617555BA8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E6466D-4325-45E0-B255-987B34F14B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49C667-E99E-4D23-A6BD-F81A8BE9E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D16C5B-55C3-479C-A86B-06FE38924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8E83FB-7052-4E4D-AD74-ED9D1FC45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88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30F70-0E23-4FA3-A2EE-7016D1209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E72B9F-C97F-479B-9FC9-31064FFC9B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4712D-8307-484D-95E6-915385472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3EF8E-84D6-4BEF-8821-116230394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3DB55-EDC7-41B1-9B5B-FA50E5239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867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B3704E-B17B-4F12-B77F-CB17B66195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A695B2-D19D-4110-98A0-9837AC08F7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5FC1E-2F25-4442-967C-FD99905A6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439AEA-B2E8-436A-9452-138719CAB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63E11-4EF2-4F0C-9940-F1244D683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259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C5210F-9BD3-4027-AA9F-D56E1C4A7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4E563C-89F2-4DF6-A22D-6C9EDD3CE8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343B-C0C0-45E2-BBF8-32DE41B81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5D21D4-29A2-4547-9E80-190B6F2426B8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77CDE-85BF-4819-B606-2DC904DA38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000C7-F235-4AAF-98DE-48A944B024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9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history-computer.com/ModernComputer/Software/LogicTheorist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Principia_Mathematica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0190A-F494-4FA4-B832-0905874AC3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ACCA7026</a:t>
            </a:r>
            <a:br>
              <a:rPr lang="en-GB" b="1" dirty="0"/>
            </a:br>
            <a:r>
              <a:rPr lang="en-GB" b="1" dirty="0"/>
              <a:t>Artificial Intelligence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2F645C-8269-4B09-9F4A-31C5682286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3602038"/>
            <a:ext cx="9193619" cy="1655762"/>
          </a:xfrm>
        </p:spPr>
        <p:txBody>
          <a:bodyPr/>
          <a:lstStyle/>
          <a:p>
            <a:r>
              <a:rPr lang="en-GB" b="1" dirty="0"/>
              <a:t>Course Text:</a:t>
            </a:r>
          </a:p>
          <a:p>
            <a:pPr algn="l"/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Russell, S. and </a:t>
            </a:r>
            <a:r>
              <a:rPr lang="en-GB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Norvig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P. (2020) Artificial Intelligence: A Modern Approach (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4th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edition), Prentice Hall</a:t>
            </a:r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08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96C8838-1AFA-9827-E39A-7A9B05F094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" y="0"/>
            <a:ext cx="121821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49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3B25D33-97EA-90CB-265B-237D06151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274"/>
            <a:ext cx="12192000" cy="6809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58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846231C-59D1-CFC9-042F-CD283CD30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531"/>
            <a:ext cx="12192000" cy="6810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918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CF98C-0AB7-4BF7-8500-436C3078B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Brief History of AI</a:t>
            </a:r>
            <a:r>
              <a:rPr lang="en-GB" dirty="0"/>
              <a:t> </a:t>
            </a:r>
            <a:endParaRPr lang="en-GB" sz="2000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889B0414-B042-4F55-BE62-5500F6C171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04" y="1905775"/>
            <a:ext cx="5274193" cy="413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D0DCFF-8BB5-40F9-90FB-26CF10580E63}"/>
              </a:ext>
            </a:extLst>
          </p:cNvPr>
          <p:cNvSpPr txBox="1"/>
          <p:nvPr/>
        </p:nvSpPr>
        <p:spPr>
          <a:xfrm>
            <a:off x="5918793" y="1905775"/>
            <a:ext cx="564943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222222"/>
                </a:solidFill>
                <a:effectLst/>
                <a:latin typeface="futura-pt"/>
              </a:rPr>
              <a:t>“Robot” enters vernacular (1921)</a:t>
            </a:r>
          </a:p>
          <a:p>
            <a:pPr algn="l"/>
            <a:r>
              <a:rPr lang="en-GB" b="1" i="0" u="none" strike="noStrike" dirty="0">
                <a:solidFill>
                  <a:srgbClr val="222222"/>
                </a:solidFill>
                <a:effectLst/>
                <a:latin typeface="futura-pt"/>
              </a:rPr>
              <a:t>Czech writer Karel </a:t>
            </a:r>
            <a:r>
              <a:rPr lang="en-GB" b="1" i="0" u="none" strike="noStrike" dirty="0" err="1">
                <a:solidFill>
                  <a:srgbClr val="222222"/>
                </a:solidFill>
                <a:effectLst/>
                <a:latin typeface="futura-pt"/>
              </a:rPr>
              <a:t>Čapek</a:t>
            </a:r>
            <a:r>
              <a:rPr lang="en-GB" b="1" i="0" u="none" strike="noStrike" dirty="0">
                <a:solidFill>
                  <a:srgbClr val="222222"/>
                </a:solidFill>
                <a:effectLst/>
                <a:latin typeface="futura-pt"/>
              </a:rPr>
              <a:t> introduces the word "robot" in his play R.U.R. (Rossum's Universal Robots). The word "robot" comes from the word "</a:t>
            </a:r>
            <a:r>
              <a:rPr lang="en-GB" b="1" i="0" u="none" strike="noStrike" dirty="0" err="1">
                <a:solidFill>
                  <a:srgbClr val="222222"/>
                </a:solidFill>
                <a:effectLst/>
                <a:latin typeface="futura-pt"/>
              </a:rPr>
              <a:t>robota</a:t>
            </a:r>
            <a:r>
              <a:rPr lang="en-GB" b="1" i="0" u="none" strike="noStrike" dirty="0">
                <a:solidFill>
                  <a:srgbClr val="222222"/>
                </a:solidFill>
                <a:effectLst/>
                <a:latin typeface="futura-pt"/>
              </a:rPr>
              <a:t>" (work or slave). </a:t>
            </a:r>
          </a:p>
          <a:p>
            <a:pPr algn="l"/>
            <a:endParaRPr lang="en-GB" dirty="0">
              <a:solidFill>
                <a:srgbClr val="575757"/>
              </a:solidFill>
              <a:latin typeface="proxima-nova"/>
            </a:endParaRPr>
          </a:p>
          <a:p>
            <a:pPr algn="l"/>
            <a:r>
              <a:rPr lang="en-GB" b="0" i="0" u="none" strike="noStrike" dirty="0">
                <a:solidFill>
                  <a:srgbClr val="575757"/>
                </a:solidFill>
                <a:effectLst/>
                <a:latin typeface="proxima-nova"/>
              </a:rPr>
              <a:t>https://aiartists.org/ai-timeline-art</a:t>
            </a:r>
          </a:p>
        </p:txBody>
      </p:sp>
    </p:spTree>
    <p:extLst>
      <p:ext uri="{BB962C8B-B14F-4D97-AF65-F5344CB8AC3E}">
        <p14:creationId xmlns:p14="http://schemas.microsoft.com/office/powerpoint/2010/main" val="2717339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B2BBB-D8AF-439F-B4B9-D43F1FA79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 Machines Think?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98D6F-077D-4BD6-A492-0A0626F8A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Cultural assimilation of the concept of artificial intelligence begins in the early 20</a:t>
            </a:r>
            <a:r>
              <a:rPr lang="en-GB" baseline="30000" dirty="0"/>
              <a:t>th</a:t>
            </a:r>
            <a:r>
              <a:rPr lang="en-GB" dirty="0"/>
              <a:t> century.</a:t>
            </a:r>
          </a:p>
          <a:p>
            <a:r>
              <a:rPr lang="en-GB" dirty="0"/>
              <a:t>Czech writer Karel </a:t>
            </a:r>
            <a:r>
              <a:rPr lang="en-GB" dirty="0" err="1"/>
              <a:t>Čapek</a:t>
            </a:r>
            <a:r>
              <a:rPr lang="en-GB" dirty="0"/>
              <a:t> introduces the word "robot,“ Films such as Fitz Lang’s Metropolis and the Tin Man from the Wizard of Oz together with many science fiction novels inspire a generation of mathematicians, scientists and philosophers.</a:t>
            </a:r>
          </a:p>
          <a:p>
            <a:r>
              <a:rPr lang="en-GB" dirty="0"/>
              <a:t>World War 2 triggers fresh thinking - Alan Turing and neurologist Grey Walter.</a:t>
            </a:r>
          </a:p>
          <a:p>
            <a:r>
              <a:rPr lang="en-GB" dirty="0"/>
              <a:t>Separate disciplines had ideas, here and there, </a:t>
            </a:r>
            <a:r>
              <a:rPr lang="en-GB" dirty="0" err="1"/>
              <a:t>eg</a:t>
            </a:r>
            <a:r>
              <a:rPr lang="en-GB" dirty="0"/>
              <a:t> McCulloch and Pitts Neuron (1943).</a:t>
            </a:r>
          </a:p>
          <a:p>
            <a:r>
              <a:rPr lang="en-GB" dirty="0"/>
              <a:t>Alan Turing explored AI mathematically in his 1950 Computing Machinery and Intelligence.</a:t>
            </a:r>
          </a:p>
          <a:p>
            <a:r>
              <a:rPr lang="en-GB" dirty="0"/>
              <a:t>AI needed computers with memory to store commands and information; there were few computers and these were very, very, very expensive.  </a:t>
            </a:r>
          </a:p>
          <a:p>
            <a:r>
              <a:rPr lang="en-GB" dirty="0"/>
              <a:t>AI remained very much an idea with no where to go, until…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889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E816D-C97A-43FD-A2F5-C3FA76828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Autofit/>
          </a:bodyPr>
          <a:lstStyle/>
          <a:p>
            <a:r>
              <a:rPr lang="en-GB" sz="2800" b="1" i="0" dirty="0">
                <a:solidFill>
                  <a:srgbClr val="222222"/>
                </a:solidFill>
                <a:effectLst/>
                <a:latin typeface="Lato"/>
              </a:rPr>
              <a:t>1956: The Dartmouth Summer Research Project on Artificial Intelligence (DSRPAI) hosted by John McCarthy and Marvin Minsky.</a:t>
            </a:r>
            <a:endParaRPr lang="en-GB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70A1A9-F959-469B-90E4-2C995F93D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965" y="1021271"/>
            <a:ext cx="7824602" cy="57516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60A1B3-96FA-41B7-A900-E5B3321AB6FD}"/>
              </a:ext>
            </a:extLst>
          </p:cNvPr>
          <p:cNvSpPr txBox="1"/>
          <p:nvPr/>
        </p:nvSpPr>
        <p:spPr>
          <a:xfrm>
            <a:off x="8471969" y="1021270"/>
            <a:ext cx="243473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1" u="none" strike="noStrike" baseline="0" dirty="0">
                <a:latin typeface="StoneSerif-Italic"/>
              </a:rPr>
              <a:t>Figure 1. </a:t>
            </a:r>
            <a:r>
              <a:rPr lang="en-GB" sz="1800" b="0" i="1" u="none" strike="noStrike" baseline="0" dirty="0" err="1">
                <a:latin typeface="StoneSerif-Italic"/>
              </a:rPr>
              <a:t>Trenchard</a:t>
            </a:r>
            <a:r>
              <a:rPr lang="en-GB" sz="1800" b="0" i="1" u="none" strike="noStrike" baseline="0" dirty="0">
                <a:latin typeface="StoneSerif-Italic"/>
              </a:rPr>
              <a:t> More, John McCarthy, Marvin Minsky, Oliver Selfridge, and Ray </a:t>
            </a:r>
            <a:r>
              <a:rPr lang="en-GB" sz="1800" b="0" i="1" u="none" strike="noStrike" baseline="0" dirty="0" err="1">
                <a:latin typeface="StoneSerif-Italic"/>
              </a:rPr>
              <a:t>Solomonoff</a:t>
            </a:r>
            <a:r>
              <a:rPr lang="en-GB" sz="1800" b="0" i="1" u="none" strike="noStrike" baseline="0" dirty="0">
                <a:latin typeface="StoneSerif-Italic"/>
              </a:rPr>
              <a:t>.</a:t>
            </a:r>
          </a:p>
          <a:p>
            <a:r>
              <a:rPr lang="en-GB" i="1" dirty="0">
                <a:latin typeface="StoneSerif-Italic"/>
              </a:rPr>
              <a:t>Photographer, Joe </a:t>
            </a:r>
            <a:r>
              <a:rPr lang="en-GB" i="1" dirty="0" err="1">
                <a:latin typeface="StoneSerif-Italic"/>
              </a:rPr>
              <a:t>Mehling</a:t>
            </a:r>
            <a:r>
              <a:rPr lang="en-GB" i="1" dirty="0">
                <a:latin typeface="StoneSerif-Italic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217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543D84D-3613-440A-86FE-B58A4AD44E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09440" y="3996214"/>
            <a:ext cx="3373120" cy="1016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60F5B63-FDE2-4E2B-832E-B27202A03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0092" y="0"/>
            <a:ext cx="94118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029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D6954-FE28-4326-BF01-6A8F7B2C5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2853"/>
            <a:ext cx="10515600" cy="4351338"/>
          </a:xfrm>
        </p:spPr>
        <p:txBody>
          <a:bodyPr>
            <a:noAutofit/>
          </a:bodyPr>
          <a:lstStyle/>
          <a:p>
            <a:endParaRPr lang="en-GB" dirty="0"/>
          </a:p>
          <a:p>
            <a:r>
              <a:rPr lang="en-GB" dirty="0"/>
              <a:t>Cross disciplinary </a:t>
            </a:r>
          </a:p>
          <a:p>
            <a:r>
              <a:rPr lang="en-GB" dirty="0"/>
              <a:t>Though no agreement on standard methods</a:t>
            </a:r>
          </a:p>
          <a:p>
            <a:r>
              <a:rPr lang="en-GB" dirty="0"/>
              <a:t>Generally all believed AI was achievable</a:t>
            </a:r>
          </a:p>
          <a:p>
            <a:r>
              <a:rPr lang="en-GB" dirty="0"/>
              <a:t>Allen Newell, Cliff Shaw, and Herbert Simon’s, Logic Theorist program was presented here-  the world’s first AI program.</a:t>
            </a:r>
          </a:p>
          <a:p>
            <a:r>
              <a:rPr lang="en-GB" dirty="0"/>
              <a:t>The </a:t>
            </a:r>
            <a:r>
              <a:rPr lang="en-GB" b="0" i="1" u="none" strike="noStrike" dirty="0">
                <a:solidFill>
                  <a:srgbClr val="D11415"/>
                </a:solidFill>
                <a:effectLst/>
                <a:hlinkClick r:id="rId2"/>
              </a:rPr>
              <a:t>Logic Theorist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program  established the field of heuristic programming and soon proved 38 of the first 52 theorems in chapter 2 of the Principia Mathematica.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730139-CC6D-4129-B8D5-F9A749AD1316}"/>
              </a:ext>
            </a:extLst>
          </p:cNvPr>
          <p:cNvSpPr txBox="1"/>
          <p:nvPr/>
        </p:nvSpPr>
        <p:spPr>
          <a:xfrm>
            <a:off x="358849" y="219371"/>
            <a:ext cx="11251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dirty="0">
                <a:solidFill>
                  <a:srgbClr val="222222"/>
                </a:solidFill>
                <a:effectLst/>
                <a:latin typeface="Lato"/>
              </a:rPr>
              <a:t>1956: The Dartmouth Summer Research Project on Artificial Intelligence (DSRPAI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441328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FCE98-FC77-4518-93E4-B9952DF13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610" y="225772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If you don’t remember Bertrand Russel and Alfred North Whitehead’s </a:t>
            </a:r>
            <a:r>
              <a:rPr lang="en-GB" dirty="0">
                <a:hlinkClick r:id="rId2"/>
              </a:rPr>
              <a:t>Principia Mathematica</a:t>
            </a:r>
            <a:r>
              <a:rPr lang="en-GB" dirty="0"/>
              <a:t>, they famously proved 1+1=2 on page 379 (1</a:t>
            </a:r>
            <a:r>
              <a:rPr lang="en-GB" baseline="30000" dirty="0"/>
              <a:t>st</a:t>
            </a:r>
            <a:r>
              <a:rPr lang="en-GB" dirty="0"/>
              <a:t> Ed)and many other theorems before and after.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You’ll have seen the T-shirt…</a:t>
            </a:r>
          </a:p>
        </p:txBody>
      </p:sp>
    </p:spTree>
    <p:extLst>
      <p:ext uri="{BB962C8B-B14F-4D97-AF65-F5344CB8AC3E}">
        <p14:creationId xmlns:p14="http://schemas.microsoft.com/office/powerpoint/2010/main" val="24207844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D3946D-A1CC-46A2-AE6B-4322929F89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810" y="336677"/>
            <a:ext cx="4328559" cy="5470344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A4E04A4B-419C-48FA-911B-AC9E02B1E1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557" y="609109"/>
            <a:ext cx="6954634" cy="340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1114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24933-BD40-49F6-87CB-7CC3A4AE2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7591"/>
            <a:ext cx="10515600" cy="1325563"/>
          </a:xfrm>
        </p:spPr>
        <p:txBody>
          <a:bodyPr/>
          <a:lstStyle/>
          <a:p>
            <a:r>
              <a:rPr lang="en-GB" b="1" dirty="0"/>
              <a:t>From 1957 to 1974 AI flourished.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8DAA7-1604-4050-959E-B949FA5F4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344" y="811858"/>
            <a:ext cx="11419368" cy="5234283"/>
          </a:xfrm>
        </p:spPr>
        <p:txBody>
          <a:bodyPr>
            <a:noAutofit/>
          </a:bodyPr>
          <a:lstStyle/>
          <a:p>
            <a:r>
              <a:rPr lang="en-GB" sz="3200" dirty="0"/>
              <a:t>Computer memory increased as did processor speed (see Moore’s Law).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</a:rPr>
              <a:t>Joseph </a:t>
            </a:r>
            <a:r>
              <a:rPr lang="en-GB" sz="3200" b="0" i="0" dirty="0" err="1">
                <a:solidFill>
                  <a:srgbClr val="222222"/>
                </a:solidFill>
                <a:effectLst/>
              </a:rPr>
              <a:t>Weizenbaum’s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 </a:t>
            </a:r>
            <a:r>
              <a:rPr lang="en-GB" sz="3200" b="0" i="1" u="none" strike="noStrike" dirty="0">
                <a:effectLst/>
              </a:rPr>
              <a:t>ELIZA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 showed promise in the interpretation of spoken language.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</a:rPr>
              <a:t>Evolutionary Computing in the 1950s (Lawrence </a:t>
            </a:r>
            <a:r>
              <a:rPr lang="en-GB" sz="3200" b="0" i="0" dirty="0" err="1">
                <a:solidFill>
                  <a:srgbClr val="222222"/>
                </a:solidFill>
                <a:effectLst/>
              </a:rPr>
              <a:t>Fogal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, John Holland) and Genetic Algorithms were popularised in the writings of John Holland in the 1960s.</a:t>
            </a:r>
          </a:p>
          <a:p>
            <a:r>
              <a:rPr lang="en-GB" sz="3200" b="0" i="0" dirty="0">
                <a:solidFill>
                  <a:srgbClr val="333333"/>
                </a:solidFill>
                <a:effectLst/>
              </a:rPr>
              <a:t> Frank Rosenblatt introduced the Perceptron in 1958.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</a:rPr>
              <a:t>In 1959 Arthur Samuel coins the term “machine learning.”</a:t>
            </a:r>
          </a:p>
          <a:p>
            <a:r>
              <a:rPr lang="en-GB" sz="3200" dirty="0">
                <a:solidFill>
                  <a:srgbClr val="222222"/>
                </a:solidFill>
              </a:rPr>
              <a:t>Funding was available.</a:t>
            </a:r>
          </a:p>
          <a:p>
            <a:r>
              <a:rPr lang="en-GB" sz="3200" dirty="0">
                <a:solidFill>
                  <a:srgbClr val="222222"/>
                </a:solidFill>
              </a:rPr>
              <a:t>Integration of disparate disciplines – pathfinding, machine vision, robotics.</a:t>
            </a:r>
          </a:p>
        </p:txBody>
      </p:sp>
    </p:spTree>
    <p:extLst>
      <p:ext uri="{BB962C8B-B14F-4D97-AF65-F5344CB8AC3E}">
        <p14:creationId xmlns:p14="http://schemas.microsoft.com/office/powerpoint/2010/main" val="24276071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8DAA7-1604-4050-959E-B949FA5F4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447" y="811858"/>
            <a:ext cx="10515600" cy="5234283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222222"/>
                </a:solidFill>
              </a:rPr>
              <a:t>In 1966 the famous MIT Summer vision project aimed to attach a camera to a computer and have it "describe what it saw.“</a:t>
            </a:r>
          </a:p>
          <a:p>
            <a:r>
              <a:rPr lang="en-GB" sz="3200" dirty="0">
                <a:solidFill>
                  <a:srgbClr val="222222"/>
                </a:solidFill>
              </a:rPr>
              <a:t>Minsky advised Stanley Kubrick on the film 2001: A Space Odyssey, imagining where AI could lead (1968). </a:t>
            </a: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dirty="0">
              <a:solidFill>
                <a:srgbClr val="222222"/>
              </a:solidFill>
            </a:endParaRPr>
          </a:p>
          <a:p>
            <a:r>
              <a:rPr lang="en-GB" sz="3200" dirty="0">
                <a:solidFill>
                  <a:srgbClr val="222222"/>
                </a:solidFill>
              </a:rPr>
              <a:t>Minsky thought the AI problem would be solved by the mid 1970’s – it wasn’t and funding dropped off.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2CD67029-FF59-464C-92AB-DD64A317E7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80" y="3264841"/>
            <a:ext cx="2288217" cy="222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0AF4575-68F5-4844-B27C-6FA5CF235403}"/>
              </a:ext>
            </a:extLst>
          </p:cNvPr>
          <p:cNvSpPr txBox="1"/>
          <p:nvPr/>
        </p:nvSpPr>
        <p:spPr>
          <a:xfrm>
            <a:off x="3444950" y="3316664"/>
            <a:ext cx="815207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The autonomous picture creator (1973)</a:t>
            </a:r>
          </a:p>
          <a:p>
            <a:r>
              <a:rPr lang="en-GB" sz="2400" dirty="0"/>
              <a:t>Since 1973, Harold Cohen—a painter, a professor at the University of California, San Diego, and a onetime representative of Britain at the Venice Biennale—has been collaborating with a program called AARON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9E823EB-95B1-4702-B379-3DC62C065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7591"/>
            <a:ext cx="10515600" cy="1325563"/>
          </a:xfrm>
        </p:spPr>
        <p:txBody>
          <a:bodyPr/>
          <a:lstStyle/>
          <a:p>
            <a:r>
              <a:rPr lang="en-GB" b="1" dirty="0"/>
              <a:t>From 1957 to 1974 AI flourished.</a:t>
            </a:r>
          </a:p>
        </p:txBody>
      </p:sp>
    </p:spTree>
    <p:extLst>
      <p:ext uri="{BB962C8B-B14F-4D97-AF65-F5344CB8AC3E}">
        <p14:creationId xmlns:p14="http://schemas.microsoft.com/office/powerpoint/2010/main" val="32319947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A7BD3-E274-4A89-A538-E0DA03025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sz="2800" b="0" i="0" dirty="0">
                <a:solidFill>
                  <a:srgbClr val="222222"/>
                </a:solidFill>
                <a:effectLst/>
              </a:rPr>
              <a:t>John Hopfield and David </a:t>
            </a:r>
            <a:r>
              <a:rPr lang="en-GB" sz="2800" b="0" i="0" dirty="0" err="1">
                <a:solidFill>
                  <a:srgbClr val="222222"/>
                </a:solidFill>
                <a:effectLst/>
              </a:rPr>
              <a:t>Rumelhart’s</a:t>
            </a:r>
            <a:r>
              <a:rPr lang="en-GB" sz="2800" b="0" i="0" dirty="0">
                <a:solidFill>
                  <a:srgbClr val="222222"/>
                </a:solidFill>
                <a:effectLst/>
              </a:rPr>
              <a:t> “deep learning” techniques allowed computers to learn using experience.  The back propagation algorithm was introduced.</a:t>
            </a:r>
          </a:p>
          <a:p>
            <a:r>
              <a:rPr lang="en-GB" dirty="0">
                <a:solidFill>
                  <a:srgbClr val="222222"/>
                </a:solidFill>
              </a:rPr>
              <a:t>Don’t forget the formalism of Algorithms in, for example search methods.</a:t>
            </a:r>
            <a:endParaRPr lang="en-GB" sz="2800" b="0" i="0" dirty="0">
              <a:solidFill>
                <a:srgbClr val="222222"/>
              </a:solidFill>
              <a:effectLst/>
            </a:endParaRPr>
          </a:p>
          <a:p>
            <a:r>
              <a:rPr lang="en-GB" sz="2800" dirty="0">
                <a:solidFill>
                  <a:srgbClr val="222222"/>
                </a:solidFill>
              </a:rPr>
              <a:t>Edward Feigenbaum introduced Expert Systems.  Massive funding from Japan appeared.</a:t>
            </a:r>
          </a:p>
          <a:p>
            <a:r>
              <a:rPr lang="en-GB" dirty="0">
                <a:solidFill>
                  <a:srgbClr val="222222"/>
                </a:solidFill>
              </a:rPr>
              <a:t>Then  AI entered the doldrums again.</a:t>
            </a:r>
            <a:endParaRPr lang="en-GB" sz="2800" dirty="0">
              <a:solidFill>
                <a:srgbClr val="222222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B185DEB-65A9-4A9B-899F-E835D5F5B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sz="4400" b="1" dirty="0">
                <a:solidFill>
                  <a:srgbClr val="222222"/>
                </a:solidFill>
              </a:rPr>
              <a:t>In the 80’s AI kicked of again, AI’s winter  was over.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24953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5E7A7-CB23-489B-9C38-941ED8965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Then, in the 1990s and 2000s AI thrived again (without much funding)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60688-459C-426E-A4A1-8333C0FB84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IBM’s Deep Blue beat Boris Kasparov (1997).</a:t>
            </a:r>
          </a:p>
          <a:p>
            <a:r>
              <a:rPr lang="en-GB" dirty="0"/>
              <a:t>Spoken Language Interpretation became useable. Bayesian methods and Hidden Markov Machines were more popular here than Neural Networks.</a:t>
            </a:r>
          </a:p>
          <a:p>
            <a:r>
              <a:rPr lang="en-GB" dirty="0"/>
              <a:t>In the 2000s and 2010s Deep Neural Networks, Adversarial Networks and Re-enforcement Learning have made image recognition, spoken language recognition and machine translation commonplace. Google’s Alpha Go famously defeated the Chinese Go champion, Ke </a:t>
            </a:r>
            <a:r>
              <a:rPr lang="en-GB" dirty="0" err="1"/>
              <a:t>Jie</a:t>
            </a:r>
            <a:r>
              <a:rPr lang="en-GB" dirty="0"/>
              <a:t>.</a:t>
            </a:r>
          </a:p>
          <a:p>
            <a:r>
              <a:rPr lang="en-GB" dirty="0"/>
              <a:t>Recognition that bigger, democratised datasets are needed – Fei-Fei Li and colleagues release ImageNet built with the help of thousands of Mechanical Turk workers.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0674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B1266-09D3-4365-873A-3159BCD4A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Directions and changes of the last 60 years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8CC37-9914-4695-AB0C-B88E8DC058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move away from Logic to probabilistic methods (Bayesian) and statistics.  NLP is less logic and far more statistical now (Eugene </a:t>
            </a:r>
            <a:r>
              <a:rPr lang="en-GB" dirty="0" err="1"/>
              <a:t>Charniak</a:t>
            </a:r>
            <a:r>
              <a:rPr lang="en-GB" dirty="0"/>
              <a:t>).</a:t>
            </a:r>
          </a:p>
          <a:p>
            <a:r>
              <a:rPr lang="en-GB" dirty="0"/>
              <a:t>Potential for </a:t>
            </a:r>
            <a:r>
              <a:rPr lang="en-GB" b="1" i="1" u="sng" dirty="0"/>
              <a:t>search</a:t>
            </a:r>
            <a:r>
              <a:rPr lang="en-GB" dirty="0"/>
              <a:t> of large data repositories (</a:t>
            </a:r>
            <a:r>
              <a:rPr lang="en-GB" dirty="0" err="1"/>
              <a:t>Norvig</a:t>
            </a:r>
            <a:r>
              <a:rPr lang="en-GB" dirty="0"/>
              <a:t>).</a:t>
            </a:r>
          </a:p>
          <a:p>
            <a:r>
              <a:rPr lang="en-GB" dirty="0"/>
              <a:t>A return to psychological roots of AI (Pat Langley)?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Most of the success has become possible due to increases in computing power. </a:t>
            </a:r>
          </a:p>
          <a:p>
            <a:pPr marL="0" indent="0">
              <a:buNone/>
            </a:pPr>
            <a:r>
              <a:rPr lang="en-GB" b="1" dirty="0"/>
              <a:t>Recall Gordon Moore’s prescient observation again?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5814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79A0D-24B0-4BE5-8D6E-76356E16F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Moore’s Law (1965)</a:t>
            </a:r>
          </a:p>
        </p:txBody>
      </p:sp>
      <p:sp>
        <p:nvSpPr>
          <p:cNvPr id="4" name="AutoShape 2" descr="Cover of Electronics Magazine April, 1965">
            <a:extLst>
              <a:ext uri="{FF2B5EF4-FFF2-40B4-BE49-F238E27FC236}">
                <a16:creationId xmlns:a16="http://schemas.microsoft.com/office/drawing/2014/main" id="{54BBBB40-DF48-4C69-A7F1-1A8D8C2BEE2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Cover of Electronics Magazine April, 1965">
            <a:extLst>
              <a:ext uri="{FF2B5EF4-FFF2-40B4-BE49-F238E27FC236}">
                <a16:creationId xmlns:a16="http://schemas.microsoft.com/office/drawing/2014/main" id="{CB91B203-FDD0-403F-996D-BD652BA4F7A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7FB65B-DF12-41ED-A93D-D4739A40CF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613" y="2101850"/>
            <a:ext cx="3286125" cy="43910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0D5AFEF-E446-4F5C-8581-1C174D7F1BB6}"/>
              </a:ext>
            </a:extLst>
          </p:cNvPr>
          <p:cNvSpPr txBox="1"/>
          <p:nvPr/>
        </p:nvSpPr>
        <p:spPr>
          <a:xfrm>
            <a:off x="964904" y="1379319"/>
            <a:ext cx="60977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b="0" i="0" dirty="0">
                <a:solidFill>
                  <a:srgbClr val="000000"/>
                </a:solidFill>
                <a:effectLst/>
                <a:latin typeface="NeueHaas"/>
              </a:rPr>
              <a:t>The April 1965 Electronics Magazine in which Moore's article appeared. Wikimedia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F5B8B6-ABF1-4DA0-A5E1-1D264BA5C908}"/>
              </a:ext>
            </a:extLst>
          </p:cNvPr>
          <p:cNvSpPr txBox="1"/>
          <p:nvPr/>
        </p:nvSpPr>
        <p:spPr>
          <a:xfrm>
            <a:off x="4537444" y="2197530"/>
            <a:ext cx="609777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ptserif"/>
              </a:rPr>
              <a:t>T</a:t>
            </a:r>
            <a:r>
              <a:rPr lang="en-GB" b="0" i="0" dirty="0">
                <a:effectLst/>
                <a:latin typeface="ptserif"/>
              </a:rPr>
              <a:t>he ability to pack twice as many transistors on the same sliver of silicon every two years.</a:t>
            </a:r>
          </a:p>
          <a:p>
            <a:endParaRPr lang="en-GB" dirty="0">
              <a:latin typeface="ptserif"/>
            </a:endParaRPr>
          </a:p>
          <a:p>
            <a:r>
              <a:rPr lang="en-GB" dirty="0">
                <a:latin typeface="ptserif"/>
              </a:rPr>
              <a:t>Beware.  Real world, exponential growth ultimately fails due to lack of resources.</a:t>
            </a:r>
          </a:p>
          <a:p>
            <a:endParaRPr lang="en-GB" dirty="0">
              <a:latin typeface="ptserif"/>
            </a:endParaRPr>
          </a:p>
          <a:p>
            <a:endParaRPr lang="en-GB" dirty="0">
              <a:latin typeface="ptserif"/>
            </a:endParaRPr>
          </a:p>
        </p:txBody>
      </p:sp>
    </p:spTree>
    <p:extLst>
      <p:ext uri="{BB962C8B-B14F-4D97-AF65-F5344CB8AC3E}">
        <p14:creationId xmlns:p14="http://schemas.microsoft.com/office/powerpoint/2010/main" val="25630936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refer to caption">
            <a:extLst>
              <a:ext uri="{FF2B5EF4-FFF2-40B4-BE49-F238E27FC236}">
                <a16:creationId xmlns:a16="http://schemas.microsoft.com/office/drawing/2014/main" id="{976A60F3-B2B0-42DF-89C4-6F65391642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21" y="127519"/>
            <a:ext cx="8910084" cy="659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29324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6FFCA-9674-4520-8070-B47151C67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other people’s AI Time lines: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6DEF23-A0C3-4F08-88C1-70DCA32441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769"/>
          <a:stretch/>
        </p:blipFill>
        <p:spPr>
          <a:xfrm>
            <a:off x="0" y="1690688"/>
            <a:ext cx="12192000" cy="45510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FB589A-E55C-46C8-8599-1283DDFC5EA8}"/>
              </a:ext>
            </a:extLst>
          </p:cNvPr>
          <p:cNvSpPr txBox="1"/>
          <p:nvPr/>
        </p:nvSpPr>
        <p:spPr>
          <a:xfrm>
            <a:off x="838200" y="5996763"/>
            <a:ext cx="39889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J </a:t>
            </a:r>
            <a:r>
              <a:rPr lang="en-GB" dirty="0" err="1"/>
              <a:t>Milns</a:t>
            </a:r>
            <a:r>
              <a:rPr lang="en-GB" dirty="0"/>
              <a:t> (2021)</a:t>
            </a:r>
          </a:p>
        </p:txBody>
      </p:sp>
    </p:spTree>
    <p:extLst>
      <p:ext uri="{BB962C8B-B14F-4D97-AF65-F5344CB8AC3E}">
        <p14:creationId xmlns:p14="http://schemas.microsoft.com/office/powerpoint/2010/main" val="11483668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6FFCA-9674-4520-8070-B47151C67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other people’s AI Time lines: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FB589A-E55C-46C8-8599-1283DDFC5EA8}"/>
              </a:ext>
            </a:extLst>
          </p:cNvPr>
          <p:cNvSpPr txBox="1"/>
          <p:nvPr/>
        </p:nvSpPr>
        <p:spPr>
          <a:xfrm>
            <a:off x="668079" y="6400800"/>
            <a:ext cx="7465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 http://sitn.hms.harvard.edu/flash/2017/history-artificial-intelligence/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176D1823-A1B1-4E69-8314-808B0496A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" y="1311423"/>
            <a:ext cx="12011025" cy="494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47641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6FFCA-9674-4520-8070-B47151C67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other people’s AI Time lines: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6DEF23-A0C3-4F08-88C1-70DCA32441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769"/>
          <a:stretch/>
        </p:blipFill>
        <p:spPr>
          <a:xfrm>
            <a:off x="0" y="1317094"/>
            <a:ext cx="12192000" cy="45510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FB589A-E55C-46C8-8599-1283DDFC5EA8}"/>
              </a:ext>
            </a:extLst>
          </p:cNvPr>
          <p:cNvSpPr txBox="1"/>
          <p:nvPr/>
        </p:nvSpPr>
        <p:spPr>
          <a:xfrm>
            <a:off x="838200" y="5996763"/>
            <a:ext cx="3988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 </a:t>
            </a:r>
            <a:r>
              <a:rPr lang="en-GB" dirty="0" err="1"/>
              <a:t>Milns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5DDCB7-01EA-6AEB-B5DF-666641620E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2263"/>
            <a:ext cx="12192000" cy="6753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6327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BFA86CA-1A91-8136-5383-296719509D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999"/>
            <a:ext cx="12192000" cy="6836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9830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8E211-B726-9C9F-9C6A-5434A8F23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Quiz: What can AI do 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63936-B4F0-C55A-6B49-39104AAD53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Play a good game of table tennis?</a:t>
            </a:r>
          </a:p>
          <a:p>
            <a:r>
              <a:rPr lang="en-GB" dirty="0"/>
              <a:t>Write Software?</a:t>
            </a:r>
          </a:p>
          <a:p>
            <a:r>
              <a:rPr lang="en-GB" dirty="0"/>
              <a:t>Drive safely on motorway?</a:t>
            </a:r>
          </a:p>
          <a:p>
            <a:r>
              <a:rPr lang="en-GB" dirty="0"/>
              <a:t>Drive safely on busy street?</a:t>
            </a:r>
          </a:p>
          <a:p>
            <a:r>
              <a:rPr lang="en-GB" dirty="0"/>
              <a:t>Do creative writing?</a:t>
            </a:r>
          </a:p>
          <a:p>
            <a:r>
              <a:rPr lang="en-GB" dirty="0"/>
              <a:t>Compose music?</a:t>
            </a:r>
          </a:p>
          <a:p>
            <a:r>
              <a:rPr lang="en-GB" dirty="0"/>
              <a:t>Translate languages?</a:t>
            </a:r>
          </a:p>
          <a:p>
            <a:r>
              <a:rPr lang="en-GB" dirty="0"/>
              <a:t>Perform surgical operation?</a:t>
            </a:r>
          </a:p>
          <a:p>
            <a:r>
              <a:rPr lang="en-GB" dirty="0"/>
              <a:t>Dictation (convert spoken language to written form)?</a:t>
            </a:r>
          </a:p>
          <a:p>
            <a:r>
              <a:rPr lang="en-GB" dirty="0"/>
              <a:t>Make Jokes?</a:t>
            </a:r>
          </a:p>
          <a:p>
            <a:r>
              <a:rPr lang="en-GB" dirty="0"/>
              <a:t>Pass Turing Test?</a:t>
            </a:r>
          </a:p>
        </p:txBody>
      </p:sp>
    </p:spTree>
    <p:extLst>
      <p:ext uri="{BB962C8B-B14F-4D97-AF65-F5344CB8AC3E}">
        <p14:creationId xmlns:p14="http://schemas.microsoft.com/office/powerpoint/2010/main" val="26946646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A7898-9DAE-4FB8-8DB1-B0D79A295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67045-401E-40DA-A895-A217E1418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0479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1022</Words>
  <Application>Microsoft Office PowerPoint</Application>
  <PresentationFormat>Widescreen</PresentationFormat>
  <Paragraphs>87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futura-pt</vt:lpstr>
      <vt:lpstr>NeueHaas</vt:lpstr>
      <vt:lpstr>proxima-nova</vt:lpstr>
      <vt:lpstr>ptserif</vt:lpstr>
      <vt:lpstr>StoneSerif-Italic</vt:lpstr>
      <vt:lpstr>Arial</vt:lpstr>
      <vt:lpstr>Calibri</vt:lpstr>
      <vt:lpstr>Calibri Light</vt:lpstr>
      <vt:lpstr>Lato</vt:lpstr>
      <vt:lpstr>Office Theme</vt:lpstr>
      <vt:lpstr>ACCA7026 Artificial Intelligence</vt:lpstr>
      <vt:lpstr>PowerPoint Presentation</vt:lpstr>
      <vt:lpstr>PowerPoint Presentation</vt:lpstr>
      <vt:lpstr>PowerPoint Presentation</vt:lpstr>
      <vt:lpstr>A Brief History of AI </vt:lpstr>
      <vt:lpstr>Can Machines Think?</vt:lpstr>
      <vt:lpstr>1956: The Dartmouth Summer Research Project on Artificial Intelligence (DSRPAI) hosted by John McCarthy and Marvin Minsky.</vt:lpstr>
      <vt:lpstr>PowerPoint Presentation</vt:lpstr>
      <vt:lpstr>PowerPoint Presentation</vt:lpstr>
      <vt:lpstr>If you don’t remember Bertrand Russel and Alfred North Whitehead’s Principia Mathematica, they famously proved 1+1=2 on page 379 (1st Ed)and many other theorems before and after.  You’ll have seen the T-shirt…</vt:lpstr>
      <vt:lpstr>PowerPoint Presentation</vt:lpstr>
      <vt:lpstr>From 1957 to 1974 AI flourished.</vt:lpstr>
      <vt:lpstr>From 1957 to 1974 AI flourished.</vt:lpstr>
      <vt:lpstr>In the 80’s AI kicked of again, AI’s winter  was over.</vt:lpstr>
      <vt:lpstr>Then, in the 1990s and 2000s AI thrived again (without much funding)</vt:lpstr>
      <vt:lpstr>Directions and changes of the last 60 years</vt:lpstr>
      <vt:lpstr>Moore’s Law (1965)</vt:lpstr>
      <vt:lpstr>PowerPoint Presentation</vt:lpstr>
      <vt:lpstr>Some other people’s AI Time lines:</vt:lpstr>
      <vt:lpstr>Some other people’s AI Time lines:</vt:lpstr>
      <vt:lpstr>Some other people’s AI Time lines:</vt:lpstr>
      <vt:lpstr>PowerPoint Presentation</vt:lpstr>
      <vt:lpstr>Quiz: What can AI do now?</vt:lpstr>
      <vt:lpstr>Where next?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ACCA7026 Artificial Intelligence</dc:title>
  <dc:creator>Gordon Dickers</dc:creator>
  <cp:lastModifiedBy>Gordon Dickers</cp:lastModifiedBy>
  <cp:revision>23</cp:revision>
  <dcterms:created xsi:type="dcterms:W3CDTF">2021-01-24T16:14:30Z</dcterms:created>
  <dcterms:modified xsi:type="dcterms:W3CDTF">2022-10-05T09:46:40Z</dcterms:modified>
</cp:coreProperties>
</file>