
<file path=[Content_Types].xml><?xml version="1.0" encoding="utf-8"?>
<Types xmlns="http://schemas.openxmlformats.org/package/2006/content-types">
  <Default Extension="HEIC" ContentType="image/heic"/>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9" r:id="rId4"/>
    <p:sldId id="258"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B073EA5D-75C7-4A14-8919-4933511D3538}" type="datetimeFigureOut">
              <a:rPr lang="en-GB" smtClean="0"/>
              <a:t>17/12/2021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EED3DD0-74C1-4139-A06B-156D352344F0}" type="slidenum">
              <a:rPr lang="en-GB" smtClean="0"/>
              <a:t>‹#›</a:t>
            </a:fld>
            <a:endParaRPr lang="en-GB"/>
          </a:p>
        </p:txBody>
      </p:sp>
    </p:spTree>
    <p:extLst>
      <p:ext uri="{BB962C8B-B14F-4D97-AF65-F5344CB8AC3E}">
        <p14:creationId xmlns:p14="http://schemas.microsoft.com/office/powerpoint/2010/main" val="50090466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073EA5D-75C7-4A14-8919-4933511D3538}" type="datetimeFigureOut">
              <a:rPr lang="en-GB" smtClean="0"/>
              <a:t>17/12/2021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EED3DD0-74C1-4139-A06B-156D352344F0}" type="slidenum">
              <a:rPr lang="en-GB" smtClean="0"/>
              <a:t>‹#›</a:t>
            </a:fld>
            <a:endParaRPr lang="en-GB"/>
          </a:p>
        </p:txBody>
      </p:sp>
    </p:spTree>
    <p:extLst>
      <p:ext uri="{BB962C8B-B14F-4D97-AF65-F5344CB8AC3E}">
        <p14:creationId xmlns:p14="http://schemas.microsoft.com/office/powerpoint/2010/main" val="18567405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B073EA5D-75C7-4A14-8919-4933511D3538}" type="datetimeFigureOut">
              <a:rPr lang="en-GB" smtClean="0"/>
              <a:t>17/12/2021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EED3DD0-74C1-4139-A06B-156D352344F0}" type="slidenum">
              <a:rPr lang="en-GB" smtClean="0"/>
              <a:t>‹#›</a:t>
            </a:fld>
            <a:endParaRPr lang="en-GB"/>
          </a:p>
        </p:txBody>
      </p:sp>
    </p:spTree>
    <p:extLst>
      <p:ext uri="{BB962C8B-B14F-4D97-AF65-F5344CB8AC3E}">
        <p14:creationId xmlns:p14="http://schemas.microsoft.com/office/powerpoint/2010/main" val="376039786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B073EA5D-75C7-4A14-8919-4933511D3538}" type="datetimeFigureOut">
              <a:rPr lang="en-GB" smtClean="0"/>
              <a:t>17/12/2021</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BEED3DD0-74C1-4139-A06B-156D352344F0}" type="slidenum">
              <a:rPr lang="en-GB" smtClean="0"/>
              <a:t>‹#›</a:t>
            </a:fld>
            <a:endParaRPr lang="en-GB"/>
          </a:p>
        </p:txBody>
      </p:sp>
    </p:spTree>
    <p:extLst>
      <p:ext uri="{BB962C8B-B14F-4D97-AF65-F5344CB8AC3E}">
        <p14:creationId xmlns:p14="http://schemas.microsoft.com/office/powerpoint/2010/main" val="2059713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B073EA5D-75C7-4A14-8919-4933511D3538}" type="datetimeFigureOut">
              <a:rPr lang="en-GB" smtClean="0"/>
              <a:t>17/12/2021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EED3DD0-74C1-4139-A06B-156D352344F0}"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4130484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073EA5D-75C7-4A14-8919-4933511D3538}" type="datetimeFigureOut">
              <a:rPr lang="en-GB" smtClean="0"/>
              <a:t>17/12/2021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EED3DD0-74C1-4139-A06B-156D352344F0}" type="slidenum">
              <a:rPr lang="en-GB" smtClean="0"/>
              <a:t>‹#›</a:t>
            </a:fld>
            <a:endParaRPr lang="en-GB"/>
          </a:p>
        </p:txBody>
      </p:sp>
    </p:spTree>
    <p:extLst>
      <p:ext uri="{BB962C8B-B14F-4D97-AF65-F5344CB8AC3E}">
        <p14:creationId xmlns:p14="http://schemas.microsoft.com/office/powerpoint/2010/main" val="323911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73EA5D-75C7-4A14-8919-4933511D3538}" type="datetimeFigureOut">
              <a:rPr lang="en-GB" smtClean="0"/>
              <a:t>17/12/2021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EED3DD0-74C1-4139-A06B-156D352344F0}" type="slidenum">
              <a:rPr lang="en-GB" smtClean="0"/>
              <a:t>‹#›</a:t>
            </a:fld>
            <a:endParaRPr lang="en-GB"/>
          </a:p>
        </p:txBody>
      </p:sp>
    </p:spTree>
    <p:extLst>
      <p:ext uri="{BB962C8B-B14F-4D97-AF65-F5344CB8AC3E}">
        <p14:creationId xmlns:p14="http://schemas.microsoft.com/office/powerpoint/2010/main" val="3602942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073EA5D-75C7-4A14-8919-4933511D3538}" type="datetimeFigureOut">
              <a:rPr lang="en-GB" smtClean="0"/>
              <a:t>17/12/2021</a:t>
            </a:fld>
            <a:endParaRPr lang="en-GB"/>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GB"/>
          </a:p>
        </p:txBody>
      </p:sp>
      <p:sp>
        <p:nvSpPr>
          <p:cNvPr id="7" name="Slide Number Placeholder 6"/>
          <p:cNvSpPr>
            <a:spLocks noGrp="1"/>
          </p:cNvSpPr>
          <p:nvPr>
            <p:ph type="sldNum" sz="quarter" idx="12"/>
          </p:nvPr>
        </p:nvSpPr>
        <p:spPr/>
        <p:txBody>
          <a:bodyPr/>
          <a:lstStyle/>
          <a:p>
            <a:fld id="{BEED3DD0-74C1-4139-A06B-156D352344F0}" type="slidenum">
              <a:rPr lang="en-GB" smtClean="0"/>
              <a:t>‹#›</a:t>
            </a:fld>
            <a:endParaRPr lang="en-GB"/>
          </a:p>
        </p:txBody>
      </p:sp>
    </p:spTree>
    <p:extLst>
      <p:ext uri="{BB962C8B-B14F-4D97-AF65-F5344CB8AC3E}">
        <p14:creationId xmlns:p14="http://schemas.microsoft.com/office/powerpoint/2010/main" val="2093997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B073EA5D-75C7-4A14-8919-4933511D3538}" type="datetimeFigureOut">
              <a:rPr lang="en-GB" smtClean="0"/>
              <a:t>17/12/2021</a:t>
            </a:fld>
            <a:endParaRPr lang="en-GB"/>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GB"/>
          </a:p>
        </p:txBody>
      </p:sp>
      <p:sp>
        <p:nvSpPr>
          <p:cNvPr id="7" name="Slide Number Placeholder 6"/>
          <p:cNvSpPr>
            <a:spLocks noGrp="1"/>
          </p:cNvSpPr>
          <p:nvPr>
            <p:ph type="sldNum" sz="quarter" idx="12"/>
          </p:nvPr>
        </p:nvSpPr>
        <p:spPr/>
        <p:txBody>
          <a:bodyPr/>
          <a:lstStyle/>
          <a:p>
            <a:fld id="{BEED3DD0-74C1-4139-A06B-156D352344F0}" type="slidenum">
              <a:rPr lang="en-GB" smtClean="0"/>
              <a:t>‹#›</a:t>
            </a:fld>
            <a:endParaRPr lang="en-GB"/>
          </a:p>
        </p:txBody>
      </p:sp>
    </p:spTree>
    <p:extLst>
      <p:ext uri="{BB962C8B-B14F-4D97-AF65-F5344CB8AC3E}">
        <p14:creationId xmlns:p14="http://schemas.microsoft.com/office/powerpoint/2010/main" val="29033767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73EA5D-75C7-4A14-8919-4933511D3538}" type="datetimeFigureOut">
              <a:rPr lang="en-GB" smtClean="0"/>
              <a:t>17/12/2021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ED3DD0-74C1-4139-A06B-156D352344F0}" type="slidenum">
              <a:rPr lang="en-GB" smtClean="0"/>
              <a:t>‹#›</a:t>
            </a:fld>
            <a:endParaRPr lang="en-GB"/>
          </a:p>
        </p:txBody>
      </p:sp>
    </p:spTree>
    <p:extLst>
      <p:ext uri="{BB962C8B-B14F-4D97-AF65-F5344CB8AC3E}">
        <p14:creationId xmlns:p14="http://schemas.microsoft.com/office/powerpoint/2010/main" val="661623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73EA5D-75C7-4A14-8919-4933511D3538}" type="datetimeFigureOut">
              <a:rPr lang="en-GB" smtClean="0"/>
              <a:t>17/12/2021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ED3DD0-74C1-4139-A06B-156D352344F0}" type="slidenum">
              <a:rPr lang="en-GB" smtClean="0"/>
              <a:t>‹#›</a:t>
            </a:fld>
            <a:endParaRPr lang="en-GB"/>
          </a:p>
        </p:txBody>
      </p:sp>
    </p:spTree>
    <p:extLst>
      <p:ext uri="{BB962C8B-B14F-4D97-AF65-F5344CB8AC3E}">
        <p14:creationId xmlns:p14="http://schemas.microsoft.com/office/powerpoint/2010/main" val="3958077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B073EA5D-75C7-4A14-8919-4933511D3538}" type="datetimeFigureOut">
              <a:rPr lang="en-GB" smtClean="0"/>
              <a:t>17/12/2021</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BEED3DD0-74C1-4139-A06B-156D352344F0}" type="slidenum">
              <a:rPr lang="en-GB" smtClean="0"/>
              <a:t>‹#›</a:t>
            </a:fld>
            <a:endParaRPr lang="en-GB"/>
          </a:p>
        </p:txBody>
      </p:sp>
    </p:spTree>
    <p:extLst>
      <p:ext uri="{BB962C8B-B14F-4D97-AF65-F5344CB8AC3E}">
        <p14:creationId xmlns:p14="http://schemas.microsoft.com/office/powerpoint/2010/main" val="3326233077"/>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HEIC"/><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10.jpeg"/><Relationship Id="rId7" Type="http://schemas.openxmlformats.org/officeDocument/2006/relationships/image" Target="../media/image13.jpe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hyperlink" Target="https://www.savecoastalwildlife.org/managing-fishing-line-waste" TargetMode="External"/><Relationship Id="rId5" Type="http://schemas.openxmlformats.org/officeDocument/2006/relationships/image" Target="../media/image12.HEIC"/><Relationship Id="rId10" Type="http://schemas.openxmlformats.org/officeDocument/2006/relationships/image" Target="../media/image16.jpeg"/><Relationship Id="rId4" Type="http://schemas.openxmlformats.org/officeDocument/2006/relationships/image" Target="../media/image11.jpeg"/><Relationship Id="rId9" Type="http://schemas.openxmlformats.org/officeDocument/2006/relationships/image" Target="../media/image15.jpeg"/></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6204F-3DEA-4740-83D6-D48379673952}"/>
              </a:ext>
            </a:extLst>
          </p:cNvPr>
          <p:cNvSpPr>
            <a:spLocks noGrp="1"/>
          </p:cNvSpPr>
          <p:nvPr>
            <p:ph type="ctrTitle"/>
          </p:nvPr>
        </p:nvSpPr>
        <p:spPr/>
        <p:txBody>
          <a:bodyPr/>
          <a:lstStyle/>
          <a:p>
            <a:r>
              <a:rPr lang="en-GB" dirty="0"/>
              <a:t>John Muir Award Media Project</a:t>
            </a:r>
          </a:p>
        </p:txBody>
      </p:sp>
      <p:sp>
        <p:nvSpPr>
          <p:cNvPr id="3" name="TextBox 2">
            <a:extLst>
              <a:ext uri="{FF2B5EF4-FFF2-40B4-BE49-F238E27FC236}">
                <a16:creationId xmlns:a16="http://schemas.microsoft.com/office/drawing/2014/main" id="{3ACCF5ED-FFD1-4F4C-84E6-332BAF5A788E}"/>
              </a:ext>
            </a:extLst>
          </p:cNvPr>
          <p:cNvSpPr txBox="1"/>
          <p:nvPr/>
        </p:nvSpPr>
        <p:spPr>
          <a:xfrm>
            <a:off x="545284" y="5587068"/>
            <a:ext cx="2768367" cy="646331"/>
          </a:xfrm>
          <a:prstGeom prst="rect">
            <a:avLst/>
          </a:prstGeom>
          <a:noFill/>
        </p:spPr>
        <p:txBody>
          <a:bodyPr wrap="square" rtlCol="0">
            <a:spAutoFit/>
          </a:bodyPr>
          <a:lstStyle/>
          <a:p>
            <a:r>
              <a:rPr lang="en-GB" dirty="0">
                <a:solidFill>
                  <a:schemeClr val="bg1"/>
                </a:solidFill>
              </a:rPr>
              <a:t>Lucy Davies</a:t>
            </a:r>
          </a:p>
          <a:p>
            <a:r>
              <a:rPr lang="en-GB" dirty="0">
                <a:solidFill>
                  <a:schemeClr val="bg1"/>
                </a:solidFill>
              </a:rPr>
              <a:t>2005819</a:t>
            </a:r>
          </a:p>
        </p:txBody>
      </p:sp>
    </p:spTree>
    <p:extLst>
      <p:ext uri="{BB962C8B-B14F-4D97-AF65-F5344CB8AC3E}">
        <p14:creationId xmlns:p14="http://schemas.microsoft.com/office/powerpoint/2010/main" val="35397149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A8F01-F85B-447F-B701-5AB55FA20756}"/>
              </a:ext>
            </a:extLst>
          </p:cNvPr>
          <p:cNvSpPr>
            <a:spLocks noGrp="1"/>
          </p:cNvSpPr>
          <p:nvPr>
            <p:ph type="title"/>
          </p:nvPr>
        </p:nvSpPr>
        <p:spPr>
          <a:xfrm>
            <a:off x="3741154" y="739171"/>
            <a:ext cx="5251844" cy="1123185"/>
          </a:xfrm>
        </p:spPr>
        <p:txBody>
          <a:bodyPr>
            <a:normAutofit fontScale="90000"/>
          </a:bodyPr>
          <a:lstStyle/>
          <a:p>
            <a:r>
              <a:rPr lang="en-GB" dirty="0"/>
              <a:t>Discovering A wild place</a:t>
            </a:r>
          </a:p>
        </p:txBody>
      </p:sp>
      <p:sp>
        <p:nvSpPr>
          <p:cNvPr id="3" name="Content Placeholder 2">
            <a:extLst>
              <a:ext uri="{FF2B5EF4-FFF2-40B4-BE49-F238E27FC236}">
                <a16:creationId xmlns:a16="http://schemas.microsoft.com/office/drawing/2014/main" id="{C41FD00C-A076-482F-B99B-FC0DCF1DB54C}"/>
              </a:ext>
            </a:extLst>
          </p:cNvPr>
          <p:cNvSpPr>
            <a:spLocks noGrp="1"/>
          </p:cNvSpPr>
          <p:nvPr>
            <p:ph idx="1"/>
          </p:nvPr>
        </p:nvSpPr>
        <p:spPr>
          <a:xfrm>
            <a:off x="1900893" y="1958987"/>
            <a:ext cx="7729728" cy="3101983"/>
          </a:xfrm>
        </p:spPr>
        <p:txBody>
          <a:bodyPr>
            <a:normAutofit fontScale="25000" lnSpcReduction="20000"/>
          </a:bodyPr>
          <a:lstStyle/>
          <a:p>
            <a:pPr marL="0" indent="0">
              <a:buNone/>
            </a:pPr>
            <a:r>
              <a:rPr lang="en-GB" sz="4800" dirty="0">
                <a:solidFill>
                  <a:schemeClr val="tx1"/>
                </a:solidFill>
                <a:latin typeface="Calibri" panose="020F0502020204030204" pitchFamily="34" charset="0"/>
                <a:cs typeface="Calibri" panose="020F0502020204030204" pitchFamily="34" charset="0"/>
              </a:rPr>
              <a:t>For my location I chose Oxwich beach in Gower. It’s a place where I spend a lot of my time, I grew up in Gower and have always loved going to Oxwich beach. It’s a place me and my family love and care about. I walk my dogs there most days and in the summer go paddleboarding and swimming there. </a:t>
            </a:r>
            <a:r>
              <a:rPr lang="en-GB" sz="4800" b="1" i="0" dirty="0">
                <a:solidFill>
                  <a:schemeClr val="tx1"/>
                </a:solidFill>
                <a:effectLst/>
                <a:latin typeface="Calibri" panose="020F0502020204030204" pitchFamily="34" charset="0"/>
                <a:cs typeface="Calibri" panose="020F0502020204030204" pitchFamily="34" charset="0"/>
              </a:rPr>
              <a:t>“</a:t>
            </a:r>
            <a:r>
              <a:rPr lang="en-GB" sz="4800" b="0" i="0" dirty="0">
                <a:solidFill>
                  <a:schemeClr val="tx1"/>
                </a:solidFill>
                <a:effectLst/>
                <a:latin typeface="Calibri" panose="020F0502020204030204" pitchFamily="34" charset="0"/>
                <a:cs typeface="Calibri" panose="020F0502020204030204" pitchFamily="34" charset="0"/>
              </a:rPr>
              <a:t>Gower was the first place in Britain to be named an Area of Outstanding Natural Beauty.</a:t>
            </a:r>
            <a:r>
              <a:rPr lang="en-GB" sz="4800" b="1" i="0" dirty="0">
                <a:solidFill>
                  <a:schemeClr val="tx1"/>
                </a:solidFill>
                <a:effectLst/>
                <a:latin typeface="Calibri" panose="020F0502020204030204" pitchFamily="34" charset="0"/>
                <a:cs typeface="Calibri" panose="020F0502020204030204" pitchFamily="34" charset="0"/>
              </a:rPr>
              <a:t>”-(</a:t>
            </a:r>
            <a:r>
              <a:rPr lang="en-GB" sz="4800" i="0" dirty="0">
                <a:solidFill>
                  <a:schemeClr val="tx1"/>
                </a:solidFill>
                <a:effectLst/>
                <a:latin typeface="Calibri" panose="020F0502020204030204" pitchFamily="34" charset="0"/>
                <a:cs typeface="Calibri" panose="020F0502020204030204" pitchFamily="34" charset="0"/>
              </a:rPr>
              <a:t>https://www.visitwales.com/destinations/west-wales/swansea-bay/exploring-gower-peninsula From the From the article</a:t>
            </a:r>
            <a:r>
              <a:rPr lang="en-GB" sz="4800" dirty="0">
                <a:solidFill>
                  <a:schemeClr val="tx1"/>
                </a:solidFill>
                <a:latin typeface="Calibri" panose="020F0502020204030204" pitchFamily="34" charset="0"/>
                <a:cs typeface="Calibri" panose="020F0502020204030204" pitchFamily="34" charset="0"/>
              </a:rPr>
              <a:t> </a:t>
            </a:r>
            <a:r>
              <a:rPr lang="en-GB" sz="4800" b="1" i="0" dirty="0">
                <a:solidFill>
                  <a:schemeClr val="tx1"/>
                </a:solidFill>
                <a:effectLst/>
                <a:latin typeface="Calibri" panose="020F0502020204030204" pitchFamily="34" charset="0"/>
                <a:cs typeface="Calibri" panose="020F0502020204030204" pitchFamily="34" charset="0"/>
              </a:rPr>
              <a:t>“</a:t>
            </a:r>
            <a:r>
              <a:rPr lang="en-GB" sz="4800" i="0" dirty="0">
                <a:solidFill>
                  <a:schemeClr val="tx1"/>
                </a:solidFill>
                <a:effectLst/>
                <a:latin typeface="Calibri" panose="020F0502020204030204" pitchFamily="34" charset="0"/>
                <a:cs typeface="Calibri" panose="020F0502020204030204" pitchFamily="34" charset="0"/>
              </a:rPr>
              <a:t>Gower 10 Things Not To Miss</a:t>
            </a:r>
            <a:r>
              <a:rPr lang="en-GB" sz="4800" b="1" i="0" dirty="0">
                <a:solidFill>
                  <a:schemeClr val="tx1"/>
                </a:solidFill>
                <a:effectLst/>
                <a:latin typeface="Calibri" panose="020F0502020204030204" pitchFamily="34" charset="0"/>
                <a:cs typeface="Calibri" panose="020F0502020204030204" pitchFamily="34" charset="0"/>
              </a:rPr>
              <a:t>”) </a:t>
            </a:r>
            <a:r>
              <a:rPr lang="en-GB" sz="4800" i="0" dirty="0">
                <a:solidFill>
                  <a:schemeClr val="tx1"/>
                </a:solidFill>
                <a:effectLst/>
                <a:latin typeface="Calibri" panose="020F0502020204030204" pitchFamily="34" charset="0"/>
                <a:cs typeface="Calibri" panose="020F0502020204030204" pitchFamily="34" charset="0"/>
              </a:rPr>
              <a:t>and therefore it is paramount that we preserve this environment and keep it from harm. </a:t>
            </a:r>
          </a:p>
          <a:p>
            <a:pPr marL="0" indent="0">
              <a:buNone/>
            </a:pPr>
            <a:r>
              <a:rPr lang="en-GB" sz="4800" dirty="0">
                <a:solidFill>
                  <a:schemeClr val="tx1"/>
                </a:solidFill>
                <a:latin typeface="Calibri" panose="020F0502020204030204" pitchFamily="34" charset="0"/>
                <a:cs typeface="Calibri" panose="020F0502020204030204" pitchFamily="34" charset="0"/>
              </a:rPr>
              <a:t>                            One of the things I love about Oxwich is the dunes. They are enriched by wildlife and flowers some flowers found in the dunes in Oxwich are nationally scares for example Round-leaved Wintergreen and Dune Gentians.      </a:t>
            </a:r>
            <a:r>
              <a:rPr lang="en-GB" sz="4800" b="1" i="0" dirty="0">
                <a:solidFill>
                  <a:schemeClr val="tx1"/>
                </a:solidFill>
                <a:effectLst/>
                <a:latin typeface="Calibri" panose="020F0502020204030204" pitchFamily="34" charset="0"/>
                <a:cs typeface="Calibri" panose="020F0502020204030204" pitchFamily="34" charset="0"/>
              </a:rPr>
              <a:t>“ </a:t>
            </a:r>
            <a:r>
              <a:rPr lang="en-GB" sz="4800" b="0" i="0" dirty="0">
                <a:solidFill>
                  <a:schemeClr val="tx1"/>
                </a:solidFill>
                <a:effectLst/>
                <a:latin typeface="Calibri" panose="020F0502020204030204" pitchFamily="34" charset="0"/>
                <a:cs typeface="Calibri" panose="020F0502020204030204" pitchFamily="34" charset="0"/>
              </a:rPr>
              <a:t>There is a nationally recognised population of the small blue butterfly. Other rare species include the beachcomber beetle and the hairy dragonfly which lives in the marshy area.</a:t>
            </a:r>
            <a:r>
              <a:rPr lang="en-GB" sz="4800" b="1" i="0" dirty="0">
                <a:solidFill>
                  <a:schemeClr val="tx1"/>
                </a:solidFill>
                <a:effectLst/>
                <a:latin typeface="Calibri" panose="020F0502020204030204" pitchFamily="34" charset="0"/>
                <a:cs typeface="Calibri" panose="020F0502020204030204" pitchFamily="34" charset="0"/>
              </a:rPr>
              <a:t> </a:t>
            </a:r>
            <a:r>
              <a:rPr lang="en-GB" sz="4800" i="0" dirty="0">
                <a:solidFill>
                  <a:schemeClr val="tx1"/>
                </a:solidFill>
                <a:effectLst/>
                <a:latin typeface="Calibri" panose="020F0502020204030204" pitchFamily="34" charset="0"/>
                <a:cs typeface="Calibri" panose="020F0502020204030204" pitchFamily="34" charset="0"/>
              </a:rPr>
              <a:t>”(-https://naturalresources.wales/days-out/places-to-visit/south-west-wales/oxwich-national-nature-reserve/?lang=en From the Article </a:t>
            </a:r>
            <a:r>
              <a:rPr lang="en-GB" sz="4800" i="0" dirty="0">
                <a:solidFill>
                  <a:schemeClr val="tx1"/>
                </a:solidFill>
                <a:effectLst/>
                <a:latin typeface="Gotham"/>
              </a:rPr>
              <a:t>Oxwich National Nature Reserve, near Swansea on the Natural Resource Wales website) The fact that Oxwich is home to so many rare elements of nature is another reason why I wanted to do my conservation work there I want to be a part of preserving and protecting their </a:t>
            </a:r>
            <a:r>
              <a:rPr lang="en-GB" sz="4800" dirty="0">
                <a:solidFill>
                  <a:schemeClr val="tx1"/>
                </a:solidFill>
                <a:latin typeface="Gotham"/>
              </a:rPr>
              <a:t>environment. I have noticed in recent years littering has become more of an issue people leave stuff behind after BBQs and huge amounts of fishing rope are washed up when the tide comes in. Littering is often far worse in the summer as lots of people have bonfires and BBQs which leaves an awful mess on the beaches and there are a lot more people on the beach so consequently more rubbish is left behind. On numerous occasion's my dogs have picked up all sorts of litter in their mouths and brought it over to us and it’s a real fear of mine that some day they will choke on a piece of litter like a bottle cap or a piece of fishing line. For these reasons I have chosen Oxwich as my location for my conservation work.</a:t>
            </a:r>
            <a:endParaRPr lang="en-GB" sz="4800" i="0" dirty="0">
              <a:solidFill>
                <a:schemeClr val="tx1"/>
              </a:solidFill>
              <a:effectLst/>
              <a:latin typeface="Calibri" panose="020F0502020204030204" pitchFamily="34" charset="0"/>
              <a:cs typeface="Calibri" panose="020F0502020204030204" pitchFamily="34" charset="0"/>
            </a:endParaRPr>
          </a:p>
          <a:p>
            <a:pPr marL="0" indent="0">
              <a:buNone/>
            </a:pPr>
            <a:endParaRPr lang="en-GB" sz="1400" i="0" dirty="0">
              <a:solidFill>
                <a:schemeClr val="tx1"/>
              </a:solidFill>
              <a:effectLst/>
              <a:latin typeface="Calibri" panose="020F0502020204030204" pitchFamily="34" charset="0"/>
              <a:cs typeface="Calibri" panose="020F0502020204030204" pitchFamily="34" charset="0"/>
            </a:endParaRPr>
          </a:p>
          <a:p>
            <a:pPr marL="0" indent="0">
              <a:buNone/>
            </a:pPr>
            <a:r>
              <a:rPr lang="en-GB" sz="1400" dirty="0">
                <a:solidFill>
                  <a:schemeClr val="tx1"/>
                </a:solidFill>
                <a:latin typeface="Calibri" panose="020F0502020204030204" pitchFamily="34" charset="0"/>
                <a:cs typeface="Calibri" panose="020F0502020204030204" pitchFamily="34" charset="0"/>
              </a:rPr>
              <a:t>                             </a:t>
            </a:r>
            <a:endParaRPr lang="en-GB" sz="1400" i="0" dirty="0">
              <a:solidFill>
                <a:schemeClr val="tx1"/>
              </a:solidFill>
              <a:effectLst/>
              <a:latin typeface="Calibri" panose="020F0502020204030204" pitchFamily="34" charset="0"/>
              <a:cs typeface="Calibri" panose="020F0502020204030204" pitchFamily="34" charset="0"/>
            </a:endParaRPr>
          </a:p>
          <a:p>
            <a:endParaRPr lang="en-GB" sz="1400" b="1" i="0" dirty="0">
              <a:solidFill>
                <a:srgbClr val="000000"/>
              </a:solidFill>
              <a:effectLst/>
              <a:latin typeface="Zilla Slab"/>
            </a:endParaRPr>
          </a:p>
          <a:p>
            <a:endParaRPr lang="en-GB" sz="1400" b="1" i="0" dirty="0">
              <a:solidFill>
                <a:srgbClr val="000000"/>
              </a:solidFill>
              <a:effectLst/>
              <a:latin typeface="Zilla Slab"/>
            </a:endParaRPr>
          </a:p>
          <a:p>
            <a:endParaRPr lang="en-GB" sz="1400" dirty="0"/>
          </a:p>
        </p:txBody>
      </p:sp>
      <p:pic>
        <p:nvPicPr>
          <p:cNvPr id="5" name="Picture 4">
            <a:extLst>
              <a:ext uri="{FF2B5EF4-FFF2-40B4-BE49-F238E27FC236}">
                <a16:creationId xmlns:a16="http://schemas.microsoft.com/office/drawing/2014/main" id="{8B1A231C-523E-4D25-B991-B2739A393A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92"/>
            <a:ext cx="3504887" cy="1926399"/>
          </a:xfrm>
          <a:prstGeom prst="rect">
            <a:avLst/>
          </a:prstGeom>
        </p:spPr>
      </p:pic>
      <p:pic>
        <p:nvPicPr>
          <p:cNvPr id="7" name="Picture 6">
            <a:extLst>
              <a:ext uri="{FF2B5EF4-FFF2-40B4-BE49-F238E27FC236}">
                <a16:creationId xmlns:a16="http://schemas.microsoft.com/office/drawing/2014/main" id="{8D0F375F-7775-4291-B0A8-C5EE99715F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84289" y="3429000"/>
            <a:ext cx="2607711" cy="3429001"/>
          </a:xfrm>
          <a:prstGeom prst="rect">
            <a:avLst/>
          </a:prstGeom>
        </p:spPr>
      </p:pic>
      <p:pic>
        <p:nvPicPr>
          <p:cNvPr id="9" name="Picture 8">
            <a:extLst>
              <a:ext uri="{FF2B5EF4-FFF2-40B4-BE49-F238E27FC236}">
                <a16:creationId xmlns:a16="http://schemas.microsoft.com/office/drawing/2014/main" id="{16147FF9-9263-46F0-B44C-27A872B2185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2008870"/>
            <a:ext cx="1954300" cy="3337505"/>
          </a:xfrm>
          <a:prstGeom prst="rect">
            <a:avLst/>
          </a:prstGeom>
        </p:spPr>
      </p:pic>
      <p:pic>
        <p:nvPicPr>
          <p:cNvPr id="11" name="Picture 10">
            <a:extLst>
              <a:ext uri="{FF2B5EF4-FFF2-40B4-BE49-F238E27FC236}">
                <a16:creationId xmlns:a16="http://schemas.microsoft.com/office/drawing/2014/main" id="{E91921EA-C358-47E4-94D9-008FC56F297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577213" y="0"/>
            <a:ext cx="2614787" cy="3429000"/>
          </a:xfrm>
          <a:prstGeom prst="rect">
            <a:avLst/>
          </a:prstGeom>
        </p:spPr>
      </p:pic>
    </p:spTree>
    <p:extLst>
      <p:ext uri="{BB962C8B-B14F-4D97-AF65-F5344CB8AC3E}">
        <p14:creationId xmlns:p14="http://schemas.microsoft.com/office/powerpoint/2010/main" val="972501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43D5D-E786-46ED-A8A4-BF1E5D9DC4D3}"/>
              </a:ext>
            </a:extLst>
          </p:cNvPr>
          <p:cNvSpPr>
            <a:spLocks noGrp="1"/>
          </p:cNvSpPr>
          <p:nvPr>
            <p:ph type="title"/>
          </p:nvPr>
        </p:nvSpPr>
        <p:spPr/>
        <p:txBody>
          <a:bodyPr/>
          <a:lstStyle/>
          <a:p>
            <a:r>
              <a:rPr lang="en-GB" dirty="0"/>
              <a:t>Exploring the wilderness </a:t>
            </a:r>
          </a:p>
        </p:txBody>
      </p:sp>
      <p:pic>
        <p:nvPicPr>
          <p:cNvPr id="5" name="Content Placeholder 4">
            <a:extLst>
              <a:ext uri="{FF2B5EF4-FFF2-40B4-BE49-F238E27FC236}">
                <a16:creationId xmlns:a16="http://schemas.microsoft.com/office/drawing/2014/main" id="{4E97A294-6909-4A74-8D6D-9DE6D4A7068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2139436" cy="2852582"/>
          </a:xfrm>
        </p:spPr>
      </p:pic>
      <p:pic>
        <p:nvPicPr>
          <p:cNvPr id="7" name="Picture 6">
            <a:extLst>
              <a:ext uri="{FF2B5EF4-FFF2-40B4-BE49-F238E27FC236}">
                <a16:creationId xmlns:a16="http://schemas.microsoft.com/office/drawing/2014/main" id="{2BAA7B3F-2899-4245-BF9B-DE874D9569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194495"/>
            <a:ext cx="3551340" cy="2663505"/>
          </a:xfrm>
          <a:prstGeom prst="rect">
            <a:avLst/>
          </a:prstGeom>
        </p:spPr>
      </p:pic>
      <p:pic>
        <p:nvPicPr>
          <p:cNvPr id="9" name="Picture 8">
            <a:extLst>
              <a:ext uri="{FF2B5EF4-FFF2-40B4-BE49-F238E27FC236}">
                <a16:creationId xmlns:a16="http://schemas.microsoft.com/office/drawing/2014/main" id="{E4A57599-631B-4D1E-8105-9FFC26E5E5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52564" y="1"/>
            <a:ext cx="2139436" cy="2852582"/>
          </a:xfrm>
          <a:prstGeom prst="rect">
            <a:avLst/>
          </a:prstGeom>
        </p:spPr>
      </p:pic>
      <p:pic>
        <p:nvPicPr>
          <p:cNvPr id="11" name="Picture 10">
            <a:extLst>
              <a:ext uri="{FF2B5EF4-FFF2-40B4-BE49-F238E27FC236}">
                <a16:creationId xmlns:a16="http://schemas.microsoft.com/office/drawing/2014/main" id="{4BF6A56C-42A9-46FD-9B74-EDB215F5999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82306" y="3850729"/>
            <a:ext cx="4009694" cy="3007270"/>
          </a:xfrm>
          <a:prstGeom prst="rect">
            <a:avLst/>
          </a:prstGeom>
        </p:spPr>
      </p:pic>
      <p:sp>
        <p:nvSpPr>
          <p:cNvPr id="12" name="TextBox 11">
            <a:extLst>
              <a:ext uri="{FF2B5EF4-FFF2-40B4-BE49-F238E27FC236}">
                <a16:creationId xmlns:a16="http://schemas.microsoft.com/office/drawing/2014/main" id="{1CBCC3C7-FB2D-497B-AB40-237C0EE58837}"/>
              </a:ext>
            </a:extLst>
          </p:cNvPr>
          <p:cNvSpPr txBox="1"/>
          <p:nvPr/>
        </p:nvSpPr>
        <p:spPr>
          <a:xfrm>
            <a:off x="2226366" y="2153412"/>
            <a:ext cx="5955940" cy="1954381"/>
          </a:xfrm>
          <a:prstGeom prst="rect">
            <a:avLst/>
          </a:prstGeom>
          <a:noFill/>
        </p:spPr>
        <p:txBody>
          <a:bodyPr wrap="square" rtlCol="0">
            <a:spAutoFit/>
          </a:bodyPr>
          <a:lstStyle/>
          <a:p>
            <a:r>
              <a:rPr lang="en-GB" sz="1100" dirty="0">
                <a:latin typeface="Calibri" panose="020F0502020204030204" pitchFamily="34" charset="0"/>
                <a:cs typeface="Calibri" panose="020F0502020204030204" pitchFamily="34" charset="0"/>
              </a:rPr>
              <a:t>In order to achieve a successful beach clean I firstly checked the weather forecast to ensure the conditions were suitable for what I was doing I also planned to go early so I had as much time as possible to clean up before it got dark as it gets dark very early in the winter months. A big problem on Oxwich beach is what the tide brings in and leaves on the beach for example fishing rope and fishing line. Another reason I chose Oxwich was because I know the area well and know where the rubbish usually ends up on the beach. For example there are certain sheltered spots in the dunes where people usually choose to have their bonfires so I knew to check those areas for anything that could have potentially been left behind e.g. cans, glass bottles plastic bags. And where the dunes end just on the edge of the beach there is often litter found underneath the grass that you wouldn’t be able to spot just in passing. There is often lots of tiny bits of Styrofoam that’s have been broken up which are very difficult to clean up as there is so much of it. </a:t>
            </a:r>
          </a:p>
        </p:txBody>
      </p:sp>
      <p:sp>
        <p:nvSpPr>
          <p:cNvPr id="14" name="TextBox 13">
            <a:extLst>
              <a:ext uri="{FF2B5EF4-FFF2-40B4-BE49-F238E27FC236}">
                <a16:creationId xmlns:a16="http://schemas.microsoft.com/office/drawing/2014/main" id="{245A0A7A-EA70-454D-A8BA-9CEC41EFBC86}"/>
              </a:ext>
            </a:extLst>
          </p:cNvPr>
          <p:cNvSpPr txBox="1"/>
          <p:nvPr/>
        </p:nvSpPr>
        <p:spPr>
          <a:xfrm>
            <a:off x="3638270" y="4194495"/>
            <a:ext cx="4404220" cy="2462213"/>
          </a:xfrm>
          <a:prstGeom prst="rect">
            <a:avLst/>
          </a:prstGeom>
          <a:noFill/>
        </p:spPr>
        <p:txBody>
          <a:bodyPr wrap="square" rtlCol="0">
            <a:spAutoFit/>
          </a:bodyPr>
          <a:lstStyle/>
          <a:p>
            <a:r>
              <a:rPr lang="en-GB" sz="1100" b="1" i="0" dirty="0">
                <a:effectLst/>
                <a:latin typeface="Calibri" panose="020F0502020204030204" pitchFamily="34" charset="0"/>
                <a:cs typeface="Calibri" panose="020F0502020204030204" pitchFamily="34" charset="0"/>
              </a:rPr>
              <a:t>“</a:t>
            </a:r>
            <a:r>
              <a:rPr lang="en-GB" sz="1100" b="0" i="0" dirty="0">
                <a:effectLst/>
                <a:latin typeface="Calibri" panose="020F0502020204030204" pitchFamily="34" charset="0"/>
                <a:cs typeface="Calibri" panose="020F0502020204030204" pitchFamily="34" charset="0"/>
              </a:rPr>
              <a:t>Plastic-related incidents reported to the RSPCA increased by almost 30% between 2015 and 2018 - rising from 21 to 27</a:t>
            </a:r>
            <a:r>
              <a:rPr lang="en-GB" sz="1100" b="1" i="0" dirty="0">
                <a:solidFill>
                  <a:schemeClr val="tx1"/>
                </a:solidFill>
                <a:effectLst/>
                <a:latin typeface="Calibri" panose="020F0502020204030204" pitchFamily="34" charset="0"/>
                <a:cs typeface="Calibri" panose="020F0502020204030204" pitchFamily="34" charset="0"/>
              </a:rPr>
              <a:t>”</a:t>
            </a:r>
            <a:r>
              <a:rPr lang="en-GB" sz="1100" i="0" dirty="0">
                <a:solidFill>
                  <a:schemeClr val="tx1"/>
                </a:solidFill>
                <a:effectLst/>
                <a:latin typeface="Calibri" panose="020F0502020204030204" pitchFamily="34" charset="0"/>
                <a:cs typeface="Calibri" panose="020F0502020204030204" pitchFamily="34" charset="0"/>
              </a:rPr>
              <a:t>(</a:t>
            </a:r>
            <a:r>
              <a:rPr lang="en-GB" sz="1100" b="1" i="0" dirty="0">
                <a:solidFill>
                  <a:schemeClr val="tx1"/>
                </a:solidFill>
                <a:effectLst/>
                <a:latin typeface="Calibri" panose="020F0502020204030204" pitchFamily="34" charset="0"/>
                <a:cs typeface="Calibri" panose="020F0502020204030204" pitchFamily="34" charset="0"/>
              </a:rPr>
              <a:t> -</a:t>
            </a:r>
            <a:r>
              <a:rPr lang="en-GB" sz="1100" i="0" dirty="0">
                <a:solidFill>
                  <a:schemeClr val="tx1"/>
                </a:solidFill>
                <a:effectLst/>
                <a:latin typeface="Calibri" panose="020F0502020204030204" pitchFamily="34" charset="0"/>
                <a:cs typeface="Calibri" panose="020F0502020204030204" pitchFamily="34" charset="0"/>
              </a:rPr>
              <a:t>https://www.walesonline.co.uk/news/wales-news/frightening-scale-damage-plastics-already-16073225 From The Article </a:t>
            </a:r>
            <a:r>
              <a:rPr lang="en-GB" sz="1100" b="1" i="0" dirty="0">
                <a:effectLst/>
                <a:latin typeface="Calibri" panose="020F0502020204030204" pitchFamily="34" charset="0"/>
                <a:cs typeface="Calibri" panose="020F0502020204030204" pitchFamily="34" charset="0"/>
              </a:rPr>
              <a:t>“</a:t>
            </a:r>
            <a:r>
              <a:rPr lang="en-GB" sz="1100" b="0" i="0" dirty="0">
                <a:solidFill>
                  <a:srgbClr val="141414"/>
                </a:solidFill>
                <a:effectLst/>
                <a:latin typeface="Signika Negative Bold"/>
              </a:rPr>
              <a:t>The frightening scale of damage plastics have already done to the environment of Wales</a:t>
            </a:r>
            <a:r>
              <a:rPr lang="en-GB" sz="1100" b="1" i="0" dirty="0">
                <a:solidFill>
                  <a:schemeClr val="tx1"/>
                </a:solidFill>
                <a:effectLst/>
                <a:latin typeface="Calibri" panose="020F0502020204030204" pitchFamily="34" charset="0"/>
                <a:cs typeface="Calibri" panose="020F0502020204030204" pitchFamily="34" charset="0"/>
              </a:rPr>
              <a:t>”</a:t>
            </a:r>
            <a:r>
              <a:rPr lang="en-GB" sz="1100" i="0" dirty="0">
                <a:solidFill>
                  <a:schemeClr val="tx1"/>
                </a:solidFill>
                <a:effectLst/>
                <a:latin typeface="Calibri" panose="020F0502020204030204" pitchFamily="34" charset="0"/>
                <a:cs typeface="Calibri" panose="020F0502020204030204" pitchFamily="34" charset="0"/>
              </a:rPr>
              <a:t>)</a:t>
            </a:r>
            <a:endParaRPr lang="en-GB" sz="1100" b="1" i="0" dirty="0">
              <a:solidFill>
                <a:schemeClr val="tx1"/>
              </a:solidFill>
              <a:effectLst/>
              <a:latin typeface="Calibri" panose="020F0502020204030204" pitchFamily="34" charset="0"/>
              <a:cs typeface="Calibri" panose="020F0502020204030204" pitchFamily="34" charset="0"/>
            </a:endParaRPr>
          </a:p>
          <a:p>
            <a:r>
              <a:rPr lang="en-GB" sz="1100" dirty="0">
                <a:latin typeface="Calibri" panose="020F0502020204030204" pitchFamily="34" charset="0"/>
                <a:cs typeface="Calibri" panose="020F0502020204030204" pitchFamily="34" charset="0"/>
              </a:rPr>
              <a:t>These statistics clearly demonstrate how urgent it is that we address this issue and fix it. A 30% increase of </a:t>
            </a:r>
            <a:r>
              <a:rPr lang="en-GB" sz="1100" b="1" i="0" dirty="0">
                <a:effectLst/>
                <a:latin typeface="Calibri" panose="020F0502020204030204" pitchFamily="34" charset="0"/>
                <a:cs typeface="Calibri" panose="020F0502020204030204" pitchFamily="34" charset="0"/>
              </a:rPr>
              <a:t>“</a:t>
            </a:r>
            <a:r>
              <a:rPr lang="en-GB" sz="1100" b="0" i="0" dirty="0">
                <a:effectLst/>
                <a:latin typeface="Calibri" panose="020F0502020204030204" pitchFamily="34" charset="0"/>
                <a:cs typeface="Calibri" panose="020F0502020204030204" pitchFamily="34" charset="0"/>
              </a:rPr>
              <a:t>Plastic-related incidents</a:t>
            </a:r>
            <a:r>
              <a:rPr lang="en-GB" sz="1100" b="1" i="0" dirty="0">
                <a:solidFill>
                  <a:schemeClr val="tx1"/>
                </a:solidFill>
                <a:effectLst/>
                <a:latin typeface="Calibri" panose="020F0502020204030204" pitchFamily="34" charset="0"/>
                <a:cs typeface="Calibri" panose="020F0502020204030204" pitchFamily="34" charset="0"/>
              </a:rPr>
              <a:t>” </a:t>
            </a:r>
            <a:r>
              <a:rPr lang="en-GB" sz="1100" i="0" dirty="0">
                <a:solidFill>
                  <a:schemeClr val="tx1"/>
                </a:solidFill>
                <a:effectLst/>
                <a:latin typeface="Calibri" panose="020F0502020204030204" pitchFamily="34" charset="0"/>
                <a:cs typeface="Calibri" panose="020F0502020204030204" pitchFamily="34" charset="0"/>
              </a:rPr>
              <a:t>in a 3 year time span indicates that the amount of plastic that ends of up on beaches is increasing and is a serious issue. </a:t>
            </a:r>
            <a:r>
              <a:rPr lang="en-GB" sz="1100" dirty="0">
                <a:latin typeface="Calibri" panose="020F0502020204030204" pitchFamily="34" charset="0"/>
                <a:cs typeface="Calibri" panose="020F0502020204030204" pitchFamily="34" charset="0"/>
              </a:rPr>
              <a:t>One of the reasons I love Oxwich so much is the community and as a whole people are very good at taking their rubbish with them and most times I’m there I see people picking up litter and taking it home with them, however even in such a environmental caring community there is still a concerning amount of rubbish.</a:t>
            </a:r>
          </a:p>
        </p:txBody>
      </p:sp>
    </p:spTree>
    <p:extLst>
      <p:ext uri="{BB962C8B-B14F-4D97-AF65-F5344CB8AC3E}">
        <p14:creationId xmlns:p14="http://schemas.microsoft.com/office/powerpoint/2010/main" val="1664228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2C4FC-B5A7-42D1-BCD1-B9B687A34F20}"/>
              </a:ext>
            </a:extLst>
          </p:cNvPr>
          <p:cNvSpPr>
            <a:spLocks noGrp="1"/>
          </p:cNvSpPr>
          <p:nvPr>
            <p:ph type="title"/>
          </p:nvPr>
        </p:nvSpPr>
        <p:spPr>
          <a:xfrm>
            <a:off x="2231136" y="497374"/>
            <a:ext cx="7729728" cy="1188720"/>
          </a:xfrm>
        </p:spPr>
        <p:txBody>
          <a:bodyPr/>
          <a:lstStyle/>
          <a:p>
            <a:r>
              <a:rPr lang="en-GB" dirty="0"/>
              <a:t>Exploring its wilderness </a:t>
            </a:r>
          </a:p>
        </p:txBody>
      </p:sp>
      <p:pic>
        <p:nvPicPr>
          <p:cNvPr id="5" name="Content Placeholder 4">
            <a:extLst>
              <a:ext uri="{FF2B5EF4-FFF2-40B4-BE49-F238E27FC236}">
                <a16:creationId xmlns:a16="http://schemas.microsoft.com/office/drawing/2014/main" id="{A79BB098-7F3B-4C03-880D-D18058B665D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08389" y="2373007"/>
            <a:ext cx="1953762" cy="2605016"/>
          </a:xfrm>
        </p:spPr>
      </p:pic>
      <p:pic>
        <p:nvPicPr>
          <p:cNvPr id="8" name="Picture 7">
            <a:extLst>
              <a:ext uri="{FF2B5EF4-FFF2-40B4-BE49-F238E27FC236}">
                <a16:creationId xmlns:a16="http://schemas.microsoft.com/office/drawing/2014/main" id="{6482D5B5-0E31-40FB-AEF4-2A743702F2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44166" y="1935615"/>
            <a:ext cx="1953762" cy="2605016"/>
          </a:xfrm>
          <a:prstGeom prst="rect">
            <a:avLst/>
          </a:prstGeom>
        </p:spPr>
      </p:pic>
      <p:pic>
        <p:nvPicPr>
          <p:cNvPr id="10" name="Picture 9">
            <a:extLst>
              <a:ext uri="{FF2B5EF4-FFF2-40B4-BE49-F238E27FC236}">
                <a16:creationId xmlns:a16="http://schemas.microsoft.com/office/drawing/2014/main" id="{84ABA1FE-1FF2-427A-A9D4-545409F8B0E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0366" y="106842"/>
            <a:ext cx="1637461" cy="2183281"/>
          </a:xfrm>
          <a:prstGeom prst="rect">
            <a:avLst/>
          </a:prstGeom>
        </p:spPr>
      </p:pic>
      <p:pic>
        <p:nvPicPr>
          <p:cNvPr id="12" name="Picture 11">
            <a:extLst>
              <a:ext uri="{FF2B5EF4-FFF2-40B4-BE49-F238E27FC236}">
                <a16:creationId xmlns:a16="http://schemas.microsoft.com/office/drawing/2014/main" id="{CB70EB19-3915-4A43-A702-922BEDB37D2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0366" y="2373007"/>
            <a:ext cx="1146846" cy="1529128"/>
          </a:xfrm>
          <a:prstGeom prst="rect">
            <a:avLst/>
          </a:prstGeom>
        </p:spPr>
      </p:pic>
      <p:sp>
        <p:nvSpPr>
          <p:cNvPr id="3" name="TextBox 2">
            <a:extLst>
              <a:ext uri="{FF2B5EF4-FFF2-40B4-BE49-F238E27FC236}">
                <a16:creationId xmlns:a16="http://schemas.microsoft.com/office/drawing/2014/main" id="{03E4BDCE-B37B-4B7C-98D6-BFB3B0BB65B1}"/>
              </a:ext>
            </a:extLst>
          </p:cNvPr>
          <p:cNvSpPr txBox="1"/>
          <p:nvPr/>
        </p:nvSpPr>
        <p:spPr>
          <a:xfrm>
            <a:off x="3362151" y="1736919"/>
            <a:ext cx="6882015" cy="3323987"/>
          </a:xfrm>
          <a:prstGeom prst="rect">
            <a:avLst/>
          </a:prstGeom>
          <a:noFill/>
        </p:spPr>
        <p:txBody>
          <a:bodyPr wrap="square" rtlCol="0">
            <a:spAutoFit/>
          </a:bodyPr>
          <a:lstStyle/>
          <a:p>
            <a:r>
              <a:rPr lang="en-GB" sz="1050" dirty="0">
                <a:latin typeface="Calibri" panose="020F0502020204030204" pitchFamily="34" charset="0"/>
                <a:cs typeface="Calibri" panose="020F0502020204030204" pitchFamily="34" charset="0"/>
              </a:rPr>
              <a:t>In order to conserve this </a:t>
            </a:r>
            <a:r>
              <a:rPr lang="en-GB" sz="1050" i="0" dirty="0">
                <a:effectLst/>
                <a:latin typeface="Calibri" panose="020F0502020204030204" pitchFamily="34" charset="0"/>
                <a:cs typeface="Calibri" panose="020F0502020204030204" pitchFamily="34" charset="0"/>
              </a:rPr>
              <a:t>“Area of Outstanding Natural Beauty” (https://www.visitwales.com/destinations/west-wales/swansea-bay/exploring-gower-peninsula From the From the article</a:t>
            </a:r>
            <a:r>
              <a:rPr lang="en-GB" sz="1050" dirty="0">
                <a:latin typeface="Calibri" panose="020F0502020204030204" pitchFamily="34" charset="0"/>
                <a:cs typeface="Calibri" panose="020F0502020204030204" pitchFamily="34" charset="0"/>
              </a:rPr>
              <a:t> </a:t>
            </a:r>
            <a:r>
              <a:rPr lang="en-GB" sz="1050" i="0" dirty="0">
                <a:effectLst/>
                <a:latin typeface="Calibri" panose="020F0502020204030204" pitchFamily="34" charset="0"/>
                <a:cs typeface="Calibri" panose="020F0502020204030204" pitchFamily="34" charset="0"/>
              </a:rPr>
              <a:t>“Gower 10 Things Not To Miss”) I decided to do a beach clean up. </a:t>
            </a:r>
            <a:r>
              <a:rPr lang="en-GB" sz="1050" dirty="0">
                <a:latin typeface="Calibri" panose="020F0502020204030204" pitchFamily="34" charset="0"/>
                <a:cs typeface="Calibri" panose="020F0502020204030204" pitchFamily="34" charset="0"/>
              </a:rPr>
              <a:t>To accomplish a successful beach clean up I made a list of items I would need to take with me, these included; bin bags, gardening gloves(to protect hand from anything sharp), hand sanitiser, first aid kit, and a phone in case of any emergencies and a pair of wellies. I started by the carpark where I found mainly empty cans and then moved to the bins to clean up anything that might have fallen out of them or been left next to them. The bins in Oxwich don’t promote recycling as all rubbish is put in together so even though people have put their rubbish in the bin it still isn’t being recycled,  its usually full so there are always bits or rubbish falling out the bin.  I then moved onto the beach and followed the line of rocks and seaweed left by the tide that goes down the whole stretch of the beach as that’s where all the fishing line usually ends up.</a:t>
            </a:r>
            <a:r>
              <a:rPr lang="en-GB" sz="1050" i="0" dirty="0">
                <a:effectLst/>
                <a:latin typeface="Calibri" panose="020F0502020204030204" pitchFamily="34" charset="0"/>
                <a:cs typeface="Calibri" panose="020F0502020204030204" pitchFamily="34" charset="0"/>
              </a:rPr>
              <a:t> </a:t>
            </a:r>
          </a:p>
          <a:p>
            <a:r>
              <a:rPr lang="en-GB" sz="1050" dirty="0">
                <a:latin typeface="Calibri" panose="020F0502020204030204" pitchFamily="34" charset="0"/>
                <a:cs typeface="Calibri" panose="020F0502020204030204" pitchFamily="34" charset="0"/>
              </a:rPr>
              <a:t>                 </a:t>
            </a:r>
            <a:r>
              <a:rPr lang="en-GB" sz="1050" i="0" dirty="0">
                <a:effectLst/>
                <a:latin typeface="Calibri" panose="020F0502020204030204" pitchFamily="34" charset="0"/>
                <a:cs typeface="Calibri" panose="020F0502020204030204" pitchFamily="34" charset="0"/>
              </a:rPr>
              <a:t>“Many coastal birds, horseshoe crabs, sea turtles, and marine mammals are injured or killed each year as the result of becoming tangled in fishing line and its associated hooks and tackle that have been improperly disposed of along beaches or thrown over from boats into the water.”</a:t>
            </a:r>
          </a:p>
          <a:p>
            <a:r>
              <a:rPr lang="en-GB" sz="1050" i="0" dirty="0">
                <a:effectLst/>
                <a:latin typeface="Calibri" panose="020F0502020204030204" pitchFamily="34" charset="0"/>
                <a:cs typeface="Calibri" panose="020F0502020204030204" pitchFamily="34" charset="0"/>
              </a:rPr>
              <a:t>(  </a:t>
            </a:r>
            <a:r>
              <a:rPr lang="en-GB" sz="1050" i="0" dirty="0">
                <a:effectLst/>
                <a:latin typeface="Calibri" panose="020F0502020204030204" pitchFamily="34" charset="0"/>
                <a:cs typeface="Calibri" panose="020F0502020204030204" pitchFamily="34" charset="0"/>
                <a:hlinkClick r:id="rId6"/>
              </a:rPr>
              <a:t>https://www.savecoastalwildlife.org/managing-fishing-line-waste</a:t>
            </a:r>
            <a:r>
              <a:rPr lang="en-GB" sz="1050" i="0" dirty="0">
                <a:effectLst/>
                <a:latin typeface="Calibri" panose="020F0502020204030204" pitchFamily="34" charset="0"/>
                <a:cs typeface="Calibri" panose="020F0502020204030204" pitchFamily="34" charset="0"/>
              </a:rPr>
              <a:t> From the website Save Coastal Wildlife the article was called  “The Problem With Recreational Fishing Line”) This just shows the urgency of this situation whenever I'm on the beach I try take what I can home and especially on this beach clean. We are lucky that a lot of the community is constantly doing beach cleans and conservation work but even then its impossible to keep it clean as more rubbish is washed up the next day. After going down the beach I then went to the beginning of the dunes as Styrofoam is often found underneath the grass. It was difficult to get it all as </a:t>
            </a:r>
            <a:r>
              <a:rPr lang="en-GB" sz="1050" dirty="0">
                <a:latin typeface="Calibri" panose="020F0502020204030204" pitchFamily="34" charset="0"/>
                <a:cs typeface="Calibri" panose="020F0502020204030204" pitchFamily="34" charset="0"/>
              </a:rPr>
              <a:t>it was all</a:t>
            </a:r>
            <a:r>
              <a:rPr lang="en-GB" sz="1050" i="0" dirty="0">
                <a:effectLst/>
                <a:latin typeface="Calibri" panose="020F0502020204030204" pitchFamily="34" charset="0"/>
                <a:cs typeface="Calibri" panose="020F0502020204030204" pitchFamily="34" charset="0"/>
              </a:rPr>
              <a:t> in such tiny pieces and there was so much of it but I did my best. Then I moved into the dunes to the popular spots where people have bonfires and BBQs and found the usual empty bottles of </a:t>
            </a:r>
            <a:endParaRPr lang="en-GB" sz="1050"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62484A72-B015-4B94-847C-65A10EBEC84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79274" y="-12888"/>
            <a:ext cx="1412725" cy="1883633"/>
          </a:xfrm>
          <a:prstGeom prst="rect">
            <a:avLst/>
          </a:prstGeom>
        </p:spPr>
      </p:pic>
      <p:pic>
        <p:nvPicPr>
          <p:cNvPr id="9" name="Picture 8">
            <a:extLst>
              <a:ext uri="{FF2B5EF4-FFF2-40B4-BE49-F238E27FC236}">
                <a16:creationId xmlns:a16="http://schemas.microsoft.com/office/drawing/2014/main" id="{52B60C32-06FF-44E4-992C-620705387F7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576941" y="4699000"/>
            <a:ext cx="1615058" cy="2153411"/>
          </a:xfrm>
          <a:prstGeom prst="rect">
            <a:avLst/>
          </a:prstGeom>
        </p:spPr>
      </p:pic>
      <p:pic>
        <p:nvPicPr>
          <p:cNvPr id="13" name="Picture 12">
            <a:extLst>
              <a:ext uri="{FF2B5EF4-FFF2-40B4-BE49-F238E27FC236}">
                <a16:creationId xmlns:a16="http://schemas.microsoft.com/office/drawing/2014/main" id="{026CAAE5-E908-4720-B4E9-C9C375B5CBE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0" y="3973840"/>
            <a:ext cx="1317212" cy="1756283"/>
          </a:xfrm>
          <a:prstGeom prst="rect">
            <a:avLst/>
          </a:prstGeom>
        </p:spPr>
      </p:pic>
      <p:pic>
        <p:nvPicPr>
          <p:cNvPr id="16" name="Picture 15">
            <a:extLst>
              <a:ext uri="{FF2B5EF4-FFF2-40B4-BE49-F238E27FC236}">
                <a16:creationId xmlns:a16="http://schemas.microsoft.com/office/drawing/2014/main" id="{6B59D054-2D01-4CE3-8082-651C01032D2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16200000">
            <a:off x="1707904" y="4761391"/>
            <a:ext cx="1797093" cy="2396124"/>
          </a:xfrm>
          <a:prstGeom prst="rect">
            <a:avLst/>
          </a:prstGeom>
        </p:spPr>
      </p:pic>
      <p:sp>
        <p:nvSpPr>
          <p:cNvPr id="17" name="TextBox 16">
            <a:extLst>
              <a:ext uri="{FF2B5EF4-FFF2-40B4-BE49-F238E27FC236}">
                <a16:creationId xmlns:a16="http://schemas.microsoft.com/office/drawing/2014/main" id="{3280522C-F18E-4DCA-ACCB-9E5759D2747B}"/>
              </a:ext>
            </a:extLst>
          </p:cNvPr>
          <p:cNvSpPr txBox="1"/>
          <p:nvPr/>
        </p:nvSpPr>
        <p:spPr>
          <a:xfrm>
            <a:off x="3771635" y="4978023"/>
            <a:ext cx="6362944" cy="577081"/>
          </a:xfrm>
          <a:prstGeom prst="rect">
            <a:avLst/>
          </a:prstGeom>
          <a:noFill/>
        </p:spPr>
        <p:txBody>
          <a:bodyPr wrap="square" rtlCol="0">
            <a:spAutoFit/>
          </a:bodyPr>
          <a:lstStyle/>
          <a:p>
            <a:r>
              <a:rPr lang="en-GB" sz="1050" dirty="0">
                <a:latin typeface="Calibri" panose="020F0502020204030204" pitchFamily="34" charset="0"/>
                <a:cs typeface="Calibri" panose="020F0502020204030204" pitchFamily="34" charset="0"/>
              </a:rPr>
              <a:t>alcohol and disposable BBQs. After this I followed the paths of the dunes up and down looking for any rubbish and found things like cigarette buts and deodorant bottles. I mainly found water bottle lids and little pieces of plastic on the dune paths. I then took all the rubbish back home and recycled what I could. </a:t>
            </a:r>
          </a:p>
        </p:txBody>
      </p:sp>
    </p:spTree>
    <p:extLst>
      <p:ext uri="{BB962C8B-B14F-4D97-AF65-F5344CB8AC3E}">
        <p14:creationId xmlns:p14="http://schemas.microsoft.com/office/powerpoint/2010/main" val="3095916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79F0B-5297-4AD7-8929-F3E66ED84E14}"/>
              </a:ext>
            </a:extLst>
          </p:cNvPr>
          <p:cNvSpPr>
            <a:spLocks noGrp="1"/>
          </p:cNvSpPr>
          <p:nvPr>
            <p:ph type="title"/>
          </p:nvPr>
        </p:nvSpPr>
        <p:spPr>
          <a:xfrm>
            <a:off x="2801586" y="1714501"/>
            <a:ext cx="5612570" cy="802784"/>
          </a:xfrm>
        </p:spPr>
        <p:txBody>
          <a:bodyPr/>
          <a:lstStyle/>
          <a:p>
            <a:r>
              <a:rPr lang="en-GB" dirty="0"/>
              <a:t>Reflection</a:t>
            </a:r>
          </a:p>
        </p:txBody>
      </p:sp>
      <p:sp>
        <p:nvSpPr>
          <p:cNvPr id="3" name="Content Placeholder 2">
            <a:extLst>
              <a:ext uri="{FF2B5EF4-FFF2-40B4-BE49-F238E27FC236}">
                <a16:creationId xmlns:a16="http://schemas.microsoft.com/office/drawing/2014/main" id="{9A37F683-1A9C-45F5-A2A4-DB6634A76F1B}"/>
              </a:ext>
            </a:extLst>
          </p:cNvPr>
          <p:cNvSpPr>
            <a:spLocks noGrp="1"/>
          </p:cNvSpPr>
          <p:nvPr>
            <p:ph idx="1"/>
          </p:nvPr>
        </p:nvSpPr>
        <p:spPr>
          <a:xfrm>
            <a:off x="2464422" y="2629265"/>
            <a:ext cx="7419000" cy="2820658"/>
          </a:xfrm>
        </p:spPr>
        <p:txBody>
          <a:bodyPr>
            <a:normAutofit lnSpcReduction="10000"/>
          </a:bodyPr>
          <a:lstStyle/>
          <a:p>
            <a:pPr marL="0" indent="0">
              <a:buNone/>
            </a:pPr>
            <a:r>
              <a:rPr lang="en-GB" sz="1200" dirty="0"/>
              <a:t>After doing an in-depth beach clean up I finally understand the true extend to how bad the litter issue on Oxwich is. I feel more passionate about solving this problem that I previously was. I want to keep all aspects of the nature safe and protected from the dangers of litter and want to prevent the issue from worsening, hopefully we can find a solution to keep Oxwich and all beaches clean. I want to preserve these beautiful environments for future generations so the can enjoy them like I have. This experience has made me more passionate for preserving our environment and the wildlife that lives amongst it. Every time I walk my dogs I'm going to aim to take home at least 1 bag full of rubbish every time. I also think a lot more schools and collages should do more conservation work. In college once a month we went around picking up litter and I think if every school did that we could keep our planet a lot cleaner.                              </a:t>
            </a:r>
          </a:p>
          <a:p>
            <a:pPr marL="0" indent="0">
              <a:buNone/>
            </a:pPr>
            <a:r>
              <a:rPr lang="en-GB" sz="1200" dirty="0"/>
              <a:t>             I want to travel the world and film all types of different environments and landscapes and the wildlife that lives within it to it is paramount to me to keep them protected.  I'm also a massive wildlife lover and want to do more from now on the help protect and preserve their environment and document the progress I make as an Individual or with others.</a:t>
            </a:r>
          </a:p>
          <a:p>
            <a:pPr marL="0" indent="0">
              <a:buNone/>
            </a:pPr>
            <a:r>
              <a:rPr lang="en-GB" sz="1200" dirty="0"/>
              <a:t>             I chose to use present my conservations work in a PowerPoint as I feel it’s the way I can most effectively convey what I want to show others and can explain my way through it at my own pace.</a:t>
            </a:r>
          </a:p>
        </p:txBody>
      </p:sp>
      <p:pic>
        <p:nvPicPr>
          <p:cNvPr id="5" name="Picture 4">
            <a:extLst>
              <a:ext uri="{FF2B5EF4-FFF2-40B4-BE49-F238E27FC236}">
                <a16:creationId xmlns:a16="http://schemas.microsoft.com/office/drawing/2014/main" id="{091749BC-D776-4D81-B63C-E7D66D43203F}"/>
              </a:ext>
            </a:extLst>
          </p:cNvPr>
          <p:cNvPicPr>
            <a:picLocks noChangeAspect="1"/>
          </p:cNvPicPr>
          <p:nvPr/>
        </p:nvPicPr>
        <p:blipFill rotWithShape="1">
          <a:blip r:embed="rId2">
            <a:extLst>
              <a:ext uri="{28A0092B-C50C-407E-A947-70E740481C1C}">
                <a14:useLocalDpi xmlns:a14="http://schemas.microsoft.com/office/drawing/2010/main" val="0"/>
              </a:ext>
            </a:extLst>
          </a:blip>
          <a:srcRect l="1086" t="19205" r="1970" b="19755"/>
          <a:stretch/>
        </p:blipFill>
        <p:spPr>
          <a:xfrm>
            <a:off x="0" y="1"/>
            <a:ext cx="2515060" cy="3429000"/>
          </a:xfrm>
          <a:prstGeom prst="rect">
            <a:avLst/>
          </a:prstGeom>
        </p:spPr>
      </p:pic>
      <p:pic>
        <p:nvPicPr>
          <p:cNvPr id="7" name="Picture 6">
            <a:extLst>
              <a:ext uri="{FF2B5EF4-FFF2-40B4-BE49-F238E27FC236}">
                <a16:creationId xmlns:a16="http://schemas.microsoft.com/office/drawing/2014/main" id="{F630CFEB-F60C-4A90-97B7-63D4AB81B9FB}"/>
              </a:ext>
            </a:extLst>
          </p:cNvPr>
          <p:cNvPicPr>
            <a:picLocks noChangeAspect="1"/>
          </p:cNvPicPr>
          <p:nvPr/>
        </p:nvPicPr>
        <p:blipFill rotWithShape="1">
          <a:blip r:embed="rId3">
            <a:extLst>
              <a:ext uri="{28A0092B-C50C-407E-A947-70E740481C1C}">
                <a14:useLocalDpi xmlns:a14="http://schemas.microsoft.com/office/drawing/2010/main" val="0"/>
              </a:ext>
            </a:extLst>
          </a:blip>
          <a:srcRect l="1882" t="9786" r="2765" b="10704"/>
          <a:stretch/>
        </p:blipFill>
        <p:spPr>
          <a:xfrm>
            <a:off x="9960864" y="0"/>
            <a:ext cx="2237313" cy="4039594"/>
          </a:xfrm>
          <a:prstGeom prst="rect">
            <a:avLst/>
          </a:prstGeom>
        </p:spPr>
      </p:pic>
      <p:pic>
        <p:nvPicPr>
          <p:cNvPr id="9" name="Picture 8">
            <a:extLst>
              <a:ext uri="{FF2B5EF4-FFF2-40B4-BE49-F238E27FC236}">
                <a16:creationId xmlns:a16="http://schemas.microsoft.com/office/drawing/2014/main" id="{08A74B26-138E-4F4F-BD19-7DB77F2FBEAC}"/>
              </a:ext>
            </a:extLst>
          </p:cNvPr>
          <p:cNvPicPr>
            <a:picLocks noChangeAspect="1"/>
          </p:cNvPicPr>
          <p:nvPr/>
        </p:nvPicPr>
        <p:blipFill rotWithShape="1">
          <a:blip r:embed="rId4">
            <a:extLst>
              <a:ext uri="{28A0092B-C50C-407E-A947-70E740481C1C}">
                <a14:useLocalDpi xmlns:a14="http://schemas.microsoft.com/office/drawing/2010/main" val="0"/>
              </a:ext>
            </a:extLst>
          </a:blip>
          <a:srcRect l="2677" t="21774" r="4354" b="25627"/>
          <a:stretch/>
        </p:blipFill>
        <p:spPr>
          <a:xfrm>
            <a:off x="9848675" y="3987261"/>
            <a:ext cx="2343325" cy="2870738"/>
          </a:xfrm>
          <a:prstGeom prst="rect">
            <a:avLst/>
          </a:prstGeom>
        </p:spPr>
      </p:pic>
      <p:pic>
        <p:nvPicPr>
          <p:cNvPr id="13" name="Picture 12">
            <a:extLst>
              <a:ext uri="{FF2B5EF4-FFF2-40B4-BE49-F238E27FC236}">
                <a16:creationId xmlns:a16="http://schemas.microsoft.com/office/drawing/2014/main" id="{52B7D905-DB9D-4CE3-81B2-3648EB8D7192}"/>
              </a:ext>
            </a:extLst>
          </p:cNvPr>
          <p:cNvPicPr>
            <a:picLocks noChangeAspect="1"/>
          </p:cNvPicPr>
          <p:nvPr/>
        </p:nvPicPr>
        <p:blipFill rotWithShape="1">
          <a:blip r:embed="rId5">
            <a:extLst>
              <a:ext uri="{28A0092B-C50C-407E-A947-70E740481C1C}">
                <a14:useLocalDpi xmlns:a14="http://schemas.microsoft.com/office/drawing/2010/main" val="0"/>
              </a:ext>
            </a:extLst>
          </a:blip>
          <a:srcRect l="1086" t="19450" r="2765" b="20000"/>
          <a:stretch/>
        </p:blipFill>
        <p:spPr>
          <a:xfrm>
            <a:off x="-1" y="3429000"/>
            <a:ext cx="2514601" cy="3428999"/>
          </a:xfrm>
          <a:prstGeom prst="rect">
            <a:avLst/>
          </a:prstGeom>
        </p:spPr>
      </p:pic>
    </p:spTree>
    <p:extLst>
      <p:ext uri="{BB962C8B-B14F-4D97-AF65-F5344CB8AC3E}">
        <p14:creationId xmlns:p14="http://schemas.microsoft.com/office/powerpoint/2010/main" val="390808164"/>
      </p:ext>
    </p:extLst>
  </p:cSld>
  <p:clrMapOvr>
    <a:masterClrMapping/>
  </p:clrMapOvr>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docProps/app.xml><?xml version="1.0" encoding="utf-8"?>
<Properties xmlns="http://schemas.openxmlformats.org/officeDocument/2006/extended-properties" xmlns:vt="http://schemas.openxmlformats.org/officeDocument/2006/docPropsVTypes">
  <Template>Parcel</Template>
  <TotalTime>310</TotalTime>
  <Words>1608</Words>
  <Application>Microsoft Office PowerPoint</Application>
  <PresentationFormat>Widescreen</PresentationFormat>
  <Paragraphs>22</Paragraphs>
  <Slides>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vt:i4>
      </vt:variant>
    </vt:vector>
  </HeadingPairs>
  <TitlesOfParts>
    <vt:vector size="12" baseType="lpstr">
      <vt:lpstr>Arial</vt:lpstr>
      <vt:lpstr>Calibri</vt:lpstr>
      <vt:lpstr>Gill Sans MT</vt:lpstr>
      <vt:lpstr>Gotham</vt:lpstr>
      <vt:lpstr>Signika Negative Bold</vt:lpstr>
      <vt:lpstr>Zilla Slab</vt:lpstr>
      <vt:lpstr>Parcel</vt:lpstr>
      <vt:lpstr>John Muir Award Media Project</vt:lpstr>
      <vt:lpstr>Discovering A wild place</vt:lpstr>
      <vt:lpstr>Exploring the wilderness </vt:lpstr>
      <vt:lpstr>Exploring its wilderness </vt:lpstr>
      <vt:lpstr>Reflection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John Muir Award Media Project</dc:title>
  <dc:creator>lucy davies</dc:creator>
  <cp:lastModifiedBy>lucy davies</cp:lastModifiedBy>
  <cp:revision>16</cp:revision>
  <dcterms:created xsi:type="dcterms:W3CDTF">2021-12-15T16:38:04Z</dcterms:created>
  <dcterms:modified xsi:type="dcterms:W3CDTF">2021-12-17T14:33:20Z</dcterms:modified>
</cp:coreProperties>
</file>