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7.xml" ContentType="application/vnd.openxmlformats-officedocument.themeOverr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theme/themeOverride8.xml" ContentType="application/vnd.openxmlformats-officedocument.themeOverride+xml"/>
  <Override PartName="/ppt/tags/tag2.xml" ContentType="application/vnd.openxmlformats-officedocument.presentationml.tags+xml"/>
  <Override PartName="/ppt/theme/themeOverride9.xml" ContentType="application/vnd.openxmlformats-officedocument.themeOverride+xml"/>
  <Override PartName="/ppt/tags/tag3.xml" ContentType="application/vnd.openxmlformats-officedocument.presentationml.tags+xml"/>
  <Override PartName="/ppt/theme/themeOverride10.xml" ContentType="application/vnd.openxmlformats-officedocument.themeOverride+xml"/>
  <Override PartName="/ppt/tags/tag4.xml" ContentType="application/vnd.openxmlformats-officedocument.presentationml.tags+xml"/>
  <Override PartName="/ppt/theme/themeOverride11.xml" ContentType="application/vnd.openxmlformats-officedocument.themeOverride+xml"/>
  <Override PartName="/ppt/tags/tag5.xml" ContentType="application/vnd.openxmlformats-officedocument.presentationml.tags+xml"/>
  <Override PartName="/ppt/theme/themeOverride12.xml" ContentType="application/vnd.openxmlformats-officedocument.themeOverr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371" r:id="rId2"/>
    <p:sldId id="361" r:id="rId3"/>
    <p:sldId id="455" r:id="rId4"/>
    <p:sldId id="401" r:id="rId5"/>
    <p:sldId id="454" r:id="rId6"/>
    <p:sldId id="330" r:id="rId7"/>
    <p:sldId id="286" r:id="rId8"/>
    <p:sldId id="287" r:id="rId9"/>
    <p:sldId id="288" r:id="rId10"/>
    <p:sldId id="289" r:id="rId11"/>
    <p:sldId id="345" r:id="rId12"/>
    <p:sldId id="456" r:id="rId13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94181" autoAdjust="0"/>
  </p:normalViewPr>
  <p:slideViewPr>
    <p:cSldViewPr>
      <p:cViewPr varScale="1">
        <p:scale>
          <a:sx n="70" d="100"/>
          <a:sy n="70" d="100"/>
        </p:scale>
        <p:origin x="1070" y="2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6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漢明帝夜夢求法見金人而知有佛陀之教，故派遣使節赴西域求取佛法。在途中遇到以白馬馱著經像的迦葉摩騰及竺法蘭兩位梵僧，於東漢明帝永平十年（西元六七年），歸至帝都洛陽門外建白馬寺，留居他們，並說由他們在那裡譯出</a:t>
            </a:r>
            <a:r>
              <a:rPr lang="en-US" altLang="zh-TW" sz="16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6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四十二章經</a:t>
            </a:r>
            <a:r>
              <a:rPr lang="en-US" altLang="zh-TW" sz="16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6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03676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龍樹菩薩</a:t>
            </a:r>
            <a:r>
              <a:rPr lang="zh-CN" altLang="en-US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（</a:t>
            </a:r>
            <a:r>
              <a:rPr lang="en-US" altLang="zh-TW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《</a:t>
            </a:r>
            <a:r>
              <a:rPr lang="zh-TW" altLang="en-US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十住毗婆沙論</a:t>
            </a:r>
            <a:r>
              <a:rPr lang="en-US" altLang="zh-TW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》</a:t>
            </a:r>
            <a:r>
              <a:rPr lang="zh-CN" altLang="en-US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）</a:t>
            </a:r>
            <a:r>
              <a:rPr lang="zh-TW" altLang="en-US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提到「二門二力」，影響我們後代的淨土思想很深遠。</a:t>
            </a:r>
            <a:r>
              <a:rPr lang="zh-CN" altLang="en-US" sz="16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二門：難行門與易行門；二力：自力與他力。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266361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天寶元年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西元七四二年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承遠大師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歸衡山營立精舍，號「彌陀台」，僅安置佛像。粗食蔽衣，人遺食則食，不遺則食土泥。羸形垢面，躬負薪樵。專修般舟三昧，常感勝境現前。四祖法照大師在廬山時，一日入定，往極樂世界，見阿彌陀佛身旁有一劣衣僧，問此何人，佛答曰承遠。乃往衡山拜謁承遠，驚如夢中所見，悲喜交集，而受其教，由此師事承遠大師。遠近道俗聞風來集，大興法宇，梵鐘相宣，受法弟子千餘人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代宗永泰年中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西元七六五－七六六年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法照大師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慕慧遠大師行跡而入廬山，專修念佛三昧。一日入定，往極樂世界，見承遠大師於佛側，即登南嶽衡山師事承遠，受淨土法。後修「五會念佛」法門。唐代宗因於長安宮中，聞東北方有念佛聲，遣使尋至太原，果見師弘揚之勝，遂迎入宮中請教五會念佛法，而有「五會法師」之稱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dirty="0"/>
          </a:p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貞元初年（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785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），</a:t>
            </a:r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少康大師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至洛陽白馬寺，在殿上見有物放光，取而閱之，乃善導大師的〈西方化導文〉。少康歡喜無比，默然祝禱：「若與淨土有緣，願此軸文再現光明。」祈禱未畢，頓見金光閃耀，中有化佛菩薩無量。少康有所感悟，遂前往長安光明寺，於善導大師影堂瞻禮乞願，忽見善導像升空，謂曰：「汝依吾教，廣化有情，他日成功，必生安養。」少康旋赴江陵果願寺，遇一法師告其欲化人念佛，當往新定，緣在彼也。後入新定乞化，得錢，即誘小兒念佛，念佛一聲，即給一錢。如是經一年餘，凡男女，無論貴賤老幼見康，皆主動稱念阿彌陀佛，念佛之聲充滿大街小巷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貞元十年，少康於烏龍山建念佛道場，築壇三級，率眾日夜行道唱讚。每逢齋日，三千信眾雲集，師登座高聲念佛，眾共和之。每念一聲佛，口隨出一佛，念十聲則有十佛出，有如連珠，時人稱之為「後善導」。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延壽大師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於天台國清寺修法華懺，夜夢神人持戟入寺曰：「久積淨業，方得入此中。」於是上智者大師禪院作二鬮：一是「一心禪定」，一是「萬善生淨土」。拈七次皆得後者，遂決意專修淨業。經三載，一日於禪觀中見觀世音菩薩，以甘露灌其口，遂得無礙辯才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〈參禪念佛四料簡〉偈，曰：「有禪無淨土，十人九蹉路，陰境若現前，瞥爾隨他去。無禪有淨土，萬修萬人去，但得見彌陀，何愁不開悟？有禪有淨土，猶如戴角虎，現世為人師，來世作佛祖。無禪無淨土，鐵床並銅柱，萬劫與千生，沒個人依怙。」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宋太宗淳化年間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西元九九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○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－九九四年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省常大師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因仰慕廬山遠公遺風，於杭州西湖昭慶寺結社專修淨業，號「白蓮社」，後改為「淨行社」，取義於《華嚴經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‧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淨行品》。宰相王旦為社首，公卿文士預其會者，皆投詩頌，自稱「淨行弟子」。大師乃刺血書《華嚴經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‧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淨行品》，每書一字，三拜三圍繞，三稱佛名，遂刊版印成千卷，分施千人。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蓮池</a:t>
            </a:r>
            <a:r>
              <a:rPr lang="zh-TW" altLang="zh-TW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生行持淨土，並重戒、教、禪、施。唯大師於諸多思想中，乃博採眾說，力弘淨土，最能代表淨土思想的著作是《阿彌陀經疏鈔》。大師在書中幾度強調「信、願、行」三資糧，是往生淨土不可或缺的條件。在行的方面，首重「持名念佛」，以持名號乃達一心不亂、往生西方的最佳途徑，將之判屬為「正行」；另將三福行判為「助行」，以念佛為「萬善具足、萬行兼收」法門。亦傳承永明延壽大師的「禪淨雙修」行持法，創「禪淨同歸」之說。自性彌陀，唯心淨土義，則與禪宗「明心見性」、「直指人心」，殊途而同歸。此論不僅融和禪淨二宗長久以來的互斥，更達到「透禪融淨」、「二宗平等」的境界。此說使淨土宗凌駕在諸宗之上，而居於主流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蕅益</a:t>
            </a:r>
            <a:r>
              <a:rPr lang="zh-TW" altLang="zh-TW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生行持甚廣，綜學唯識、天台、華嚴、禪、律，重經註論，持戒、參禪，禮懺、持咒，講學、著述，無一不精。實踐法門仍以淨土為主。師一生常為重病所困，年四十七，唯念念求生西方，專志於淨土。師之淨土念佛法門，與八祖雲棲大師相同，是以《阿彌陀經》的持名念佛為主。大師一生綜通儒學，精研八宗教義，主張「禪是佛心」、「教是佛語」、「律是佛行」的禪教律三學一源說，並將此三學歸結於念佛一門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245886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zh-CN" altLang="en-US" b="1" dirty="0"/>
              <a:t>行策大師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康熙二年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西元一六六三年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結庵於杭州法華山西溪河渚間，專修淨業，因名所居之處為「蓮柎庵」。康熙九年，住虞山普仁院，倡興蓮社，學者風從。大師的淨土修行法，特別強調「真信」的啟發，著有〈勸發真信文〉以示「信」的功德，云：「若無真信，則雖念佛持齋，放生修福，祇是世間善人，報生於善處受樂。而當受樂時，即造業；既造業已，必墮輪迴。」</a:t>
            </a:r>
            <a:r>
              <a:rPr lang="zh-CN" altLang="en-US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大師往生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當日有孫翰臣者病亡，經一晝夜後，不可思議地復活，告訴諸親友說：「死後為冥司所勾攝，繫縛於閻羅殿下。黑暗中，忽見光明燭照，香花布天，閻羅王迅速伏在地上，恭迎西歸大師。問大師是誰，答：是截流也。我因仰仗大師的光明所照，遂得還生。」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省庵大師</a:t>
            </a:r>
            <a:r>
              <a:rPr lang="zh-CN" altLang="en-US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參禪徹悟。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雍正七年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西元一七二九年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建鳳山梵天寺，結集蓮社，並制定〈淨業堂規約〉。將每日功課分為二十分：十分念佛，九分作觀，一分禮懺，以畢命為期。又撰〈示禪念佛偈〉，以「一句彌陀，頭則公案」、「八萬四千法藏，六字全收；千七百葛藤，一刀齊斷」，勸修禪者亦應念佛至一心不亂。大師以制規約為文警策，力勸專修淨業，故世人皆謂永明大師之再來也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6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徹悟大師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參學於廣通寺粹如禪師，頓明性理，承嗣臨濟宗三十六世法脈。於此領眾參禪，孜孜不倦，宗風大振。大師每憶永明延壽一代禪門宗匠尚且歸心淨土，日課彌陀十萬聲，何況當今末法之時，更應修持淨業。乃日限尺香晤客，過此，唯禮佛持名而已。其後，開導說法，如瓶瀉雲興；與眾精修，蓮風大扇；遐邇仰化，道俗競歸。嘉慶五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西元一八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○○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</a:t>
            </a:r>
            <a:r>
              <a:rPr lang="en-US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，退居遼寧紅螺山資福寺，專宗淨土，追隨者日眾，遂成叢林道場。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739289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CN" altLang="en-US" dirty="0"/>
              <a:t>無量壽經在</a:t>
            </a: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大藏中塵封一千餘年。考其原因，蓋由此經五種原譯，互有詳略，出入甚巨，例如彌陀大願，在魏唐兩譯為四十八願，在漢吳兩譯為廿四願，在宋譯則為三十六願。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宋代大居士王日休，曾撰《龍舒淨土文》，四海稱譽，傳誦至今。王氏臨終，端立往生。可證居士實為我國淨宗解行俱優、殊勝希有之在家大德。王氏深慨寶典之塵封，於是乃會集《無量壽經》漢、魏、吳、宋四種原譯另成一本，名為《大阿彌陀經》。王本問世，海內稱便，叢林奉為課本，流通勝於原譯。我國龍藏及日本大正藏亦均採入王本。蓮池大師曰：「王氏所會，較之五譯，簡易明顯，流通今世，利益甚大。」又曰：「以王本世所通行，人習見故。」故於所著《彌陀疏鈔》中，凡引證《無量壽經》之處，多取王文，間採原譯。又幽溪大師更有盛焉，於所撰《彌陀圓中鈔》中，專取王本經文。近代印光大師於所撰《重刻圓中鈔序》中，亦讚王本「文義詳悉，舉世流通。」</a:t>
            </a:r>
          </a:p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王氏會經，雖大有功於淨宗，但所會之本頗多舛誤。白圭之瑕，賢者惜之。蓮池大師謂其：「抄前著後」，「去取未盡」。彭紹升居士斥之為：「凌亂乖舛，不合圓旨。」今筆者仰承古德諸說，竊計王氏之失有三：一者，王氏會集，僅據四種，未及唐譯。唐譯名《無量壽如來會》，出自《大寶積經》，乃菩提流志大師所譯，多奧妙精要之文，為他譯所無。二者，去取未盡，取繁遺要，改深為淺。例如蓮池大師所責：「如三輩往生，魏譯皆曰發菩提心，而王氏唯中輩發菩提心。下曰不發，上竟不言，則高下失次，故云未盡。」由上例可見，「上竟不言」即是遺要，「下曰不發」即是改深為淺。故蓮池大師與彭氏斥之也。三者，率意增文，儼若自著。王氏每以自著之文，演述原譯之義。故蓮池大師責曰：「抄前著後，未順譯法。」蓋責其抄引經文於前，復又自著文句於後。蓋是會集，必須依據原經，萬萬不可於原譯外，擅增文句。故責王氏「未順譯法」。由上可見王氏之失，非是不應會集，而在於會本之多疵也。</a:t>
            </a:r>
            <a:endParaRPr lang="en-US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zh-TW" sz="16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6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晚清魏承貫（字默深）居士，為救龍舒之失，取五種原譯，另行會集，別成一書，初仍名《無量壽經》，後經正定王耕心氏改名為《摩訶阿彌陀經》。魏本文字簡潔精當，遠過王本。但率自增文之病，未能盡免，故魏本亦未盡善也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85621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文字方塊 20">
            <a:extLst>
              <a:ext uri="{FF2B5EF4-FFF2-40B4-BE49-F238E27FC236}">
                <a16:creationId xmlns:a16="http://schemas.microsoft.com/office/drawing/2014/main" id="{299A5377-B600-8787-435E-46D6E61AAA85}"/>
              </a:ext>
            </a:extLst>
          </p:cNvPr>
          <p:cNvSpPr txBox="1"/>
          <p:nvPr/>
        </p:nvSpPr>
        <p:spPr>
          <a:xfrm>
            <a:off x="10199662" y="758810"/>
            <a:ext cx="830997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淨土宗簡介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D9C4F223-668C-B35E-2379-A6466B7F407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第一講</a:t>
            </a:r>
            <a:endParaRPr lang="en-US" altLang="zh-TW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85F993B-D415-E2AD-23F9-C7AC1BD317BC}"/>
              </a:ext>
            </a:extLst>
          </p:cNvPr>
          <p:cNvSpPr txBox="1"/>
          <p:nvPr/>
        </p:nvSpPr>
        <p:spPr>
          <a:xfrm>
            <a:off x="4617293" y="657486"/>
            <a:ext cx="5493812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淨土宗：</a:t>
            </a:r>
            <a:r>
              <a:rPr lang="zh-TW" altLang="en-US" sz="2800" dirty="0">
                <a:solidFill>
                  <a:srgbClr val="FFFF00"/>
                </a:solidFill>
              </a:rPr>
              <a:t>簡稱淨宗、蓮宗等，漢傳佛教十宗之一，根源於大乘佛教淨土信仰，專修往生阿彌陀佛西方極樂世界淨土之法門而得名的一個宗派。起源自北魏曇鸞、道綽，至唐代善導時成為獨立宗派，與禪宗是對中國漢傳佛教後期影響最大的兩個支派，流傳於中國、韓國、越南等地，至今不衰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56BEF35-E3CE-20C6-0921-271F557D4790}"/>
              </a:ext>
            </a:extLst>
          </p:cNvPr>
          <p:cNvSpPr txBox="1"/>
          <p:nvPr/>
        </p:nvSpPr>
        <p:spPr>
          <a:xfrm>
            <a:off x="723351" y="672144"/>
            <a:ext cx="3724096" cy="54432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在古印度佛教中，淨土宗並未成為一個專門宗派。淨土法門在中國佛教中濫觴於魏晉時代的東林寺之慧遠大師，始於北魏曇鸞，經唐代善導法師發揚光大。東林寺、玄中寺、香積寺等被奉為淨土宗祖庭。</a:t>
            </a:r>
          </a:p>
        </p:txBody>
      </p:sp>
    </p:spTree>
    <p:extLst>
      <p:ext uri="{BB962C8B-B14F-4D97-AF65-F5344CB8AC3E}">
        <p14:creationId xmlns:p14="http://schemas.microsoft.com/office/powerpoint/2010/main" val="23139483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16DF736-D829-1F7F-3E5D-2F93E07FE31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第一講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C17C856-F903-2529-C445-BF94250A2CAB}"/>
              </a:ext>
            </a:extLst>
          </p:cNvPr>
          <p:cNvSpPr txBox="1"/>
          <p:nvPr/>
        </p:nvSpPr>
        <p:spPr>
          <a:xfrm>
            <a:off x="9187885" y="804846"/>
            <a:ext cx="1364476" cy="5263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淨土三經：阿彌陀經、無量壽經、觀無量壽佛經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AECF81D-4F1D-FA56-4CC2-2480392B10DE}"/>
              </a:ext>
            </a:extLst>
          </p:cNvPr>
          <p:cNvSpPr txBox="1"/>
          <p:nvPr/>
        </p:nvSpPr>
        <p:spPr>
          <a:xfrm>
            <a:off x="5405611" y="762154"/>
            <a:ext cx="3134191" cy="5263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龍樹（</a:t>
            </a:r>
            <a:r>
              <a:rPr lang="en-US" altLang="zh-CN" sz="2800" dirty="0">
                <a:solidFill>
                  <a:srgbClr val="FFFF00"/>
                </a:solidFill>
              </a:rPr>
              <a:t> </a:t>
            </a:r>
            <a:r>
              <a:rPr lang="en-US" altLang="zh-CN" sz="2800" dirty="0" err="1">
                <a:solidFill>
                  <a:srgbClr val="FFFF00"/>
                </a:solidFill>
              </a:rPr>
              <a:t>Nāgārjuna</a:t>
            </a:r>
            <a:r>
              <a:rPr lang="zh-CN" altLang="en-US" sz="2800" dirty="0">
                <a:solidFill>
                  <a:srgbClr val="FFFF00"/>
                </a:solidFill>
              </a:rPr>
              <a:t>，約公元 </a:t>
            </a:r>
            <a:r>
              <a:rPr lang="en-US" altLang="zh-CN" sz="2800" dirty="0">
                <a:solidFill>
                  <a:srgbClr val="FFFF00"/>
                </a:solidFill>
              </a:rPr>
              <a:t>2 </a:t>
            </a:r>
            <a:r>
              <a:rPr lang="zh-CN" altLang="en-US" sz="2800" dirty="0">
                <a:solidFill>
                  <a:srgbClr val="FFFF00"/>
                </a:solidFill>
              </a:rPr>
              <a:t>世紀）</a:t>
            </a:r>
            <a:r>
              <a:rPr lang="en-US" altLang="zh-CN" sz="2800" dirty="0">
                <a:solidFill>
                  <a:srgbClr val="FFFF00"/>
                </a:solidFill>
              </a:rPr>
              <a:t>《</a:t>
            </a:r>
            <a:r>
              <a:rPr lang="zh-CN" altLang="en-US" sz="2800" dirty="0">
                <a:solidFill>
                  <a:srgbClr val="FFFF00"/>
                </a:solidFill>
              </a:rPr>
              <a:t>大智度論</a:t>
            </a:r>
            <a:r>
              <a:rPr lang="en-US" altLang="zh-CN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：「</a:t>
            </a:r>
            <a:r>
              <a:rPr lang="zh-TW" altLang="en-US" sz="2800" dirty="0">
                <a:solidFill>
                  <a:srgbClr val="FFFF00"/>
                </a:solidFill>
              </a:rPr>
              <a:t>佛說阿彌陀佛世界種種嚴淨。阿難言：</a:t>
            </a:r>
            <a:r>
              <a:rPr lang="en-US" altLang="zh-TW" sz="2800" dirty="0">
                <a:solidFill>
                  <a:srgbClr val="FFFF00"/>
                </a:solidFill>
              </a:rPr>
              <a:t>『</a:t>
            </a:r>
            <a:r>
              <a:rPr lang="zh-TW" altLang="en-US" sz="2800" dirty="0">
                <a:solidFill>
                  <a:srgbClr val="FFFF00"/>
                </a:solidFill>
              </a:rPr>
              <a:t>唯願欲見。</a:t>
            </a:r>
            <a:r>
              <a:rPr lang="en-US" altLang="zh-TW" sz="2800" dirty="0">
                <a:solidFill>
                  <a:srgbClr val="FFFF00"/>
                </a:solidFill>
              </a:rPr>
              <a:t>』</a:t>
            </a:r>
            <a:r>
              <a:rPr lang="zh-TW" altLang="en-US" sz="2800" dirty="0">
                <a:solidFill>
                  <a:srgbClr val="FFFF00"/>
                </a:solidFill>
              </a:rPr>
              <a:t>佛時即令一切眾會皆見無量壽佛世界嚴淨。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7EA83BC-A750-F822-CF6C-1CEF2E5F601D}"/>
              </a:ext>
            </a:extLst>
          </p:cNvPr>
          <p:cNvSpPr txBox="1"/>
          <p:nvPr/>
        </p:nvSpPr>
        <p:spPr>
          <a:xfrm>
            <a:off x="1638052" y="693490"/>
            <a:ext cx="3134191" cy="5263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天親（</a:t>
            </a:r>
            <a:r>
              <a:rPr lang="en-US" altLang="zh-CN" sz="2800" dirty="0">
                <a:solidFill>
                  <a:srgbClr val="FFFF00"/>
                </a:solidFill>
              </a:rPr>
              <a:t>Vasubandhu</a:t>
            </a:r>
            <a:r>
              <a:rPr lang="zh-CN" altLang="en-US" sz="2800" dirty="0">
                <a:solidFill>
                  <a:srgbClr val="FFFF00"/>
                </a:solidFill>
              </a:rPr>
              <a:t>，或譯世親；公元 </a:t>
            </a:r>
            <a:r>
              <a:rPr lang="en-US" altLang="zh-CN" sz="2800" dirty="0">
                <a:solidFill>
                  <a:srgbClr val="FFFF00"/>
                </a:solidFill>
              </a:rPr>
              <a:t>4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en-US" altLang="zh-CN" sz="2800" dirty="0">
                <a:solidFill>
                  <a:srgbClr val="FFFF00"/>
                </a:solidFill>
              </a:rPr>
              <a:t>5 </a:t>
            </a:r>
            <a:r>
              <a:rPr lang="zh-CN" altLang="en-US" sz="2800" dirty="0">
                <a:solidFill>
                  <a:srgbClr val="FFFF00"/>
                </a:solidFill>
              </a:rPr>
              <a:t>世紀）造</a:t>
            </a:r>
            <a:r>
              <a:rPr lang="en-US" altLang="zh-CN" sz="2800" dirty="0">
                <a:solidFill>
                  <a:srgbClr val="FFFF00"/>
                </a:solidFill>
              </a:rPr>
              <a:t>《</a:t>
            </a:r>
            <a:r>
              <a:rPr lang="zh-CN" altLang="en-US" sz="2800" dirty="0">
                <a:solidFill>
                  <a:srgbClr val="FFFF00"/>
                </a:solidFill>
              </a:rPr>
              <a:t>往生論</a:t>
            </a:r>
            <a:r>
              <a:rPr lang="en-US" altLang="zh-CN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，又名</a:t>
            </a:r>
            <a:r>
              <a:rPr lang="en-US" altLang="zh-CN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無量壽經</a:t>
            </a:r>
            <a:r>
              <a:rPr lang="zh-TW" altLang="en-US" sz="2800" u="sng" dirty="0">
                <a:solidFill>
                  <a:srgbClr val="FFFF00"/>
                </a:solidFill>
              </a:rPr>
              <a:t>優婆提舍</a:t>
            </a:r>
            <a:r>
              <a:rPr lang="zh-TW" altLang="en-US" sz="2800" dirty="0">
                <a:solidFill>
                  <a:srgbClr val="FFFF00"/>
                </a:solidFill>
              </a:rPr>
              <a:t>願生偈</a:t>
            </a:r>
            <a:r>
              <a:rPr lang="en-US" altLang="zh-CN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：「</a:t>
            </a:r>
            <a:r>
              <a:rPr lang="zh-TW" altLang="en-US" sz="2800" dirty="0">
                <a:solidFill>
                  <a:srgbClr val="FFFF00"/>
                </a:solidFill>
              </a:rPr>
              <a:t>我作論說偈，願見彌陀佛，普共諸眾生，往生安樂國。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E8FCACA-CC8B-5991-B941-38F2DA8D7DD8}"/>
              </a:ext>
            </a:extLst>
          </p:cNvPr>
          <p:cNvSpPr txBox="1"/>
          <p:nvPr/>
        </p:nvSpPr>
        <p:spPr>
          <a:xfrm>
            <a:off x="546797" y="1053530"/>
            <a:ext cx="774571" cy="5263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accent6"/>
                </a:solidFill>
              </a:rPr>
              <a:t>梵語 </a:t>
            </a:r>
            <a:r>
              <a:rPr lang="en-US" altLang="zh-CN" sz="2800" dirty="0" err="1">
                <a:solidFill>
                  <a:schemeClr val="accent6"/>
                </a:solidFill>
              </a:rPr>
              <a:t>upadeśa</a:t>
            </a:r>
            <a:r>
              <a:rPr lang="en-US" altLang="zh-CN" sz="2800" dirty="0">
                <a:solidFill>
                  <a:schemeClr val="accent6"/>
                </a:solidFill>
              </a:rPr>
              <a:t> </a:t>
            </a:r>
            <a:r>
              <a:rPr lang="zh-CN" altLang="en-US" sz="2800" dirty="0">
                <a:solidFill>
                  <a:schemeClr val="accent6"/>
                </a:solidFill>
              </a:rPr>
              <a:t>，義為：論義。</a:t>
            </a:r>
            <a:endParaRPr lang="zh-TW" altLang="en-US" sz="2800" dirty="0">
              <a:solidFill>
                <a:schemeClr val="accent6"/>
              </a:solidFill>
            </a:endParaRP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71A2516E-8B6E-40F5-E229-21D8425684CA}"/>
              </a:ext>
            </a:extLst>
          </p:cNvPr>
          <p:cNvCxnSpPr/>
          <p:nvPr/>
        </p:nvCxnSpPr>
        <p:spPr>
          <a:xfrm flipH="1" flipV="1">
            <a:off x="1270670" y="3325126"/>
            <a:ext cx="1584176" cy="608724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5882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6FA61065-B44D-DF4A-045D-EEAEAD63214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第一講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A712206-66D7-6ADD-7366-EDE5D3889CF2}"/>
              </a:ext>
            </a:extLst>
          </p:cNvPr>
          <p:cNvSpPr txBox="1"/>
          <p:nvPr/>
        </p:nvSpPr>
        <p:spPr>
          <a:xfrm>
            <a:off x="6946527" y="837506"/>
            <a:ext cx="3877985" cy="53825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佛教何時傳入中國，至今尚無定論，至少有六種說法：先秦說、秦朝說、漢武帝時期說、西漢末說、西漢末東漢初說、東漢初說。其中以「東漢初說」後漢明帝感夢求法說，列入史冊，最為著名。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1059633-79D7-2DFD-071F-9FD08358F8CA}"/>
              </a:ext>
            </a:extLst>
          </p:cNvPr>
          <p:cNvSpPr txBox="1"/>
          <p:nvPr/>
        </p:nvSpPr>
        <p:spPr>
          <a:xfrm>
            <a:off x="838622" y="738495"/>
            <a:ext cx="5724644" cy="538259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《</a:t>
            </a:r>
            <a:r>
              <a:rPr lang="zh-CN" altLang="en-US" sz="2800" dirty="0">
                <a:solidFill>
                  <a:srgbClr val="FFFF00"/>
                </a:solidFill>
              </a:rPr>
              <a:t>後漢書</a:t>
            </a:r>
            <a:r>
              <a:rPr lang="en-US" altLang="zh-CN" sz="2800" dirty="0">
                <a:solidFill>
                  <a:srgbClr val="FFFF00"/>
                </a:solidFill>
              </a:rPr>
              <a:t>•</a:t>
            </a:r>
            <a:r>
              <a:rPr lang="zh-CN" altLang="en-US" sz="2800" dirty="0">
                <a:solidFill>
                  <a:srgbClr val="FFFF00"/>
                </a:solidFill>
              </a:rPr>
              <a:t>西域傳</a:t>
            </a:r>
            <a:r>
              <a:rPr lang="en-US" altLang="zh-CN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：「</a:t>
            </a:r>
            <a:r>
              <a:rPr lang="zh-TW" altLang="en-US" sz="2800" dirty="0">
                <a:solidFill>
                  <a:srgbClr val="FFFF00"/>
                </a:solidFill>
              </a:rPr>
              <a:t>世傳明帝夢見金人，長大，頂有光明，以問群臣。或曰：</a:t>
            </a:r>
            <a:r>
              <a:rPr lang="en-US" altLang="zh-TW" sz="2800" dirty="0">
                <a:solidFill>
                  <a:srgbClr val="FFFF00"/>
                </a:solidFill>
              </a:rPr>
              <a:t>『</a:t>
            </a:r>
            <a:r>
              <a:rPr lang="zh-TW" altLang="en-US" sz="2800" dirty="0">
                <a:solidFill>
                  <a:srgbClr val="FFFF00"/>
                </a:solidFill>
              </a:rPr>
              <a:t>西方有神，名曰佛，其形長丈六尺而黃金色。</a:t>
            </a:r>
            <a:r>
              <a:rPr lang="en-US" altLang="zh-TW" sz="2800" dirty="0">
                <a:solidFill>
                  <a:srgbClr val="FFFF00"/>
                </a:solidFill>
              </a:rPr>
              <a:t>』</a:t>
            </a:r>
            <a:r>
              <a:rPr lang="zh-TW" altLang="en-US" sz="2800" dirty="0">
                <a:solidFill>
                  <a:srgbClr val="FFFF00"/>
                </a:solidFill>
              </a:rPr>
              <a:t>帝於是遣使天竺問佛道法，遂於中國圖畫形像焉。楚王英始信其術，中國因此頗有奉其道者。後桓帝好神，數祀浮圖、老子，百姓稍有奉者，後遂轉盛。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107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1B0A97E6-6FD3-FCCE-2337-181D411A59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1363" y="70155"/>
            <a:ext cx="7056784" cy="6706033"/>
          </a:xfrm>
          <a:prstGeom prst="rect">
            <a:avLst/>
          </a:prstGeom>
        </p:spPr>
      </p:pic>
      <p:sp>
        <p:nvSpPr>
          <p:cNvPr id="5" name="圖說文字: 直線 4">
            <a:extLst>
              <a:ext uri="{FF2B5EF4-FFF2-40B4-BE49-F238E27FC236}">
                <a16:creationId xmlns:a16="http://schemas.microsoft.com/office/drawing/2014/main" id="{09A73AFB-F299-D85C-8FBA-C325476801D5}"/>
              </a:ext>
            </a:extLst>
          </p:cNvPr>
          <p:cNvSpPr/>
          <p:nvPr/>
        </p:nvSpPr>
        <p:spPr>
          <a:xfrm>
            <a:off x="7049811" y="0"/>
            <a:ext cx="5171552" cy="864096"/>
          </a:xfrm>
          <a:prstGeom prst="borderCallout1">
            <a:avLst>
              <a:gd name="adj1" fmla="val 97653"/>
              <a:gd name="adj2" fmla="val -577"/>
              <a:gd name="adj3" fmla="val 208110"/>
              <a:gd name="adj4" fmla="val -47349"/>
            </a:avLst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b="1" dirty="0">
                <a:solidFill>
                  <a:schemeClr val="accent6"/>
                </a:solidFill>
              </a:rPr>
              <a:t>無量清淨平等覺經</a:t>
            </a:r>
            <a:r>
              <a:rPr lang="zh-CN" altLang="en-US" b="1" dirty="0">
                <a:solidFill>
                  <a:schemeClr val="accent6"/>
                </a:solidFill>
              </a:rPr>
              <a:t>（存）</a:t>
            </a:r>
            <a:r>
              <a:rPr lang="en-US" altLang="zh-TW" b="1" dirty="0">
                <a:solidFill>
                  <a:schemeClr val="accent6"/>
                </a:solidFill>
              </a:rPr>
              <a:t>-</a:t>
            </a:r>
            <a:r>
              <a:rPr lang="zh-TW" altLang="en-US" b="1" dirty="0">
                <a:solidFill>
                  <a:schemeClr val="accent6"/>
                </a:solidFill>
              </a:rPr>
              <a:t>支婁迦讖譯</a:t>
            </a:r>
            <a:endParaRPr lang="en-US" altLang="zh-TW" b="1" dirty="0">
              <a:solidFill>
                <a:schemeClr val="accent6"/>
              </a:solidFill>
            </a:endParaRPr>
          </a:p>
          <a:p>
            <a:r>
              <a:rPr lang="zh-CN" altLang="en-US" b="1" dirty="0">
                <a:solidFill>
                  <a:schemeClr val="accent6"/>
                </a:solidFill>
              </a:rPr>
              <a:t>無量壽經（佚）</a:t>
            </a:r>
            <a:r>
              <a:rPr lang="en-US" altLang="zh-CN" b="1" dirty="0">
                <a:solidFill>
                  <a:schemeClr val="accent6"/>
                </a:solidFill>
              </a:rPr>
              <a:t>-</a:t>
            </a:r>
            <a:r>
              <a:rPr lang="zh-CN" altLang="en-US" b="1" dirty="0">
                <a:solidFill>
                  <a:schemeClr val="accent6"/>
                </a:solidFill>
              </a:rPr>
              <a:t>安世高譯</a:t>
            </a:r>
            <a:endParaRPr lang="zh-TW" altLang="en-US" b="1" dirty="0">
              <a:solidFill>
                <a:schemeClr val="accent6"/>
              </a:solidFill>
            </a:endParaRPr>
          </a:p>
        </p:txBody>
      </p:sp>
      <p:sp>
        <p:nvSpPr>
          <p:cNvPr id="6" name="圖說文字: 直線 5">
            <a:extLst>
              <a:ext uri="{FF2B5EF4-FFF2-40B4-BE49-F238E27FC236}">
                <a16:creationId xmlns:a16="http://schemas.microsoft.com/office/drawing/2014/main" id="{834245EF-3E0D-4E11-48EA-7B738051112C}"/>
              </a:ext>
            </a:extLst>
          </p:cNvPr>
          <p:cNvSpPr/>
          <p:nvPr/>
        </p:nvSpPr>
        <p:spPr>
          <a:xfrm>
            <a:off x="7048103" y="881876"/>
            <a:ext cx="5171552" cy="864096"/>
          </a:xfrm>
          <a:prstGeom prst="borderCallout1">
            <a:avLst>
              <a:gd name="adj1" fmla="val 97653"/>
              <a:gd name="adj2" fmla="val -577"/>
              <a:gd name="adj3" fmla="val 173300"/>
              <a:gd name="adj4" fmla="val -89691"/>
            </a:avLst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chemeClr val="accent6"/>
                </a:solidFill>
              </a:rPr>
              <a:t>無量壽</a:t>
            </a:r>
            <a:r>
              <a:rPr lang="zh-TW" altLang="en-US" b="1" dirty="0">
                <a:solidFill>
                  <a:schemeClr val="accent6"/>
                </a:solidFill>
              </a:rPr>
              <a:t>經</a:t>
            </a:r>
            <a:r>
              <a:rPr lang="zh-CN" altLang="en-US" b="1" dirty="0">
                <a:solidFill>
                  <a:schemeClr val="accent6"/>
                </a:solidFill>
              </a:rPr>
              <a:t>（存）</a:t>
            </a:r>
            <a:r>
              <a:rPr lang="en-US" altLang="zh-TW" b="1" dirty="0">
                <a:solidFill>
                  <a:schemeClr val="accent6"/>
                </a:solidFill>
              </a:rPr>
              <a:t>-</a:t>
            </a:r>
            <a:r>
              <a:rPr lang="zh-CN" altLang="en-US" b="1" dirty="0">
                <a:solidFill>
                  <a:schemeClr val="accent6"/>
                </a:solidFill>
              </a:rPr>
              <a:t>康僧鎧</a:t>
            </a:r>
            <a:r>
              <a:rPr lang="zh-TW" altLang="en-US" b="1" dirty="0">
                <a:solidFill>
                  <a:schemeClr val="accent6"/>
                </a:solidFill>
              </a:rPr>
              <a:t>譯</a:t>
            </a:r>
            <a:endParaRPr lang="en-US" altLang="zh-TW" b="1" dirty="0">
              <a:solidFill>
                <a:schemeClr val="accent6"/>
              </a:solidFill>
            </a:endParaRPr>
          </a:p>
          <a:p>
            <a:r>
              <a:rPr lang="zh-TW" altLang="en-US" b="1" dirty="0">
                <a:solidFill>
                  <a:schemeClr val="accent6"/>
                </a:solidFill>
              </a:rPr>
              <a:t>無量清淨平等覺經</a:t>
            </a:r>
            <a:r>
              <a:rPr lang="zh-CN" altLang="en-US" b="1" dirty="0">
                <a:solidFill>
                  <a:schemeClr val="accent6"/>
                </a:solidFill>
              </a:rPr>
              <a:t>（佚）</a:t>
            </a:r>
            <a:r>
              <a:rPr lang="en-US" altLang="zh-CN" b="1" dirty="0">
                <a:solidFill>
                  <a:schemeClr val="accent6"/>
                </a:solidFill>
              </a:rPr>
              <a:t>-</a:t>
            </a:r>
            <a:r>
              <a:rPr lang="zh-CN" altLang="en-US" b="1" dirty="0">
                <a:solidFill>
                  <a:schemeClr val="accent6"/>
                </a:solidFill>
              </a:rPr>
              <a:t>帛延譯</a:t>
            </a:r>
            <a:endParaRPr lang="zh-TW" altLang="en-US" b="1" dirty="0">
              <a:solidFill>
                <a:schemeClr val="accent6"/>
              </a:solidFill>
            </a:endParaRPr>
          </a:p>
        </p:txBody>
      </p:sp>
      <p:sp>
        <p:nvSpPr>
          <p:cNvPr id="7" name="圖說文字: 直線 6">
            <a:extLst>
              <a:ext uri="{FF2B5EF4-FFF2-40B4-BE49-F238E27FC236}">
                <a16:creationId xmlns:a16="http://schemas.microsoft.com/office/drawing/2014/main" id="{6DBE3871-C551-2ABD-46B1-B7E93E53A416}"/>
              </a:ext>
            </a:extLst>
          </p:cNvPr>
          <p:cNvSpPr/>
          <p:nvPr/>
        </p:nvSpPr>
        <p:spPr>
          <a:xfrm>
            <a:off x="7080761" y="1745972"/>
            <a:ext cx="4991110" cy="864096"/>
          </a:xfrm>
          <a:prstGeom prst="borderCallout1">
            <a:avLst>
              <a:gd name="adj1" fmla="val 40467"/>
              <a:gd name="adj2" fmla="val -95"/>
              <a:gd name="adj3" fmla="val 75128"/>
              <a:gd name="adj4" fmla="val -20767"/>
            </a:avLst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b="1" dirty="0">
                <a:solidFill>
                  <a:schemeClr val="accent6"/>
                </a:solidFill>
              </a:rPr>
              <a:t>佛說阿彌陀三耶三佛薩樓佛檀過度人道經</a:t>
            </a:r>
            <a:r>
              <a:rPr lang="zh-CN" altLang="en-US" b="1" dirty="0">
                <a:solidFill>
                  <a:schemeClr val="accent6"/>
                </a:solidFill>
              </a:rPr>
              <a:t>（存）</a:t>
            </a:r>
            <a:r>
              <a:rPr lang="en-US" altLang="zh-TW" b="1" dirty="0">
                <a:solidFill>
                  <a:schemeClr val="accent6"/>
                </a:solidFill>
              </a:rPr>
              <a:t>-</a:t>
            </a:r>
            <a:r>
              <a:rPr lang="zh-CN" altLang="en-US" b="1" dirty="0">
                <a:solidFill>
                  <a:schemeClr val="accent6"/>
                </a:solidFill>
              </a:rPr>
              <a:t>支謙</a:t>
            </a:r>
            <a:r>
              <a:rPr lang="zh-TW" altLang="en-US" b="1" dirty="0">
                <a:solidFill>
                  <a:schemeClr val="accent6"/>
                </a:solidFill>
              </a:rPr>
              <a:t>譯</a:t>
            </a:r>
            <a:endParaRPr lang="en-US" altLang="zh-TW" b="1" dirty="0">
              <a:solidFill>
                <a:schemeClr val="accent6"/>
              </a:solidFill>
            </a:endParaRPr>
          </a:p>
        </p:txBody>
      </p:sp>
      <p:sp>
        <p:nvSpPr>
          <p:cNvPr id="8" name="圖說文字: 直線 7">
            <a:extLst>
              <a:ext uri="{FF2B5EF4-FFF2-40B4-BE49-F238E27FC236}">
                <a16:creationId xmlns:a16="http://schemas.microsoft.com/office/drawing/2014/main" id="{8185A0C5-1D80-942A-E427-13750DC02427}"/>
              </a:ext>
            </a:extLst>
          </p:cNvPr>
          <p:cNvSpPr/>
          <p:nvPr/>
        </p:nvSpPr>
        <p:spPr>
          <a:xfrm>
            <a:off x="7089131" y="2642983"/>
            <a:ext cx="4991110" cy="1258554"/>
          </a:xfrm>
          <a:prstGeom prst="borderCallout1">
            <a:avLst>
              <a:gd name="adj1" fmla="val 40467"/>
              <a:gd name="adj2" fmla="val -95"/>
              <a:gd name="adj3" fmla="val 65138"/>
              <a:gd name="adj4" fmla="val -98629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慧遠大師（</a:t>
            </a:r>
            <a:r>
              <a:rPr lang="en-US" altLang="zh-CN" b="1" dirty="0">
                <a:solidFill>
                  <a:srgbClr val="C00000"/>
                </a:solidFill>
              </a:rPr>
              <a:t>334</a:t>
            </a:r>
            <a:r>
              <a:rPr lang="zh-CN" altLang="en-US" b="1" dirty="0">
                <a:solidFill>
                  <a:srgbClr val="C00000"/>
                </a:solidFill>
              </a:rPr>
              <a:t>～</a:t>
            </a:r>
            <a:r>
              <a:rPr lang="en-US" altLang="zh-CN" b="1" dirty="0">
                <a:solidFill>
                  <a:srgbClr val="C00000"/>
                </a:solidFill>
              </a:rPr>
              <a:t>416</a:t>
            </a:r>
            <a:r>
              <a:rPr lang="zh-CN" altLang="en-US" b="1" dirty="0">
                <a:solidFill>
                  <a:srgbClr val="C00000"/>
                </a:solidFill>
              </a:rPr>
              <a:t>）於廬山東林寺結白蓮社念佛（觀想念佛），共期西方。</a:t>
            </a:r>
            <a:r>
              <a:rPr lang="en-US" altLang="zh-TW" b="1" dirty="0">
                <a:solidFill>
                  <a:srgbClr val="C00000"/>
                </a:solidFill>
              </a:rPr>
              <a:t>123</a:t>
            </a:r>
            <a:r>
              <a:rPr lang="zh-TW" altLang="en-US" b="1" dirty="0">
                <a:solidFill>
                  <a:srgbClr val="C00000"/>
                </a:solidFill>
              </a:rPr>
              <a:t>人均有往生淨土的瑞相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9" name="圖說文字: 直線 8">
            <a:extLst>
              <a:ext uri="{FF2B5EF4-FFF2-40B4-BE49-F238E27FC236}">
                <a16:creationId xmlns:a16="http://schemas.microsoft.com/office/drawing/2014/main" id="{C16E1964-9E25-E94E-252F-90DF2A9D5B38}"/>
              </a:ext>
            </a:extLst>
          </p:cNvPr>
          <p:cNvSpPr/>
          <p:nvPr/>
        </p:nvSpPr>
        <p:spPr>
          <a:xfrm>
            <a:off x="7089131" y="3934452"/>
            <a:ext cx="4991110" cy="1258554"/>
          </a:xfrm>
          <a:prstGeom prst="borderCallout1">
            <a:avLst>
              <a:gd name="adj1" fmla="val 85398"/>
              <a:gd name="adj2" fmla="val -577"/>
              <a:gd name="adj3" fmla="val 89413"/>
              <a:gd name="adj4" fmla="val -36677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曇鸞大師（</a:t>
            </a:r>
            <a:r>
              <a:rPr lang="en-US" altLang="zh-TW" b="1" dirty="0">
                <a:solidFill>
                  <a:srgbClr val="C00000"/>
                </a:solidFill>
              </a:rPr>
              <a:t>476—542</a:t>
            </a:r>
            <a:r>
              <a:rPr lang="zh-CN" altLang="en-US" b="1" dirty="0">
                <a:solidFill>
                  <a:srgbClr val="C00000"/>
                </a:solidFill>
              </a:rPr>
              <a:t>）作</a:t>
            </a:r>
            <a:r>
              <a:rPr lang="en-US" altLang="zh-CN" b="1" dirty="0">
                <a:solidFill>
                  <a:srgbClr val="C00000"/>
                </a:solidFill>
              </a:rPr>
              <a:t>《</a:t>
            </a:r>
            <a:r>
              <a:rPr lang="zh-CN" altLang="en-US" b="1" dirty="0">
                <a:solidFill>
                  <a:srgbClr val="C00000"/>
                </a:solidFill>
              </a:rPr>
              <a:t>往生論註</a:t>
            </a:r>
            <a:r>
              <a:rPr lang="en-US" altLang="zh-CN" b="1" dirty="0">
                <a:solidFill>
                  <a:srgbClr val="C00000"/>
                </a:solidFill>
              </a:rPr>
              <a:t>》</a:t>
            </a:r>
            <a:r>
              <a:rPr lang="en-US" altLang="zh-TW" b="1" dirty="0">
                <a:solidFill>
                  <a:srgbClr val="C00000"/>
                </a:solidFill>
              </a:rPr>
              <a:t>《</a:t>
            </a:r>
            <a:r>
              <a:rPr lang="zh-TW" altLang="en-US" b="1" dirty="0">
                <a:solidFill>
                  <a:srgbClr val="C00000"/>
                </a:solidFill>
              </a:rPr>
              <a:t>略論安樂淨土義</a:t>
            </a:r>
            <a:r>
              <a:rPr lang="en-US" altLang="zh-TW" b="1" dirty="0">
                <a:solidFill>
                  <a:srgbClr val="C00000"/>
                </a:solidFill>
              </a:rPr>
              <a:t>》</a:t>
            </a:r>
            <a:r>
              <a:rPr lang="zh-CN" altLang="en-US" b="1" dirty="0">
                <a:solidFill>
                  <a:srgbClr val="C00000"/>
                </a:solidFill>
              </a:rPr>
              <a:t>等，</a:t>
            </a:r>
            <a:r>
              <a:rPr lang="zh-TW" altLang="en-US" b="1" dirty="0">
                <a:solidFill>
                  <a:srgbClr val="C00000"/>
                </a:solidFill>
              </a:rPr>
              <a:t>提出「二道二力說」</a:t>
            </a:r>
            <a:r>
              <a:rPr lang="zh-CN" altLang="en-US" b="1" dirty="0">
                <a:solidFill>
                  <a:srgbClr val="C00000"/>
                </a:solidFill>
              </a:rPr>
              <a:t>，</a:t>
            </a:r>
            <a:r>
              <a:rPr lang="zh-TW" altLang="en-US" b="1" dirty="0">
                <a:solidFill>
                  <a:srgbClr val="C00000"/>
                </a:solidFill>
              </a:rPr>
              <a:t>為淨土宗</a:t>
            </a:r>
            <a:r>
              <a:rPr lang="zh-CN" altLang="en-US" b="1" dirty="0">
                <a:solidFill>
                  <a:srgbClr val="C00000"/>
                </a:solidFill>
              </a:rPr>
              <a:t>立</a:t>
            </a:r>
            <a:r>
              <a:rPr lang="zh-TW" altLang="en-US" b="1" dirty="0">
                <a:solidFill>
                  <a:srgbClr val="C00000"/>
                </a:solidFill>
              </a:rPr>
              <a:t>根基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10" name="圖說文字: 直線 9">
            <a:extLst>
              <a:ext uri="{FF2B5EF4-FFF2-40B4-BE49-F238E27FC236}">
                <a16:creationId xmlns:a16="http://schemas.microsoft.com/office/drawing/2014/main" id="{021D8F66-4146-7431-EF87-0F457CB213DB}"/>
              </a:ext>
            </a:extLst>
          </p:cNvPr>
          <p:cNvSpPr/>
          <p:nvPr/>
        </p:nvSpPr>
        <p:spPr>
          <a:xfrm>
            <a:off x="7068335" y="5225921"/>
            <a:ext cx="4991110" cy="1558445"/>
          </a:xfrm>
          <a:prstGeom prst="borderCallout1">
            <a:avLst>
              <a:gd name="adj1" fmla="val 52819"/>
              <a:gd name="adj2" fmla="val -818"/>
              <a:gd name="adj3" fmla="val 53746"/>
              <a:gd name="adj4" fmla="val -36918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道綽大師（</a:t>
            </a:r>
            <a:r>
              <a:rPr lang="en-US" altLang="zh-TW" b="1" dirty="0">
                <a:solidFill>
                  <a:srgbClr val="C00000"/>
                </a:solidFill>
              </a:rPr>
              <a:t>562—645</a:t>
            </a:r>
            <a:r>
              <a:rPr lang="zh-CN" altLang="en-US" b="1" dirty="0">
                <a:solidFill>
                  <a:srgbClr val="C00000"/>
                </a:solidFill>
              </a:rPr>
              <a:t>）遙承曇鸞大師，著</a:t>
            </a:r>
            <a:r>
              <a:rPr lang="en-US" altLang="zh-CN" b="1" dirty="0">
                <a:solidFill>
                  <a:srgbClr val="C00000"/>
                </a:solidFill>
              </a:rPr>
              <a:t>《</a:t>
            </a:r>
            <a:r>
              <a:rPr lang="zh-CN" altLang="en-US" b="1" dirty="0">
                <a:solidFill>
                  <a:srgbClr val="C00000"/>
                </a:solidFill>
              </a:rPr>
              <a:t>安樂集</a:t>
            </a:r>
            <a:r>
              <a:rPr lang="en-US" altLang="zh-CN" b="1" dirty="0">
                <a:solidFill>
                  <a:srgbClr val="C00000"/>
                </a:solidFill>
              </a:rPr>
              <a:t>》</a:t>
            </a:r>
            <a:r>
              <a:rPr lang="zh-CN" altLang="en-US" b="1" dirty="0">
                <a:solidFill>
                  <a:srgbClr val="C00000"/>
                </a:solidFill>
              </a:rPr>
              <a:t>，分</a:t>
            </a:r>
            <a:r>
              <a:rPr lang="zh-TW" altLang="en-US" b="1" dirty="0">
                <a:solidFill>
                  <a:srgbClr val="C00000"/>
                </a:solidFill>
              </a:rPr>
              <a:t>判佛教為聖道門與淨土門</a:t>
            </a:r>
            <a:r>
              <a:rPr lang="zh-CN" altLang="en-US" b="1" dirty="0">
                <a:solidFill>
                  <a:srgbClr val="C00000"/>
                </a:solidFill>
              </a:rPr>
              <a:t>，</a:t>
            </a:r>
            <a:r>
              <a:rPr lang="zh-TW" altLang="en-US" b="1" dirty="0">
                <a:solidFill>
                  <a:srgbClr val="C00000"/>
                </a:solidFill>
              </a:rPr>
              <a:t>在理論系統上確立了淨土宗的地位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535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B9ED5F56-634B-02C4-360C-D464B1AB9F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3070870" cy="6859588"/>
          </a:xfrm>
          <a:prstGeom prst="rect">
            <a:avLst/>
          </a:prstGeom>
        </p:spPr>
      </p:pic>
      <p:sp>
        <p:nvSpPr>
          <p:cNvPr id="5" name="圖說文字: 直線 4">
            <a:extLst>
              <a:ext uri="{FF2B5EF4-FFF2-40B4-BE49-F238E27FC236}">
                <a16:creationId xmlns:a16="http://schemas.microsoft.com/office/drawing/2014/main" id="{61F7D834-B7FB-3269-F539-E768FEFD65BC}"/>
              </a:ext>
            </a:extLst>
          </p:cNvPr>
          <p:cNvSpPr/>
          <p:nvPr/>
        </p:nvSpPr>
        <p:spPr>
          <a:xfrm>
            <a:off x="2998862" y="0"/>
            <a:ext cx="9119542" cy="1917626"/>
          </a:xfrm>
          <a:prstGeom prst="borderCallout1">
            <a:avLst>
              <a:gd name="adj1" fmla="val 7685"/>
              <a:gd name="adj2" fmla="val -290"/>
              <a:gd name="adj3" fmla="val 7701"/>
              <a:gd name="adj4" fmla="val -10864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善導大師（</a:t>
            </a:r>
            <a:r>
              <a:rPr lang="en-US" altLang="zh-TW" b="1" dirty="0">
                <a:solidFill>
                  <a:srgbClr val="C00000"/>
                </a:solidFill>
              </a:rPr>
              <a:t>613—681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為道綽之弟子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r>
              <a:rPr lang="zh-TW" altLang="en-US" b="1" dirty="0">
                <a:solidFill>
                  <a:srgbClr val="C00000"/>
                </a:solidFill>
              </a:rPr>
              <a:t>道綽大師圓寂後，善導轉赴長安，盛弘淨土法門三十年</a:t>
            </a:r>
            <a:r>
              <a:rPr lang="zh-CN" altLang="en-US" b="1" dirty="0">
                <a:solidFill>
                  <a:srgbClr val="C00000"/>
                </a:solidFill>
              </a:rPr>
              <a:t>，</a:t>
            </a:r>
            <a:r>
              <a:rPr lang="zh-TW" altLang="en-US" b="1" dirty="0">
                <a:solidFill>
                  <a:srgbClr val="C00000"/>
                </a:solidFill>
              </a:rPr>
              <a:t>言傳身教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r>
              <a:rPr lang="zh-TW" altLang="en-US" b="1" dirty="0">
                <a:solidFill>
                  <a:srgbClr val="C00000"/>
                </a:solidFill>
              </a:rPr>
              <a:t>師念佛「口出光明」，唐高宗</a:t>
            </a:r>
            <a:r>
              <a:rPr lang="zh-CN" altLang="en-US" b="1" dirty="0">
                <a:solidFill>
                  <a:srgbClr val="C00000"/>
                </a:solidFill>
              </a:rPr>
              <a:t>因</a:t>
            </a:r>
            <a:r>
              <a:rPr lang="zh-TW" altLang="en-US" b="1" dirty="0">
                <a:solidFill>
                  <a:srgbClr val="C00000"/>
                </a:solidFill>
              </a:rPr>
              <a:t>賜額為「光明寺」</a:t>
            </a:r>
            <a:r>
              <a:rPr lang="zh-CN" altLang="en-US" b="1" dirty="0">
                <a:solidFill>
                  <a:srgbClr val="C00000"/>
                </a:solidFill>
              </a:rPr>
              <a:t>。作</a:t>
            </a:r>
            <a:r>
              <a:rPr lang="en-US" altLang="zh-CN" b="1" dirty="0">
                <a:solidFill>
                  <a:srgbClr val="C00000"/>
                </a:solidFill>
              </a:rPr>
              <a:t>《</a:t>
            </a:r>
            <a:r>
              <a:rPr lang="zh-CN" altLang="en-US" b="1" dirty="0">
                <a:solidFill>
                  <a:srgbClr val="C00000"/>
                </a:solidFill>
              </a:rPr>
              <a:t>觀經四帖疏</a:t>
            </a:r>
            <a:r>
              <a:rPr lang="en-US" altLang="zh-CN" b="1" dirty="0">
                <a:solidFill>
                  <a:srgbClr val="C00000"/>
                </a:solidFill>
              </a:rPr>
              <a:t>》</a:t>
            </a:r>
            <a:r>
              <a:rPr lang="zh-CN" altLang="en-US" b="1" dirty="0">
                <a:solidFill>
                  <a:srgbClr val="C00000"/>
                </a:solidFill>
              </a:rPr>
              <a:t>，</a:t>
            </a:r>
            <a:r>
              <a:rPr lang="zh-TW" altLang="en-US" b="1" dirty="0">
                <a:solidFill>
                  <a:srgbClr val="C00000"/>
                </a:solidFill>
              </a:rPr>
              <a:t>古今大德尊為「楷定疏」或「證定疏」</a:t>
            </a:r>
            <a:r>
              <a:rPr lang="zh-CN" altLang="en-US" b="1" dirty="0">
                <a:solidFill>
                  <a:srgbClr val="C00000"/>
                </a:solidFill>
              </a:rPr>
              <a:t>。將佛一代教法總結為：「</a:t>
            </a:r>
            <a:r>
              <a:rPr lang="zh-TW" altLang="en-US" b="1" dirty="0">
                <a:solidFill>
                  <a:srgbClr val="C00000"/>
                </a:solidFill>
              </a:rPr>
              <a:t>雖說定散兩門之益；望佛本願，意在眾生，一向專稱，彌陀佛名。</a:t>
            </a:r>
            <a:r>
              <a:rPr lang="zh-CN" altLang="en-US" b="1" dirty="0">
                <a:solidFill>
                  <a:srgbClr val="C00000"/>
                </a:solidFill>
              </a:rPr>
              <a:t>」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6" name="圖說文字: 直線 5">
            <a:extLst>
              <a:ext uri="{FF2B5EF4-FFF2-40B4-BE49-F238E27FC236}">
                <a16:creationId xmlns:a16="http://schemas.microsoft.com/office/drawing/2014/main" id="{D780844A-2FD7-9888-BE1D-050A8A77AAFD}"/>
              </a:ext>
            </a:extLst>
          </p:cNvPr>
          <p:cNvSpPr/>
          <p:nvPr/>
        </p:nvSpPr>
        <p:spPr>
          <a:xfrm>
            <a:off x="3070871" y="1917626"/>
            <a:ext cx="9119542" cy="864096"/>
          </a:xfrm>
          <a:prstGeom prst="borderCallout1">
            <a:avLst>
              <a:gd name="adj1" fmla="val 3508"/>
              <a:gd name="adj2" fmla="val 7890"/>
              <a:gd name="adj3" fmla="val -146156"/>
              <a:gd name="adj4" fmla="val -4267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承遠大師（</a:t>
            </a:r>
            <a:r>
              <a:rPr lang="en-US" altLang="zh-TW" b="1" dirty="0">
                <a:solidFill>
                  <a:srgbClr val="C00000"/>
                </a:solidFill>
              </a:rPr>
              <a:t>712—802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以</a:t>
            </a:r>
            <a:r>
              <a:rPr lang="en-US" altLang="zh-TW" b="1" dirty="0">
                <a:solidFill>
                  <a:srgbClr val="C00000"/>
                </a:solidFill>
              </a:rPr>
              <a:t>《</a:t>
            </a:r>
            <a:r>
              <a:rPr lang="zh-TW" altLang="en-US" b="1" dirty="0">
                <a:solidFill>
                  <a:srgbClr val="C00000"/>
                </a:solidFill>
              </a:rPr>
              <a:t>般舟三昧經</a:t>
            </a:r>
            <a:r>
              <a:rPr lang="en-US" altLang="zh-TW" b="1" dirty="0">
                <a:solidFill>
                  <a:srgbClr val="C00000"/>
                </a:solidFill>
              </a:rPr>
              <a:t>》</a:t>
            </a:r>
            <a:r>
              <a:rPr lang="zh-TW" altLang="en-US" b="1" dirty="0">
                <a:solidFill>
                  <a:srgbClr val="C00000"/>
                </a:solidFill>
              </a:rPr>
              <a:t>一心念佛教導信徒。唐代宗賜其道場名「般舟道場」，唐德宗賜名「彌陀寺」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7" name="圖說文字: 直線 6">
            <a:extLst>
              <a:ext uri="{FF2B5EF4-FFF2-40B4-BE49-F238E27FC236}">
                <a16:creationId xmlns:a16="http://schemas.microsoft.com/office/drawing/2014/main" id="{08D645A6-F780-846D-1415-F1FB62F979DB}"/>
              </a:ext>
            </a:extLst>
          </p:cNvPr>
          <p:cNvSpPr/>
          <p:nvPr/>
        </p:nvSpPr>
        <p:spPr>
          <a:xfrm>
            <a:off x="3089585" y="2831550"/>
            <a:ext cx="9119542" cy="526236"/>
          </a:xfrm>
          <a:prstGeom prst="borderCallout1">
            <a:avLst>
              <a:gd name="adj1" fmla="val 826"/>
              <a:gd name="adj2" fmla="val 8417"/>
              <a:gd name="adj3" fmla="val -351153"/>
              <a:gd name="adj4" fmla="val -4531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法照大師（</a:t>
            </a:r>
            <a:r>
              <a:rPr lang="en-US" altLang="zh-TW" b="1" dirty="0">
                <a:solidFill>
                  <a:srgbClr val="C00000"/>
                </a:solidFill>
              </a:rPr>
              <a:t>747</a:t>
            </a:r>
            <a:r>
              <a:rPr lang="zh-TW" altLang="en-US" b="1" dirty="0">
                <a:solidFill>
                  <a:srgbClr val="C00000"/>
                </a:solidFill>
              </a:rPr>
              <a:t>～</a:t>
            </a:r>
            <a:r>
              <a:rPr lang="en-US" altLang="zh-TW" b="1" dirty="0">
                <a:solidFill>
                  <a:srgbClr val="C00000"/>
                </a:solidFill>
              </a:rPr>
              <a:t>821</a:t>
            </a:r>
            <a:r>
              <a:rPr lang="zh-CN" altLang="en-US" b="1" dirty="0">
                <a:solidFill>
                  <a:srgbClr val="C00000"/>
                </a:solidFill>
              </a:rPr>
              <a:t>）勤修般舟三昧，</a:t>
            </a:r>
            <a:r>
              <a:rPr lang="zh-TW" altLang="en-US" b="1" dirty="0">
                <a:solidFill>
                  <a:srgbClr val="C00000"/>
                </a:solidFill>
              </a:rPr>
              <a:t>創五會念佛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9" name="圖說文字: 直線 8">
            <a:extLst>
              <a:ext uri="{FF2B5EF4-FFF2-40B4-BE49-F238E27FC236}">
                <a16:creationId xmlns:a16="http://schemas.microsoft.com/office/drawing/2014/main" id="{4D667EB3-9497-192E-5245-7C71FE97AC19}"/>
              </a:ext>
            </a:extLst>
          </p:cNvPr>
          <p:cNvSpPr/>
          <p:nvPr/>
        </p:nvSpPr>
        <p:spPr>
          <a:xfrm>
            <a:off x="3070870" y="3407614"/>
            <a:ext cx="9119542" cy="526236"/>
          </a:xfrm>
          <a:prstGeom prst="borderCallout1">
            <a:avLst>
              <a:gd name="adj1" fmla="val 5399"/>
              <a:gd name="adj2" fmla="val 8417"/>
              <a:gd name="adj3" fmla="val -454039"/>
              <a:gd name="adj4" fmla="val -532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少康大師（？</a:t>
            </a:r>
            <a:r>
              <a:rPr lang="en-US" altLang="zh-TW" b="1" dirty="0">
                <a:solidFill>
                  <a:srgbClr val="C00000"/>
                </a:solidFill>
              </a:rPr>
              <a:t>—805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每念佛一聲，口隨出一佛，時稱之為後善導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10" name="圖說文字: 直線 9">
            <a:extLst>
              <a:ext uri="{FF2B5EF4-FFF2-40B4-BE49-F238E27FC236}">
                <a16:creationId xmlns:a16="http://schemas.microsoft.com/office/drawing/2014/main" id="{7A4A8B36-E902-7134-9358-8C897E131D4A}"/>
              </a:ext>
            </a:extLst>
          </p:cNvPr>
          <p:cNvSpPr/>
          <p:nvPr/>
        </p:nvSpPr>
        <p:spPr>
          <a:xfrm>
            <a:off x="3089585" y="3983678"/>
            <a:ext cx="9119542" cy="754518"/>
          </a:xfrm>
          <a:prstGeom prst="borderCallout1">
            <a:avLst>
              <a:gd name="adj1" fmla="val 5399"/>
              <a:gd name="adj2" fmla="val 8417"/>
              <a:gd name="adj3" fmla="val -351350"/>
              <a:gd name="adj4" fmla="val -532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延壽大師（</a:t>
            </a:r>
            <a:r>
              <a:rPr lang="en-US" altLang="zh-CN" b="1" dirty="0">
                <a:solidFill>
                  <a:srgbClr val="C00000"/>
                </a:solidFill>
              </a:rPr>
              <a:t>904</a:t>
            </a:r>
            <a:r>
              <a:rPr lang="en-US" altLang="zh-TW" b="1" dirty="0">
                <a:solidFill>
                  <a:srgbClr val="C00000"/>
                </a:solidFill>
              </a:rPr>
              <a:t> — </a:t>
            </a:r>
            <a:r>
              <a:rPr lang="en-US" altLang="zh-CN" b="1" dirty="0">
                <a:solidFill>
                  <a:srgbClr val="C00000"/>
                </a:solidFill>
              </a:rPr>
              <a:t>975</a:t>
            </a:r>
            <a:r>
              <a:rPr lang="zh-CN" altLang="en-US" b="1" dirty="0">
                <a:solidFill>
                  <a:srgbClr val="C00000"/>
                </a:solidFill>
              </a:rPr>
              <a:t>）著</a:t>
            </a:r>
            <a:r>
              <a:rPr lang="en-US" altLang="zh-CN" b="1" dirty="0">
                <a:solidFill>
                  <a:srgbClr val="C00000"/>
                </a:solidFill>
              </a:rPr>
              <a:t>《</a:t>
            </a:r>
            <a:r>
              <a:rPr lang="zh-CN" altLang="en-US" b="1" dirty="0">
                <a:solidFill>
                  <a:srgbClr val="C00000"/>
                </a:solidFill>
              </a:rPr>
              <a:t>宗鏡錄</a:t>
            </a:r>
            <a:r>
              <a:rPr lang="en-US" altLang="zh-CN" b="1" dirty="0">
                <a:solidFill>
                  <a:srgbClr val="C00000"/>
                </a:solidFill>
              </a:rPr>
              <a:t>》《</a:t>
            </a:r>
            <a:r>
              <a:rPr lang="zh-CN" altLang="en-US" b="1" dirty="0">
                <a:solidFill>
                  <a:srgbClr val="C00000"/>
                </a:solidFill>
              </a:rPr>
              <a:t>萬善同歸集</a:t>
            </a:r>
            <a:r>
              <a:rPr lang="en-US" altLang="zh-CN" b="1" dirty="0">
                <a:solidFill>
                  <a:srgbClr val="C00000"/>
                </a:solidFill>
              </a:rPr>
              <a:t>》</a:t>
            </a:r>
            <a:r>
              <a:rPr lang="zh-CN" altLang="en-US" b="1" dirty="0">
                <a:solidFill>
                  <a:srgbClr val="C00000"/>
                </a:solidFill>
              </a:rPr>
              <a:t>等。</a:t>
            </a:r>
            <a:r>
              <a:rPr lang="zh-TW" altLang="en-US" b="1" dirty="0">
                <a:solidFill>
                  <a:srgbClr val="C00000"/>
                </a:solidFill>
              </a:rPr>
              <a:t>作四料簡，宣揚禪淨同修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11" name="圖說文字: 直線 10">
            <a:extLst>
              <a:ext uri="{FF2B5EF4-FFF2-40B4-BE49-F238E27FC236}">
                <a16:creationId xmlns:a16="http://schemas.microsoft.com/office/drawing/2014/main" id="{5B274E6F-2245-8AC6-8A5E-2259CA6CF9BD}"/>
              </a:ext>
            </a:extLst>
          </p:cNvPr>
          <p:cNvSpPr/>
          <p:nvPr/>
        </p:nvSpPr>
        <p:spPr>
          <a:xfrm>
            <a:off x="3070870" y="4763508"/>
            <a:ext cx="9119542" cy="526236"/>
          </a:xfrm>
          <a:prstGeom prst="borderCallout1">
            <a:avLst>
              <a:gd name="adj1" fmla="val 5399"/>
              <a:gd name="adj2" fmla="val 8417"/>
              <a:gd name="adj3" fmla="val -568553"/>
              <a:gd name="adj4" fmla="val -6510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省常大師（</a:t>
            </a:r>
            <a:r>
              <a:rPr lang="en-US" altLang="zh-TW" b="1" dirty="0">
                <a:solidFill>
                  <a:srgbClr val="C00000"/>
                </a:solidFill>
              </a:rPr>
              <a:t>959—1020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西湖昭慶寺專修淨業</a:t>
            </a:r>
            <a:r>
              <a:rPr lang="zh-CN" altLang="en-US" b="1" dirty="0">
                <a:solidFill>
                  <a:srgbClr val="C00000"/>
                </a:solidFill>
              </a:rPr>
              <a:t>，</a:t>
            </a:r>
            <a:r>
              <a:rPr lang="zh-TW" altLang="en-US" b="1" dirty="0">
                <a:solidFill>
                  <a:srgbClr val="C00000"/>
                </a:solidFill>
              </a:rPr>
              <a:t>結蓮社</a:t>
            </a:r>
            <a:r>
              <a:rPr lang="zh-CN" altLang="en-US" b="1" dirty="0">
                <a:solidFill>
                  <a:srgbClr val="C00000"/>
                </a:solidFill>
              </a:rPr>
              <a:t>與大眾</a:t>
            </a:r>
            <a:r>
              <a:rPr lang="zh-TW" altLang="en-US" b="1" dirty="0">
                <a:solidFill>
                  <a:srgbClr val="C00000"/>
                </a:solidFill>
              </a:rPr>
              <a:t>念佛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12" name="圖說文字: 直線 11">
            <a:extLst>
              <a:ext uri="{FF2B5EF4-FFF2-40B4-BE49-F238E27FC236}">
                <a16:creationId xmlns:a16="http://schemas.microsoft.com/office/drawing/2014/main" id="{631FEB42-C4AE-CD1C-0004-B37DFB072534}"/>
              </a:ext>
            </a:extLst>
          </p:cNvPr>
          <p:cNvSpPr/>
          <p:nvPr/>
        </p:nvSpPr>
        <p:spPr>
          <a:xfrm>
            <a:off x="3070870" y="5315056"/>
            <a:ext cx="9119542" cy="526236"/>
          </a:xfrm>
          <a:prstGeom prst="borderCallout1">
            <a:avLst>
              <a:gd name="adj1" fmla="val 5399"/>
              <a:gd name="adj2" fmla="val 8417"/>
              <a:gd name="adj3" fmla="val -221028"/>
              <a:gd name="adj4" fmla="val -6774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蓮池大師（</a:t>
            </a:r>
            <a:r>
              <a:rPr lang="en-US" altLang="zh-TW" b="1" dirty="0">
                <a:solidFill>
                  <a:srgbClr val="C00000"/>
                </a:solidFill>
              </a:rPr>
              <a:t>1535—1615</a:t>
            </a:r>
            <a:r>
              <a:rPr lang="zh-CN" altLang="en-US" b="1" dirty="0">
                <a:solidFill>
                  <a:srgbClr val="C00000"/>
                </a:solidFill>
              </a:rPr>
              <a:t>）著</a:t>
            </a:r>
            <a:r>
              <a:rPr lang="en-US" altLang="zh-TW" b="1" dirty="0">
                <a:solidFill>
                  <a:srgbClr val="C00000"/>
                </a:solidFill>
              </a:rPr>
              <a:t>《</a:t>
            </a:r>
            <a:r>
              <a:rPr lang="zh-TW" altLang="en-US" b="1" dirty="0">
                <a:solidFill>
                  <a:srgbClr val="C00000"/>
                </a:solidFill>
              </a:rPr>
              <a:t>彌陀疏鈔</a:t>
            </a:r>
            <a:r>
              <a:rPr lang="en-US" altLang="zh-TW" b="1" dirty="0">
                <a:solidFill>
                  <a:srgbClr val="C00000"/>
                </a:solidFill>
              </a:rPr>
              <a:t>》</a:t>
            </a:r>
            <a:r>
              <a:rPr lang="zh-TW" altLang="en-US" b="1" dirty="0">
                <a:solidFill>
                  <a:srgbClr val="C00000"/>
                </a:solidFill>
              </a:rPr>
              <a:t>等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r>
              <a:rPr lang="zh-TW" altLang="en-US" b="1" dirty="0">
                <a:solidFill>
                  <a:srgbClr val="C00000"/>
                </a:solidFill>
              </a:rPr>
              <a:t>以禪淨雙修教導門下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13" name="圖說文字: 直線 12">
            <a:extLst>
              <a:ext uri="{FF2B5EF4-FFF2-40B4-BE49-F238E27FC236}">
                <a16:creationId xmlns:a16="http://schemas.microsoft.com/office/drawing/2014/main" id="{FC890183-7106-DAEA-850D-6F7B8B9ABCA9}"/>
              </a:ext>
            </a:extLst>
          </p:cNvPr>
          <p:cNvSpPr/>
          <p:nvPr/>
        </p:nvSpPr>
        <p:spPr>
          <a:xfrm>
            <a:off x="3070871" y="5866604"/>
            <a:ext cx="9119542" cy="898796"/>
          </a:xfrm>
          <a:prstGeom prst="borderCallout1">
            <a:avLst>
              <a:gd name="adj1" fmla="val 5399"/>
              <a:gd name="adj2" fmla="val 8417"/>
              <a:gd name="adj3" fmla="val -170480"/>
              <a:gd name="adj4" fmla="val -6510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蕅益大師（</a:t>
            </a:r>
            <a:r>
              <a:rPr lang="en-US" altLang="zh-TW" b="1" dirty="0">
                <a:solidFill>
                  <a:srgbClr val="C00000"/>
                </a:solidFill>
              </a:rPr>
              <a:t>1599—1655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倡三學一源論，認為禪、教宗、律互為用</a:t>
            </a:r>
            <a:r>
              <a:rPr lang="zh-CN" altLang="en-US" b="1" dirty="0">
                <a:solidFill>
                  <a:srgbClr val="C00000"/>
                </a:solidFill>
              </a:rPr>
              <a:t>。著</a:t>
            </a:r>
            <a:r>
              <a:rPr lang="en-US" altLang="zh-CN" b="1" dirty="0">
                <a:solidFill>
                  <a:srgbClr val="C00000"/>
                </a:solidFill>
              </a:rPr>
              <a:t>《</a:t>
            </a:r>
            <a:r>
              <a:rPr lang="zh-CN" altLang="en-US" b="1" dirty="0">
                <a:solidFill>
                  <a:srgbClr val="C00000"/>
                </a:solidFill>
              </a:rPr>
              <a:t>彌陀要解</a:t>
            </a:r>
            <a:r>
              <a:rPr lang="en-US" altLang="zh-CN" b="1" dirty="0">
                <a:solidFill>
                  <a:srgbClr val="C00000"/>
                </a:solidFill>
              </a:rPr>
              <a:t>》</a:t>
            </a:r>
            <a:r>
              <a:rPr lang="zh-CN" altLang="en-US" b="1" dirty="0">
                <a:solidFill>
                  <a:srgbClr val="C00000"/>
                </a:solidFill>
              </a:rPr>
              <a:t>等。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859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534EBE49-3B0A-C5AA-134B-13E5D847DD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070870" cy="6859588"/>
          </a:xfrm>
          <a:prstGeom prst="rect">
            <a:avLst/>
          </a:prstGeom>
        </p:spPr>
      </p:pic>
      <p:sp>
        <p:nvSpPr>
          <p:cNvPr id="4" name="圖說文字: 直線 3">
            <a:extLst>
              <a:ext uri="{FF2B5EF4-FFF2-40B4-BE49-F238E27FC236}">
                <a16:creationId xmlns:a16="http://schemas.microsoft.com/office/drawing/2014/main" id="{1596F81F-8EB1-D290-41A4-80190D78B566}"/>
              </a:ext>
            </a:extLst>
          </p:cNvPr>
          <p:cNvSpPr/>
          <p:nvPr/>
        </p:nvSpPr>
        <p:spPr>
          <a:xfrm>
            <a:off x="3070869" y="117426"/>
            <a:ext cx="9078643" cy="898796"/>
          </a:xfrm>
          <a:prstGeom prst="borderCallout1">
            <a:avLst>
              <a:gd name="adj1" fmla="val 46897"/>
              <a:gd name="adj2" fmla="val -422"/>
              <a:gd name="adj3" fmla="val 481434"/>
              <a:gd name="adj4" fmla="val -7031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行策大師（</a:t>
            </a:r>
            <a:r>
              <a:rPr lang="en-US" altLang="zh-TW" b="1" dirty="0">
                <a:solidFill>
                  <a:srgbClr val="C00000"/>
                </a:solidFill>
              </a:rPr>
              <a:t>1628—1682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於杭州法華山專修淨土。</a:t>
            </a:r>
            <a:r>
              <a:rPr lang="zh-CN" altLang="en-US" b="1" dirty="0">
                <a:solidFill>
                  <a:srgbClr val="C00000"/>
                </a:solidFill>
              </a:rPr>
              <a:t>於</a:t>
            </a:r>
            <a:r>
              <a:rPr lang="zh-TW" altLang="en-US" b="1" dirty="0">
                <a:solidFill>
                  <a:srgbClr val="C00000"/>
                </a:solidFill>
              </a:rPr>
              <a:t>虞山普仁院復興淨土宗。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5" name="圖說文字: 直線 4">
            <a:extLst>
              <a:ext uri="{FF2B5EF4-FFF2-40B4-BE49-F238E27FC236}">
                <a16:creationId xmlns:a16="http://schemas.microsoft.com/office/drawing/2014/main" id="{5C69B31A-D7BA-6870-BC46-3EB31172B253}"/>
              </a:ext>
            </a:extLst>
          </p:cNvPr>
          <p:cNvSpPr/>
          <p:nvPr/>
        </p:nvSpPr>
        <p:spPr>
          <a:xfrm>
            <a:off x="3070869" y="1057953"/>
            <a:ext cx="9078643" cy="898796"/>
          </a:xfrm>
          <a:prstGeom prst="borderCallout1">
            <a:avLst>
              <a:gd name="adj1" fmla="val 46897"/>
              <a:gd name="adj2" fmla="val -422"/>
              <a:gd name="adj3" fmla="val 425211"/>
              <a:gd name="adj4" fmla="val -7164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省庵大師（</a:t>
            </a:r>
            <a:r>
              <a:rPr lang="en-US" altLang="zh-TW" b="1" dirty="0">
                <a:solidFill>
                  <a:srgbClr val="C00000"/>
                </a:solidFill>
              </a:rPr>
              <a:t>1686</a:t>
            </a:r>
            <a:r>
              <a:rPr lang="zh-TW" altLang="en-US" b="1" dirty="0">
                <a:solidFill>
                  <a:srgbClr val="C00000"/>
                </a:solidFill>
              </a:rPr>
              <a:t>年</a:t>
            </a:r>
            <a:r>
              <a:rPr lang="en-US" altLang="zh-TW" b="1" dirty="0">
                <a:solidFill>
                  <a:srgbClr val="C00000"/>
                </a:solidFill>
              </a:rPr>
              <a:t>—1734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晚年專修淨土。著</a:t>
            </a:r>
            <a:r>
              <a:rPr lang="en-US" altLang="zh-TW" b="1" dirty="0">
                <a:solidFill>
                  <a:srgbClr val="C00000"/>
                </a:solidFill>
              </a:rPr>
              <a:t>《</a:t>
            </a:r>
            <a:r>
              <a:rPr lang="zh-TW" altLang="en-US" b="1" dirty="0">
                <a:solidFill>
                  <a:srgbClr val="C00000"/>
                </a:solidFill>
              </a:rPr>
              <a:t>淨土詩</a:t>
            </a:r>
            <a:r>
              <a:rPr lang="en-US" altLang="zh-TW" b="1" dirty="0">
                <a:solidFill>
                  <a:srgbClr val="C00000"/>
                </a:solidFill>
              </a:rPr>
              <a:t>》《</a:t>
            </a:r>
            <a:r>
              <a:rPr lang="zh-TW" altLang="en-US" b="1" dirty="0">
                <a:solidFill>
                  <a:srgbClr val="C00000"/>
                </a:solidFill>
              </a:rPr>
              <a:t>西方發願文注</a:t>
            </a:r>
            <a:r>
              <a:rPr lang="en-US" altLang="zh-TW" b="1" dirty="0">
                <a:solidFill>
                  <a:srgbClr val="C00000"/>
                </a:solidFill>
              </a:rPr>
              <a:t>》《</a:t>
            </a:r>
            <a:r>
              <a:rPr lang="zh-TW" altLang="en-US" b="1" dirty="0">
                <a:solidFill>
                  <a:srgbClr val="C00000"/>
                </a:solidFill>
              </a:rPr>
              <a:t>勸發菩提心文</a:t>
            </a:r>
            <a:r>
              <a:rPr lang="en-US" altLang="zh-TW" b="1" dirty="0">
                <a:solidFill>
                  <a:srgbClr val="C00000"/>
                </a:solidFill>
              </a:rPr>
              <a:t>》</a:t>
            </a:r>
            <a:r>
              <a:rPr lang="zh-TW" altLang="en-US" b="1" dirty="0">
                <a:solidFill>
                  <a:srgbClr val="C00000"/>
                </a:solidFill>
              </a:rPr>
              <a:t>等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8" name="圖說文字: 直線 7">
            <a:extLst>
              <a:ext uri="{FF2B5EF4-FFF2-40B4-BE49-F238E27FC236}">
                <a16:creationId xmlns:a16="http://schemas.microsoft.com/office/drawing/2014/main" id="{9E28902F-4B4F-658D-A6AA-913B94030A28}"/>
              </a:ext>
            </a:extLst>
          </p:cNvPr>
          <p:cNvSpPr/>
          <p:nvPr/>
        </p:nvSpPr>
        <p:spPr>
          <a:xfrm>
            <a:off x="3083595" y="1998480"/>
            <a:ext cx="9078643" cy="1296144"/>
          </a:xfrm>
          <a:prstGeom prst="borderCallout1">
            <a:avLst>
              <a:gd name="adj1" fmla="val 46897"/>
              <a:gd name="adj2" fmla="val -422"/>
              <a:gd name="adj3" fmla="val 240488"/>
              <a:gd name="adj4" fmla="val -7164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徹悟大師（</a:t>
            </a:r>
            <a:r>
              <a:rPr lang="en-US" altLang="zh-TW" b="1" dirty="0">
                <a:solidFill>
                  <a:srgbClr val="C00000"/>
                </a:solidFill>
              </a:rPr>
              <a:t>1741</a:t>
            </a:r>
            <a:r>
              <a:rPr lang="zh-TW" altLang="en-US" b="1" dirty="0">
                <a:solidFill>
                  <a:srgbClr val="C00000"/>
                </a:solidFill>
              </a:rPr>
              <a:t>～</a:t>
            </a:r>
            <a:r>
              <a:rPr lang="en-US" altLang="zh-TW" b="1" dirty="0">
                <a:solidFill>
                  <a:srgbClr val="C00000"/>
                </a:solidFill>
              </a:rPr>
              <a:t>1810</a:t>
            </a:r>
            <a:r>
              <a:rPr lang="zh-CN" altLang="en-US" b="1" dirty="0">
                <a:solidFill>
                  <a:srgbClr val="C00000"/>
                </a:solidFill>
              </a:rPr>
              <a:t>）參禪徹悟之後，</a:t>
            </a:r>
            <a:r>
              <a:rPr lang="zh-TW" altLang="en-US" b="1" dirty="0">
                <a:solidFill>
                  <a:srgbClr val="C00000"/>
                </a:solidFill>
              </a:rPr>
              <a:t>一意歸心西方淨土，專修專弘淨宗。將「真為生死，發菩提心，以深信願，持佛名號」十六字，楷定為念佛法門一大綱宗。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  <p:sp>
        <p:nvSpPr>
          <p:cNvPr id="9" name="圖說文字: 直線 8">
            <a:extLst>
              <a:ext uri="{FF2B5EF4-FFF2-40B4-BE49-F238E27FC236}">
                <a16:creationId xmlns:a16="http://schemas.microsoft.com/office/drawing/2014/main" id="{0C203132-3BCE-14DB-AF35-02D88F5E749D}"/>
              </a:ext>
            </a:extLst>
          </p:cNvPr>
          <p:cNvSpPr/>
          <p:nvPr/>
        </p:nvSpPr>
        <p:spPr>
          <a:xfrm>
            <a:off x="3100526" y="3368525"/>
            <a:ext cx="9078643" cy="1872208"/>
          </a:xfrm>
          <a:prstGeom prst="borderCallout1">
            <a:avLst>
              <a:gd name="adj1" fmla="val 46897"/>
              <a:gd name="adj2" fmla="val -422"/>
              <a:gd name="adj3" fmla="val 133095"/>
              <a:gd name="adj4" fmla="val -7562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CN" altLang="en-US" b="1" dirty="0">
                <a:solidFill>
                  <a:srgbClr val="C00000"/>
                </a:solidFill>
              </a:rPr>
              <a:t>印光大師（</a:t>
            </a:r>
            <a:r>
              <a:rPr lang="en-US" altLang="zh-TW" b="1" dirty="0">
                <a:solidFill>
                  <a:srgbClr val="C00000"/>
                </a:solidFill>
              </a:rPr>
              <a:t>1861</a:t>
            </a:r>
            <a:r>
              <a:rPr lang="zh-TW" altLang="en-US" b="1" dirty="0">
                <a:solidFill>
                  <a:srgbClr val="C00000"/>
                </a:solidFill>
              </a:rPr>
              <a:t>～</a:t>
            </a:r>
            <a:r>
              <a:rPr lang="en-US" altLang="zh-TW" b="1" dirty="0">
                <a:solidFill>
                  <a:srgbClr val="C00000"/>
                </a:solidFill>
              </a:rPr>
              <a:t>1940</a:t>
            </a:r>
            <a:r>
              <a:rPr lang="zh-CN" altLang="en-US" b="1" dirty="0">
                <a:solidFill>
                  <a:srgbClr val="C00000"/>
                </a:solidFill>
              </a:rPr>
              <a:t>）</a:t>
            </a:r>
            <a:r>
              <a:rPr lang="zh-TW" altLang="en-US" b="1" dirty="0">
                <a:solidFill>
                  <a:srgbClr val="C00000"/>
                </a:solidFill>
              </a:rPr>
              <a:t>出家三十餘年，始終韜晦。長期晝夜</a:t>
            </a:r>
            <a:r>
              <a:rPr lang="zh-CN" altLang="en-US" b="1" dirty="0">
                <a:solidFill>
                  <a:srgbClr val="C00000"/>
                </a:solidFill>
              </a:rPr>
              <a:t>念佛</a:t>
            </a:r>
            <a:r>
              <a:rPr lang="zh-TW" altLang="en-US" b="1" dirty="0">
                <a:solidFill>
                  <a:srgbClr val="C00000"/>
                </a:solidFill>
              </a:rPr>
              <a:t>，早證念佛三昧。以文字因緣作人天眼目，其著作有</a:t>
            </a:r>
            <a:r>
              <a:rPr lang="en-US" altLang="zh-TW" b="1" dirty="0">
                <a:solidFill>
                  <a:srgbClr val="C00000"/>
                </a:solidFill>
              </a:rPr>
              <a:t>《</a:t>
            </a:r>
            <a:r>
              <a:rPr lang="zh-TW" altLang="en-US" b="1" dirty="0">
                <a:solidFill>
                  <a:srgbClr val="C00000"/>
                </a:solidFill>
              </a:rPr>
              <a:t>印光法師文鈔</a:t>
            </a:r>
            <a:r>
              <a:rPr lang="en-US" altLang="zh-TW" b="1" dirty="0">
                <a:solidFill>
                  <a:srgbClr val="C00000"/>
                </a:solidFill>
              </a:rPr>
              <a:t>》</a:t>
            </a:r>
            <a:r>
              <a:rPr lang="zh-TW" altLang="en-US" b="1" dirty="0">
                <a:solidFill>
                  <a:srgbClr val="C00000"/>
                </a:solidFill>
              </a:rPr>
              <a:t>正、續篇</a:t>
            </a:r>
            <a:r>
              <a:rPr lang="zh-CN" altLang="en-US" b="1" dirty="0">
                <a:solidFill>
                  <a:srgbClr val="C00000"/>
                </a:solidFill>
              </a:rPr>
              <a:t>。</a:t>
            </a:r>
            <a:r>
              <a:rPr lang="zh-TW" altLang="en-US" b="1" dirty="0">
                <a:solidFill>
                  <a:srgbClr val="C00000"/>
                </a:solidFill>
              </a:rPr>
              <a:t>大師的淨土思想上承古佛祖師之血脈，下契近代眾生之根機，言言歸宗，字字見諦。剴切指陳：淨土法門是末法眾生出離生死的唯一要道。</a:t>
            </a:r>
            <a:endParaRPr lang="en-US" altLang="zh-TW" b="1" dirty="0">
              <a:solidFill>
                <a:srgbClr val="C00000"/>
              </a:solidFill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541418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9123"/>
    </mc:Choice>
    <mc:Fallback xmlns="">
      <p:transition spd="slow" advTm="1769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10D1897-96F8-1A95-E2CD-94F29EE5905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第一講</a:t>
            </a:r>
            <a:endParaRPr lang="en-US" altLang="zh-TW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099A9F53-316D-5855-7977-08E41583724A}"/>
              </a:ext>
            </a:extLst>
          </p:cNvPr>
          <p:cNvSpPr txBox="1"/>
          <p:nvPr/>
        </p:nvSpPr>
        <p:spPr>
          <a:xfrm>
            <a:off x="5195098" y="837506"/>
            <a:ext cx="5724644" cy="53825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淨土的思想在十宗裡面是最早的，但開始有系統的組織又是在十宗裡面是最晚的一支。因為淨土宗它不像其他的宗派有法脈的傳承， 它 沒有明顯的師徒相傳；其他的各宗派有用衣缽的傳承或者是授記，唯獨淨土宗沒有這樣的傳承。所以在宋代之前，淨土的思想都屬於「寓宗」。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F8A9BAF3-74EE-3A58-8393-96C5218020D6}"/>
              </a:ext>
            </a:extLst>
          </p:cNvPr>
          <p:cNvSpPr txBox="1"/>
          <p:nvPr/>
        </p:nvSpPr>
        <p:spPr>
          <a:xfrm>
            <a:off x="181253" y="846124"/>
            <a:ext cx="5109091" cy="53825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寓宗，就是寄寓在其他宗派裡面，在 各 宗派裡面都有這樣的淨土修持或者淨土思想，但是它都是屬於兼修的。一直到宋代以後，它才開始有獨立的地位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這個時候淨土宗裡 邊 也吸收了很多天臺</a:t>
            </a:r>
          </a:p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思想 、 華嚴宗的思想 及 禪宗的觀念。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972962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91243"/>
    </mc:Choice>
    <mc:Fallback xmlns="">
      <p:transition spd="slow" advTm="491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3DE08B9A-B377-56EC-82C8-D71A329BA052}"/>
              </a:ext>
            </a:extLst>
          </p:cNvPr>
          <p:cNvSpPr txBox="1"/>
          <p:nvPr/>
        </p:nvSpPr>
        <p:spPr>
          <a:xfrm>
            <a:off x="11024849" y="737728"/>
            <a:ext cx="830997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CFAB4E30-7DF9-6A5A-C990-53DB1B4310BA}"/>
              </a:ext>
            </a:extLst>
          </p:cNvPr>
          <p:cNvSpPr txBox="1"/>
          <p:nvPr/>
        </p:nvSpPr>
        <p:spPr>
          <a:xfrm>
            <a:off x="10193852" y="773517"/>
            <a:ext cx="830997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壹、前言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6196851A-E3F8-9B8E-6E45-29D931655538}"/>
              </a:ext>
            </a:extLst>
          </p:cNvPr>
          <p:cNvSpPr txBox="1"/>
          <p:nvPr/>
        </p:nvSpPr>
        <p:spPr>
          <a:xfrm>
            <a:off x="6892372" y="873510"/>
            <a:ext cx="3262432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夫淨土法門者，乃一乘了義，萬善同歸，三根普被，凡聖齊收，橫超三界，逕登四土，極圓極頓，不可思議之微妙法門也。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D94216B-4BCD-95F5-5E98-305029F2B8E3}"/>
              </a:ext>
            </a:extLst>
          </p:cNvPr>
          <p:cNvSpPr txBox="1"/>
          <p:nvPr/>
        </p:nvSpPr>
        <p:spPr>
          <a:xfrm>
            <a:off x="4906352" y="852928"/>
            <a:ext cx="2031325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而其中之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者，乃淨土群經之首要。淨宗大德常稱為淨土第一經者也。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E332BA9-9DF2-E94B-AEC9-3E19700DB1C0}"/>
              </a:ext>
            </a:extLst>
          </p:cNvPr>
          <p:cNvSpPr txBox="1"/>
          <p:nvPr/>
        </p:nvSpPr>
        <p:spPr>
          <a:xfrm>
            <a:off x="262558" y="851456"/>
            <a:ext cx="4493538" cy="50405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至於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者，乃先師夏蓮居老居士，會集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漢、魏、吳、唐、宋五種原譯，廣擷精要，圓攝眾妙，匯成今經，現推為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之善本者也。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149346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76494"/>
    </mc:Choice>
    <mc:Fallback xmlns="">
      <p:transition spd="slow" advTm="576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9586FA2C-ACAC-5935-3DA6-8CB7828537C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第一講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96C8AC4-9158-5FBF-3E5B-3043DF77590A}"/>
              </a:ext>
            </a:extLst>
          </p:cNvPr>
          <p:cNvSpPr txBox="1"/>
          <p:nvPr/>
        </p:nvSpPr>
        <p:spPr>
          <a:xfrm>
            <a:off x="7339662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本經持名念佛法門，圓滿直捷，方便究竟。一超直入，最極圓頓，以彌陀一乘願海，六字洪名之究竟果覺，作我眾生之因心，以果為因，因果同時，從果起修，即修即果，心作心是，不可思議。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643AFC0-93C8-D929-E0F8-9AE3E84DFF33}"/>
              </a:ext>
            </a:extLst>
          </p:cNvPr>
          <p:cNvSpPr txBox="1"/>
          <p:nvPr/>
        </p:nvSpPr>
        <p:spPr>
          <a:xfrm>
            <a:off x="3328699" y="640538"/>
            <a:ext cx="4062651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彌陀要解云：「一聲阿彌陀佛，即是釋迦本師於五濁惡世所得之阿耨多羅三藐三菩提法。今以此果覺全體授與濁惡眾生，乃諸佛所行境界，唯佛與佛能究竟，非九界自力所能信解也。」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FC4BB2C8-3380-F53C-3E01-F9FDD2E78B84}"/>
              </a:ext>
            </a:extLst>
          </p:cNvPr>
          <p:cNvSpPr txBox="1"/>
          <p:nvPr/>
        </p:nvSpPr>
        <p:spPr>
          <a:xfrm>
            <a:off x="14590" y="640538"/>
            <a:ext cx="3416320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又曰：「舉此體（指法界體）作彌陀身土，亦即舉此體作彌陀名號。是故彌陀名號即眾生本覺理性」。可見此經正是如來稱性極談也。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988820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6876"/>
    </mc:Choice>
    <mc:Fallback xmlns="">
      <p:transition spd="slow" advTm="126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2E4973FC-A4A7-4CC0-FC84-5184B26240F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第一講</a:t>
            </a:r>
            <a:endParaRPr lang="en-US" altLang="zh-TW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BED9F9E-D820-E38D-40D4-5995A829C8AC}"/>
              </a:ext>
            </a:extLst>
          </p:cNvPr>
          <p:cNvSpPr txBox="1"/>
          <p:nvPr/>
        </p:nvSpPr>
        <p:spPr>
          <a:xfrm>
            <a:off x="7031310" y="654142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觀經云：「是心是佛」，「是心作佛」。吾人能念之心，即是如來果覺，即是本來成佛。此心持名，即是「是心作佛」。本來是佛，現又作佛，是故當下即佛。直捷了當，方便究竟，奇特殊勝，不可思議。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1FE0E20C-AAA0-125A-8B00-45465C65518E}"/>
              </a:ext>
            </a:extLst>
          </p:cNvPr>
          <p:cNvSpPr txBox="1"/>
          <p:nvPr/>
        </p:nvSpPr>
        <p:spPr>
          <a:xfrm>
            <a:off x="2879656" y="618138"/>
            <a:ext cx="372409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淨土諸經中，唯此經備攝圓妙，以「發菩提心，一向專念」為宗。以彌陀十念必生之大願為本。深明三輩往生之因，廣攝九界聖凡之眾，正顯持名念佛之法，直指往生歸元之路，是故此經稱為淨宗第一經也。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361685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35508"/>
    </mc:Choice>
    <mc:Fallback xmlns="">
      <p:transition spd="slow" advTm="435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973489B-22EA-A256-CF87-9C6AB62A407A}"/>
              </a:ext>
            </a:extLst>
          </p:cNvPr>
          <p:cNvSpPr txBox="1"/>
          <p:nvPr/>
        </p:nvSpPr>
        <p:spPr>
          <a:xfrm>
            <a:off x="7829877" y="376862"/>
            <a:ext cx="4314001" cy="62517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清初彭紹升居士曰：「此經闡揚者少，實以無善本故」。蓮公老人悲智雙運，宗說俱通，圓融顯密禪淨於一心，專宏持名念佛攝萬德。冀此無上寶典，饒益當來，乃繼前賢，重行會集。屏棄萬緣，掩關三載，淨壇結界，冥心孤詣，稿經十易，方慶經成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C6B9187-5035-278B-24E9-EB6808E844EF}"/>
              </a:ext>
            </a:extLst>
          </p:cNvPr>
          <p:cNvSpPr txBox="1"/>
          <p:nvPr/>
        </p:nvSpPr>
        <p:spPr>
          <a:xfrm>
            <a:off x="2961570" y="342805"/>
            <a:ext cx="4903907" cy="62517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蒙慧明老和尚印證，慈舟專講於濟南，并親為科判。梅公於中廣播講此經，稱為最善之本。且在序文中讚曰：「精當明確，鑿然有據，無一義不在原譯之中，無一句溢出本經之外，艱澀沉晦使之爽朗，繁複冗蔓歸於簡潔，凌亂俾成整嚴，闕疏悉令圓滿，必期有美皆備，無諦不收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雖欲不謂之善本不可得也」。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2AF275A-8B95-3B26-81E7-BB8B59F952FE}"/>
              </a:ext>
            </a:extLst>
          </p:cNvPr>
          <p:cNvSpPr txBox="1"/>
          <p:nvPr/>
        </p:nvSpPr>
        <p:spPr>
          <a:xfrm>
            <a:off x="406574" y="342805"/>
            <a:ext cx="2544286" cy="617397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是此本問世以來，講說讚揚，流播中外，見者聞者，歡喜信受，行見大經光明，常照世間，無量壽經之善本，於茲慶現，此實為希有難逢之大事因緣也。</a:t>
            </a:r>
          </a:p>
        </p:txBody>
      </p:sp>
    </p:spTree>
    <p:extLst>
      <p:ext uri="{BB962C8B-B14F-4D97-AF65-F5344CB8AC3E}">
        <p14:creationId xmlns:p14="http://schemas.microsoft.com/office/powerpoint/2010/main" val="3943510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4.8|58.5|12.2|20.3|3.9|9|6.6|162.8|12.6|254.6|6.3|81.2|12.4|13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69|44.3|6.4|6.2|119.9|82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48.7|84.5|22.3|18.7|76.6|32.5|23.3|23.9|73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4.7|2.3|2.5|1.5|101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2|205.4|0.8|28.3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28702</TotalTime>
  <Words>4901</Words>
  <Application>Microsoft Office PowerPoint</Application>
  <PresentationFormat>自訂</PresentationFormat>
  <Paragraphs>102</Paragraphs>
  <Slides>12</Slides>
  <Notes>5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731</cp:revision>
  <dcterms:created xsi:type="dcterms:W3CDTF">2019-12-17T19:51:00Z</dcterms:created>
  <dcterms:modified xsi:type="dcterms:W3CDTF">2025-09-15T20:56:34Z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