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omments/comment1.xml" ContentType="application/vnd.openxmlformats-officedocument.presentationml.comments+xml"/>
  <Override PartName="/ppt/comments/comment2.xml" ContentType="application/vnd.openxmlformats-officedocument.presentationml.comments+xml"/>
  <Override PartName="/ppt/notesSlides/notesSlide1.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3"/>
  </p:notesMasterIdLst>
  <p:sldIdLst>
    <p:sldId id="256" r:id="rId2"/>
    <p:sldId id="261" r:id="rId3"/>
    <p:sldId id="257" r:id="rId4"/>
    <p:sldId id="264" r:id="rId5"/>
    <p:sldId id="258" r:id="rId6"/>
    <p:sldId id="259" r:id="rId7"/>
    <p:sldId id="266" r:id="rId8"/>
    <p:sldId id="272" r:id="rId9"/>
    <p:sldId id="274" r:id="rId10"/>
    <p:sldId id="275" r:id="rId11"/>
    <p:sldId id="268" r:id="rId12"/>
    <p:sldId id="269" r:id="rId13"/>
    <p:sldId id="270" r:id="rId14"/>
    <p:sldId id="260" r:id="rId15"/>
    <p:sldId id="273" r:id="rId16"/>
    <p:sldId id="282" r:id="rId17"/>
    <p:sldId id="271" r:id="rId18"/>
    <p:sldId id="279" r:id="rId19"/>
    <p:sldId id="280" r:id="rId20"/>
    <p:sldId id="281" r:id="rId21"/>
    <p:sldId id="263"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F53B6211-C62B-F500-D3F3-48E20AD54721}" name="Tia Jordan (2303869)" initials="" userId="S::2303869@student.uwtsd.ac.uk::2cfc6db0-d400-4c50-84d2-f9b89a64e408"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1" name="Tia Jordan (2303869)" initials="" lastIdx="9" clrIdx="0">
    <p:extLst>
      <p:ext uri="{19B8F6BF-5375-455C-9EA6-DF929625EA0E}">
        <p15:presenceInfo xmlns:p15="http://schemas.microsoft.com/office/powerpoint/2012/main" userId="S::2303869@student.uwtsd.ac.uk::2cfc6db0-d400-4c50-84d2-f9b89a64e408"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D5E6ED"/>
    <a:srgbClr val="FFEED4"/>
    <a:srgbClr val="FFCCD6"/>
    <a:srgbClr val="E5D7F7"/>
    <a:srgbClr val="315266"/>
    <a:srgbClr val="183448"/>
    <a:srgbClr val="0A0A0A"/>
    <a:srgbClr val="6B6B6B"/>
    <a:srgbClr val="3D3D3D"/>
    <a:srgbClr val="D1DEC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94D506C-6952-2A43-8B47-44788F6078EF}" v="2" dt="2025-02-20T13:54:03.748"/>
    <p1510:client id="{39AAFA9F-D702-7B42-AE9F-497F3FDA5A2B}" v="44" dt="2025-02-20T14:43:12.672"/>
    <p1510:client id="{3F69DA82-4D25-EBF4-D530-86CD2D53F664}" v="24" dt="2025-02-20T11:06:58.051"/>
    <p1510:client id="{46A46207-DA65-DC4F-B057-1FDF559ACE1D}" v="15" dt="2025-02-20T14:28:47.384"/>
    <p1510:client id="{5B34D55A-E827-A77D-3938-18647AFF58B4}" v="94" dt="2025-02-20T14:26:35.530"/>
    <p1510:client id="{7E8E4A0A-4B4A-4C24-EF22-76486356D86B}" v="91" dt="2025-02-20T13:36:48.069"/>
    <p1510:client id="{956E634E-5238-3D59-83FA-77A8E8377706}" v="2" dt="2025-02-20T10:50:58.065"/>
    <p1510:client id="{B40A6C77-38CC-F4CB-B714-E6ADB60239F5}" v="782" dt="2025-02-20T00:19:21.59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commentAuthors" Target="commentAuthor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 Id="rId30" Type="http://schemas.microsoft.com/office/2018/10/relationships/authors" Target="authors.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5-02-13T19:08:46.932" idx="1">
    <p:pos x="10" y="10"/>
    <p:text>Physical fitness is a state of health and well-being and, more specifically, the ability to perform aspects of sports, occupations, and daily activities. Physical fitness is generally achieved through proper nutrition, moderate-vigorous physical exercise, and sufficient rest along with a formal recovery plan.</p:text>
    <p:extLst>
      <p:ext uri="{C676402C-5697-4E1C-873F-D02D1690AC5C}">
        <p15:threadingInfo xmlns:p15="http://schemas.microsoft.com/office/powerpoint/2012/main" timeZoneBias="0"/>
      </p:ext>
    </p:extLst>
  </p:cm>
</p:cmLst>
</file>

<file path=ppt/comments/comment2.xml><?xml version="1.0" encoding="utf-8"?>
<p:cmLst xmlns:a="http://schemas.openxmlformats.org/drawingml/2006/main" xmlns:r="http://schemas.openxmlformats.org/officeDocument/2006/relationships" xmlns:p="http://schemas.openxmlformats.org/presentationml/2006/main">
  <p:cm authorId="1" dt="2025-02-13T19:31:47.277" idx="3">
    <p:pos x="10" y="10"/>
    <p:text>Flexibility varies widely from person to person. Minimum ranges are necessary for maintaining joint and total body health</p:text>
    <p:extLst>
      <p:ext uri="{C676402C-5697-4E1C-873F-D02D1690AC5C}">
        <p15:threadingInfo xmlns:p15="http://schemas.microsoft.com/office/powerpoint/2012/main" timeZoneBias="0"/>
      </p:ext>
    </p:extLst>
  </p:cm>
  <p:cm authorId="1" dt="2025-02-13T19:37:28.611" idx="4">
    <p:pos x="10" y="106"/>
    <p:text>Cardiovascular endurance- how well your heart and lungs can supply the oxygen you need while you exercise </p:text>
    <p:extLst>
      <p:ext uri="{C676402C-5697-4E1C-873F-D02D1690AC5C}">
        <p15:threadingInfo xmlns:p15="http://schemas.microsoft.com/office/powerpoint/2012/main" timeZoneBias="0">
          <p15:parentCm authorId="1" idx="3"/>
        </p15:threadingInfo>
      </p:ext>
    </p:extLst>
  </p:cm>
  <p:cm authorId="1" dt="2025-02-13T19:38:42.825" idx="5">
    <p:pos x="10" y="202"/>
    <p:text>Strength- the ability of a muscle to apply force and overcome resistance or the amount of force a muscle can exert</p:text>
    <p:extLst>
      <p:ext uri="{C676402C-5697-4E1C-873F-D02D1690AC5C}">
        <p15:threadingInfo xmlns:p15="http://schemas.microsoft.com/office/powerpoint/2012/main" timeZoneBias="0">
          <p15:parentCm authorId="1" idx="3"/>
        </p15:threadingInfo>
      </p:ext>
    </p:extLst>
  </p:cm>
  <p:cm authorId="1" dt="2025-02-13T19:39:55.291" idx="6">
    <p:pos x="10" y="298"/>
    <p:text>Balance- an even distribution of weight enabling someone or somthing to remain upright and steady</p:text>
    <p:extLst>
      <p:ext uri="{C676402C-5697-4E1C-873F-D02D1690AC5C}">
        <p15:threadingInfo xmlns:p15="http://schemas.microsoft.com/office/powerpoint/2012/main" timeZoneBias="0">
          <p15:parentCm authorId="1" idx="3"/>
        </p15:threadingInfo>
      </p:ext>
    </p:extLst>
  </p:cm>
  <p:cm authorId="1" dt="2025-02-13T19:43:49.023" idx="7">
    <p:pos x="10" y="394"/>
    <p:text>Muscular endurance- the ability of a given muscle to exert force against a load</p:text>
    <p:extLst>
      <p:ext uri="{C676402C-5697-4E1C-873F-D02D1690AC5C}">
        <p15:threadingInfo xmlns:p15="http://schemas.microsoft.com/office/powerpoint/2012/main" timeZoneBias="0">
          <p15:parentCm authorId="1" idx="3"/>
        </p15:threadingInfo>
      </p:ext>
    </p:extLst>
  </p:cm>
  <p:cm authorId="1" dt="2025-02-13T19:53:37.538" idx="8">
    <p:pos x="10" y="490"/>
    <p:text>Speed- the ratio of distance travelled by a person(regardless of direction) to the time required to travel that distance</p:text>
    <p:extLst>
      <p:ext uri="{C676402C-5697-4E1C-873F-D02D1690AC5C}">
        <p15:threadingInfo xmlns:p15="http://schemas.microsoft.com/office/powerpoint/2012/main" timeZoneBias="0">
          <p15:parentCm authorId="1" idx="3"/>
        </p15:threadingInfo>
      </p:ext>
    </p:extLst>
  </p:cm>
  <p:cm authorId="1" dt="2025-02-13T19:54:34.870" idx="9">
    <p:pos x="10" y="586"/>
    <p:text>Agility- the power of moving quickly and easily </p:text>
    <p:extLst>
      <p:ext uri="{C676402C-5697-4E1C-873F-D02D1690AC5C}">
        <p15:threadingInfo xmlns:p15="http://schemas.microsoft.com/office/powerpoint/2012/main" timeZoneBias="0">
          <p15:parentCm authorId="1" idx="3"/>
        </p15:threadingInfo>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E3D52E2-1347-43E4-8C27-88FA5FCB3355}" type="datetimeFigureOut">
              <a:rPr lang="en-GB" smtClean="0"/>
              <a:t>21/02/2025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3CE2CA1-7B35-4FB5-95DC-0052A5203CAC}" type="slidenum">
              <a:rPr lang="en-GB" smtClean="0"/>
              <a:t>‹#›</a:t>
            </a:fld>
            <a:endParaRPr lang="en-GB"/>
          </a:p>
        </p:txBody>
      </p:sp>
    </p:spTree>
    <p:extLst>
      <p:ext uri="{BB962C8B-B14F-4D97-AF65-F5344CB8AC3E}">
        <p14:creationId xmlns:p14="http://schemas.microsoft.com/office/powerpoint/2010/main" val="3778915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3CE2CA1-7B35-4FB5-95DC-0052A5203CAC}" type="slidenum">
              <a:rPr lang="en-GB" smtClean="0"/>
              <a:t>13</a:t>
            </a:fld>
            <a:endParaRPr lang="en-GB"/>
          </a:p>
        </p:txBody>
      </p:sp>
    </p:spTree>
    <p:extLst>
      <p:ext uri="{BB962C8B-B14F-4D97-AF65-F5344CB8AC3E}">
        <p14:creationId xmlns:p14="http://schemas.microsoft.com/office/powerpoint/2010/main" val="19689781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GB"/>
              <a:t>Click to edit Master title style</a:t>
            </a:r>
            <a:endParaRPr lang="en-US"/>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87DE6118-2437-4B30-8E3C-4D2BE6020583}" type="datetimeFigureOut">
              <a:rPr lang="en-US" dirty="0"/>
              <a:pPr/>
              <a:t>2/21/2025</a:t>
            </a:fld>
            <a:endParaRPr lang="en-US"/>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69E57DC2-970A-4B3E-BB1C-7A09969E49DF}" type="slidenum">
              <a:rPr lang="en-US" dirty="0"/>
              <a:pPr/>
              <a:t>‹#›</a:t>
            </a:fld>
            <a:endParaRPr lang="en-US"/>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1060466909"/>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87DE6118-2437-4B30-8E3C-4D2BE6020583}" type="datetimeFigureOut">
              <a:rPr lang="en-US" dirty="0"/>
              <a:t>2/21/2025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a:p>
        </p:txBody>
      </p:sp>
    </p:spTree>
    <p:extLst>
      <p:ext uri="{BB962C8B-B14F-4D97-AF65-F5344CB8AC3E}">
        <p14:creationId xmlns:p14="http://schemas.microsoft.com/office/powerpoint/2010/main" val="339176532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GB"/>
              <a:t>Click to edit Master title style</a:t>
            </a:r>
            <a:endParaRPr lang="en-US"/>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87DE6118-2437-4B30-8E3C-4D2BE6020583}" type="datetimeFigureOut">
              <a:rPr lang="en-US" dirty="0"/>
              <a:pPr/>
              <a:t>2/21/2025</a:t>
            </a:fld>
            <a:endParaRPr lang="en-US"/>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69E57DC2-970A-4B3E-BB1C-7A09969E49DF}" type="slidenum">
              <a:rPr lang="en-US" dirty="0"/>
              <a:pPr/>
              <a:t>‹#›</a:t>
            </a:fld>
            <a:endParaRPr lang="en-US"/>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345465362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GB"/>
              <a:t>Click to edit Master title style</a:t>
            </a:r>
            <a:endParaRPr lang="en-US"/>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87DE6118-2437-4B30-8E3C-4D2BE6020583}" type="datetimeFigureOut">
              <a:rPr lang="en-US" dirty="0"/>
              <a:t>2/21/2025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9E57DC2-970A-4B3E-BB1C-7A09969E49DF}" type="slidenum">
              <a:rPr lang="en-US" dirty="0"/>
              <a:t>‹#›</a:t>
            </a:fld>
            <a:endParaRPr lang="en-US"/>
          </a:p>
        </p:txBody>
      </p:sp>
    </p:spTree>
    <p:extLst>
      <p:ext uri="{BB962C8B-B14F-4D97-AF65-F5344CB8AC3E}">
        <p14:creationId xmlns:p14="http://schemas.microsoft.com/office/powerpoint/2010/main" val="298650360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GB"/>
              <a:t>Click to edit Master title style</a:t>
            </a:r>
            <a:endParaRPr lang="en-US"/>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87DE6118-2437-4B30-8E3C-4D2BE6020583}" type="datetimeFigureOut">
              <a:rPr lang="en-US" dirty="0"/>
              <a:t>2/21/2025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9E57DC2-970A-4B3E-BB1C-7A09969E49DF}" type="slidenum">
              <a:rPr lang="en-US" dirty="0"/>
              <a:t>‹#›</a:t>
            </a:fld>
            <a:endParaRPr lang="en-US"/>
          </a:p>
        </p:txBody>
      </p:sp>
    </p:spTree>
    <p:extLst>
      <p:ext uri="{BB962C8B-B14F-4D97-AF65-F5344CB8AC3E}">
        <p14:creationId xmlns:p14="http://schemas.microsoft.com/office/powerpoint/2010/main" val="319611667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87DE6118-2437-4B30-8E3C-4D2BE6020583}" type="datetimeFigureOut">
              <a:rPr lang="en-US" dirty="0"/>
              <a:t>2/21/2025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9E57DC2-970A-4B3E-BB1C-7A09969E49DF}" type="slidenum">
              <a:rPr lang="en-US" dirty="0"/>
              <a:t>‹#›</a:t>
            </a:fld>
            <a:endParaRPr lang="en-US"/>
          </a:p>
        </p:txBody>
      </p:sp>
    </p:spTree>
    <p:extLst>
      <p:ext uri="{BB962C8B-B14F-4D97-AF65-F5344CB8AC3E}">
        <p14:creationId xmlns:p14="http://schemas.microsoft.com/office/powerpoint/2010/main" val="285296212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7DE6118-2437-4B30-8E3C-4D2BE6020583}" type="datetimeFigureOut">
              <a:rPr lang="en-US" dirty="0"/>
              <a:t>2/21/2025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9E57DC2-970A-4B3E-BB1C-7A09969E49DF}" type="slidenum">
              <a:rPr lang="en-US" dirty="0"/>
              <a:t>‹#›</a:t>
            </a:fld>
            <a:endParaRPr lang="en-US"/>
          </a:p>
        </p:txBody>
      </p:sp>
    </p:spTree>
    <p:extLst>
      <p:ext uri="{BB962C8B-B14F-4D97-AF65-F5344CB8AC3E}">
        <p14:creationId xmlns:p14="http://schemas.microsoft.com/office/powerpoint/2010/main" val="173885306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GB"/>
              <a:t>Click to edit Master title style</a:t>
            </a:r>
            <a:endParaRPr lang="en-US"/>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2/21/2025</a:t>
            </a:fld>
            <a:endParaRPr lang="en-US"/>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93805438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GB"/>
              <a:t>Click to edit Master title style</a:t>
            </a:r>
            <a:endParaRPr lang="en-US"/>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2/21/2025</a:t>
            </a:fld>
            <a:endParaRPr lang="en-US"/>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47666025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87DE6118-2437-4B30-8E3C-4D2BE6020583}" type="datetimeFigureOut">
              <a:rPr lang="en-US" dirty="0"/>
              <a:t>2/21/2025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a:p>
        </p:txBody>
      </p:sp>
    </p:spTree>
    <p:extLst>
      <p:ext uri="{BB962C8B-B14F-4D97-AF65-F5344CB8AC3E}">
        <p14:creationId xmlns:p14="http://schemas.microsoft.com/office/powerpoint/2010/main" val="347230259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87DE6118-2437-4B30-8E3C-4D2BE6020583}" type="datetimeFigureOut">
              <a:rPr lang="en-US" dirty="0"/>
              <a:t>2/21/2025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a:p>
        </p:txBody>
      </p:sp>
    </p:spTree>
    <p:extLst>
      <p:ext uri="{BB962C8B-B14F-4D97-AF65-F5344CB8AC3E}">
        <p14:creationId xmlns:p14="http://schemas.microsoft.com/office/powerpoint/2010/main" val="147792415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GB"/>
              <a:t>Click to edit Master title style</a:t>
            </a:r>
            <a:endParaRPr lang="en-US"/>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87DE6118-2437-4B30-8E3C-4D2BE6020583}" type="datetimeFigureOut">
              <a:rPr lang="en-US" dirty="0"/>
              <a:pPr/>
              <a:t>2/21/2025</a:t>
            </a:fld>
            <a:endParaRPr lang="en-US"/>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69E57DC2-970A-4B3E-BB1C-7A09969E49DF}" type="slidenum">
              <a:rPr lang="en-US" dirty="0"/>
              <a:pPr/>
              <a:t>‹#›</a:t>
            </a:fld>
            <a:endParaRPr lang="en-US"/>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77430895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comments" Target="../comments/comment1.xml"/><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comments" Target="../comments/comment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www.youtube.com/watch?v=SS3WT91y48I"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12.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10.svg"/><Relationship Id="rId7" Type="http://schemas.openxmlformats.org/officeDocument/2006/relationships/image" Target="../media/image13.png"/><Relationship Id="rId2" Type="http://schemas.openxmlformats.org/officeDocument/2006/relationships/image" Target="../media/image9.png"/><Relationship Id="rId1" Type="http://schemas.openxmlformats.org/officeDocument/2006/relationships/slideLayout" Target="../slideLayouts/slideLayout2.xml"/><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8.pn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commons.wikimedia.org/wiki/File:All-weather_running_track.jpg" TargetMode="External"/><Relationship Id="rId7" Type="http://schemas.openxmlformats.org/officeDocument/2006/relationships/image" Target="../media/image18.jpeg"/><Relationship Id="rId2" Type="http://schemas.openxmlformats.org/officeDocument/2006/relationships/image" Target="../media/image15.jpeg"/><Relationship Id="rId1" Type="http://schemas.openxmlformats.org/officeDocument/2006/relationships/slideLayout" Target="../slideLayouts/slideLayout2.xml"/><Relationship Id="rId6" Type="http://schemas.openxmlformats.org/officeDocument/2006/relationships/image" Target="../media/image17.jpeg"/><Relationship Id="rId5" Type="http://schemas.openxmlformats.org/officeDocument/2006/relationships/hyperlink" Target="https://openoregon.pressbooks.pub/nutritionscience/chapter/10a-physical-fitness-elements-benefits/" TargetMode="External"/><Relationship Id="rId4" Type="http://schemas.openxmlformats.org/officeDocument/2006/relationships/image" Target="../media/image16.jpe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www.nhs.uk/live-well/exercise/physical-activity-guidelines-older-adults/#:~:text=It%20can%20help%20to%20improve,are%20appropriate%20for%20your%20fitness" TargetMode="External"/><Relationship Id="rId2" Type="http://schemas.openxmlformats.org/officeDocument/2006/relationships/hyperlink" Target="https://www.bbc.co.uk/bitesize/guides/z9n6sg8/revision/3" TargetMode="External"/><Relationship Id="rId1" Type="http://schemas.openxmlformats.org/officeDocument/2006/relationships/slideLayout" Target="../slideLayouts/slideLayout2.xml"/><Relationship Id="rId4" Type="http://schemas.openxmlformats.org/officeDocument/2006/relationships/hyperlink" Target="https://www.research.colostate.edu/healthyagingcenter/2021/06/23/the-simple-act-of-stretching/#:~:text=Stretching%20reduces%20the%20muscle%20tension,decrease%20in%20depression%20and%20anxiet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269925-337B-1498-E52E-F684343C891D}"/>
              </a:ext>
            </a:extLst>
          </p:cNvPr>
          <p:cNvSpPr>
            <a:spLocks noGrp="1"/>
          </p:cNvSpPr>
          <p:nvPr>
            <p:ph type="ctrTitle"/>
          </p:nvPr>
        </p:nvSpPr>
        <p:spPr>
          <a:xfrm>
            <a:off x="1644754" y="2469115"/>
            <a:ext cx="8361229" cy="2098226"/>
          </a:xfrm>
        </p:spPr>
        <p:txBody>
          <a:bodyPr/>
          <a:lstStyle/>
          <a:p>
            <a:r>
              <a:rPr lang="en-GB" b="1"/>
              <a:t>Health and fitness for a dancer</a:t>
            </a:r>
            <a:endParaRPr lang="en-US" b="1"/>
          </a:p>
        </p:txBody>
      </p:sp>
      <p:sp>
        <p:nvSpPr>
          <p:cNvPr id="3" name="Subtitle 2">
            <a:extLst>
              <a:ext uri="{FF2B5EF4-FFF2-40B4-BE49-F238E27FC236}">
                <a16:creationId xmlns:a16="http://schemas.microsoft.com/office/drawing/2014/main" id="{72E1A500-32F8-FFE8-730E-627123730871}"/>
              </a:ext>
            </a:extLst>
          </p:cNvPr>
          <p:cNvSpPr>
            <a:spLocks noGrp="1"/>
          </p:cNvSpPr>
          <p:nvPr>
            <p:ph type="subTitle" idx="1"/>
          </p:nvPr>
        </p:nvSpPr>
        <p:spPr>
          <a:xfrm rot="10800000" flipV="1">
            <a:off x="319224" y="4567341"/>
            <a:ext cx="11012287" cy="1882983"/>
          </a:xfrm>
        </p:spPr>
        <p:txBody>
          <a:bodyPr vert="horz" lIns="91440" tIns="45720" rIns="91440" bIns="45720" rtlCol="0" anchor="t">
            <a:normAutofit/>
          </a:bodyPr>
          <a:lstStyle/>
          <a:p>
            <a:r>
              <a:rPr lang="en-GB" sz="2600" b="1"/>
              <a:t>By: Tia, Ellie, Liv, Betsy </a:t>
            </a:r>
          </a:p>
          <a:p>
            <a:r>
              <a:rPr lang="en-GB" sz="2600" b="1"/>
              <a:t> and Maddy H</a:t>
            </a:r>
            <a:endParaRPr lang="en-US" sz="2600" b="1"/>
          </a:p>
        </p:txBody>
      </p:sp>
    </p:spTree>
    <p:extLst>
      <p:ext uri="{BB962C8B-B14F-4D97-AF65-F5344CB8AC3E}">
        <p14:creationId xmlns:p14="http://schemas.microsoft.com/office/powerpoint/2010/main" val="1806548653"/>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833A8D-5EF6-CB3C-156C-A7587B9EE173}"/>
              </a:ext>
            </a:extLst>
          </p:cNvPr>
          <p:cNvSpPr>
            <a:spLocks noGrp="1"/>
          </p:cNvSpPr>
          <p:nvPr>
            <p:ph type="title"/>
          </p:nvPr>
        </p:nvSpPr>
        <p:spPr>
          <a:xfrm>
            <a:off x="1371600" y="685800"/>
            <a:ext cx="9601200" cy="640644"/>
          </a:xfrm>
        </p:spPr>
        <p:txBody>
          <a:bodyPr>
            <a:normAutofit fontScale="90000"/>
          </a:bodyPr>
          <a:lstStyle/>
          <a:p>
            <a:pPr algn="ctr"/>
            <a:r>
              <a:rPr lang="en-GB"/>
              <a:t>Overview</a:t>
            </a:r>
            <a:endParaRPr lang="en-US"/>
          </a:p>
        </p:txBody>
      </p:sp>
      <p:sp>
        <p:nvSpPr>
          <p:cNvPr id="3" name="Content Placeholder 2">
            <a:extLst>
              <a:ext uri="{FF2B5EF4-FFF2-40B4-BE49-F238E27FC236}">
                <a16:creationId xmlns:a16="http://schemas.microsoft.com/office/drawing/2014/main" id="{169F7950-D07E-6585-61D5-A8C7EE37E922}"/>
              </a:ext>
            </a:extLst>
          </p:cNvPr>
          <p:cNvSpPr>
            <a:spLocks noGrp="1"/>
          </p:cNvSpPr>
          <p:nvPr>
            <p:ph idx="1"/>
          </p:nvPr>
        </p:nvSpPr>
        <p:spPr>
          <a:xfrm>
            <a:off x="1219200" y="1638300"/>
            <a:ext cx="9601200" cy="3581400"/>
          </a:xfrm>
        </p:spPr>
        <p:txBody>
          <a:bodyPr vert="horz" lIns="91440" tIns="45720" rIns="91440" bIns="45720" rtlCol="0" anchor="t">
            <a:normAutofit/>
          </a:bodyPr>
          <a:lstStyle/>
          <a:p>
            <a:pPr marL="383540" indent="-383540" algn="ctr"/>
            <a:r>
              <a:rPr lang="en-GB"/>
              <a:t>Physical demands of dance</a:t>
            </a:r>
            <a:endParaRPr lang="en-US"/>
          </a:p>
          <a:p>
            <a:pPr marL="383540" indent="-383540" algn="ctr"/>
            <a:r>
              <a:rPr lang="en-GB"/>
              <a:t>Outline the importance of fitness and training for dancers</a:t>
            </a:r>
          </a:p>
          <a:p>
            <a:pPr marL="383540" indent="-383540" algn="ctr"/>
            <a:r>
              <a:rPr lang="en-GB"/>
              <a:t>Provide an overview of key components of fitness associated with dance and include examples of how dancers could train and develop these skills. Demonstrate how the principles of training have been considered </a:t>
            </a:r>
          </a:p>
          <a:p>
            <a:pPr marL="383540" indent="-383540" algn="ctr"/>
            <a:r>
              <a:rPr lang="en-GB"/>
              <a:t>8 minutes long</a:t>
            </a:r>
          </a:p>
          <a:p>
            <a:pPr marL="383540" indent="-383540" algn="ctr"/>
            <a:r>
              <a:rPr lang="en-GB"/>
              <a:t>Need to reference and complete a bibliography (3 information sources including one book)</a:t>
            </a:r>
          </a:p>
        </p:txBody>
      </p:sp>
    </p:spTree>
    <p:extLst>
      <p:ext uri="{BB962C8B-B14F-4D97-AF65-F5344CB8AC3E}">
        <p14:creationId xmlns:p14="http://schemas.microsoft.com/office/powerpoint/2010/main" val="4098973306"/>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9A204626-2220-4678-A939-FD94EA7B53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3CBC50-3457-EF32-5EB0-99CEBFFF51B6}"/>
              </a:ext>
            </a:extLst>
          </p:cNvPr>
          <p:cNvSpPr>
            <a:spLocks noGrp="1"/>
          </p:cNvSpPr>
          <p:nvPr>
            <p:ph type="title"/>
          </p:nvPr>
        </p:nvSpPr>
        <p:spPr>
          <a:xfrm>
            <a:off x="290854" y="469194"/>
            <a:ext cx="5958837" cy="1485900"/>
          </a:xfrm>
        </p:spPr>
        <p:txBody>
          <a:bodyPr>
            <a:normAutofit/>
          </a:bodyPr>
          <a:lstStyle/>
          <a:p>
            <a:r>
              <a:rPr lang="en-GB"/>
              <a:t>Introduction to fitness and training</a:t>
            </a:r>
            <a:endParaRPr lang="en-US"/>
          </a:p>
        </p:txBody>
      </p:sp>
      <p:sp>
        <p:nvSpPr>
          <p:cNvPr id="5" name="Content Placeholder 4">
            <a:extLst>
              <a:ext uri="{FF2B5EF4-FFF2-40B4-BE49-F238E27FC236}">
                <a16:creationId xmlns:a16="http://schemas.microsoft.com/office/drawing/2014/main" id="{CE67754C-A2AE-4A7E-C0FD-3EB31C57B2C2}"/>
              </a:ext>
            </a:extLst>
          </p:cNvPr>
          <p:cNvSpPr>
            <a:spLocks noGrp="1"/>
          </p:cNvSpPr>
          <p:nvPr>
            <p:ph idx="1"/>
          </p:nvPr>
        </p:nvSpPr>
        <p:spPr>
          <a:xfrm>
            <a:off x="488409" y="2088444"/>
            <a:ext cx="5958837" cy="3581400"/>
          </a:xfrm>
          <a:solidFill>
            <a:schemeClr val="accent5">
              <a:lumMod val="60000"/>
              <a:lumOff val="40000"/>
            </a:schemeClr>
          </a:solidFill>
        </p:spPr>
        <p:txBody>
          <a:bodyPr vert="horz" lIns="91440" tIns="45720" rIns="91440" bIns="45720" rtlCol="0" anchor="t">
            <a:normAutofit/>
          </a:bodyPr>
          <a:lstStyle/>
          <a:p>
            <a:pPr marL="0" indent="0">
              <a:buNone/>
            </a:pPr>
            <a:r>
              <a:rPr lang="en-GB" sz="1700"/>
              <a:t>Definitions from Oxfo</a:t>
            </a:r>
            <a:r>
              <a:rPr lang="en-GB" sz="1700">
                <a:solidFill>
                  <a:schemeClr val="tx1"/>
                </a:solidFill>
              </a:rPr>
              <a:t>rd English</a:t>
            </a:r>
            <a:r>
              <a:rPr lang="en-GB" sz="1700"/>
              <a:t> Dictionary:</a:t>
            </a:r>
          </a:p>
          <a:p>
            <a:pPr marL="0" indent="0">
              <a:buNone/>
            </a:pPr>
            <a:r>
              <a:rPr lang="en-GB" sz="1700"/>
              <a:t>Fitness:</a:t>
            </a:r>
          </a:p>
          <a:p>
            <a:pPr marL="0" indent="0">
              <a:buNone/>
            </a:pPr>
            <a:r>
              <a:rPr lang="en-GB" sz="1700"/>
              <a:t>Noun: The condition of being physically fit and healthy.</a:t>
            </a:r>
          </a:p>
          <a:p>
            <a:pPr marL="0" indent="0">
              <a:buNone/>
            </a:pPr>
            <a:r>
              <a:rPr lang="en-GB" sz="1700"/>
              <a:t>Training:</a:t>
            </a:r>
          </a:p>
          <a:p>
            <a:pPr marL="0" indent="0">
              <a:buNone/>
            </a:pPr>
            <a:r>
              <a:rPr lang="en-GB" sz="1700"/>
              <a:t>Noun: The action of teaching a person or animal a particular skill or type of behaviour.</a:t>
            </a:r>
          </a:p>
          <a:p>
            <a:pPr marL="0" indent="0">
              <a:buNone/>
            </a:pPr>
            <a:r>
              <a:rPr lang="en-GB" sz="1700"/>
              <a:t>Physical fitness: The ability to carry out daily tasks with vigour and alertness, without undue fatigue and with ample envy to enjoy leisure-time pursuits and meet unforeseen emergencies. This is generally dived into health related and skill related components.</a:t>
            </a:r>
          </a:p>
          <a:p>
            <a:pPr marL="0" indent="0">
              <a:buNone/>
            </a:pPr>
            <a:endParaRPr lang="en-GB" sz="1700"/>
          </a:p>
        </p:txBody>
      </p:sp>
      <p:sp>
        <p:nvSpPr>
          <p:cNvPr id="13" name="Rectangle 12">
            <a:extLst>
              <a:ext uri="{FF2B5EF4-FFF2-40B4-BE49-F238E27FC236}">
                <a16:creationId xmlns:a16="http://schemas.microsoft.com/office/drawing/2014/main" id="{EB97D8A6-1C5A-42B6-AE78-F3D0F9BDF0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3661" y="0"/>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6" name="Picture 5">
            <a:extLst>
              <a:ext uri="{FF2B5EF4-FFF2-40B4-BE49-F238E27FC236}">
                <a16:creationId xmlns:a16="http://schemas.microsoft.com/office/drawing/2014/main" id="{FC035166-E040-9E40-2371-0576178E0E2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107678" y="115034"/>
            <a:ext cx="3299579" cy="2812890"/>
          </a:xfrm>
          <a:prstGeom prst="rect">
            <a:avLst/>
          </a:prstGeom>
        </p:spPr>
      </p:pic>
      <p:sp>
        <p:nvSpPr>
          <p:cNvPr id="7" name="TextBox 6">
            <a:extLst>
              <a:ext uri="{FF2B5EF4-FFF2-40B4-BE49-F238E27FC236}">
                <a16:creationId xmlns:a16="http://schemas.microsoft.com/office/drawing/2014/main" id="{D5F07199-C04B-27B0-2ADF-743AE2A7EF2E}"/>
              </a:ext>
            </a:extLst>
          </p:cNvPr>
          <p:cNvSpPr txBox="1"/>
          <p:nvPr/>
        </p:nvSpPr>
        <p:spPr>
          <a:xfrm>
            <a:off x="8107679" y="3184802"/>
            <a:ext cx="3299578" cy="3416320"/>
          </a:xfrm>
          <a:prstGeom prst="rect">
            <a:avLst/>
          </a:prstGeom>
          <a:solidFill>
            <a:schemeClr val="accent5">
              <a:lumMod val="60000"/>
              <a:lumOff val="40000"/>
            </a:schemeClr>
          </a:solidFill>
        </p:spPr>
        <p:txBody>
          <a:bodyPr wrap="square" lIns="91440" tIns="45720" rIns="91440" bIns="45720" rtlCol="0" anchor="t">
            <a:spAutoFit/>
          </a:bodyPr>
          <a:lstStyle/>
          <a:p>
            <a:r>
              <a:rPr lang="en-GB"/>
              <a:t>There are 7 key components of fitness: </a:t>
            </a:r>
          </a:p>
          <a:p>
            <a:pPr marL="285750" indent="-285750" algn="l">
              <a:buFont typeface="Arial" panose="020B0604020202020204" pitchFamily="34" charset="0"/>
              <a:buChar char="•"/>
            </a:pPr>
            <a:r>
              <a:rPr lang="en-GB" b="1" i="1"/>
              <a:t>Cardiovascular endurance </a:t>
            </a:r>
          </a:p>
          <a:p>
            <a:pPr marL="285750" indent="-285750" algn="l">
              <a:buFont typeface="Arial" panose="020B0604020202020204" pitchFamily="34" charset="0"/>
              <a:buChar char="•"/>
            </a:pPr>
            <a:r>
              <a:rPr lang="en-GB" b="1" i="1"/>
              <a:t>Strength </a:t>
            </a:r>
          </a:p>
          <a:p>
            <a:pPr marL="285750" indent="-285750" algn="l">
              <a:buFont typeface="Arial" panose="020B0604020202020204" pitchFamily="34" charset="0"/>
              <a:buChar char="•"/>
            </a:pPr>
            <a:r>
              <a:rPr lang="en-GB" b="1" i="1"/>
              <a:t>Muscular endurance</a:t>
            </a:r>
          </a:p>
          <a:p>
            <a:pPr marL="285750" indent="-285750" algn="l">
              <a:buFont typeface="Arial" panose="020B0604020202020204" pitchFamily="34" charset="0"/>
              <a:buChar char="•"/>
            </a:pPr>
            <a:r>
              <a:rPr lang="en-GB" b="1" i="1"/>
              <a:t>Flexibility </a:t>
            </a:r>
          </a:p>
          <a:p>
            <a:pPr marL="285750" indent="-285750" algn="l">
              <a:buFont typeface="Arial" panose="020B0604020202020204" pitchFamily="34" charset="0"/>
              <a:buChar char="•"/>
            </a:pPr>
            <a:r>
              <a:rPr lang="en-GB" b="1" i="1"/>
              <a:t>Balance</a:t>
            </a:r>
          </a:p>
          <a:p>
            <a:pPr marL="285750" indent="-285750" algn="l">
              <a:buFont typeface="Arial" panose="020B0604020202020204" pitchFamily="34" charset="0"/>
              <a:buChar char="•"/>
            </a:pPr>
            <a:r>
              <a:rPr lang="en-GB" b="1" i="1"/>
              <a:t>Speed</a:t>
            </a:r>
          </a:p>
          <a:p>
            <a:pPr marL="285750" indent="-285750" algn="l">
              <a:buFont typeface="Arial" panose="020B0604020202020204" pitchFamily="34" charset="0"/>
              <a:buChar char="•"/>
            </a:pPr>
            <a:r>
              <a:rPr lang="en-GB" b="1" i="1"/>
              <a:t>Agility </a:t>
            </a:r>
          </a:p>
          <a:p>
            <a:r>
              <a:rPr lang="en-GB"/>
              <a:t>These are all associated with Improved physical fitness and overall health. </a:t>
            </a:r>
          </a:p>
        </p:txBody>
      </p:sp>
    </p:spTree>
    <p:extLst>
      <p:ext uri="{BB962C8B-B14F-4D97-AF65-F5344CB8AC3E}">
        <p14:creationId xmlns:p14="http://schemas.microsoft.com/office/powerpoint/2010/main" val="2634378907"/>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418525-540A-696C-3006-4363928F8D3C}"/>
              </a:ext>
            </a:extLst>
          </p:cNvPr>
          <p:cNvSpPr>
            <a:spLocks noGrp="1"/>
          </p:cNvSpPr>
          <p:nvPr>
            <p:ph type="title"/>
          </p:nvPr>
        </p:nvSpPr>
        <p:spPr>
          <a:xfrm>
            <a:off x="750711" y="121355"/>
            <a:ext cx="9601200" cy="753534"/>
          </a:xfrm>
        </p:spPr>
        <p:txBody>
          <a:bodyPr/>
          <a:lstStyle/>
          <a:p>
            <a:r>
              <a:rPr lang="en-GB"/>
              <a:t>7 key components of fitness</a:t>
            </a:r>
            <a:endParaRPr lang="en-US"/>
          </a:p>
        </p:txBody>
      </p:sp>
      <p:sp>
        <p:nvSpPr>
          <p:cNvPr id="3" name="Content Placeholder 2">
            <a:extLst>
              <a:ext uri="{FF2B5EF4-FFF2-40B4-BE49-F238E27FC236}">
                <a16:creationId xmlns:a16="http://schemas.microsoft.com/office/drawing/2014/main" id="{63A81C52-5E94-83A7-8977-BDB91D8AA256}"/>
              </a:ext>
            </a:extLst>
          </p:cNvPr>
          <p:cNvSpPr>
            <a:spLocks noGrp="1"/>
          </p:cNvSpPr>
          <p:nvPr>
            <p:ph idx="1"/>
          </p:nvPr>
        </p:nvSpPr>
        <p:spPr>
          <a:xfrm>
            <a:off x="750711" y="874889"/>
            <a:ext cx="11441289" cy="1072444"/>
          </a:xfrm>
          <a:solidFill>
            <a:schemeClr val="accent5">
              <a:lumMod val="20000"/>
              <a:lumOff val="80000"/>
            </a:schemeClr>
          </a:solidFill>
        </p:spPr>
        <p:txBody>
          <a:bodyPr vert="horz" lIns="91440" tIns="45720" rIns="91440" bIns="45720" rtlCol="0" anchor="t">
            <a:normAutofit/>
          </a:bodyPr>
          <a:lstStyle/>
          <a:p>
            <a:pPr marL="0" indent="0">
              <a:buNone/>
            </a:pPr>
            <a:r>
              <a:rPr lang="en-GB"/>
              <a:t>Cardiovascular endurance- component of physical fitness, which refers to a person's ability to deliver oxygen to the working muscles, including the heart</a:t>
            </a:r>
          </a:p>
          <a:p>
            <a:pPr marL="0" indent="0">
              <a:buNone/>
            </a:pPr>
            <a:endParaRPr lang="en-US"/>
          </a:p>
        </p:txBody>
      </p:sp>
      <p:sp>
        <p:nvSpPr>
          <p:cNvPr id="4" name="TextBox 3">
            <a:extLst>
              <a:ext uri="{FF2B5EF4-FFF2-40B4-BE49-F238E27FC236}">
                <a16:creationId xmlns:a16="http://schemas.microsoft.com/office/drawing/2014/main" id="{7070A0C0-DFD0-D44D-7529-CAD4C258EF77}"/>
              </a:ext>
            </a:extLst>
          </p:cNvPr>
          <p:cNvSpPr txBox="1"/>
          <p:nvPr/>
        </p:nvSpPr>
        <p:spPr>
          <a:xfrm>
            <a:off x="5273322" y="2465211"/>
            <a:ext cx="1828800" cy="1828800"/>
          </a:xfrm>
          <a:prstGeom prst="rect">
            <a:avLst/>
          </a:prstGeom>
          <a:noFill/>
        </p:spPr>
        <p:txBody>
          <a:bodyPr wrap="square" rtlCol="0">
            <a:spAutoFit/>
          </a:bodyPr>
          <a:lstStyle/>
          <a:p>
            <a:pPr algn="l"/>
            <a:endParaRPr lang="en-US"/>
          </a:p>
        </p:txBody>
      </p:sp>
      <p:sp>
        <p:nvSpPr>
          <p:cNvPr id="5" name="TextBox 4">
            <a:extLst>
              <a:ext uri="{FF2B5EF4-FFF2-40B4-BE49-F238E27FC236}">
                <a16:creationId xmlns:a16="http://schemas.microsoft.com/office/drawing/2014/main" id="{F01C338B-47CD-2694-F29E-AB06C5243C9A}"/>
              </a:ext>
            </a:extLst>
          </p:cNvPr>
          <p:cNvSpPr txBox="1"/>
          <p:nvPr/>
        </p:nvSpPr>
        <p:spPr>
          <a:xfrm>
            <a:off x="5188655" y="2465211"/>
            <a:ext cx="1828800" cy="1828800"/>
          </a:xfrm>
          <a:prstGeom prst="rect">
            <a:avLst/>
          </a:prstGeom>
          <a:noFill/>
        </p:spPr>
        <p:txBody>
          <a:bodyPr wrap="square" rtlCol="0">
            <a:spAutoFit/>
          </a:bodyPr>
          <a:lstStyle/>
          <a:p>
            <a:pPr algn="l"/>
            <a:endParaRPr lang="en-US"/>
          </a:p>
        </p:txBody>
      </p:sp>
      <p:sp>
        <p:nvSpPr>
          <p:cNvPr id="6" name="TextBox 5">
            <a:extLst>
              <a:ext uri="{FF2B5EF4-FFF2-40B4-BE49-F238E27FC236}">
                <a16:creationId xmlns:a16="http://schemas.microsoft.com/office/drawing/2014/main" id="{6409D1E7-E371-BABF-F3C3-B55A035E4359}"/>
              </a:ext>
            </a:extLst>
          </p:cNvPr>
          <p:cNvSpPr txBox="1"/>
          <p:nvPr/>
        </p:nvSpPr>
        <p:spPr>
          <a:xfrm>
            <a:off x="750711" y="2054536"/>
            <a:ext cx="10016067" cy="646331"/>
          </a:xfrm>
          <a:prstGeom prst="rect">
            <a:avLst/>
          </a:prstGeom>
          <a:solidFill>
            <a:schemeClr val="accent5">
              <a:lumMod val="40000"/>
              <a:lumOff val="60000"/>
            </a:schemeClr>
          </a:solidFill>
        </p:spPr>
        <p:txBody>
          <a:bodyPr wrap="square" rtlCol="0">
            <a:spAutoFit/>
          </a:bodyPr>
          <a:lstStyle/>
          <a:p>
            <a:pPr marL="0" indent="0">
              <a:buNone/>
            </a:pPr>
            <a:r>
              <a:rPr lang="en-GB"/>
              <a:t>Strength- The quality or state of being strong, capacity for exertion or endurance, power to resist force, solidity and toughness</a:t>
            </a:r>
            <a:endParaRPr lang="en-US"/>
          </a:p>
        </p:txBody>
      </p:sp>
      <p:sp>
        <p:nvSpPr>
          <p:cNvPr id="7" name="TextBox 6">
            <a:extLst>
              <a:ext uri="{FF2B5EF4-FFF2-40B4-BE49-F238E27FC236}">
                <a16:creationId xmlns:a16="http://schemas.microsoft.com/office/drawing/2014/main" id="{AE58007E-0790-848B-108D-E8DBEAD9529E}"/>
              </a:ext>
            </a:extLst>
          </p:cNvPr>
          <p:cNvSpPr txBox="1"/>
          <p:nvPr/>
        </p:nvSpPr>
        <p:spPr>
          <a:xfrm>
            <a:off x="750710" y="2808070"/>
            <a:ext cx="10778067" cy="646331"/>
          </a:xfrm>
          <a:prstGeom prst="rect">
            <a:avLst/>
          </a:prstGeom>
          <a:solidFill>
            <a:schemeClr val="accent5">
              <a:lumMod val="60000"/>
              <a:lumOff val="40000"/>
            </a:schemeClr>
          </a:solidFill>
          <a:ln>
            <a:solidFill>
              <a:schemeClr val="accent6">
                <a:lumMod val="60000"/>
                <a:lumOff val="40000"/>
              </a:schemeClr>
            </a:solidFill>
          </a:ln>
        </p:spPr>
        <p:txBody>
          <a:bodyPr wrap="square" rtlCol="0">
            <a:spAutoFit/>
          </a:bodyPr>
          <a:lstStyle/>
          <a:p>
            <a:pPr marL="0" indent="0">
              <a:buNone/>
            </a:pPr>
            <a:r>
              <a:rPr lang="en-GB"/>
              <a:t>Muscular endurance- The ability to use voluntary (skeletal) muscles repeatedly without </a:t>
            </a:r>
            <a:r>
              <a:rPr lang="en-GB">
                <a:solidFill>
                  <a:schemeClr val="tx1"/>
                </a:solidFill>
              </a:rPr>
              <a:t>being tired out</a:t>
            </a:r>
          </a:p>
          <a:p>
            <a:pPr marL="0" indent="0">
              <a:buNone/>
            </a:pPr>
            <a:endParaRPr lang="en-GB">
              <a:solidFill>
                <a:schemeClr val="tx1"/>
              </a:solidFill>
            </a:endParaRPr>
          </a:p>
        </p:txBody>
      </p:sp>
      <p:sp>
        <p:nvSpPr>
          <p:cNvPr id="8" name="TextBox 7">
            <a:extLst>
              <a:ext uri="{FF2B5EF4-FFF2-40B4-BE49-F238E27FC236}">
                <a16:creationId xmlns:a16="http://schemas.microsoft.com/office/drawing/2014/main" id="{0FF5662F-0624-8F67-34B2-0A025BDD0366}"/>
              </a:ext>
            </a:extLst>
          </p:cNvPr>
          <p:cNvSpPr txBox="1"/>
          <p:nvPr/>
        </p:nvSpPr>
        <p:spPr>
          <a:xfrm>
            <a:off x="750710" y="3561604"/>
            <a:ext cx="11109679" cy="646331"/>
          </a:xfrm>
          <a:prstGeom prst="rect">
            <a:avLst/>
          </a:prstGeom>
          <a:solidFill>
            <a:schemeClr val="accent5"/>
          </a:solidFill>
        </p:spPr>
        <p:txBody>
          <a:bodyPr wrap="square" rtlCol="0">
            <a:spAutoFit/>
          </a:bodyPr>
          <a:lstStyle/>
          <a:p>
            <a:pPr marL="0" indent="0">
              <a:buNone/>
            </a:pPr>
            <a:r>
              <a:rPr lang="en-GB">
                <a:solidFill>
                  <a:schemeClr val="tx1"/>
                </a:solidFill>
              </a:rPr>
              <a:t>Flexibility-  The ability of a joint or series of joints to move through an unrestricted, pain free range </a:t>
            </a:r>
            <a:r>
              <a:rPr lang="en-GB"/>
              <a:t>of motion </a:t>
            </a:r>
          </a:p>
          <a:p>
            <a:pPr marL="0" indent="0">
              <a:buNone/>
            </a:pPr>
            <a:endParaRPr lang="en-US"/>
          </a:p>
        </p:txBody>
      </p:sp>
      <p:sp>
        <p:nvSpPr>
          <p:cNvPr id="9" name="TextBox 8">
            <a:extLst>
              <a:ext uri="{FF2B5EF4-FFF2-40B4-BE49-F238E27FC236}">
                <a16:creationId xmlns:a16="http://schemas.microsoft.com/office/drawing/2014/main" id="{2D23FAF1-8553-BB9B-5859-96A71B6B7037}"/>
              </a:ext>
            </a:extLst>
          </p:cNvPr>
          <p:cNvSpPr txBox="1"/>
          <p:nvPr/>
        </p:nvSpPr>
        <p:spPr>
          <a:xfrm>
            <a:off x="750710" y="4315138"/>
            <a:ext cx="10933291" cy="923330"/>
          </a:xfrm>
          <a:prstGeom prst="rect">
            <a:avLst/>
          </a:prstGeom>
          <a:solidFill>
            <a:schemeClr val="accent5">
              <a:lumMod val="75000"/>
            </a:schemeClr>
          </a:solidFill>
        </p:spPr>
        <p:txBody>
          <a:bodyPr wrap="square" rtlCol="0">
            <a:spAutoFit/>
          </a:bodyPr>
          <a:lstStyle/>
          <a:p>
            <a:pPr marL="0" indent="0">
              <a:buNone/>
            </a:pPr>
            <a:r>
              <a:rPr lang="en-GB"/>
              <a:t>Balance- the ability to maintain the line of gravity of a body within the base of support with minimum postural sway</a:t>
            </a:r>
          </a:p>
          <a:p>
            <a:pPr marL="0" indent="0">
              <a:buNone/>
            </a:pPr>
            <a:endParaRPr lang="en-US"/>
          </a:p>
        </p:txBody>
      </p:sp>
      <p:sp>
        <p:nvSpPr>
          <p:cNvPr id="10" name="TextBox 9">
            <a:extLst>
              <a:ext uri="{FF2B5EF4-FFF2-40B4-BE49-F238E27FC236}">
                <a16:creationId xmlns:a16="http://schemas.microsoft.com/office/drawing/2014/main" id="{4FF852F6-596C-624B-49E8-47446ACFAC3E}"/>
              </a:ext>
            </a:extLst>
          </p:cNvPr>
          <p:cNvSpPr txBox="1"/>
          <p:nvPr/>
        </p:nvSpPr>
        <p:spPr>
          <a:xfrm>
            <a:off x="750709" y="5345671"/>
            <a:ext cx="9493957" cy="646331"/>
          </a:xfrm>
          <a:prstGeom prst="rect">
            <a:avLst/>
          </a:prstGeom>
          <a:solidFill>
            <a:schemeClr val="accent5">
              <a:lumMod val="50000"/>
            </a:schemeClr>
          </a:solidFill>
        </p:spPr>
        <p:txBody>
          <a:bodyPr wrap="square" rtlCol="0">
            <a:spAutoFit/>
          </a:bodyPr>
          <a:lstStyle/>
          <a:p>
            <a:pPr marL="0" indent="0">
              <a:buNone/>
            </a:pPr>
            <a:r>
              <a:rPr lang="en-GB"/>
              <a:t>Speed- The </a:t>
            </a:r>
            <a:r>
              <a:rPr lang="en-GB">
                <a:solidFill>
                  <a:schemeClr val="tx1"/>
                </a:solidFill>
              </a:rPr>
              <a:t>rate of movement/ operation or ability to move and operate</a:t>
            </a:r>
          </a:p>
          <a:p>
            <a:pPr marL="0" indent="0">
              <a:buNone/>
            </a:pPr>
            <a:endParaRPr lang="en-US"/>
          </a:p>
        </p:txBody>
      </p:sp>
      <p:sp>
        <p:nvSpPr>
          <p:cNvPr id="11" name="TextBox 10">
            <a:extLst>
              <a:ext uri="{FF2B5EF4-FFF2-40B4-BE49-F238E27FC236}">
                <a16:creationId xmlns:a16="http://schemas.microsoft.com/office/drawing/2014/main" id="{A645A467-973A-610B-5CC6-5608414784F4}"/>
              </a:ext>
            </a:extLst>
          </p:cNvPr>
          <p:cNvSpPr txBox="1"/>
          <p:nvPr/>
        </p:nvSpPr>
        <p:spPr>
          <a:xfrm>
            <a:off x="750709" y="6227192"/>
            <a:ext cx="8858958" cy="369332"/>
          </a:xfrm>
          <a:prstGeom prst="rect">
            <a:avLst/>
          </a:prstGeom>
          <a:solidFill>
            <a:srgbClr val="183448"/>
          </a:solidFill>
        </p:spPr>
        <p:txBody>
          <a:bodyPr wrap="square" rtlCol="0">
            <a:spAutoFit/>
          </a:bodyPr>
          <a:lstStyle/>
          <a:p>
            <a:pPr algn="l"/>
            <a:r>
              <a:rPr lang="en-GB">
                <a:solidFill>
                  <a:schemeClr val="bg1"/>
                </a:solidFill>
              </a:rPr>
              <a:t>Agility-  The ability to change the position of the body quickly and control the movement</a:t>
            </a:r>
            <a:r>
              <a:rPr lang="en-GB">
                <a:solidFill>
                  <a:schemeClr val="tx1"/>
                </a:solidFill>
              </a:rPr>
              <a:t> </a:t>
            </a:r>
            <a:endParaRPr lang="en-US"/>
          </a:p>
        </p:txBody>
      </p:sp>
    </p:spTree>
    <p:extLst>
      <p:ext uri="{BB962C8B-B14F-4D97-AF65-F5344CB8AC3E}">
        <p14:creationId xmlns:p14="http://schemas.microsoft.com/office/powerpoint/2010/main" val="3974437232"/>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E868D1-047F-A25E-73BD-C506CEEA9F42}"/>
              </a:ext>
            </a:extLst>
          </p:cNvPr>
          <p:cNvSpPr>
            <a:spLocks noGrp="1"/>
          </p:cNvSpPr>
          <p:nvPr>
            <p:ph type="title"/>
          </p:nvPr>
        </p:nvSpPr>
        <p:spPr>
          <a:xfrm>
            <a:off x="722489" y="0"/>
            <a:ext cx="9601200" cy="719667"/>
          </a:xfrm>
        </p:spPr>
        <p:txBody>
          <a:bodyPr/>
          <a:lstStyle/>
          <a:p>
            <a:r>
              <a:rPr lang="en-GB"/>
              <a:t>Fitness and flexibility</a:t>
            </a:r>
            <a:endParaRPr lang="en-US"/>
          </a:p>
        </p:txBody>
      </p:sp>
      <p:sp>
        <p:nvSpPr>
          <p:cNvPr id="3" name="Content Placeholder 2">
            <a:extLst>
              <a:ext uri="{FF2B5EF4-FFF2-40B4-BE49-F238E27FC236}">
                <a16:creationId xmlns:a16="http://schemas.microsoft.com/office/drawing/2014/main" id="{AF98712A-D577-4E03-B66D-B7E7D20F117A}"/>
              </a:ext>
            </a:extLst>
          </p:cNvPr>
          <p:cNvSpPr>
            <a:spLocks noGrp="1"/>
          </p:cNvSpPr>
          <p:nvPr>
            <p:ph idx="1"/>
          </p:nvPr>
        </p:nvSpPr>
        <p:spPr>
          <a:xfrm>
            <a:off x="722489" y="620890"/>
            <a:ext cx="11469511" cy="1368778"/>
          </a:xfrm>
          <a:solidFill>
            <a:schemeClr val="accent5">
              <a:lumMod val="40000"/>
              <a:lumOff val="60000"/>
            </a:schemeClr>
          </a:solidFill>
        </p:spPr>
        <p:txBody>
          <a:bodyPr vert="horz" lIns="91440" tIns="45720" rIns="91440" bIns="45720" rtlCol="0" anchor="t">
            <a:normAutofit/>
          </a:bodyPr>
          <a:lstStyle/>
          <a:p>
            <a:pPr marL="383540" indent="-383540">
              <a:buFont typeface="Arial" panose="020B0604020202020204" pitchFamily="34" charset="0"/>
              <a:buChar char="•"/>
            </a:pPr>
            <a:r>
              <a:rPr lang="en-GB"/>
              <a:t>For dancers, the whole body (physical and psychological ) is their instrument and dance calls upon all aspects of fitness.  Having good fitness is key to reducing the risk of injury, enhancing performance and ensuring longer dancing careers. A physically fit dancer is someone who has the ability to meet the demands of a specific task at an optimal level.</a:t>
            </a:r>
          </a:p>
          <a:p>
            <a:pPr marL="383540" indent="-383540">
              <a:buFont typeface="Arial" panose="020B0604020202020204" pitchFamily="34" charset="0"/>
              <a:buChar char="•"/>
            </a:pPr>
            <a:endParaRPr lang="en-GB"/>
          </a:p>
        </p:txBody>
      </p:sp>
      <p:sp>
        <p:nvSpPr>
          <p:cNvPr id="4" name="TextBox 3">
            <a:extLst>
              <a:ext uri="{FF2B5EF4-FFF2-40B4-BE49-F238E27FC236}">
                <a16:creationId xmlns:a16="http://schemas.microsoft.com/office/drawing/2014/main" id="{BE49B78F-5CD8-2E35-D6EF-64B0B1CD708A}"/>
              </a:ext>
            </a:extLst>
          </p:cNvPr>
          <p:cNvSpPr txBox="1"/>
          <p:nvPr/>
        </p:nvSpPr>
        <p:spPr>
          <a:xfrm>
            <a:off x="722487" y="2866894"/>
            <a:ext cx="11370733" cy="2031325"/>
          </a:xfrm>
          <a:prstGeom prst="rect">
            <a:avLst/>
          </a:prstGeom>
          <a:solidFill>
            <a:schemeClr val="accent5">
              <a:lumMod val="60000"/>
              <a:lumOff val="40000"/>
            </a:schemeClr>
          </a:solidFill>
        </p:spPr>
        <p:txBody>
          <a:bodyPr wrap="square" rtlCol="0">
            <a:spAutoFit/>
          </a:bodyPr>
          <a:lstStyle/>
          <a:p>
            <a:pPr marL="383540" indent="-383540">
              <a:buFont typeface="Arial" panose="020B0604020202020204" pitchFamily="34" charset="0"/>
              <a:buChar char="•"/>
            </a:pPr>
            <a:r>
              <a:rPr lang="en-GB"/>
              <a:t>Flexibility is an important element of physical fitness, it is crucial in complementing muscular strength, building efficiency in movement, coordination and preventing injuries. Holding muscles in a stretched position for a prolonged amount of time causes muscle fibres to become accustomed to the new length therefore increasing flexibility. For this to be beneficial, the specific muscle group being stretched needs to be isolated (for example when stretching hamstrings, spinal movement should be reduced). Relaxation is also important. It is advised that stretches happen slowly and gently with coordinated inhalation and exhalation in the moment of maximum stretch i.e.: refrain from holding breath.</a:t>
            </a:r>
            <a:endParaRPr lang="en-GB">
              <a:solidFill>
                <a:srgbClr val="FF0000"/>
              </a:solidFill>
            </a:endParaRPr>
          </a:p>
        </p:txBody>
      </p:sp>
      <p:sp>
        <p:nvSpPr>
          <p:cNvPr id="5" name="TextBox 4">
            <a:extLst>
              <a:ext uri="{FF2B5EF4-FFF2-40B4-BE49-F238E27FC236}">
                <a16:creationId xmlns:a16="http://schemas.microsoft.com/office/drawing/2014/main" id="{5A47E484-5EFC-F552-2D4D-422F3BCAC01D}"/>
              </a:ext>
            </a:extLst>
          </p:cNvPr>
          <p:cNvSpPr txBox="1"/>
          <p:nvPr/>
        </p:nvSpPr>
        <p:spPr>
          <a:xfrm>
            <a:off x="722488" y="5775445"/>
            <a:ext cx="11370732" cy="923330"/>
          </a:xfrm>
          <a:prstGeom prst="rect">
            <a:avLst/>
          </a:prstGeom>
          <a:solidFill>
            <a:schemeClr val="accent5">
              <a:lumMod val="75000"/>
            </a:schemeClr>
          </a:solidFill>
        </p:spPr>
        <p:txBody>
          <a:bodyPr wrap="square" rtlCol="0">
            <a:spAutoFit/>
          </a:bodyPr>
          <a:lstStyle/>
          <a:p>
            <a:pPr algn="l"/>
            <a:r>
              <a:rPr lang="en-GB"/>
              <a:t>Flexibility is a crucial part of dance training. Not </a:t>
            </a:r>
            <a:r>
              <a:rPr lang="en-GB">
                <a:solidFill>
                  <a:schemeClr val="tx1"/>
                </a:solidFill>
              </a:rPr>
              <a:t>only </a:t>
            </a:r>
            <a:r>
              <a:rPr lang="en-GB"/>
              <a:t>is </a:t>
            </a:r>
            <a:r>
              <a:rPr lang="en-GB">
                <a:solidFill>
                  <a:schemeClr val="tx1"/>
                </a:solidFill>
              </a:rPr>
              <a:t>it cool</a:t>
            </a:r>
            <a:r>
              <a:rPr lang="en-GB"/>
              <a:t> to be able to do a tilt or splits, but it can improve range of motion, prevent injury and promote proper posture. Incorporating regular stretching into a routine can help a dancer become stronger and more expressive.</a:t>
            </a:r>
            <a:endParaRPr lang="en-US"/>
          </a:p>
        </p:txBody>
      </p:sp>
    </p:spTree>
    <p:extLst>
      <p:ext uri="{BB962C8B-B14F-4D97-AF65-F5344CB8AC3E}">
        <p14:creationId xmlns:p14="http://schemas.microsoft.com/office/powerpoint/2010/main" val="212759477"/>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59861B-37D0-CC9F-148D-1A285738B850}"/>
              </a:ext>
            </a:extLst>
          </p:cNvPr>
          <p:cNvSpPr>
            <a:spLocks noGrp="1"/>
          </p:cNvSpPr>
          <p:nvPr>
            <p:ph type="title"/>
          </p:nvPr>
        </p:nvSpPr>
        <p:spPr>
          <a:xfrm>
            <a:off x="1983484" y="230573"/>
            <a:ext cx="9601200" cy="1485900"/>
          </a:xfrm>
        </p:spPr>
        <p:txBody>
          <a:bodyPr/>
          <a:lstStyle/>
          <a:p>
            <a:pPr algn="ctr"/>
            <a:r>
              <a:rPr lang="en-GB" b="1">
                <a:latin typeface="Consolas"/>
              </a:rPr>
              <a:t>Muscular fitness</a:t>
            </a:r>
            <a:endParaRPr lang="en-US" b="1">
              <a:latin typeface="Consolas"/>
            </a:endParaRPr>
          </a:p>
        </p:txBody>
      </p:sp>
      <p:sp>
        <p:nvSpPr>
          <p:cNvPr id="6" name="TextBox 5">
            <a:extLst>
              <a:ext uri="{FF2B5EF4-FFF2-40B4-BE49-F238E27FC236}">
                <a16:creationId xmlns:a16="http://schemas.microsoft.com/office/drawing/2014/main" id="{1A07A3D3-5450-BA4E-DDDC-87A404F581A6}"/>
              </a:ext>
            </a:extLst>
          </p:cNvPr>
          <p:cNvSpPr txBox="1"/>
          <p:nvPr/>
        </p:nvSpPr>
        <p:spPr>
          <a:xfrm>
            <a:off x="3953243" y="1362144"/>
            <a:ext cx="5181069" cy="1200329"/>
          </a:xfrm>
          <a:prstGeom prst="rect">
            <a:avLst/>
          </a:prstGeom>
          <a:solidFill>
            <a:schemeClr val="bg1">
              <a:lumMod val="95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b="1"/>
              <a:t>What is muscular fitness?</a:t>
            </a:r>
            <a:endParaRPr lang="en-US"/>
          </a:p>
          <a:p>
            <a:pPr algn="ctr"/>
            <a:r>
              <a:rPr lang="en-US"/>
              <a:t>Muscular fitness can be split up into three main categories. Muscular strength, muscular endurance and muscular power.</a:t>
            </a:r>
          </a:p>
        </p:txBody>
      </p:sp>
      <p:sp>
        <p:nvSpPr>
          <p:cNvPr id="7" name="TextBox 6">
            <a:extLst>
              <a:ext uri="{FF2B5EF4-FFF2-40B4-BE49-F238E27FC236}">
                <a16:creationId xmlns:a16="http://schemas.microsoft.com/office/drawing/2014/main" id="{F30593E0-2129-1E19-79E6-926584BAB000}"/>
              </a:ext>
            </a:extLst>
          </p:cNvPr>
          <p:cNvSpPr txBox="1"/>
          <p:nvPr/>
        </p:nvSpPr>
        <p:spPr>
          <a:xfrm>
            <a:off x="702355" y="2978328"/>
            <a:ext cx="3987078" cy="3139321"/>
          </a:xfrm>
          <a:prstGeom prst="rect">
            <a:avLst/>
          </a:prstGeom>
          <a:solidFill>
            <a:srgbClr val="D5E6ED"/>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600" b="1">
                <a:solidFill>
                  <a:srgbClr val="2A2B2A"/>
                </a:solidFill>
                <a:latin typeface="Franklin Gothic Book"/>
                <a:ea typeface="Open Sans"/>
                <a:cs typeface="Open Sans"/>
              </a:rPr>
              <a:t>Muscular strength</a:t>
            </a:r>
            <a:endParaRPr lang="en-US"/>
          </a:p>
          <a:p>
            <a:r>
              <a:rPr lang="en-US" sz="1400">
                <a:solidFill>
                  <a:srgbClr val="000000"/>
                </a:solidFill>
                <a:latin typeface="Franklin Gothic Book"/>
                <a:ea typeface="Open Sans"/>
                <a:cs typeface="Open Sans"/>
              </a:rPr>
              <a:t>The definition of muscular strength is “The maximum amount of force one can generate during a specific movement at a specified velocity” to simplify this it means your ability to move and lift objects. It’s measured by how much force you can exert and how much weight you can lift for a short period of time.  </a:t>
            </a:r>
          </a:p>
          <a:p>
            <a:endParaRPr lang="en-US" sz="1400">
              <a:ea typeface="Open Sans"/>
              <a:cs typeface="Open Sans"/>
            </a:endParaRPr>
          </a:p>
          <a:p>
            <a:r>
              <a:rPr lang="en-US" sz="1400">
                <a:solidFill>
                  <a:srgbClr val="2E4856"/>
                </a:solidFill>
                <a:ea typeface="+mn-lt"/>
                <a:cs typeface="+mn-lt"/>
              </a:rPr>
              <a:t> The goal of strength training is to improve your ability to lift heavier weights or perform more reps of an exercise. This type of training typically involves using heavier weights and fewer reps per set.</a:t>
            </a:r>
            <a:endParaRPr lang="en-US"/>
          </a:p>
        </p:txBody>
      </p:sp>
      <p:sp>
        <p:nvSpPr>
          <p:cNvPr id="9" name="TextBox 8">
            <a:extLst>
              <a:ext uri="{FF2B5EF4-FFF2-40B4-BE49-F238E27FC236}">
                <a16:creationId xmlns:a16="http://schemas.microsoft.com/office/drawing/2014/main" id="{8DC78FA8-FFD7-560F-9C34-87B29A10F71B}"/>
              </a:ext>
            </a:extLst>
          </p:cNvPr>
          <p:cNvSpPr txBox="1"/>
          <p:nvPr/>
        </p:nvSpPr>
        <p:spPr>
          <a:xfrm>
            <a:off x="4957553" y="3634881"/>
            <a:ext cx="3382062" cy="1661993"/>
          </a:xfrm>
          <a:prstGeom prst="rect">
            <a:avLst/>
          </a:prstGeom>
          <a:solidFill>
            <a:srgbClr val="D1DECE"/>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b="1"/>
              <a:t>Muscular power</a:t>
            </a:r>
          </a:p>
          <a:p>
            <a:r>
              <a:rPr lang="en-US" sz="1400">
                <a:solidFill>
                  <a:schemeClr val="tx2"/>
                </a:solidFill>
                <a:latin typeface="Franklin Gothic Book"/>
              </a:rPr>
              <a:t>Muscular power is the ability of a body to perform an activity quickly and repeatedly by applying a given force. </a:t>
            </a:r>
            <a:r>
              <a:rPr lang="en-US" sz="1400">
                <a:solidFill>
                  <a:schemeClr val="tx2"/>
                </a:solidFill>
                <a:ea typeface="+mn-lt"/>
                <a:cs typeface="+mn-lt"/>
              </a:rPr>
              <a:t>The goal is to generate maximal force in a short amount of time, such as when jumping or sprinting.</a:t>
            </a:r>
            <a:endParaRPr lang="en-US">
              <a:solidFill>
                <a:schemeClr val="tx2"/>
              </a:solidFill>
            </a:endParaRPr>
          </a:p>
        </p:txBody>
      </p:sp>
      <p:sp>
        <p:nvSpPr>
          <p:cNvPr id="10" name="TextBox 9">
            <a:extLst>
              <a:ext uri="{FF2B5EF4-FFF2-40B4-BE49-F238E27FC236}">
                <a16:creationId xmlns:a16="http://schemas.microsoft.com/office/drawing/2014/main" id="{89FA02BA-AA30-61FD-8FE2-8F310287B225}"/>
              </a:ext>
            </a:extLst>
          </p:cNvPr>
          <p:cNvSpPr txBox="1"/>
          <p:nvPr/>
        </p:nvSpPr>
        <p:spPr>
          <a:xfrm>
            <a:off x="8522965" y="3368220"/>
            <a:ext cx="3668817" cy="2154436"/>
          </a:xfrm>
          <a:prstGeom prst="rect">
            <a:avLst/>
          </a:prstGeom>
          <a:solidFill>
            <a:srgbClr val="F3E8FA"/>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b="1"/>
              <a:t>Muscular endurance</a:t>
            </a:r>
            <a:r>
              <a:rPr lang="en-US"/>
              <a:t> </a:t>
            </a:r>
          </a:p>
          <a:p>
            <a:r>
              <a:rPr lang="en-US" sz="1400">
                <a:solidFill>
                  <a:srgbClr val="231F20"/>
                </a:solidFill>
                <a:ea typeface="+mn-lt"/>
                <a:cs typeface="+mn-lt"/>
              </a:rPr>
              <a:t>Muscular endurance is the ability to continue contracting a muscle, or group of muscles, against resistance, over a period of time without getting fatigued. Greater muscular endurance allows a person to complete more repetitions of an exercise, for example, pushups.</a:t>
            </a:r>
            <a:endParaRPr lang="en-US"/>
          </a:p>
          <a:p>
            <a:endParaRPr lang="en-US"/>
          </a:p>
        </p:txBody>
      </p:sp>
      <p:pic>
        <p:nvPicPr>
          <p:cNvPr id="3" name="Picture 2" descr="Muscular Strength: Benefits, Exercises, and More">
            <a:extLst>
              <a:ext uri="{FF2B5EF4-FFF2-40B4-BE49-F238E27FC236}">
                <a16:creationId xmlns:a16="http://schemas.microsoft.com/office/drawing/2014/main" id="{DC0AC895-304E-D552-A05C-99FF77AB9C2B}"/>
              </a:ext>
            </a:extLst>
          </p:cNvPr>
          <p:cNvPicPr>
            <a:picLocks noChangeAspect="1"/>
          </p:cNvPicPr>
          <p:nvPr/>
        </p:nvPicPr>
        <p:blipFill>
          <a:blip r:embed="rId2"/>
          <a:stretch>
            <a:fillRect/>
          </a:stretch>
        </p:blipFill>
        <p:spPr>
          <a:xfrm rot="-360000">
            <a:off x="906930" y="256241"/>
            <a:ext cx="2519083" cy="1915459"/>
          </a:xfrm>
          <a:prstGeom prst="rect">
            <a:avLst/>
          </a:prstGeom>
        </p:spPr>
      </p:pic>
      <p:pic>
        <p:nvPicPr>
          <p:cNvPr id="4" name="Picture 3" descr="How Do You Develop Muscular Endurance | Runningshorts">
            <a:extLst>
              <a:ext uri="{FF2B5EF4-FFF2-40B4-BE49-F238E27FC236}">
                <a16:creationId xmlns:a16="http://schemas.microsoft.com/office/drawing/2014/main" id="{1BBAF3C1-B5BA-9E93-3085-5E161A0914A5}"/>
              </a:ext>
            </a:extLst>
          </p:cNvPr>
          <p:cNvPicPr>
            <a:picLocks noChangeAspect="1"/>
          </p:cNvPicPr>
          <p:nvPr/>
        </p:nvPicPr>
        <p:blipFill>
          <a:blip r:embed="rId3"/>
          <a:srcRect l="18240" r="5920" b="250"/>
          <a:stretch/>
        </p:blipFill>
        <p:spPr>
          <a:xfrm>
            <a:off x="9511127" y="872970"/>
            <a:ext cx="2336387" cy="1982700"/>
          </a:xfrm>
          <a:prstGeom prst="rect">
            <a:avLst/>
          </a:prstGeom>
        </p:spPr>
      </p:pic>
    </p:spTree>
    <p:extLst>
      <p:ext uri="{BB962C8B-B14F-4D97-AF65-F5344CB8AC3E}">
        <p14:creationId xmlns:p14="http://schemas.microsoft.com/office/powerpoint/2010/main" val="324410933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A4C8F4-5A84-43E2-C770-94E0F90FA34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A6B5AF9-3CFE-B3C6-7ADF-A59AEA5624A6}"/>
              </a:ext>
            </a:extLst>
          </p:cNvPr>
          <p:cNvSpPr>
            <a:spLocks noGrp="1"/>
          </p:cNvSpPr>
          <p:nvPr>
            <p:ph type="title"/>
          </p:nvPr>
        </p:nvSpPr>
        <p:spPr>
          <a:xfrm>
            <a:off x="1014467" y="128272"/>
            <a:ext cx="10655029" cy="561773"/>
          </a:xfrm>
          <a:solidFill>
            <a:schemeClr val="bg1">
              <a:lumMod val="95000"/>
            </a:schemeClr>
          </a:solidFill>
        </p:spPr>
        <p:txBody>
          <a:bodyPr>
            <a:normAutofit/>
          </a:bodyPr>
          <a:lstStyle/>
          <a:p>
            <a:pPr algn="ctr"/>
            <a:r>
              <a:rPr lang="en-GB" sz="3200" b="1">
                <a:latin typeface="Consolas"/>
              </a:rPr>
              <a:t>Why is muscular fitness important in Dance</a:t>
            </a:r>
          </a:p>
        </p:txBody>
      </p:sp>
      <p:sp>
        <p:nvSpPr>
          <p:cNvPr id="4" name="TextBox 3">
            <a:extLst>
              <a:ext uri="{FF2B5EF4-FFF2-40B4-BE49-F238E27FC236}">
                <a16:creationId xmlns:a16="http://schemas.microsoft.com/office/drawing/2014/main" id="{8FCD9395-41EE-40CC-87B0-CBBA7E31344D}"/>
              </a:ext>
            </a:extLst>
          </p:cNvPr>
          <p:cNvSpPr txBox="1"/>
          <p:nvPr/>
        </p:nvSpPr>
        <p:spPr>
          <a:xfrm>
            <a:off x="1338119" y="880104"/>
            <a:ext cx="9510581" cy="646331"/>
          </a:xfrm>
          <a:prstGeom prst="rect">
            <a:avLst/>
          </a:prstGeom>
          <a:solidFill>
            <a:schemeClr val="tx1">
              <a:lumMod val="50000"/>
              <a:lumOff val="5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b="1">
                <a:solidFill>
                  <a:srgbClr val="FFFFFF"/>
                </a:solidFill>
              </a:rPr>
              <a:t>As a dancer it is crucial for me to build my muscle strength to ensure I am able to complete dance routines to my fullest potential.</a:t>
            </a:r>
          </a:p>
        </p:txBody>
      </p:sp>
      <p:sp>
        <p:nvSpPr>
          <p:cNvPr id="5" name="TextBox 4">
            <a:extLst>
              <a:ext uri="{FF2B5EF4-FFF2-40B4-BE49-F238E27FC236}">
                <a16:creationId xmlns:a16="http://schemas.microsoft.com/office/drawing/2014/main" id="{0F03A67F-D52B-B164-BF03-F6BE26A3B769}"/>
              </a:ext>
            </a:extLst>
          </p:cNvPr>
          <p:cNvSpPr txBox="1"/>
          <p:nvPr/>
        </p:nvSpPr>
        <p:spPr>
          <a:xfrm>
            <a:off x="844782" y="1987725"/>
            <a:ext cx="7757403" cy="2554545"/>
          </a:xfrm>
          <a:prstGeom prst="rect">
            <a:avLst/>
          </a:prstGeom>
          <a:solidFill>
            <a:srgbClr val="D1DECE"/>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ea typeface="+mn-lt"/>
                <a:cs typeface="+mn-lt"/>
              </a:rPr>
              <a:t>Muscular strength allows dancers to perform powerful, controlled movements, such as leaps, jumps, and holds. It ensures explosive power and stability during transitions. This is very important in pirouettes as it allows me to sustain a strong and engaged core during my preparations and give me the momentum in my legs to spin but I will also need the support of balance.</a:t>
            </a:r>
          </a:p>
          <a:p>
            <a:r>
              <a:rPr lang="en-US" sz="1600">
                <a:ea typeface="+mn-lt"/>
                <a:cs typeface="+mn-lt"/>
              </a:rPr>
              <a:t>           Strength is essential for maintaining balance, especially during movements like pirouettes or arabesques, it is essential that we have the correct control over our body's center of gravity. So that we can sustain holds, poses for long periods without losing balance. This is something I struggle with in ballet as when kicking my legs I lose my center gravity causing my hip to rise making me lean while performing. </a:t>
            </a:r>
          </a:p>
        </p:txBody>
      </p:sp>
      <p:sp>
        <p:nvSpPr>
          <p:cNvPr id="8" name="TextBox 7">
            <a:extLst>
              <a:ext uri="{FF2B5EF4-FFF2-40B4-BE49-F238E27FC236}">
                <a16:creationId xmlns:a16="http://schemas.microsoft.com/office/drawing/2014/main" id="{F7D00225-AC75-E894-253E-D986185CD183}"/>
              </a:ext>
            </a:extLst>
          </p:cNvPr>
          <p:cNvSpPr txBox="1"/>
          <p:nvPr/>
        </p:nvSpPr>
        <p:spPr>
          <a:xfrm>
            <a:off x="8791251" y="1712098"/>
            <a:ext cx="3242698" cy="4524315"/>
          </a:xfrm>
          <a:prstGeom prst="rect">
            <a:avLst/>
          </a:prstGeom>
          <a:solidFill>
            <a:srgbClr val="F3E8FA"/>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t>As a dancer you need to ensure that you have the endurance and stamina to dance for long periods of time. When performing shows we need to be able to withstand long rehearsal sessions sometimes before shows and still have the energy to perform a full-length performance without fatigue.</a:t>
            </a:r>
          </a:p>
          <a:p>
            <a:endParaRPr lang="en-US" sz="1600"/>
          </a:p>
          <a:p>
            <a:r>
              <a:rPr lang="en-US" sz="1600"/>
              <a:t>It also allows for greater muscle control so that we have the ability to transition moves smoothly allowing us to not overthink the moves and be able to focus on our characterization or most importantly in musical theatre our singing.</a:t>
            </a:r>
          </a:p>
        </p:txBody>
      </p:sp>
      <p:sp>
        <p:nvSpPr>
          <p:cNvPr id="11" name="TextBox 10">
            <a:extLst>
              <a:ext uri="{FF2B5EF4-FFF2-40B4-BE49-F238E27FC236}">
                <a16:creationId xmlns:a16="http://schemas.microsoft.com/office/drawing/2014/main" id="{915ECFF1-73AD-A0E4-2529-44A40956EAAA}"/>
              </a:ext>
            </a:extLst>
          </p:cNvPr>
          <p:cNvSpPr txBox="1"/>
          <p:nvPr/>
        </p:nvSpPr>
        <p:spPr>
          <a:xfrm>
            <a:off x="1014442" y="5065352"/>
            <a:ext cx="7240316" cy="1323439"/>
          </a:xfrm>
          <a:prstGeom prst="rect">
            <a:avLst/>
          </a:prstGeom>
          <a:solidFill>
            <a:srgbClr val="D5E6ED"/>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t>Strong muscles help support joints and reducing the risk of strains, sprains or any muscle damage. </a:t>
            </a:r>
            <a:r>
              <a:rPr lang="en-US" sz="1600">
                <a:ea typeface="+mn-lt"/>
                <a:cs typeface="+mn-lt"/>
              </a:rPr>
              <a:t>It move pressure onto your muscles and away from your joints naturally supporting the surrounding tissues and other structures in your body.</a:t>
            </a:r>
            <a:r>
              <a:rPr lang="en-US" sz="1600"/>
              <a:t> </a:t>
            </a:r>
          </a:p>
          <a:p>
            <a:r>
              <a:rPr lang="en-US" sz="1600"/>
              <a:t>It is also important that if you already suffer with muscle pain from previous injury that you adapt your exercises to make sure you don’t strain the muscles more.</a:t>
            </a:r>
          </a:p>
        </p:txBody>
      </p:sp>
    </p:spTree>
    <p:extLst>
      <p:ext uri="{BB962C8B-B14F-4D97-AF65-F5344CB8AC3E}">
        <p14:creationId xmlns:p14="http://schemas.microsoft.com/office/powerpoint/2010/main" val="334743444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84B995-1B1A-B071-6CA5-21F0562E3FB9}"/>
              </a:ext>
            </a:extLst>
          </p:cNvPr>
          <p:cNvSpPr>
            <a:spLocks noGrp="1"/>
          </p:cNvSpPr>
          <p:nvPr>
            <p:ph type="title"/>
          </p:nvPr>
        </p:nvSpPr>
        <p:spPr>
          <a:xfrm>
            <a:off x="377011" y="1373726"/>
            <a:ext cx="423183" cy="4104787"/>
          </a:xfrm>
          <a:solidFill>
            <a:srgbClr val="F3E8FA"/>
          </a:solidFill>
          <a:ln>
            <a:solidFill>
              <a:srgbClr val="D1DECE"/>
            </a:solidFill>
          </a:ln>
        </p:spPr>
        <p:txBody>
          <a:bodyPr>
            <a:normAutofit fontScale="90000"/>
          </a:bodyPr>
          <a:lstStyle/>
          <a:p>
            <a:pPr algn="ctr"/>
            <a:r>
              <a:rPr lang="en-GB" sz="3600" b="1">
                <a:latin typeface="Consolas"/>
              </a:rPr>
              <a:t>E</a:t>
            </a:r>
            <a:br>
              <a:rPr lang="en-GB" sz="3600" b="1">
                <a:latin typeface="Consolas"/>
              </a:rPr>
            </a:br>
            <a:r>
              <a:rPr lang="en-GB" sz="3600" b="1">
                <a:latin typeface="Consolas"/>
              </a:rPr>
              <a:t>X</a:t>
            </a:r>
            <a:br>
              <a:rPr lang="en-GB" sz="3600" b="1">
                <a:latin typeface="Consolas"/>
              </a:rPr>
            </a:br>
            <a:r>
              <a:rPr lang="en-GB" sz="3600" b="1">
                <a:latin typeface="Consolas"/>
              </a:rPr>
              <a:t>E</a:t>
            </a:r>
            <a:br>
              <a:rPr lang="en-GB" sz="3600" b="1">
                <a:latin typeface="Consolas"/>
              </a:rPr>
            </a:br>
            <a:r>
              <a:rPr lang="en-GB" sz="3600" b="1">
                <a:latin typeface="Consolas"/>
              </a:rPr>
              <a:t>RC</a:t>
            </a:r>
            <a:br>
              <a:rPr lang="en-GB" sz="3600" b="1">
                <a:latin typeface="Consolas"/>
              </a:rPr>
            </a:br>
            <a:r>
              <a:rPr lang="en-GB" sz="3600" b="1">
                <a:latin typeface="Consolas"/>
              </a:rPr>
              <a:t>I</a:t>
            </a:r>
            <a:br>
              <a:rPr lang="en-GB" sz="3600" b="1">
                <a:latin typeface="Consolas"/>
              </a:rPr>
            </a:br>
            <a:r>
              <a:rPr lang="en-GB" sz="3600" b="1">
                <a:latin typeface="Consolas"/>
              </a:rPr>
              <a:t>S</a:t>
            </a:r>
            <a:br>
              <a:rPr lang="en-GB" sz="3600" b="1">
                <a:latin typeface="Consolas"/>
              </a:rPr>
            </a:br>
            <a:r>
              <a:rPr lang="en-GB" sz="3600" b="1">
                <a:latin typeface="Consolas"/>
              </a:rPr>
              <a:t>E</a:t>
            </a:r>
            <a:br>
              <a:rPr lang="en-GB" sz="3600" b="1">
                <a:latin typeface="Consolas"/>
              </a:rPr>
            </a:br>
            <a:r>
              <a:rPr lang="en-GB" sz="3600" b="1">
                <a:latin typeface="Consolas"/>
              </a:rPr>
              <a:t>S</a:t>
            </a:r>
          </a:p>
        </p:txBody>
      </p:sp>
      <p:graphicFrame>
        <p:nvGraphicFramePr>
          <p:cNvPr id="4" name="Content Placeholder 3">
            <a:extLst>
              <a:ext uri="{FF2B5EF4-FFF2-40B4-BE49-F238E27FC236}">
                <a16:creationId xmlns:a16="http://schemas.microsoft.com/office/drawing/2014/main" id="{0A5EF6C3-4823-22FF-8DC4-626CAB6C7619}"/>
              </a:ext>
            </a:extLst>
          </p:cNvPr>
          <p:cNvGraphicFramePr>
            <a:graphicFrameLocks noGrp="1"/>
          </p:cNvGraphicFramePr>
          <p:nvPr>
            <p:ph idx="1"/>
            <p:extLst>
              <p:ext uri="{D42A27DB-BD31-4B8C-83A1-F6EECF244321}">
                <p14:modId xmlns:p14="http://schemas.microsoft.com/office/powerpoint/2010/main" val="1143548880"/>
              </p:ext>
            </p:extLst>
          </p:nvPr>
        </p:nvGraphicFramePr>
        <p:xfrm>
          <a:off x="979713" y="129269"/>
          <a:ext cx="11115708" cy="6728700"/>
        </p:xfrm>
        <a:graphic>
          <a:graphicData uri="http://schemas.openxmlformats.org/drawingml/2006/table">
            <a:tbl>
              <a:tblPr firstRow="1" bandRow="1">
                <a:tableStyleId>{35758FB7-9AC5-4552-8A53-C91805E547FA}</a:tableStyleId>
              </a:tblPr>
              <a:tblGrid>
                <a:gridCol w="2778927">
                  <a:extLst>
                    <a:ext uri="{9D8B030D-6E8A-4147-A177-3AD203B41FA5}">
                      <a16:colId xmlns:a16="http://schemas.microsoft.com/office/drawing/2014/main" val="712765235"/>
                    </a:ext>
                  </a:extLst>
                </a:gridCol>
                <a:gridCol w="2778927">
                  <a:extLst>
                    <a:ext uri="{9D8B030D-6E8A-4147-A177-3AD203B41FA5}">
                      <a16:colId xmlns:a16="http://schemas.microsoft.com/office/drawing/2014/main" val="401035476"/>
                    </a:ext>
                  </a:extLst>
                </a:gridCol>
                <a:gridCol w="2778927">
                  <a:extLst>
                    <a:ext uri="{9D8B030D-6E8A-4147-A177-3AD203B41FA5}">
                      <a16:colId xmlns:a16="http://schemas.microsoft.com/office/drawing/2014/main" val="1051411317"/>
                    </a:ext>
                  </a:extLst>
                </a:gridCol>
                <a:gridCol w="2778927">
                  <a:extLst>
                    <a:ext uri="{9D8B030D-6E8A-4147-A177-3AD203B41FA5}">
                      <a16:colId xmlns:a16="http://schemas.microsoft.com/office/drawing/2014/main" val="215498008"/>
                    </a:ext>
                  </a:extLst>
                </a:gridCol>
              </a:tblGrid>
              <a:tr h="510780">
                <a:tc>
                  <a:txBody>
                    <a:bodyPr/>
                    <a:lstStyle/>
                    <a:p>
                      <a:pPr algn="ctr"/>
                      <a:r>
                        <a:rPr lang="en-GB">
                          <a:solidFill>
                            <a:schemeClr val="tx2"/>
                          </a:solidFill>
                        </a:rPr>
                        <a:t>Muscular fitness </a:t>
                      </a:r>
                      <a:endParaRPr lang="en-US">
                        <a:solidFill>
                          <a:schemeClr val="tx2"/>
                        </a:solidFill>
                      </a:endParaRPr>
                    </a:p>
                  </a:txBody>
                  <a:tcPr>
                    <a:solidFill>
                      <a:srgbClr val="D5E6ED"/>
                    </a:solidFill>
                  </a:tcPr>
                </a:tc>
                <a:tc>
                  <a:txBody>
                    <a:bodyPr/>
                    <a:lstStyle/>
                    <a:p>
                      <a:pPr algn="ctr"/>
                      <a:r>
                        <a:rPr lang="en-GB">
                          <a:solidFill>
                            <a:schemeClr val="tx2"/>
                          </a:solidFill>
                        </a:rPr>
                        <a:t>How its related to dance</a:t>
                      </a:r>
                    </a:p>
                  </a:txBody>
                  <a:tcPr>
                    <a:solidFill>
                      <a:srgbClr val="D5E6ED"/>
                    </a:solidFill>
                  </a:tcPr>
                </a:tc>
                <a:tc>
                  <a:txBody>
                    <a:bodyPr/>
                    <a:lstStyle/>
                    <a:p>
                      <a:pPr algn="ctr"/>
                      <a:r>
                        <a:rPr lang="en-GB"/>
                        <a:t>Flexibility </a:t>
                      </a:r>
                    </a:p>
                  </a:txBody>
                  <a:tcPr>
                    <a:solidFill>
                      <a:srgbClr val="D1DECE"/>
                    </a:solidFill>
                  </a:tcPr>
                </a:tc>
                <a:tc>
                  <a:txBody>
                    <a:bodyPr/>
                    <a:lstStyle/>
                    <a:p>
                      <a:pPr algn="ctr"/>
                      <a:r>
                        <a:rPr lang="en-GB"/>
                        <a:t>How it’s related to dance</a:t>
                      </a:r>
                    </a:p>
                  </a:txBody>
                  <a:tcPr>
                    <a:solidFill>
                      <a:srgbClr val="D1DECE"/>
                    </a:solidFill>
                  </a:tcPr>
                </a:tc>
                <a:extLst>
                  <a:ext uri="{0D108BD9-81ED-4DB2-BD59-A6C34878D82A}">
                    <a16:rowId xmlns:a16="http://schemas.microsoft.com/office/drawing/2014/main" val="3313042642"/>
                  </a:ext>
                </a:extLst>
              </a:tr>
              <a:tr h="3778147">
                <a:tc>
                  <a:txBody>
                    <a:bodyPr/>
                    <a:lstStyle/>
                    <a:p>
                      <a:pPr marL="0" lvl="0" indent="0" algn="l">
                        <a:lnSpc>
                          <a:spcPct val="100000"/>
                        </a:lnSpc>
                        <a:spcBef>
                          <a:spcPts val="0"/>
                        </a:spcBef>
                        <a:spcAft>
                          <a:spcPts val="0"/>
                        </a:spcAft>
                        <a:buNone/>
                      </a:pPr>
                      <a:r>
                        <a:rPr lang="en-US" sz="1200" b="0" i="0" u="none" strike="noStrike" noProof="0">
                          <a:solidFill>
                            <a:srgbClr val="444444"/>
                          </a:solidFill>
                          <a:latin typeface="Franklin Gothic Book"/>
                        </a:rPr>
                        <a:t>Lunges (with resistance band)which are good for strengthening your hamstrings and the muscles on the back of your upper leg.</a:t>
                      </a:r>
                      <a:endParaRPr lang="en-US" sz="1200">
                        <a:latin typeface="Franklin Gothic Book"/>
                      </a:endParaRPr>
                    </a:p>
                    <a:p>
                      <a:pPr marL="0" lvl="0" indent="0" algn="l">
                        <a:lnSpc>
                          <a:spcPct val="100000"/>
                        </a:lnSpc>
                        <a:spcBef>
                          <a:spcPts val="0"/>
                        </a:spcBef>
                        <a:spcAft>
                          <a:spcPts val="0"/>
                        </a:spcAft>
                        <a:buNone/>
                      </a:pPr>
                      <a:endParaRPr lang="en-US" sz="1400" b="0" i="0" u="none" strike="noStrike" noProof="0">
                        <a:solidFill>
                          <a:srgbClr val="444444"/>
                        </a:solidFill>
                        <a:latin typeface="Roboto"/>
                      </a:endParaRPr>
                    </a:p>
                    <a:p>
                      <a:pPr marL="0" lvl="0" indent="0" algn="l">
                        <a:lnSpc>
                          <a:spcPct val="100000"/>
                        </a:lnSpc>
                        <a:spcBef>
                          <a:spcPts val="0"/>
                        </a:spcBef>
                        <a:spcAft>
                          <a:spcPts val="0"/>
                        </a:spcAft>
                        <a:buNone/>
                      </a:pPr>
                      <a:r>
                        <a:rPr lang="en-US" sz="1400" b="0" i="0" u="none" strike="noStrike" noProof="0">
                          <a:solidFill>
                            <a:srgbClr val="000000"/>
                          </a:solidFill>
                          <a:latin typeface="Franklin Gothic Book"/>
                        </a:rPr>
                        <a:t>Sumo Squats</a:t>
                      </a:r>
                      <a:endParaRPr lang="en-US">
                        <a:latin typeface="Franklin Gothic Book"/>
                      </a:endParaRPr>
                    </a:p>
                    <a:p>
                      <a:pPr marL="0" lvl="0" indent="0" algn="l">
                        <a:lnSpc>
                          <a:spcPct val="100000"/>
                        </a:lnSpc>
                        <a:spcBef>
                          <a:spcPts val="0"/>
                        </a:spcBef>
                        <a:spcAft>
                          <a:spcPts val="0"/>
                        </a:spcAft>
                        <a:buNone/>
                      </a:pPr>
                      <a:endParaRPr lang="en-US" sz="1400" b="0" i="0" u="none" strike="noStrike" noProof="0">
                        <a:solidFill>
                          <a:srgbClr val="000000"/>
                        </a:solidFill>
                        <a:latin typeface="Arial"/>
                      </a:endParaRPr>
                    </a:p>
                    <a:p>
                      <a:pPr marL="0" lvl="0" indent="0" algn="l">
                        <a:lnSpc>
                          <a:spcPct val="100000"/>
                        </a:lnSpc>
                        <a:spcBef>
                          <a:spcPts val="0"/>
                        </a:spcBef>
                        <a:spcAft>
                          <a:spcPts val="0"/>
                        </a:spcAft>
                        <a:buNone/>
                      </a:pPr>
                      <a:r>
                        <a:rPr lang="en-US" sz="1200" b="0" i="0" u="none" strike="noStrike" noProof="0">
                          <a:solidFill>
                            <a:srgbClr val="000000"/>
                          </a:solidFill>
                          <a:latin typeface="Franklin Gothic Book"/>
                        </a:rPr>
                        <a:t>Standing clamshells with resistance band.</a:t>
                      </a:r>
                      <a:endParaRPr lang="en-US">
                        <a:latin typeface="Franklin Gothic Book"/>
                      </a:endParaRPr>
                    </a:p>
                    <a:p>
                      <a:pPr marL="0" lvl="0" indent="0" algn="l">
                        <a:lnSpc>
                          <a:spcPct val="100000"/>
                        </a:lnSpc>
                        <a:spcBef>
                          <a:spcPts val="0"/>
                        </a:spcBef>
                        <a:spcAft>
                          <a:spcPts val="0"/>
                        </a:spcAft>
                        <a:buNone/>
                      </a:pPr>
                      <a:endParaRPr lang="en-US" sz="1200" b="0" i="0" u="none" strike="noStrike" noProof="0">
                        <a:solidFill>
                          <a:srgbClr val="000000"/>
                        </a:solidFill>
                        <a:latin typeface="Arial"/>
                      </a:endParaRPr>
                    </a:p>
                    <a:p>
                      <a:pPr marL="0" lvl="0" indent="0" algn="l">
                        <a:lnSpc>
                          <a:spcPct val="100000"/>
                        </a:lnSpc>
                        <a:spcBef>
                          <a:spcPts val="0"/>
                        </a:spcBef>
                        <a:spcAft>
                          <a:spcPts val="0"/>
                        </a:spcAft>
                        <a:buNone/>
                      </a:pPr>
                      <a:r>
                        <a:rPr lang="en-US" sz="1200">
                          <a:latin typeface="Franklin Gothic Book"/>
                        </a:rPr>
                        <a:t>Plank, Russian twists, crunches-which is great for strengthening your core muscles. these muscles contract inward to create intra-abdominal pressure to support your spine from within your body </a:t>
                      </a:r>
                    </a:p>
                    <a:p>
                      <a:pPr lvl="0">
                        <a:buNone/>
                      </a:pPr>
                      <a:endParaRPr lang="en-US"/>
                    </a:p>
                    <a:p>
                      <a:pPr lvl="0">
                        <a:buNone/>
                      </a:pPr>
                      <a:r>
                        <a:rPr lang="en-US" sz="1400"/>
                        <a:t>Overhead presses</a:t>
                      </a:r>
                      <a:r>
                        <a:rPr lang="en-US" sz="1600"/>
                        <a:t> </a:t>
                      </a:r>
                    </a:p>
                  </a:txBody>
                  <a:tcPr>
                    <a:solidFill>
                      <a:srgbClr val="D5E6ED"/>
                    </a:solidFill>
                  </a:tcPr>
                </a:tc>
                <a:tc>
                  <a:txBody>
                    <a:bodyPr/>
                    <a:lstStyle/>
                    <a:p>
                      <a:r>
                        <a:rPr lang="en-US" sz="1100" b="1"/>
                        <a:t>Lunges-</a:t>
                      </a:r>
                      <a:r>
                        <a:rPr lang="en-US" sz="1100"/>
                        <a:t>This can support you in getting a lower pirouette preparation so that you can build more momentum in your turns.as if you are doing floor work (in lyrical) you need to be able to quickly get up.</a:t>
                      </a:r>
                    </a:p>
                    <a:p>
                      <a:pPr lvl="0">
                        <a:buNone/>
                      </a:pPr>
                      <a:endParaRPr lang="en-US" sz="1200" b="0" i="0" u="none" strike="noStrike" noProof="0">
                        <a:solidFill>
                          <a:srgbClr val="262B35"/>
                        </a:solidFill>
                        <a:latin typeface="Franklin Gothic Book"/>
                      </a:endParaRPr>
                    </a:p>
                    <a:p>
                      <a:pPr lvl="0">
                        <a:buNone/>
                      </a:pPr>
                      <a:r>
                        <a:rPr lang="en-US" sz="1200" b="1" i="0" u="none" strike="noStrike" noProof="0">
                          <a:solidFill>
                            <a:srgbClr val="262B35"/>
                          </a:solidFill>
                          <a:latin typeface="Franklin Gothic Book"/>
                        </a:rPr>
                        <a:t>Sumo Squat</a:t>
                      </a:r>
                      <a:r>
                        <a:rPr lang="en-US" sz="1200" b="0" i="0" u="none" strike="noStrike" noProof="0">
                          <a:solidFill>
                            <a:srgbClr val="262B35"/>
                          </a:solidFill>
                          <a:latin typeface="Franklin Gothic Book"/>
                        </a:rPr>
                        <a:t> similar to a ( plie in second position.) This is a great exercise to protect your knees and hips, which are key joints used for many dance skills. </a:t>
                      </a:r>
                      <a:endParaRPr lang="en-US"/>
                    </a:p>
                    <a:p>
                      <a:pPr lvl="0">
                        <a:buNone/>
                      </a:pPr>
                      <a:endParaRPr lang="en-US" sz="1200" b="0" i="0" u="none" strike="noStrike" noProof="0">
                        <a:solidFill>
                          <a:srgbClr val="262B35"/>
                        </a:solidFill>
                        <a:latin typeface="Franklin Gothic Book"/>
                      </a:endParaRPr>
                    </a:p>
                    <a:p>
                      <a:pPr lvl="0">
                        <a:buNone/>
                      </a:pPr>
                      <a:r>
                        <a:rPr lang="en-US" sz="1200" b="1" i="0" u="none" strike="noStrike" noProof="0">
                          <a:solidFill>
                            <a:srgbClr val="262B35"/>
                          </a:solidFill>
                          <a:latin typeface="Franklin Gothic Book"/>
                        </a:rPr>
                        <a:t>Clamshells</a:t>
                      </a:r>
                      <a:r>
                        <a:rPr lang="en-US" sz="1200" b="0" i="0" u="none" strike="noStrike" noProof="0">
                          <a:solidFill>
                            <a:srgbClr val="262B35"/>
                          </a:solidFill>
                          <a:latin typeface="Franklin Gothic Book"/>
                        </a:rPr>
                        <a:t>-This will target the muscles that perform hip external rotation, which will improve a dancers turnout.</a:t>
                      </a:r>
                    </a:p>
                    <a:p>
                      <a:pPr lvl="0">
                        <a:buNone/>
                      </a:pPr>
                      <a:endParaRPr lang="en-US" sz="1200" b="0" i="0" u="none" strike="noStrike" noProof="0">
                        <a:solidFill>
                          <a:srgbClr val="262B35"/>
                        </a:solidFill>
                        <a:latin typeface="Franklin Gothic Book"/>
                      </a:endParaRPr>
                    </a:p>
                    <a:p>
                      <a:pPr lvl="0">
                        <a:buNone/>
                      </a:pPr>
                      <a:r>
                        <a:rPr lang="en-US" sz="1200" b="1" i="0" u="none" strike="noStrike" noProof="0">
                          <a:solidFill>
                            <a:srgbClr val="262B35"/>
                          </a:solidFill>
                          <a:latin typeface="Franklin Gothic Book"/>
                        </a:rPr>
                        <a:t>Plank</a:t>
                      </a:r>
                      <a:r>
                        <a:rPr lang="en-US" sz="1200" b="0" i="0" u="none" strike="noStrike" noProof="0">
                          <a:solidFill>
                            <a:srgbClr val="262B35"/>
                          </a:solidFill>
                          <a:latin typeface="Franklin Gothic Book"/>
                        </a:rPr>
                        <a:t>-strengthening the abdominal and back muscles helps to protect your spine and improve stability in single leg poses or turns.</a:t>
                      </a:r>
                    </a:p>
                    <a:p>
                      <a:pPr lvl="0">
                        <a:buNone/>
                      </a:pPr>
                      <a:endParaRPr lang="en-US" sz="1200" b="0" i="0" u="none" strike="noStrike" noProof="0">
                        <a:solidFill>
                          <a:srgbClr val="262B35"/>
                        </a:solidFill>
                        <a:latin typeface="Franklin Gothic Book"/>
                      </a:endParaRPr>
                    </a:p>
                    <a:p>
                      <a:pPr lvl="0">
                        <a:buNone/>
                      </a:pPr>
                      <a:r>
                        <a:rPr lang="en-US" sz="1200" b="0" i="0" u="none" strike="noStrike" noProof="0">
                          <a:solidFill>
                            <a:srgbClr val="000000"/>
                          </a:solidFill>
                          <a:latin typeface="Franklin Gothic Book"/>
                        </a:rPr>
                        <a:t>Target Deltoids and triceps. Can help us support our arms specifically in ballet in 4th position (both arms above out head) as we have to have the shoulder strength to keep them in place and strong while we complete out techniques.</a:t>
                      </a:r>
                      <a:endParaRPr lang="en-US" sz="1200">
                        <a:latin typeface="Franklin Gothic Book"/>
                      </a:endParaRPr>
                    </a:p>
                  </a:txBody>
                  <a:tcPr>
                    <a:solidFill>
                      <a:srgbClr val="D5E6ED"/>
                    </a:solidFill>
                  </a:tcPr>
                </a:tc>
                <a:tc>
                  <a:txBody>
                    <a:bodyPr/>
                    <a:lstStyle/>
                    <a:p>
                      <a:r>
                        <a:rPr lang="en-GB"/>
                        <a:t>Back and abs stretch-  helps to elongate your spine and  tighten your abdominal muscle</a:t>
                      </a:r>
                    </a:p>
                    <a:p>
                      <a:endParaRPr lang="en-GB"/>
                    </a:p>
                    <a:p>
                      <a:r>
                        <a:rPr lang="en-GB"/>
                        <a:t>Forward lunge- focuses on your iliopsoas </a:t>
                      </a:r>
                    </a:p>
                    <a:p>
                      <a:endParaRPr lang="en-GB"/>
                    </a:p>
                    <a:p>
                      <a:r>
                        <a:rPr lang="en-GB"/>
                        <a:t>External rotator stretch- good for ballet dancer </a:t>
                      </a:r>
                    </a:p>
                    <a:p>
                      <a:endParaRPr lang="en-GB"/>
                    </a:p>
                    <a:p>
                      <a:r>
                        <a:rPr lang="en-GB"/>
                        <a:t>Standing hamstring stretch-</a:t>
                      </a:r>
                      <a:endParaRPr lang="en-US"/>
                    </a:p>
                  </a:txBody>
                  <a:tcPr anchor="ctr">
                    <a:solidFill>
                      <a:srgbClr val="D1DECE"/>
                    </a:solidFill>
                  </a:tcPr>
                </a:tc>
                <a:tc>
                  <a:txBody>
                    <a:bodyPr/>
                    <a:lstStyle/>
                    <a:p>
                      <a:endParaRPr lang="en-GB"/>
                    </a:p>
                    <a:p>
                      <a:endParaRPr lang="en-GB"/>
                    </a:p>
                    <a:p>
                      <a:endParaRPr lang="en-GB"/>
                    </a:p>
                    <a:p>
                      <a:endParaRPr lang="en-GB"/>
                    </a:p>
                    <a:p>
                      <a:endParaRPr lang="en-GB"/>
                    </a:p>
                    <a:p>
                      <a:endParaRPr lang="en-GB"/>
                    </a:p>
                    <a:p>
                      <a:endParaRPr lang="en-GB"/>
                    </a:p>
                    <a:p>
                      <a:r>
                        <a:rPr lang="en-GB"/>
                        <a:t>Stretches out your hamstring- useful for splits </a:t>
                      </a:r>
                    </a:p>
                    <a:p>
                      <a:endParaRPr lang="en-GB"/>
                    </a:p>
                    <a:p>
                      <a:r>
                        <a:rPr lang="en-GB"/>
                        <a:t>Focuses on the gluteus medius- allows you to rotate your hips</a:t>
                      </a:r>
                    </a:p>
                    <a:p>
                      <a:endParaRPr lang="en-GB"/>
                    </a:p>
                    <a:p>
                      <a:endParaRPr lang="en-US"/>
                    </a:p>
                  </a:txBody>
                  <a:tcPr>
                    <a:solidFill>
                      <a:srgbClr val="D1DECE"/>
                    </a:solidFill>
                  </a:tcPr>
                </a:tc>
                <a:extLst>
                  <a:ext uri="{0D108BD9-81ED-4DB2-BD59-A6C34878D82A}">
                    <a16:rowId xmlns:a16="http://schemas.microsoft.com/office/drawing/2014/main" val="1512266169"/>
                  </a:ext>
                </a:extLst>
              </a:tr>
              <a:tr h="916161">
                <a:tc>
                  <a:txBody>
                    <a:bodyPr/>
                    <a:lstStyle/>
                    <a:p>
                      <a:pPr lvl="0">
                        <a:buNone/>
                      </a:pPr>
                      <a:r>
                        <a:rPr lang="en-US" sz="1400" b="0" i="0" u="none" strike="noStrike" noProof="0"/>
                        <a:t>Yoga</a:t>
                      </a:r>
                      <a:endParaRPr lang="en-US" sz="1400"/>
                    </a:p>
                    <a:p>
                      <a:pPr lvl="0">
                        <a:buNone/>
                      </a:pPr>
                      <a:r>
                        <a:rPr lang="en-US" sz="1400" b="0" i="0" u="none" strike="noStrike" noProof="0">
                          <a:hlinkClick r:id="rId2"/>
                        </a:rPr>
                        <a:t>Power Yoga for Muscle Building: 30-Minute Energizing Practice for All Levels with Travis Eliot</a:t>
                      </a:r>
                      <a:endParaRPr lang="en-US" sz="1400"/>
                    </a:p>
                  </a:txBody>
                  <a:tcPr>
                    <a:solidFill>
                      <a:srgbClr val="D5E6ED"/>
                    </a:solidFill>
                  </a:tcPr>
                </a:tc>
                <a:tc>
                  <a:txBody>
                    <a:bodyPr/>
                    <a:lstStyle/>
                    <a:p>
                      <a:r>
                        <a:rPr lang="en-US" sz="1100"/>
                        <a:t>Beneficial for both strengthening muscles and stretching. Helps support you in handling your body weight. Stretches muscles out help assist you in getting into splits. And is an overall great way to relax with meditation and breathing perfect after a stressful day.</a:t>
                      </a:r>
                    </a:p>
                  </a:txBody>
                  <a:tcPr>
                    <a:solidFill>
                      <a:srgbClr val="D5E6ED"/>
                    </a:solidFill>
                  </a:tcPr>
                </a:tc>
                <a:tc>
                  <a:txBody>
                    <a:bodyPr/>
                    <a:lstStyle/>
                    <a:p>
                      <a:endParaRPr lang="en-US"/>
                    </a:p>
                  </a:txBody>
                  <a:tcPr>
                    <a:solidFill>
                      <a:srgbClr val="D1DECE"/>
                    </a:solidFill>
                  </a:tcPr>
                </a:tc>
                <a:tc>
                  <a:txBody>
                    <a:bodyPr/>
                    <a:lstStyle/>
                    <a:p>
                      <a:endParaRPr lang="en-US"/>
                    </a:p>
                  </a:txBody>
                  <a:tcPr>
                    <a:solidFill>
                      <a:srgbClr val="D1DECE"/>
                    </a:solidFill>
                  </a:tcPr>
                </a:tc>
                <a:extLst>
                  <a:ext uri="{0D108BD9-81ED-4DB2-BD59-A6C34878D82A}">
                    <a16:rowId xmlns:a16="http://schemas.microsoft.com/office/drawing/2014/main" val="4127150096"/>
                  </a:ext>
                </a:extLst>
              </a:tr>
            </a:tbl>
          </a:graphicData>
        </a:graphic>
      </p:graphicFrame>
    </p:spTree>
    <p:extLst>
      <p:ext uri="{BB962C8B-B14F-4D97-AF65-F5344CB8AC3E}">
        <p14:creationId xmlns:p14="http://schemas.microsoft.com/office/powerpoint/2010/main" val="285924840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DEFB9-3C0C-29C4-2E04-D0F00B925516}"/>
              </a:ext>
            </a:extLst>
          </p:cNvPr>
          <p:cNvSpPr>
            <a:spLocks noGrp="1"/>
          </p:cNvSpPr>
          <p:nvPr>
            <p:ph type="title"/>
          </p:nvPr>
        </p:nvSpPr>
        <p:spPr>
          <a:xfrm>
            <a:off x="1787761" y="548"/>
            <a:ext cx="3450368" cy="846667"/>
          </a:xfrm>
        </p:spPr>
        <p:txBody>
          <a:bodyPr>
            <a:normAutofit/>
          </a:bodyPr>
          <a:lstStyle/>
          <a:p>
            <a:r>
              <a:rPr lang="en-GB" b="1">
                <a:latin typeface="Gabriola"/>
              </a:rPr>
              <a:t>Circuit ideas</a:t>
            </a:r>
            <a:r>
              <a:rPr lang="en-GB"/>
              <a:t> </a:t>
            </a:r>
            <a:endParaRPr lang="en-US"/>
          </a:p>
        </p:txBody>
      </p:sp>
      <p:sp>
        <p:nvSpPr>
          <p:cNvPr id="4" name="TextBox 3">
            <a:extLst>
              <a:ext uri="{FF2B5EF4-FFF2-40B4-BE49-F238E27FC236}">
                <a16:creationId xmlns:a16="http://schemas.microsoft.com/office/drawing/2014/main" id="{CC36268A-A25E-56AC-8AD9-12323B2F62B6}"/>
              </a:ext>
            </a:extLst>
          </p:cNvPr>
          <p:cNvSpPr txBox="1"/>
          <p:nvPr/>
        </p:nvSpPr>
        <p:spPr>
          <a:xfrm>
            <a:off x="854842" y="851785"/>
            <a:ext cx="4384362" cy="1323439"/>
          </a:xfrm>
          <a:prstGeom prst="rect">
            <a:avLst/>
          </a:prstGeom>
          <a:solidFill>
            <a:srgbClr val="D1DECE"/>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a:t>Core killer (beginner)  </a:t>
            </a:r>
          </a:p>
          <a:p>
            <a:pPr marL="285750" indent="-285750">
              <a:buFont typeface="Arial"/>
              <a:buChar char="•"/>
            </a:pPr>
            <a:r>
              <a:rPr lang="en-US" sz="1600"/>
              <a:t>Crunches –2 sets for 30 seconds </a:t>
            </a:r>
          </a:p>
          <a:p>
            <a:pPr marL="285750" indent="-285750">
              <a:buFont typeface="Arial"/>
              <a:buChar char="•"/>
            </a:pPr>
            <a:r>
              <a:rPr lang="en-US" sz="1600"/>
              <a:t>Plank shoulder tap  </a:t>
            </a:r>
          </a:p>
          <a:p>
            <a:pPr marL="285750" indent="-285750">
              <a:buFont typeface="Arial"/>
              <a:buChar char="•"/>
            </a:pPr>
            <a:r>
              <a:rPr lang="en-US" sz="1600"/>
              <a:t>Heel taps </a:t>
            </a:r>
          </a:p>
          <a:p>
            <a:pPr marL="285750" indent="-285750">
              <a:buFont typeface="Arial"/>
              <a:buChar char="•"/>
            </a:pPr>
            <a:r>
              <a:rPr lang="en-US" sz="1600"/>
              <a:t>Bicycle crunches </a:t>
            </a:r>
          </a:p>
        </p:txBody>
      </p:sp>
      <p:sp>
        <p:nvSpPr>
          <p:cNvPr id="5" name="TextBox 4">
            <a:extLst>
              <a:ext uri="{FF2B5EF4-FFF2-40B4-BE49-F238E27FC236}">
                <a16:creationId xmlns:a16="http://schemas.microsoft.com/office/drawing/2014/main" id="{F08093B7-49E6-4B6E-F8C4-AC9588BA3E27}"/>
              </a:ext>
            </a:extLst>
          </p:cNvPr>
          <p:cNvSpPr txBox="1"/>
          <p:nvPr/>
        </p:nvSpPr>
        <p:spPr>
          <a:xfrm>
            <a:off x="844455" y="2523474"/>
            <a:ext cx="4390440" cy="1815882"/>
          </a:xfrm>
          <a:prstGeom prst="rect">
            <a:avLst/>
          </a:prstGeom>
          <a:solidFill>
            <a:srgbClr val="FFCCD6"/>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a:t>Lower body </a:t>
            </a:r>
          </a:p>
          <a:p>
            <a:pPr marL="285750" indent="-285750">
              <a:buFont typeface="Arial"/>
              <a:buChar char="•"/>
            </a:pPr>
            <a:r>
              <a:rPr lang="en-US" sz="1600"/>
              <a:t>Squat-3 sets-12 reps</a:t>
            </a:r>
          </a:p>
          <a:p>
            <a:pPr marL="285750" indent="-285750">
              <a:buFont typeface="Arial"/>
              <a:buChar char="•"/>
            </a:pPr>
            <a:r>
              <a:rPr lang="en-US" sz="1600"/>
              <a:t>Dumbbell lift 4 sets-12 reps</a:t>
            </a:r>
          </a:p>
          <a:p>
            <a:pPr marL="285750" indent="-285750">
              <a:buFont typeface="Arial"/>
              <a:buChar char="•"/>
            </a:pPr>
            <a:r>
              <a:rPr lang="en-US" sz="1600"/>
              <a:t>Reverse lunge(can use barbell)-4 sets-12 reps</a:t>
            </a:r>
          </a:p>
          <a:p>
            <a:pPr marL="285750" indent="-285750">
              <a:buFont typeface="Arial"/>
              <a:buChar char="•"/>
            </a:pPr>
            <a:r>
              <a:rPr lang="en-US" sz="1600"/>
              <a:t>Sit ups (can use weights) 3 sets for 40 seconds </a:t>
            </a:r>
          </a:p>
        </p:txBody>
      </p:sp>
      <p:sp>
        <p:nvSpPr>
          <p:cNvPr id="6" name="TextBox 5">
            <a:extLst>
              <a:ext uri="{FF2B5EF4-FFF2-40B4-BE49-F238E27FC236}">
                <a16:creationId xmlns:a16="http://schemas.microsoft.com/office/drawing/2014/main" id="{46C2F8B9-4CE0-E181-F29C-8A9173B27189}"/>
              </a:ext>
            </a:extLst>
          </p:cNvPr>
          <p:cNvSpPr txBox="1"/>
          <p:nvPr/>
        </p:nvSpPr>
        <p:spPr>
          <a:xfrm>
            <a:off x="847383" y="4790242"/>
            <a:ext cx="4909792" cy="1323439"/>
          </a:xfrm>
          <a:prstGeom prst="rect">
            <a:avLst/>
          </a:prstGeom>
          <a:solidFill>
            <a:srgbClr val="FFEED4"/>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a:t>Upper body </a:t>
            </a:r>
          </a:p>
          <a:p>
            <a:pPr marL="285750" indent="-285750">
              <a:buFont typeface="Arial"/>
              <a:buChar char="•"/>
            </a:pPr>
            <a:r>
              <a:rPr lang="en-US" sz="1600"/>
              <a:t>Dumbbell fly (raises to the side)-3 sets-12 reps</a:t>
            </a:r>
          </a:p>
          <a:p>
            <a:pPr marL="285750" indent="-285750">
              <a:buFont typeface="Arial"/>
              <a:buChar char="•"/>
            </a:pPr>
            <a:r>
              <a:rPr lang="en-US" sz="1600"/>
              <a:t>Barbell shoulder press-4 sets-10 reps</a:t>
            </a:r>
          </a:p>
          <a:p>
            <a:pPr marL="285750" indent="-285750">
              <a:buFont typeface="Arial"/>
              <a:buChar char="•"/>
            </a:pPr>
            <a:r>
              <a:rPr lang="en-US" sz="1600"/>
              <a:t>Pull ups 3 sets-10 reps</a:t>
            </a:r>
          </a:p>
          <a:p>
            <a:pPr marL="285750" indent="-285750">
              <a:buFont typeface="Arial"/>
              <a:buChar char="•"/>
            </a:pPr>
            <a:r>
              <a:rPr lang="en-US" sz="1600"/>
              <a:t>Dumbbell rows 4 sets-10 reps</a:t>
            </a:r>
          </a:p>
        </p:txBody>
      </p:sp>
      <p:sp>
        <p:nvSpPr>
          <p:cNvPr id="7" name="TextBox 6">
            <a:extLst>
              <a:ext uri="{FF2B5EF4-FFF2-40B4-BE49-F238E27FC236}">
                <a16:creationId xmlns:a16="http://schemas.microsoft.com/office/drawing/2014/main" id="{35D5319D-3035-9D53-1B30-4E789106CAEF}"/>
              </a:ext>
            </a:extLst>
          </p:cNvPr>
          <p:cNvSpPr txBox="1"/>
          <p:nvPr/>
        </p:nvSpPr>
        <p:spPr>
          <a:xfrm>
            <a:off x="7680349" y="2175270"/>
            <a:ext cx="4232698" cy="1323439"/>
          </a:xfrm>
          <a:prstGeom prst="rect">
            <a:avLst/>
          </a:prstGeom>
          <a:solidFill>
            <a:srgbClr val="D5E6ED"/>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600" b="1"/>
              <a:t>Legs</a:t>
            </a:r>
          </a:p>
          <a:p>
            <a:pPr marL="285750" indent="-285750">
              <a:buFont typeface="Arial"/>
              <a:buChar char="•"/>
            </a:pPr>
            <a:r>
              <a:rPr lang="en-US" sz="1600"/>
              <a:t>Glute bridge-2 sets for 1 minute</a:t>
            </a:r>
          </a:p>
          <a:p>
            <a:pPr marL="285750" indent="-285750">
              <a:buFont typeface="Arial"/>
              <a:buChar char="•"/>
            </a:pPr>
            <a:r>
              <a:rPr lang="en-US" sz="1600"/>
              <a:t>Hip thrust(can use weight) 4 sets-10 reps </a:t>
            </a:r>
          </a:p>
          <a:p>
            <a:pPr marL="285750" indent="-285750">
              <a:buFont typeface="Arial"/>
              <a:buChar char="•"/>
            </a:pPr>
            <a:r>
              <a:rPr lang="en-US" sz="1600"/>
              <a:t>Dumbbell lunge 3 sets-10 reps</a:t>
            </a:r>
          </a:p>
          <a:p>
            <a:pPr marL="285750" indent="-285750">
              <a:buFont typeface="Arial"/>
              <a:buChar char="•"/>
            </a:pPr>
            <a:r>
              <a:rPr lang="en-US" sz="1600"/>
              <a:t>Side leg/hip lifts-6 sets –12 reps</a:t>
            </a:r>
          </a:p>
        </p:txBody>
      </p:sp>
      <p:sp>
        <p:nvSpPr>
          <p:cNvPr id="8" name="TextBox 7">
            <a:extLst>
              <a:ext uri="{FF2B5EF4-FFF2-40B4-BE49-F238E27FC236}">
                <a16:creationId xmlns:a16="http://schemas.microsoft.com/office/drawing/2014/main" id="{DC8C013C-6882-BA62-57C0-4D0EBADB7E26}"/>
              </a:ext>
            </a:extLst>
          </p:cNvPr>
          <p:cNvSpPr txBox="1"/>
          <p:nvPr/>
        </p:nvSpPr>
        <p:spPr>
          <a:xfrm>
            <a:off x="7949621" y="4008469"/>
            <a:ext cx="3957409" cy="1569660"/>
          </a:xfrm>
          <a:prstGeom prst="rect">
            <a:avLst/>
          </a:prstGeom>
          <a:solidFill>
            <a:srgbClr val="E5D7F7"/>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a:t>Arms </a:t>
            </a:r>
          </a:p>
          <a:p>
            <a:pPr marL="285750" indent="-285750">
              <a:buFont typeface="Arial"/>
              <a:buChar char="•"/>
            </a:pPr>
            <a:r>
              <a:rPr lang="en-US" sz="1600"/>
              <a:t>Dumbbell chest press-3 sets-8 reps </a:t>
            </a:r>
          </a:p>
          <a:p>
            <a:pPr marL="285750" indent="-285750">
              <a:buFont typeface="Arial"/>
              <a:buChar char="•"/>
            </a:pPr>
            <a:r>
              <a:rPr lang="en-US" sz="1600"/>
              <a:t>Bicep curl-3 sets-15 reps</a:t>
            </a:r>
          </a:p>
          <a:p>
            <a:pPr marL="285750" indent="-285750">
              <a:buFont typeface="Arial"/>
              <a:buChar char="•"/>
            </a:pPr>
            <a:r>
              <a:rPr lang="en-US" sz="1600"/>
              <a:t>Overhead </a:t>
            </a:r>
            <a:r>
              <a:rPr lang="en-US" sz="1600" err="1"/>
              <a:t>tricep</a:t>
            </a:r>
            <a:r>
              <a:rPr lang="en-US" sz="1600"/>
              <a:t> </a:t>
            </a:r>
            <a:r>
              <a:rPr lang="en-US" sz="1600" err="1"/>
              <a:t>extentions</a:t>
            </a:r>
            <a:r>
              <a:rPr lang="en-US" sz="1600"/>
              <a:t> –3 sets-15 reps</a:t>
            </a:r>
          </a:p>
          <a:p>
            <a:pPr marL="285750" indent="-285750">
              <a:buFont typeface="Arial"/>
              <a:buChar char="•"/>
            </a:pPr>
            <a:r>
              <a:rPr lang="en-US" sz="1600"/>
              <a:t>Chest press 3 sets-8 reps</a:t>
            </a:r>
          </a:p>
        </p:txBody>
      </p:sp>
      <p:sp>
        <p:nvSpPr>
          <p:cNvPr id="9" name="TextBox 8">
            <a:extLst>
              <a:ext uri="{FF2B5EF4-FFF2-40B4-BE49-F238E27FC236}">
                <a16:creationId xmlns:a16="http://schemas.microsoft.com/office/drawing/2014/main" id="{8EEFC67B-A3F0-5F3D-F718-0622C3C6D592}"/>
              </a:ext>
            </a:extLst>
          </p:cNvPr>
          <p:cNvSpPr txBox="1"/>
          <p:nvPr/>
        </p:nvSpPr>
        <p:spPr>
          <a:xfrm>
            <a:off x="5745654" y="134338"/>
            <a:ext cx="6317956" cy="1815882"/>
          </a:xfrm>
          <a:prstGeom prst="rect">
            <a:avLst/>
          </a:prstGeom>
          <a:solidFill>
            <a:schemeClr val="bg1">
              <a:lumMod val="95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400"/>
              <a:t>Here I've put together a few options of different exercises to help build up strength in lots of different muscles around your body. Whether you want to just focus on that singular body part or take a few options from each and create your own circuit. </a:t>
            </a:r>
          </a:p>
          <a:p>
            <a:pPr algn="ctr"/>
            <a:r>
              <a:rPr lang="en-US" sz="1400"/>
              <a:t>Remember to adapt the exercises to your ability and properly warm up before hand to prevent injury's.</a:t>
            </a:r>
          </a:p>
          <a:p>
            <a:pPr algn="ctr"/>
            <a:r>
              <a:rPr lang="en-US" sz="1400"/>
              <a:t>Each exercise should include a break in-between to give yourself recovery time around about a minute.  </a:t>
            </a:r>
          </a:p>
        </p:txBody>
      </p:sp>
      <p:pic>
        <p:nvPicPr>
          <p:cNvPr id="10" name="Picture 9" descr="How to Do the Squat Proper Form, Variations, and Common Mistakes">
            <a:extLst>
              <a:ext uri="{FF2B5EF4-FFF2-40B4-BE49-F238E27FC236}">
                <a16:creationId xmlns:a16="http://schemas.microsoft.com/office/drawing/2014/main" id="{BB5F9568-E68B-1470-69B2-6479898209C4}"/>
              </a:ext>
            </a:extLst>
          </p:cNvPr>
          <p:cNvPicPr>
            <a:picLocks noChangeAspect="1"/>
          </p:cNvPicPr>
          <p:nvPr/>
        </p:nvPicPr>
        <p:blipFill>
          <a:blip r:embed="rId2"/>
          <a:srcRect l="37004" t="757" r="569" b="-592"/>
          <a:stretch/>
        </p:blipFill>
        <p:spPr>
          <a:xfrm>
            <a:off x="5654351" y="2388247"/>
            <a:ext cx="1493538" cy="1799411"/>
          </a:xfrm>
          <a:prstGeom prst="rect">
            <a:avLst/>
          </a:prstGeom>
        </p:spPr>
      </p:pic>
      <p:pic>
        <p:nvPicPr>
          <p:cNvPr id="11" name="Picture 10" descr="Do Pull Ups Help Increase Height? 3 Tips That Can Help You! – FitnessPurity">
            <a:extLst>
              <a:ext uri="{FF2B5EF4-FFF2-40B4-BE49-F238E27FC236}">
                <a16:creationId xmlns:a16="http://schemas.microsoft.com/office/drawing/2014/main" id="{1271A84C-E34F-2743-58F5-B85346CBF686}"/>
              </a:ext>
            </a:extLst>
          </p:cNvPr>
          <p:cNvPicPr>
            <a:picLocks noChangeAspect="1"/>
          </p:cNvPicPr>
          <p:nvPr/>
        </p:nvPicPr>
        <p:blipFill>
          <a:blip r:embed="rId3"/>
          <a:stretch>
            <a:fillRect/>
          </a:stretch>
        </p:blipFill>
        <p:spPr>
          <a:xfrm>
            <a:off x="5872455" y="4621763"/>
            <a:ext cx="1924440" cy="1813250"/>
          </a:xfrm>
          <a:prstGeom prst="rect">
            <a:avLst/>
          </a:prstGeom>
        </p:spPr>
      </p:pic>
    </p:spTree>
    <p:extLst>
      <p:ext uri="{BB962C8B-B14F-4D97-AF65-F5344CB8AC3E}">
        <p14:creationId xmlns:p14="http://schemas.microsoft.com/office/powerpoint/2010/main" val="1122186802"/>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60C4C2-1B01-2EFD-4BE4-40962A5D8E69}"/>
              </a:ext>
            </a:extLst>
          </p:cNvPr>
          <p:cNvSpPr>
            <a:spLocks noGrp="1"/>
          </p:cNvSpPr>
          <p:nvPr>
            <p:ph type="title"/>
          </p:nvPr>
        </p:nvSpPr>
        <p:spPr>
          <a:xfrm>
            <a:off x="1371600" y="149577"/>
            <a:ext cx="9601200" cy="711200"/>
          </a:xfrm>
        </p:spPr>
        <p:txBody>
          <a:bodyPr/>
          <a:lstStyle/>
          <a:p>
            <a:pPr algn="ctr"/>
            <a:r>
              <a:rPr lang="en-GB"/>
              <a:t>Cool-down stretches </a:t>
            </a:r>
            <a:endParaRPr lang="en-US"/>
          </a:p>
        </p:txBody>
      </p:sp>
      <p:sp>
        <p:nvSpPr>
          <p:cNvPr id="3" name="Content Placeholder 2">
            <a:extLst>
              <a:ext uri="{FF2B5EF4-FFF2-40B4-BE49-F238E27FC236}">
                <a16:creationId xmlns:a16="http://schemas.microsoft.com/office/drawing/2014/main" id="{D3D5D230-88FC-B6DC-9750-BC4E7B1A15A9}"/>
              </a:ext>
            </a:extLst>
          </p:cNvPr>
          <p:cNvSpPr>
            <a:spLocks noGrp="1"/>
          </p:cNvSpPr>
          <p:nvPr>
            <p:ph idx="1"/>
          </p:nvPr>
        </p:nvSpPr>
        <p:spPr>
          <a:xfrm>
            <a:off x="3869267" y="1136751"/>
            <a:ext cx="4851400" cy="951694"/>
          </a:xfrm>
          <a:solidFill>
            <a:schemeClr val="accent5">
              <a:lumMod val="40000"/>
              <a:lumOff val="60000"/>
            </a:schemeClr>
          </a:solidFill>
        </p:spPr>
        <p:txBody>
          <a:bodyPr/>
          <a:lstStyle/>
          <a:p>
            <a:r>
              <a:rPr lang="en-GB"/>
              <a:t>Every stretch should last for around 30 seconds or until you feel that your body is cooled down </a:t>
            </a:r>
            <a:endParaRPr lang="en-US"/>
          </a:p>
        </p:txBody>
      </p:sp>
      <p:sp>
        <p:nvSpPr>
          <p:cNvPr id="4" name="TextBox 3">
            <a:extLst>
              <a:ext uri="{FF2B5EF4-FFF2-40B4-BE49-F238E27FC236}">
                <a16:creationId xmlns:a16="http://schemas.microsoft.com/office/drawing/2014/main" id="{F4DAA78E-9635-2844-BC83-2152C175F5E1}"/>
              </a:ext>
            </a:extLst>
          </p:cNvPr>
          <p:cNvSpPr txBox="1"/>
          <p:nvPr/>
        </p:nvSpPr>
        <p:spPr>
          <a:xfrm>
            <a:off x="5257800" y="2364419"/>
            <a:ext cx="1828800" cy="646331"/>
          </a:xfrm>
          <a:prstGeom prst="rect">
            <a:avLst/>
          </a:prstGeom>
          <a:solidFill>
            <a:schemeClr val="accent5">
              <a:lumMod val="40000"/>
              <a:lumOff val="60000"/>
            </a:schemeClr>
          </a:solidFill>
        </p:spPr>
        <p:txBody>
          <a:bodyPr wrap="square" rtlCol="0">
            <a:spAutoFit/>
          </a:bodyPr>
          <a:lstStyle/>
          <a:p>
            <a:pPr algn="l"/>
            <a:r>
              <a:rPr lang="en-GB"/>
              <a:t>Cat and cow- 30 seconds 4x</a:t>
            </a:r>
            <a:endParaRPr lang="en-US"/>
          </a:p>
        </p:txBody>
      </p:sp>
      <p:sp>
        <p:nvSpPr>
          <p:cNvPr id="5" name="TextBox 4">
            <a:extLst>
              <a:ext uri="{FF2B5EF4-FFF2-40B4-BE49-F238E27FC236}">
                <a16:creationId xmlns:a16="http://schemas.microsoft.com/office/drawing/2014/main" id="{7FEC91C9-8B51-33F0-037E-C9B9351C1B55}"/>
              </a:ext>
            </a:extLst>
          </p:cNvPr>
          <p:cNvSpPr txBox="1"/>
          <p:nvPr/>
        </p:nvSpPr>
        <p:spPr>
          <a:xfrm>
            <a:off x="5257800" y="3567499"/>
            <a:ext cx="1828800" cy="923330"/>
          </a:xfrm>
          <a:prstGeom prst="rect">
            <a:avLst/>
          </a:prstGeom>
          <a:solidFill>
            <a:schemeClr val="accent5">
              <a:lumMod val="40000"/>
              <a:lumOff val="60000"/>
            </a:schemeClr>
          </a:solidFill>
        </p:spPr>
        <p:txBody>
          <a:bodyPr wrap="square" rtlCol="0">
            <a:spAutoFit/>
          </a:bodyPr>
          <a:lstStyle/>
          <a:p>
            <a:pPr algn="l"/>
            <a:r>
              <a:rPr lang="en-GB"/>
              <a:t>Knee to chest stretch- 30 second </a:t>
            </a:r>
            <a:endParaRPr lang="en-US"/>
          </a:p>
        </p:txBody>
      </p:sp>
      <p:sp>
        <p:nvSpPr>
          <p:cNvPr id="6" name="TextBox 5">
            <a:extLst>
              <a:ext uri="{FF2B5EF4-FFF2-40B4-BE49-F238E27FC236}">
                <a16:creationId xmlns:a16="http://schemas.microsoft.com/office/drawing/2014/main" id="{9A663742-8FFA-F05F-50E2-3CA8E8A08D40}"/>
              </a:ext>
            </a:extLst>
          </p:cNvPr>
          <p:cNvSpPr txBox="1"/>
          <p:nvPr/>
        </p:nvSpPr>
        <p:spPr>
          <a:xfrm>
            <a:off x="2130780" y="2364419"/>
            <a:ext cx="1738487" cy="923330"/>
          </a:xfrm>
          <a:prstGeom prst="rect">
            <a:avLst/>
          </a:prstGeom>
          <a:solidFill>
            <a:schemeClr val="accent5">
              <a:lumMod val="40000"/>
              <a:lumOff val="60000"/>
            </a:schemeClr>
          </a:solidFill>
        </p:spPr>
        <p:txBody>
          <a:bodyPr wrap="square" rtlCol="0">
            <a:spAutoFit/>
          </a:bodyPr>
          <a:lstStyle/>
          <a:p>
            <a:pPr algn="l"/>
            <a:r>
              <a:rPr lang="en-GB"/>
              <a:t>Tricep stretch- 30 seconds left and right side</a:t>
            </a:r>
            <a:endParaRPr lang="en-US"/>
          </a:p>
        </p:txBody>
      </p:sp>
      <p:sp>
        <p:nvSpPr>
          <p:cNvPr id="7" name="TextBox 6">
            <a:extLst>
              <a:ext uri="{FF2B5EF4-FFF2-40B4-BE49-F238E27FC236}">
                <a16:creationId xmlns:a16="http://schemas.microsoft.com/office/drawing/2014/main" id="{0E591C83-AC6B-36D6-405B-9FAD8BEE053C}"/>
              </a:ext>
            </a:extLst>
          </p:cNvPr>
          <p:cNvSpPr txBox="1"/>
          <p:nvPr/>
        </p:nvSpPr>
        <p:spPr>
          <a:xfrm>
            <a:off x="8243711" y="2364419"/>
            <a:ext cx="1828800" cy="646331"/>
          </a:xfrm>
          <a:prstGeom prst="rect">
            <a:avLst/>
          </a:prstGeom>
          <a:solidFill>
            <a:schemeClr val="accent5">
              <a:lumMod val="40000"/>
              <a:lumOff val="60000"/>
            </a:schemeClr>
          </a:solidFill>
        </p:spPr>
        <p:txBody>
          <a:bodyPr wrap="square" rtlCol="0">
            <a:spAutoFit/>
          </a:bodyPr>
          <a:lstStyle/>
          <a:p>
            <a:pPr algn="l"/>
            <a:r>
              <a:rPr lang="en-GB"/>
              <a:t>Childs pose- 30 seconds</a:t>
            </a:r>
            <a:endParaRPr lang="en-US"/>
          </a:p>
        </p:txBody>
      </p:sp>
      <p:sp>
        <p:nvSpPr>
          <p:cNvPr id="8" name="TextBox 7">
            <a:extLst>
              <a:ext uri="{FF2B5EF4-FFF2-40B4-BE49-F238E27FC236}">
                <a16:creationId xmlns:a16="http://schemas.microsoft.com/office/drawing/2014/main" id="{228701FC-E390-A291-F491-38998ADC8B1C}"/>
              </a:ext>
            </a:extLst>
          </p:cNvPr>
          <p:cNvSpPr txBox="1"/>
          <p:nvPr/>
        </p:nvSpPr>
        <p:spPr>
          <a:xfrm>
            <a:off x="8060266" y="3558641"/>
            <a:ext cx="1828800" cy="1200329"/>
          </a:xfrm>
          <a:prstGeom prst="rect">
            <a:avLst/>
          </a:prstGeom>
          <a:solidFill>
            <a:schemeClr val="accent5">
              <a:lumMod val="40000"/>
              <a:lumOff val="60000"/>
            </a:schemeClr>
          </a:solidFill>
        </p:spPr>
        <p:txBody>
          <a:bodyPr wrap="square" rtlCol="0">
            <a:spAutoFit/>
          </a:bodyPr>
          <a:lstStyle/>
          <a:p>
            <a:pPr algn="l"/>
            <a:r>
              <a:rPr lang="en-GB"/>
              <a:t>Standing quad stretch- 30 seconds left and right</a:t>
            </a:r>
            <a:endParaRPr lang="en-US"/>
          </a:p>
        </p:txBody>
      </p:sp>
      <p:sp>
        <p:nvSpPr>
          <p:cNvPr id="9" name="TextBox 8">
            <a:extLst>
              <a:ext uri="{FF2B5EF4-FFF2-40B4-BE49-F238E27FC236}">
                <a16:creationId xmlns:a16="http://schemas.microsoft.com/office/drawing/2014/main" id="{440B498F-5AF9-6E10-F636-FD5633E30562}"/>
              </a:ext>
            </a:extLst>
          </p:cNvPr>
          <p:cNvSpPr txBox="1"/>
          <p:nvPr/>
        </p:nvSpPr>
        <p:spPr>
          <a:xfrm>
            <a:off x="1924755" y="3563723"/>
            <a:ext cx="2551289" cy="646331"/>
          </a:xfrm>
          <a:prstGeom prst="rect">
            <a:avLst/>
          </a:prstGeom>
          <a:solidFill>
            <a:schemeClr val="accent5">
              <a:lumMod val="40000"/>
              <a:lumOff val="60000"/>
            </a:schemeClr>
          </a:solidFill>
        </p:spPr>
        <p:txBody>
          <a:bodyPr wrap="square" rtlCol="0">
            <a:spAutoFit/>
          </a:bodyPr>
          <a:lstStyle/>
          <a:p>
            <a:pPr algn="l"/>
            <a:r>
              <a:rPr lang="en-GB"/>
              <a:t>Butterfly stretch- 30 seconds</a:t>
            </a:r>
            <a:endParaRPr lang="en-US"/>
          </a:p>
        </p:txBody>
      </p:sp>
      <p:sp>
        <p:nvSpPr>
          <p:cNvPr id="10" name="TextBox 9">
            <a:extLst>
              <a:ext uri="{FF2B5EF4-FFF2-40B4-BE49-F238E27FC236}">
                <a16:creationId xmlns:a16="http://schemas.microsoft.com/office/drawing/2014/main" id="{B93C5EA6-5918-55C7-0AE8-5D3474A36948}"/>
              </a:ext>
            </a:extLst>
          </p:cNvPr>
          <p:cNvSpPr txBox="1"/>
          <p:nvPr/>
        </p:nvSpPr>
        <p:spPr>
          <a:xfrm>
            <a:off x="2032000" y="4879623"/>
            <a:ext cx="1828800" cy="1200329"/>
          </a:xfrm>
          <a:prstGeom prst="rect">
            <a:avLst/>
          </a:prstGeom>
          <a:solidFill>
            <a:schemeClr val="accent5">
              <a:lumMod val="40000"/>
              <a:lumOff val="60000"/>
            </a:schemeClr>
          </a:solidFill>
        </p:spPr>
        <p:txBody>
          <a:bodyPr wrap="square" rtlCol="0">
            <a:spAutoFit/>
          </a:bodyPr>
          <a:lstStyle/>
          <a:p>
            <a:pPr algn="l"/>
            <a:r>
              <a:rPr lang="en-GB"/>
              <a:t>Standing calf stretch- 30 seconds left and right</a:t>
            </a:r>
            <a:endParaRPr lang="en-US"/>
          </a:p>
        </p:txBody>
      </p:sp>
      <p:sp>
        <p:nvSpPr>
          <p:cNvPr id="11" name="TextBox 10">
            <a:extLst>
              <a:ext uri="{FF2B5EF4-FFF2-40B4-BE49-F238E27FC236}">
                <a16:creationId xmlns:a16="http://schemas.microsoft.com/office/drawing/2014/main" id="{D8CCDC26-2FFB-E32F-CC33-9A654925A8BE}"/>
              </a:ext>
            </a:extLst>
          </p:cNvPr>
          <p:cNvSpPr txBox="1"/>
          <p:nvPr/>
        </p:nvSpPr>
        <p:spPr>
          <a:xfrm>
            <a:off x="5257800" y="5156622"/>
            <a:ext cx="1828800" cy="923330"/>
          </a:xfrm>
          <a:prstGeom prst="rect">
            <a:avLst/>
          </a:prstGeom>
          <a:solidFill>
            <a:schemeClr val="accent5">
              <a:lumMod val="40000"/>
              <a:lumOff val="60000"/>
            </a:schemeClr>
          </a:solidFill>
        </p:spPr>
        <p:txBody>
          <a:bodyPr wrap="square" rtlCol="0">
            <a:spAutoFit/>
          </a:bodyPr>
          <a:lstStyle/>
          <a:p>
            <a:pPr algn="l"/>
            <a:r>
              <a:rPr lang="en-GB"/>
              <a:t>Downward dog pose- 30 seconds</a:t>
            </a:r>
            <a:endParaRPr lang="en-US"/>
          </a:p>
        </p:txBody>
      </p:sp>
      <p:sp>
        <p:nvSpPr>
          <p:cNvPr id="12" name="TextBox 11">
            <a:extLst>
              <a:ext uri="{FF2B5EF4-FFF2-40B4-BE49-F238E27FC236}">
                <a16:creationId xmlns:a16="http://schemas.microsoft.com/office/drawing/2014/main" id="{BE572003-36F8-0B6F-75DB-200685A9D159}"/>
              </a:ext>
            </a:extLst>
          </p:cNvPr>
          <p:cNvSpPr txBox="1"/>
          <p:nvPr/>
        </p:nvSpPr>
        <p:spPr>
          <a:xfrm>
            <a:off x="8060266" y="5156622"/>
            <a:ext cx="1828800" cy="923330"/>
          </a:xfrm>
          <a:prstGeom prst="rect">
            <a:avLst/>
          </a:prstGeom>
          <a:solidFill>
            <a:schemeClr val="accent5">
              <a:lumMod val="40000"/>
              <a:lumOff val="60000"/>
            </a:schemeClr>
          </a:solidFill>
        </p:spPr>
        <p:txBody>
          <a:bodyPr wrap="square" rtlCol="0">
            <a:spAutoFit/>
          </a:bodyPr>
          <a:lstStyle/>
          <a:p>
            <a:pPr algn="l"/>
            <a:r>
              <a:rPr lang="en-GB"/>
              <a:t>Spinal twist-30 seconds left and right </a:t>
            </a:r>
            <a:endParaRPr lang="en-US"/>
          </a:p>
        </p:txBody>
      </p:sp>
    </p:spTree>
    <p:extLst>
      <p:ext uri="{BB962C8B-B14F-4D97-AF65-F5344CB8AC3E}">
        <p14:creationId xmlns:p14="http://schemas.microsoft.com/office/powerpoint/2010/main" val="234325268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3">
                                            <p:bg/>
                                          </p:spTgt>
                                        </p:tgtEl>
                                        <p:attrNameLst>
                                          <p:attrName>style.visibility</p:attrName>
                                        </p:attrNameLst>
                                      </p:cBhvr>
                                      <p:to>
                                        <p:strVal val="visible"/>
                                      </p:to>
                                    </p:set>
                                    <p:anim calcmode="lin" valueType="num">
                                      <p:cBhvr additive="base">
                                        <p:cTn id="11" dur="500" fill="hold"/>
                                        <p:tgtEl>
                                          <p:spTgt spid="3">
                                            <p:bg/>
                                          </p:spTgt>
                                        </p:tgtEl>
                                        <p:attrNameLst>
                                          <p:attrName>ppt_x</p:attrName>
                                        </p:attrNameLst>
                                      </p:cBhvr>
                                      <p:tavLst>
                                        <p:tav tm="0">
                                          <p:val>
                                            <p:strVal val="#ppt_x"/>
                                          </p:val>
                                        </p:tav>
                                        <p:tav tm="100000">
                                          <p:val>
                                            <p:strVal val="#ppt_x"/>
                                          </p:val>
                                        </p:tav>
                                      </p:tavLst>
                                    </p:anim>
                                    <p:anim calcmode="lin" valueType="num">
                                      <p:cBhvr additive="base">
                                        <p:cTn id="12"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 calcmode="lin" valueType="num">
                                      <p:cBhvr additive="base">
                                        <p:cTn id="1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anim calcmode="lin" valueType="num">
                                      <p:cBhvr additive="base">
                                        <p:cTn id="23" dur="500" fill="hold"/>
                                        <p:tgtEl>
                                          <p:spTgt spid="6"/>
                                        </p:tgtEl>
                                        <p:attrNameLst>
                                          <p:attrName>ppt_x</p:attrName>
                                        </p:attrNameLst>
                                      </p:cBhvr>
                                      <p:tavLst>
                                        <p:tav tm="0">
                                          <p:val>
                                            <p:strVal val="#ppt_x"/>
                                          </p:val>
                                        </p:tav>
                                        <p:tav tm="100000">
                                          <p:val>
                                            <p:strVal val="#ppt_x"/>
                                          </p:val>
                                        </p:tav>
                                      </p:tavLst>
                                    </p:anim>
                                    <p:anim calcmode="lin" valueType="num">
                                      <p:cBhvr additive="base">
                                        <p:cTn id="2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4"/>
                                        </p:tgtEl>
                                        <p:attrNameLst>
                                          <p:attrName>style.visibility</p:attrName>
                                        </p:attrNameLst>
                                      </p:cBhvr>
                                      <p:to>
                                        <p:strVal val="visible"/>
                                      </p:to>
                                    </p:set>
                                    <p:anim calcmode="lin" valueType="num">
                                      <p:cBhvr additive="base">
                                        <p:cTn id="29" dur="500" fill="hold"/>
                                        <p:tgtEl>
                                          <p:spTgt spid="4"/>
                                        </p:tgtEl>
                                        <p:attrNameLst>
                                          <p:attrName>ppt_x</p:attrName>
                                        </p:attrNameLst>
                                      </p:cBhvr>
                                      <p:tavLst>
                                        <p:tav tm="0">
                                          <p:val>
                                            <p:strVal val="#ppt_x"/>
                                          </p:val>
                                        </p:tav>
                                        <p:tav tm="100000">
                                          <p:val>
                                            <p:strVal val="#ppt_x"/>
                                          </p:val>
                                        </p:tav>
                                      </p:tavLst>
                                    </p:anim>
                                    <p:anim calcmode="lin" valueType="num">
                                      <p:cBhvr additive="base">
                                        <p:cTn id="30"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7"/>
                                        </p:tgtEl>
                                        <p:attrNameLst>
                                          <p:attrName>style.visibility</p:attrName>
                                        </p:attrNameLst>
                                      </p:cBhvr>
                                      <p:to>
                                        <p:strVal val="visible"/>
                                      </p:to>
                                    </p:set>
                                    <p:anim calcmode="lin" valueType="num">
                                      <p:cBhvr additive="base">
                                        <p:cTn id="35" dur="500" fill="hold"/>
                                        <p:tgtEl>
                                          <p:spTgt spid="7"/>
                                        </p:tgtEl>
                                        <p:attrNameLst>
                                          <p:attrName>ppt_x</p:attrName>
                                        </p:attrNameLst>
                                      </p:cBhvr>
                                      <p:tavLst>
                                        <p:tav tm="0">
                                          <p:val>
                                            <p:strVal val="#ppt_x"/>
                                          </p:val>
                                        </p:tav>
                                        <p:tav tm="100000">
                                          <p:val>
                                            <p:strVal val="#ppt_x"/>
                                          </p:val>
                                        </p:tav>
                                      </p:tavLst>
                                    </p:anim>
                                    <p:anim calcmode="lin" valueType="num">
                                      <p:cBhvr additive="base">
                                        <p:cTn id="36"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grpId="0" nodeType="clickEffect">
                                  <p:stCondLst>
                                    <p:cond delay="0"/>
                                  </p:stCondLst>
                                  <p:childTnLst>
                                    <p:set>
                                      <p:cBhvr>
                                        <p:cTn id="40" dur="1" fill="hold">
                                          <p:stCondLst>
                                            <p:cond delay="0"/>
                                          </p:stCondLst>
                                        </p:cTn>
                                        <p:tgtEl>
                                          <p:spTgt spid="9"/>
                                        </p:tgtEl>
                                        <p:attrNameLst>
                                          <p:attrName>style.visibility</p:attrName>
                                        </p:attrNameLst>
                                      </p:cBhvr>
                                      <p:to>
                                        <p:strVal val="visible"/>
                                      </p:to>
                                    </p:set>
                                    <p:anim calcmode="lin" valueType="num">
                                      <p:cBhvr additive="base">
                                        <p:cTn id="41" dur="500" fill="hold"/>
                                        <p:tgtEl>
                                          <p:spTgt spid="9"/>
                                        </p:tgtEl>
                                        <p:attrNameLst>
                                          <p:attrName>ppt_x</p:attrName>
                                        </p:attrNameLst>
                                      </p:cBhvr>
                                      <p:tavLst>
                                        <p:tav tm="0">
                                          <p:val>
                                            <p:strVal val="#ppt_x"/>
                                          </p:val>
                                        </p:tav>
                                        <p:tav tm="100000">
                                          <p:val>
                                            <p:strVal val="#ppt_x"/>
                                          </p:val>
                                        </p:tav>
                                      </p:tavLst>
                                    </p:anim>
                                    <p:anim calcmode="lin" valueType="num">
                                      <p:cBhvr additive="base">
                                        <p:cTn id="42"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grpId="0" nodeType="clickEffect">
                                  <p:stCondLst>
                                    <p:cond delay="0"/>
                                  </p:stCondLst>
                                  <p:childTnLst>
                                    <p:set>
                                      <p:cBhvr>
                                        <p:cTn id="46" dur="1" fill="hold">
                                          <p:stCondLst>
                                            <p:cond delay="0"/>
                                          </p:stCondLst>
                                        </p:cTn>
                                        <p:tgtEl>
                                          <p:spTgt spid="5"/>
                                        </p:tgtEl>
                                        <p:attrNameLst>
                                          <p:attrName>style.visibility</p:attrName>
                                        </p:attrNameLst>
                                      </p:cBhvr>
                                      <p:to>
                                        <p:strVal val="visible"/>
                                      </p:to>
                                    </p:set>
                                    <p:anim calcmode="lin" valueType="num">
                                      <p:cBhvr additive="base">
                                        <p:cTn id="47" dur="500" fill="hold"/>
                                        <p:tgtEl>
                                          <p:spTgt spid="5"/>
                                        </p:tgtEl>
                                        <p:attrNameLst>
                                          <p:attrName>ppt_x</p:attrName>
                                        </p:attrNameLst>
                                      </p:cBhvr>
                                      <p:tavLst>
                                        <p:tav tm="0">
                                          <p:val>
                                            <p:strVal val="#ppt_x"/>
                                          </p:val>
                                        </p:tav>
                                        <p:tav tm="100000">
                                          <p:val>
                                            <p:strVal val="#ppt_x"/>
                                          </p:val>
                                        </p:tav>
                                      </p:tavLst>
                                    </p:anim>
                                    <p:anim calcmode="lin" valueType="num">
                                      <p:cBhvr additive="base">
                                        <p:cTn id="4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4" fill="hold" grpId="0" nodeType="clickEffect">
                                  <p:stCondLst>
                                    <p:cond delay="0"/>
                                  </p:stCondLst>
                                  <p:childTnLst>
                                    <p:set>
                                      <p:cBhvr>
                                        <p:cTn id="52" dur="1" fill="hold">
                                          <p:stCondLst>
                                            <p:cond delay="0"/>
                                          </p:stCondLst>
                                        </p:cTn>
                                        <p:tgtEl>
                                          <p:spTgt spid="8"/>
                                        </p:tgtEl>
                                        <p:attrNameLst>
                                          <p:attrName>style.visibility</p:attrName>
                                        </p:attrNameLst>
                                      </p:cBhvr>
                                      <p:to>
                                        <p:strVal val="visible"/>
                                      </p:to>
                                    </p:set>
                                    <p:anim calcmode="lin" valueType="num">
                                      <p:cBhvr additive="base">
                                        <p:cTn id="53" dur="500" fill="hold"/>
                                        <p:tgtEl>
                                          <p:spTgt spid="8"/>
                                        </p:tgtEl>
                                        <p:attrNameLst>
                                          <p:attrName>ppt_x</p:attrName>
                                        </p:attrNameLst>
                                      </p:cBhvr>
                                      <p:tavLst>
                                        <p:tav tm="0">
                                          <p:val>
                                            <p:strVal val="#ppt_x"/>
                                          </p:val>
                                        </p:tav>
                                        <p:tav tm="100000">
                                          <p:val>
                                            <p:strVal val="#ppt_x"/>
                                          </p:val>
                                        </p:tav>
                                      </p:tavLst>
                                    </p:anim>
                                    <p:anim calcmode="lin" valueType="num">
                                      <p:cBhvr additive="base">
                                        <p:cTn id="54"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2" presetClass="entr" presetSubtype="4" fill="hold" grpId="0" nodeType="clickEffect">
                                  <p:stCondLst>
                                    <p:cond delay="0"/>
                                  </p:stCondLst>
                                  <p:childTnLst>
                                    <p:set>
                                      <p:cBhvr>
                                        <p:cTn id="58" dur="1" fill="hold">
                                          <p:stCondLst>
                                            <p:cond delay="0"/>
                                          </p:stCondLst>
                                        </p:cTn>
                                        <p:tgtEl>
                                          <p:spTgt spid="10"/>
                                        </p:tgtEl>
                                        <p:attrNameLst>
                                          <p:attrName>style.visibility</p:attrName>
                                        </p:attrNameLst>
                                      </p:cBhvr>
                                      <p:to>
                                        <p:strVal val="visible"/>
                                      </p:to>
                                    </p:set>
                                    <p:anim calcmode="lin" valueType="num">
                                      <p:cBhvr additive="base">
                                        <p:cTn id="59" dur="500" fill="hold"/>
                                        <p:tgtEl>
                                          <p:spTgt spid="10"/>
                                        </p:tgtEl>
                                        <p:attrNameLst>
                                          <p:attrName>ppt_x</p:attrName>
                                        </p:attrNameLst>
                                      </p:cBhvr>
                                      <p:tavLst>
                                        <p:tav tm="0">
                                          <p:val>
                                            <p:strVal val="#ppt_x"/>
                                          </p:val>
                                        </p:tav>
                                        <p:tav tm="100000">
                                          <p:val>
                                            <p:strVal val="#ppt_x"/>
                                          </p:val>
                                        </p:tav>
                                      </p:tavLst>
                                    </p:anim>
                                    <p:anim calcmode="lin" valueType="num">
                                      <p:cBhvr additive="base">
                                        <p:cTn id="60"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61" fill="hold">
                      <p:stCondLst>
                        <p:cond delay="indefinite"/>
                      </p:stCondLst>
                      <p:childTnLst>
                        <p:par>
                          <p:cTn id="62" fill="hold">
                            <p:stCondLst>
                              <p:cond delay="0"/>
                            </p:stCondLst>
                            <p:childTnLst>
                              <p:par>
                                <p:cTn id="63" presetID="2" presetClass="entr" presetSubtype="4" fill="hold" grpId="0" nodeType="clickEffect">
                                  <p:stCondLst>
                                    <p:cond delay="0"/>
                                  </p:stCondLst>
                                  <p:childTnLst>
                                    <p:set>
                                      <p:cBhvr>
                                        <p:cTn id="64" dur="1" fill="hold">
                                          <p:stCondLst>
                                            <p:cond delay="0"/>
                                          </p:stCondLst>
                                        </p:cTn>
                                        <p:tgtEl>
                                          <p:spTgt spid="11"/>
                                        </p:tgtEl>
                                        <p:attrNameLst>
                                          <p:attrName>style.visibility</p:attrName>
                                        </p:attrNameLst>
                                      </p:cBhvr>
                                      <p:to>
                                        <p:strVal val="visible"/>
                                      </p:to>
                                    </p:set>
                                    <p:anim calcmode="lin" valueType="num">
                                      <p:cBhvr additive="base">
                                        <p:cTn id="65" dur="500" fill="hold"/>
                                        <p:tgtEl>
                                          <p:spTgt spid="11"/>
                                        </p:tgtEl>
                                        <p:attrNameLst>
                                          <p:attrName>ppt_x</p:attrName>
                                        </p:attrNameLst>
                                      </p:cBhvr>
                                      <p:tavLst>
                                        <p:tav tm="0">
                                          <p:val>
                                            <p:strVal val="#ppt_x"/>
                                          </p:val>
                                        </p:tav>
                                        <p:tav tm="100000">
                                          <p:val>
                                            <p:strVal val="#ppt_x"/>
                                          </p:val>
                                        </p:tav>
                                      </p:tavLst>
                                    </p:anim>
                                    <p:anim calcmode="lin" valueType="num">
                                      <p:cBhvr additive="base">
                                        <p:cTn id="66"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67" fill="hold">
                      <p:stCondLst>
                        <p:cond delay="indefinite"/>
                      </p:stCondLst>
                      <p:childTnLst>
                        <p:par>
                          <p:cTn id="68" fill="hold">
                            <p:stCondLst>
                              <p:cond delay="0"/>
                            </p:stCondLst>
                            <p:childTnLst>
                              <p:par>
                                <p:cTn id="69" presetID="2" presetClass="entr" presetSubtype="4" fill="hold" grpId="0" nodeType="clickEffect">
                                  <p:stCondLst>
                                    <p:cond delay="0"/>
                                  </p:stCondLst>
                                  <p:childTnLst>
                                    <p:set>
                                      <p:cBhvr>
                                        <p:cTn id="70" dur="1" fill="hold">
                                          <p:stCondLst>
                                            <p:cond delay="0"/>
                                          </p:stCondLst>
                                        </p:cTn>
                                        <p:tgtEl>
                                          <p:spTgt spid="12"/>
                                        </p:tgtEl>
                                        <p:attrNameLst>
                                          <p:attrName>style.visibility</p:attrName>
                                        </p:attrNameLst>
                                      </p:cBhvr>
                                      <p:to>
                                        <p:strVal val="visible"/>
                                      </p:to>
                                    </p:set>
                                    <p:anim calcmode="lin" valueType="num">
                                      <p:cBhvr additive="base">
                                        <p:cTn id="71" dur="500" fill="hold"/>
                                        <p:tgtEl>
                                          <p:spTgt spid="12"/>
                                        </p:tgtEl>
                                        <p:attrNameLst>
                                          <p:attrName>ppt_x</p:attrName>
                                        </p:attrNameLst>
                                      </p:cBhvr>
                                      <p:tavLst>
                                        <p:tav tm="0">
                                          <p:val>
                                            <p:strVal val="#ppt_x"/>
                                          </p:val>
                                        </p:tav>
                                        <p:tav tm="100000">
                                          <p:val>
                                            <p:strVal val="#ppt_x"/>
                                          </p:val>
                                        </p:tav>
                                      </p:tavLst>
                                    </p:anim>
                                    <p:anim calcmode="lin" valueType="num">
                                      <p:cBhvr additive="base">
                                        <p:cTn id="72"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animBg="1"/>
      <p:bldP spid="4" grpId="0" animBg="1"/>
      <p:bldP spid="5" grpId="0" animBg="1"/>
      <p:bldP spid="6" grpId="0" animBg="1"/>
      <p:bldP spid="7" grpId="0" animBg="1"/>
      <p:bldP spid="8" grpId="0" animBg="1"/>
      <p:bldP spid="9" grpId="0" animBg="1"/>
      <p:bldP spid="10" grpId="0" animBg="1"/>
      <p:bldP spid="11" grpId="0" animBg="1"/>
      <p:bldP spid="12"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F0D3045A-C1A0-92DC-9164-3A55B71C2580}"/>
              </a:ext>
            </a:extLst>
          </p:cNvPr>
          <p:cNvSpPr/>
          <p:nvPr/>
        </p:nvSpPr>
        <p:spPr>
          <a:xfrm>
            <a:off x="8554442" y="1209964"/>
            <a:ext cx="3637558" cy="1004161"/>
          </a:xfrm>
          <a:prstGeom prst="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GB"/>
          </a:p>
        </p:txBody>
      </p:sp>
      <p:sp>
        <p:nvSpPr>
          <p:cNvPr id="19" name="Rectangle 18">
            <a:extLst>
              <a:ext uri="{FF2B5EF4-FFF2-40B4-BE49-F238E27FC236}">
                <a16:creationId xmlns:a16="http://schemas.microsoft.com/office/drawing/2014/main" id="{1D8DA618-DE9B-2084-E55E-78527DBE0745}"/>
              </a:ext>
            </a:extLst>
          </p:cNvPr>
          <p:cNvSpPr/>
          <p:nvPr/>
        </p:nvSpPr>
        <p:spPr>
          <a:xfrm>
            <a:off x="1087212" y="5143495"/>
            <a:ext cx="4627418" cy="1077218"/>
          </a:xfrm>
          <a:prstGeom prst="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GB"/>
          </a:p>
        </p:txBody>
      </p:sp>
      <p:sp>
        <p:nvSpPr>
          <p:cNvPr id="16" name="Rectangle 15">
            <a:extLst>
              <a:ext uri="{FF2B5EF4-FFF2-40B4-BE49-F238E27FC236}">
                <a16:creationId xmlns:a16="http://schemas.microsoft.com/office/drawing/2014/main" id="{6A489F4F-142D-871C-7018-9379DABE4C7F}"/>
              </a:ext>
            </a:extLst>
          </p:cNvPr>
          <p:cNvSpPr/>
          <p:nvPr/>
        </p:nvSpPr>
        <p:spPr>
          <a:xfrm>
            <a:off x="1087212" y="3678811"/>
            <a:ext cx="4627419" cy="1077218"/>
          </a:xfrm>
          <a:prstGeom prst="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GB"/>
          </a:p>
        </p:txBody>
      </p:sp>
      <p:sp>
        <p:nvSpPr>
          <p:cNvPr id="15" name="Rectangle 14">
            <a:extLst>
              <a:ext uri="{FF2B5EF4-FFF2-40B4-BE49-F238E27FC236}">
                <a16:creationId xmlns:a16="http://schemas.microsoft.com/office/drawing/2014/main" id="{14E1D854-ED67-1DCB-3261-A15E8E0B09C7}"/>
              </a:ext>
            </a:extLst>
          </p:cNvPr>
          <p:cNvSpPr/>
          <p:nvPr/>
        </p:nvSpPr>
        <p:spPr>
          <a:xfrm>
            <a:off x="1089521" y="2505080"/>
            <a:ext cx="4627418" cy="830997"/>
          </a:xfrm>
          <a:prstGeom prst="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GB"/>
          </a:p>
        </p:txBody>
      </p:sp>
      <p:sp>
        <p:nvSpPr>
          <p:cNvPr id="14" name="Rectangle 13">
            <a:extLst>
              <a:ext uri="{FF2B5EF4-FFF2-40B4-BE49-F238E27FC236}">
                <a16:creationId xmlns:a16="http://schemas.microsoft.com/office/drawing/2014/main" id="{ABBEC64C-7F83-2EF4-2F32-6FC1FEDC1005}"/>
              </a:ext>
            </a:extLst>
          </p:cNvPr>
          <p:cNvSpPr/>
          <p:nvPr/>
        </p:nvSpPr>
        <p:spPr>
          <a:xfrm>
            <a:off x="1089521" y="1085127"/>
            <a:ext cx="4627418" cy="1077218"/>
          </a:xfrm>
          <a:prstGeom prst="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GB"/>
          </a:p>
        </p:txBody>
      </p:sp>
      <p:sp>
        <p:nvSpPr>
          <p:cNvPr id="4" name="Rectangle: Rounded Corners 3">
            <a:extLst>
              <a:ext uri="{FF2B5EF4-FFF2-40B4-BE49-F238E27FC236}">
                <a16:creationId xmlns:a16="http://schemas.microsoft.com/office/drawing/2014/main" id="{BA483BE5-ADD1-C1C8-9F31-45020C0F6A55}"/>
              </a:ext>
            </a:extLst>
          </p:cNvPr>
          <p:cNvSpPr/>
          <p:nvPr/>
        </p:nvSpPr>
        <p:spPr>
          <a:xfrm>
            <a:off x="2360537" y="111456"/>
            <a:ext cx="7059168" cy="630936"/>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2" name="Title 1">
            <a:extLst>
              <a:ext uri="{FF2B5EF4-FFF2-40B4-BE49-F238E27FC236}">
                <a16:creationId xmlns:a16="http://schemas.microsoft.com/office/drawing/2014/main" id="{D7DFB6F5-4838-D49E-6234-A200FDBCBE33}"/>
              </a:ext>
            </a:extLst>
          </p:cNvPr>
          <p:cNvSpPr>
            <a:spLocks noGrp="1"/>
          </p:cNvSpPr>
          <p:nvPr>
            <p:ph type="title"/>
          </p:nvPr>
        </p:nvSpPr>
        <p:spPr>
          <a:xfrm>
            <a:off x="2590800" y="151366"/>
            <a:ext cx="9601200" cy="630936"/>
          </a:xfrm>
        </p:spPr>
        <p:txBody>
          <a:bodyPr>
            <a:normAutofit fontScale="90000"/>
          </a:bodyPr>
          <a:lstStyle/>
          <a:p>
            <a:r>
              <a:rPr lang="en-GB"/>
              <a:t>Importance of fitness in dance </a:t>
            </a:r>
          </a:p>
        </p:txBody>
      </p:sp>
      <p:sp>
        <p:nvSpPr>
          <p:cNvPr id="7" name="TextBox 6">
            <a:extLst>
              <a:ext uri="{FF2B5EF4-FFF2-40B4-BE49-F238E27FC236}">
                <a16:creationId xmlns:a16="http://schemas.microsoft.com/office/drawing/2014/main" id="{28409C43-C589-CCCC-122A-B09E34F3B7B4}"/>
              </a:ext>
            </a:extLst>
          </p:cNvPr>
          <p:cNvSpPr txBox="1"/>
          <p:nvPr/>
        </p:nvSpPr>
        <p:spPr>
          <a:xfrm>
            <a:off x="1140321" y="1136907"/>
            <a:ext cx="4749800" cy="1077218"/>
          </a:xfrm>
          <a:prstGeom prst="rect">
            <a:avLst/>
          </a:prstGeom>
          <a:noFill/>
        </p:spPr>
        <p:txBody>
          <a:bodyPr wrap="square">
            <a:spAutoFit/>
          </a:bodyPr>
          <a:lstStyle/>
          <a:p>
            <a:r>
              <a:rPr lang="en-GB" sz="1600"/>
              <a:t>Strength training is a fundamental aspect of athletic development for dancers, helping to improve performance and reduce the risk of injury.</a:t>
            </a:r>
          </a:p>
          <a:p>
            <a:endParaRPr lang="en-GB" sz="1600"/>
          </a:p>
        </p:txBody>
      </p:sp>
      <p:sp>
        <p:nvSpPr>
          <p:cNvPr id="11" name="TextBox 10">
            <a:extLst>
              <a:ext uri="{FF2B5EF4-FFF2-40B4-BE49-F238E27FC236}">
                <a16:creationId xmlns:a16="http://schemas.microsoft.com/office/drawing/2014/main" id="{A26E245B-D96A-3664-0873-B6391BACDC26}"/>
              </a:ext>
            </a:extLst>
          </p:cNvPr>
          <p:cNvSpPr txBox="1"/>
          <p:nvPr/>
        </p:nvSpPr>
        <p:spPr>
          <a:xfrm>
            <a:off x="1222987" y="2549811"/>
            <a:ext cx="4576618" cy="830997"/>
          </a:xfrm>
          <a:prstGeom prst="rect">
            <a:avLst/>
          </a:prstGeom>
          <a:noFill/>
        </p:spPr>
        <p:txBody>
          <a:bodyPr wrap="square">
            <a:spAutoFit/>
          </a:bodyPr>
          <a:lstStyle/>
          <a:p>
            <a:r>
              <a:rPr lang="en-GB" sz="1600"/>
              <a:t>Dancers require a unique blend of strength, flexibility, and endurance to execute complex movements with precision and grace</a:t>
            </a:r>
          </a:p>
        </p:txBody>
      </p:sp>
      <p:sp>
        <p:nvSpPr>
          <p:cNvPr id="13" name="TextBox 12">
            <a:extLst>
              <a:ext uri="{FF2B5EF4-FFF2-40B4-BE49-F238E27FC236}">
                <a16:creationId xmlns:a16="http://schemas.microsoft.com/office/drawing/2014/main" id="{A9AC3CE9-5EFB-86B4-09FE-1F4547F2079D}"/>
              </a:ext>
            </a:extLst>
          </p:cNvPr>
          <p:cNvSpPr txBox="1"/>
          <p:nvPr/>
        </p:nvSpPr>
        <p:spPr>
          <a:xfrm>
            <a:off x="1172187" y="3678810"/>
            <a:ext cx="4627418" cy="1077218"/>
          </a:xfrm>
          <a:prstGeom prst="rect">
            <a:avLst/>
          </a:prstGeom>
          <a:noFill/>
        </p:spPr>
        <p:txBody>
          <a:bodyPr wrap="square">
            <a:spAutoFit/>
          </a:bodyPr>
          <a:lstStyle/>
          <a:p>
            <a:r>
              <a:rPr lang="en-GB" sz="1600"/>
              <a:t> Incorporating strength training into their routine helps build muscle endurance, power, and stability, which are essential for performing demanding choreography.</a:t>
            </a:r>
          </a:p>
        </p:txBody>
      </p:sp>
      <p:sp>
        <p:nvSpPr>
          <p:cNvPr id="18" name="TextBox 17">
            <a:extLst>
              <a:ext uri="{FF2B5EF4-FFF2-40B4-BE49-F238E27FC236}">
                <a16:creationId xmlns:a16="http://schemas.microsoft.com/office/drawing/2014/main" id="{7D7636A5-F2E3-86B2-01E0-09AD869C30CA}"/>
              </a:ext>
            </a:extLst>
          </p:cNvPr>
          <p:cNvSpPr txBox="1"/>
          <p:nvPr/>
        </p:nvSpPr>
        <p:spPr>
          <a:xfrm>
            <a:off x="1087212" y="5195276"/>
            <a:ext cx="4627418" cy="1077218"/>
          </a:xfrm>
          <a:prstGeom prst="rect">
            <a:avLst/>
          </a:prstGeom>
          <a:noFill/>
        </p:spPr>
        <p:txBody>
          <a:bodyPr wrap="square">
            <a:spAutoFit/>
          </a:bodyPr>
          <a:lstStyle/>
          <a:p>
            <a:r>
              <a:rPr lang="en-GB" sz="1600"/>
              <a:t>For dancer's, a well-structured strength training program can enhance a dancer's ability to perform lifts, jumps and quick direction changes by strengthening the core, legs and upper body. </a:t>
            </a:r>
          </a:p>
        </p:txBody>
      </p:sp>
      <p:pic>
        <p:nvPicPr>
          <p:cNvPr id="20" name="Picture 19">
            <a:extLst>
              <a:ext uri="{FF2B5EF4-FFF2-40B4-BE49-F238E27FC236}">
                <a16:creationId xmlns:a16="http://schemas.microsoft.com/office/drawing/2014/main" id="{BA7A76BE-4A94-759C-B9B3-C9F862A68890}"/>
              </a:ext>
            </a:extLst>
          </p:cNvPr>
          <p:cNvPicPr>
            <a:picLocks noChangeAspect="1"/>
          </p:cNvPicPr>
          <p:nvPr/>
        </p:nvPicPr>
        <p:blipFill>
          <a:blip r:embed="rId2"/>
          <a:stretch>
            <a:fillRect/>
          </a:stretch>
        </p:blipFill>
        <p:spPr>
          <a:xfrm>
            <a:off x="5975096" y="1085127"/>
            <a:ext cx="2507335" cy="2976300"/>
          </a:xfrm>
          <a:prstGeom prst="rect">
            <a:avLst/>
          </a:prstGeom>
        </p:spPr>
      </p:pic>
      <p:pic>
        <p:nvPicPr>
          <p:cNvPr id="21" name="Picture 20">
            <a:extLst>
              <a:ext uri="{FF2B5EF4-FFF2-40B4-BE49-F238E27FC236}">
                <a16:creationId xmlns:a16="http://schemas.microsoft.com/office/drawing/2014/main" id="{9E176519-50FC-CAA5-2D6F-FEC5B4B025A0}"/>
              </a:ext>
            </a:extLst>
          </p:cNvPr>
          <p:cNvPicPr>
            <a:picLocks noChangeAspect="1"/>
          </p:cNvPicPr>
          <p:nvPr/>
        </p:nvPicPr>
        <p:blipFill>
          <a:blip r:embed="rId3"/>
          <a:stretch>
            <a:fillRect/>
          </a:stretch>
        </p:blipFill>
        <p:spPr>
          <a:xfrm>
            <a:off x="9310015" y="2600406"/>
            <a:ext cx="2682794" cy="2682794"/>
          </a:xfrm>
          <a:prstGeom prst="rect">
            <a:avLst/>
          </a:prstGeom>
        </p:spPr>
      </p:pic>
      <p:sp>
        <p:nvSpPr>
          <p:cNvPr id="23" name="TextBox 22">
            <a:extLst>
              <a:ext uri="{FF2B5EF4-FFF2-40B4-BE49-F238E27FC236}">
                <a16:creationId xmlns:a16="http://schemas.microsoft.com/office/drawing/2014/main" id="{F1DDAF2D-5B91-4EEC-C058-29DD1B3990B7}"/>
              </a:ext>
            </a:extLst>
          </p:cNvPr>
          <p:cNvSpPr txBox="1"/>
          <p:nvPr/>
        </p:nvSpPr>
        <p:spPr>
          <a:xfrm>
            <a:off x="8554442" y="1136907"/>
            <a:ext cx="3703782" cy="1077218"/>
          </a:xfrm>
          <a:prstGeom prst="rect">
            <a:avLst/>
          </a:prstGeom>
          <a:noFill/>
        </p:spPr>
        <p:txBody>
          <a:bodyPr wrap="square">
            <a:spAutoFit/>
          </a:bodyPr>
          <a:lstStyle/>
          <a:p>
            <a:r>
              <a:rPr lang="en-GB" sz="1600"/>
              <a:t>Additionally, improved strength supports joint stability, reducing the risk of injuries such as sprains, strains and overuse injuries. </a:t>
            </a:r>
          </a:p>
        </p:txBody>
      </p:sp>
      <p:sp>
        <p:nvSpPr>
          <p:cNvPr id="25" name="Wave 24">
            <a:extLst>
              <a:ext uri="{FF2B5EF4-FFF2-40B4-BE49-F238E27FC236}">
                <a16:creationId xmlns:a16="http://schemas.microsoft.com/office/drawing/2014/main" id="{715440FD-FC00-8993-D027-0E00C5721245}"/>
              </a:ext>
            </a:extLst>
          </p:cNvPr>
          <p:cNvSpPr/>
          <p:nvPr/>
        </p:nvSpPr>
        <p:spPr>
          <a:xfrm>
            <a:off x="5984480" y="4277411"/>
            <a:ext cx="3076393" cy="2011578"/>
          </a:xfrm>
          <a:prstGeom prst="wave">
            <a:avLst>
              <a:gd name="adj1" fmla="val 12500"/>
              <a:gd name="adj2" fmla="val 0"/>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26" name="TextBox 25">
            <a:extLst>
              <a:ext uri="{FF2B5EF4-FFF2-40B4-BE49-F238E27FC236}">
                <a16:creationId xmlns:a16="http://schemas.microsoft.com/office/drawing/2014/main" id="{C82878E9-1506-ACC0-8198-E03674E3089F}"/>
              </a:ext>
            </a:extLst>
          </p:cNvPr>
          <p:cNvSpPr txBox="1"/>
          <p:nvPr/>
        </p:nvSpPr>
        <p:spPr>
          <a:xfrm>
            <a:off x="6206462" y="4810747"/>
            <a:ext cx="2715907" cy="830997"/>
          </a:xfrm>
          <a:prstGeom prst="rect">
            <a:avLst/>
          </a:prstGeom>
          <a:noFill/>
        </p:spPr>
        <p:txBody>
          <a:bodyPr wrap="square" rtlCol="0">
            <a:spAutoFit/>
          </a:bodyPr>
          <a:lstStyle/>
          <a:p>
            <a:r>
              <a:rPr lang="en-GB" sz="1600"/>
              <a:t>“A healthy dancer is one who is in a state of being ‘well’ in both body and mind’</a:t>
            </a:r>
          </a:p>
        </p:txBody>
      </p:sp>
      <p:pic>
        <p:nvPicPr>
          <p:cNvPr id="27" name="Picture 26">
            <a:extLst>
              <a:ext uri="{FF2B5EF4-FFF2-40B4-BE49-F238E27FC236}">
                <a16:creationId xmlns:a16="http://schemas.microsoft.com/office/drawing/2014/main" id="{F9DA6A45-22BA-9F06-4EC1-A957BA51AAF2}"/>
              </a:ext>
            </a:extLst>
          </p:cNvPr>
          <p:cNvPicPr>
            <a:picLocks noChangeAspect="1"/>
          </p:cNvPicPr>
          <p:nvPr/>
        </p:nvPicPr>
        <p:blipFill>
          <a:blip r:embed="rId4"/>
          <a:stretch>
            <a:fillRect/>
          </a:stretch>
        </p:blipFill>
        <p:spPr>
          <a:xfrm>
            <a:off x="1163784" y="-6655"/>
            <a:ext cx="914479" cy="914479"/>
          </a:xfrm>
          <a:prstGeom prst="rect">
            <a:avLst/>
          </a:prstGeom>
        </p:spPr>
      </p:pic>
      <p:pic>
        <p:nvPicPr>
          <p:cNvPr id="28" name="Picture 27">
            <a:extLst>
              <a:ext uri="{FF2B5EF4-FFF2-40B4-BE49-F238E27FC236}">
                <a16:creationId xmlns:a16="http://schemas.microsoft.com/office/drawing/2014/main" id="{5F5BA8BA-399D-6769-198F-D885A4FAE8A2}"/>
              </a:ext>
            </a:extLst>
          </p:cNvPr>
          <p:cNvPicPr>
            <a:picLocks noChangeAspect="1"/>
          </p:cNvPicPr>
          <p:nvPr/>
        </p:nvPicPr>
        <p:blipFill>
          <a:blip r:embed="rId4"/>
          <a:stretch>
            <a:fillRect/>
          </a:stretch>
        </p:blipFill>
        <p:spPr>
          <a:xfrm>
            <a:off x="9701979" y="29287"/>
            <a:ext cx="914479" cy="914479"/>
          </a:xfrm>
          <a:prstGeom prst="rect">
            <a:avLst/>
          </a:prstGeom>
        </p:spPr>
      </p:pic>
    </p:spTree>
    <p:extLst>
      <p:ext uri="{BB962C8B-B14F-4D97-AF65-F5344CB8AC3E}">
        <p14:creationId xmlns:p14="http://schemas.microsoft.com/office/powerpoint/2010/main" val="8420895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22B60290-D89F-F315-9A4B-E3CDA52A3A9F}"/>
              </a:ext>
            </a:extLst>
          </p:cNvPr>
          <p:cNvSpPr/>
          <p:nvPr/>
        </p:nvSpPr>
        <p:spPr>
          <a:xfrm>
            <a:off x="7785100" y="1031360"/>
            <a:ext cx="3918528" cy="1167894"/>
          </a:xfrm>
          <a:prstGeom prst="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GB"/>
          </a:p>
        </p:txBody>
      </p:sp>
      <p:sp>
        <p:nvSpPr>
          <p:cNvPr id="22" name="Rectangle 21">
            <a:extLst>
              <a:ext uri="{FF2B5EF4-FFF2-40B4-BE49-F238E27FC236}">
                <a16:creationId xmlns:a16="http://schemas.microsoft.com/office/drawing/2014/main" id="{65A8CEE4-6364-92E0-690E-0FDF2C0E8679}"/>
              </a:ext>
            </a:extLst>
          </p:cNvPr>
          <p:cNvSpPr/>
          <p:nvPr/>
        </p:nvSpPr>
        <p:spPr>
          <a:xfrm>
            <a:off x="838199" y="2454812"/>
            <a:ext cx="6405420" cy="1070958"/>
          </a:xfrm>
          <a:prstGeom prst="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GB"/>
          </a:p>
        </p:txBody>
      </p:sp>
      <p:sp>
        <p:nvSpPr>
          <p:cNvPr id="21" name="Rectangle 20">
            <a:extLst>
              <a:ext uri="{FF2B5EF4-FFF2-40B4-BE49-F238E27FC236}">
                <a16:creationId xmlns:a16="http://schemas.microsoft.com/office/drawing/2014/main" id="{CCA200FE-7B95-C2DC-68C4-B4513D4C49FD}"/>
              </a:ext>
            </a:extLst>
          </p:cNvPr>
          <p:cNvSpPr/>
          <p:nvPr/>
        </p:nvSpPr>
        <p:spPr>
          <a:xfrm>
            <a:off x="828963" y="1187346"/>
            <a:ext cx="6414656" cy="1167894"/>
          </a:xfrm>
          <a:prstGeom prst="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GB"/>
          </a:p>
        </p:txBody>
      </p:sp>
      <p:sp>
        <p:nvSpPr>
          <p:cNvPr id="4" name="Rectangle: Rounded Corners 3">
            <a:extLst>
              <a:ext uri="{FF2B5EF4-FFF2-40B4-BE49-F238E27FC236}">
                <a16:creationId xmlns:a16="http://schemas.microsoft.com/office/drawing/2014/main" id="{1A992203-0CA2-1DDF-CE71-3AF917C8C641}"/>
              </a:ext>
            </a:extLst>
          </p:cNvPr>
          <p:cNvSpPr/>
          <p:nvPr/>
        </p:nvSpPr>
        <p:spPr>
          <a:xfrm>
            <a:off x="2789382" y="124691"/>
            <a:ext cx="6954982" cy="607291"/>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2" name="Title 1">
            <a:extLst>
              <a:ext uri="{FF2B5EF4-FFF2-40B4-BE49-F238E27FC236}">
                <a16:creationId xmlns:a16="http://schemas.microsoft.com/office/drawing/2014/main" id="{05E260EF-95DF-9659-1B3A-82D1EEF166B2}"/>
              </a:ext>
            </a:extLst>
          </p:cNvPr>
          <p:cNvSpPr>
            <a:spLocks noGrp="1"/>
          </p:cNvSpPr>
          <p:nvPr>
            <p:ph type="title"/>
          </p:nvPr>
        </p:nvSpPr>
        <p:spPr>
          <a:xfrm>
            <a:off x="2964873" y="124691"/>
            <a:ext cx="9735129" cy="607291"/>
          </a:xfrm>
        </p:spPr>
        <p:txBody>
          <a:bodyPr>
            <a:normAutofit/>
          </a:bodyPr>
          <a:lstStyle/>
          <a:p>
            <a:r>
              <a:rPr lang="en-GB" sz="3600"/>
              <a:t>Importance of Fitness in Dance</a:t>
            </a:r>
          </a:p>
        </p:txBody>
      </p:sp>
      <p:sp>
        <p:nvSpPr>
          <p:cNvPr id="6" name="TextBox 5">
            <a:extLst>
              <a:ext uri="{FF2B5EF4-FFF2-40B4-BE49-F238E27FC236}">
                <a16:creationId xmlns:a16="http://schemas.microsoft.com/office/drawing/2014/main" id="{CD1274FC-81D3-71CE-D273-1892409F7890}"/>
              </a:ext>
            </a:extLst>
          </p:cNvPr>
          <p:cNvSpPr txBox="1"/>
          <p:nvPr/>
        </p:nvSpPr>
        <p:spPr>
          <a:xfrm>
            <a:off x="893619" y="1248405"/>
            <a:ext cx="6350000" cy="1200329"/>
          </a:xfrm>
          <a:prstGeom prst="rect">
            <a:avLst/>
          </a:prstGeom>
          <a:noFill/>
        </p:spPr>
        <p:txBody>
          <a:bodyPr wrap="square">
            <a:spAutoFit/>
          </a:bodyPr>
          <a:lstStyle/>
          <a:p>
            <a:r>
              <a:rPr lang="en-GB"/>
              <a:t>Beyond performance, strength training offers significant health benefits. It helps maintain bone density, which is particularly important for dancers at higher risk of osteoporosis due to the repetitive impact on their bones</a:t>
            </a:r>
          </a:p>
        </p:txBody>
      </p:sp>
      <p:sp>
        <p:nvSpPr>
          <p:cNvPr id="8" name="TextBox 7">
            <a:extLst>
              <a:ext uri="{FF2B5EF4-FFF2-40B4-BE49-F238E27FC236}">
                <a16:creationId xmlns:a16="http://schemas.microsoft.com/office/drawing/2014/main" id="{6F4D1143-1286-B73F-88EC-9B6C82606038}"/>
              </a:ext>
            </a:extLst>
          </p:cNvPr>
          <p:cNvSpPr txBox="1"/>
          <p:nvPr/>
        </p:nvSpPr>
        <p:spPr>
          <a:xfrm>
            <a:off x="7832437" y="1015143"/>
            <a:ext cx="3918527" cy="1200329"/>
          </a:xfrm>
          <a:prstGeom prst="rect">
            <a:avLst/>
          </a:prstGeom>
          <a:noFill/>
        </p:spPr>
        <p:txBody>
          <a:bodyPr wrap="square">
            <a:spAutoFit/>
          </a:bodyPr>
          <a:lstStyle/>
          <a:p>
            <a:r>
              <a:rPr lang="en-GB"/>
              <a:t>Strength training also aids in maintaining a healthy metabolism, promoting better weight management and overall well-being</a:t>
            </a:r>
          </a:p>
        </p:txBody>
      </p:sp>
      <p:sp>
        <p:nvSpPr>
          <p:cNvPr id="10" name="TextBox 9">
            <a:extLst>
              <a:ext uri="{FF2B5EF4-FFF2-40B4-BE49-F238E27FC236}">
                <a16:creationId xmlns:a16="http://schemas.microsoft.com/office/drawing/2014/main" id="{4C221B37-ACC4-2AC3-37D5-AC2B9E78C92D}"/>
              </a:ext>
            </a:extLst>
          </p:cNvPr>
          <p:cNvSpPr txBox="1"/>
          <p:nvPr/>
        </p:nvSpPr>
        <p:spPr>
          <a:xfrm>
            <a:off x="893619" y="2512944"/>
            <a:ext cx="6072911" cy="1200329"/>
          </a:xfrm>
          <a:prstGeom prst="rect">
            <a:avLst/>
          </a:prstGeom>
          <a:noFill/>
        </p:spPr>
        <p:txBody>
          <a:bodyPr wrap="square">
            <a:spAutoFit/>
          </a:bodyPr>
          <a:lstStyle/>
          <a:p>
            <a:r>
              <a:rPr lang="en-GB"/>
              <a:t>Additionally, incorporating strength training into a dancer routine can improve posture and alignment, contributing to better technique and reduced strain on the body. </a:t>
            </a:r>
          </a:p>
          <a:p>
            <a:endParaRPr lang="en-GB"/>
          </a:p>
        </p:txBody>
      </p:sp>
      <p:sp>
        <p:nvSpPr>
          <p:cNvPr id="12" name="TextBox 11">
            <a:extLst>
              <a:ext uri="{FF2B5EF4-FFF2-40B4-BE49-F238E27FC236}">
                <a16:creationId xmlns:a16="http://schemas.microsoft.com/office/drawing/2014/main" id="{11B4D6C2-0531-48BF-67D9-4AC48602E8D8}"/>
              </a:ext>
            </a:extLst>
          </p:cNvPr>
          <p:cNvSpPr txBox="1"/>
          <p:nvPr/>
        </p:nvSpPr>
        <p:spPr>
          <a:xfrm>
            <a:off x="7785100" y="2448734"/>
            <a:ext cx="3918527" cy="1200329"/>
          </a:xfrm>
          <a:prstGeom prst="rect">
            <a:avLst/>
          </a:prstGeom>
        </p:spPr>
        <p:style>
          <a:lnRef idx="1">
            <a:schemeClr val="accent6"/>
          </a:lnRef>
          <a:fillRef idx="2">
            <a:schemeClr val="accent6"/>
          </a:fillRef>
          <a:effectRef idx="1">
            <a:schemeClr val="accent6"/>
          </a:effectRef>
          <a:fontRef idx="minor">
            <a:schemeClr val="dk1"/>
          </a:fontRef>
        </p:style>
        <p:txBody>
          <a:bodyPr wrap="square">
            <a:spAutoFit/>
          </a:bodyPr>
          <a:lstStyle/>
          <a:p>
            <a:r>
              <a:rPr lang="en-GB"/>
              <a:t>Dancers typically engage in high repetition, low weight exercises that promote muscle endurance rather than hypertrophy. </a:t>
            </a:r>
          </a:p>
        </p:txBody>
      </p:sp>
      <p:sp>
        <p:nvSpPr>
          <p:cNvPr id="14" name="TextBox 13">
            <a:extLst>
              <a:ext uri="{FF2B5EF4-FFF2-40B4-BE49-F238E27FC236}">
                <a16:creationId xmlns:a16="http://schemas.microsoft.com/office/drawing/2014/main" id="{78A7C527-C9B2-62BE-245D-1FA822AE05D2}"/>
              </a:ext>
            </a:extLst>
          </p:cNvPr>
          <p:cNvSpPr txBox="1"/>
          <p:nvPr/>
        </p:nvSpPr>
        <p:spPr>
          <a:xfrm>
            <a:off x="828963" y="4795832"/>
            <a:ext cx="6350000" cy="1477328"/>
          </a:xfrm>
          <a:prstGeom prst="rect">
            <a:avLst/>
          </a:prstGeom>
        </p:spPr>
        <p:style>
          <a:lnRef idx="1">
            <a:schemeClr val="accent6"/>
          </a:lnRef>
          <a:fillRef idx="2">
            <a:schemeClr val="accent6"/>
          </a:fillRef>
          <a:effectRef idx="1">
            <a:schemeClr val="accent6"/>
          </a:effectRef>
          <a:fontRef idx="minor">
            <a:schemeClr val="dk1"/>
          </a:fontRef>
        </p:style>
        <p:txBody>
          <a:bodyPr wrap="square">
            <a:spAutoFit/>
          </a:bodyPr>
          <a:lstStyle/>
          <a:p>
            <a:r>
              <a:rPr lang="en-GB"/>
              <a:t>A dancer who is able to jump higher, balance longer and create illusions such as floating may not necessarily be a better dancer, but they do have the advantage of a greater range of tools with which to produce the desired images of dance choreography.</a:t>
            </a:r>
          </a:p>
        </p:txBody>
      </p:sp>
      <p:sp>
        <p:nvSpPr>
          <p:cNvPr id="18" name="TextBox 17">
            <a:extLst>
              <a:ext uri="{FF2B5EF4-FFF2-40B4-BE49-F238E27FC236}">
                <a16:creationId xmlns:a16="http://schemas.microsoft.com/office/drawing/2014/main" id="{58665B58-F7A1-2E22-1449-038F06D99FFE}"/>
              </a:ext>
            </a:extLst>
          </p:cNvPr>
          <p:cNvSpPr txBox="1"/>
          <p:nvPr/>
        </p:nvSpPr>
        <p:spPr>
          <a:xfrm>
            <a:off x="7785100" y="3899813"/>
            <a:ext cx="3918526" cy="1200329"/>
          </a:xfrm>
          <a:prstGeom prst="rect">
            <a:avLst/>
          </a:prstGeom>
        </p:spPr>
        <p:style>
          <a:lnRef idx="1">
            <a:schemeClr val="accent6"/>
          </a:lnRef>
          <a:fillRef idx="2">
            <a:schemeClr val="accent6"/>
          </a:fillRef>
          <a:effectRef idx="1">
            <a:schemeClr val="accent6"/>
          </a:effectRef>
          <a:fontRef idx="minor">
            <a:schemeClr val="dk1"/>
          </a:fontRef>
        </p:style>
        <p:txBody>
          <a:bodyPr wrap="square">
            <a:spAutoFit/>
          </a:bodyPr>
          <a:lstStyle/>
          <a:p>
            <a:r>
              <a:rPr lang="en-GB"/>
              <a:t>Although a topic of continual debate, more recent research has since indicated that a fitter dancer is a better dancer. </a:t>
            </a:r>
          </a:p>
        </p:txBody>
      </p:sp>
      <p:sp>
        <p:nvSpPr>
          <p:cNvPr id="20" name="TextBox 19">
            <a:extLst>
              <a:ext uri="{FF2B5EF4-FFF2-40B4-BE49-F238E27FC236}">
                <a16:creationId xmlns:a16="http://schemas.microsoft.com/office/drawing/2014/main" id="{548318A9-9A89-1290-92AF-1F2804E49294}"/>
              </a:ext>
            </a:extLst>
          </p:cNvPr>
          <p:cNvSpPr txBox="1"/>
          <p:nvPr/>
        </p:nvSpPr>
        <p:spPr>
          <a:xfrm>
            <a:off x="828963" y="3657227"/>
            <a:ext cx="6350000" cy="923330"/>
          </a:xfrm>
          <a:prstGeom prst="rect">
            <a:avLst/>
          </a:prstGeom>
        </p:spPr>
        <p:style>
          <a:lnRef idx="1">
            <a:schemeClr val="accent6"/>
          </a:lnRef>
          <a:fillRef idx="2">
            <a:schemeClr val="accent6"/>
          </a:fillRef>
          <a:effectRef idx="1">
            <a:schemeClr val="accent6"/>
          </a:effectRef>
          <a:fontRef idx="minor">
            <a:schemeClr val="dk1"/>
          </a:fontRef>
        </p:style>
        <p:txBody>
          <a:bodyPr wrap="square">
            <a:spAutoFit/>
          </a:bodyPr>
          <a:lstStyle/>
          <a:p>
            <a:r>
              <a:rPr lang="en-GB"/>
              <a:t> As dancers age maintaining muscle strength becomes increasingly important to support longevity in their careers and overall quality of life. </a:t>
            </a:r>
          </a:p>
        </p:txBody>
      </p:sp>
      <p:pic>
        <p:nvPicPr>
          <p:cNvPr id="25" name="Graphic 24" descr="Dumbbell outline">
            <a:extLst>
              <a:ext uri="{FF2B5EF4-FFF2-40B4-BE49-F238E27FC236}">
                <a16:creationId xmlns:a16="http://schemas.microsoft.com/office/drawing/2014/main" id="{6A6A7FC1-08DF-C628-AA75-DF9AE33ACD06}"/>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0201487" y="11383"/>
            <a:ext cx="914400" cy="914400"/>
          </a:xfrm>
          <a:prstGeom prst="rect">
            <a:avLst/>
          </a:prstGeom>
        </p:spPr>
      </p:pic>
      <p:pic>
        <p:nvPicPr>
          <p:cNvPr id="26" name="Picture 25">
            <a:extLst>
              <a:ext uri="{FF2B5EF4-FFF2-40B4-BE49-F238E27FC236}">
                <a16:creationId xmlns:a16="http://schemas.microsoft.com/office/drawing/2014/main" id="{AFE47DFE-D513-C0B6-4A72-AF30747B75F6}"/>
              </a:ext>
            </a:extLst>
          </p:cNvPr>
          <p:cNvPicPr>
            <a:picLocks noChangeAspect="1"/>
          </p:cNvPicPr>
          <p:nvPr/>
        </p:nvPicPr>
        <p:blipFill>
          <a:blip r:embed="rId4"/>
          <a:stretch>
            <a:fillRect/>
          </a:stretch>
        </p:blipFill>
        <p:spPr>
          <a:xfrm>
            <a:off x="1417780" y="11304"/>
            <a:ext cx="914479" cy="914479"/>
          </a:xfrm>
          <a:prstGeom prst="rect">
            <a:avLst/>
          </a:prstGeom>
        </p:spPr>
      </p:pic>
      <p:pic>
        <p:nvPicPr>
          <p:cNvPr id="28" name="Graphic 27" descr="Gymnast: Floor routine outline">
            <a:extLst>
              <a:ext uri="{FF2B5EF4-FFF2-40B4-BE49-F238E27FC236}">
                <a16:creationId xmlns:a16="http://schemas.microsoft.com/office/drawing/2014/main" id="{5D374ECE-6411-FFC2-3E3E-0BFD1FA1FFC5}"/>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7541490" y="5385657"/>
            <a:ext cx="914400" cy="914400"/>
          </a:xfrm>
          <a:prstGeom prst="rect">
            <a:avLst/>
          </a:prstGeom>
        </p:spPr>
      </p:pic>
      <p:pic>
        <p:nvPicPr>
          <p:cNvPr id="30" name="Graphic 29" descr="Yoga outline">
            <a:extLst>
              <a:ext uri="{FF2B5EF4-FFF2-40B4-BE49-F238E27FC236}">
                <a16:creationId xmlns:a16="http://schemas.microsoft.com/office/drawing/2014/main" id="{71839D53-99E2-A5FB-02DB-28875F41F3F8}"/>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0905837" y="5369440"/>
            <a:ext cx="914400" cy="914400"/>
          </a:xfrm>
          <a:prstGeom prst="rect">
            <a:avLst/>
          </a:prstGeom>
        </p:spPr>
      </p:pic>
    </p:spTree>
    <p:extLst>
      <p:ext uri="{BB962C8B-B14F-4D97-AF65-F5344CB8AC3E}">
        <p14:creationId xmlns:p14="http://schemas.microsoft.com/office/powerpoint/2010/main" val="425575778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2C8CA93D-92A3-CD5A-A9B0-ED94A07000D2}"/>
              </a:ext>
            </a:extLst>
          </p:cNvPr>
          <p:cNvSpPr/>
          <p:nvPr/>
        </p:nvSpPr>
        <p:spPr>
          <a:xfrm>
            <a:off x="1687945" y="155287"/>
            <a:ext cx="8816109" cy="574386"/>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2" name="Title 1">
            <a:extLst>
              <a:ext uri="{FF2B5EF4-FFF2-40B4-BE49-F238E27FC236}">
                <a16:creationId xmlns:a16="http://schemas.microsoft.com/office/drawing/2014/main" id="{5CA80ECA-F960-208A-327F-7AA16524A5CA}"/>
              </a:ext>
            </a:extLst>
          </p:cNvPr>
          <p:cNvSpPr>
            <a:spLocks noGrp="1"/>
          </p:cNvSpPr>
          <p:nvPr>
            <p:ph type="title"/>
          </p:nvPr>
        </p:nvSpPr>
        <p:spPr>
          <a:xfrm>
            <a:off x="1870364" y="155287"/>
            <a:ext cx="9601200" cy="835313"/>
          </a:xfrm>
        </p:spPr>
        <p:txBody>
          <a:bodyPr>
            <a:normAutofit/>
          </a:bodyPr>
          <a:lstStyle/>
          <a:p>
            <a:r>
              <a:rPr lang="en-GB" sz="3600"/>
              <a:t>How fitness has benefited my progression</a:t>
            </a:r>
          </a:p>
        </p:txBody>
      </p:sp>
      <p:cxnSp>
        <p:nvCxnSpPr>
          <p:cNvPr id="6" name="Straight Connector 5">
            <a:extLst>
              <a:ext uri="{FF2B5EF4-FFF2-40B4-BE49-F238E27FC236}">
                <a16:creationId xmlns:a16="http://schemas.microsoft.com/office/drawing/2014/main" id="{CB5633BD-07AD-6902-99F9-66AFD4104D10}"/>
              </a:ext>
            </a:extLst>
          </p:cNvPr>
          <p:cNvCxnSpPr>
            <a:cxnSpLocks/>
          </p:cNvCxnSpPr>
          <p:nvPr/>
        </p:nvCxnSpPr>
        <p:spPr>
          <a:xfrm>
            <a:off x="3963554" y="729673"/>
            <a:ext cx="0" cy="6128327"/>
          </a:xfrm>
          <a:prstGeom prst="line">
            <a:avLst/>
          </a:prstGeom>
        </p:spPr>
        <p:style>
          <a:lnRef idx="2">
            <a:schemeClr val="accent6"/>
          </a:lnRef>
          <a:fillRef idx="0">
            <a:schemeClr val="accent6"/>
          </a:fillRef>
          <a:effectRef idx="1">
            <a:schemeClr val="accent6"/>
          </a:effectRef>
          <a:fontRef idx="minor">
            <a:schemeClr val="tx1"/>
          </a:fontRef>
        </p:style>
      </p:cxnSp>
      <p:cxnSp>
        <p:nvCxnSpPr>
          <p:cNvPr id="7" name="Straight Connector 6">
            <a:extLst>
              <a:ext uri="{FF2B5EF4-FFF2-40B4-BE49-F238E27FC236}">
                <a16:creationId xmlns:a16="http://schemas.microsoft.com/office/drawing/2014/main" id="{B7073C5A-93CA-E048-9480-5440D8A8FAC7}"/>
              </a:ext>
            </a:extLst>
          </p:cNvPr>
          <p:cNvCxnSpPr>
            <a:cxnSpLocks/>
          </p:cNvCxnSpPr>
          <p:nvPr/>
        </p:nvCxnSpPr>
        <p:spPr>
          <a:xfrm>
            <a:off x="8423563" y="729673"/>
            <a:ext cx="0" cy="6128327"/>
          </a:xfrm>
          <a:prstGeom prst="line">
            <a:avLst/>
          </a:prstGeom>
        </p:spPr>
        <p:style>
          <a:lnRef idx="2">
            <a:schemeClr val="accent6"/>
          </a:lnRef>
          <a:fillRef idx="0">
            <a:schemeClr val="accent6"/>
          </a:fillRef>
          <a:effectRef idx="1">
            <a:schemeClr val="accent6"/>
          </a:effectRef>
          <a:fontRef idx="minor">
            <a:schemeClr val="tx1"/>
          </a:fontRef>
        </p:style>
      </p:cxnSp>
      <p:sp>
        <p:nvSpPr>
          <p:cNvPr id="13" name="TextBox 12">
            <a:extLst>
              <a:ext uri="{FF2B5EF4-FFF2-40B4-BE49-F238E27FC236}">
                <a16:creationId xmlns:a16="http://schemas.microsoft.com/office/drawing/2014/main" id="{60C5166F-F9F8-E598-A8D1-239A7F60AA87}"/>
              </a:ext>
            </a:extLst>
          </p:cNvPr>
          <p:cNvSpPr txBox="1"/>
          <p:nvPr/>
        </p:nvSpPr>
        <p:spPr>
          <a:xfrm>
            <a:off x="857834" y="896050"/>
            <a:ext cx="2539997" cy="369332"/>
          </a:xfrm>
          <a:prstGeom prst="rect">
            <a:avLst/>
          </a:prstGeom>
          <a:noFill/>
        </p:spPr>
        <p:txBody>
          <a:bodyPr wrap="square" rtlCol="0">
            <a:spAutoFit/>
          </a:bodyPr>
          <a:lstStyle/>
          <a:p>
            <a:r>
              <a:rPr lang="en-GB"/>
              <a:t>Flexibility </a:t>
            </a:r>
          </a:p>
        </p:txBody>
      </p:sp>
      <p:sp>
        <p:nvSpPr>
          <p:cNvPr id="14" name="TextBox 13">
            <a:extLst>
              <a:ext uri="{FF2B5EF4-FFF2-40B4-BE49-F238E27FC236}">
                <a16:creationId xmlns:a16="http://schemas.microsoft.com/office/drawing/2014/main" id="{C120C30A-9ED6-B36C-0FE3-92CEA284343B}"/>
              </a:ext>
            </a:extLst>
          </p:cNvPr>
          <p:cNvSpPr txBox="1"/>
          <p:nvPr/>
        </p:nvSpPr>
        <p:spPr>
          <a:xfrm>
            <a:off x="3963554" y="895927"/>
            <a:ext cx="4368800" cy="369455"/>
          </a:xfrm>
          <a:prstGeom prst="rect">
            <a:avLst/>
          </a:prstGeom>
          <a:noFill/>
        </p:spPr>
        <p:txBody>
          <a:bodyPr wrap="square" rtlCol="0">
            <a:spAutoFit/>
          </a:bodyPr>
          <a:lstStyle/>
          <a:p>
            <a:r>
              <a:rPr lang="en-GB"/>
              <a:t>Cardiovascular fitness </a:t>
            </a:r>
          </a:p>
        </p:txBody>
      </p:sp>
      <p:sp>
        <p:nvSpPr>
          <p:cNvPr id="15" name="TextBox 14">
            <a:extLst>
              <a:ext uri="{FF2B5EF4-FFF2-40B4-BE49-F238E27FC236}">
                <a16:creationId xmlns:a16="http://schemas.microsoft.com/office/drawing/2014/main" id="{9B1760CE-4E00-BC62-D044-744938C52A01}"/>
              </a:ext>
            </a:extLst>
          </p:cNvPr>
          <p:cNvSpPr txBox="1"/>
          <p:nvPr/>
        </p:nvSpPr>
        <p:spPr>
          <a:xfrm>
            <a:off x="8677563" y="895927"/>
            <a:ext cx="3288145" cy="369332"/>
          </a:xfrm>
          <a:prstGeom prst="rect">
            <a:avLst/>
          </a:prstGeom>
          <a:noFill/>
        </p:spPr>
        <p:txBody>
          <a:bodyPr wrap="square" rtlCol="0">
            <a:spAutoFit/>
          </a:bodyPr>
          <a:lstStyle/>
          <a:p>
            <a:r>
              <a:rPr lang="en-GB"/>
              <a:t>Muscular fitness</a:t>
            </a:r>
          </a:p>
        </p:txBody>
      </p:sp>
      <p:cxnSp>
        <p:nvCxnSpPr>
          <p:cNvPr id="17" name="Straight Connector 16">
            <a:extLst>
              <a:ext uri="{FF2B5EF4-FFF2-40B4-BE49-F238E27FC236}">
                <a16:creationId xmlns:a16="http://schemas.microsoft.com/office/drawing/2014/main" id="{13027107-4A0D-AC48-BEB2-9B67DCC83A0A}"/>
              </a:ext>
            </a:extLst>
          </p:cNvPr>
          <p:cNvCxnSpPr>
            <a:cxnSpLocks/>
          </p:cNvCxnSpPr>
          <p:nvPr/>
        </p:nvCxnSpPr>
        <p:spPr>
          <a:xfrm>
            <a:off x="711200" y="1265259"/>
            <a:ext cx="11508507" cy="0"/>
          </a:xfrm>
          <a:prstGeom prst="line">
            <a:avLst/>
          </a:prstGeom>
        </p:spPr>
        <p:style>
          <a:lnRef idx="2">
            <a:schemeClr val="accent6"/>
          </a:lnRef>
          <a:fillRef idx="0">
            <a:schemeClr val="accent6"/>
          </a:fillRef>
          <a:effectRef idx="1">
            <a:schemeClr val="accent6"/>
          </a:effectRef>
          <a:fontRef idx="minor">
            <a:schemeClr val="tx1"/>
          </a:fontRef>
        </p:style>
      </p:cxnSp>
      <p:sp>
        <p:nvSpPr>
          <p:cNvPr id="20" name="TextBox 19">
            <a:extLst>
              <a:ext uri="{FF2B5EF4-FFF2-40B4-BE49-F238E27FC236}">
                <a16:creationId xmlns:a16="http://schemas.microsoft.com/office/drawing/2014/main" id="{5B7ED06E-A918-151E-31E5-EAE018CD7E0F}"/>
              </a:ext>
            </a:extLst>
          </p:cNvPr>
          <p:cNvSpPr txBox="1"/>
          <p:nvPr/>
        </p:nvSpPr>
        <p:spPr>
          <a:xfrm>
            <a:off x="857834" y="1616364"/>
            <a:ext cx="2781254" cy="5078313"/>
          </a:xfrm>
          <a:prstGeom prst="rect">
            <a:avLst/>
          </a:prstGeom>
          <a:noFill/>
        </p:spPr>
        <p:txBody>
          <a:bodyPr wrap="square" rtlCol="0">
            <a:spAutoFit/>
          </a:bodyPr>
          <a:lstStyle/>
          <a:p>
            <a:r>
              <a:rPr lang="en-GB"/>
              <a:t>Before I worked on my flexibility</a:t>
            </a:r>
          </a:p>
          <a:p>
            <a:pPr marL="285750" indent="-285750">
              <a:buFontTx/>
              <a:buChar char="-"/>
            </a:pPr>
            <a:r>
              <a:rPr lang="en-GB"/>
              <a:t>Hip flexibility etc </a:t>
            </a:r>
          </a:p>
          <a:p>
            <a:pPr marL="285750" indent="-285750">
              <a:buFontTx/>
              <a:buChar char="-"/>
            </a:pPr>
            <a:r>
              <a:rPr lang="en-GB"/>
              <a:t>Hamstrings </a:t>
            </a:r>
          </a:p>
          <a:p>
            <a:r>
              <a:rPr lang="en-GB"/>
              <a:t>Compare to how it is now.</a:t>
            </a:r>
          </a:p>
          <a:p>
            <a:endParaRPr lang="en-GB"/>
          </a:p>
          <a:p>
            <a:r>
              <a:rPr lang="en-GB"/>
              <a:t>Jazz </a:t>
            </a:r>
          </a:p>
          <a:p>
            <a:pPr marL="285750" indent="-285750">
              <a:buFontTx/>
              <a:buChar char="-"/>
            </a:pPr>
            <a:r>
              <a:rPr lang="en-GB"/>
              <a:t>Kicks</a:t>
            </a:r>
          </a:p>
          <a:p>
            <a:pPr marL="285750" indent="-285750">
              <a:buFontTx/>
              <a:buChar char="-"/>
            </a:pPr>
            <a:r>
              <a:rPr lang="en-GB"/>
              <a:t>Splits </a:t>
            </a:r>
          </a:p>
          <a:p>
            <a:endParaRPr lang="en-GB"/>
          </a:p>
          <a:p>
            <a:r>
              <a:rPr lang="en-GB"/>
              <a:t>Ballet </a:t>
            </a:r>
          </a:p>
          <a:p>
            <a:pPr marL="285750" indent="-285750">
              <a:buFontTx/>
              <a:buChar char="-"/>
            </a:pPr>
            <a:r>
              <a:rPr lang="en-GB"/>
              <a:t>Grande batman </a:t>
            </a:r>
          </a:p>
          <a:p>
            <a:pPr marL="285750" indent="-285750">
              <a:buFontTx/>
              <a:buChar char="-"/>
            </a:pPr>
            <a:r>
              <a:rPr lang="en-GB"/>
              <a:t>Point </a:t>
            </a:r>
          </a:p>
          <a:p>
            <a:pPr marL="285750" indent="-285750">
              <a:buFontTx/>
              <a:buChar char="-"/>
            </a:pPr>
            <a:r>
              <a:rPr lang="en-GB"/>
              <a:t>Turn out </a:t>
            </a:r>
          </a:p>
          <a:p>
            <a:pPr marL="285750" indent="-285750">
              <a:buFontTx/>
              <a:buChar char="-"/>
            </a:pPr>
            <a:endParaRPr lang="en-GB"/>
          </a:p>
          <a:p>
            <a:r>
              <a:rPr lang="en-GB"/>
              <a:t>Tap </a:t>
            </a:r>
          </a:p>
          <a:p>
            <a:pPr marL="285750" indent="-285750">
              <a:buFontTx/>
              <a:buChar char="-"/>
            </a:pPr>
            <a:r>
              <a:rPr lang="en-GB"/>
              <a:t>Turn outs </a:t>
            </a:r>
          </a:p>
          <a:p>
            <a:endParaRPr lang="en-GB"/>
          </a:p>
        </p:txBody>
      </p:sp>
      <p:sp>
        <p:nvSpPr>
          <p:cNvPr id="21" name="TextBox 20">
            <a:extLst>
              <a:ext uri="{FF2B5EF4-FFF2-40B4-BE49-F238E27FC236}">
                <a16:creationId xmlns:a16="http://schemas.microsoft.com/office/drawing/2014/main" id="{47199191-174C-5B5B-C7B8-E6C85719EA7F}"/>
              </a:ext>
            </a:extLst>
          </p:cNvPr>
          <p:cNvSpPr txBox="1"/>
          <p:nvPr/>
        </p:nvSpPr>
        <p:spPr>
          <a:xfrm>
            <a:off x="4128655" y="1616364"/>
            <a:ext cx="3740712" cy="3416320"/>
          </a:xfrm>
          <a:prstGeom prst="rect">
            <a:avLst/>
          </a:prstGeom>
          <a:noFill/>
        </p:spPr>
        <p:txBody>
          <a:bodyPr wrap="square" rtlCol="0">
            <a:spAutoFit/>
          </a:bodyPr>
          <a:lstStyle/>
          <a:p>
            <a:r>
              <a:rPr lang="en-GB"/>
              <a:t>Agility/ speed</a:t>
            </a:r>
          </a:p>
          <a:p>
            <a:endParaRPr lang="en-GB"/>
          </a:p>
          <a:p>
            <a:r>
              <a:rPr lang="en-GB"/>
              <a:t>Jazz</a:t>
            </a:r>
          </a:p>
          <a:p>
            <a:pPr marL="285750" indent="-285750">
              <a:buFontTx/>
              <a:buChar char="-"/>
            </a:pPr>
            <a:r>
              <a:rPr lang="en-GB"/>
              <a:t>Turns </a:t>
            </a:r>
          </a:p>
          <a:p>
            <a:pPr marL="285750" indent="-285750">
              <a:buFontTx/>
              <a:buChar char="-"/>
            </a:pPr>
            <a:r>
              <a:rPr lang="en-GB"/>
              <a:t>Leaps </a:t>
            </a:r>
          </a:p>
          <a:p>
            <a:endParaRPr lang="en-GB"/>
          </a:p>
          <a:p>
            <a:r>
              <a:rPr lang="en-GB"/>
              <a:t>Ballet </a:t>
            </a:r>
          </a:p>
          <a:p>
            <a:pPr marL="285750" indent="-285750">
              <a:buFontTx/>
              <a:buChar char="-"/>
            </a:pPr>
            <a:r>
              <a:rPr lang="en-GB"/>
              <a:t>Jumps </a:t>
            </a:r>
          </a:p>
          <a:p>
            <a:pPr marL="285750" indent="-285750">
              <a:buFontTx/>
              <a:buChar char="-"/>
            </a:pPr>
            <a:endParaRPr lang="en-GB"/>
          </a:p>
          <a:p>
            <a:pPr marL="285750" indent="-285750">
              <a:buFontTx/>
              <a:buChar char="-"/>
            </a:pPr>
            <a:endParaRPr lang="en-GB"/>
          </a:p>
          <a:p>
            <a:r>
              <a:rPr lang="en-GB"/>
              <a:t>Tap </a:t>
            </a:r>
          </a:p>
          <a:p>
            <a:r>
              <a:rPr lang="en-GB"/>
              <a:t>- Ankle Strength </a:t>
            </a:r>
          </a:p>
        </p:txBody>
      </p:sp>
      <p:sp>
        <p:nvSpPr>
          <p:cNvPr id="22" name="TextBox 21">
            <a:extLst>
              <a:ext uri="{FF2B5EF4-FFF2-40B4-BE49-F238E27FC236}">
                <a16:creationId xmlns:a16="http://schemas.microsoft.com/office/drawing/2014/main" id="{6C8DDFDC-B93D-F3A0-F308-A4B989FEE14F}"/>
              </a:ext>
            </a:extLst>
          </p:cNvPr>
          <p:cNvSpPr txBox="1"/>
          <p:nvPr/>
        </p:nvSpPr>
        <p:spPr>
          <a:xfrm>
            <a:off x="8571345" y="1616364"/>
            <a:ext cx="3463627" cy="5078313"/>
          </a:xfrm>
          <a:prstGeom prst="rect">
            <a:avLst/>
          </a:prstGeom>
          <a:noFill/>
        </p:spPr>
        <p:txBody>
          <a:bodyPr wrap="square" rtlCol="0">
            <a:spAutoFit/>
          </a:bodyPr>
          <a:lstStyle/>
          <a:p>
            <a:r>
              <a:rPr lang="en-GB"/>
              <a:t>Strength/ Power / Endurance </a:t>
            </a:r>
          </a:p>
          <a:p>
            <a:endParaRPr lang="en-GB"/>
          </a:p>
          <a:p>
            <a:r>
              <a:rPr lang="en-GB"/>
              <a:t>Jazz </a:t>
            </a:r>
          </a:p>
          <a:p>
            <a:pPr marL="285750" indent="-285750">
              <a:buFontTx/>
              <a:buChar char="-"/>
            </a:pPr>
            <a:r>
              <a:rPr lang="en-GB"/>
              <a:t>Extensions </a:t>
            </a:r>
          </a:p>
          <a:p>
            <a:pPr marL="285750" indent="-285750">
              <a:buFontTx/>
              <a:buChar char="-"/>
            </a:pPr>
            <a:r>
              <a:rPr lang="en-GB"/>
              <a:t>Carry out routines without fatigue </a:t>
            </a:r>
          </a:p>
          <a:p>
            <a:pPr marL="285750" indent="-285750">
              <a:buFontTx/>
              <a:buChar char="-"/>
            </a:pPr>
            <a:endParaRPr lang="en-GB"/>
          </a:p>
          <a:p>
            <a:r>
              <a:rPr lang="en-GB"/>
              <a:t>Ballet </a:t>
            </a:r>
          </a:p>
          <a:p>
            <a:pPr marL="285750" indent="-285750">
              <a:buFontTx/>
              <a:buChar char="-"/>
            </a:pPr>
            <a:r>
              <a:rPr lang="en-GB"/>
              <a:t>Being on point </a:t>
            </a:r>
          </a:p>
          <a:p>
            <a:pPr marL="285750" indent="-285750">
              <a:buFontTx/>
              <a:buChar char="-"/>
            </a:pPr>
            <a:r>
              <a:rPr lang="en-GB" err="1"/>
              <a:t>Closh</a:t>
            </a:r>
            <a:r>
              <a:rPr lang="en-GB"/>
              <a:t> (</a:t>
            </a:r>
            <a:r>
              <a:rPr lang="en-GB" err="1"/>
              <a:t>Muscarl</a:t>
            </a:r>
            <a:r>
              <a:rPr lang="en-GB"/>
              <a:t> Power)</a:t>
            </a:r>
          </a:p>
          <a:p>
            <a:pPr marL="285750" indent="-285750">
              <a:buFontTx/>
              <a:buChar char="-"/>
            </a:pPr>
            <a:endParaRPr lang="en-GB"/>
          </a:p>
          <a:p>
            <a:r>
              <a:rPr lang="en-GB"/>
              <a:t>Tap </a:t>
            </a:r>
          </a:p>
          <a:p>
            <a:pPr marL="285750" indent="-285750">
              <a:buFontTx/>
              <a:buChar char="-"/>
            </a:pPr>
            <a:r>
              <a:rPr lang="en-GB"/>
              <a:t>Power/strength in ankle muscles </a:t>
            </a:r>
          </a:p>
          <a:p>
            <a:pPr marL="285750" indent="-285750">
              <a:buFontTx/>
              <a:buChar char="-"/>
            </a:pPr>
            <a:r>
              <a:rPr lang="en-GB"/>
              <a:t>Shuffles </a:t>
            </a:r>
          </a:p>
          <a:p>
            <a:pPr marL="285750" indent="-285750">
              <a:buFontTx/>
              <a:buChar char="-"/>
            </a:pPr>
            <a:r>
              <a:rPr lang="en-GB"/>
              <a:t>Tap is all to do with feet (Ankle Strength)</a:t>
            </a:r>
          </a:p>
          <a:p>
            <a:pPr marL="285750" indent="-285750">
              <a:buFontTx/>
              <a:buChar char="-"/>
            </a:pPr>
            <a:endParaRPr lang="en-GB"/>
          </a:p>
        </p:txBody>
      </p:sp>
    </p:spTree>
    <p:extLst>
      <p:ext uri="{BB962C8B-B14F-4D97-AF65-F5344CB8AC3E}">
        <p14:creationId xmlns:p14="http://schemas.microsoft.com/office/powerpoint/2010/main" val="4108286933"/>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B670ED-F226-1FEC-9D42-D0B2F9B05B5F}"/>
              </a:ext>
            </a:extLst>
          </p:cNvPr>
          <p:cNvSpPr>
            <a:spLocks noGrp="1"/>
          </p:cNvSpPr>
          <p:nvPr>
            <p:ph type="title"/>
          </p:nvPr>
        </p:nvSpPr>
        <p:spPr>
          <a:xfrm>
            <a:off x="1867270" y="-2219"/>
            <a:ext cx="9601200" cy="1485900"/>
          </a:xfrm>
        </p:spPr>
        <p:txBody>
          <a:bodyPr>
            <a:normAutofit/>
          </a:bodyPr>
          <a:lstStyle/>
          <a:p>
            <a:r>
              <a:rPr lang="en-GB" u="sng"/>
              <a:t>Cardiovascular fitness and flexibility</a:t>
            </a:r>
            <a:r>
              <a:rPr lang="en-GB"/>
              <a:t> </a:t>
            </a:r>
            <a:endParaRPr lang="en-US"/>
          </a:p>
        </p:txBody>
      </p:sp>
      <p:sp>
        <p:nvSpPr>
          <p:cNvPr id="3" name="Content Placeholder 2">
            <a:extLst>
              <a:ext uri="{FF2B5EF4-FFF2-40B4-BE49-F238E27FC236}">
                <a16:creationId xmlns:a16="http://schemas.microsoft.com/office/drawing/2014/main" id="{347EF86C-89BE-F2CB-A215-23516C013AA0}"/>
              </a:ext>
            </a:extLst>
          </p:cNvPr>
          <p:cNvSpPr>
            <a:spLocks noGrp="1"/>
          </p:cNvSpPr>
          <p:nvPr>
            <p:ph idx="1"/>
          </p:nvPr>
        </p:nvSpPr>
        <p:spPr/>
        <p:txBody>
          <a:bodyPr vert="horz" lIns="91440" tIns="45720" rIns="91440" bIns="45720" rtlCol="0" anchor="t">
            <a:normAutofit/>
          </a:bodyPr>
          <a:lstStyle/>
          <a:p>
            <a:pPr marL="383540" indent="-383540"/>
            <a:endParaRPr lang="en-US">
              <a:solidFill>
                <a:srgbClr val="000000"/>
              </a:solidFill>
              <a:latin typeface="Times"/>
              <a:cs typeface="Times"/>
            </a:endParaRPr>
          </a:p>
          <a:p>
            <a:pPr marL="383540" indent="-383540"/>
            <a:endParaRPr lang="en-US">
              <a:solidFill>
                <a:srgbClr val="000000"/>
              </a:solidFill>
              <a:latin typeface="Times"/>
              <a:cs typeface="Times"/>
            </a:endParaRPr>
          </a:p>
          <a:p>
            <a:pPr marL="383540" indent="-383540"/>
            <a:endParaRPr lang="en-US">
              <a:solidFill>
                <a:srgbClr val="000000"/>
              </a:solidFill>
              <a:latin typeface="Times"/>
              <a:cs typeface="Times"/>
            </a:endParaRPr>
          </a:p>
          <a:p>
            <a:pPr marL="383540" indent="-383540"/>
            <a:endParaRPr lang="en-US">
              <a:solidFill>
                <a:srgbClr val="000000"/>
              </a:solidFill>
              <a:latin typeface="Times"/>
              <a:cs typeface="Times"/>
            </a:endParaRPr>
          </a:p>
          <a:p>
            <a:pPr marL="383540" indent="-383540"/>
            <a:endParaRPr lang="en-US">
              <a:solidFill>
                <a:srgbClr val="000000"/>
              </a:solidFill>
              <a:latin typeface="Times"/>
              <a:cs typeface="Times"/>
            </a:endParaRPr>
          </a:p>
          <a:p>
            <a:pPr marL="383540" indent="-383540"/>
            <a:endParaRPr lang="en-US">
              <a:solidFill>
                <a:srgbClr val="000000"/>
              </a:solidFill>
              <a:latin typeface="Times"/>
              <a:cs typeface="Times"/>
            </a:endParaRPr>
          </a:p>
          <a:p>
            <a:pPr marL="383540" indent="-383540"/>
            <a:endParaRPr lang="en-US">
              <a:solidFill>
                <a:srgbClr val="000000"/>
              </a:solidFill>
              <a:latin typeface="Times"/>
              <a:cs typeface="Times"/>
            </a:endParaRPr>
          </a:p>
          <a:p>
            <a:pPr marL="383540" indent="-383540"/>
            <a:endParaRPr lang="en-US" sz="1200">
              <a:solidFill>
                <a:srgbClr val="CDCDCD"/>
              </a:solidFill>
              <a:latin typeface="Franklin Gothic Book"/>
              <a:cs typeface="Times"/>
            </a:endParaRPr>
          </a:p>
        </p:txBody>
      </p:sp>
      <p:sp>
        <p:nvSpPr>
          <p:cNvPr id="4" name="Rectangle 3">
            <a:extLst>
              <a:ext uri="{FF2B5EF4-FFF2-40B4-BE49-F238E27FC236}">
                <a16:creationId xmlns:a16="http://schemas.microsoft.com/office/drawing/2014/main" id="{BA2090D4-2EB2-18B3-230E-449A83FB76EC}"/>
              </a:ext>
            </a:extLst>
          </p:cNvPr>
          <p:cNvSpPr/>
          <p:nvPr/>
        </p:nvSpPr>
        <p:spPr>
          <a:xfrm>
            <a:off x="843080" y="881564"/>
            <a:ext cx="11406907" cy="2062787"/>
          </a:xfrm>
          <a:prstGeom prst="rect">
            <a:avLst/>
          </a:prstGeom>
          <a:solidFill>
            <a:srgbClr val="D5E6ED"/>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a:solidFill>
                  <a:srgbClr val="000000"/>
                </a:solidFill>
                <a:latin typeface="Times"/>
                <a:cs typeface="Times"/>
              </a:rPr>
              <a:t>Making sure to keep fit is incredibly important in this industry because our talents rely on our bodies and making sure we keep our bodies in a healthy condition ensures that we won’t burn ourselves out while performing on a regular basis. As performers we are dancing all the time which can cause a strain on our bodies. and by staying on top of your flexibility will stop your muscles from tightening which decreases risk of joint pain. Stretching your entire body before and after dancing is vital for dancers so we don’t end up injured.</a:t>
            </a:r>
            <a:endParaRPr lang="en-US"/>
          </a:p>
        </p:txBody>
      </p:sp>
      <p:sp>
        <p:nvSpPr>
          <p:cNvPr id="5" name="Rectangle 4">
            <a:extLst>
              <a:ext uri="{FF2B5EF4-FFF2-40B4-BE49-F238E27FC236}">
                <a16:creationId xmlns:a16="http://schemas.microsoft.com/office/drawing/2014/main" id="{9B7E8E41-B06B-671A-A9B8-C05D8A3EDB46}"/>
              </a:ext>
            </a:extLst>
          </p:cNvPr>
          <p:cNvSpPr/>
          <p:nvPr/>
        </p:nvSpPr>
        <p:spPr>
          <a:xfrm>
            <a:off x="754302" y="5257030"/>
            <a:ext cx="11299151" cy="1600969"/>
          </a:xfrm>
          <a:prstGeom prst="rect">
            <a:avLst/>
          </a:prstGeom>
          <a:solidFill>
            <a:srgbClr val="F3E8FA"/>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000">
                <a:solidFill>
                  <a:srgbClr val="000000"/>
                </a:solidFill>
                <a:latin typeface="Times"/>
                <a:cs typeface="Times"/>
              </a:rPr>
              <a:t>Cardiovascular fitness is needed for performers so we can keep up our stamina, doing exercises such as running, swimming and cycling enables dancers to dance for long periods of time without getting tired, cardiovascular fitness measures how well the heart and blood vessels can transport oxygen to the muscles during exercise, the more exercise the better your cardio fitness will get.</a:t>
            </a:r>
            <a:endParaRPr lang="en-US"/>
          </a:p>
        </p:txBody>
      </p:sp>
      <p:pic>
        <p:nvPicPr>
          <p:cNvPr id="6" name="Picture 5" descr="A running track with numbers on it&#10;&#10;AI-generated content may be incorrect.">
            <a:extLst>
              <a:ext uri="{FF2B5EF4-FFF2-40B4-BE49-F238E27FC236}">
                <a16:creationId xmlns:a16="http://schemas.microsoft.com/office/drawing/2014/main" id="{9534537E-CF01-F0B1-BC94-947D3BB3C87F}"/>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46667" y="3228576"/>
            <a:ext cx="2501516" cy="1663149"/>
          </a:xfrm>
          <a:prstGeom prst="rect">
            <a:avLst/>
          </a:prstGeom>
        </p:spPr>
      </p:pic>
      <p:pic>
        <p:nvPicPr>
          <p:cNvPr id="9" name="Picture 8" descr="A group of people doing yoga&#10;&#10;AI-generated content may be incorrect.">
            <a:extLst>
              <a:ext uri="{FF2B5EF4-FFF2-40B4-BE49-F238E27FC236}">
                <a16:creationId xmlns:a16="http://schemas.microsoft.com/office/drawing/2014/main" id="{30753FE1-BFEE-C1E7-2CEF-4DDC1BF9B637}"/>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3602182" y="3220571"/>
            <a:ext cx="2524607" cy="1671463"/>
          </a:xfrm>
          <a:prstGeom prst="rect">
            <a:avLst/>
          </a:prstGeom>
        </p:spPr>
      </p:pic>
      <p:pic>
        <p:nvPicPr>
          <p:cNvPr id="12" name="Picture 11" descr="Images Gratuites : femme, vélo, bicyclette, des loisirs, véhicule ...">
            <a:extLst>
              <a:ext uri="{FF2B5EF4-FFF2-40B4-BE49-F238E27FC236}">
                <a16:creationId xmlns:a16="http://schemas.microsoft.com/office/drawing/2014/main" id="{356F99CA-BCC9-0D6D-3C77-C33DC49F4456}"/>
              </a:ext>
            </a:extLst>
          </p:cNvPr>
          <p:cNvPicPr>
            <a:picLocks noChangeAspect="1"/>
          </p:cNvPicPr>
          <p:nvPr/>
        </p:nvPicPr>
        <p:blipFill>
          <a:blip r:embed="rId6"/>
          <a:stretch>
            <a:fillRect/>
          </a:stretch>
        </p:blipFill>
        <p:spPr>
          <a:xfrm>
            <a:off x="6412526" y="3221569"/>
            <a:ext cx="2530401" cy="1669473"/>
          </a:xfrm>
          <a:prstGeom prst="rect">
            <a:avLst/>
          </a:prstGeom>
        </p:spPr>
      </p:pic>
      <p:pic>
        <p:nvPicPr>
          <p:cNvPr id="13" name="Picture 12" descr="dance, motion, dancer, dancing, performance, fitness, modern ...">
            <a:extLst>
              <a:ext uri="{FF2B5EF4-FFF2-40B4-BE49-F238E27FC236}">
                <a16:creationId xmlns:a16="http://schemas.microsoft.com/office/drawing/2014/main" id="{C877C24E-58BA-E236-0E57-189F27118FDE}"/>
              </a:ext>
            </a:extLst>
          </p:cNvPr>
          <p:cNvPicPr>
            <a:picLocks noChangeAspect="1"/>
          </p:cNvPicPr>
          <p:nvPr/>
        </p:nvPicPr>
        <p:blipFill>
          <a:blip r:embed="rId7"/>
          <a:stretch>
            <a:fillRect/>
          </a:stretch>
        </p:blipFill>
        <p:spPr>
          <a:xfrm>
            <a:off x="9166033" y="3222434"/>
            <a:ext cx="2688360" cy="1675438"/>
          </a:xfrm>
          <a:prstGeom prst="rect">
            <a:avLst/>
          </a:prstGeom>
        </p:spPr>
      </p:pic>
    </p:spTree>
    <p:extLst>
      <p:ext uri="{BB962C8B-B14F-4D97-AF65-F5344CB8AC3E}">
        <p14:creationId xmlns:p14="http://schemas.microsoft.com/office/powerpoint/2010/main" val="244914364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A31D04-4DCC-469C-E813-096392B40FAA}"/>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8CC110B-D824-C8ED-4CCE-50671745ADDA}"/>
              </a:ext>
            </a:extLst>
          </p:cNvPr>
          <p:cNvSpPr>
            <a:spLocks noGrp="1"/>
          </p:cNvSpPr>
          <p:nvPr>
            <p:ph idx="1"/>
          </p:nvPr>
        </p:nvSpPr>
        <p:spPr/>
        <p:txBody>
          <a:bodyPr vert="horz" lIns="91440" tIns="45720" rIns="91440" bIns="45720" rtlCol="0" anchor="t">
            <a:normAutofit/>
          </a:bodyPr>
          <a:lstStyle/>
          <a:p>
            <a:pPr marL="383540" indent="-383540"/>
            <a:endParaRPr lang="en-US">
              <a:solidFill>
                <a:srgbClr val="000000"/>
              </a:solidFill>
              <a:latin typeface="Times"/>
              <a:cs typeface="Times"/>
            </a:endParaRPr>
          </a:p>
          <a:p>
            <a:pPr marL="383540" indent="-383540"/>
            <a:endParaRPr lang="en-US">
              <a:solidFill>
                <a:srgbClr val="000000"/>
              </a:solidFill>
              <a:latin typeface="Times"/>
              <a:cs typeface="Times"/>
            </a:endParaRPr>
          </a:p>
          <a:p>
            <a:pPr marL="383540" indent="-383540"/>
            <a:endParaRPr lang="en-US">
              <a:solidFill>
                <a:srgbClr val="000000"/>
              </a:solidFill>
              <a:latin typeface="Times"/>
              <a:cs typeface="Times"/>
            </a:endParaRPr>
          </a:p>
          <a:p>
            <a:pPr marL="383540" indent="-383540"/>
            <a:endParaRPr lang="en-US">
              <a:solidFill>
                <a:srgbClr val="000000"/>
              </a:solidFill>
              <a:latin typeface="Times"/>
              <a:cs typeface="Times"/>
            </a:endParaRPr>
          </a:p>
          <a:p>
            <a:pPr marL="383540" indent="-383540"/>
            <a:endParaRPr lang="en-US">
              <a:solidFill>
                <a:srgbClr val="000000"/>
              </a:solidFill>
              <a:latin typeface="Times"/>
              <a:cs typeface="Times"/>
            </a:endParaRPr>
          </a:p>
          <a:p>
            <a:pPr marL="383540" indent="-383540"/>
            <a:endParaRPr lang="en-US">
              <a:solidFill>
                <a:srgbClr val="000000"/>
              </a:solidFill>
              <a:latin typeface="Times"/>
              <a:cs typeface="Times"/>
            </a:endParaRPr>
          </a:p>
          <a:p>
            <a:pPr marL="383540" indent="-383540"/>
            <a:endParaRPr lang="en-US">
              <a:solidFill>
                <a:srgbClr val="000000"/>
              </a:solidFill>
              <a:latin typeface="Times"/>
              <a:cs typeface="Times"/>
            </a:endParaRPr>
          </a:p>
          <a:p>
            <a:pPr marL="383540" indent="-383540"/>
            <a:endParaRPr lang="en-US" sz="1200">
              <a:solidFill>
                <a:srgbClr val="CDCDCD"/>
              </a:solidFill>
              <a:latin typeface="Franklin Gothic Book"/>
              <a:cs typeface="Times"/>
            </a:endParaRPr>
          </a:p>
        </p:txBody>
      </p:sp>
      <p:sp>
        <p:nvSpPr>
          <p:cNvPr id="4" name="Rectangle: Rounded Corners 3">
            <a:extLst>
              <a:ext uri="{FF2B5EF4-FFF2-40B4-BE49-F238E27FC236}">
                <a16:creationId xmlns:a16="http://schemas.microsoft.com/office/drawing/2014/main" id="{A8F05917-F817-6D05-3E1C-A84752C85388}"/>
              </a:ext>
            </a:extLst>
          </p:cNvPr>
          <p:cNvSpPr/>
          <p:nvPr/>
        </p:nvSpPr>
        <p:spPr>
          <a:xfrm>
            <a:off x="1062182" y="1308485"/>
            <a:ext cx="4341090" cy="1323878"/>
          </a:xfrm>
          <a:prstGeom prst="roundRect">
            <a:avLst/>
          </a:prstGeom>
          <a:solidFill>
            <a:srgbClr val="FFEED4"/>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solidFill>
                  <a:schemeClr val="tx1"/>
                </a:solidFill>
              </a:rPr>
              <a:t>Staying flexible isn't just important for dancers, good flexibility can also help you carry out everyday tasks.</a:t>
            </a:r>
          </a:p>
        </p:txBody>
      </p:sp>
      <p:sp>
        <p:nvSpPr>
          <p:cNvPr id="5" name="Rectangle: Rounded Corners 4">
            <a:extLst>
              <a:ext uri="{FF2B5EF4-FFF2-40B4-BE49-F238E27FC236}">
                <a16:creationId xmlns:a16="http://schemas.microsoft.com/office/drawing/2014/main" id="{03AAC9FF-044D-105C-14BB-014D8E5D48B6}"/>
              </a:ext>
            </a:extLst>
          </p:cNvPr>
          <p:cNvSpPr/>
          <p:nvPr/>
        </p:nvSpPr>
        <p:spPr>
          <a:xfrm>
            <a:off x="1062182" y="3178848"/>
            <a:ext cx="4341090" cy="1323878"/>
          </a:xfrm>
          <a:prstGeom prst="roundRect">
            <a:avLst/>
          </a:prstGeom>
          <a:solidFill>
            <a:srgbClr val="FFCCD6"/>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400">
                <a:solidFill>
                  <a:schemeClr val="tx1"/>
                </a:solidFill>
              </a:rPr>
              <a:t>It's important to keep a good range of flexibility as you get older as movement is essential for good health, it improves cardiovascular health, lowers the risk of getting type 2 diabetes and can also boost mental health.</a:t>
            </a:r>
          </a:p>
        </p:txBody>
      </p:sp>
      <p:sp>
        <p:nvSpPr>
          <p:cNvPr id="6" name="Rectangle: Rounded Corners 5">
            <a:extLst>
              <a:ext uri="{FF2B5EF4-FFF2-40B4-BE49-F238E27FC236}">
                <a16:creationId xmlns:a16="http://schemas.microsoft.com/office/drawing/2014/main" id="{C006C956-49AE-0872-844E-34EBFBF997F2}"/>
              </a:ext>
            </a:extLst>
          </p:cNvPr>
          <p:cNvSpPr/>
          <p:nvPr/>
        </p:nvSpPr>
        <p:spPr>
          <a:xfrm>
            <a:off x="1062181" y="5203151"/>
            <a:ext cx="4341090" cy="1323878"/>
          </a:xfrm>
          <a:prstGeom prst="roundRect">
            <a:avLst/>
          </a:prstGeom>
          <a:solidFill>
            <a:srgbClr val="FFEED4"/>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solidFill>
                  <a:schemeClr val="tx1"/>
                </a:solidFill>
              </a:rPr>
              <a:t>Stretching has also been shown to increase serotonin, this is a hormone that helps up stabilize our mood, reduce stress and overall makes us feel good </a:t>
            </a:r>
          </a:p>
        </p:txBody>
      </p:sp>
      <p:sp>
        <p:nvSpPr>
          <p:cNvPr id="7" name="Rectangle: Rounded Corners 6">
            <a:extLst>
              <a:ext uri="{FF2B5EF4-FFF2-40B4-BE49-F238E27FC236}">
                <a16:creationId xmlns:a16="http://schemas.microsoft.com/office/drawing/2014/main" id="{0DDF5A8D-F25D-0BB1-A976-FDC098E286B9}"/>
              </a:ext>
            </a:extLst>
          </p:cNvPr>
          <p:cNvSpPr/>
          <p:nvPr/>
        </p:nvSpPr>
        <p:spPr>
          <a:xfrm>
            <a:off x="7112000" y="1308485"/>
            <a:ext cx="4341090" cy="1323878"/>
          </a:xfrm>
          <a:prstGeom prst="roundRect">
            <a:avLst/>
          </a:prstGeom>
          <a:solidFill>
            <a:srgbClr val="FFCCD6"/>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600">
                <a:solidFill>
                  <a:schemeClr val="tx1"/>
                </a:solidFill>
              </a:rPr>
              <a:t>Keeping the cardiovascular system healthy is important because it delivers nutrients such as hormones and other important substances to cells and other organs in the body.</a:t>
            </a:r>
          </a:p>
        </p:txBody>
      </p:sp>
      <p:sp>
        <p:nvSpPr>
          <p:cNvPr id="8" name="Rectangle: Rounded Corners 7">
            <a:extLst>
              <a:ext uri="{FF2B5EF4-FFF2-40B4-BE49-F238E27FC236}">
                <a16:creationId xmlns:a16="http://schemas.microsoft.com/office/drawing/2014/main" id="{2A981329-1089-DB2E-2521-9AA4615D53FC}"/>
              </a:ext>
            </a:extLst>
          </p:cNvPr>
          <p:cNvSpPr/>
          <p:nvPr/>
        </p:nvSpPr>
        <p:spPr>
          <a:xfrm>
            <a:off x="7111999" y="3178848"/>
            <a:ext cx="4341090" cy="1323878"/>
          </a:xfrm>
          <a:prstGeom prst="roundRect">
            <a:avLst/>
          </a:prstGeom>
          <a:solidFill>
            <a:srgbClr val="FFEED4"/>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solidFill>
                  <a:schemeClr val="tx1"/>
                </a:solidFill>
              </a:rPr>
              <a:t>Cardiovascular fitness can help reduce the risk of heart disease and having a stroke</a:t>
            </a:r>
          </a:p>
        </p:txBody>
      </p:sp>
      <p:sp>
        <p:nvSpPr>
          <p:cNvPr id="9" name="Rectangle: Rounded Corners 8">
            <a:extLst>
              <a:ext uri="{FF2B5EF4-FFF2-40B4-BE49-F238E27FC236}">
                <a16:creationId xmlns:a16="http://schemas.microsoft.com/office/drawing/2014/main" id="{D8699E3F-0914-8E2A-5455-BE5AD151AF2E}"/>
              </a:ext>
            </a:extLst>
          </p:cNvPr>
          <p:cNvSpPr/>
          <p:nvPr/>
        </p:nvSpPr>
        <p:spPr>
          <a:xfrm>
            <a:off x="7112000" y="5203152"/>
            <a:ext cx="4341090" cy="1323878"/>
          </a:xfrm>
          <a:prstGeom prst="roundRect">
            <a:avLst/>
          </a:prstGeom>
          <a:solidFill>
            <a:srgbClr val="FFCCD6"/>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600">
                <a:solidFill>
                  <a:schemeClr val="tx1"/>
                </a:solidFill>
              </a:rPr>
              <a:t>The 3 main functions of the cardiovascular system are,</a:t>
            </a:r>
          </a:p>
          <a:p>
            <a:pPr algn="ctr"/>
            <a:r>
              <a:rPr lang="en-US" sz="1600">
                <a:solidFill>
                  <a:schemeClr val="tx1"/>
                </a:solidFill>
              </a:rPr>
              <a:t>the</a:t>
            </a:r>
            <a:r>
              <a:rPr lang="en-US" sz="1600">
                <a:solidFill>
                  <a:schemeClr val="tx1"/>
                </a:solidFill>
                <a:ea typeface="+mn-lt"/>
                <a:cs typeface="+mn-lt"/>
              </a:rPr>
              <a:t> transportation of oxygen and carbon dioxide. The clotting of open wounds, and the regulation of body temperature.</a:t>
            </a:r>
            <a:endParaRPr lang="en-US" sz="1600">
              <a:solidFill>
                <a:schemeClr val="tx1"/>
              </a:solidFill>
            </a:endParaRPr>
          </a:p>
        </p:txBody>
      </p:sp>
      <p:sp>
        <p:nvSpPr>
          <p:cNvPr id="11" name="Rectangle 10">
            <a:extLst>
              <a:ext uri="{FF2B5EF4-FFF2-40B4-BE49-F238E27FC236}">
                <a16:creationId xmlns:a16="http://schemas.microsoft.com/office/drawing/2014/main" id="{10EFCD14-D355-9EFC-125E-FDF4D2189DCE}"/>
              </a:ext>
            </a:extLst>
          </p:cNvPr>
          <p:cNvSpPr/>
          <p:nvPr/>
        </p:nvSpPr>
        <p:spPr>
          <a:xfrm>
            <a:off x="1801090" y="215514"/>
            <a:ext cx="8959272" cy="738909"/>
          </a:xfrm>
          <a:prstGeom prst="rect">
            <a:avLst/>
          </a:prstGeom>
          <a:solidFill>
            <a:srgbClr val="D5E6ED"/>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4400" baseline="0">
                <a:solidFill>
                  <a:srgbClr val="191B0E"/>
                </a:solidFill>
                <a:latin typeface="Franklin Gothic Book"/>
              </a:rPr>
              <a:t>Cardiovascular fitness and flexibility</a:t>
            </a:r>
            <a:endParaRPr lang="en-US"/>
          </a:p>
        </p:txBody>
      </p:sp>
      <p:cxnSp>
        <p:nvCxnSpPr>
          <p:cNvPr id="13" name="Straight Arrow Connector 12">
            <a:extLst>
              <a:ext uri="{FF2B5EF4-FFF2-40B4-BE49-F238E27FC236}">
                <a16:creationId xmlns:a16="http://schemas.microsoft.com/office/drawing/2014/main" id="{DD47F052-F53F-6A7E-C760-89DAA6721475}"/>
              </a:ext>
            </a:extLst>
          </p:cNvPr>
          <p:cNvCxnSpPr/>
          <p:nvPr/>
        </p:nvCxnSpPr>
        <p:spPr>
          <a:xfrm>
            <a:off x="3201939" y="2632363"/>
            <a:ext cx="15393" cy="33866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BB5CB339-7906-5FCF-3076-97E017C1D174}"/>
              </a:ext>
            </a:extLst>
          </p:cNvPr>
          <p:cNvCxnSpPr>
            <a:cxnSpLocks/>
          </p:cNvCxnSpPr>
          <p:nvPr/>
        </p:nvCxnSpPr>
        <p:spPr>
          <a:xfrm>
            <a:off x="9274848" y="2632363"/>
            <a:ext cx="15393" cy="33866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92C4B30D-9A88-7C37-F390-A3135250BF77}"/>
              </a:ext>
            </a:extLst>
          </p:cNvPr>
          <p:cNvCxnSpPr>
            <a:cxnSpLocks/>
          </p:cNvCxnSpPr>
          <p:nvPr/>
        </p:nvCxnSpPr>
        <p:spPr>
          <a:xfrm>
            <a:off x="9321029" y="4510423"/>
            <a:ext cx="15393" cy="33866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6E13CDF4-99C0-FA22-E6A8-E8332992E29C}"/>
              </a:ext>
            </a:extLst>
          </p:cNvPr>
          <p:cNvCxnSpPr>
            <a:cxnSpLocks/>
          </p:cNvCxnSpPr>
          <p:nvPr/>
        </p:nvCxnSpPr>
        <p:spPr>
          <a:xfrm>
            <a:off x="3155757" y="4510423"/>
            <a:ext cx="15393" cy="33866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59722F80-FB1D-39E2-D37D-9E8D1EB50817}"/>
              </a:ext>
            </a:extLst>
          </p:cNvPr>
          <p:cNvCxnSpPr/>
          <p:nvPr/>
        </p:nvCxnSpPr>
        <p:spPr>
          <a:xfrm>
            <a:off x="5664969" y="954424"/>
            <a:ext cx="30787" cy="5942060"/>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7B42DEB6-0DAF-A1AA-4A4E-B053963C4D18}"/>
              </a:ext>
            </a:extLst>
          </p:cNvPr>
          <p:cNvCxnSpPr/>
          <p:nvPr/>
        </p:nvCxnSpPr>
        <p:spPr>
          <a:xfrm>
            <a:off x="6172969" y="954424"/>
            <a:ext cx="15393" cy="5911272"/>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3F10E052-651A-FDBE-D225-2B84886798EA}"/>
              </a:ext>
            </a:extLst>
          </p:cNvPr>
          <p:cNvCxnSpPr/>
          <p:nvPr/>
        </p:nvCxnSpPr>
        <p:spPr>
          <a:xfrm>
            <a:off x="6665575" y="954424"/>
            <a:ext cx="46181" cy="5926666"/>
          </a:xfrm>
          <a:prstGeom prst="straightConnector1">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7234730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9D9D6BF1-DFF2-4526-9D13-BF339D8C41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10" name="Freeform 6">
              <a:extLst>
                <a:ext uri="{FF2B5EF4-FFF2-40B4-BE49-F238E27FC236}">
                  <a16:creationId xmlns:a16="http://schemas.microsoft.com/office/drawing/2014/main" id="{A54D4DB6-FB18-4CAE-8905-E0053C9256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1" name="Freeform 6">
              <a:extLst>
                <a:ext uri="{FF2B5EF4-FFF2-40B4-BE49-F238E27FC236}">
                  <a16:creationId xmlns:a16="http://schemas.microsoft.com/office/drawing/2014/main" id="{1DBD6488-9429-4FFA-8AE8-C4022C39B0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 useBgFill="1">
        <p:nvSpPr>
          <p:cNvPr id="13" name="Rectangle 12">
            <a:extLst>
              <a:ext uri="{FF2B5EF4-FFF2-40B4-BE49-F238E27FC236}">
                <a16:creationId xmlns:a16="http://schemas.microsoft.com/office/drawing/2014/main" id="{7C04FA5E-9397-403D-8733-45505DDB14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955A9A-BDCB-6BCA-CEE9-49261AF1A89A}"/>
              </a:ext>
            </a:extLst>
          </p:cNvPr>
          <p:cNvSpPr>
            <a:spLocks noGrp="1"/>
          </p:cNvSpPr>
          <p:nvPr>
            <p:ph type="title"/>
          </p:nvPr>
        </p:nvSpPr>
        <p:spPr>
          <a:xfrm>
            <a:off x="6138004" y="1480929"/>
            <a:ext cx="5607908" cy="3254321"/>
          </a:xfrm>
        </p:spPr>
        <p:txBody>
          <a:bodyPr vert="horz" lIns="91440" tIns="45720" rIns="91440" bIns="45720" rtlCol="0" anchor="b">
            <a:normAutofit/>
          </a:bodyPr>
          <a:lstStyle/>
          <a:p>
            <a:r>
              <a:rPr lang="en-US" sz="7000" cap="all"/>
              <a:t>Posture</a:t>
            </a:r>
          </a:p>
        </p:txBody>
      </p:sp>
      <p:sp>
        <p:nvSpPr>
          <p:cNvPr id="15" name="Freeform 6">
            <a:extLst>
              <a:ext uri="{FF2B5EF4-FFF2-40B4-BE49-F238E27FC236}">
                <a16:creationId xmlns:a16="http://schemas.microsoft.com/office/drawing/2014/main" id="{09E1F823-C239-4ACC-923A-5C958E00E2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199584"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7" name="Freeform 6">
            <a:extLst>
              <a:ext uri="{FF2B5EF4-FFF2-40B4-BE49-F238E27FC236}">
                <a16:creationId xmlns:a16="http://schemas.microsoft.com/office/drawing/2014/main" id="{0817DDF7-06E9-4C7C-84DF-2240A6536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pic>
        <p:nvPicPr>
          <p:cNvPr id="4" name="Content Placeholder 3">
            <a:extLst>
              <a:ext uri="{FF2B5EF4-FFF2-40B4-BE49-F238E27FC236}">
                <a16:creationId xmlns:a16="http://schemas.microsoft.com/office/drawing/2014/main" id="{5A99F560-0CFE-ADB3-962D-5F1A9E472C4B}"/>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r="196"/>
          <a:stretch/>
        </p:blipFill>
        <p:spPr>
          <a:xfrm>
            <a:off x="1155560" y="1129353"/>
            <a:ext cx="3914583" cy="4582236"/>
          </a:xfrm>
          <a:prstGeom prst="rect">
            <a:avLst/>
          </a:prstGeom>
        </p:spPr>
      </p:pic>
    </p:spTree>
    <p:extLst>
      <p:ext uri="{BB962C8B-B14F-4D97-AF65-F5344CB8AC3E}">
        <p14:creationId xmlns:p14="http://schemas.microsoft.com/office/powerpoint/2010/main" val="1575073994"/>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9D9D6BF1-DFF2-4526-9D13-BF339D8C41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10" name="Freeform 6">
              <a:extLst>
                <a:ext uri="{FF2B5EF4-FFF2-40B4-BE49-F238E27FC236}">
                  <a16:creationId xmlns:a16="http://schemas.microsoft.com/office/drawing/2014/main" id="{A54D4DB6-FB18-4CAE-8905-E0053C9256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1" name="Freeform 6">
              <a:extLst>
                <a:ext uri="{FF2B5EF4-FFF2-40B4-BE49-F238E27FC236}">
                  <a16:creationId xmlns:a16="http://schemas.microsoft.com/office/drawing/2014/main" id="{1DBD6488-9429-4FFA-8AE8-C4022C39B0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 useBgFill="1">
        <p:nvSpPr>
          <p:cNvPr id="13" name="Rectangle 12">
            <a:extLst>
              <a:ext uri="{FF2B5EF4-FFF2-40B4-BE49-F238E27FC236}">
                <a16:creationId xmlns:a16="http://schemas.microsoft.com/office/drawing/2014/main" id="{A77A6167-FCC5-49E8-B280-CECAF151ED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6">
            <a:extLst>
              <a:ext uri="{FF2B5EF4-FFF2-40B4-BE49-F238E27FC236}">
                <a16:creationId xmlns:a16="http://schemas.microsoft.com/office/drawing/2014/main" id="{F84046EA-4273-437E-9DE5-5AEE713C35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sp>
        <p:nvSpPr>
          <p:cNvPr id="2" name="Title 1">
            <a:extLst>
              <a:ext uri="{FF2B5EF4-FFF2-40B4-BE49-F238E27FC236}">
                <a16:creationId xmlns:a16="http://schemas.microsoft.com/office/drawing/2014/main" id="{D4F18762-7DF7-0C1D-419F-67D6B91C2AFE}"/>
              </a:ext>
            </a:extLst>
          </p:cNvPr>
          <p:cNvSpPr>
            <a:spLocks noGrp="1"/>
          </p:cNvSpPr>
          <p:nvPr>
            <p:ph type="title"/>
          </p:nvPr>
        </p:nvSpPr>
        <p:spPr>
          <a:xfrm>
            <a:off x="1478522" y="1480930"/>
            <a:ext cx="5301138" cy="3254321"/>
          </a:xfrm>
        </p:spPr>
        <p:txBody>
          <a:bodyPr vert="horz" lIns="91440" tIns="45720" rIns="91440" bIns="45720" rtlCol="0" anchor="b">
            <a:normAutofit/>
          </a:bodyPr>
          <a:lstStyle/>
          <a:p>
            <a:r>
              <a:rPr lang="en-GB"/>
              <a:t>Balance and stability</a:t>
            </a:r>
            <a:br>
              <a:rPr lang="en-GB"/>
            </a:br>
            <a:endParaRPr lang="en-US"/>
          </a:p>
        </p:txBody>
      </p:sp>
      <p:sp>
        <p:nvSpPr>
          <p:cNvPr id="5" name="TextBox 4">
            <a:extLst>
              <a:ext uri="{FF2B5EF4-FFF2-40B4-BE49-F238E27FC236}">
                <a16:creationId xmlns:a16="http://schemas.microsoft.com/office/drawing/2014/main" id="{97871EF7-E9B4-3010-0C27-91367A8CB7C2}"/>
              </a:ext>
            </a:extLst>
          </p:cNvPr>
          <p:cNvSpPr txBox="1"/>
          <p:nvPr/>
        </p:nvSpPr>
        <p:spPr>
          <a:xfrm>
            <a:off x="2388000" y="5766000"/>
            <a:ext cx="6786000"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400"/>
              <a:t>Why are these important?</a:t>
            </a:r>
          </a:p>
        </p:txBody>
      </p:sp>
      <p:pic>
        <p:nvPicPr>
          <p:cNvPr id="6" name="Content Placeholder 3">
            <a:extLst>
              <a:ext uri="{FF2B5EF4-FFF2-40B4-BE49-F238E27FC236}">
                <a16:creationId xmlns:a16="http://schemas.microsoft.com/office/drawing/2014/main" id="{86C024B6-A1EA-3E05-A6D4-43CEB0D4AA92}"/>
              </a:ext>
            </a:extLst>
          </p:cNvPr>
          <p:cNvPicPr>
            <a:picLocks noGrp="1" noChangeAspect="1"/>
          </p:cNvPicPr>
          <p:nvPr>
            <p:ph idx="4294967295"/>
          </p:nvPr>
        </p:nvPicPr>
        <p:blipFill>
          <a:blip r:embed="rId2">
            <a:extLst>
              <a:ext uri="{28A0092B-C50C-407E-A947-70E740481C1C}">
                <a14:useLocalDpi xmlns:a14="http://schemas.microsoft.com/office/drawing/2010/main" val="0"/>
              </a:ext>
            </a:extLst>
          </a:blip>
          <a:srcRect t="229" r="-2" b="-2"/>
          <a:stretch/>
        </p:blipFill>
        <p:spPr>
          <a:xfrm>
            <a:off x="8020016" y="1091169"/>
            <a:ext cx="3378268" cy="4675662"/>
          </a:xfrm>
          <a:prstGeom prst="rect">
            <a:avLst/>
          </a:prstGeom>
        </p:spPr>
      </p:pic>
    </p:spTree>
    <p:extLst>
      <p:ext uri="{BB962C8B-B14F-4D97-AF65-F5344CB8AC3E}">
        <p14:creationId xmlns:p14="http://schemas.microsoft.com/office/powerpoint/2010/main" val="53711454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179F1917-E96F-865B-FC16-BE40690F6936}"/>
              </a:ext>
            </a:extLst>
          </p:cNvPr>
          <p:cNvPicPr>
            <a:picLocks noChangeAspect="1"/>
          </p:cNvPicPr>
          <p:nvPr/>
        </p:nvPicPr>
        <p:blipFill>
          <a:blip r:embed="rId2">
            <a:extLst>
              <a:ext uri="{28A0092B-C50C-407E-A947-70E740481C1C}">
                <a14:useLocalDpi xmlns:a14="http://schemas.microsoft.com/office/drawing/2010/main" val="0"/>
              </a:ext>
            </a:extLst>
          </a:blip>
          <a:srcRect b="25249"/>
          <a:stretch/>
        </p:blipFill>
        <p:spPr>
          <a:xfrm>
            <a:off x="20" y="-1"/>
            <a:ext cx="12191980" cy="6858000"/>
          </a:xfrm>
          <a:prstGeom prst="rect">
            <a:avLst/>
          </a:prstGeom>
        </p:spPr>
      </p:pic>
      <p:sp>
        <p:nvSpPr>
          <p:cNvPr id="11" name="Rectangle 10">
            <a:extLst>
              <a:ext uri="{FF2B5EF4-FFF2-40B4-BE49-F238E27FC236}">
                <a16:creationId xmlns:a16="http://schemas.microsoft.com/office/drawing/2014/main" id="{3CBA2BA5-DF4D-437C-9273-F945CF857D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7948" y="1838152"/>
            <a:ext cx="5607908" cy="3724448"/>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7754EA86-2D7A-4D51-B5F6-DA6349D5F4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1087261" y="1405049"/>
            <a:ext cx="2131466" cy="1830903"/>
          </a:xfrm>
          <a:custGeom>
            <a:avLst/>
            <a:gdLst>
              <a:gd name="connsiteX0" fmla="*/ 2308583 w 2308583"/>
              <a:gd name="connsiteY0" fmla="*/ 1983044 h 1983044"/>
              <a:gd name="connsiteX1" fmla="*/ 462 w 2308583"/>
              <a:gd name="connsiteY1" fmla="*/ 1983044 h 1983044"/>
              <a:gd name="connsiteX2" fmla="*/ 0 w 2308583"/>
              <a:gd name="connsiteY2" fmla="*/ 1711185 h 1983044"/>
              <a:gd name="connsiteX3" fmla="*/ 2022607 w 2308583"/>
              <a:gd name="connsiteY3" fmla="*/ 1712117 h 1983044"/>
              <a:gd name="connsiteX4" fmla="*/ 2022607 w 2308583"/>
              <a:gd name="connsiteY4" fmla="*/ 0 h 1983044"/>
              <a:gd name="connsiteX5" fmla="*/ 2308583 w 2308583"/>
              <a:gd name="connsiteY5" fmla="*/ 0 h 19830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08583" h="1983044">
                <a:moveTo>
                  <a:pt x="2308583" y="1983044"/>
                </a:moveTo>
                <a:lnTo>
                  <a:pt x="462" y="1983044"/>
                </a:lnTo>
                <a:cubicBezTo>
                  <a:pt x="-462" y="1889214"/>
                  <a:pt x="923" y="1805015"/>
                  <a:pt x="0" y="1711185"/>
                </a:cubicBezTo>
                <a:lnTo>
                  <a:pt x="2022607" y="1712117"/>
                </a:lnTo>
                <a:lnTo>
                  <a:pt x="2022607" y="0"/>
                </a:lnTo>
                <a:lnTo>
                  <a:pt x="2308583" y="0"/>
                </a:lnTo>
                <a:close/>
              </a:path>
            </a:pathLst>
          </a:custGeom>
          <a:solidFill>
            <a:schemeClr val="tx1">
              <a:alpha val="70000"/>
            </a:schemeClr>
          </a:solidFill>
          <a:ln w="0">
            <a:noFill/>
            <a:prstDash val="solid"/>
            <a:round/>
            <a:headEnd/>
            <a:tailEnd/>
          </a:ln>
        </p:spPr>
      </p:sp>
      <p:sp>
        <p:nvSpPr>
          <p:cNvPr id="2" name="Title 1">
            <a:extLst>
              <a:ext uri="{FF2B5EF4-FFF2-40B4-BE49-F238E27FC236}">
                <a16:creationId xmlns:a16="http://schemas.microsoft.com/office/drawing/2014/main" id="{175D8347-C2FE-B451-D9E2-5712CF9913B8}"/>
              </a:ext>
            </a:extLst>
          </p:cNvPr>
          <p:cNvSpPr>
            <a:spLocks noGrp="1"/>
          </p:cNvSpPr>
          <p:nvPr>
            <p:ph type="title"/>
          </p:nvPr>
        </p:nvSpPr>
        <p:spPr>
          <a:xfrm>
            <a:off x="1885959" y="2185352"/>
            <a:ext cx="4891887" cy="1025935"/>
          </a:xfrm>
        </p:spPr>
        <p:txBody>
          <a:bodyPr anchor="ctr">
            <a:normAutofit/>
          </a:bodyPr>
          <a:lstStyle/>
          <a:p>
            <a:r>
              <a:rPr lang="en-GB" sz="3600"/>
              <a:t>Weight Distribution </a:t>
            </a:r>
            <a:endParaRPr lang="en-US" sz="3600"/>
          </a:p>
        </p:txBody>
      </p:sp>
    </p:spTree>
    <p:extLst>
      <p:ext uri="{BB962C8B-B14F-4D97-AF65-F5344CB8AC3E}">
        <p14:creationId xmlns:p14="http://schemas.microsoft.com/office/powerpoint/2010/main" val="2976171847"/>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D868099-6145-4BC0-A5EA-74BEF1776B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3983A2-A349-CEBD-3EA4-C1778068C068}"/>
              </a:ext>
            </a:extLst>
          </p:cNvPr>
          <p:cNvSpPr>
            <a:spLocks noGrp="1"/>
          </p:cNvSpPr>
          <p:nvPr>
            <p:ph type="title"/>
          </p:nvPr>
        </p:nvSpPr>
        <p:spPr>
          <a:xfrm>
            <a:off x="8471424" y="1110882"/>
            <a:ext cx="3053039" cy="1060817"/>
          </a:xfrm>
        </p:spPr>
        <p:txBody>
          <a:bodyPr anchor="b">
            <a:normAutofit/>
          </a:bodyPr>
          <a:lstStyle/>
          <a:p>
            <a:r>
              <a:rPr lang="en-GB" sz="2800"/>
              <a:t>Transitions</a:t>
            </a:r>
            <a:endParaRPr lang="en-US" sz="2800"/>
          </a:p>
        </p:txBody>
      </p:sp>
      <p:pic>
        <p:nvPicPr>
          <p:cNvPr id="4" name="Content Placeholder 3">
            <a:extLst>
              <a:ext uri="{FF2B5EF4-FFF2-40B4-BE49-F238E27FC236}">
                <a16:creationId xmlns:a16="http://schemas.microsoft.com/office/drawing/2014/main" id="{55E04365-431C-081B-95B2-C624278BE5C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95545" y="640080"/>
            <a:ext cx="5577840" cy="5577840"/>
          </a:xfrm>
          <a:prstGeom prst="rect">
            <a:avLst/>
          </a:prstGeom>
        </p:spPr>
      </p:pic>
      <p:sp>
        <p:nvSpPr>
          <p:cNvPr id="13" name="Freeform 6">
            <a:extLst>
              <a:ext uri="{FF2B5EF4-FFF2-40B4-BE49-F238E27FC236}">
                <a16:creationId xmlns:a16="http://schemas.microsoft.com/office/drawing/2014/main" id="{CC1026F7-DECB-49B4-A565-518BBA4454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983434" y="640080"/>
            <a:ext cx="2296028" cy="3674981"/>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364229000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32DA03F6-C4AC-53B0-18F8-CAECDEFDE2DF}"/>
              </a:ext>
            </a:extLst>
          </p:cNvPr>
          <p:cNvPicPr>
            <a:picLocks noChangeAspect="1"/>
          </p:cNvPicPr>
          <p:nvPr/>
        </p:nvPicPr>
        <p:blipFill>
          <a:blip r:embed="rId2">
            <a:extLst>
              <a:ext uri="{28A0092B-C50C-407E-A947-70E740481C1C}">
                <a14:useLocalDpi xmlns:a14="http://schemas.microsoft.com/office/drawing/2010/main" val="0"/>
              </a:ext>
            </a:extLst>
          </a:blip>
          <a:srcRect t="10756" r="3" b="9034"/>
          <a:stretch/>
        </p:blipFill>
        <p:spPr>
          <a:xfrm>
            <a:off x="20" y="-1"/>
            <a:ext cx="12191980" cy="6858000"/>
          </a:xfrm>
          <a:prstGeom prst="rect">
            <a:avLst/>
          </a:prstGeom>
        </p:spPr>
      </p:pic>
      <p:sp>
        <p:nvSpPr>
          <p:cNvPr id="11" name="Rectangle 10">
            <a:extLst>
              <a:ext uri="{FF2B5EF4-FFF2-40B4-BE49-F238E27FC236}">
                <a16:creationId xmlns:a16="http://schemas.microsoft.com/office/drawing/2014/main" id="{3CBA2BA5-DF4D-437C-9273-F945CF857D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7948" y="1838152"/>
            <a:ext cx="5607908" cy="3724448"/>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7754EA86-2D7A-4D51-B5F6-DA6349D5F4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1087261" y="1405049"/>
            <a:ext cx="2131466" cy="1830903"/>
          </a:xfrm>
          <a:custGeom>
            <a:avLst/>
            <a:gdLst>
              <a:gd name="connsiteX0" fmla="*/ 2308583 w 2308583"/>
              <a:gd name="connsiteY0" fmla="*/ 1983044 h 1983044"/>
              <a:gd name="connsiteX1" fmla="*/ 462 w 2308583"/>
              <a:gd name="connsiteY1" fmla="*/ 1983044 h 1983044"/>
              <a:gd name="connsiteX2" fmla="*/ 0 w 2308583"/>
              <a:gd name="connsiteY2" fmla="*/ 1711185 h 1983044"/>
              <a:gd name="connsiteX3" fmla="*/ 2022607 w 2308583"/>
              <a:gd name="connsiteY3" fmla="*/ 1712117 h 1983044"/>
              <a:gd name="connsiteX4" fmla="*/ 2022607 w 2308583"/>
              <a:gd name="connsiteY4" fmla="*/ 0 h 1983044"/>
              <a:gd name="connsiteX5" fmla="*/ 2308583 w 2308583"/>
              <a:gd name="connsiteY5" fmla="*/ 0 h 19830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08583" h="1983044">
                <a:moveTo>
                  <a:pt x="2308583" y="1983044"/>
                </a:moveTo>
                <a:lnTo>
                  <a:pt x="462" y="1983044"/>
                </a:lnTo>
                <a:cubicBezTo>
                  <a:pt x="-462" y="1889214"/>
                  <a:pt x="923" y="1805015"/>
                  <a:pt x="0" y="1711185"/>
                </a:cubicBezTo>
                <a:lnTo>
                  <a:pt x="2022607" y="1712117"/>
                </a:lnTo>
                <a:lnTo>
                  <a:pt x="2022607" y="0"/>
                </a:lnTo>
                <a:lnTo>
                  <a:pt x="2308583" y="0"/>
                </a:lnTo>
                <a:close/>
              </a:path>
            </a:pathLst>
          </a:custGeom>
          <a:solidFill>
            <a:schemeClr val="tx1">
              <a:alpha val="70000"/>
            </a:schemeClr>
          </a:solidFill>
          <a:ln w="0">
            <a:noFill/>
            <a:prstDash val="solid"/>
            <a:round/>
            <a:headEnd/>
            <a:tailEnd/>
          </a:ln>
        </p:spPr>
      </p:sp>
      <p:sp>
        <p:nvSpPr>
          <p:cNvPr id="2" name="Title 1">
            <a:extLst>
              <a:ext uri="{FF2B5EF4-FFF2-40B4-BE49-F238E27FC236}">
                <a16:creationId xmlns:a16="http://schemas.microsoft.com/office/drawing/2014/main" id="{730134FF-C1C8-57A1-6586-97A81F3E527C}"/>
              </a:ext>
            </a:extLst>
          </p:cNvPr>
          <p:cNvSpPr>
            <a:spLocks noGrp="1"/>
          </p:cNvSpPr>
          <p:nvPr>
            <p:ph type="title"/>
          </p:nvPr>
        </p:nvSpPr>
        <p:spPr>
          <a:xfrm>
            <a:off x="1885959" y="2185352"/>
            <a:ext cx="4891887" cy="1025935"/>
          </a:xfrm>
        </p:spPr>
        <p:txBody>
          <a:bodyPr anchor="ctr">
            <a:normAutofit/>
          </a:bodyPr>
          <a:lstStyle/>
          <a:p>
            <a:r>
              <a:rPr lang="en-GB" sz="3600"/>
              <a:t>Performance Quality</a:t>
            </a:r>
            <a:endParaRPr lang="en-US" sz="3600"/>
          </a:p>
        </p:txBody>
      </p:sp>
    </p:spTree>
    <p:extLst>
      <p:ext uri="{BB962C8B-B14F-4D97-AF65-F5344CB8AC3E}">
        <p14:creationId xmlns:p14="http://schemas.microsoft.com/office/powerpoint/2010/main" val="324287780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58C452-38AF-F4D3-F1E8-890BDA1E9849}"/>
              </a:ext>
            </a:extLst>
          </p:cNvPr>
          <p:cNvSpPr>
            <a:spLocks noGrp="1"/>
          </p:cNvSpPr>
          <p:nvPr>
            <p:ph type="title"/>
          </p:nvPr>
        </p:nvSpPr>
        <p:spPr>
          <a:xfrm>
            <a:off x="1498600" y="0"/>
            <a:ext cx="9601200" cy="677333"/>
          </a:xfrm>
        </p:spPr>
        <p:txBody>
          <a:bodyPr>
            <a:normAutofit fontScale="90000"/>
          </a:bodyPr>
          <a:lstStyle/>
          <a:p>
            <a:pPr algn="ctr"/>
            <a:r>
              <a:rPr lang="en-GB"/>
              <a:t>Bibliography</a:t>
            </a:r>
            <a:endParaRPr lang="en-US"/>
          </a:p>
        </p:txBody>
      </p:sp>
      <p:sp>
        <p:nvSpPr>
          <p:cNvPr id="3" name="Content Placeholder 2">
            <a:extLst>
              <a:ext uri="{FF2B5EF4-FFF2-40B4-BE49-F238E27FC236}">
                <a16:creationId xmlns:a16="http://schemas.microsoft.com/office/drawing/2014/main" id="{CF48EC8F-2F26-B681-33B5-4986E3A86574}"/>
              </a:ext>
            </a:extLst>
          </p:cNvPr>
          <p:cNvSpPr>
            <a:spLocks noGrp="1"/>
          </p:cNvSpPr>
          <p:nvPr>
            <p:ph idx="1"/>
          </p:nvPr>
        </p:nvSpPr>
        <p:spPr>
          <a:xfrm>
            <a:off x="642650" y="500573"/>
            <a:ext cx="11450572" cy="5856853"/>
          </a:xfrm>
        </p:spPr>
        <p:txBody>
          <a:bodyPr vert="horz" lIns="91440" tIns="45720" rIns="91440" bIns="45720" rtlCol="0" anchor="t">
            <a:normAutofit fontScale="25000" lnSpcReduction="20000"/>
          </a:bodyPr>
          <a:lstStyle/>
          <a:p>
            <a:pPr marL="383540" indent="-383540"/>
            <a:r>
              <a:rPr lang="en-GB" sz="4600" b="0" i="0" u="none" strike="noStrike" err="1">
                <a:solidFill>
                  <a:srgbClr val="000000"/>
                </a:solidFill>
                <a:effectLst/>
              </a:rPr>
              <a:t>Mathildeveje</a:t>
            </a:r>
            <a:r>
              <a:rPr lang="en-GB" sz="4600" b="0" i="0" u="none" strike="noStrike">
                <a:solidFill>
                  <a:srgbClr val="000000"/>
                </a:solidFill>
                <a:effectLst/>
              </a:rPr>
              <a:t> (2023) </a:t>
            </a:r>
            <a:r>
              <a:rPr lang="en-GB" sz="4600" b="0" i="1" u="none" strike="noStrike">
                <a:solidFill>
                  <a:srgbClr val="000000"/>
                </a:solidFill>
                <a:effectLst/>
              </a:rPr>
              <a:t>Why flexibility is important for dancers - love notes to La</a:t>
            </a:r>
            <a:r>
              <a:rPr lang="en-GB" sz="4600" b="0" i="0" u="none" strike="noStrike">
                <a:solidFill>
                  <a:srgbClr val="000000"/>
                </a:solidFill>
                <a:effectLst/>
              </a:rPr>
              <a:t>, </a:t>
            </a:r>
            <a:r>
              <a:rPr lang="en-GB" sz="4600" b="0" i="1" u="none" strike="noStrike">
                <a:solidFill>
                  <a:srgbClr val="000000"/>
                </a:solidFill>
                <a:effectLst/>
              </a:rPr>
              <a:t>Love notes to LA - Mathilde </a:t>
            </a:r>
            <a:r>
              <a:rPr lang="en-GB" sz="4600" b="0" i="1" u="none" strike="noStrike" err="1">
                <a:solidFill>
                  <a:srgbClr val="000000"/>
                </a:solidFill>
                <a:effectLst/>
              </a:rPr>
              <a:t>Veje</a:t>
            </a:r>
            <a:r>
              <a:rPr lang="en-GB" sz="4600" b="0" i="0" u="none" strike="noStrike">
                <a:solidFill>
                  <a:srgbClr val="000000"/>
                </a:solidFill>
                <a:effectLst/>
              </a:rPr>
              <a:t>. Available at: https://</a:t>
            </a:r>
            <a:r>
              <a:rPr lang="en-GB" sz="4600" b="0" i="0" u="none" strike="noStrike" err="1">
                <a:solidFill>
                  <a:srgbClr val="000000"/>
                </a:solidFill>
                <a:effectLst/>
              </a:rPr>
              <a:t>lovenotestola.com</a:t>
            </a:r>
            <a:r>
              <a:rPr lang="en-GB" sz="4600" b="0" i="0" u="none" strike="noStrike">
                <a:solidFill>
                  <a:srgbClr val="000000"/>
                </a:solidFill>
                <a:effectLst/>
              </a:rPr>
              <a:t>/why-flexibility-is-important-for-dancers/ (Accessed: 17 February 2025). </a:t>
            </a:r>
            <a:endParaRPr lang="en-US"/>
          </a:p>
          <a:p>
            <a:pPr marL="383540" indent="-383540"/>
            <a:r>
              <a:rPr lang="en-GB" sz="4600" b="0" i="0" u="none" strike="noStrike" err="1">
                <a:solidFill>
                  <a:srgbClr val="000000"/>
                </a:solidFill>
                <a:effectLst/>
              </a:rPr>
              <a:t>Msc</a:t>
            </a:r>
            <a:r>
              <a:rPr lang="en-GB" sz="4600" b="0" i="0" u="none" strike="noStrike">
                <a:solidFill>
                  <a:srgbClr val="000000"/>
                </a:solidFill>
                <a:effectLst/>
              </a:rPr>
              <a:t>, S.I. (2011) </a:t>
            </a:r>
            <a:r>
              <a:rPr lang="en-GB" sz="4600" b="0" i="1" u="none" strike="noStrike">
                <a:solidFill>
                  <a:srgbClr val="000000"/>
                </a:solidFill>
                <a:effectLst/>
              </a:rPr>
              <a:t>Dance fitness</a:t>
            </a:r>
            <a:r>
              <a:rPr lang="en-GB" sz="4600" b="0" i="0" u="none" strike="noStrike">
                <a:solidFill>
                  <a:srgbClr val="000000"/>
                </a:solidFill>
                <a:effectLst/>
              </a:rPr>
              <a:t>. Available at: https://</a:t>
            </a:r>
            <a:r>
              <a:rPr lang="en-GB" sz="4600" b="0" i="0" u="none" strike="noStrike" err="1">
                <a:solidFill>
                  <a:srgbClr val="000000"/>
                </a:solidFill>
                <a:effectLst/>
              </a:rPr>
              <a:t>iadms.org</a:t>
            </a:r>
            <a:r>
              <a:rPr lang="en-GB" sz="4600" b="0" i="0" u="none" strike="noStrike">
                <a:solidFill>
                  <a:srgbClr val="000000"/>
                </a:solidFill>
                <a:effectLst/>
              </a:rPr>
              <a:t>/media/5777/</a:t>
            </a:r>
            <a:r>
              <a:rPr lang="en-GB" sz="4600" b="0" i="0" u="none" strike="noStrike" err="1">
                <a:solidFill>
                  <a:srgbClr val="000000"/>
                </a:solidFill>
                <a:effectLst/>
              </a:rPr>
              <a:t>iadms-resource-paper</a:t>
            </a:r>
            <a:r>
              <a:rPr lang="en-GB" sz="4600" b="0" i="0" u="none" strike="noStrike">
                <a:solidFill>
                  <a:srgbClr val="000000"/>
                </a:solidFill>
                <a:effectLst/>
              </a:rPr>
              <a:t>-dance-fitness.pdf (Accessed: 17 February 2025). </a:t>
            </a:r>
          </a:p>
          <a:p>
            <a:pPr marL="383540" indent="-383540"/>
            <a:r>
              <a:rPr lang="en-GB" sz="4600" b="0" i="0" u="none" strike="noStrike">
                <a:solidFill>
                  <a:srgbClr val="000000"/>
                </a:solidFill>
                <a:effectLst/>
              </a:rPr>
              <a:t>Rector, R.K. (2020) </a:t>
            </a:r>
            <a:r>
              <a:rPr lang="en-GB" sz="4600" b="0" i="1" u="none" strike="noStrike">
                <a:solidFill>
                  <a:srgbClr val="000000"/>
                </a:solidFill>
                <a:effectLst/>
              </a:rPr>
              <a:t>Flexibility</a:t>
            </a:r>
            <a:r>
              <a:rPr lang="en-GB" sz="4600" b="0" i="0" u="none" strike="noStrike">
                <a:solidFill>
                  <a:srgbClr val="000000"/>
                </a:solidFill>
                <a:effectLst/>
              </a:rPr>
              <a:t>. New York: Enslow Publishing. </a:t>
            </a:r>
          </a:p>
          <a:p>
            <a:pPr marL="383540" indent="-383540"/>
            <a:r>
              <a:rPr lang="en-GB" sz="4600" b="0" i="0" u="none" strike="noStrike">
                <a:solidFill>
                  <a:srgbClr val="000000"/>
                </a:solidFill>
                <a:effectLst/>
              </a:rPr>
              <a:t>Claire, P. by (2020) </a:t>
            </a:r>
            <a:r>
              <a:rPr lang="en-GB" sz="4600" b="0" i="1" u="none" strike="noStrike">
                <a:solidFill>
                  <a:srgbClr val="000000"/>
                </a:solidFill>
                <a:effectLst/>
              </a:rPr>
              <a:t>Muscle Strength vs. Muscle Power</a:t>
            </a:r>
            <a:r>
              <a:rPr lang="en-GB" sz="4600" b="0" i="0" u="none" strike="noStrike">
                <a:solidFill>
                  <a:srgbClr val="000000"/>
                </a:solidFill>
                <a:effectLst/>
              </a:rPr>
              <a:t>, </a:t>
            </a:r>
            <a:r>
              <a:rPr lang="en-GB" sz="4600" b="0" i="1" u="none" strike="noStrike">
                <a:solidFill>
                  <a:srgbClr val="000000"/>
                </a:solidFill>
                <a:effectLst/>
              </a:rPr>
              <a:t>Get Back To Sport</a:t>
            </a:r>
            <a:r>
              <a:rPr lang="en-GB" sz="4600" b="0" i="0" u="none" strike="noStrike">
                <a:solidFill>
                  <a:srgbClr val="000000"/>
                </a:solidFill>
                <a:effectLst/>
              </a:rPr>
              <a:t>. Available at: https://</a:t>
            </a:r>
            <a:r>
              <a:rPr lang="en-GB" sz="4600" b="0" i="0" u="none" strike="noStrike" err="1">
                <a:solidFill>
                  <a:srgbClr val="000000"/>
                </a:solidFill>
                <a:effectLst/>
              </a:rPr>
              <a:t>getbacktosport.com</a:t>
            </a:r>
            <a:r>
              <a:rPr lang="en-GB" sz="4600" b="0" i="0" u="none" strike="noStrike">
                <a:solidFill>
                  <a:srgbClr val="000000"/>
                </a:solidFill>
                <a:effectLst/>
              </a:rPr>
              <a:t>/strength-and-conditioning/muscle-strength-vs-muscle-power/ (Accessed: 17 February 2025). </a:t>
            </a:r>
          </a:p>
          <a:p>
            <a:pPr marL="383540" indent="-383540"/>
            <a:r>
              <a:rPr lang="en-GB" sz="4600" b="0" i="0" u="none" strike="noStrike" err="1">
                <a:solidFill>
                  <a:srgbClr val="000000"/>
                </a:solidFill>
                <a:effectLst/>
              </a:rPr>
              <a:t>Cronkleton</a:t>
            </a:r>
            <a:r>
              <a:rPr lang="en-GB" sz="4600" b="0" i="0" u="none" strike="noStrike">
                <a:solidFill>
                  <a:srgbClr val="000000"/>
                </a:solidFill>
                <a:effectLst/>
              </a:rPr>
              <a:t>, E. (2019) </a:t>
            </a:r>
            <a:r>
              <a:rPr lang="en-GB" sz="4600" b="0" i="1" u="none" strike="noStrike">
                <a:solidFill>
                  <a:srgbClr val="000000"/>
                </a:solidFill>
                <a:effectLst/>
              </a:rPr>
              <a:t>Muscular strength: Benefits, exercises, and more</a:t>
            </a:r>
            <a:r>
              <a:rPr lang="en-GB" sz="4600" b="0" i="0" u="none" strike="noStrike">
                <a:solidFill>
                  <a:srgbClr val="000000"/>
                </a:solidFill>
                <a:effectLst/>
              </a:rPr>
              <a:t>, </a:t>
            </a:r>
            <a:r>
              <a:rPr lang="en-GB" sz="4600" b="0" i="1" u="none" strike="noStrike" err="1">
                <a:solidFill>
                  <a:srgbClr val="000000"/>
                </a:solidFill>
                <a:effectLst/>
              </a:rPr>
              <a:t>Healthline</a:t>
            </a:r>
            <a:r>
              <a:rPr lang="en-GB" sz="4600" b="0" i="0" u="none" strike="noStrike">
                <a:solidFill>
                  <a:srgbClr val="000000"/>
                </a:solidFill>
                <a:effectLst/>
              </a:rPr>
              <a:t>. Available at: https://</a:t>
            </a:r>
            <a:r>
              <a:rPr lang="en-GB" sz="4600" b="0" i="0" u="none" strike="noStrike" err="1">
                <a:solidFill>
                  <a:srgbClr val="000000"/>
                </a:solidFill>
                <a:effectLst/>
              </a:rPr>
              <a:t>www.healthline.com</a:t>
            </a:r>
            <a:r>
              <a:rPr lang="en-GB" sz="4600" b="0" i="0" u="none" strike="noStrike">
                <a:solidFill>
                  <a:srgbClr val="000000"/>
                </a:solidFill>
                <a:effectLst/>
              </a:rPr>
              <a:t>/health/exercise-fitness/muscular-strength#strength-vs-endurance (Accessed: 17 February 2025). </a:t>
            </a:r>
          </a:p>
          <a:p>
            <a:pPr marL="383540" indent="-383540"/>
            <a:r>
              <a:rPr lang="en-GB" sz="4600" b="0" i="0" u="none" strike="noStrike" err="1">
                <a:solidFill>
                  <a:srgbClr val="000000"/>
                </a:solidFill>
                <a:effectLst/>
              </a:rPr>
              <a:t>CrossDNA</a:t>
            </a:r>
            <a:r>
              <a:rPr lang="en-GB" sz="4600" b="0" i="0" u="none" strike="noStrike">
                <a:solidFill>
                  <a:srgbClr val="000000"/>
                </a:solidFill>
                <a:effectLst/>
              </a:rPr>
              <a:t> (2022) </a:t>
            </a:r>
            <a:r>
              <a:rPr lang="en-GB" sz="4600" b="0" i="1" u="none" strike="noStrike">
                <a:solidFill>
                  <a:srgbClr val="000000"/>
                </a:solidFill>
                <a:effectLst/>
              </a:rPr>
              <a:t>Muscle Power: What is it and how to improve it?</a:t>
            </a:r>
            <a:r>
              <a:rPr lang="en-GB" sz="4600" b="0" i="0" u="none" strike="noStrike">
                <a:solidFill>
                  <a:srgbClr val="000000"/>
                </a:solidFill>
                <a:effectLst/>
              </a:rPr>
              <a:t>, </a:t>
            </a:r>
            <a:r>
              <a:rPr lang="en-GB" sz="4600" b="0" i="1" u="none" strike="noStrike" err="1">
                <a:solidFill>
                  <a:srgbClr val="000000"/>
                </a:solidFill>
                <a:effectLst/>
              </a:rPr>
              <a:t>CrossDNA</a:t>
            </a:r>
            <a:r>
              <a:rPr lang="en-GB" sz="4600" b="0" i="0" u="none" strike="noStrike">
                <a:solidFill>
                  <a:srgbClr val="000000"/>
                </a:solidFill>
                <a:effectLst/>
              </a:rPr>
              <a:t>. Available at: https://</a:t>
            </a:r>
            <a:r>
              <a:rPr lang="en-GB" sz="4600" b="0" i="0" u="none" strike="noStrike" err="1">
                <a:solidFill>
                  <a:srgbClr val="000000"/>
                </a:solidFill>
                <a:effectLst/>
              </a:rPr>
              <a:t>crossdna.com</a:t>
            </a:r>
            <a:r>
              <a:rPr lang="en-GB" sz="4600" b="0" i="0" u="none" strike="noStrike">
                <a:solidFill>
                  <a:srgbClr val="000000"/>
                </a:solidFill>
                <a:effectLst/>
              </a:rPr>
              <a:t>/muscular-power-what-is-it-and-how-to-improve-it/ (Accessed: 17 February 2025). </a:t>
            </a:r>
          </a:p>
          <a:p>
            <a:pPr marL="383540" indent="-383540"/>
            <a:r>
              <a:rPr lang="en-GB" sz="4600" b="0" i="1" u="none" strike="noStrike">
                <a:solidFill>
                  <a:srgbClr val="000000"/>
                </a:solidFill>
                <a:effectLst/>
              </a:rPr>
              <a:t>The difference between strength, endurance and power training - </a:t>
            </a:r>
            <a:r>
              <a:rPr lang="en-GB" sz="4600" b="0" i="1" u="none" strike="noStrike" err="1">
                <a:solidFill>
                  <a:srgbClr val="000000"/>
                </a:solidFill>
                <a:effectLst/>
              </a:rPr>
              <a:t>chiswick</a:t>
            </a:r>
            <a:r>
              <a:rPr lang="en-GB" sz="4600" b="0" i="1" u="none" strike="noStrike">
                <a:solidFill>
                  <a:srgbClr val="000000"/>
                </a:solidFill>
                <a:effectLst/>
              </a:rPr>
              <a:t>-physio</a:t>
            </a:r>
            <a:r>
              <a:rPr lang="en-GB" sz="4600" b="0" i="0" u="none" strike="noStrike">
                <a:solidFill>
                  <a:srgbClr val="000000"/>
                </a:solidFill>
                <a:effectLst/>
              </a:rPr>
              <a:t> (2024) </a:t>
            </a:r>
            <a:r>
              <a:rPr lang="en-GB" sz="4600" b="0" i="1" u="none" strike="noStrike">
                <a:solidFill>
                  <a:srgbClr val="000000"/>
                </a:solidFill>
                <a:effectLst/>
              </a:rPr>
              <a:t>Chiswick</a:t>
            </a:r>
            <a:r>
              <a:rPr lang="en-GB" sz="4600" b="0" i="0" u="none" strike="noStrike">
                <a:solidFill>
                  <a:srgbClr val="000000"/>
                </a:solidFill>
                <a:effectLst/>
              </a:rPr>
              <a:t>. Available at: https://www.chiswick-physio.co.uk/blog/difference-between-strength-power-and-endurance-training (Accessed: 17 February 2025). </a:t>
            </a:r>
          </a:p>
          <a:p>
            <a:pPr marL="383540" indent="-383540"/>
            <a:r>
              <a:rPr lang="en-GB" sz="4600" b="0" i="0" u="none" strike="noStrike">
                <a:solidFill>
                  <a:srgbClr val="000000"/>
                </a:solidFill>
                <a:effectLst/>
              </a:rPr>
              <a:t>Pryor, O. (2021) </a:t>
            </a:r>
            <a:r>
              <a:rPr lang="en-GB" sz="4600" b="0" i="1" u="none" strike="noStrike">
                <a:solidFill>
                  <a:srgbClr val="000000"/>
                </a:solidFill>
                <a:effectLst/>
              </a:rPr>
              <a:t>The importance of strengthening your muscles to prevent future injury</a:t>
            </a:r>
            <a:r>
              <a:rPr lang="en-GB" sz="4600" b="0" i="0" u="none" strike="noStrike">
                <a:solidFill>
                  <a:srgbClr val="000000"/>
                </a:solidFill>
                <a:effectLst/>
              </a:rPr>
              <a:t>, </a:t>
            </a:r>
            <a:r>
              <a:rPr lang="en-GB" sz="4600" b="0" i="1" u="none" strike="noStrike" err="1">
                <a:solidFill>
                  <a:srgbClr val="000000"/>
                </a:solidFill>
                <a:effectLst/>
              </a:rPr>
              <a:t>Personalized</a:t>
            </a:r>
            <a:r>
              <a:rPr lang="en-GB" sz="4600" b="0" i="1" u="none" strike="noStrike">
                <a:solidFill>
                  <a:srgbClr val="000000"/>
                </a:solidFill>
                <a:effectLst/>
              </a:rPr>
              <a:t> </a:t>
            </a:r>
            <a:r>
              <a:rPr lang="en-GB" sz="4600" b="0" i="1" u="none" strike="noStrike" err="1">
                <a:solidFill>
                  <a:srgbClr val="000000"/>
                </a:solidFill>
                <a:effectLst/>
              </a:rPr>
              <a:t>Orthopedics</a:t>
            </a:r>
            <a:r>
              <a:rPr lang="en-GB" sz="4600" b="0" i="1" u="none" strike="noStrike">
                <a:solidFill>
                  <a:srgbClr val="000000"/>
                </a:solidFill>
                <a:effectLst/>
              </a:rPr>
              <a:t> of the Palm Beaches</a:t>
            </a:r>
            <a:r>
              <a:rPr lang="en-GB" sz="4600" b="0" i="0" u="none" strike="noStrike">
                <a:solidFill>
                  <a:srgbClr val="000000"/>
                </a:solidFill>
                <a:effectLst/>
              </a:rPr>
              <a:t>. Available at: https://</a:t>
            </a:r>
            <a:r>
              <a:rPr lang="en-GB" sz="4600" b="0" i="0" u="none" strike="noStrike" err="1">
                <a:solidFill>
                  <a:srgbClr val="000000"/>
                </a:solidFill>
                <a:effectLst/>
              </a:rPr>
              <a:t>www.popb.md</a:t>
            </a:r>
            <a:r>
              <a:rPr lang="en-GB" sz="4600" b="0" i="0" u="none" strike="noStrike">
                <a:solidFill>
                  <a:srgbClr val="000000"/>
                </a:solidFill>
                <a:effectLst/>
              </a:rPr>
              <a:t>/2021/12/03/the-importance-of-strengthening-your-muscles-to-prevent-future-injury/#:~:text=One%20of%20the%20best%</a:t>
            </a:r>
            <a:r>
              <a:rPr lang="en-GB" sz="4600" b="0" i="0" u="none" strike="noStrike" err="1">
                <a:solidFill>
                  <a:srgbClr val="000000"/>
                </a:solidFill>
                <a:effectLst/>
              </a:rPr>
              <a:t>20ways,and</a:t>
            </a:r>
            <a:r>
              <a:rPr lang="en-GB" sz="4600" b="0" i="0" u="none" strike="noStrike">
                <a:solidFill>
                  <a:srgbClr val="000000"/>
                </a:solidFill>
                <a:effectLst/>
              </a:rPr>
              <a:t>%20less%20chance%20of%20injury. (Accessed: 17 February 2025). </a:t>
            </a:r>
          </a:p>
          <a:p>
            <a:pPr marL="383540" indent="-383540"/>
            <a:r>
              <a:rPr lang="en-GB" sz="4600" b="0" i="1" u="none" strike="noStrike">
                <a:solidFill>
                  <a:srgbClr val="000000"/>
                </a:solidFill>
                <a:effectLst/>
              </a:rPr>
              <a:t>Strengthening exercises for the dancer: Evolution PT</a:t>
            </a:r>
            <a:r>
              <a:rPr lang="en-GB" sz="4600" b="0" i="0" u="none" strike="noStrike">
                <a:solidFill>
                  <a:srgbClr val="000000"/>
                </a:solidFill>
                <a:effectLst/>
              </a:rPr>
              <a:t> (2024) </a:t>
            </a:r>
            <a:r>
              <a:rPr lang="en-GB" sz="4600" b="0" i="1" u="none" strike="noStrike">
                <a:solidFill>
                  <a:srgbClr val="000000"/>
                </a:solidFill>
                <a:effectLst/>
              </a:rPr>
              <a:t>Evolution Physical Therapy</a:t>
            </a:r>
            <a:r>
              <a:rPr lang="en-GB" sz="4600" b="0" i="0" u="none" strike="noStrike">
                <a:solidFill>
                  <a:srgbClr val="000000"/>
                </a:solidFill>
                <a:effectLst/>
              </a:rPr>
              <a:t>. Available at: https://www.evolutionphysicaltherapy.com/post/strengthening-exercises-for-the-dancer/ (Accessed: 17 February 2025). </a:t>
            </a:r>
          </a:p>
          <a:p>
            <a:pPr marL="383540" indent="-383540"/>
            <a:r>
              <a:rPr lang="en-GB" sz="4400" b="0" i="0" u="none" strike="noStrike" err="1">
                <a:solidFill>
                  <a:srgbClr val="000000"/>
                </a:solidFill>
                <a:effectLst/>
              </a:rPr>
              <a:t>Koshti</a:t>
            </a:r>
            <a:r>
              <a:rPr lang="en-GB" sz="4400" b="0" i="0" u="none" strike="noStrike">
                <a:solidFill>
                  <a:srgbClr val="000000"/>
                </a:solidFill>
                <a:effectLst/>
              </a:rPr>
              <a:t> , A. (2023) </a:t>
            </a:r>
            <a:r>
              <a:rPr lang="en-GB" sz="4400" b="0" i="1" u="none" strike="noStrike">
                <a:solidFill>
                  <a:srgbClr val="000000"/>
                </a:solidFill>
                <a:effectLst/>
              </a:rPr>
              <a:t>18 best exercises for dancers - for dancers to boost strength</a:t>
            </a:r>
            <a:r>
              <a:rPr lang="en-GB" sz="4400" b="0" i="0" u="none" strike="noStrike">
                <a:solidFill>
                  <a:srgbClr val="000000"/>
                </a:solidFill>
                <a:effectLst/>
              </a:rPr>
              <a:t>, </a:t>
            </a:r>
            <a:r>
              <a:rPr lang="en-GB" sz="4400" b="0" i="1" u="none" strike="noStrike">
                <a:solidFill>
                  <a:srgbClr val="000000"/>
                </a:solidFill>
                <a:effectLst/>
              </a:rPr>
              <a:t>18 best </a:t>
            </a:r>
            <a:r>
              <a:rPr lang="en-GB" sz="4400" b="0" i="1" u="none" strike="noStrike" err="1">
                <a:solidFill>
                  <a:srgbClr val="000000"/>
                </a:solidFill>
                <a:effectLst/>
              </a:rPr>
              <a:t>excersises</a:t>
            </a:r>
            <a:r>
              <a:rPr lang="en-GB" sz="4400" b="0" i="1" u="none" strike="noStrike">
                <a:solidFill>
                  <a:srgbClr val="000000"/>
                </a:solidFill>
                <a:effectLst/>
              </a:rPr>
              <a:t> for dancers</a:t>
            </a:r>
            <a:r>
              <a:rPr lang="en-GB" sz="4400" b="0" i="0" u="none" strike="noStrike">
                <a:solidFill>
                  <a:srgbClr val="000000"/>
                </a:solidFill>
                <a:effectLst/>
              </a:rPr>
              <a:t>. Available at: https://mobilephysiotherapyclinic.net/best-exercises-for-dancers/ (Accessed: 17 February 2025). </a:t>
            </a:r>
          </a:p>
          <a:p>
            <a:pPr marL="383540" indent="-383540"/>
            <a:r>
              <a:rPr lang="en-GB" sz="4400" b="0" i="0" u="none" strike="noStrike">
                <a:solidFill>
                  <a:srgbClr val="000000"/>
                </a:solidFill>
                <a:effectLst/>
              </a:rPr>
              <a:t>Information from slides on </a:t>
            </a:r>
            <a:r>
              <a:rPr lang="en-GB" sz="4400" b="0" i="0" u="none" strike="noStrike" err="1">
                <a:solidFill>
                  <a:srgbClr val="000000"/>
                </a:solidFill>
                <a:effectLst/>
              </a:rPr>
              <a:t>moodle</a:t>
            </a:r>
            <a:r>
              <a:rPr lang="en-GB" sz="4400" b="0" i="0" u="none" strike="noStrike">
                <a:solidFill>
                  <a:srgbClr val="000000"/>
                </a:solidFill>
                <a:effectLst/>
              </a:rPr>
              <a:t> </a:t>
            </a:r>
            <a:endParaRPr lang="en-GB" sz="4600" b="0" i="0" u="none" strike="noStrike">
              <a:solidFill>
                <a:srgbClr val="000000"/>
              </a:solidFill>
              <a:effectLst/>
            </a:endParaRPr>
          </a:p>
          <a:p>
            <a:pPr marL="383540" indent="-383540"/>
            <a:r>
              <a:rPr lang="en-GB" sz="4400">
                <a:solidFill>
                  <a:srgbClr val="000000"/>
                </a:solidFill>
                <a:ea typeface="+mn-lt"/>
                <a:cs typeface="+mn-lt"/>
                <a:hlinkClick r:id="rId2"/>
              </a:rPr>
              <a:t>https://www.bbc.co.uk/bitesize/guides/z9n6sg8/revision/3</a:t>
            </a:r>
            <a:endParaRPr lang="en-GB" sz="4400">
              <a:solidFill>
                <a:srgbClr val="000000"/>
              </a:solidFill>
            </a:endParaRPr>
          </a:p>
          <a:p>
            <a:pPr marL="383540" indent="-383540"/>
            <a:endParaRPr lang="en-GB" sz="4400">
              <a:solidFill>
                <a:srgbClr val="000000"/>
              </a:solidFill>
              <a:ea typeface="+mn-lt"/>
              <a:cs typeface="+mn-lt"/>
            </a:endParaRPr>
          </a:p>
          <a:p>
            <a:pPr marL="383540" indent="-383540"/>
            <a:r>
              <a:rPr lang="en-GB" sz="4400">
                <a:solidFill>
                  <a:srgbClr val="000000"/>
                </a:solidFill>
                <a:ea typeface="+mn-lt"/>
                <a:cs typeface="+mn-lt"/>
                <a:hlinkClick r:id="rId3"/>
              </a:rPr>
              <a:t>https://www.nhs.uk/live-well/exercise/physical-activity-guidelines-older-adults/#:~:text=It%20can%20help%20to%20improve,are%20appropriate%20for%20your%20fitness</a:t>
            </a:r>
            <a:r>
              <a:rPr lang="en-GB" sz="4400">
                <a:solidFill>
                  <a:srgbClr val="000000"/>
                </a:solidFill>
                <a:ea typeface="+mn-lt"/>
                <a:cs typeface="+mn-lt"/>
              </a:rPr>
              <a:t>.</a:t>
            </a:r>
            <a:endParaRPr lang="en-GB" sz="4400">
              <a:solidFill>
                <a:srgbClr val="000000"/>
              </a:solidFill>
            </a:endParaRPr>
          </a:p>
          <a:p>
            <a:pPr marL="383540" indent="-383540"/>
            <a:r>
              <a:rPr lang="en-GB" sz="4400">
                <a:solidFill>
                  <a:srgbClr val="000000"/>
                </a:solidFill>
                <a:ea typeface="+mn-lt"/>
                <a:cs typeface="+mn-lt"/>
                <a:hlinkClick r:id="rId4"/>
              </a:rPr>
              <a:t>https://www.research.colostate.edu/healthyagingcenter/2021/06/23/the-simple-act-of-stretching/#:~:text=Stretching%20reduces%20the%20muscle%20tension,decrease%20in%20depression%20and%20anxiety</a:t>
            </a:r>
            <a:r>
              <a:rPr lang="en-GB" sz="4400">
                <a:solidFill>
                  <a:srgbClr val="000000"/>
                </a:solidFill>
                <a:ea typeface="+mn-lt"/>
                <a:cs typeface="+mn-lt"/>
              </a:rPr>
              <a:t>.</a:t>
            </a:r>
          </a:p>
          <a:p>
            <a:pPr marL="383540" indent="-383540"/>
            <a:endParaRPr lang="en-GB" sz="4400">
              <a:solidFill>
                <a:srgbClr val="000000"/>
              </a:solidFill>
              <a:ea typeface="+mn-lt"/>
              <a:cs typeface="+mn-lt"/>
            </a:endParaRPr>
          </a:p>
          <a:p>
            <a:pPr marL="383540" indent="-383540" algn="ctr"/>
            <a:endParaRPr lang="en-US"/>
          </a:p>
        </p:txBody>
      </p:sp>
    </p:spTree>
    <p:extLst>
      <p:ext uri="{BB962C8B-B14F-4D97-AF65-F5344CB8AC3E}">
        <p14:creationId xmlns:p14="http://schemas.microsoft.com/office/powerpoint/2010/main" val="133521797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Metadata/LabelInfo.xml><?xml version="1.0" encoding="utf-8"?>
<clbl:labelList xmlns:clbl="http://schemas.microsoft.com/office/2020/mipLabelMetadata">
  <clbl:label id="{4e0f11f9-046e-4505-9cb8-db2152311e21}" enabled="0" method="" siteId="{4e0f11f9-046e-4505-9cb8-db2152311e21}" removed="1"/>
</clbl:labelList>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21</Slides>
  <Notes>1</Notes>
  <HiddenSlides>0</HiddenSlide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Crop</vt:lpstr>
      <vt:lpstr>Health and fitness for a dancer</vt:lpstr>
      <vt:lpstr>Overview</vt:lpstr>
      <vt:lpstr>Introduction to fitness and training</vt:lpstr>
      <vt:lpstr>7 key components of fitness</vt:lpstr>
      <vt:lpstr>Fitness and flexibility</vt:lpstr>
      <vt:lpstr>Muscular fitness</vt:lpstr>
      <vt:lpstr>Why is muscular fitness important in Dance</vt:lpstr>
      <vt:lpstr>E X E RC I S E S</vt:lpstr>
      <vt:lpstr>Circuit ideas </vt:lpstr>
      <vt:lpstr>Cool-down stretches </vt:lpstr>
      <vt:lpstr>Importance of fitness in dance </vt:lpstr>
      <vt:lpstr>Importance of Fitness in Dance</vt:lpstr>
      <vt:lpstr>How fitness has benefited my progression</vt:lpstr>
      <vt:lpstr>Cardiovascular fitness and flexibility </vt:lpstr>
      <vt:lpstr>PowerPoint Presentation</vt:lpstr>
      <vt:lpstr>Posture</vt:lpstr>
      <vt:lpstr>Balance and stability </vt:lpstr>
      <vt:lpstr>Weight Distribution </vt:lpstr>
      <vt:lpstr>Transitions</vt:lpstr>
      <vt:lpstr>Performance Quality</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Health and fitness for a dancer</dc:title>
  <dc:creator>Tia Jordan (2303869)</dc:creator>
  <cp:revision>2</cp:revision>
  <dcterms:created xsi:type="dcterms:W3CDTF">2025-02-12T15:33:36Z</dcterms:created>
  <dcterms:modified xsi:type="dcterms:W3CDTF">2025-02-21T17:46:58Z</dcterms:modified>
</cp:coreProperties>
</file>