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4"/>
  </p:sldMasterIdLst>
  <p:notesMasterIdLst>
    <p:notesMasterId r:id="rId16"/>
  </p:notesMasterIdLst>
  <p:handoutMasterIdLst>
    <p:handoutMasterId r:id="rId17"/>
  </p:handoutMasterIdLst>
  <p:sldIdLst>
    <p:sldId id="1497" r:id="rId5"/>
    <p:sldId id="1498" r:id="rId6"/>
    <p:sldId id="1514" r:id="rId7"/>
    <p:sldId id="1519" r:id="rId8"/>
    <p:sldId id="1515" r:id="rId9"/>
    <p:sldId id="1520" r:id="rId10"/>
    <p:sldId id="1521" r:id="rId11"/>
    <p:sldId id="1522" r:id="rId12"/>
    <p:sldId id="1513" r:id="rId13"/>
    <p:sldId id="1518" r:id="rId14"/>
    <p:sldId id="152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9941987A-41B7-49AC-EE6E-03F2D0BD95BA}" name="Daria Naidenov" initials="DN" userId="S::danaidenov@microsoft.com::ab38ab5f-bdf0-4774-ae5a-d2782abb2027"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288C5E-4E75-49EB-8B8C-0764A7663D6B}" v="27" dt="2026-07-04T10:16:39.562"/>
  </p1510:revLst>
</p1510:revInfo>
</file>

<file path=ppt/tableStyles.xml><?xml version="1.0" encoding="utf-8"?>
<a:tblStyleLst xmlns:a="http://schemas.openxmlformats.org/drawingml/2006/main" def="{0E3FDE45-AF77-4B5C-9715-49D594BDF05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73"/>
  </p:normalViewPr>
  <p:slideViewPr>
    <p:cSldViewPr snapToGrid="0">
      <p:cViewPr varScale="1">
        <p:scale>
          <a:sx n="78" d="100"/>
          <a:sy n="78" d="100"/>
        </p:scale>
        <p:origin x="878" y="43"/>
      </p:cViewPr>
      <p:guideLst/>
    </p:cSldViewPr>
  </p:slideViewPr>
  <p:notesTextViewPr>
    <p:cViewPr>
      <p:scale>
        <a:sx n="1" d="1"/>
        <a:sy n="1" d="1"/>
      </p:scale>
      <p:origin x="0" y="0"/>
    </p:cViewPr>
  </p:notesTextViewPr>
  <p:sorterViewPr>
    <p:cViewPr>
      <p:scale>
        <a:sx n="100" d="100"/>
        <a:sy n="100" d="100"/>
      </p:scale>
      <p:origin x="0" y="-1972"/>
    </p:cViewPr>
  </p:sorter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7/3/2026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7/3/2026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6</a:t>
            </a:fld>
            <a:endParaRPr lang="en-US" dirty="0"/>
          </a:p>
        </p:txBody>
      </p:sp>
    </p:spTree>
    <p:extLst>
      <p:ext uri="{BB962C8B-B14F-4D97-AF65-F5344CB8AC3E}">
        <p14:creationId xmlns:p14="http://schemas.microsoft.com/office/powerpoint/2010/main" val="35228227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5109527"/>
            <a:ext cx="10923934" cy="730884"/>
          </a:xfrm>
        </p:spPr>
        <p:txBody>
          <a:bodyPr anchor="t">
            <a:noAutofit/>
          </a:bodyPr>
          <a:lstStyle>
            <a:lvl1pPr algn="l">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0" y="5857241"/>
            <a:ext cx="10923934" cy="382590"/>
          </a:xfrm>
        </p:spPr>
        <p:txBody>
          <a:bodyPr anchor="t">
            <a:no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1"/>
            <a:ext cx="12191999" cy="4728526"/>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Click icon to add picture</a:t>
            </a:r>
            <a:endParaRPr lang="en-US" dirty="0"/>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B3EF4EF1-D9A3-1B4B-824F-63DEB13C7D30}" type="datetime1">
              <a:rPr lang="en-US" smtClean="0"/>
              <a:t>7/3/2026</a:t>
            </a:fld>
            <a:endParaRPr lang="en-US" dirty="0"/>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dirty="0"/>
              <a:t>Growth marketing plan</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42216033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1001714"/>
            <a:ext cx="10923934" cy="75565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34030" y="2138372"/>
            <a:ext cx="10923934" cy="40846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41A8624-D4B9-7C44-BA3F-B13CDFB276DF}" type="datetime1">
              <a:rPr lang="en-US" smtClean="0"/>
              <a:t>7/3/2026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311773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29478" y="632192"/>
            <a:ext cx="4328486" cy="3727766"/>
          </a:xfrm>
        </p:spPr>
        <p:txBody>
          <a:bodyPr anchor="b">
            <a:normAutofit/>
          </a:bodyPr>
          <a:lstStyle>
            <a:lvl1pPr algn="l">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29477" y="4728526"/>
            <a:ext cx="4328487" cy="1494473"/>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Rectangle 6">
            <a:extLst>
              <a:ext uri="{FF2B5EF4-FFF2-40B4-BE49-F238E27FC236}">
                <a16:creationId xmlns:a16="http://schemas.microsoft.com/office/drawing/2014/main" id="{CEC1856D-4088-6C7C-747C-BFC6B595D2C7}"/>
              </a:ext>
            </a:extLst>
          </p:cNvPr>
          <p:cNvSpPr/>
          <p:nvPr userDrawn="1"/>
        </p:nvSpPr>
        <p:spPr>
          <a:xfrm>
            <a:off x="634036" y="634999"/>
            <a:ext cx="5736284" cy="558800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Picture Placeholder 86">
            <a:extLst>
              <a:ext uri="{FF2B5EF4-FFF2-40B4-BE49-F238E27FC236}">
                <a16:creationId xmlns:a16="http://schemas.microsoft.com/office/drawing/2014/main" id="{4C2DEE60-7B9C-F5F8-C631-1BBA2E094FEC}"/>
              </a:ext>
            </a:extLst>
          </p:cNvPr>
          <p:cNvSpPr>
            <a:spLocks noGrp="1"/>
          </p:cNvSpPr>
          <p:nvPr>
            <p:ph type="pic" sz="quarter" idx="15"/>
          </p:nvPr>
        </p:nvSpPr>
        <p:spPr>
          <a:xfrm>
            <a:off x="1137514" y="1041818"/>
            <a:ext cx="4729325" cy="4764694"/>
          </a:xfrm>
          <a:custGeom>
            <a:avLst/>
            <a:gdLst>
              <a:gd name="connsiteX0" fmla="*/ 3182230 w 4729325"/>
              <a:gd name="connsiteY0" fmla="*/ 109 h 4764694"/>
              <a:gd name="connsiteX1" fmla="*/ 4282822 w 4729325"/>
              <a:gd name="connsiteY1" fmla="*/ 421273 h 4764694"/>
              <a:gd name="connsiteX2" fmla="*/ 3747220 w 4729325"/>
              <a:gd name="connsiteY2" fmla="*/ 3734650 h 4764694"/>
              <a:gd name="connsiteX3" fmla="*/ 446504 w 4729325"/>
              <a:gd name="connsiteY3" fmla="*/ 4343421 h 4764694"/>
              <a:gd name="connsiteX4" fmla="*/ 982106 w 4729325"/>
              <a:gd name="connsiteY4" fmla="*/ 1030045 h 4764694"/>
              <a:gd name="connsiteX5" fmla="*/ 3182230 w 4729325"/>
              <a:gd name="connsiteY5" fmla="*/ 109 h 4764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29325" h="4764694">
                <a:moveTo>
                  <a:pt x="3182230" y="109"/>
                </a:moveTo>
                <a:cubicBezTo>
                  <a:pt x="3609712" y="4486"/>
                  <a:pt x="3996485" y="141202"/>
                  <a:pt x="4282822" y="421273"/>
                </a:cubicBezTo>
                <a:cubicBezTo>
                  <a:pt x="5046387" y="1168129"/>
                  <a:pt x="4806591" y="2651578"/>
                  <a:pt x="3747220" y="3734650"/>
                </a:cubicBezTo>
                <a:cubicBezTo>
                  <a:pt x="2687850" y="4817721"/>
                  <a:pt x="1210069" y="5090277"/>
                  <a:pt x="446504" y="4343421"/>
                </a:cubicBezTo>
                <a:cubicBezTo>
                  <a:pt x="-317062" y="3596565"/>
                  <a:pt x="-77265" y="2113116"/>
                  <a:pt x="982106" y="1030045"/>
                </a:cubicBezTo>
                <a:cubicBezTo>
                  <a:pt x="1644213" y="353125"/>
                  <a:pt x="2469760" y="-7187"/>
                  <a:pt x="3182230" y="109"/>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wrap="square">
            <a:noAutofit/>
          </a:bodyPr>
          <a:lstStyle/>
          <a:p>
            <a:r>
              <a:rPr lang="en-US"/>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453002"/>
            <a:ext cx="1707625" cy="365125"/>
          </a:xfrm>
        </p:spPr>
        <p:txBody>
          <a:bodyPr/>
          <a:lstStyle>
            <a:lvl1pPr>
              <a:defRPr>
                <a:solidFill>
                  <a:schemeClr val="tx1"/>
                </a:solidFill>
                <a:effectLst/>
              </a:defRPr>
            </a:lvl1pPr>
          </a:lstStyle>
          <a:p>
            <a:fld id="{52DEFB05-7E9F-904D-9899-4BFD23D31172}" type="datetime1">
              <a:rPr lang="en-US" smtClean="0"/>
              <a:t>7/3/2026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12243223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634999"/>
            <a:ext cx="4328068" cy="3346768"/>
          </a:xfrm>
        </p:spPr>
        <p:txBody>
          <a:bodyPr anchor="t">
            <a:normAutofit/>
          </a:bodyPr>
          <a:lstStyle>
            <a:lvl1pPr algn="l">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0" y="4728526"/>
            <a:ext cx="4328068" cy="14944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Rectangle 3">
            <a:extLst>
              <a:ext uri="{FF2B5EF4-FFF2-40B4-BE49-F238E27FC236}">
                <a16:creationId xmlns:a16="http://schemas.microsoft.com/office/drawing/2014/main" id="{5C1AD1B2-D3AF-262A-9F39-408298341F3B}"/>
              </a:ext>
            </a:extLst>
          </p:cNvPr>
          <p:cNvSpPr/>
          <p:nvPr userDrawn="1"/>
        </p:nvSpPr>
        <p:spPr>
          <a:xfrm>
            <a:off x="5821681" y="634999"/>
            <a:ext cx="5736284" cy="558800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Picture Placeholder 86">
            <a:extLst>
              <a:ext uri="{FF2B5EF4-FFF2-40B4-BE49-F238E27FC236}">
                <a16:creationId xmlns:a16="http://schemas.microsoft.com/office/drawing/2014/main" id="{84DED33C-5879-E539-4CEC-E4EBF6E3309B}"/>
              </a:ext>
            </a:extLst>
          </p:cNvPr>
          <p:cNvSpPr>
            <a:spLocks noGrp="1"/>
          </p:cNvSpPr>
          <p:nvPr>
            <p:ph type="pic" sz="quarter" idx="17"/>
          </p:nvPr>
        </p:nvSpPr>
        <p:spPr>
          <a:xfrm>
            <a:off x="6325159" y="1041818"/>
            <a:ext cx="4729325" cy="4764694"/>
          </a:xfrm>
          <a:custGeom>
            <a:avLst/>
            <a:gdLst>
              <a:gd name="connsiteX0" fmla="*/ 3182230 w 4729325"/>
              <a:gd name="connsiteY0" fmla="*/ 109 h 4764694"/>
              <a:gd name="connsiteX1" fmla="*/ 4282822 w 4729325"/>
              <a:gd name="connsiteY1" fmla="*/ 421273 h 4764694"/>
              <a:gd name="connsiteX2" fmla="*/ 3747220 w 4729325"/>
              <a:gd name="connsiteY2" fmla="*/ 3734650 h 4764694"/>
              <a:gd name="connsiteX3" fmla="*/ 446504 w 4729325"/>
              <a:gd name="connsiteY3" fmla="*/ 4343421 h 4764694"/>
              <a:gd name="connsiteX4" fmla="*/ 982106 w 4729325"/>
              <a:gd name="connsiteY4" fmla="*/ 1030045 h 4764694"/>
              <a:gd name="connsiteX5" fmla="*/ 3182230 w 4729325"/>
              <a:gd name="connsiteY5" fmla="*/ 109 h 4764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29325" h="4764694">
                <a:moveTo>
                  <a:pt x="3182230" y="109"/>
                </a:moveTo>
                <a:cubicBezTo>
                  <a:pt x="3609712" y="4486"/>
                  <a:pt x="3996485" y="141202"/>
                  <a:pt x="4282822" y="421273"/>
                </a:cubicBezTo>
                <a:cubicBezTo>
                  <a:pt x="5046387" y="1168129"/>
                  <a:pt x="4806591" y="2651578"/>
                  <a:pt x="3747220" y="3734650"/>
                </a:cubicBezTo>
                <a:cubicBezTo>
                  <a:pt x="2687850" y="4817721"/>
                  <a:pt x="1210069" y="5090277"/>
                  <a:pt x="446504" y="4343421"/>
                </a:cubicBezTo>
                <a:cubicBezTo>
                  <a:pt x="-317062" y="3596565"/>
                  <a:pt x="-77265" y="2113116"/>
                  <a:pt x="982106" y="1030045"/>
                </a:cubicBezTo>
                <a:cubicBezTo>
                  <a:pt x="1644213" y="353125"/>
                  <a:pt x="2469760" y="-7187"/>
                  <a:pt x="3182230" y="109"/>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wrap="square">
            <a:noAutofit/>
          </a:bodyPr>
          <a:lstStyle/>
          <a:p>
            <a:r>
              <a:rPr lang="en-US"/>
              <a:t>Click icon to add picture</a:t>
            </a:r>
            <a:endParaRPr lang="en-US" dirty="0"/>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137160" y="6453002"/>
            <a:ext cx="1951777" cy="365125"/>
          </a:xfrm>
        </p:spPr>
        <p:txBody>
          <a:bodyPr/>
          <a:lstStyle/>
          <a:p>
            <a:fld id="{253768E5-88AD-F345-813B-E822455F98B0}" type="datetime1">
              <a:rPr lang="en-US" smtClean="0"/>
              <a:t>7/3/2026</a:t>
            </a:fld>
            <a:endParaRPr lang="en-US" dirty="0"/>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2088937" y="6453002"/>
            <a:ext cx="2805405" cy="365125"/>
          </a:xfrm>
        </p:spPr>
        <p:txBody>
          <a:bodyPr/>
          <a:lstStyle/>
          <a:p>
            <a:r>
              <a:rPr lang="en-US" dirty="0"/>
              <a:t>Growth marketing plan</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844578" y="6453002"/>
            <a:ext cx="429207"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98729965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634999"/>
            <a:ext cx="7538424" cy="3346767"/>
          </a:xfrm>
        </p:spPr>
        <p:txBody>
          <a:bodyPr anchor="t">
            <a:normAutofit/>
          </a:bodyPr>
          <a:lstStyle>
            <a:lvl1pPr algn="l">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0" y="4353868"/>
            <a:ext cx="7538424" cy="1869132"/>
          </a:xfrm>
        </p:spPr>
        <p:txBody>
          <a:bodyPr anchor="b">
            <a:normAutofit/>
          </a:bodyPr>
          <a:lstStyle>
            <a:lvl1pPr marL="0" indent="0" algn="l">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FEF188D7-4720-D141-81CC-740F79D50C31}" type="datetime1">
              <a:rPr lang="en-US" smtClean="0"/>
              <a:t>7/3/2026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4893277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58367" y="634999"/>
            <a:ext cx="7514087" cy="3727767"/>
          </a:xfrm>
        </p:spPr>
        <p:txBody>
          <a:bodyPr anchor="b">
            <a:normAutofit/>
          </a:bodyPr>
          <a:lstStyle>
            <a:lvl1pPr algn="l">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58367" y="4743766"/>
            <a:ext cx="7514087" cy="1113476"/>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B6FDE768-21C6-CE4B-B654-E1D0DDCC05FD}" type="datetime1">
              <a:rPr lang="en-US" smtClean="0"/>
              <a:t>7/3/2026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Tree>
    <p:extLst>
      <p:ext uri="{BB962C8B-B14F-4D97-AF65-F5344CB8AC3E}">
        <p14:creationId xmlns:p14="http://schemas.microsoft.com/office/powerpoint/2010/main" val="156409030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133602" y="1404262"/>
            <a:ext cx="7924802" cy="2577504"/>
          </a:xfrm>
        </p:spPr>
        <p:txBody>
          <a:bodyPr anchor="b">
            <a:normAutofit/>
          </a:bodyPr>
          <a:lstStyle>
            <a:lvl1pPr algn="ctr">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133603" y="4362765"/>
            <a:ext cx="7924802" cy="1112519"/>
          </a:xfrm>
        </p:spPr>
        <p:txBody>
          <a:bodyPr>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5835D13D-5B61-AA42-A678-BA823C019B39}" type="datetime1">
              <a:rPr lang="en-US" smtClean="0"/>
              <a:t>7/3/2026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4743744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4">
    <p:spTree>
      <p:nvGrpSpPr>
        <p:cNvPr id="1" name=""/>
        <p:cNvGrpSpPr/>
        <p:nvPr/>
      </p:nvGrpSpPr>
      <p:grpSpPr>
        <a:xfrm>
          <a:off x="0" y="0"/>
          <a:ext cx="0" cy="0"/>
          <a:chOff x="0" y="0"/>
          <a:chExt cx="0" cy="0"/>
        </a:xfrm>
      </p:grpSpPr>
      <p:pic>
        <p:nvPicPr>
          <p:cNvPr id="74" name="Graphic 73">
            <a:extLst>
              <a:ext uri="{FF2B5EF4-FFF2-40B4-BE49-F238E27FC236}">
                <a16:creationId xmlns:a16="http://schemas.microsoft.com/office/drawing/2014/main" id="{234E1407-29E4-7E4C-3151-4DB2B1D49D64}"/>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5821680" y="634999"/>
            <a:ext cx="5736284" cy="5590083"/>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58368" y="1381759"/>
            <a:ext cx="4690543" cy="4977581"/>
          </a:xfrm>
        </p:spPr>
        <p:txBody>
          <a:bodyPr anchor="b">
            <a:normAutofit/>
          </a:bodyPr>
          <a:lstStyle>
            <a:lvl1pPr algn="l">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58368" y="634999"/>
            <a:ext cx="4690543" cy="375615"/>
          </a:xfrm>
        </p:spPr>
        <p:txBody>
          <a:bodyPr anchor="t">
            <a:noAutofit/>
          </a:bodyPr>
          <a:lstStyle>
            <a:lvl1pPr marL="0" indent="0" algn="l">
              <a:buNone/>
              <a:defRPr sz="1800" b="1" i="0">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18F0419B-7218-144B-AE0A-3AE9A5E7F34E}" type="datetime1">
              <a:rPr lang="en-US" smtClean="0"/>
              <a:t>7/3/2026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5946749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2"/>
        </a:solidFill>
        <a:effectLst/>
      </p:bgPr>
    </p:bg>
    <p:spTree>
      <p:nvGrpSpPr>
        <p:cNvPr id="1" name=""/>
        <p:cNvGrpSpPr/>
        <p:nvPr/>
      </p:nvGrpSpPr>
      <p:grpSpPr>
        <a:xfrm>
          <a:off x="0" y="0"/>
          <a:ext cx="0" cy="0"/>
          <a:chOff x="0" y="0"/>
          <a:chExt cx="0" cy="0"/>
        </a:xfrm>
      </p:grpSpPr>
      <p:sp>
        <p:nvSpPr>
          <p:cNvPr id="65" name="Graphic 61">
            <a:extLst>
              <a:ext uri="{FF2B5EF4-FFF2-40B4-BE49-F238E27FC236}">
                <a16:creationId xmlns:a16="http://schemas.microsoft.com/office/drawing/2014/main" id="{0A63388B-7024-A217-D604-87110EA803E6}"/>
              </a:ext>
            </a:extLst>
          </p:cNvPr>
          <p:cNvSpPr/>
          <p:nvPr userDrawn="1"/>
        </p:nvSpPr>
        <p:spPr>
          <a:xfrm>
            <a:off x="5821681" y="631232"/>
            <a:ext cx="6370320" cy="5591768"/>
          </a:xfrm>
          <a:custGeom>
            <a:avLst/>
            <a:gdLst>
              <a:gd name="connsiteX0" fmla="*/ 6286503 w 6286503"/>
              <a:gd name="connsiteY0" fmla="*/ 0 h 5591768"/>
              <a:gd name="connsiteX1" fmla="*/ 0 w 6286503"/>
              <a:gd name="connsiteY1" fmla="*/ 0 h 5591768"/>
              <a:gd name="connsiteX2" fmla="*/ 0 w 6286503"/>
              <a:gd name="connsiteY2" fmla="*/ 5591768 h 5591768"/>
              <a:gd name="connsiteX3" fmla="*/ 6286503 w 6286503"/>
              <a:gd name="connsiteY3" fmla="*/ 5591768 h 5591768"/>
              <a:gd name="connsiteX4" fmla="*/ 6286503 w 6286503"/>
              <a:gd name="connsiteY4" fmla="*/ 4960502 h 5591768"/>
              <a:gd name="connsiteX5" fmla="*/ 5839978 w 6286503"/>
              <a:gd name="connsiteY5" fmla="*/ 2806305 h 5591768"/>
              <a:gd name="connsiteX6" fmla="*/ 4938995 w 6286503"/>
              <a:gd name="connsiteY6" fmla="*/ 4962694 h 5591768"/>
              <a:gd name="connsiteX7" fmla="*/ 4038005 w 6286503"/>
              <a:gd name="connsiteY7" fmla="*/ 2795884 h 5591768"/>
              <a:gd name="connsiteX8" fmla="*/ 4938995 w 6286503"/>
              <a:gd name="connsiteY8" fmla="*/ 629074 h 5591768"/>
              <a:gd name="connsiteX9" fmla="*/ 5839978 w 6286503"/>
              <a:gd name="connsiteY9" fmla="*/ 2785463 h 5591768"/>
              <a:gd name="connsiteX10" fmla="*/ 6286503 w 6286503"/>
              <a:gd name="connsiteY10" fmla="*/ 631266 h 5591768"/>
              <a:gd name="connsiteX11" fmla="*/ 6286503 w 6286503"/>
              <a:gd name="connsiteY11" fmla="*/ 0 h 5591768"/>
              <a:gd name="connsiteX12" fmla="*/ 4037967 w 6286503"/>
              <a:gd name="connsiteY12" fmla="*/ 2795884 h 5591768"/>
              <a:gd name="connsiteX13" fmla="*/ 2612709 w 6286503"/>
              <a:gd name="connsiteY13" fmla="*/ 4962694 h 5591768"/>
              <a:gd name="connsiteX14" fmla="*/ 1187451 w 6286503"/>
              <a:gd name="connsiteY14" fmla="*/ 2795884 h 5591768"/>
              <a:gd name="connsiteX15" fmla="*/ 2612709 w 6286503"/>
              <a:gd name="connsiteY15" fmla="*/ 629074 h 5591768"/>
              <a:gd name="connsiteX16" fmla="*/ 4037967 w 6286503"/>
              <a:gd name="connsiteY16" fmla="*/ 2795884 h 5591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286503" h="5591768">
                <a:moveTo>
                  <a:pt x="6286503" y="0"/>
                </a:moveTo>
                <a:lnTo>
                  <a:pt x="0" y="0"/>
                </a:lnTo>
                <a:lnTo>
                  <a:pt x="0" y="5591768"/>
                </a:lnTo>
                <a:lnTo>
                  <a:pt x="6286503" y="5591768"/>
                </a:lnTo>
                <a:lnTo>
                  <a:pt x="6286503" y="4960502"/>
                </a:lnTo>
                <a:cubicBezTo>
                  <a:pt x="6038758" y="4909248"/>
                  <a:pt x="5841152" y="3965294"/>
                  <a:pt x="5839978" y="2806305"/>
                </a:cubicBezTo>
                <a:cubicBezTo>
                  <a:pt x="5837641" y="3998210"/>
                  <a:pt x="5435152" y="4962694"/>
                  <a:pt x="4938995" y="4962694"/>
                </a:cubicBezTo>
                <a:cubicBezTo>
                  <a:pt x="4441396" y="4962694"/>
                  <a:pt x="4038005" y="3992580"/>
                  <a:pt x="4038005" y="2795884"/>
                </a:cubicBezTo>
                <a:cubicBezTo>
                  <a:pt x="4038005" y="1599189"/>
                  <a:pt x="4441396" y="629074"/>
                  <a:pt x="4938995" y="629074"/>
                </a:cubicBezTo>
                <a:cubicBezTo>
                  <a:pt x="5435152" y="629074"/>
                  <a:pt x="5837641" y="1593559"/>
                  <a:pt x="5839978" y="2785463"/>
                </a:cubicBezTo>
                <a:cubicBezTo>
                  <a:pt x="5841152" y="1626474"/>
                  <a:pt x="6038758" y="682520"/>
                  <a:pt x="6286503" y="631266"/>
                </a:cubicBezTo>
                <a:lnTo>
                  <a:pt x="6286503" y="0"/>
                </a:lnTo>
                <a:close/>
                <a:moveTo>
                  <a:pt x="4037967" y="2795884"/>
                </a:moveTo>
                <a:cubicBezTo>
                  <a:pt x="4037967" y="3992580"/>
                  <a:pt x="3399855" y="4962694"/>
                  <a:pt x="2612709" y="4962694"/>
                </a:cubicBezTo>
                <a:cubicBezTo>
                  <a:pt x="1825562" y="4962694"/>
                  <a:pt x="1187451" y="3992580"/>
                  <a:pt x="1187451" y="2795884"/>
                </a:cubicBezTo>
                <a:cubicBezTo>
                  <a:pt x="1187451" y="1599189"/>
                  <a:pt x="1825562" y="629074"/>
                  <a:pt x="2612709" y="629074"/>
                </a:cubicBezTo>
                <a:cubicBezTo>
                  <a:pt x="3399855" y="629074"/>
                  <a:pt x="4037967" y="1599189"/>
                  <a:pt x="4037967" y="2795884"/>
                </a:cubicBezTo>
                <a:close/>
              </a:path>
            </a:pathLst>
          </a:custGeom>
          <a:solidFill>
            <a:schemeClr val="accent1"/>
          </a:solidFill>
          <a:ln w="6350"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1748474"/>
            <a:ext cx="4714880" cy="4622443"/>
          </a:xfrm>
        </p:spPr>
        <p:txBody>
          <a:bodyPr anchor="b">
            <a:normAutofit/>
          </a:bodyPr>
          <a:lstStyle>
            <a:lvl1pPr algn="l">
              <a:defRPr sz="3600">
                <a:solidFill>
                  <a:schemeClr val="accent1"/>
                </a:solidFill>
              </a:defRPr>
            </a:lvl1p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111D9101-0A20-A644-B98A-5AAB72007147}" type="datetime1">
              <a:rPr lang="en-US" smtClean="0"/>
              <a:t>7/3/2026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87923791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1748474"/>
            <a:ext cx="4714880" cy="4622443"/>
          </a:xfrm>
        </p:spPr>
        <p:txBody>
          <a:bodyPr anchor="b">
            <a:normAutofit/>
          </a:bodyPr>
          <a:lstStyle>
            <a:lvl1pPr algn="l">
              <a:defRPr sz="3600">
                <a:solidFill>
                  <a:schemeClr val="accent2"/>
                </a:solidFill>
              </a:defRPr>
            </a:lvl1pPr>
          </a:lstStyle>
          <a:p>
            <a:r>
              <a:rPr lang="en-US"/>
              <a:t>Click to edit Master title style</a:t>
            </a:r>
            <a:endParaRPr lang="en-US" dirty="0"/>
          </a:p>
        </p:txBody>
      </p:sp>
      <p:sp>
        <p:nvSpPr>
          <p:cNvPr id="38" name="Freeform 37">
            <a:extLst>
              <a:ext uri="{FF2B5EF4-FFF2-40B4-BE49-F238E27FC236}">
                <a16:creationId xmlns:a16="http://schemas.microsoft.com/office/drawing/2014/main" id="{AC5D035A-BE15-109F-79F7-BD7B8ADBC513}"/>
              </a:ext>
            </a:extLst>
          </p:cNvPr>
          <p:cNvSpPr/>
          <p:nvPr userDrawn="1"/>
        </p:nvSpPr>
        <p:spPr>
          <a:xfrm>
            <a:off x="5821681" y="-5731"/>
            <a:ext cx="5736284" cy="6228731"/>
          </a:xfrm>
          <a:custGeom>
            <a:avLst/>
            <a:gdLst>
              <a:gd name="connsiteX0" fmla="*/ 2868142 w 5736284"/>
              <a:gd name="connsiteY0" fmla="*/ 634964 h 6228731"/>
              <a:gd name="connsiteX1" fmla="*/ 702690 w 5736284"/>
              <a:gd name="connsiteY1" fmla="*/ 1103204 h 6228731"/>
              <a:gd name="connsiteX2" fmla="*/ 2857727 w 5736284"/>
              <a:gd name="connsiteY2" fmla="*/ 1571436 h 6228731"/>
              <a:gd name="connsiteX3" fmla="*/ 702690 w 5736284"/>
              <a:gd name="connsiteY3" fmla="*/ 2473342 h 6228731"/>
              <a:gd name="connsiteX4" fmla="*/ 2868142 w 5736284"/>
              <a:gd name="connsiteY4" fmla="*/ 3375255 h 6228731"/>
              <a:gd name="connsiteX5" fmla="*/ 5033593 w 5736284"/>
              <a:gd name="connsiteY5" fmla="*/ 2473342 h 6228731"/>
              <a:gd name="connsiteX6" fmla="*/ 2878556 w 5736284"/>
              <a:gd name="connsiteY6" fmla="*/ 1571436 h 6228731"/>
              <a:gd name="connsiteX7" fmla="*/ 5033593 w 5736284"/>
              <a:gd name="connsiteY7" fmla="*/ 1103204 h 6228731"/>
              <a:gd name="connsiteX8" fmla="*/ 2868142 w 5736284"/>
              <a:gd name="connsiteY8" fmla="*/ 634964 h 6228731"/>
              <a:gd name="connsiteX9" fmla="*/ 0 w 5736284"/>
              <a:gd name="connsiteY9" fmla="*/ 0 h 6228731"/>
              <a:gd name="connsiteX10" fmla="*/ 5736284 w 5736284"/>
              <a:gd name="connsiteY10" fmla="*/ 0 h 6228731"/>
              <a:gd name="connsiteX11" fmla="*/ 5736284 w 5736284"/>
              <a:gd name="connsiteY11" fmla="*/ 6228731 h 6228731"/>
              <a:gd name="connsiteX12" fmla="*/ 2868142 w 5736284"/>
              <a:gd name="connsiteY12" fmla="*/ 6228731 h 6228731"/>
              <a:gd name="connsiteX13" fmla="*/ 5033593 w 5736284"/>
              <a:gd name="connsiteY13" fmla="*/ 4802012 h 6228731"/>
              <a:gd name="connsiteX14" fmla="*/ 2868142 w 5736284"/>
              <a:gd name="connsiteY14" fmla="*/ 3375293 h 6228731"/>
              <a:gd name="connsiteX15" fmla="*/ 702690 w 5736284"/>
              <a:gd name="connsiteY15" fmla="*/ 4802012 h 6228731"/>
              <a:gd name="connsiteX16" fmla="*/ 2868142 w 5736284"/>
              <a:gd name="connsiteY16" fmla="*/ 6228731 h 6228731"/>
              <a:gd name="connsiteX17" fmla="*/ 0 w 5736284"/>
              <a:gd name="connsiteY17" fmla="*/ 6228731 h 6228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36284" h="6228731">
                <a:moveTo>
                  <a:pt x="2868142" y="634964"/>
                </a:moveTo>
                <a:cubicBezTo>
                  <a:pt x="1672197" y="634964"/>
                  <a:pt x="702690" y="844602"/>
                  <a:pt x="702690" y="1103204"/>
                </a:cubicBezTo>
                <a:cubicBezTo>
                  <a:pt x="702690" y="1361054"/>
                  <a:pt x="1666570" y="1570228"/>
                  <a:pt x="2857727" y="1571436"/>
                </a:cubicBezTo>
                <a:cubicBezTo>
                  <a:pt x="1666570" y="1573775"/>
                  <a:pt x="702690" y="1976676"/>
                  <a:pt x="702690" y="2473342"/>
                </a:cubicBezTo>
                <a:cubicBezTo>
                  <a:pt x="702690" y="2971451"/>
                  <a:pt x="1672197" y="3375255"/>
                  <a:pt x="2868142" y="3375255"/>
                </a:cubicBezTo>
                <a:cubicBezTo>
                  <a:pt x="4064087" y="3375255"/>
                  <a:pt x="5033593" y="2971451"/>
                  <a:pt x="5033593" y="2473342"/>
                </a:cubicBezTo>
                <a:cubicBezTo>
                  <a:pt x="5033593" y="1976676"/>
                  <a:pt x="4069714" y="1573775"/>
                  <a:pt x="2878556" y="1571436"/>
                </a:cubicBezTo>
                <a:cubicBezTo>
                  <a:pt x="4069714" y="1570228"/>
                  <a:pt x="5033593" y="1361054"/>
                  <a:pt x="5033593" y="1103204"/>
                </a:cubicBezTo>
                <a:cubicBezTo>
                  <a:pt x="5033593" y="844602"/>
                  <a:pt x="4064087" y="634964"/>
                  <a:pt x="2868142" y="634964"/>
                </a:cubicBezTo>
                <a:close/>
                <a:moveTo>
                  <a:pt x="0" y="0"/>
                </a:moveTo>
                <a:lnTo>
                  <a:pt x="5736284" y="0"/>
                </a:lnTo>
                <a:lnTo>
                  <a:pt x="5736284" y="6228731"/>
                </a:lnTo>
                <a:lnTo>
                  <a:pt x="2868142" y="6228731"/>
                </a:lnTo>
                <a:cubicBezTo>
                  <a:pt x="4064087" y="6228731"/>
                  <a:pt x="5033593" y="5589965"/>
                  <a:pt x="5033593" y="4802012"/>
                </a:cubicBezTo>
                <a:cubicBezTo>
                  <a:pt x="5033593" y="4014059"/>
                  <a:pt x="4064087" y="3375293"/>
                  <a:pt x="2868142" y="3375293"/>
                </a:cubicBezTo>
                <a:cubicBezTo>
                  <a:pt x="1672197" y="3375293"/>
                  <a:pt x="702690" y="4014059"/>
                  <a:pt x="702690" y="4802012"/>
                </a:cubicBezTo>
                <a:cubicBezTo>
                  <a:pt x="702690" y="5589965"/>
                  <a:pt x="1672197" y="6228731"/>
                  <a:pt x="2868142" y="6228731"/>
                </a:cubicBezTo>
                <a:lnTo>
                  <a:pt x="0" y="6228731"/>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111D9101-0A20-A644-B98A-5AAB72007147}" type="datetime1">
              <a:rPr lang="en-US" smtClean="0"/>
              <a:pPr/>
              <a:t>7/3/2026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dirty="0"/>
              <a:t>Growth marketing plan</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63497362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34029" y="664108"/>
            <a:ext cx="8481400" cy="1465367"/>
          </a:xfrm>
        </p:spPr>
        <p:txBody>
          <a:bodyPr anchor="b">
            <a:normAutofit/>
          </a:bodyPr>
          <a:lstStyle>
            <a:lvl1pPr>
              <a:defRPr sz="44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34029" y="2495234"/>
            <a:ext cx="8481400" cy="3727766"/>
          </a:xfrm>
        </p:spPr>
        <p:txBody>
          <a:bodyPr>
            <a:normAutofit/>
          </a:bodyPr>
          <a:lstStyle>
            <a:lvl1pPr marL="457200" indent="-457200">
              <a:buFont typeface="+mj-lt"/>
              <a:buAutoNum type="arabicPeriod"/>
              <a:defRPr sz="1600"/>
            </a:lvl1pPr>
            <a:lvl2pPr marL="685800" indent="-457200">
              <a:buFont typeface="+mj-lt"/>
              <a:buAutoNum type="arabicPeriod"/>
              <a:defRPr sz="1600"/>
            </a:lvl2pPr>
            <a:lvl3pPr marL="800100" indent="-342900">
              <a:buFont typeface="+mj-lt"/>
              <a:buAutoNum type="arabicPeriod"/>
              <a:defRPr sz="1600"/>
            </a:lvl3pPr>
            <a:lvl4pPr marL="1028700" indent="-342900">
              <a:buFont typeface="+mj-lt"/>
              <a:buAutoNum type="arabicPeriod"/>
              <a:defRPr sz="1600"/>
            </a:lvl4pPr>
            <a:lvl5pPr marL="1257300" indent="-342900">
              <a:buFont typeface="+mj-lt"/>
              <a:buAutoNum type="arabicPeriod"/>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7C3D50EA-7C99-C642-BDB8-78B050F52948}" type="datetime1">
              <a:rPr lang="en-US" smtClean="0"/>
              <a:t>7/3/2026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Growth marketing plan</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9970608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858000" y="1001716"/>
            <a:ext cx="4663440" cy="1503374"/>
          </a:xfrm>
        </p:spPr>
        <p:txBody>
          <a:bodyPr anchor="b">
            <a:normAutofit/>
          </a:bodyPr>
          <a:lstStyle>
            <a:lvl1pPr>
              <a:defRPr sz="3600"/>
            </a:lvl1pPr>
          </a:lstStyle>
          <a:p>
            <a:r>
              <a:rPr lang="en-US"/>
              <a:t>Click to edit Master title style</a:t>
            </a:r>
            <a:endParaRPr lang="en-US" dirty="0"/>
          </a:p>
        </p:txBody>
      </p:sp>
      <p:sp>
        <p:nvSpPr>
          <p:cNvPr id="6" name="Rectangle 5">
            <a:extLst>
              <a:ext uri="{FF2B5EF4-FFF2-40B4-BE49-F238E27FC236}">
                <a16:creationId xmlns:a16="http://schemas.microsoft.com/office/drawing/2014/main" id="{78BB3D62-CDA4-76D5-336B-27C0EC9C46CE}"/>
              </a:ext>
            </a:extLst>
          </p:cNvPr>
          <p:cNvSpPr/>
          <p:nvPr userDrawn="1"/>
        </p:nvSpPr>
        <p:spPr>
          <a:xfrm>
            <a:off x="0" y="634999"/>
            <a:ext cx="6370319" cy="558800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34">
            <a:extLst>
              <a:ext uri="{FF2B5EF4-FFF2-40B4-BE49-F238E27FC236}">
                <a16:creationId xmlns:a16="http://schemas.microsoft.com/office/drawing/2014/main" id="{889B4C2F-1506-76B3-8948-1B68AC994F09}"/>
              </a:ext>
            </a:extLst>
          </p:cNvPr>
          <p:cNvSpPr>
            <a:spLocks noGrp="1"/>
          </p:cNvSpPr>
          <p:nvPr>
            <p:ph type="pic" sz="quarter" idx="15"/>
          </p:nvPr>
        </p:nvSpPr>
        <p:spPr>
          <a:xfrm>
            <a:off x="441959" y="1493440"/>
            <a:ext cx="5486400" cy="3867912"/>
          </a:xfrm>
          <a:custGeom>
            <a:avLst/>
            <a:gdLst>
              <a:gd name="connsiteX0" fmla="*/ 2743200 w 5486400"/>
              <a:gd name="connsiteY0" fmla="*/ 0 h 3871118"/>
              <a:gd name="connsiteX1" fmla="*/ 5486400 w 5486400"/>
              <a:gd name="connsiteY1" fmla="*/ 1943100 h 3871118"/>
              <a:gd name="connsiteX2" fmla="*/ 3296051 w 5486400"/>
              <a:gd name="connsiteY2" fmla="*/ 3846723 h 3871118"/>
              <a:gd name="connsiteX3" fmla="*/ 3070390 w 5486400"/>
              <a:gd name="connsiteY3" fmla="*/ 3871118 h 3871118"/>
              <a:gd name="connsiteX4" fmla="*/ 2416010 w 5486400"/>
              <a:gd name="connsiteY4" fmla="*/ 3871118 h 3871118"/>
              <a:gd name="connsiteX5" fmla="*/ 2190349 w 5486400"/>
              <a:gd name="connsiteY5" fmla="*/ 3846723 h 3871118"/>
              <a:gd name="connsiteX6" fmla="*/ 0 w 5486400"/>
              <a:gd name="connsiteY6" fmla="*/ 1943100 h 3871118"/>
              <a:gd name="connsiteX7" fmla="*/ 2743200 w 5486400"/>
              <a:gd name="connsiteY7" fmla="*/ 0 h 3871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86400" h="3871118">
                <a:moveTo>
                  <a:pt x="2743200" y="0"/>
                </a:moveTo>
                <a:cubicBezTo>
                  <a:pt x="4258228" y="0"/>
                  <a:pt x="5486400" y="869956"/>
                  <a:pt x="5486400" y="1943100"/>
                </a:cubicBezTo>
                <a:cubicBezTo>
                  <a:pt x="5486400" y="2882101"/>
                  <a:pt x="4546081" y="3665536"/>
                  <a:pt x="3296051" y="3846723"/>
                </a:cubicBezTo>
                <a:lnTo>
                  <a:pt x="3070390" y="3871118"/>
                </a:lnTo>
                <a:lnTo>
                  <a:pt x="2416010" y="3871118"/>
                </a:lnTo>
                <a:lnTo>
                  <a:pt x="2190349" y="3846723"/>
                </a:lnTo>
                <a:cubicBezTo>
                  <a:pt x="940320" y="3665536"/>
                  <a:pt x="0" y="2882101"/>
                  <a:pt x="0" y="1943100"/>
                </a:cubicBezTo>
                <a:cubicBezTo>
                  <a:pt x="0" y="869956"/>
                  <a:pt x="1228172" y="0"/>
                  <a:pt x="2743200" y="0"/>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a:ln>
            <a:noFill/>
          </a:ln>
        </p:spPr>
        <p:txBody>
          <a:bodyPr wrap="square">
            <a:noAutofit/>
          </a:bodyPr>
          <a:lstStyle/>
          <a:p>
            <a:r>
              <a:rPr lang="en-US"/>
              <a:t>Click icon to add picture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858000" y="2886088"/>
            <a:ext cx="4663440" cy="3336912"/>
          </a:xfrm>
        </p:spPr>
        <p:txBody>
          <a:bodyPr>
            <a:normAutofit/>
          </a:bodyPr>
          <a:lstStyle>
            <a:lvl1pPr marL="457200" indent="-457200">
              <a:buFont typeface="+mj-lt"/>
              <a:buAutoNum type="arabicPeriod"/>
              <a:defRPr sz="1600"/>
            </a:lvl1pPr>
            <a:lvl2pPr marL="571500" indent="-342900">
              <a:buFont typeface="+mj-lt"/>
              <a:buAutoNum type="arabicPeriod"/>
              <a:defRPr sz="1600"/>
            </a:lvl2pPr>
            <a:lvl3pPr marL="800100" indent="-342900">
              <a:buFont typeface="+mj-lt"/>
              <a:buAutoNum type="arabicPeriod"/>
              <a:defRPr sz="1600"/>
            </a:lvl3pPr>
            <a:lvl4pPr marL="1028700" indent="-342900">
              <a:buFont typeface="+mj-lt"/>
              <a:buAutoNum type="arabicPeriod"/>
              <a:defRPr sz="1600"/>
            </a:lvl4pPr>
            <a:lvl5pPr>
              <a:buFont typeface="+mj-lt"/>
              <a:buAutoNum type="arabicPeriod"/>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6857999" y="6453002"/>
            <a:ext cx="1996689" cy="365125"/>
          </a:xfrm>
        </p:spPr>
        <p:txBody>
          <a:bodyPr/>
          <a:lstStyle/>
          <a:p>
            <a:fld id="{F157801D-503B-EF46-ADEC-5C959CCCA979}" type="datetime1">
              <a:rPr lang="en-US" smtClean="0"/>
              <a:t>7/3/2026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Growth marketing plan</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8082266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57343" y="1001716"/>
            <a:ext cx="4305184" cy="755658"/>
          </a:xfrm>
        </p:spPr>
        <p:txBody>
          <a:bodyPr anchor="t">
            <a:normAutofit/>
          </a:bodyPr>
          <a:lstStyle>
            <a:lvl1pPr>
              <a:defRPr sz="36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57343" y="2138373"/>
            <a:ext cx="4331151" cy="4084627"/>
          </a:xfrm>
        </p:spPr>
        <p:txBody>
          <a:bodyPr>
            <a:normAutofit/>
          </a:bodyPr>
          <a:lstStyle>
            <a:lvl1pPr marL="457200" indent="-457200">
              <a:lnSpc>
                <a:spcPct val="90000"/>
              </a:lnSpc>
              <a:buFont typeface="+mj-lt"/>
              <a:buAutoNum type="arabicPeriod"/>
              <a:defRPr sz="1800"/>
            </a:lvl1pPr>
            <a:lvl2pPr marL="571500" indent="-342900">
              <a:lnSpc>
                <a:spcPct val="90000"/>
              </a:lnSpc>
              <a:buFont typeface="+mj-lt"/>
              <a:buAutoNum type="arabicPeriod"/>
              <a:defRPr sz="1800"/>
            </a:lvl2pPr>
            <a:lvl3pPr marL="800100" indent="-342900">
              <a:lnSpc>
                <a:spcPct val="90000"/>
              </a:lnSpc>
              <a:buFont typeface="+mj-lt"/>
              <a:buAutoNum type="arabicPeriod"/>
              <a:defRPr sz="1800"/>
            </a:lvl3pPr>
            <a:lvl4pPr marL="1028700" indent="-342900">
              <a:lnSpc>
                <a:spcPct val="90000"/>
              </a:lnSpc>
              <a:buFont typeface="+mj-lt"/>
              <a:buAutoNum type="arabicPeriod"/>
              <a:defRPr sz="1800"/>
            </a:lvl4pPr>
            <a:lvl5pPr>
              <a:lnSpc>
                <a:spcPct val="90000"/>
              </a:lnSpc>
              <a:buFont typeface="+mj-lt"/>
              <a:buAutoNum type="arabicPeriod"/>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1" name="Rectangle 100">
            <a:extLst>
              <a:ext uri="{FF2B5EF4-FFF2-40B4-BE49-F238E27FC236}">
                <a16:creationId xmlns:a16="http://schemas.microsoft.com/office/drawing/2014/main" id="{E65F00CF-7379-A045-910C-C8066878311E}"/>
              </a:ext>
            </a:extLst>
          </p:cNvPr>
          <p:cNvSpPr/>
          <p:nvPr userDrawn="1"/>
        </p:nvSpPr>
        <p:spPr>
          <a:xfrm>
            <a:off x="5821680" y="634999"/>
            <a:ext cx="6370319" cy="558800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Picture Placeholder 34">
            <a:extLst>
              <a:ext uri="{FF2B5EF4-FFF2-40B4-BE49-F238E27FC236}">
                <a16:creationId xmlns:a16="http://schemas.microsoft.com/office/drawing/2014/main" id="{8E8E9733-3F6B-B96D-7402-8479FE56307A}"/>
              </a:ext>
            </a:extLst>
          </p:cNvPr>
          <p:cNvSpPr>
            <a:spLocks noGrp="1"/>
          </p:cNvSpPr>
          <p:nvPr>
            <p:ph type="pic" sz="quarter" idx="15"/>
          </p:nvPr>
        </p:nvSpPr>
        <p:spPr>
          <a:xfrm>
            <a:off x="6263639" y="1493440"/>
            <a:ext cx="5486400" cy="3867912"/>
          </a:xfrm>
          <a:custGeom>
            <a:avLst/>
            <a:gdLst>
              <a:gd name="connsiteX0" fmla="*/ 2743200 w 5486400"/>
              <a:gd name="connsiteY0" fmla="*/ 0 h 3871118"/>
              <a:gd name="connsiteX1" fmla="*/ 5486400 w 5486400"/>
              <a:gd name="connsiteY1" fmla="*/ 1943100 h 3871118"/>
              <a:gd name="connsiteX2" fmla="*/ 3296051 w 5486400"/>
              <a:gd name="connsiteY2" fmla="*/ 3846723 h 3871118"/>
              <a:gd name="connsiteX3" fmla="*/ 3070390 w 5486400"/>
              <a:gd name="connsiteY3" fmla="*/ 3871118 h 3871118"/>
              <a:gd name="connsiteX4" fmla="*/ 2416010 w 5486400"/>
              <a:gd name="connsiteY4" fmla="*/ 3871118 h 3871118"/>
              <a:gd name="connsiteX5" fmla="*/ 2190349 w 5486400"/>
              <a:gd name="connsiteY5" fmla="*/ 3846723 h 3871118"/>
              <a:gd name="connsiteX6" fmla="*/ 0 w 5486400"/>
              <a:gd name="connsiteY6" fmla="*/ 1943100 h 3871118"/>
              <a:gd name="connsiteX7" fmla="*/ 2743200 w 5486400"/>
              <a:gd name="connsiteY7" fmla="*/ 0 h 3871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86400" h="3871118">
                <a:moveTo>
                  <a:pt x="2743200" y="0"/>
                </a:moveTo>
                <a:cubicBezTo>
                  <a:pt x="4258228" y="0"/>
                  <a:pt x="5486400" y="869956"/>
                  <a:pt x="5486400" y="1943100"/>
                </a:cubicBezTo>
                <a:cubicBezTo>
                  <a:pt x="5486400" y="2882101"/>
                  <a:pt x="4546081" y="3665536"/>
                  <a:pt x="3296051" y="3846723"/>
                </a:cubicBezTo>
                <a:lnTo>
                  <a:pt x="3070390" y="3871118"/>
                </a:lnTo>
                <a:lnTo>
                  <a:pt x="2416010" y="3871118"/>
                </a:lnTo>
                <a:lnTo>
                  <a:pt x="2190349" y="3846723"/>
                </a:lnTo>
                <a:cubicBezTo>
                  <a:pt x="940320" y="3665536"/>
                  <a:pt x="0" y="2882101"/>
                  <a:pt x="0" y="1943100"/>
                </a:cubicBezTo>
                <a:cubicBezTo>
                  <a:pt x="0" y="869956"/>
                  <a:pt x="1228172" y="0"/>
                  <a:pt x="2743200" y="0"/>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a:ln>
            <a:noFill/>
          </a:ln>
        </p:spPr>
        <p:txBody>
          <a:bodyPr wrap="square">
            <a:noAutofit/>
          </a:bodyPr>
          <a:lstStyle/>
          <a:p>
            <a:r>
              <a:rPr lang="en-US"/>
              <a:t>Click icon to add picture</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6857999" y="6453002"/>
            <a:ext cx="1996689" cy="365125"/>
          </a:xfrm>
        </p:spPr>
        <p:txBody>
          <a:bodyPr/>
          <a:lstStyle/>
          <a:p>
            <a:fld id="{0DEB9912-DA83-3943-A195-65BA8C060432}" type="datetime1">
              <a:rPr lang="en-US" smtClean="0"/>
              <a:t>7/3/2026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Growth marketing plan</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3766752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47" name="Freeform 46">
            <a:extLst>
              <a:ext uri="{FF2B5EF4-FFF2-40B4-BE49-F238E27FC236}">
                <a16:creationId xmlns:a16="http://schemas.microsoft.com/office/drawing/2014/main" id="{EAFFA32D-4823-3A31-3A5A-72A0B530D8A2}"/>
              </a:ext>
            </a:extLst>
          </p:cNvPr>
          <p:cNvSpPr/>
          <p:nvPr userDrawn="1"/>
        </p:nvSpPr>
        <p:spPr>
          <a:xfrm rot="5400000" flipV="1">
            <a:off x="322554" y="307271"/>
            <a:ext cx="5329421" cy="4714880"/>
          </a:xfrm>
          <a:custGeom>
            <a:avLst/>
            <a:gdLst>
              <a:gd name="connsiteX0" fmla="*/ 1894180 w 5329421"/>
              <a:gd name="connsiteY0" fmla="*/ 2357439 h 4714880"/>
              <a:gd name="connsiteX1" fmla="*/ 3578496 w 5329421"/>
              <a:gd name="connsiteY1" fmla="*/ 4714878 h 4714880"/>
              <a:gd name="connsiteX2" fmla="*/ 3611865 w 5329421"/>
              <a:gd name="connsiteY2" fmla="*/ 4712520 h 4714880"/>
              <a:gd name="connsiteX3" fmla="*/ 3645262 w 5329421"/>
              <a:gd name="connsiteY3" fmla="*/ 4714880 h 4714880"/>
              <a:gd name="connsiteX4" fmla="*/ 5320882 w 5329421"/>
              <a:gd name="connsiteY4" fmla="*/ 2598475 h 4714880"/>
              <a:gd name="connsiteX5" fmla="*/ 5329421 w 5329421"/>
              <a:gd name="connsiteY5" fmla="*/ 2361794 h 4714880"/>
              <a:gd name="connsiteX6" fmla="*/ 5329421 w 5329421"/>
              <a:gd name="connsiteY6" fmla="*/ 2353088 h 4714880"/>
              <a:gd name="connsiteX7" fmla="*/ 5320882 w 5329421"/>
              <a:gd name="connsiteY7" fmla="*/ 2116407 h 4714880"/>
              <a:gd name="connsiteX8" fmla="*/ 3645262 w 5329421"/>
              <a:gd name="connsiteY8" fmla="*/ 2 h 4714880"/>
              <a:gd name="connsiteX9" fmla="*/ 3611893 w 5329421"/>
              <a:gd name="connsiteY9" fmla="*/ 2361 h 4714880"/>
              <a:gd name="connsiteX10" fmla="*/ 3578496 w 5329421"/>
              <a:gd name="connsiteY10" fmla="*/ 0 h 4714880"/>
              <a:gd name="connsiteX11" fmla="*/ 1894180 w 5329421"/>
              <a:gd name="connsiteY11" fmla="*/ 2357439 h 4714880"/>
              <a:gd name="connsiteX12" fmla="*/ 0 w 5329421"/>
              <a:gd name="connsiteY12" fmla="*/ 881203 h 4714880"/>
              <a:gd name="connsiteX13" fmla="*/ 0 w 5329421"/>
              <a:gd name="connsiteY13" fmla="*/ 3833675 h 4714880"/>
              <a:gd name="connsiteX14" fmla="*/ 9467 w 5329421"/>
              <a:gd name="connsiteY14" fmla="*/ 3861551 h 4714880"/>
              <a:gd name="connsiteX15" fmla="*/ 829380 w 5329421"/>
              <a:gd name="connsiteY15" fmla="*/ 4714878 h 4714880"/>
              <a:gd name="connsiteX16" fmla="*/ 1894134 w 5329421"/>
              <a:gd name="connsiteY16" fmla="*/ 2357439 h 4714880"/>
              <a:gd name="connsiteX17" fmla="*/ 829380 w 5329421"/>
              <a:gd name="connsiteY17" fmla="*/ 0 h 4714880"/>
              <a:gd name="connsiteX18" fmla="*/ 9467 w 5329421"/>
              <a:gd name="connsiteY18" fmla="*/ 853328 h 4714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329421" h="4714880">
                <a:moveTo>
                  <a:pt x="1894180" y="2357439"/>
                </a:moveTo>
                <a:cubicBezTo>
                  <a:pt x="1894180" y="3659415"/>
                  <a:pt x="2648276" y="4714878"/>
                  <a:pt x="3578496" y="4714878"/>
                </a:cubicBezTo>
                <a:lnTo>
                  <a:pt x="3611865" y="4712520"/>
                </a:lnTo>
                <a:lnTo>
                  <a:pt x="3645262" y="4714880"/>
                </a:lnTo>
                <a:cubicBezTo>
                  <a:pt x="4517343" y="4714880"/>
                  <a:pt x="5234628" y="3787227"/>
                  <a:pt x="5320882" y="2598475"/>
                </a:cubicBezTo>
                <a:lnTo>
                  <a:pt x="5329421" y="2361794"/>
                </a:lnTo>
                <a:lnTo>
                  <a:pt x="5329421" y="2353088"/>
                </a:lnTo>
                <a:lnTo>
                  <a:pt x="5320882" y="2116407"/>
                </a:lnTo>
                <a:cubicBezTo>
                  <a:pt x="5234628" y="927654"/>
                  <a:pt x="4517343" y="2"/>
                  <a:pt x="3645262" y="2"/>
                </a:cubicBezTo>
                <a:lnTo>
                  <a:pt x="3611893" y="2361"/>
                </a:lnTo>
                <a:lnTo>
                  <a:pt x="3578496" y="0"/>
                </a:lnTo>
                <a:cubicBezTo>
                  <a:pt x="2648276" y="0"/>
                  <a:pt x="1894180" y="1055462"/>
                  <a:pt x="1894180" y="2357439"/>
                </a:cubicBezTo>
                <a:close/>
                <a:moveTo>
                  <a:pt x="0" y="881203"/>
                </a:moveTo>
                <a:lnTo>
                  <a:pt x="0" y="3833675"/>
                </a:lnTo>
                <a:lnTo>
                  <a:pt x="9467" y="3861551"/>
                </a:lnTo>
                <a:cubicBezTo>
                  <a:pt x="204772" y="4382861"/>
                  <a:pt x="499564" y="4714878"/>
                  <a:pt x="829380" y="4714878"/>
                </a:cubicBezTo>
                <a:cubicBezTo>
                  <a:pt x="1417423" y="4714878"/>
                  <a:pt x="1894134" y="3659415"/>
                  <a:pt x="1894134" y="2357439"/>
                </a:cubicBezTo>
                <a:cubicBezTo>
                  <a:pt x="1894134" y="1055462"/>
                  <a:pt x="1417423" y="0"/>
                  <a:pt x="829380" y="0"/>
                </a:cubicBezTo>
                <a:cubicBezTo>
                  <a:pt x="499564" y="0"/>
                  <a:pt x="204772" y="332017"/>
                  <a:pt x="9467" y="853328"/>
                </a:cubicBezTo>
                <a:close/>
              </a:path>
            </a:pathLst>
          </a:custGeom>
          <a:solidFill>
            <a:schemeClr val="accent2"/>
          </a:solidFill>
          <a:ln w="678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6" y="2495233"/>
            <a:ext cx="4714881" cy="2233293"/>
          </a:xfrm>
        </p:spPr>
        <p:txBody>
          <a:bodyPr anchor="ctr">
            <a:normAutofit/>
          </a:bodyPr>
          <a:lstStyle>
            <a:lvl1pPr algn="ctr">
              <a:defRPr sz="3600">
                <a:solidFill>
                  <a:schemeClr val="accent1"/>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86500" y="2495233"/>
            <a:ext cx="5271464" cy="2233294"/>
          </a:xfrm>
        </p:spPr>
        <p:txBody>
          <a:bodyPr anchor="ctr"/>
          <a:lstStyle>
            <a:lvl1pPr marL="0" indent="0" algn="l">
              <a:buNone/>
              <a:defRPr/>
            </a:lvl1pPr>
            <a:lvl2pPr marL="228600" indent="0" algn="l">
              <a:buNone/>
              <a:defRPr/>
            </a:lvl2pPr>
            <a:lvl3pPr marL="457200" indent="0" algn="l">
              <a:buNone/>
              <a:defRPr/>
            </a:lvl3pPr>
            <a:lvl4pPr marL="685800" indent="0" algn="l">
              <a:buNone/>
              <a:defRPr/>
            </a:lvl4pPr>
            <a:lvl5pPr marL="914400" indent="0" algn="l">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B0D4203-094B-0D4B-879D-04F5C4F2A8FE}" type="datetime1">
              <a:rPr lang="en-US" smtClean="0"/>
              <a:t>7/3/2026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8006836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190627" y="2129475"/>
            <a:ext cx="3771900" cy="3727766"/>
          </a:xfrm>
        </p:spPr>
        <p:txBody>
          <a:bodyPr>
            <a:normAutofit/>
          </a:bodyPr>
          <a:lstStyle>
            <a:lvl1pPr>
              <a:defRPr sz="3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348911" y="2129475"/>
            <a:ext cx="5652462" cy="37277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9E0DAB2-5272-0346-9ECD-E0A6C2764DB4}" type="datetime1">
              <a:rPr lang="en-US" smtClean="0"/>
              <a:t>7/3/2026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4637511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381759"/>
            <a:ext cx="4328497" cy="4841241"/>
          </a:xfrm>
        </p:spPr>
        <p:txBody>
          <a:bodyPr>
            <a:normAutofit/>
          </a:bodyPr>
          <a:lstStyle>
            <a:lvl1pPr>
              <a:defRPr sz="3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348910" y="1381759"/>
            <a:ext cx="5652469" cy="48412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C184B29-56AA-9C42-ADF3-4AB1EB6F403E}" type="datetime1">
              <a:rPr lang="en-US" smtClean="0"/>
              <a:t>7/3/2026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35048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634999"/>
            <a:ext cx="4328498" cy="5222241"/>
          </a:xfrm>
        </p:spPr>
        <p:txBody>
          <a:bodyPr>
            <a:normAutofit/>
          </a:bodyPr>
          <a:lstStyle>
            <a:lvl1pPr>
              <a:defRPr sz="3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348911" y="634999"/>
            <a:ext cx="6209053" cy="56332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EEABA7D4-F682-584C-BBAE-B4231503FB62}" type="datetime1">
              <a:rPr lang="en-US" smtClean="0"/>
              <a:t>7/3/2026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289463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634999"/>
            <a:ext cx="3385523" cy="5588001"/>
          </a:xfrm>
        </p:spPr>
        <p:txBody>
          <a:bodyPr>
            <a:normAutofit/>
          </a:bodyPr>
          <a:lstStyle>
            <a:lvl1pPr>
              <a:defRPr sz="32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405936" y="634999"/>
            <a:ext cx="7152028" cy="558800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BBC5130-9426-2744-B098-3B51DCEC7F04}" type="datetime1">
              <a:rPr lang="en-US" smtClean="0"/>
              <a:t>7/3/2026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5519511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48911" y="634998"/>
            <a:ext cx="6209053" cy="1056641"/>
          </a:xfrm>
        </p:spPr>
        <p:txBody>
          <a:bodyPr anchor="b"/>
          <a:lstStyle/>
          <a:p>
            <a:r>
              <a:rPr lang="en-US"/>
              <a:t>Click to edit Master title style</a:t>
            </a:r>
            <a:endParaRPr lang="en-US" dirty="0"/>
          </a:p>
        </p:txBody>
      </p:sp>
      <p:sp>
        <p:nvSpPr>
          <p:cNvPr id="3" name="Rectangle 2">
            <a:extLst>
              <a:ext uri="{FF2B5EF4-FFF2-40B4-BE49-F238E27FC236}">
                <a16:creationId xmlns:a16="http://schemas.microsoft.com/office/drawing/2014/main" id="{385C3C84-2445-A196-7F5F-258A70EC2DB8}"/>
              </a:ext>
            </a:extLst>
          </p:cNvPr>
          <p:cNvSpPr/>
          <p:nvPr userDrawn="1"/>
        </p:nvSpPr>
        <p:spPr>
          <a:xfrm>
            <a:off x="0" y="0"/>
            <a:ext cx="4791456" cy="6857999"/>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Picture Placeholder 9">
            <a:extLst>
              <a:ext uri="{FF2B5EF4-FFF2-40B4-BE49-F238E27FC236}">
                <a16:creationId xmlns:a16="http://schemas.microsoft.com/office/drawing/2014/main" id="{E8E21C7C-0CD1-5AAF-6BBD-63E495FF2552}"/>
              </a:ext>
            </a:extLst>
          </p:cNvPr>
          <p:cNvSpPr>
            <a:spLocks noGrp="1"/>
          </p:cNvSpPr>
          <p:nvPr>
            <p:ph type="pic" sz="quarter" idx="18"/>
          </p:nvPr>
        </p:nvSpPr>
        <p:spPr>
          <a:xfrm>
            <a:off x="461772" y="736601"/>
            <a:ext cx="3867912" cy="5486400"/>
          </a:xfrm>
          <a:custGeom>
            <a:avLst/>
            <a:gdLst>
              <a:gd name="connsiteX0" fmla="*/ 1933956 w 3867912"/>
              <a:gd name="connsiteY0" fmla="*/ 0 h 5486400"/>
              <a:gd name="connsiteX1" fmla="*/ 3867912 w 3867912"/>
              <a:gd name="connsiteY1" fmla="*/ 2743200 h 5486400"/>
              <a:gd name="connsiteX2" fmla="*/ 1933956 w 3867912"/>
              <a:gd name="connsiteY2" fmla="*/ 5486400 h 5486400"/>
              <a:gd name="connsiteX3" fmla="*/ 0 w 3867912"/>
              <a:gd name="connsiteY3" fmla="*/ 2743200 h 5486400"/>
              <a:gd name="connsiteX4" fmla="*/ 1933956 w 3867912"/>
              <a:gd name="connsiteY4" fmla="*/ 0 h 5486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67912" h="5486400">
                <a:moveTo>
                  <a:pt x="1933956" y="0"/>
                </a:moveTo>
                <a:cubicBezTo>
                  <a:pt x="3002050" y="0"/>
                  <a:pt x="3867912" y="1228172"/>
                  <a:pt x="3867912" y="2743200"/>
                </a:cubicBezTo>
                <a:cubicBezTo>
                  <a:pt x="3867912" y="4258228"/>
                  <a:pt x="3002050" y="5486400"/>
                  <a:pt x="1933956" y="5486400"/>
                </a:cubicBezTo>
                <a:cubicBezTo>
                  <a:pt x="865862" y="5486400"/>
                  <a:pt x="0" y="4258228"/>
                  <a:pt x="0" y="2743200"/>
                </a:cubicBezTo>
                <a:cubicBezTo>
                  <a:pt x="0" y="1228172"/>
                  <a:pt x="865862" y="0"/>
                  <a:pt x="1933956" y="0"/>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48911" y="2129475"/>
            <a:ext cx="6209053" cy="409352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5538937" y="6453002"/>
            <a:ext cx="3337584" cy="365125"/>
          </a:xfrm>
        </p:spPr>
        <p:txBody>
          <a:bodyPr/>
          <a:lstStyle/>
          <a:p>
            <a:fld id="{7CB74803-9A2C-034F-B1A1-F6470E6CA660}" type="datetime1">
              <a:rPr lang="en-US" smtClean="0"/>
              <a:t>7/3/2026</a:t>
            </a:fld>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p:txBody>
          <a:bodyPr/>
          <a:lstStyle/>
          <a:p>
            <a:r>
              <a:rPr lang="en-US" dirty="0"/>
              <a:t>Growth marketing plan</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4831703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634998"/>
            <a:ext cx="6209065" cy="1098299"/>
          </a:xfrm>
        </p:spPr>
        <p:txBody>
          <a:bodyPr anchor="b"/>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28" y="2129475"/>
            <a:ext cx="6209066" cy="409352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Rectangle 2">
            <a:extLst>
              <a:ext uri="{FF2B5EF4-FFF2-40B4-BE49-F238E27FC236}">
                <a16:creationId xmlns:a16="http://schemas.microsoft.com/office/drawing/2014/main" id="{E4FE2F9A-59A2-7E9F-464F-7A36143AEF3C}"/>
              </a:ext>
            </a:extLst>
          </p:cNvPr>
          <p:cNvSpPr/>
          <p:nvPr userDrawn="1"/>
        </p:nvSpPr>
        <p:spPr>
          <a:xfrm>
            <a:off x="7395223" y="0"/>
            <a:ext cx="4791456" cy="6857999"/>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9">
            <a:extLst>
              <a:ext uri="{FF2B5EF4-FFF2-40B4-BE49-F238E27FC236}">
                <a16:creationId xmlns:a16="http://schemas.microsoft.com/office/drawing/2014/main" id="{B460171E-C624-E466-975C-D2BE23155D5C}"/>
              </a:ext>
            </a:extLst>
          </p:cNvPr>
          <p:cNvSpPr>
            <a:spLocks noGrp="1"/>
          </p:cNvSpPr>
          <p:nvPr>
            <p:ph type="pic" sz="quarter" idx="18"/>
          </p:nvPr>
        </p:nvSpPr>
        <p:spPr>
          <a:xfrm>
            <a:off x="7856995" y="736601"/>
            <a:ext cx="3867912" cy="5486400"/>
          </a:xfrm>
          <a:custGeom>
            <a:avLst/>
            <a:gdLst>
              <a:gd name="connsiteX0" fmla="*/ 1933956 w 3867912"/>
              <a:gd name="connsiteY0" fmla="*/ 0 h 5486400"/>
              <a:gd name="connsiteX1" fmla="*/ 3867912 w 3867912"/>
              <a:gd name="connsiteY1" fmla="*/ 2743200 h 5486400"/>
              <a:gd name="connsiteX2" fmla="*/ 1933956 w 3867912"/>
              <a:gd name="connsiteY2" fmla="*/ 5486400 h 5486400"/>
              <a:gd name="connsiteX3" fmla="*/ 0 w 3867912"/>
              <a:gd name="connsiteY3" fmla="*/ 2743200 h 5486400"/>
              <a:gd name="connsiteX4" fmla="*/ 1933956 w 3867912"/>
              <a:gd name="connsiteY4" fmla="*/ 0 h 5486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67912" h="5486400">
                <a:moveTo>
                  <a:pt x="1933956" y="0"/>
                </a:moveTo>
                <a:cubicBezTo>
                  <a:pt x="3002050" y="0"/>
                  <a:pt x="3867912" y="1228172"/>
                  <a:pt x="3867912" y="2743200"/>
                </a:cubicBezTo>
                <a:cubicBezTo>
                  <a:pt x="3867912" y="4258228"/>
                  <a:pt x="3002050" y="5486400"/>
                  <a:pt x="1933956" y="5486400"/>
                </a:cubicBezTo>
                <a:cubicBezTo>
                  <a:pt x="865862" y="5486400"/>
                  <a:pt x="0" y="4258228"/>
                  <a:pt x="0" y="2743200"/>
                </a:cubicBezTo>
                <a:cubicBezTo>
                  <a:pt x="0" y="1228172"/>
                  <a:pt x="865862" y="0"/>
                  <a:pt x="1933956" y="0"/>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wrap="square">
            <a:noAutofit/>
          </a:bodyPr>
          <a:lstStyle/>
          <a:p>
            <a:r>
              <a:rPr lang="en-US"/>
              <a:t>Click icon to add picture</a:t>
            </a:r>
            <a:endParaRPr lang="en-US" dirty="0"/>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p:txBody>
          <a:bodyPr/>
          <a:lstStyle/>
          <a:p>
            <a:fld id="{71D3B9E8-F3C1-6446-B37C-65190666CE5C}" type="datetime1">
              <a:rPr lang="en-US" smtClean="0"/>
              <a:t>7/3/2026</a:t>
            </a:fld>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3950591" y="6453002"/>
            <a:ext cx="2805405" cy="365125"/>
          </a:xfrm>
        </p:spPr>
        <p:txBody>
          <a:bodyPr/>
          <a:lstStyle/>
          <a:p>
            <a:r>
              <a:rPr lang="en-US" dirty="0"/>
              <a:t>Growth marketing plan</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706232" y="6453002"/>
            <a:ext cx="429207"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9690971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62526" y="634999"/>
            <a:ext cx="6595437" cy="1116046"/>
          </a:xfrm>
        </p:spPr>
        <p:txBody>
          <a:bodyPr anchor="b"/>
          <a:lstStyle/>
          <a:p>
            <a:r>
              <a:rPr lang="en-US"/>
              <a:t>Click to edit Master title style</a:t>
            </a:r>
            <a:endParaRPr lang="en-US" dirty="0"/>
          </a:p>
        </p:txBody>
      </p:sp>
      <p:sp>
        <p:nvSpPr>
          <p:cNvPr id="5" name="Rectangle 4">
            <a:extLst>
              <a:ext uri="{FF2B5EF4-FFF2-40B4-BE49-F238E27FC236}">
                <a16:creationId xmlns:a16="http://schemas.microsoft.com/office/drawing/2014/main" id="{91983495-936E-09A0-8CE3-E436C7809CBB}"/>
              </a:ext>
            </a:extLst>
          </p:cNvPr>
          <p:cNvSpPr/>
          <p:nvPr userDrawn="1"/>
        </p:nvSpPr>
        <p:spPr>
          <a:xfrm>
            <a:off x="0" y="634999"/>
            <a:ext cx="4023360" cy="5588002"/>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Picture Placeholder 9">
            <a:extLst>
              <a:ext uri="{FF2B5EF4-FFF2-40B4-BE49-F238E27FC236}">
                <a16:creationId xmlns:a16="http://schemas.microsoft.com/office/drawing/2014/main" id="{2A8DBB29-ED35-445B-4F04-9E61708B9E2E}"/>
              </a:ext>
            </a:extLst>
          </p:cNvPr>
          <p:cNvSpPr>
            <a:spLocks noGrp="1"/>
          </p:cNvSpPr>
          <p:nvPr>
            <p:ph type="pic" sz="quarter" idx="18"/>
          </p:nvPr>
        </p:nvSpPr>
        <p:spPr>
          <a:xfrm>
            <a:off x="461771" y="1215611"/>
            <a:ext cx="3120877" cy="4426776"/>
          </a:xfrm>
          <a:custGeom>
            <a:avLst/>
            <a:gdLst>
              <a:gd name="connsiteX0" fmla="*/ 1933956 w 3867912"/>
              <a:gd name="connsiteY0" fmla="*/ 0 h 5486400"/>
              <a:gd name="connsiteX1" fmla="*/ 3867912 w 3867912"/>
              <a:gd name="connsiteY1" fmla="*/ 2743200 h 5486400"/>
              <a:gd name="connsiteX2" fmla="*/ 1933956 w 3867912"/>
              <a:gd name="connsiteY2" fmla="*/ 5486400 h 5486400"/>
              <a:gd name="connsiteX3" fmla="*/ 0 w 3867912"/>
              <a:gd name="connsiteY3" fmla="*/ 2743200 h 5486400"/>
              <a:gd name="connsiteX4" fmla="*/ 1933956 w 3867912"/>
              <a:gd name="connsiteY4" fmla="*/ 0 h 5486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67912" h="5486400">
                <a:moveTo>
                  <a:pt x="1933956" y="0"/>
                </a:moveTo>
                <a:cubicBezTo>
                  <a:pt x="3002050" y="0"/>
                  <a:pt x="3867912" y="1228172"/>
                  <a:pt x="3867912" y="2743200"/>
                </a:cubicBezTo>
                <a:cubicBezTo>
                  <a:pt x="3867912" y="4258228"/>
                  <a:pt x="3002050" y="5486400"/>
                  <a:pt x="1933956" y="5486400"/>
                </a:cubicBezTo>
                <a:cubicBezTo>
                  <a:pt x="865862" y="5486400"/>
                  <a:pt x="0" y="4258228"/>
                  <a:pt x="0" y="2743200"/>
                </a:cubicBezTo>
                <a:cubicBezTo>
                  <a:pt x="0" y="1228172"/>
                  <a:pt x="865862" y="0"/>
                  <a:pt x="1933956" y="0"/>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962526" y="2126905"/>
            <a:ext cx="6595437" cy="40960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4745736" y="6453002"/>
            <a:ext cx="3494314" cy="365125"/>
          </a:xfrm>
        </p:spPr>
        <p:txBody>
          <a:bodyPr/>
          <a:lstStyle/>
          <a:p>
            <a:fld id="{C94DBE0E-BA63-894B-AD67-B5534C763ECE}" type="datetime1">
              <a:rPr lang="en-US" smtClean="0"/>
              <a:t>7/3/2026</a:t>
            </a:fld>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p:txBody>
          <a:bodyPr/>
          <a:lstStyle/>
          <a:p>
            <a:r>
              <a:rPr lang="en-US" dirty="0"/>
              <a:t>Growth marketing plan</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67987754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634999"/>
            <a:ext cx="6836617" cy="1073601"/>
          </a:xfrm>
        </p:spPr>
        <p:txBody>
          <a:bodyPr anchor="b"/>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29" y="2129474"/>
            <a:ext cx="6823674" cy="4093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Rectangle 2">
            <a:extLst>
              <a:ext uri="{FF2B5EF4-FFF2-40B4-BE49-F238E27FC236}">
                <a16:creationId xmlns:a16="http://schemas.microsoft.com/office/drawing/2014/main" id="{5F4A0309-D065-CD9D-2479-AD56597FB81F}"/>
              </a:ext>
            </a:extLst>
          </p:cNvPr>
          <p:cNvSpPr/>
          <p:nvPr userDrawn="1"/>
        </p:nvSpPr>
        <p:spPr>
          <a:xfrm>
            <a:off x="8168640" y="634999"/>
            <a:ext cx="4023360" cy="5588002"/>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Picture Placeholder 9">
            <a:extLst>
              <a:ext uri="{FF2B5EF4-FFF2-40B4-BE49-F238E27FC236}">
                <a16:creationId xmlns:a16="http://schemas.microsoft.com/office/drawing/2014/main" id="{FD96658A-D342-DC0B-8552-B2E331453254}"/>
              </a:ext>
            </a:extLst>
          </p:cNvPr>
          <p:cNvSpPr>
            <a:spLocks noGrp="1"/>
          </p:cNvSpPr>
          <p:nvPr>
            <p:ph type="pic" sz="quarter" idx="18"/>
          </p:nvPr>
        </p:nvSpPr>
        <p:spPr>
          <a:xfrm>
            <a:off x="8630411" y="1215611"/>
            <a:ext cx="3120877" cy="4426776"/>
          </a:xfrm>
          <a:custGeom>
            <a:avLst/>
            <a:gdLst>
              <a:gd name="connsiteX0" fmla="*/ 1933956 w 3867912"/>
              <a:gd name="connsiteY0" fmla="*/ 0 h 5486400"/>
              <a:gd name="connsiteX1" fmla="*/ 3867912 w 3867912"/>
              <a:gd name="connsiteY1" fmla="*/ 2743200 h 5486400"/>
              <a:gd name="connsiteX2" fmla="*/ 1933956 w 3867912"/>
              <a:gd name="connsiteY2" fmla="*/ 5486400 h 5486400"/>
              <a:gd name="connsiteX3" fmla="*/ 0 w 3867912"/>
              <a:gd name="connsiteY3" fmla="*/ 2743200 h 5486400"/>
              <a:gd name="connsiteX4" fmla="*/ 1933956 w 3867912"/>
              <a:gd name="connsiteY4" fmla="*/ 0 h 5486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67912" h="5486400">
                <a:moveTo>
                  <a:pt x="1933956" y="0"/>
                </a:moveTo>
                <a:cubicBezTo>
                  <a:pt x="3002050" y="0"/>
                  <a:pt x="3867912" y="1228172"/>
                  <a:pt x="3867912" y="2743200"/>
                </a:cubicBezTo>
                <a:cubicBezTo>
                  <a:pt x="3867912" y="4258228"/>
                  <a:pt x="3002050" y="5486400"/>
                  <a:pt x="1933956" y="5486400"/>
                </a:cubicBezTo>
                <a:cubicBezTo>
                  <a:pt x="865862" y="5486400"/>
                  <a:pt x="0" y="4258228"/>
                  <a:pt x="0" y="2743200"/>
                </a:cubicBezTo>
                <a:cubicBezTo>
                  <a:pt x="0" y="1228172"/>
                  <a:pt x="865862" y="0"/>
                  <a:pt x="1933956" y="0"/>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wrap="square">
            <a:noAutofit/>
          </a:bodyPr>
          <a:lstStyle/>
          <a:p>
            <a:r>
              <a:rPr lang="en-US"/>
              <a:t>Click icon to add picture</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p:txBody>
          <a:bodyPr/>
          <a:lstStyle/>
          <a:p>
            <a:fld id="{998EB195-6C83-E04A-B652-F00DFBE24657}" type="datetime1">
              <a:rPr lang="en-US" smtClean="0"/>
              <a:t>7/3/2026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285799" y="6453002"/>
            <a:ext cx="2805405" cy="365125"/>
          </a:xfrm>
        </p:spPr>
        <p:txBody>
          <a:bodyPr/>
          <a:lstStyle/>
          <a:p>
            <a:r>
              <a:rPr lang="en-US" dirty="0"/>
              <a:t>Growth marketing plan</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453002"/>
            <a:ext cx="429207"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4755880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53745" y="634999"/>
            <a:ext cx="4304219" cy="1122375"/>
          </a:xfrm>
        </p:spPr>
        <p:txBody>
          <a:bodyPr anchor="b"/>
          <a:lstStyle/>
          <a:p>
            <a:r>
              <a:rPr lang="en-US"/>
              <a:t>Click to edit Master title style</a:t>
            </a:r>
            <a:endParaRPr lang="en-US" dirty="0"/>
          </a:p>
        </p:txBody>
      </p:sp>
      <p:sp>
        <p:nvSpPr>
          <p:cNvPr id="3" name="Rectangle 2">
            <a:extLst>
              <a:ext uri="{FF2B5EF4-FFF2-40B4-BE49-F238E27FC236}">
                <a16:creationId xmlns:a16="http://schemas.microsoft.com/office/drawing/2014/main" id="{96E7868F-C970-BDC2-3C59-C3B9D60646EC}"/>
              </a:ext>
            </a:extLst>
          </p:cNvPr>
          <p:cNvSpPr/>
          <p:nvPr userDrawn="1"/>
        </p:nvSpPr>
        <p:spPr>
          <a:xfrm>
            <a:off x="634036" y="1"/>
            <a:ext cx="5736284" cy="6223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86">
            <a:extLst>
              <a:ext uri="{FF2B5EF4-FFF2-40B4-BE49-F238E27FC236}">
                <a16:creationId xmlns:a16="http://schemas.microsoft.com/office/drawing/2014/main" id="{59A01815-2226-42BA-5989-B67063705B27}"/>
              </a:ext>
            </a:extLst>
          </p:cNvPr>
          <p:cNvSpPr>
            <a:spLocks noGrp="1"/>
          </p:cNvSpPr>
          <p:nvPr>
            <p:ph type="pic" sz="quarter" idx="15"/>
          </p:nvPr>
        </p:nvSpPr>
        <p:spPr>
          <a:xfrm>
            <a:off x="1137514" y="1041818"/>
            <a:ext cx="4729325" cy="4764694"/>
          </a:xfrm>
          <a:custGeom>
            <a:avLst/>
            <a:gdLst>
              <a:gd name="connsiteX0" fmla="*/ 3182230 w 4729325"/>
              <a:gd name="connsiteY0" fmla="*/ 109 h 4764694"/>
              <a:gd name="connsiteX1" fmla="*/ 4282822 w 4729325"/>
              <a:gd name="connsiteY1" fmla="*/ 421273 h 4764694"/>
              <a:gd name="connsiteX2" fmla="*/ 3747220 w 4729325"/>
              <a:gd name="connsiteY2" fmla="*/ 3734650 h 4764694"/>
              <a:gd name="connsiteX3" fmla="*/ 446504 w 4729325"/>
              <a:gd name="connsiteY3" fmla="*/ 4343421 h 4764694"/>
              <a:gd name="connsiteX4" fmla="*/ 982106 w 4729325"/>
              <a:gd name="connsiteY4" fmla="*/ 1030045 h 4764694"/>
              <a:gd name="connsiteX5" fmla="*/ 3182230 w 4729325"/>
              <a:gd name="connsiteY5" fmla="*/ 109 h 4764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29325" h="4764694">
                <a:moveTo>
                  <a:pt x="3182230" y="109"/>
                </a:moveTo>
                <a:cubicBezTo>
                  <a:pt x="3609712" y="4486"/>
                  <a:pt x="3996485" y="141202"/>
                  <a:pt x="4282822" y="421273"/>
                </a:cubicBezTo>
                <a:cubicBezTo>
                  <a:pt x="5046387" y="1168129"/>
                  <a:pt x="4806591" y="2651578"/>
                  <a:pt x="3747220" y="3734650"/>
                </a:cubicBezTo>
                <a:cubicBezTo>
                  <a:pt x="2687850" y="4817721"/>
                  <a:pt x="1210069" y="5090277"/>
                  <a:pt x="446504" y="4343421"/>
                </a:cubicBezTo>
                <a:cubicBezTo>
                  <a:pt x="-317062" y="3596565"/>
                  <a:pt x="-77265" y="2113116"/>
                  <a:pt x="982106" y="1030045"/>
                </a:cubicBezTo>
                <a:cubicBezTo>
                  <a:pt x="1644213" y="353125"/>
                  <a:pt x="2469760" y="-7187"/>
                  <a:pt x="3182230" y="109"/>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53745" y="2129475"/>
            <a:ext cx="4304219" cy="4093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253745" y="6453002"/>
            <a:ext cx="1622776" cy="365125"/>
          </a:xfrm>
        </p:spPr>
        <p:txBody>
          <a:bodyPr/>
          <a:lstStyle>
            <a:lvl1pPr>
              <a:defRPr>
                <a:solidFill>
                  <a:schemeClr val="tx1"/>
                </a:solidFill>
                <a:effectLst/>
              </a:defRPr>
            </a:lvl1pPr>
          </a:lstStyle>
          <a:p>
            <a:fld id="{CF19ABAC-CEC0-3744-94EB-1D764E2366A2}" type="datetime1">
              <a:rPr lang="en-US" smtClean="0"/>
              <a:t>7/3/2026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33846421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3907" y="1001715"/>
            <a:ext cx="4714998" cy="746760"/>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30" y="2129475"/>
            <a:ext cx="4714106" cy="41792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6" name="Rectangle 85">
            <a:extLst>
              <a:ext uri="{FF2B5EF4-FFF2-40B4-BE49-F238E27FC236}">
                <a16:creationId xmlns:a16="http://schemas.microsoft.com/office/drawing/2014/main" id="{CDFB919A-0FBE-5996-8285-F65A2832E27F}"/>
              </a:ext>
            </a:extLst>
          </p:cNvPr>
          <p:cNvSpPr/>
          <p:nvPr userDrawn="1"/>
        </p:nvSpPr>
        <p:spPr>
          <a:xfrm>
            <a:off x="5821681" y="634999"/>
            <a:ext cx="5736284" cy="558800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7" name="Picture Placeholder 86">
            <a:extLst>
              <a:ext uri="{FF2B5EF4-FFF2-40B4-BE49-F238E27FC236}">
                <a16:creationId xmlns:a16="http://schemas.microsoft.com/office/drawing/2014/main" id="{17979BA9-1DC6-39F8-19D7-0BC804341A3A}"/>
              </a:ext>
            </a:extLst>
          </p:cNvPr>
          <p:cNvSpPr>
            <a:spLocks noGrp="1"/>
          </p:cNvSpPr>
          <p:nvPr>
            <p:ph type="pic" sz="quarter" idx="15"/>
          </p:nvPr>
        </p:nvSpPr>
        <p:spPr>
          <a:xfrm>
            <a:off x="6325159" y="1041818"/>
            <a:ext cx="4729325" cy="4764694"/>
          </a:xfrm>
          <a:custGeom>
            <a:avLst/>
            <a:gdLst>
              <a:gd name="connsiteX0" fmla="*/ 3182230 w 4729325"/>
              <a:gd name="connsiteY0" fmla="*/ 109 h 4764694"/>
              <a:gd name="connsiteX1" fmla="*/ 4282822 w 4729325"/>
              <a:gd name="connsiteY1" fmla="*/ 421273 h 4764694"/>
              <a:gd name="connsiteX2" fmla="*/ 3747220 w 4729325"/>
              <a:gd name="connsiteY2" fmla="*/ 3734650 h 4764694"/>
              <a:gd name="connsiteX3" fmla="*/ 446504 w 4729325"/>
              <a:gd name="connsiteY3" fmla="*/ 4343421 h 4764694"/>
              <a:gd name="connsiteX4" fmla="*/ 982106 w 4729325"/>
              <a:gd name="connsiteY4" fmla="*/ 1030045 h 4764694"/>
              <a:gd name="connsiteX5" fmla="*/ 3182230 w 4729325"/>
              <a:gd name="connsiteY5" fmla="*/ 109 h 4764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29325" h="4764694">
                <a:moveTo>
                  <a:pt x="3182230" y="109"/>
                </a:moveTo>
                <a:cubicBezTo>
                  <a:pt x="3609712" y="4486"/>
                  <a:pt x="3996485" y="141202"/>
                  <a:pt x="4282822" y="421273"/>
                </a:cubicBezTo>
                <a:cubicBezTo>
                  <a:pt x="5046387" y="1168129"/>
                  <a:pt x="4806591" y="2651578"/>
                  <a:pt x="3747220" y="3734650"/>
                </a:cubicBezTo>
                <a:cubicBezTo>
                  <a:pt x="2687850" y="4817721"/>
                  <a:pt x="1210069" y="5090277"/>
                  <a:pt x="446504" y="4343421"/>
                </a:cubicBezTo>
                <a:cubicBezTo>
                  <a:pt x="-317062" y="3596565"/>
                  <a:pt x="-77265" y="2113116"/>
                  <a:pt x="982106" y="1030045"/>
                </a:cubicBezTo>
                <a:cubicBezTo>
                  <a:pt x="1644213" y="353125"/>
                  <a:pt x="2469760" y="-7187"/>
                  <a:pt x="3182230" y="109"/>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wrap="square">
            <a:noAutofit/>
          </a:bodyPr>
          <a:lstStyle/>
          <a:p>
            <a:r>
              <a:rPr lang="en-US"/>
              <a:t>Click icon to add picture</a:t>
            </a:r>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453002"/>
            <a:ext cx="2805405" cy="365125"/>
          </a:xfrm>
        </p:spPr>
        <p:txBody>
          <a:bodyPr/>
          <a:lstStyle>
            <a:lvl1pPr>
              <a:defRPr>
                <a:solidFill>
                  <a:schemeClr val="tx1"/>
                </a:solidFill>
                <a:effectLst/>
              </a:defRPr>
            </a:lvl1p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2031073" cy="365125"/>
          </a:xfrm>
        </p:spPr>
        <p:txBody>
          <a:bodyPr/>
          <a:lstStyle/>
          <a:p>
            <a:fld id="{E2AAE019-E83D-CB42-A578-B360638D96E4}" type="datetime1">
              <a:rPr lang="en-US" smtClean="0"/>
              <a:t>7/3/2026</a:t>
            </a:fld>
            <a:endParaRPr lang="en-US" dirty="0"/>
          </a:p>
        </p:txBody>
      </p:sp>
    </p:spTree>
    <p:extLst>
      <p:ext uri="{BB962C8B-B14F-4D97-AF65-F5344CB8AC3E}">
        <p14:creationId xmlns:p14="http://schemas.microsoft.com/office/powerpoint/2010/main" val="85123669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24097" y="686054"/>
            <a:ext cx="4333731" cy="932688"/>
          </a:xfrm>
        </p:spPr>
        <p:txBody>
          <a:bodyPr anchor="b"/>
          <a:lstStyle>
            <a:lvl1pPr>
              <a:defRPr sz="3200"/>
            </a:lvl1pPr>
          </a:lstStyle>
          <a:p>
            <a:r>
              <a:rPr lang="en-US"/>
              <a:t>Click to edit Master title style</a:t>
            </a:r>
            <a:endParaRPr lang="en-US" dirty="0"/>
          </a:p>
        </p:txBody>
      </p:sp>
      <p:sp>
        <p:nvSpPr>
          <p:cNvPr id="3" name="Rectangle 2">
            <a:extLst>
              <a:ext uri="{FF2B5EF4-FFF2-40B4-BE49-F238E27FC236}">
                <a16:creationId xmlns:a16="http://schemas.microsoft.com/office/drawing/2014/main" id="{B5B9BC52-F4B9-40D3-13B2-C974CC90EF84}"/>
              </a:ext>
            </a:extLst>
          </p:cNvPr>
          <p:cNvSpPr/>
          <p:nvPr userDrawn="1"/>
        </p:nvSpPr>
        <p:spPr>
          <a:xfrm>
            <a:off x="0" y="634999"/>
            <a:ext cx="6370319" cy="558800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34">
            <a:extLst>
              <a:ext uri="{FF2B5EF4-FFF2-40B4-BE49-F238E27FC236}">
                <a16:creationId xmlns:a16="http://schemas.microsoft.com/office/drawing/2014/main" id="{B5950EFE-356D-C8EA-2569-0F26EFFA4E3F}"/>
              </a:ext>
            </a:extLst>
          </p:cNvPr>
          <p:cNvSpPr>
            <a:spLocks noGrp="1"/>
          </p:cNvSpPr>
          <p:nvPr>
            <p:ph type="pic" sz="quarter" idx="15"/>
          </p:nvPr>
        </p:nvSpPr>
        <p:spPr>
          <a:xfrm>
            <a:off x="441959" y="1493440"/>
            <a:ext cx="5486400" cy="3867912"/>
          </a:xfrm>
          <a:custGeom>
            <a:avLst/>
            <a:gdLst>
              <a:gd name="connsiteX0" fmla="*/ 2743200 w 5486400"/>
              <a:gd name="connsiteY0" fmla="*/ 0 h 3871118"/>
              <a:gd name="connsiteX1" fmla="*/ 5486400 w 5486400"/>
              <a:gd name="connsiteY1" fmla="*/ 1943100 h 3871118"/>
              <a:gd name="connsiteX2" fmla="*/ 3296051 w 5486400"/>
              <a:gd name="connsiteY2" fmla="*/ 3846723 h 3871118"/>
              <a:gd name="connsiteX3" fmla="*/ 3070390 w 5486400"/>
              <a:gd name="connsiteY3" fmla="*/ 3871118 h 3871118"/>
              <a:gd name="connsiteX4" fmla="*/ 2416010 w 5486400"/>
              <a:gd name="connsiteY4" fmla="*/ 3871118 h 3871118"/>
              <a:gd name="connsiteX5" fmla="*/ 2190349 w 5486400"/>
              <a:gd name="connsiteY5" fmla="*/ 3846723 h 3871118"/>
              <a:gd name="connsiteX6" fmla="*/ 0 w 5486400"/>
              <a:gd name="connsiteY6" fmla="*/ 1943100 h 3871118"/>
              <a:gd name="connsiteX7" fmla="*/ 2743200 w 5486400"/>
              <a:gd name="connsiteY7" fmla="*/ 0 h 3871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86400" h="3871118">
                <a:moveTo>
                  <a:pt x="2743200" y="0"/>
                </a:moveTo>
                <a:cubicBezTo>
                  <a:pt x="4258228" y="0"/>
                  <a:pt x="5486400" y="869956"/>
                  <a:pt x="5486400" y="1943100"/>
                </a:cubicBezTo>
                <a:cubicBezTo>
                  <a:pt x="5486400" y="2882101"/>
                  <a:pt x="4546081" y="3665536"/>
                  <a:pt x="3296051" y="3846723"/>
                </a:cubicBezTo>
                <a:lnTo>
                  <a:pt x="3070390" y="3871118"/>
                </a:lnTo>
                <a:lnTo>
                  <a:pt x="2416010" y="3871118"/>
                </a:lnTo>
                <a:lnTo>
                  <a:pt x="2190349" y="3846723"/>
                </a:lnTo>
                <a:cubicBezTo>
                  <a:pt x="940320" y="3665536"/>
                  <a:pt x="0" y="2882101"/>
                  <a:pt x="0" y="1943100"/>
                </a:cubicBezTo>
                <a:cubicBezTo>
                  <a:pt x="0" y="869956"/>
                  <a:pt x="1228172" y="0"/>
                  <a:pt x="2743200" y="0"/>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a:ln>
            <a:noFill/>
          </a:ln>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34137" y="1748474"/>
            <a:ext cx="4323828" cy="461574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104491" y="6453002"/>
            <a:ext cx="1772029" cy="365125"/>
          </a:xfrm>
        </p:spPr>
        <p:txBody>
          <a:bodyPr/>
          <a:lstStyle>
            <a:lvl1pPr>
              <a:defRPr>
                <a:solidFill>
                  <a:schemeClr val="tx1"/>
                </a:solidFill>
                <a:effectLst/>
              </a:defRPr>
            </a:lvl1pPr>
          </a:lstStyle>
          <a:p>
            <a:fld id="{4ED57CA4-9B91-014F-9006-ED823B296BC5}" type="datetime1">
              <a:rPr lang="en-US" smtClean="0"/>
              <a:t>7/3/2026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22932731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674563"/>
            <a:ext cx="4702537" cy="932688"/>
          </a:xfrm>
        </p:spPr>
        <p:txBody>
          <a:bodyPr anchor="b"/>
          <a:lstStyle>
            <a:lvl1pPr>
              <a:defRPr sz="32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156" y="1748474"/>
            <a:ext cx="4702537" cy="4615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Rectangle 2">
            <a:extLst>
              <a:ext uri="{FF2B5EF4-FFF2-40B4-BE49-F238E27FC236}">
                <a16:creationId xmlns:a16="http://schemas.microsoft.com/office/drawing/2014/main" id="{2B6030CF-FEDC-475D-1C44-D1A9610C48BE}"/>
              </a:ext>
            </a:extLst>
          </p:cNvPr>
          <p:cNvSpPr/>
          <p:nvPr userDrawn="1"/>
        </p:nvSpPr>
        <p:spPr>
          <a:xfrm>
            <a:off x="5821680" y="634999"/>
            <a:ext cx="6370319" cy="558800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34">
            <a:extLst>
              <a:ext uri="{FF2B5EF4-FFF2-40B4-BE49-F238E27FC236}">
                <a16:creationId xmlns:a16="http://schemas.microsoft.com/office/drawing/2014/main" id="{28ECA86B-B2EE-7857-89AB-8C4E9F0712C9}"/>
              </a:ext>
            </a:extLst>
          </p:cNvPr>
          <p:cNvSpPr>
            <a:spLocks noGrp="1"/>
          </p:cNvSpPr>
          <p:nvPr>
            <p:ph type="pic" sz="quarter" idx="15"/>
          </p:nvPr>
        </p:nvSpPr>
        <p:spPr>
          <a:xfrm>
            <a:off x="6263639" y="1493440"/>
            <a:ext cx="5486400" cy="3867912"/>
          </a:xfrm>
          <a:custGeom>
            <a:avLst/>
            <a:gdLst>
              <a:gd name="connsiteX0" fmla="*/ 2743200 w 5486400"/>
              <a:gd name="connsiteY0" fmla="*/ 0 h 3871118"/>
              <a:gd name="connsiteX1" fmla="*/ 5486400 w 5486400"/>
              <a:gd name="connsiteY1" fmla="*/ 1943100 h 3871118"/>
              <a:gd name="connsiteX2" fmla="*/ 3296051 w 5486400"/>
              <a:gd name="connsiteY2" fmla="*/ 3846723 h 3871118"/>
              <a:gd name="connsiteX3" fmla="*/ 3070390 w 5486400"/>
              <a:gd name="connsiteY3" fmla="*/ 3871118 h 3871118"/>
              <a:gd name="connsiteX4" fmla="*/ 2416010 w 5486400"/>
              <a:gd name="connsiteY4" fmla="*/ 3871118 h 3871118"/>
              <a:gd name="connsiteX5" fmla="*/ 2190349 w 5486400"/>
              <a:gd name="connsiteY5" fmla="*/ 3846723 h 3871118"/>
              <a:gd name="connsiteX6" fmla="*/ 0 w 5486400"/>
              <a:gd name="connsiteY6" fmla="*/ 1943100 h 3871118"/>
              <a:gd name="connsiteX7" fmla="*/ 2743200 w 5486400"/>
              <a:gd name="connsiteY7" fmla="*/ 0 h 3871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86400" h="3871118">
                <a:moveTo>
                  <a:pt x="2743200" y="0"/>
                </a:moveTo>
                <a:cubicBezTo>
                  <a:pt x="4258228" y="0"/>
                  <a:pt x="5486400" y="869956"/>
                  <a:pt x="5486400" y="1943100"/>
                </a:cubicBezTo>
                <a:cubicBezTo>
                  <a:pt x="5486400" y="2882101"/>
                  <a:pt x="4546081" y="3665536"/>
                  <a:pt x="3296051" y="3846723"/>
                </a:cubicBezTo>
                <a:lnTo>
                  <a:pt x="3070390" y="3871118"/>
                </a:lnTo>
                <a:lnTo>
                  <a:pt x="2416010" y="3871118"/>
                </a:lnTo>
                <a:lnTo>
                  <a:pt x="2190349" y="3846723"/>
                </a:lnTo>
                <a:cubicBezTo>
                  <a:pt x="940320" y="3665536"/>
                  <a:pt x="0" y="2882101"/>
                  <a:pt x="0" y="1943100"/>
                </a:cubicBezTo>
                <a:cubicBezTo>
                  <a:pt x="0" y="869956"/>
                  <a:pt x="1228172" y="0"/>
                  <a:pt x="2743200" y="0"/>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a:ln>
            <a:noFill/>
          </a:ln>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2031073" cy="365125"/>
          </a:xfrm>
        </p:spPr>
        <p:txBody>
          <a:bodyPr/>
          <a:lstStyle/>
          <a:p>
            <a:fld id="{5B19DAFB-FAB1-764F-BE9B-0C575278000C}" type="datetime1">
              <a:rPr lang="en-US" smtClean="0"/>
              <a:t>7/3/2026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453002"/>
            <a:ext cx="2805405" cy="365125"/>
          </a:xfrm>
        </p:spPr>
        <p:txBody>
          <a:bodyPr/>
          <a:lstStyle>
            <a:lvl1pPr>
              <a:defRPr>
                <a:solidFill>
                  <a:schemeClr val="tx1"/>
                </a:solidFill>
                <a:effectLst/>
              </a:defRPr>
            </a:lvl1pPr>
          </a:lstStyle>
          <a:p>
            <a:r>
              <a:rPr lang="en-US" dirty="0"/>
              <a:t>Growth marketing plan</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25048175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212663" y="634999"/>
            <a:ext cx="3345301" cy="1113476"/>
          </a:xfrm>
        </p:spPr>
        <p:txBody>
          <a:bodyPr anchor="t">
            <a:noAutofit/>
          </a:bodyPr>
          <a:lstStyle>
            <a:lvl1pPr>
              <a:defRPr sz="3600"/>
            </a:lvl1pPr>
          </a:lstStyle>
          <a:p>
            <a:r>
              <a:rPr lang="en-US"/>
              <a:t>Click to edit Master title style</a:t>
            </a:r>
            <a:endParaRPr lang="en-US" dirty="0"/>
          </a:p>
        </p:txBody>
      </p:sp>
      <p:sp>
        <p:nvSpPr>
          <p:cNvPr id="3" name="Rectangle 2">
            <a:extLst>
              <a:ext uri="{FF2B5EF4-FFF2-40B4-BE49-F238E27FC236}">
                <a16:creationId xmlns:a16="http://schemas.microsoft.com/office/drawing/2014/main" id="{37101BBF-E06C-C8BD-9613-D1E0E2997D96}"/>
              </a:ext>
            </a:extLst>
          </p:cNvPr>
          <p:cNvSpPr/>
          <p:nvPr userDrawn="1"/>
        </p:nvSpPr>
        <p:spPr>
          <a:xfrm>
            <a:off x="0" y="634999"/>
            <a:ext cx="7517219" cy="558800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Picture Placeholder 34">
            <a:extLst>
              <a:ext uri="{FF2B5EF4-FFF2-40B4-BE49-F238E27FC236}">
                <a16:creationId xmlns:a16="http://schemas.microsoft.com/office/drawing/2014/main" id="{EC6F8BE1-DBF8-9F46-A1A0-170BE0AC9F44}"/>
              </a:ext>
            </a:extLst>
          </p:cNvPr>
          <p:cNvSpPr>
            <a:spLocks noGrp="1"/>
          </p:cNvSpPr>
          <p:nvPr>
            <p:ph type="pic" sz="quarter" idx="18"/>
          </p:nvPr>
        </p:nvSpPr>
        <p:spPr>
          <a:xfrm>
            <a:off x="441959" y="1096133"/>
            <a:ext cx="6618060" cy="4665732"/>
          </a:xfrm>
          <a:custGeom>
            <a:avLst/>
            <a:gdLst>
              <a:gd name="connsiteX0" fmla="*/ 2743200 w 5486400"/>
              <a:gd name="connsiteY0" fmla="*/ 0 h 3871118"/>
              <a:gd name="connsiteX1" fmla="*/ 5486400 w 5486400"/>
              <a:gd name="connsiteY1" fmla="*/ 1943100 h 3871118"/>
              <a:gd name="connsiteX2" fmla="*/ 3296051 w 5486400"/>
              <a:gd name="connsiteY2" fmla="*/ 3846723 h 3871118"/>
              <a:gd name="connsiteX3" fmla="*/ 3070390 w 5486400"/>
              <a:gd name="connsiteY3" fmla="*/ 3871118 h 3871118"/>
              <a:gd name="connsiteX4" fmla="*/ 2416010 w 5486400"/>
              <a:gd name="connsiteY4" fmla="*/ 3871118 h 3871118"/>
              <a:gd name="connsiteX5" fmla="*/ 2190349 w 5486400"/>
              <a:gd name="connsiteY5" fmla="*/ 3846723 h 3871118"/>
              <a:gd name="connsiteX6" fmla="*/ 0 w 5486400"/>
              <a:gd name="connsiteY6" fmla="*/ 1943100 h 3871118"/>
              <a:gd name="connsiteX7" fmla="*/ 2743200 w 5486400"/>
              <a:gd name="connsiteY7" fmla="*/ 0 h 3871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86400" h="3871118">
                <a:moveTo>
                  <a:pt x="2743200" y="0"/>
                </a:moveTo>
                <a:cubicBezTo>
                  <a:pt x="4258228" y="0"/>
                  <a:pt x="5486400" y="869956"/>
                  <a:pt x="5486400" y="1943100"/>
                </a:cubicBezTo>
                <a:cubicBezTo>
                  <a:pt x="5486400" y="2882101"/>
                  <a:pt x="4546081" y="3665536"/>
                  <a:pt x="3296051" y="3846723"/>
                </a:cubicBezTo>
                <a:lnTo>
                  <a:pt x="3070390" y="3871118"/>
                </a:lnTo>
                <a:lnTo>
                  <a:pt x="2416010" y="3871118"/>
                </a:lnTo>
                <a:lnTo>
                  <a:pt x="2190349" y="3846723"/>
                </a:lnTo>
                <a:cubicBezTo>
                  <a:pt x="940320" y="3665536"/>
                  <a:pt x="0" y="2882101"/>
                  <a:pt x="0" y="1943100"/>
                </a:cubicBezTo>
                <a:cubicBezTo>
                  <a:pt x="0" y="869956"/>
                  <a:pt x="1228172" y="0"/>
                  <a:pt x="2743200" y="0"/>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a:ln>
            <a:noFill/>
          </a:ln>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212790" y="2129475"/>
            <a:ext cx="3345301" cy="4093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8212663" y="6453002"/>
            <a:ext cx="922372" cy="365125"/>
          </a:xfrm>
        </p:spPr>
        <p:txBody>
          <a:bodyPr/>
          <a:lstStyle/>
          <a:p>
            <a:fld id="{2FF7BC53-6B45-7742-9EBA-CB5E7E199EB6}" type="datetime1">
              <a:rPr lang="en-US" smtClean="0"/>
              <a:t>7/3/2026</a:t>
            </a:fld>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9135035" y="6453002"/>
            <a:ext cx="2546891" cy="365125"/>
          </a:xfrm>
        </p:spPr>
        <p:txBody>
          <a:bodyPr/>
          <a:lstStyle/>
          <a:p>
            <a:r>
              <a:rPr lang="en-US" dirty="0"/>
              <a:t>Growth marketing plan</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8390743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634999"/>
            <a:ext cx="3376160" cy="1122375"/>
          </a:xfrm>
        </p:spPr>
        <p:txBody>
          <a:bodyPr anchor="t">
            <a:noAutofit/>
          </a:bodyPr>
          <a:lstStyle>
            <a:lvl1pPr>
              <a:defRPr sz="3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157" y="2138375"/>
            <a:ext cx="3376160" cy="408462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Rectangle 8">
            <a:extLst>
              <a:ext uri="{FF2B5EF4-FFF2-40B4-BE49-F238E27FC236}">
                <a16:creationId xmlns:a16="http://schemas.microsoft.com/office/drawing/2014/main" id="{C4EE5DEB-00A0-C51B-6DFC-390A6C17BC52}"/>
              </a:ext>
            </a:extLst>
          </p:cNvPr>
          <p:cNvSpPr/>
          <p:nvPr userDrawn="1"/>
        </p:nvSpPr>
        <p:spPr>
          <a:xfrm>
            <a:off x="4674781" y="634999"/>
            <a:ext cx="7517219" cy="558800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Picture Placeholder 34">
            <a:extLst>
              <a:ext uri="{FF2B5EF4-FFF2-40B4-BE49-F238E27FC236}">
                <a16:creationId xmlns:a16="http://schemas.microsoft.com/office/drawing/2014/main" id="{09BDCEA9-FCD8-BF3F-D744-F8CFFB64D0A4}"/>
              </a:ext>
            </a:extLst>
          </p:cNvPr>
          <p:cNvSpPr>
            <a:spLocks noGrp="1"/>
          </p:cNvSpPr>
          <p:nvPr>
            <p:ph type="pic" sz="quarter" idx="18"/>
          </p:nvPr>
        </p:nvSpPr>
        <p:spPr>
          <a:xfrm>
            <a:off x="5116740" y="1096133"/>
            <a:ext cx="6618060" cy="4665732"/>
          </a:xfrm>
          <a:custGeom>
            <a:avLst/>
            <a:gdLst>
              <a:gd name="connsiteX0" fmla="*/ 2743200 w 5486400"/>
              <a:gd name="connsiteY0" fmla="*/ 0 h 3871118"/>
              <a:gd name="connsiteX1" fmla="*/ 5486400 w 5486400"/>
              <a:gd name="connsiteY1" fmla="*/ 1943100 h 3871118"/>
              <a:gd name="connsiteX2" fmla="*/ 3296051 w 5486400"/>
              <a:gd name="connsiteY2" fmla="*/ 3846723 h 3871118"/>
              <a:gd name="connsiteX3" fmla="*/ 3070390 w 5486400"/>
              <a:gd name="connsiteY3" fmla="*/ 3871118 h 3871118"/>
              <a:gd name="connsiteX4" fmla="*/ 2416010 w 5486400"/>
              <a:gd name="connsiteY4" fmla="*/ 3871118 h 3871118"/>
              <a:gd name="connsiteX5" fmla="*/ 2190349 w 5486400"/>
              <a:gd name="connsiteY5" fmla="*/ 3846723 h 3871118"/>
              <a:gd name="connsiteX6" fmla="*/ 0 w 5486400"/>
              <a:gd name="connsiteY6" fmla="*/ 1943100 h 3871118"/>
              <a:gd name="connsiteX7" fmla="*/ 2743200 w 5486400"/>
              <a:gd name="connsiteY7" fmla="*/ 0 h 3871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86400" h="3871118">
                <a:moveTo>
                  <a:pt x="2743200" y="0"/>
                </a:moveTo>
                <a:cubicBezTo>
                  <a:pt x="4258228" y="0"/>
                  <a:pt x="5486400" y="869956"/>
                  <a:pt x="5486400" y="1943100"/>
                </a:cubicBezTo>
                <a:cubicBezTo>
                  <a:pt x="5486400" y="2882101"/>
                  <a:pt x="4546081" y="3665536"/>
                  <a:pt x="3296051" y="3846723"/>
                </a:cubicBezTo>
                <a:lnTo>
                  <a:pt x="3070390" y="3871118"/>
                </a:lnTo>
                <a:lnTo>
                  <a:pt x="2416010" y="3871118"/>
                </a:lnTo>
                <a:lnTo>
                  <a:pt x="2190349" y="3846723"/>
                </a:lnTo>
                <a:cubicBezTo>
                  <a:pt x="940320" y="3665536"/>
                  <a:pt x="0" y="2882101"/>
                  <a:pt x="0" y="1943100"/>
                </a:cubicBezTo>
                <a:cubicBezTo>
                  <a:pt x="0" y="869956"/>
                  <a:pt x="1228172" y="0"/>
                  <a:pt x="2743200" y="0"/>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a:ln>
            <a:noFill/>
          </a:ln>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1067625" cy="365125"/>
          </a:xfrm>
        </p:spPr>
        <p:txBody>
          <a:bodyPr/>
          <a:lstStyle/>
          <a:p>
            <a:fld id="{A5B05B6C-DEDB-7544-9F53-A4801D50D3DC}" type="datetime1">
              <a:rPr lang="en-US" smtClean="0"/>
              <a:t>7/3/2026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204785" y="6453002"/>
            <a:ext cx="2805405" cy="365125"/>
          </a:xfrm>
        </p:spPr>
        <p:txBody>
          <a:bodyPr/>
          <a:lstStyle>
            <a:lvl1pPr>
              <a:defRPr>
                <a:solidFill>
                  <a:schemeClr val="tx1"/>
                </a:solidFill>
                <a:effectLst/>
              </a:defRPr>
            </a:lvl1pPr>
          </a:lstStyle>
          <a:p>
            <a:r>
              <a:rPr lang="en-US" dirty="0"/>
              <a:t>Growth marketing plan</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960426"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96552692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43102" y="1001716"/>
            <a:ext cx="3214862" cy="1503373"/>
          </a:xfrm>
        </p:spPr>
        <p:txBody>
          <a:bodyPr anchor="t"/>
          <a:lstStyle/>
          <a:p>
            <a:r>
              <a:rPr lang="en-US"/>
              <a:t>Click to edit Master title style</a:t>
            </a:r>
            <a:endParaRPr lang="en-US" dirty="0"/>
          </a:p>
        </p:txBody>
      </p:sp>
      <p:sp>
        <p:nvSpPr>
          <p:cNvPr id="3" name="Rectangle 2">
            <a:extLst>
              <a:ext uri="{FF2B5EF4-FFF2-40B4-BE49-F238E27FC236}">
                <a16:creationId xmlns:a16="http://schemas.microsoft.com/office/drawing/2014/main" id="{2E9CDADF-7E36-EBE1-34D0-785EEE3139B3}"/>
              </a:ext>
            </a:extLst>
          </p:cNvPr>
          <p:cNvSpPr/>
          <p:nvPr userDrawn="1"/>
        </p:nvSpPr>
        <p:spPr>
          <a:xfrm>
            <a:off x="0" y="634999"/>
            <a:ext cx="7517219" cy="558800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34">
            <a:extLst>
              <a:ext uri="{FF2B5EF4-FFF2-40B4-BE49-F238E27FC236}">
                <a16:creationId xmlns:a16="http://schemas.microsoft.com/office/drawing/2014/main" id="{04761C5D-E8A4-64AA-78FD-E268D115AC68}"/>
              </a:ext>
            </a:extLst>
          </p:cNvPr>
          <p:cNvSpPr>
            <a:spLocks noGrp="1"/>
          </p:cNvSpPr>
          <p:nvPr>
            <p:ph type="pic" sz="quarter" idx="18"/>
          </p:nvPr>
        </p:nvSpPr>
        <p:spPr>
          <a:xfrm>
            <a:off x="441959" y="1096133"/>
            <a:ext cx="6618060" cy="4665732"/>
          </a:xfrm>
          <a:custGeom>
            <a:avLst/>
            <a:gdLst>
              <a:gd name="connsiteX0" fmla="*/ 2743200 w 5486400"/>
              <a:gd name="connsiteY0" fmla="*/ 0 h 3871118"/>
              <a:gd name="connsiteX1" fmla="*/ 5486400 w 5486400"/>
              <a:gd name="connsiteY1" fmla="*/ 1943100 h 3871118"/>
              <a:gd name="connsiteX2" fmla="*/ 3296051 w 5486400"/>
              <a:gd name="connsiteY2" fmla="*/ 3846723 h 3871118"/>
              <a:gd name="connsiteX3" fmla="*/ 3070390 w 5486400"/>
              <a:gd name="connsiteY3" fmla="*/ 3871118 h 3871118"/>
              <a:gd name="connsiteX4" fmla="*/ 2416010 w 5486400"/>
              <a:gd name="connsiteY4" fmla="*/ 3871118 h 3871118"/>
              <a:gd name="connsiteX5" fmla="*/ 2190349 w 5486400"/>
              <a:gd name="connsiteY5" fmla="*/ 3846723 h 3871118"/>
              <a:gd name="connsiteX6" fmla="*/ 0 w 5486400"/>
              <a:gd name="connsiteY6" fmla="*/ 1943100 h 3871118"/>
              <a:gd name="connsiteX7" fmla="*/ 2743200 w 5486400"/>
              <a:gd name="connsiteY7" fmla="*/ 0 h 3871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86400" h="3871118">
                <a:moveTo>
                  <a:pt x="2743200" y="0"/>
                </a:moveTo>
                <a:cubicBezTo>
                  <a:pt x="4258228" y="0"/>
                  <a:pt x="5486400" y="869956"/>
                  <a:pt x="5486400" y="1943100"/>
                </a:cubicBezTo>
                <a:cubicBezTo>
                  <a:pt x="5486400" y="2882101"/>
                  <a:pt x="4546081" y="3665536"/>
                  <a:pt x="3296051" y="3846723"/>
                </a:cubicBezTo>
                <a:lnTo>
                  <a:pt x="3070390" y="3871118"/>
                </a:lnTo>
                <a:lnTo>
                  <a:pt x="2416010" y="3871118"/>
                </a:lnTo>
                <a:lnTo>
                  <a:pt x="2190349" y="3846723"/>
                </a:lnTo>
                <a:cubicBezTo>
                  <a:pt x="940320" y="3665536"/>
                  <a:pt x="0" y="2882101"/>
                  <a:pt x="0" y="1943100"/>
                </a:cubicBezTo>
                <a:cubicBezTo>
                  <a:pt x="0" y="869956"/>
                  <a:pt x="1228172" y="0"/>
                  <a:pt x="2743200" y="0"/>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a:ln>
            <a:noFill/>
          </a:ln>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44096" y="2877190"/>
            <a:ext cx="3214862" cy="3345810"/>
          </a:xfrm>
        </p:spPr>
        <p:txBody>
          <a:bodyPr>
            <a:norm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343102" y="6453002"/>
            <a:ext cx="1003659" cy="365125"/>
          </a:xfrm>
        </p:spPr>
        <p:txBody>
          <a:bodyPr/>
          <a:lstStyle>
            <a:lvl1pPr>
              <a:defRPr>
                <a:solidFill>
                  <a:schemeClr val="tx1"/>
                </a:solidFill>
                <a:effectLst/>
              </a:defRPr>
            </a:lvl1pPr>
          </a:lstStyle>
          <a:p>
            <a:fld id="{F67BC866-C4B3-4A49-A8DC-A0BE5C9E8ADF}" type="datetime1">
              <a:rPr lang="en-US" smtClean="0"/>
              <a:t>7/3/2026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9346761" y="6453002"/>
            <a:ext cx="2335165" cy="365125"/>
          </a:xfrm>
        </p:spPr>
        <p:txBody>
          <a:bodyPr/>
          <a:lstStyle/>
          <a:p>
            <a:r>
              <a:rPr lang="en-US" dirty="0"/>
              <a:t>Growth marketing plan</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16848885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50032" y="5109526"/>
            <a:ext cx="3739896" cy="1113475"/>
          </a:xfrm>
        </p:spPr>
        <p:txBody>
          <a:bodyPr anchor="t">
            <a:normAutofit/>
          </a:bodyPr>
          <a:lstStyle>
            <a:lvl1pPr>
              <a:defRPr sz="36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635132"/>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157164" y="5109525"/>
            <a:ext cx="6400800" cy="1113475"/>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600"/>
            </a:lvl2pPr>
            <a:lvl3pPr marL="457200" indent="0">
              <a:buFont typeface="Arial" panose="020B0604020202020204" pitchFamily="34" charset="0"/>
              <a:buNone/>
              <a:defRPr sz="1600"/>
            </a:lvl3pPr>
            <a:lvl4pPr marL="685800" indent="0">
              <a:buFont typeface="Arial" panose="020B0604020202020204" pitchFamily="34" charset="0"/>
              <a:buNone/>
              <a:defRPr sz="1600"/>
            </a:lvl4pPr>
            <a:lvl5pPr marL="914400" indent="0">
              <a:buFont typeface="Arial" panose="020B0604020202020204" pitchFamily="34" charse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50B7C8D-329B-1A41-996A-C00FEEB4F1BF}" type="datetime1">
              <a:rPr lang="en-US" smtClean="0"/>
              <a:t>7/3/2026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08551499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7638" y="4362766"/>
            <a:ext cx="2953618" cy="1860234"/>
          </a:xfrm>
        </p:spPr>
        <p:txBody>
          <a:bodyPr anchor="t">
            <a:normAutofit/>
          </a:bodyPr>
          <a:lstStyle>
            <a:lvl1pPr>
              <a:defRPr sz="36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981766"/>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362766"/>
            <a:ext cx="7576722" cy="1860234"/>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3493ED9-EFBD-5A47-956E-678E362C5636}" type="datetime1">
              <a:rPr lang="en-US" smtClean="0"/>
              <a:t>7/3/2026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79557255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634999"/>
            <a:ext cx="3006411" cy="1861191"/>
          </a:xfrm>
        </p:spPr>
        <p:txBody>
          <a:bodyPr anchor="t">
            <a:normAutofit/>
          </a:bodyPr>
          <a:lstStyle>
            <a:lvl1pPr>
              <a:defRPr sz="3600"/>
            </a:lvl1pPr>
          </a:lstStyle>
          <a:p>
            <a:r>
              <a:rPr lang="en-US"/>
              <a:t>Click to edit Master title style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59778"/>
            <a:ext cx="3494314" cy="365125"/>
          </a:xfrm>
        </p:spPr>
        <p:txBody>
          <a:bodyPr/>
          <a:lstStyle/>
          <a:p>
            <a:fld id="{B10367D4-204C-404A-8464-46B87B775F25}" type="datetime1">
              <a:rPr lang="en-US" smtClean="0"/>
              <a:t>7/3/2026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59778"/>
            <a:ext cx="2805405" cy="365125"/>
          </a:xfrm>
        </p:spPr>
        <p:txBody>
          <a:bodyPr/>
          <a:lstStyle/>
          <a:p>
            <a:r>
              <a:rPr lang="en-US" dirty="0"/>
              <a:t>Growth marketing plan</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59778"/>
            <a:ext cx="429207" cy="365125"/>
          </a:xfrm>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19552" y="643897"/>
            <a:ext cx="7538412" cy="1861191"/>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2938227"/>
            <a:ext cx="12192000" cy="3919773"/>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Click icon to add picture</a:t>
            </a:r>
            <a:endParaRPr lang="en-US" dirty="0"/>
          </a:p>
        </p:txBody>
      </p:sp>
    </p:spTree>
    <p:extLst>
      <p:ext uri="{BB962C8B-B14F-4D97-AF65-F5344CB8AC3E}">
        <p14:creationId xmlns:p14="http://schemas.microsoft.com/office/powerpoint/2010/main" val="335171980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603504"/>
            <a:ext cx="10945318" cy="970463"/>
          </a:xfrm>
        </p:spPr>
        <p:txBody>
          <a:bodyPr anchor="t"/>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9" y="1748474"/>
            <a:ext cx="6150815" cy="4474526"/>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224097" y="1748475"/>
            <a:ext cx="4333867" cy="447452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B53CD41-8253-8740-8961-F06C3711FE73}" type="datetime1">
              <a:rPr lang="en-US" smtClean="0"/>
              <a:t>7/3/2026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2886609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634999"/>
            <a:ext cx="4714881" cy="1130429"/>
          </a:xfrm>
        </p:spPr>
        <p:txBody>
          <a:bodyPr>
            <a:normAutofit/>
          </a:bodyPr>
          <a:lstStyle>
            <a:lvl1pPr>
              <a:defRPr sz="36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12648" y="2146428"/>
            <a:ext cx="4736262" cy="4076572"/>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05498" y="634999"/>
            <a:ext cx="5652466" cy="5588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D0C54A3-95B5-7540-93F4-9DA873291FAC}" type="datetime1">
              <a:rPr lang="en-US" smtClean="0"/>
              <a:t>7/3/2026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3821381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634999"/>
            <a:ext cx="3768108" cy="1113476"/>
          </a:xfrm>
        </p:spPr>
        <p:txBody>
          <a:bodyPr anchor="t">
            <a:normAutofit/>
          </a:bodyPr>
          <a:lstStyle>
            <a:lvl1pPr>
              <a:defRPr sz="36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30" y="2129475"/>
            <a:ext cx="3752238" cy="4093525"/>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82195" y="634999"/>
            <a:ext cx="6595443" cy="5588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4EBD702-F775-114B-846E-EFE6911639ED}" type="datetime1">
              <a:rPr lang="en-US" smtClean="0"/>
              <a:t>7/3/2026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7210690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3907" y="1001715"/>
            <a:ext cx="4714998" cy="746760"/>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30" y="2129475"/>
            <a:ext cx="4714106" cy="41792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Rectangle 10">
            <a:extLst>
              <a:ext uri="{FF2B5EF4-FFF2-40B4-BE49-F238E27FC236}">
                <a16:creationId xmlns:a16="http://schemas.microsoft.com/office/drawing/2014/main" id="{65C0C886-859A-5158-F0E8-00B1BFC415AF}"/>
              </a:ext>
            </a:extLst>
          </p:cNvPr>
          <p:cNvSpPr/>
          <p:nvPr userDrawn="1"/>
        </p:nvSpPr>
        <p:spPr>
          <a:xfrm>
            <a:off x="5821686" y="0"/>
            <a:ext cx="5736284" cy="6857999"/>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Picture Placeholder 9">
            <a:extLst>
              <a:ext uri="{FF2B5EF4-FFF2-40B4-BE49-F238E27FC236}">
                <a16:creationId xmlns:a16="http://schemas.microsoft.com/office/drawing/2014/main" id="{EDCEE0A2-7709-B62C-92B2-F79288C22CBB}"/>
              </a:ext>
            </a:extLst>
          </p:cNvPr>
          <p:cNvSpPr>
            <a:spLocks noGrp="1"/>
          </p:cNvSpPr>
          <p:nvPr>
            <p:ph type="pic" sz="quarter" idx="15"/>
          </p:nvPr>
        </p:nvSpPr>
        <p:spPr>
          <a:xfrm>
            <a:off x="6755872" y="736601"/>
            <a:ext cx="3867912" cy="5486400"/>
          </a:xfrm>
          <a:custGeom>
            <a:avLst/>
            <a:gdLst>
              <a:gd name="connsiteX0" fmla="*/ 1933956 w 3867912"/>
              <a:gd name="connsiteY0" fmla="*/ 0 h 5486400"/>
              <a:gd name="connsiteX1" fmla="*/ 3867912 w 3867912"/>
              <a:gd name="connsiteY1" fmla="*/ 2743200 h 5486400"/>
              <a:gd name="connsiteX2" fmla="*/ 1933956 w 3867912"/>
              <a:gd name="connsiteY2" fmla="*/ 5486400 h 5486400"/>
              <a:gd name="connsiteX3" fmla="*/ 0 w 3867912"/>
              <a:gd name="connsiteY3" fmla="*/ 2743200 h 5486400"/>
              <a:gd name="connsiteX4" fmla="*/ 1933956 w 3867912"/>
              <a:gd name="connsiteY4" fmla="*/ 0 h 5486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67912" h="5486400">
                <a:moveTo>
                  <a:pt x="1933956" y="0"/>
                </a:moveTo>
                <a:cubicBezTo>
                  <a:pt x="3002050" y="0"/>
                  <a:pt x="3867912" y="1228172"/>
                  <a:pt x="3867912" y="2743200"/>
                </a:cubicBezTo>
                <a:cubicBezTo>
                  <a:pt x="3867912" y="4258228"/>
                  <a:pt x="3002050" y="5486400"/>
                  <a:pt x="1933956" y="5486400"/>
                </a:cubicBezTo>
                <a:cubicBezTo>
                  <a:pt x="865862" y="5486400"/>
                  <a:pt x="0" y="4258228"/>
                  <a:pt x="0" y="2743200"/>
                </a:cubicBezTo>
                <a:cubicBezTo>
                  <a:pt x="0" y="1228172"/>
                  <a:pt x="865862" y="0"/>
                  <a:pt x="1933956" y="0"/>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2031073" cy="365125"/>
          </a:xfrm>
        </p:spPr>
        <p:txBody>
          <a:bodyPr/>
          <a:lstStyle/>
          <a:p>
            <a:fld id="{E2AAE019-E83D-CB42-A578-B360638D96E4}" type="datetime1">
              <a:rPr lang="en-US" smtClean="0"/>
              <a:t>7/3/2026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453002"/>
            <a:ext cx="2805405" cy="365125"/>
          </a:xfrm>
        </p:spPr>
        <p:txBody>
          <a:bodyPr/>
          <a:lstStyle>
            <a:lvl1pPr>
              <a:defRPr>
                <a:solidFill>
                  <a:schemeClr val="tx1"/>
                </a:solidFill>
                <a:effectLst/>
              </a:defRPr>
            </a:lvl1pPr>
          </a:lstStyle>
          <a:p>
            <a:r>
              <a:rPr lang="en-US" dirty="0"/>
              <a:t>Growth marketing plan</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10773567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3907" y="1001715"/>
            <a:ext cx="4714998" cy="746760"/>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30" y="2129475"/>
            <a:ext cx="4714106" cy="41792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Rectangle 2">
            <a:extLst>
              <a:ext uri="{FF2B5EF4-FFF2-40B4-BE49-F238E27FC236}">
                <a16:creationId xmlns:a16="http://schemas.microsoft.com/office/drawing/2014/main" id="{D9EE1F0A-D57B-4C33-44C2-D2BF9B19B487}"/>
              </a:ext>
            </a:extLst>
          </p:cNvPr>
          <p:cNvSpPr/>
          <p:nvPr userDrawn="1"/>
        </p:nvSpPr>
        <p:spPr>
          <a:xfrm>
            <a:off x="5821681" y="0"/>
            <a:ext cx="5736284" cy="6818127"/>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Picture Placeholder 61">
            <a:extLst>
              <a:ext uri="{FF2B5EF4-FFF2-40B4-BE49-F238E27FC236}">
                <a16:creationId xmlns:a16="http://schemas.microsoft.com/office/drawing/2014/main" id="{FB73C4F7-F062-427F-E6F1-8992FE31EDC8}"/>
              </a:ext>
            </a:extLst>
          </p:cNvPr>
          <p:cNvSpPr>
            <a:spLocks noGrp="1"/>
          </p:cNvSpPr>
          <p:nvPr>
            <p:ph type="pic" sz="quarter" idx="15"/>
          </p:nvPr>
        </p:nvSpPr>
        <p:spPr>
          <a:xfrm>
            <a:off x="6325161" y="1041818"/>
            <a:ext cx="4729325" cy="4764694"/>
          </a:xfrm>
          <a:custGeom>
            <a:avLst/>
            <a:gdLst>
              <a:gd name="connsiteX0" fmla="*/ 3182230 w 4729325"/>
              <a:gd name="connsiteY0" fmla="*/ 109 h 4764694"/>
              <a:gd name="connsiteX1" fmla="*/ 4282822 w 4729325"/>
              <a:gd name="connsiteY1" fmla="*/ 421273 h 4764694"/>
              <a:gd name="connsiteX2" fmla="*/ 3747220 w 4729325"/>
              <a:gd name="connsiteY2" fmla="*/ 3734650 h 4764694"/>
              <a:gd name="connsiteX3" fmla="*/ 446504 w 4729325"/>
              <a:gd name="connsiteY3" fmla="*/ 4343421 h 4764694"/>
              <a:gd name="connsiteX4" fmla="*/ 982106 w 4729325"/>
              <a:gd name="connsiteY4" fmla="*/ 1030045 h 4764694"/>
              <a:gd name="connsiteX5" fmla="*/ 3182230 w 4729325"/>
              <a:gd name="connsiteY5" fmla="*/ 109 h 4764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29325" h="4764694">
                <a:moveTo>
                  <a:pt x="3182230" y="109"/>
                </a:moveTo>
                <a:cubicBezTo>
                  <a:pt x="3609712" y="4486"/>
                  <a:pt x="3996485" y="141202"/>
                  <a:pt x="4282822" y="421273"/>
                </a:cubicBezTo>
                <a:cubicBezTo>
                  <a:pt x="5046387" y="1168129"/>
                  <a:pt x="4806591" y="2651578"/>
                  <a:pt x="3747220" y="3734650"/>
                </a:cubicBezTo>
                <a:cubicBezTo>
                  <a:pt x="2687850" y="4817721"/>
                  <a:pt x="1210069" y="5090277"/>
                  <a:pt x="446504" y="4343421"/>
                </a:cubicBezTo>
                <a:cubicBezTo>
                  <a:pt x="-317062" y="3596565"/>
                  <a:pt x="-77265" y="2113116"/>
                  <a:pt x="982106" y="1030045"/>
                </a:cubicBezTo>
                <a:cubicBezTo>
                  <a:pt x="1644213" y="353125"/>
                  <a:pt x="2469760" y="-7187"/>
                  <a:pt x="3182230" y="109"/>
                </a:cubicBezTo>
                <a:close/>
              </a:path>
            </a:pathLst>
          </a:custGeo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2031073" cy="365125"/>
          </a:xfrm>
        </p:spPr>
        <p:txBody>
          <a:bodyPr/>
          <a:lstStyle/>
          <a:p>
            <a:fld id="{E2AAE019-E83D-CB42-A578-B360638D96E4}" type="datetime1">
              <a:rPr lang="en-US" smtClean="0"/>
              <a:t>7/3/2026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453002"/>
            <a:ext cx="2805405" cy="365125"/>
          </a:xfrm>
        </p:spPr>
        <p:txBody>
          <a:bodyPr/>
          <a:lstStyle>
            <a:lvl1pPr>
              <a:defRPr>
                <a:solidFill>
                  <a:schemeClr val="tx1"/>
                </a:solidFill>
                <a:effectLst/>
              </a:defRPr>
            </a:lvl1pPr>
          </a:lstStyle>
          <a:p>
            <a:r>
              <a:rPr lang="en-US" dirty="0"/>
              <a:t>Growth marketing plan</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00753271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34024" y="4800600"/>
            <a:ext cx="10923934" cy="1422400"/>
          </a:xfrm>
        </p:spPr>
        <p:txBody>
          <a:bodyPr anchor="b">
            <a:noAutofit/>
          </a:bodyPr>
          <a:lstStyle>
            <a:lvl1pPr>
              <a:lnSpc>
                <a:spcPct val="90000"/>
              </a:lnSpc>
              <a:defRPr sz="3600" b="1" i="0">
                <a:solidFill>
                  <a:schemeClr val="accent2"/>
                </a:solidFill>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30" y="634998"/>
            <a:ext cx="10923934" cy="4609355"/>
          </a:xfrm>
        </p:spPr>
        <p:txBody>
          <a:bodyPr anchor="b">
            <a:noAutofit/>
          </a:bodyPr>
          <a:lstStyle>
            <a:lvl1pPr marL="0" indent="0">
              <a:lnSpc>
                <a:spcPct val="90000"/>
              </a:lnSpc>
              <a:spcBef>
                <a:spcPts val="0"/>
              </a:spcBef>
              <a:buNone/>
              <a:defRPr sz="30000" b="1" i="0">
                <a:solidFill>
                  <a:schemeClr val="accent2"/>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EA9CBBDB-DB6A-8043-A23A-E4D514668CA9}" type="datetime1">
              <a:rPr lang="en-US" smtClean="0"/>
              <a:t>7/3/2026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Growth marketing plan</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49256388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577006" y="5222240"/>
            <a:ext cx="9037984" cy="1000759"/>
          </a:xfrm>
        </p:spPr>
        <p:txBody>
          <a:bodyPr anchor="b">
            <a:normAutofit/>
          </a:bodyPr>
          <a:lstStyle>
            <a:lvl1pPr algn="ctr">
              <a:lnSpc>
                <a:spcPct val="90000"/>
              </a:lnSpc>
              <a:defRPr sz="3600" b="1" i="0">
                <a:solidFill>
                  <a:schemeClr val="accent2"/>
                </a:solidFill>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30" y="634998"/>
            <a:ext cx="10923934" cy="4587243"/>
          </a:xfrm>
        </p:spPr>
        <p:txBody>
          <a:bodyPr anchor="b">
            <a:normAutofit/>
          </a:bodyPr>
          <a:lstStyle>
            <a:lvl1pPr marL="0" indent="0" algn="ctr">
              <a:lnSpc>
                <a:spcPct val="90000"/>
              </a:lnSpc>
              <a:buNone/>
              <a:defRPr sz="30000" b="1" i="0">
                <a:solidFill>
                  <a:schemeClr val="accent2"/>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9CA8FF74-D6A8-484C-8E59-ED45708650B1}" type="datetime1">
              <a:rPr lang="en-US" smtClean="0"/>
              <a:t>7/3/2026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Growth marketing plan</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87416863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3">
    <p:bg>
      <p:bgPr>
        <a:solidFill>
          <a:schemeClr val="accent2"/>
        </a:solidFill>
        <a:effectLst/>
      </p:bgPr>
    </p:bg>
    <p:spTree>
      <p:nvGrpSpPr>
        <p:cNvPr id="1" name=""/>
        <p:cNvGrpSpPr/>
        <p:nvPr/>
      </p:nvGrpSpPr>
      <p:grpSpPr>
        <a:xfrm>
          <a:off x="0" y="0"/>
          <a:ext cx="0" cy="0"/>
          <a:chOff x="0" y="0"/>
          <a:chExt cx="0" cy="0"/>
        </a:xfrm>
      </p:grpSpPr>
      <p:sp>
        <p:nvSpPr>
          <p:cNvPr id="30" name="Title 1">
            <a:extLst>
              <a:ext uri="{FF2B5EF4-FFF2-40B4-BE49-F238E27FC236}">
                <a16:creationId xmlns:a16="http://schemas.microsoft.com/office/drawing/2014/main" id="{01611EA6-A98E-788D-8561-0477483FAA03}"/>
              </a:ext>
            </a:extLst>
          </p:cNvPr>
          <p:cNvSpPr>
            <a:spLocks noGrp="1"/>
          </p:cNvSpPr>
          <p:nvPr>
            <p:ph type="title"/>
          </p:nvPr>
        </p:nvSpPr>
        <p:spPr>
          <a:xfrm>
            <a:off x="634024" y="4879524"/>
            <a:ext cx="10923934" cy="1343475"/>
          </a:xfrm>
        </p:spPr>
        <p:txBody>
          <a:bodyPr anchor="b">
            <a:noAutofit/>
          </a:bodyPr>
          <a:lstStyle>
            <a:lvl1pPr>
              <a:lnSpc>
                <a:spcPct val="90000"/>
              </a:lnSpc>
              <a:defRPr sz="3600" b="1" i="0">
                <a:solidFill>
                  <a:schemeClr val="accent1"/>
                </a:solidFill>
                <a:latin typeface="+mj-lt"/>
              </a:defRPr>
            </a:lvl1pPr>
          </a:lstStyle>
          <a:p>
            <a:r>
              <a:rPr lang="en-US"/>
              <a:t>Click to edit Master title style</a:t>
            </a:r>
            <a:endParaRPr lang="en-US" dirty="0"/>
          </a:p>
        </p:txBody>
      </p:sp>
      <p:sp>
        <p:nvSpPr>
          <p:cNvPr id="29" name="Content Placeholder 6">
            <a:extLst>
              <a:ext uri="{FF2B5EF4-FFF2-40B4-BE49-F238E27FC236}">
                <a16:creationId xmlns:a16="http://schemas.microsoft.com/office/drawing/2014/main" id="{6FAFFBC2-CB22-180D-9985-6B9E32EE7539}"/>
              </a:ext>
            </a:extLst>
          </p:cNvPr>
          <p:cNvSpPr>
            <a:spLocks noGrp="1"/>
          </p:cNvSpPr>
          <p:nvPr>
            <p:ph sz="quarter" idx="13" hasCustomPrompt="1"/>
          </p:nvPr>
        </p:nvSpPr>
        <p:spPr>
          <a:xfrm>
            <a:off x="634030" y="634998"/>
            <a:ext cx="10923934" cy="4244527"/>
          </a:xfrm>
        </p:spPr>
        <p:txBody>
          <a:bodyPr anchor="b">
            <a:noAutofit/>
          </a:bodyPr>
          <a:lstStyle>
            <a:lvl1pPr marL="0" indent="0">
              <a:lnSpc>
                <a:spcPct val="90000"/>
              </a:lnSpc>
              <a:spcBef>
                <a:spcPts val="0"/>
              </a:spcBef>
              <a:buNone/>
              <a:defRPr sz="30000" b="1" i="0">
                <a:solidFill>
                  <a:schemeClr val="accent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85D88237-8CC6-BF45-96C4-CF90C4DB2128}" type="datetime1">
              <a:rPr lang="en-US" smtClean="0"/>
              <a:t>7/3/2026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Growth marketing plan</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464394013"/>
      </p:ext>
    </p:extLst>
  </p:cSld>
  <p:clrMapOvr>
    <a:overrideClrMapping bg1="dk1" tx1="lt1" bg2="dk2" tx2="lt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30" y="630936"/>
            <a:ext cx="6209065" cy="5605272"/>
          </a:xfrm>
        </p:spPr>
        <p:txBody>
          <a:bodyPr anchor="t">
            <a:noAutofit/>
          </a:bodyPr>
          <a:lstStyle>
            <a:lvl1pPr marL="0" indent="0">
              <a:lnSpc>
                <a:spcPct val="100000"/>
              </a:lnSpc>
              <a:buNone/>
              <a:defRPr sz="3600" b="1" i="0">
                <a:latin typeface="+mj-lt"/>
              </a:defRPr>
            </a:lvl1pPr>
            <a:lvl2pPr marL="228600" indent="0">
              <a:lnSpc>
                <a:spcPct val="100000"/>
              </a:lnSpc>
              <a:buNone/>
              <a:defRPr sz="3600" b="1" i="0">
                <a:latin typeface="+mj-lt"/>
              </a:defRPr>
            </a:lvl2pPr>
            <a:lvl3pPr marL="457200" indent="0">
              <a:lnSpc>
                <a:spcPct val="100000"/>
              </a:lnSpc>
              <a:buNone/>
              <a:defRPr sz="3600" b="1" i="0">
                <a:latin typeface="+mj-lt"/>
              </a:defRPr>
            </a:lvl3pPr>
            <a:lvl4pPr marL="685800" indent="0">
              <a:lnSpc>
                <a:spcPct val="100000"/>
              </a:lnSpc>
              <a:buNone/>
              <a:defRPr sz="3600" b="1" i="0">
                <a:latin typeface="+mj-lt"/>
              </a:defRPr>
            </a:lvl4pPr>
            <a:lvl5pPr marL="914400" indent="0">
              <a:lnSpc>
                <a:spcPct val="100000"/>
              </a:lnSpc>
              <a:buNone/>
              <a:defRPr sz="3600" b="1" i="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160AFA9F-5F67-2743-BC9C-9DCD4B6649F8}" type="datetime1">
              <a:rPr lang="en-US" smtClean="0"/>
              <a:t>7/3/2026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Growth marketing plan</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22617705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endParaRPr lang="en-US" dirty="0"/>
          </a:p>
        </p:txBody>
      </p:sp>
      <p:sp>
        <p:nvSpPr>
          <p:cNvPr id="8" name="Content Placeholder 6">
            <a:extLst>
              <a:ext uri="{FF2B5EF4-FFF2-40B4-BE49-F238E27FC236}">
                <a16:creationId xmlns:a16="http://schemas.microsoft.com/office/drawing/2014/main" id="{0898EF3F-C42B-37EE-D18B-8185C8F12113}"/>
              </a:ext>
            </a:extLst>
          </p:cNvPr>
          <p:cNvSpPr>
            <a:spLocks noGrp="1"/>
          </p:cNvSpPr>
          <p:nvPr>
            <p:ph sz="quarter" idx="13" hasCustomPrompt="1"/>
          </p:nvPr>
        </p:nvSpPr>
        <p:spPr>
          <a:xfrm>
            <a:off x="634030" y="1929384"/>
            <a:ext cx="8266176" cy="4142232"/>
          </a:xfrm>
        </p:spPr>
        <p:txBody>
          <a:bodyPr anchor="b">
            <a:noAutofit/>
          </a:bodyPr>
          <a:lstStyle>
            <a:lvl1pPr marL="0" indent="0">
              <a:lnSpc>
                <a:spcPct val="90000"/>
              </a:lnSpc>
              <a:buNone/>
              <a:defRPr sz="4800" b="1" i="0">
                <a:latin typeface="+mn-lt"/>
              </a:defRPr>
            </a:lvl1pPr>
            <a:lvl2pPr marL="228600" indent="0">
              <a:lnSpc>
                <a:spcPct val="90000"/>
              </a:lnSpc>
              <a:buNone/>
              <a:defRPr sz="4800" b="1" i="0">
                <a:latin typeface="+mn-lt"/>
              </a:defRPr>
            </a:lvl2pPr>
            <a:lvl3pPr marL="457200" indent="0">
              <a:lnSpc>
                <a:spcPct val="90000"/>
              </a:lnSpc>
              <a:buNone/>
              <a:defRPr sz="4800" b="1" i="0">
                <a:latin typeface="+mn-lt"/>
              </a:defRPr>
            </a:lvl3pPr>
            <a:lvl4pPr marL="685800" indent="0">
              <a:lnSpc>
                <a:spcPct val="90000"/>
              </a:lnSpc>
              <a:buNone/>
              <a:defRPr sz="4800" b="1" i="0">
                <a:latin typeface="+mn-lt"/>
              </a:defRPr>
            </a:lvl4pPr>
            <a:lvl5pPr marL="914400" indent="0">
              <a:lnSpc>
                <a:spcPct val="90000"/>
              </a:lnSpc>
              <a:buNone/>
              <a:defRPr sz="4800" b="1" i="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AB7ADF8E-C5F8-B94D-B79F-BB5E05403220}" type="datetime1">
              <a:rPr lang="en-US" smtClean="0"/>
              <a:t>7/3/2026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Growth marketing plan</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27017474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29" y="634998"/>
            <a:ext cx="8481395" cy="5588002"/>
          </a:xfrm>
        </p:spPr>
        <p:txBody>
          <a:bodyPr anchor="t">
            <a:noAutofit/>
          </a:bodyPr>
          <a:lstStyle>
            <a:lvl1pPr marL="0" indent="0">
              <a:lnSpc>
                <a:spcPct val="100000"/>
              </a:lnSpc>
              <a:buNone/>
              <a:defRPr sz="3600" b="1" i="0">
                <a:latin typeface="+mj-lt"/>
              </a:defRPr>
            </a:lvl1pPr>
            <a:lvl2pPr marL="228600" indent="0">
              <a:lnSpc>
                <a:spcPct val="100000"/>
              </a:lnSpc>
              <a:buNone/>
              <a:defRPr sz="3600" b="1" i="0">
                <a:latin typeface="+mj-lt"/>
              </a:defRPr>
            </a:lvl2pPr>
            <a:lvl3pPr marL="457200" indent="0">
              <a:lnSpc>
                <a:spcPct val="100000"/>
              </a:lnSpc>
              <a:buNone/>
              <a:defRPr sz="3600" b="1" i="0">
                <a:latin typeface="+mj-lt"/>
              </a:defRPr>
            </a:lvl3pPr>
            <a:lvl4pPr marL="685800" indent="0">
              <a:lnSpc>
                <a:spcPct val="100000"/>
              </a:lnSpc>
              <a:buNone/>
              <a:defRPr sz="3600" b="1" i="0">
                <a:latin typeface="+mj-lt"/>
              </a:defRPr>
            </a:lvl4pPr>
            <a:lvl5pPr marL="914400" indent="0">
              <a:lnSpc>
                <a:spcPct val="100000"/>
              </a:lnSpc>
              <a:buNone/>
              <a:defRPr sz="3600" b="1" i="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F1EBDF3B-3FFA-684A-A22D-4B1A741ADF37}" type="datetime1">
              <a:rPr lang="en-US" smtClean="0"/>
              <a:t>7/3/2026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Growth marketing plan</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115014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30" y="634999"/>
            <a:ext cx="10923934" cy="375615"/>
          </a:xfrm>
        </p:spPr>
        <p:txBody>
          <a:bodyPr anchor="t">
            <a:noAutofit/>
          </a:bodyPr>
          <a:lstStyle>
            <a:lvl1pPr>
              <a:lnSpc>
                <a:spcPct val="120000"/>
              </a:lnSpc>
              <a:defRPr sz="1800" b="1" i="0">
                <a:solidFill>
                  <a:schemeClr val="accent1"/>
                </a:solidFill>
                <a:latin typeface="+mj-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30" y="1748474"/>
            <a:ext cx="10923934" cy="4474526"/>
          </a:xfrm>
        </p:spPr>
        <p:txBody>
          <a:bodyPr anchor="b">
            <a:normAutofit/>
          </a:bodyPr>
          <a:lstStyle>
            <a:lvl1pPr marL="0" indent="0">
              <a:lnSpc>
                <a:spcPct val="90000"/>
              </a:lnSpc>
              <a:spcBef>
                <a:spcPts val="0"/>
              </a:spcBef>
              <a:buNone/>
              <a:defRPr sz="3600" b="1" i="0">
                <a:solidFill>
                  <a:schemeClr val="accent1"/>
                </a:solidFill>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733EAEBE-CA61-5040-850D-8DDBD3B263E9}" type="datetime1">
              <a:rPr lang="en-US" smtClean="0"/>
              <a:t>7/3/2026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dirty="0"/>
              <a:t>Growth marketing plan</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5459071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2">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30" y="5856284"/>
            <a:ext cx="10923934" cy="366716"/>
          </a:xfrm>
        </p:spPr>
        <p:txBody>
          <a:bodyPr anchor="t">
            <a:noAutofit/>
          </a:bodyPr>
          <a:lstStyle>
            <a:lvl1pPr>
              <a:lnSpc>
                <a:spcPct val="120000"/>
              </a:lnSpc>
              <a:defRPr sz="1800" b="1" i="0">
                <a:solidFill>
                  <a:schemeClr val="accent1"/>
                </a:solidFill>
                <a:latin typeface="+mj-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30" y="1042415"/>
            <a:ext cx="10923934" cy="4432870"/>
          </a:xfrm>
        </p:spPr>
        <p:txBody>
          <a:bodyPr anchor="t">
            <a:normAutofit/>
          </a:bodyPr>
          <a:lstStyle>
            <a:lvl1pPr marL="164592" indent="-164592">
              <a:lnSpc>
                <a:spcPct val="100000"/>
              </a:lnSpc>
              <a:spcBef>
                <a:spcPts val="0"/>
              </a:spcBef>
              <a:buNone/>
              <a:defRPr sz="3600" b="1" i="0">
                <a:solidFill>
                  <a:schemeClr val="accent1"/>
                </a:solidFill>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7AF4E7F1-F91F-AD4F-AC91-E9089FFC5F81}" type="datetime1">
              <a:rPr lang="en-US" smtClean="0"/>
              <a:t>7/3/2026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dirty="0"/>
              <a:t>Growth marketing plan</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511682928"/>
      </p:ext>
    </p:extLst>
  </p:cSld>
  <p:clrMapOvr>
    <a:overrideClrMapping bg1="dk1" tx1="lt1" bg2="dk2" tx2="lt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30" y="5856284"/>
            <a:ext cx="9037984" cy="366716"/>
          </a:xfrm>
        </p:spPr>
        <p:txBody>
          <a:bodyPr anchor="ctr">
            <a:noAutofit/>
          </a:bodyPr>
          <a:lstStyle>
            <a:lvl1pPr>
              <a:lnSpc>
                <a:spcPct val="120000"/>
              </a:lnSpc>
              <a:defRPr sz="1800" b="1" i="0">
                <a:solidFill>
                  <a:schemeClr val="accent2"/>
                </a:solidFill>
                <a:latin typeface="+mj-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30" y="1001715"/>
            <a:ext cx="9037984" cy="3726811"/>
          </a:xfrm>
        </p:spPr>
        <p:txBody>
          <a:bodyPr anchor="b">
            <a:normAutofit/>
          </a:bodyPr>
          <a:lstStyle>
            <a:lvl1pPr marL="164592" indent="-164592">
              <a:lnSpc>
                <a:spcPct val="100000"/>
              </a:lnSpc>
              <a:spcBef>
                <a:spcPts val="0"/>
              </a:spcBef>
              <a:buNone/>
              <a:defRPr sz="3600" b="1" i="0">
                <a:solidFill>
                  <a:schemeClr val="accent2"/>
                </a:solidFill>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4293B5A0-0FC4-284F-8762-E74EE3523890}" type="datetime1">
              <a:rPr lang="en-US" smtClean="0"/>
              <a:t>7/3/2026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dirty="0"/>
              <a:t>Growth marketing plan</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04917125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1010613"/>
            <a:ext cx="10945316" cy="746761"/>
          </a:xfrm>
        </p:spPr>
        <p:txBody>
          <a:bodyPr/>
          <a:lstStyle/>
          <a:p>
            <a:r>
              <a:rPr lang="en-US"/>
              <a:t>Click to edit Master title style</a:t>
            </a:r>
            <a:endParaRPr lang="en-US" dirty="0"/>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634030" y="2138374"/>
            <a:ext cx="5266090" cy="4084626"/>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291886" y="2138374"/>
            <a:ext cx="5266078" cy="4084626"/>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3F1578D-94A7-9E43-82B8-AAFA272825E2}" type="datetime1">
              <a:rPr lang="en-US" smtClean="0"/>
              <a:t>7/3/2026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24477697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34030" y="1042831"/>
            <a:ext cx="10923934" cy="74676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34030" y="2051211"/>
            <a:ext cx="5266090" cy="381959"/>
          </a:xfrm>
        </p:spPr>
        <p:txBody>
          <a:bodyPr anchor="t">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634030" y="2495234"/>
            <a:ext cx="5266090" cy="37277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91886" y="2051212"/>
            <a:ext cx="5266078" cy="381958"/>
          </a:xfrm>
        </p:spPr>
        <p:txBody>
          <a:bodyPr anchor="t">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286500" y="2495234"/>
            <a:ext cx="5271464" cy="37277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7A9E3611-F589-6B46-B56A-435CF60591D4}" type="datetime1">
              <a:rPr lang="en-US" smtClean="0"/>
              <a:t>7/3/2026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Growth marketing plan</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0643630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EE4692AA-1C89-D34D-9E81-E1A863B5BE18}" type="datetime1">
              <a:rPr lang="en-US" smtClean="0"/>
              <a:t>7/3/2026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Growth marketing plan</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77211153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BD42A457-1E7D-C84D-ACA4-D60564856941}" type="datetime1">
              <a:rPr lang="en-US" smtClean="0"/>
              <a:t>7/3/2026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Growth marketing plan</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88533911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34027" y="634999"/>
            <a:ext cx="3771903" cy="1494476"/>
          </a:xfrm>
        </p:spPr>
        <p:txBody>
          <a:bodyPr anchor="t">
            <a:normAutofit/>
          </a:bodyPr>
          <a:lstStyle>
            <a:lvl1pPr>
              <a:defRPr sz="36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34030" y="2495234"/>
            <a:ext cx="3771904" cy="3727766"/>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348910" y="634999"/>
            <a:ext cx="6226055" cy="5588001"/>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CC971255-8A2A-504E-AE57-51186F2E75A8}" type="datetime1">
              <a:rPr lang="en-US" smtClean="0"/>
              <a:t>7/3/2026</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Growth marketing plan</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58290017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34029" y="634999"/>
            <a:ext cx="3793283" cy="1870090"/>
          </a:xfrm>
        </p:spPr>
        <p:txBody>
          <a:bodyPr anchor="t">
            <a:normAutofit/>
          </a:bodyPr>
          <a:lstStyle>
            <a:lvl1pPr>
              <a:defRPr sz="36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34029" y="2886089"/>
            <a:ext cx="3771901" cy="3336911"/>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4962523" y="634999"/>
            <a:ext cx="6595442" cy="5625776"/>
          </a:xfrm>
          <a:blipFill dpi="0" rotWithShape="1">
            <a:blip r:embed="rId2" cstate="screen">
              <a:alphaModFix amt="60000"/>
              <a:extLst>
                <a:ext uri="{28A0092B-C50C-407E-A947-70E740481C1C}">
                  <a14:useLocalDpi xmlns:a14="http://schemas.microsoft.com/office/drawing/2010/main"/>
                </a:ext>
              </a:extLst>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53590A0A-7008-8A4A-B23F-5951DF641DB9}" type="datetime1">
              <a:rPr lang="en-US" smtClean="0"/>
              <a:t>7/3/2026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Growth marketing plan</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26902512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1847087"/>
            <a:ext cx="7538424" cy="1386963"/>
          </a:xfrm>
        </p:spPr>
        <p:txBody>
          <a:bodyPr anchor="b">
            <a:noAutofit/>
          </a:bodyPr>
          <a:lstStyle>
            <a:lvl1pPr>
              <a:defRPr sz="6000">
                <a:solidFill>
                  <a:schemeClr val="accent1"/>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34030" y="3615051"/>
            <a:ext cx="10923933" cy="2607949"/>
          </a:xfrm>
        </p:spPr>
        <p:txBody>
          <a:bodyPr/>
          <a:lstStyle>
            <a:lvl1pPr marL="0" indent="0">
              <a:buNone/>
              <a:defRPr>
                <a:solidFill>
                  <a:schemeClr val="accent1"/>
                </a:solidFill>
              </a:defRPr>
            </a:lvl1pPr>
            <a:lvl2pPr marL="228600" indent="0">
              <a:buNone/>
              <a:defRPr>
                <a:solidFill>
                  <a:schemeClr val="accent1"/>
                </a:solidFill>
              </a:defRPr>
            </a:lvl2pPr>
            <a:lvl3pPr marL="457200" indent="0">
              <a:buNone/>
              <a:defRPr>
                <a:solidFill>
                  <a:schemeClr val="accent1"/>
                </a:solidFill>
              </a:defRPr>
            </a:lvl3pPr>
            <a:lvl4pPr marL="685800" indent="0">
              <a:buNone/>
              <a:defRPr>
                <a:solidFill>
                  <a:schemeClr val="accent1"/>
                </a:solidFill>
              </a:defRPr>
            </a:lvl4pPr>
            <a:lvl5pPr marL="914400" indent="0">
              <a:buNone/>
              <a:defRPr>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D131EFE-56B6-8F4D-8113-558CEDB7B73A}" type="datetime1">
              <a:rPr lang="en-US" smtClean="0"/>
              <a:t>7/3/2026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768760245"/>
      </p:ext>
    </p:extLst>
  </p:cSld>
  <p:clrMapOvr>
    <a:overrideClrMapping bg1="dk1" tx1="lt1" bg2="dk2" tx2="lt2" accent1="accent1" accent2="accent2" accent3="accent3" accent4="accent4" accent5="accent5" accent6="accent6" hlink="hlink" folHlink="folHlink"/>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373816"/>
            <a:ext cx="8481399" cy="1867858"/>
          </a:xfrm>
        </p:spPr>
        <p:txBody>
          <a:bodyPr anchor="b">
            <a:noAutofit/>
          </a:bodyPr>
          <a:lstStyle>
            <a:lvl1pPr>
              <a:defRPr sz="6000">
                <a:solidFill>
                  <a:schemeClr val="accent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4029" y="3622674"/>
            <a:ext cx="8481399" cy="1486852"/>
          </a:xfrm>
        </p:spPr>
        <p:txBody>
          <a:bodyPr>
            <a:noAutofit/>
          </a:bodyPr>
          <a:lstStyle>
            <a:lvl1pPr marL="0" indent="0">
              <a:buNone/>
              <a:defRPr sz="2400">
                <a:solidFill>
                  <a:schemeClr val="accent1"/>
                </a:solidFill>
              </a:defRPr>
            </a:lvl1pPr>
            <a:lvl2pPr marL="228600" indent="0">
              <a:buNone/>
              <a:defRPr sz="2000">
                <a:solidFill>
                  <a:schemeClr val="accent1"/>
                </a:solidFill>
              </a:defRPr>
            </a:lvl2pPr>
            <a:lvl3pPr marL="457200" indent="0">
              <a:buNone/>
              <a:defRPr sz="1800">
                <a:solidFill>
                  <a:schemeClr val="accent1"/>
                </a:solidFill>
              </a:defRPr>
            </a:lvl3pPr>
            <a:lvl4pPr marL="685800" indent="0">
              <a:buNone/>
              <a:defRPr sz="1600">
                <a:solidFill>
                  <a:schemeClr val="accent1"/>
                </a:solidFill>
              </a:defRPr>
            </a:lvl4pPr>
            <a:lvl5pPr marL="914400" indent="0">
              <a:buNone/>
              <a:defRPr sz="14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914D02D-3DC0-C54F-AF94-CB2AA6AB0D37}" type="datetime1">
              <a:rPr lang="en-US" smtClean="0"/>
              <a:t>7/3/2026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46145729"/>
      </p:ext>
    </p:extLst>
  </p:cSld>
  <p:clrMapOvr>
    <a:overrideClrMapping bg1="dk1" tx1="lt1" bg2="dk2" tx2="lt2" accent1="accent1" accent2="accent2" accent3="accent3" accent4="accent4" accent5="accent5" accent6="accent6" hlink="hlink" folHlink="folHlink"/>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Conclusion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373816"/>
            <a:ext cx="4704473" cy="2607950"/>
          </a:xfrm>
        </p:spPr>
        <p:txBody>
          <a:bodyPr anchor="b">
            <a:noAutofit/>
          </a:bodyPr>
          <a:lstStyle>
            <a:lvl1pPr>
              <a:defRPr sz="3600">
                <a:solidFill>
                  <a:schemeClr val="accent2"/>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4029" y="4362766"/>
            <a:ext cx="4704473" cy="1860234"/>
          </a:xfrm>
        </p:spPr>
        <p:txBody>
          <a:bodyPr>
            <a:noAutofit/>
          </a:bodyPr>
          <a:lstStyle>
            <a:lvl1pPr marL="0" indent="0">
              <a:buNone/>
              <a:defRPr sz="1800" b="1" i="0">
                <a:solidFill>
                  <a:schemeClr val="accent2"/>
                </a:solidFill>
                <a:latin typeface="+mn-lt"/>
              </a:defRPr>
            </a:lvl1pPr>
            <a:lvl2pPr marL="228600" indent="0">
              <a:buNone/>
              <a:defRPr sz="1800" b="1" i="0">
                <a:solidFill>
                  <a:schemeClr val="accent2"/>
                </a:solidFill>
                <a:latin typeface="+mn-lt"/>
              </a:defRPr>
            </a:lvl2pPr>
            <a:lvl3pPr marL="457200" indent="0">
              <a:buNone/>
              <a:defRPr sz="1800" b="1" i="0">
                <a:solidFill>
                  <a:schemeClr val="accent2"/>
                </a:solidFill>
                <a:latin typeface="+mn-lt"/>
              </a:defRPr>
            </a:lvl3pPr>
            <a:lvl4pPr marL="685800" indent="0">
              <a:buNone/>
              <a:defRPr sz="1800" b="1" i="0">
                <a:solidFill>
                  <a:schemeClr val="accent2"/>
                </a:solidFill>
                <a:latin typeface="+mn-lt"/>
              </a:defRPr>
            </a:lvl4pPr>
            <a:lvl5pPr marL="914400" indent="0">
              <a:buNone/>
              <a:defRPr sz="1800" b="1" i="0">
                <a:solidFill>
                  <a:schemeClr val="accent2"/>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bg1"/>
                </a:solidFill>
              </a:defRPr>
            </a:lvl1pPr>
          </a:lstStyle>
          <a:p>
            <a:fld id="{6914D02D-3DC0-C54F-AF94-CB2AA6AB0D37}" type="datetime1">
              <a:rPr lang="en-US" smtClean="0"/>
              <a:pPr/>
              <a:t>7/3/2026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bg1"/>
                </a:solidFill>
              </a:defRPr>
            </a:lvl1pPr>
          </a:lstStyle>
          <a:p>
            <a:r>
              <a:rPr lang="en-US" dirty="0"/>
              <a:t>Growth marketing plan</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3" name="Freeform 2">
            <a:extLst>
              <a:ext uri="{FF2B5EF4-FFF2-40B4-BE49-F238E27FC236}">
                <a16:creationId xmlns:a16="http://schemas.microsoft.com/office/drawing/2014/main" id="{FE1A7A48-EC1B-2BD5-026A-AEDC4C01FC96}"/>
              </a:ext>
            </a:extLst>
          </p:cNvPr>
          <p:cNvSpPr/>
          <p:nvPr userDrawn="1"/>
        </p:nvSpPr>
        <p:spPr>
          <a:xfrm>
            <a:off x="5821681" y="1"/>
            <a:ext cx="6370318" cy="6223000"/>
          </a:xfrm>
          <a:custGeom>
            <a:avLst/>
            <a:gdLst>
              <a:gd name="connsiteX0" fmla="*/ 3185158 w 6370318"/>
              <a:gd name="connsiteY0" fmla="*/ 991383 h 6223000"/>
              <a:gd name="connsiteX1" fmla="*/ 974138 w 6370318"/>
              <a:gd name="connsiteY1" fmla="*/ 2448125 h 6223000"/>
              <a:gd name="connsiteX2" fmla="*/ 3185158 w 6370318"/>
              <a:gd name="connsiteY2" fmla="*/ 3904867 h 6223000"/>
              <a:gd name="connsiteX3" fmla="*/ 5396178 w 6370318"/>
              <a:gd name="connsiteY3" fmla="*/ 2448125 h 6223000"/>
              <a:gd name="connsiteX4" fmla="*/ 3185158 w 6370318"/>
              <a:gd name="connsiteY4" fmla="*/ 991383 h 6223000"/>
              <a:gd name="connsiteX5" fmla="*/ 0 w 6370318"/>
              <a:gd name="connsiteY5" fmla="*/ 0 h 6223000"/>
              <a:gd name="connsiteX6" fmla="*/ 6370318 w 6370318"/>
              <a:gd name="connsiteY6" fmla="*/ 0 h 6223000"/>
              <a:gd name="connsiteX7" fmla="*/ 6370318 w 6370318"/>
              <a:gd name="connsiteY7" fmla="*/ 6223000 h 6223000"/>
              <a:gd name="connsiteX8" fmla="*/ 5395766 w 6370318"/>
              <a:gd name="connsiteY8" fmla="*/ 6223000 h 6223000"/>
              <a:gd name="connsiteX9" fmla="*/ 5384828 w 6370318"/>
              <a:gd name="connsiteY9" fmla="*/ 6176026 h 6223000"/>
              <a:gd name="connsiteX10" fmla="*/ 3195791 w 6370318"/>
              <a:gd name="connsiteY10" fmla="*/ 5746683 h 6223000"/>
              <a:gd name="connsiteX11" fmla="*/ 5396178 w 6370318"/>
              <a:gd name="connsiteY11" fmla="*/ 4825797 h 6223000"/>
              <a:gd name="connsiteX12" fmla="*/ 3185158 w 6370318"/>
              <a:gd name="connsiteY12" fmla="*/ 3904906 h 6223000"/>
              <a:gd name="connsiteX13" fmla="*/ 974138 w 6370318"/>
              <a:gd name="connsiteY13" fmla="*/ 4825797 h 6223000"/>
              <a:gd name="connsiteX14" fmla="*/ 3174524 w 6370318"/>
              <a:gd name="connsiteY14" fmla="*/ 5746683 h 6223000"/>
              <a:gd name="connsiteX15" fmla="*/ 985488 w 6370318"/>
              <a:gd name="connsiteY15" fmla="*/ 6176026 h 6223000"/>
              <a:gd name="connsiteX16" fmla="*/ 974550 w 6370318"/>
              <a:gd name="connsiteY16" fmla="*/ 6223000 h 6223000"/>
              <a:gd name="connsiteX17" fmla="*/ 0 w 6370318"/>
              <a:gd name="connsiteY17" fmla="*/ 6223000 h 6223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70318" h="6223000">
                <a:moveTo>
                  <a:pt x="3185158" y="991383"/>
                </a:moveTo>
                <a:cubicBezTo>
                  <a:pt x="1964046" y="991383"/>
                  <a:pt x="974138" y="1643590"/>
                  <a:pt x="974138" y="2448125"/>
                </a:cubicBezTo>
                <a:cubicBezTo>
                  <a:pt x="974138" y="3252659"/>
                  <a:pt x="1964046" y="3904867"/>
                  <a:pt x="3185158" y="3904867"/>
                </a:cubicBezTo>
                <a:cubicBezTo>
                  <a:pt x="4406270" y="3904867"/>
                  <a:pt x="5396178" y="3252659"/>
                  <a:pt x="5396178" y="2448125"/>
                </a:cubicBezTo>
                <a:cubicBezTo>
                  <a:pt x="5396178" y="1643590"/>
                  <a:pt x="4406270" y="991383"/>
                  <a:pt x="3185158" y="991383"/>
                </a:cubicBezTo>
                <a:close/>
                <a:moveTo>
                  <a:pt x="0" y="0"/>
                </a:moveTo>
                <a:lnTo>
                  <a:pt x="6370318" y="0"/>
                </a:lnTo>
                <a:lnTo>
                  <a:pt x="6370318" y="6223000"/>
                </a:lnTo>
                <a:lnTo>
                  <a:pt x="5395766" y="6223000"/>
                </a:lnTo>
                <a:lnTo>
                  <a:pt x="5384828" y="6176026"/>
                </a:lnTo>
                <a:cubicBezTo>
                  <a:pt x="5272251" y="5935624"/>
                  <a:pt x="4336001" y="5747839"/>
                  <a:pt x="3195791" y="5746683"/>
                </a:cubicBezTo>
                <a:cubicBezTo>
                  <a:pt x="4412015" y="5744294"/>
                  <a:pt x="5396178" y="5332915"/>
                  <a:pt x="5396178" y="4825797"/>
                </a:cubicBezTo>
                <a:cubicBezTo>
                  <a:pt x="5396178" y="4317207"/>
                  <a:pt x="4406270" y="3904906"/>
                  <a:pt x="3185158" y="3904906"/>
                </a:cubicBezTo>
                <a:cubicBezTo>
                  <a:pt x="1964046" y="3904906"/>
                  <a:pt x="974138" y="4317207"/>
                  <a:pt x="974138" y="4825797"/>
                </a:cubicBezTo>
                <a:cubicBezTo>
                  <a:pt x="974138" y="5332915"/>
                  <a:pt x="1958301" y="5744294"/>
                  <a:pt x="3174524" y="5746683"/>
                </a:cubicBezTo>
                <a:cubicBezTo>
                  <a:pt x="2034315" y="5747839"/>
                  <a:pt x="1098065" y="5935624"/>
                  <a:pt x="985488" y="6176026"/>
                </a:cubicBezTo>
                <a:lnTo>
                  <a:pt x="974550" y="6223000"/>
                </a:lnTo>
                <a:lnTo>
                  <a:pt x="0" y="622300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4092742754"/>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theme" Target="../theme/theme1.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34033" y="635000"/>
            <a:ext cx="10923934" cy="746761"/>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34030" y="1748474"/>
            <a:ext cx="10923934" cy="447452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latin typeface="+mn-lt"/>
              </a:defRPr>
            </a:lvl1pPr>
          </a:lstStyle>
          <a:p>
            <a:fld id="{6A0A5BC3-F280-874C-BA55-1A6C5B1523D3}" type="datetime1">
              <a:rPr lang="en-US" smtClean="0"/>
              <a:pPr/>
              <a:t>7/3/2026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latin typeface="+mn-lt"/>
              </a:defRPr>
            </a:lvl1pPr>
          </a:lstStyle>
          <a:p>
            <a:r>
              <a:rPr lang="en-US" dirty="0"/>
              <a:t>Growth marketing plan</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latin typeface="+mn-l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401878953"/>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 id="2147483770" r:id="rId7"/>
    <p:sldLayoutId id="2147483813" r:id="rId8"/>
    <p:sldLayoutId id="2147483771" r:id="rId9"/>
    <p:sldLayoutId id="2147483816" r:id="rId10"/>
    <p:sldLayoutId id="2147483772" r:id="rId11"/>
    <p:sldLayoutId id="2147483773" r:id="rId12"/>
    <p:sldLayoutId id="2147483814" r:id="rId13"/>
    <p:sldLayoutId id="2147483774" r:id="rId14"/>
    <p:sldLayoutId id="2147483775" r:id="rId15"/>
    <p:sldLayoutId id="2147483776" r:id="rId16"/>
    <p:sldLayoutId id="2147483777" r:id="rId17"/>
    <p:sldLayoutId id="2147483778" r:id="rId18"/>
    <p:sldLayoutId id="2147483779" r:id="rId19"/>
    <p:sldLayoutId id="2147483780" r:id="rId20"/>
    <p:sldLayoutId id="2147483781" r:id="rId21"/>
    <p:sldLayoutId id="2147483782" r:id="rId22"/>
    <p:sldLayoutId id="2147483783" r:id="rId23"/>
    <p:sldLayoutId id="2147483784" r:id="rId24"/>
    <p:sldLayoutId id="2147483785" r:id="rId25"/>
    <p:sldLayoutId id="2147483786" r:id="rId26"/>
    <p:sldLayoutId id="2147483787" r:id="rId27"/>
    <p:sldLayoutId id="2147483788" r:id="rId28"/>
    <p:sldLayoutId id="2147483789" r:id="rId29"/>
    <p:sldLayoutId id="2147483790" r:id="rId30"/>
    <p:sldLayoutId id="2147483791" r:id="rId31"/>
    <p:sldLayoutId id="2147483792" r:id="rId32"/>
    <p:sldLayoutId id="2147483793" r:id="rId33"/>
    <p:sldLayoutId id="2147483794" r:id="rId34"/>
    <p:sldLayoutId id="2147483795" r:id="rId35"/>
    <p:sldLayoutId id="2147483815" r:id="rId36"/>
    <p:sldLayoutId id="2147483818" r:id="rId37"/>
    <p:sldLayoutId id="2147483796" r:id="rId38"/>
    <p:sldLayoutId id="2147483797" r:id="rId39"/>
    <p:sldLayoutId id="2147483798" r:id="rId40"/>
    <p:sldLayoutId id="2147483799" r:id="rId41"/>
    <p:sldLayoutId id="2147483800" r:id="rId42"/>
    <p:sldLayoutId id="2147483801" r:id="rId43"/>
    <p:sldLayoutId id="2147483802" r:id="rId44"/>
    <p:sldLayoutId id="2147483803" r:id="rId45"/>
    <p:sldLayoutId id="2147483804" r:id="rId46"/>
    <p:sldLayoutId id="2147483805" r:id="rId47"/>
    <p:sldLayoutId id="2147483806" r:id="rId48"/>
    <p:sldLayoutId id="2147483807" r:id="rId49"/>
    <p:sldLayoutId id="2147483808" r:id="rId50"/>
    <p:sldLayoutId id="2147483809" r:id="rId51"/>
    <p:sldLayoutId id="2147483810" r:id="rId52"/>
    <p:sldLayoutId id="2147483811" r:id="rId53"/>
    <p:sldLayoutId id="2147483812" r:id="rId54"/>
    <p:sldLayoutId id="2147483817" r:id="rId55"/>
  </p:sldLayoutIdLst>
  <p:hf sldNum="0" hdr="0" ftr="0" dt="0"/>
  <p:txStyles>
    <p:titleStyle>
      <a:lvl1pPr algn="l" defTabSz="914400" rtl="0" eaLnBrk="1" latinLnBrk="0" hangingPunct="1">
        <a:lnSpc>
          <a:spcPct val="90000"/>
        </a:lnSpc>
        <a:spcBef>
          <a:spcPct val="0"/>
        </a:spcBef>
        <a:buNone/>
        <a:defRPr sz="3600" b="1" i="0" kern="1200">
          <a:solidFill>
            <a:schemeClr val="accent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b="0" i="0" kern="1200">
          <a:solidFill>
            <a:schemeClr val="accent2"/>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b="0" i="0" kern="1200">
          <a:solidFill>
            <a:schemeClr val="accent2"/>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800" b="0" i="0" kern="1200">
          <a:solidFill>
            <a:schemeClr val="accent2"/>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800" b="0" i="0" kern="1200">
          <a:solidFill>
            <a:schemeClr val="accent2"/>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800" b="0" i="0" kern="1200">
          <a:solidFill>
            <a:schemeClr val="accent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hyperlink" Target="https://bsw.icb.nhs.uk/your-health/which-nhs-service-should-i-use/nhs-at-home-" TargetMode="External"/><Relationship Id="rId2" Type="http://schemas.openxmlformats.org/officeDocument/2006/relationships/image" Target="../media/image15.jpeg"/><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hyperlink" Target="https://www.walsallhealthcare.nhs.uk/news/2023/07/14/milestone-for-first-walsall-virtual-ward/" TargetMode="External"/><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economist.com/britain/2023/11/02/how-the-rapid-growth-of-virtual-wards-is-helping-the-nhs"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2.xml"/></Relationships>
</file>

<file path=ppt/slides/_rels/slide10.xml.rels><?xml version="1.0" encoding="UTF-8" standalone="yes"?>
<Relationships xmlns="http://schemas.openxmlformats.org/package/2006/relationships"><Relationship Id="rId3" Type="http://schemas.openxmlformats.org/officeDocument/2006/relationships/hyperlink" Target="https://bsw.icb.nhs.uk/your-health/which-nhs-service-should-i-use/nhs-at-home-virtual-wards/" TargetMode="External"/><Relationship Id="rId2" Type="http://schemas.openxmlformats.org/officeDocument/2006/relationships/hyperlink" Target="https://www.walsallhealthcare.nhs.uk/news/2023/07/14/milestone-for-first-walsall-virtual-ward/" TargetMode="External"/><Relationship Id="rId1" Type="http://schemas.openxmlformats.org/officeDocument/2006/relationships/slideLayout" Target="../slideLayouts/slideLayout2.xml"/><Relationship Id="rId5" Type="http://schemas.openxmlformats.org/officeDocument/2006/relationships/hyperlink" Target="https://post.parliament.uk/research-briefings/post-pn-0744/" TargetMode="External"/><Relationship Id="rId4" Type="http://schemas.openxmlformats.org/officeDocument/2006/relationships/hyperlink" Target="https://www.gov.uk/government/speeches/our-ambition-to-reform-the-nhs"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yhec.co.uk/resource/how-can-we-evaluate-virtual-wards-in-the-nhs" TargetMode="External"/><Relationship Id="rId2" Type="http://schemas.openxmlformats.org/officeDocument/2006/relationships/hyperlink" Target="https://www.rcplondon.ac.uk/policy-and-campaigns/policy-document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57989-07E4-B482-9F2A-EBF670F7FA92}"/>
              </a:ext>
            </a:extLst>
          </p:cNvPr>
          <p:cNvSpPr>
            <a:spLocks noGrp="1"/>
          </p:cNvSpPr>
          <p:nvPr>
            <p:ph type="ctrTitle"/>
          </p:nvPr>
        </p:nvSpPr>
        <p:spPr>
          <a:xfrm>
            <a:off x="658368" y="1381759"/>
            <a:ext cx="4690543" cy="4977581"/>
          </a:xfrm>
        </p:spPr>
        <p:txBody>
          <a:bodyPr/>
          <a:lstStyle/>
          <a:p>
            <a:r>
              <a:rPr lang="en-US" dirty="0"/>
              <a:t>NHS Virtual Wards</a:t>
            </a:r>
          </a:p>
        </p:txBody>
      </p:sp>
      <p:sp>
        <p:nvSpPr>
          <p:cNvPr id="3" name="Subtitle 2">
            <a:extLst>
              <a:ext uri="{FF2B5EF4-FFF2-40B4-BE49-F238E27FC236}">
                <a16:creationId xmlns:a16="http://schemas.microsoft.com/office/drawing/2014/main" id="{363CF5F8-0028-8636-5006-5D5C52B32774}"/>
              </a:ext>
            </a:extLst>
          </p:cNvPr>
          <p:cNvSpPr>
            <a:spLocks noGrp="1"/>
          </p:cNvSpPr>
          <p:nvPr>
            <p:ph type="subTitle" idx="1"/>
          </p:nvPr>
        </p:nvSpPr>
        <p:spPr>
          <a:xfrm>
            <a:off x="8425852" y="6171532"/>
            <a:ext cx="3363025" cy="375615"/>
          </a:xfrm>
        </p:spPr>
        <p:txBody>
          <a:bodyPr/>
          <a:lstStyle/>
          <a:p>
            <a:pPr algn="r"/>
            <a:r>
              <a:rPr lang="en-US" sz="1600" dirty="0"/>
              <a:t>Presented by Anika Jabeen</a:t>
            </a:r>
          </a:p>
          <a:p>
            <a:pPr algn="r"/>
            <a:r>
              <a:rPr lang="en-US" sz="1600" dirty="0"/>
              <a:t>2329698</a:t>
            </a:r>
          </a:p>
        </p:txBody>
      </p:sp>
      <p:sp>
        <p:nvSpPr>
          <p:cNvPr id="4" name="TextBox 3">
            <a:extLst>
              <a:ext uri="{FF2B5EF4-FFF2-40B4-BE49-F238E27FC236}">
                <a16:creationId xmlns:a16="http://schemas.microsoft.com/office/drawing/2014/main" id="{F8A00ABB-F527-46F0-EF7C-B05130D611C6}"/>
              </a:ext>
            </a:extLst>
          </p:cNvPr>
          <p:cNvSpPr txBox="1"/>
          <p:nvPr/>
        </p:nvSpPr>
        <p:spPr>
          <a:xfrm>
            <a:off x="7128387" y="3520882"/>
            <a:ext cx="2890684" cy="369332"/>
          </a:xfrm>
          <a:prstGeom prst="rect">
            <a:avLst/>
          </a:prstGeom>
          <a:noFill/>
        </p:spPr>
        <p:txBody>
          <a:bodyPr wrap="square" rtlCol="0">
            <a:spAutoFit/>
          </a:bodyPr>
          <a:lstStyle/>
          <a:p>
            <a:pPr algn="ctr"/>
            <a:r>
              <a:rPr lang="en-GB" dirty="0">
                <a:solidFill>
                  <a:srgbClr val="C00000"/>
                </a:solidFill>
              </a:rPr>
              <a:t>SWOT Analysis </a:t>
            </a:r>
          </a:p>
        </p:txBody>
      </p:sp>
    </p:spTree>
    <p:extLst>
      <p:ext uri="{BB962C8B-B14F-4D97-AF65-F5344CB8AC3E}">
        <p14:creationId xmlns:p14="http://schemas.microsoft.com/office/powerpoint/2010/main" val="1773831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0D9FB-B08B-6550-BEBF-B430741924E7}"/>
              </a:ext>
            </a:extLst>
          </p:cNvPr>
          <p:cNvSpPr>
            <a:spLocks noGrp="1"/>
          </p:cNvSpPr>
          <p:nvPr>
            <p:ph type="title"/>
          </p:nvPr>
        </p:nvSpPr>
        <p:spPr>
          <a:xfrm>
            <a:off x="633907" y="1001715"/>
            <a:ext cx="4714998" cy="746760"/>
          </a:xfrm>
        </p:spPr>
        <p:txBody>
          <a:bodyPr anchor="t">
            <a:normAutofit/>
          </a:bodyPr>
          <a:lstStyle/>
          <a:p>
            <a:r>
              <a:rPr lang="en-US" sz="2300"/>
              <a:t>What is Virtual Ward and the Purpose </a:t>
            </a:r>
          </a:p>
        </p:txBody>
      </p:sp>
      <p:sp>
        <p:nvSpPr>
          <p:cNvPr id="3" name="Content Placeholder 2">
            <a:extLst>
              <a:ext uri="{FF2B5EF4-FFF2-40B4-BE49-F238E27FC236}">
                <a16:creationId xmlns:a16="http://schemas.microsoft.com/office/drawing/2014/main" id="{79BC7904-BA22-561E-1DE0-8E716FCEA69E}"/>
              </a:ext>
            </a:extLst>
          </p:cNvPr>
          <p:cNvSpPr>
            <a:spLocks noGrp="1"/>
          </p:cNvSpPr>
          <p:nvPr>
            <p:ph sz="quarter" idx="14"/>
          </p:nvPr>
        </p:nvSpPr>
        <p:spPr>
          <a:xfrm>
            <a:off x="634030" y="2129475"/>
            <a:ext cx="4714106" cy="4179250"/>
          </a:xfrm>
        </p:spPr>
        <p:txBody>
          <a:bodyPr>
            <a:normAutofit/>
          </a:bodyPr>
          <a:lstStyle/>
          <a:p>
            <a:pPr marL="0" indent="0">
              <a:buNone/>
            </a:pPr>
            <a:r>
              <a:rPr lang="en-US" dirty="0"/>
              <a:t>Virtual ward was originated in United Kingdom in the late 1970s known as "hospital at home"  (Patel and West, 2021). </a:t>
            </a:r>
          </a:p>
          <a:p>
            <a:pPr marL="0" indent="0">
              <a:buNone/>
            </a:pPr>
            <a:r>
              <a:rPr lang="en-US" dirty="0"/>
              <a:t>Virtual Wards facilitate the provision of hospital-level care to patients in the comfort of their homes, Thereby accelerating recovery and optimizing hospital bed availability for those in greater need </a:t>
            </a:r>
            <a:r>
              <a:rPr lang="en-GB" dirty="0">
                <a:effectLst/>
              </a:rPr>
              <a:t>(NHS England, 2024).</a:t>
            </a:r>
          </a:p>
          <a:p>
            <a:pPr marL="0" indent="0">
              <a:buNone/>
            </a:pPr>
            <a:r>
              <a:rPr lang="en-US" dirty="0"/>
              <a:t>According to Chappell et al., (2024) By December 2023, NHS England had more than 11,800 virtual ward beds.</a:t>
            </a:r>
            <a:endParaRPr lang="en-GB" dirty="0"/>
          </a:p>
        </p:txBody>
      </p:sp>
      <p:pic>
        <p:nvPicPr>
          <p:cNvPr id="12" name="Picture 11" descr="NHS@Home Virtual Wards - Bath and North East Somerset, Swindon and  Wiltshire ICB">
            <a:extLst>
              <a:ext uri="{FF2B5EF4-FFF2-40B4-BE49-F238E27FC236}">
                <a16:creationId xmlns:a16="http://schemas.microsoft.com/office/drawing/2014/main" id="{FACD52B4-A062-F7A6-2D80-2D6346195DF1}"/>
              </a:ext>
            </a:extLst>
          </p:cNvPr>
          <p:cNvPicPr>
            <a:picLocks noChangeAspect="1"/>
          </p:cNvPicPr>
          <p:nvPr/>
        </p:nvPicPr>
        <p:blipFill>
          <a:blip r:embed="rId2"/>
          <a:srcRect r="745" b="2"/>
          <a:stretch>
            <a:fillRect/>
          </a:stretch>
        </p:blipFill>
        <p:spPr>
          <a:xfrm>
            <a:off x="6325159" y="1041818"/>
            <a:ext cx="4729325" cy="4764694"/>
          </a:xfrm>
          <a:custGeom>
            <a:avLst/>
            <a:gdLst>
              <a:gd name="connsiteX0" fmla="*/ 3182230 w 4729325"/>
              <a:gd name="connsiteY0" fmla="*/ 109 h 4764694"/>
              <a:gd name="connsiteX1" fmla="*/ 4282822 w 4729325"/>
              <a:gd name="connsiteY1" fmla="*/ 421273 h 4764694"/>
              <a:gd name="connsiteX2" fmla="*/ 3747220 w 4729325"/>
              <a:gd name="connsiteY2" fmla="*/ 3734650 h 4764694"/>
              <a:gd name="connsiteX3" fmla="*/ 446504 w 4729325"/>
              <a:gd name="connsiteY3" fmla="*/ 4343421 h 4764694"/>
              <a:gd name="connsiteX4" fmla="*/ 982106 w 4729325"/>
              <a:gd name="connsiteY4" fmla="*/ 1030045 h 4764694"/>
              <a:gd name="connsiteX5" fmla="*/ 3182230 w 4729325"/>
              <a:gd name="connsiteY5" fmla="*/ 109 h 4764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29325" h="4764694">
                <a:moveTo>
                  <a:pt x="3182230" y="109"/>
                </a:moveTo>
                <a:cubicBezTo>
                  <a:pt x="3609712" y="4486"/>
                  <a:pt x="3996485" y="141202"/>
                  <a:pt x="4282822" y="421273"/>
                </a:cubicBezTo>
                <a:cubicBezTo>
                  <a:pt x="5046387" y="1168129"/>
                  <a:pt x="4806591" y="2651578"/>
                  <a:pt x="3747220" y="3734650"/>
                </a:cubicBezTo>
                <a:cubicBezTo>
                  <a:pt x="2687850" y="4817721"/>
                  <a:pt x="1210069" y="5090277"/>
                  <a:pt x="446504" y="4343421"/>
                </a:cubicBezTo>
                <a:cubicBezTo>
                  <a:pt x="-317062" y="3596565"/>
                  <a:pt x="-77265" y="2113116"/>
                  <a:pt x="982106" y="1030045"/>
                </a:cubicBezTo>
                <a:cubicBezTo>
                  <a:pt x="1644213" y="353125"/>
                  <a:pt x="2469760" y="-7187"/>
                  <a:pt x="3182230" y="109"/>
                </a:cubicBezTo>
                <a:close/>
              </a:path>
            </a:pathLst>
          </a:custGeom>
          <a:noFill/>
        </p:spPr>
      </p:pic>
      <p:sp>
        <p:nvSpPr>
          <p:cNvPr id="14" name="TextBox 13">
            <a:extLst>
              <a:ext uri="{FF2B5EF4-FFF2-40B4-BE49-F238E27FC236}">
                <a16:creationId xmlns:a16="http://schemas.microsoft.com/office/drawing/2014/main" id="{C0119B83-1897-FEE5-9468-6F5237F86C86}"/>
              </a:ext>
            </a:extLst>
          </p:cNvPr>
          <p:cNvSpPr txBox="1"/>
          <p:nvPr/>
        </p:nvSpPr>
        <p:spPr>
          <a:xfrm>
            <a:off x="5730240" y="5816182"/>
            <a:ext cx="5827730" cy="461665"/>
          </a:xfrm>
          <a:prstGeom prst="rect">
            <a:avLst/>
          </a:prstGeom>
          <a:noFill/>
        </p:spPr>
        <p:txBody>
          <a:bodyPr wrap="square">
            <a:spAutoFit/>
          </a:bodyPr>
          <a:lstStyle/>
          <a:p>
            <a:r>
              <a:rPr lang="en-US" sz="800" dirty="0"/>
              <a:t>Bath and North East Somerset, Swindon and Wiltshire ICB. (2024). </a:t>
            </a:r>
            <a:r>
              <a:rPr lang="en-US" sz="800" dirty="0" err="1"/>
              <a:t>NHS@Home</a:t>
            </a:r>
            <a:r>
              <a:rPr lang="en-US" sz="800" dirty="0"/>
              <a:t> Virtual Wards - Bath and North East Somerset, Swindon and Wiltshire ICB. [online] Available at: </a:t>
            </a:r>
            <a:r>
              <a:rPr lang="en-US" sz="800" dirty="0">
                <a:hlinkClick r:id="rId3"/>
              </a:rPr>
              <a:t>https://bsw.icb.nhs.uk/your-health/which-nhs-service-should-i-use</a:t>
            </a:r>
            <a:r>
              <a:rPr lang="en-US" sz="800">
                <a:hlinkClick r:id="rId3"/>
              </a:rPr>
              <a:t>/nhs-at-home-</a:t>
            </a:r>
            <a:r>
              <a:rPr lang="en-US" sz="800"/>
              <a:t> virtual-wards</a:t>
            </a:r>
            <a:r>
              <a:rPr lang="en-US" sz="800" dirty="0"/>
              <a:t>/.</a:t>
            </a:r>
            <a:endParaRPr lang="en-GB" sz="800" dirty="0"/>
          </a:p>
        </p:txBody>
      </p:sp>
    </p:spTree>
    <p:extLst>
      <p:ext uri="{BB962C8B-B14F-4D97-AF65-F5344CB8AC3E}">
        <p14:creationId xmlns:p14="http://schemas.microsoft.com/office/powerpoint/2010/main" val="15451770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96B45-59A7-C589-9ECA-BA4BE7D7D9F3}"/>
              </a:ext>
            </a:extLst>
          </p:cNvPr>
          <p:cNvSpPr>
            <a:spLocks noGrp="1"/>
          </p:cNvSpPr>
          <p:nvPr>
            <p:ph type="title"/>
          </p:nvPr>
        </p:nvSpPr>
        <p:spPr>
          <a:xfrm>
            <a:off x="1902399" y="176981"/>
            <a:ext cx="2246816" cy="1434720"/>
          </a:xfrm>
        </p:spPr>
        <p:txBody>
          <a:bodyPr/>
          <a:lstStyle/>
          <a:p>
            <a:r>
              <a:rPr lang="en-US" dirty="0"/>
              <a:t>Strengths</a:t>
            </a:r>
          </a:p>
        </p:txBody>
      </p:sp>
      <p:sp>
        <p:nvSpPr>
          <p:cNvPr id="5" name="Content Placeholder 4">
            <a:extLst>
              <a:ext uri="{FF2B5EF4-FFF2-40B4-BE49-F238E27FC236}">
                <a16:creationId xmlns:a16="http://schemas.microsoft.com/office/drawing/2014/main" id="{FBFE3E85-F977-4917-D2F3-E64C503441F1}"/>
              </a:ext>
            </a:extLst>
          </p:cNvPr>
          <p:cNvSpPr>
            <a:spLocks noGrp="1"/>
          </p:cNvSpPr>
          <p:nvPr>
            <p:ph sz="quarter" idx="13"/>
          </p:nvPr>
        </p:nvSpPr>
        <p:spPr>
          <a:xfrm>
            <a:off x="5539248" y="707133"/>
            <a:ext cx="6318456" cy="5093900"/>
          </a:xfrm>
        </p:spPr>
        <p:txBody>
          <a:bodyPr>
            <a:normAutofit/>
          </a:bodyPr>
          <a:lstStyle/>
          <a:p>
            <a:r>
              <a:rPr lang="en-US" sz="2000" dirty="0"/>
              <a:t>The strengths for workforce would be that the personnel in virtual wards provide essential advantages by integrating multidisciplinary experience with digital proficiency, enabling the delivery of hospital-level care directly to patients’ home. This strategy enhances care quality, alleviates hospital burdens, and radically transforms the operations of clinical teams (Jabr, 2023).</a:t>
            </a:r>
          </a:p>
          <a:p>
            <a:r>
              <a:rPr lang="en-US" sz="2000" dirty="0"/>
              <a:t>The service delivery has been exceptional according to Royal College of Physicians (2023) due to decreased Length of Stay, services assessed in NHS Scotland have shown a reduction of up to 27% in hospital length of stay, functioning as an efficient "step-down" transition for early discharge.</a:t>
            </a:r>
          </a:p>
        </p:txBody>
      </p:sp>
      <p:sp>
        <p:nvSpPr>
          <p:cNvPr id="3" name="TextBox 2">
            <a:extLst>
              <a:ext uri="{FF2B5EF4-FFF2-40B4-BE49-F238E27FC236}">
                <a16:creationId xmlns:a16="http://schemas.microsoft.com/office/drawing/2014/main" id="{98D3D169-E9A4-8346-DFC8-79BA56A466E7}"/>
              </a:ext>
            </a:extLst>
          </p:cNvPr>
          <p:cNvSpPr txBox="1"/>
          <p:nvPr/>
        </p:nvSpPr>
        <p:spPr>
          <a:xfrm>
            <a:off x="1327355" y="2743200"/>
            <a:ext cx="3323303" cy="954107"/>
          </a:xfrm>
          <a:prstGeom prst="rect">
            <a:avLst/>
          </a:prstGeom>
          <a:noFill/>
        </p:spPr>
        <p:txBody>
          <a:bodyPr wrap="square" rtlCol="0">
            <a:spAutoFit/>
          </a:bodyPr>
          <a:lstStyle/>
          <a:p>
            <a:pPr algn="ctr"/>
            <a:r>
              <a:rPr lang="en-GB" sz="2800" b="1" dirty="0">
                <a:solidFill>
                  <a:schemeClr val="bg2">
                    <a:lumMod val="90000"/>
                  </a:schemeClr>
                </a:solidFill>
                <a:latin typeface="+mj-lt"/>
              </a:rPr>
              <a:t>Workforce and service delivery</a:t>
            </a:r>
          </a:p>
        </p:txBody>
      </p:sp>
    </p:spTree>
    <p:extLst>
      <p:ext uri="{BB962C8B-B14F-4D97-AF65-F5344CB8AC3E}">
        <p14:creationId xmlns:p14="http://schemas.microsoft.com/office/powerpoint/2010/main" val="15662912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79DD1-0720-CD47-286B-0A5E34D83514}"/>
              </a:ext>
            </a:extLst>
          </p:cNvPr>
          <p:cNvSpPr>
            <a:spLocks noGrp="1"/>
          </p:cNvSpPr>
          <p:nvPr>
            <p:ph type="title"/>
          </p:nvPr>
        </p:nvSpPr>
        <p:spPr>
          <a:xfrm>
            <a:off x="1676256" y="184355"/>
            <a:ext cx="2531951" cy="1299526"/>
          </a:xfrm>
        </p:spPr>
        <p:txBody>
          <a:bodyPr/>
          <a:lstStyle/>
          <a:p>
            <a:r>
              <a:rPr lang="en-GB" dirty="0"/>
              <a:t>Strengths</a:t>
            </a:r>
          </a:p>
        </p:txBody>
      </p:sp>
      <p:sp>
        <p:nvSpPr>
          <p:cNvPr id="3" name="Content Placeholder 2">
            <a:extLst>
              <a:ext uri="{FF2B5EF4-FFF2-40B4-BE49-F238E27FC236}">
                <a16:creationId xmlns:a16="http://schemas.microsoft.com/office/drawing/2014/main" id="{F8E5BF03-313F-3FCF-4588-797B2B680454}"/>
              </a:ext>
            </a:extLst>
          </p:cNvPr>
          <p:cNvSpPr>
            <a:spLocks noGrp="1"/>
          </p:cNvSpPr>
          <p:nvPr>
            <p:ph sz="quarter" idx="13"/>
          </p:nvPr>
        </p:nvSpPr>
        <p:spPr>
          <a:xfrm>
            <a:off x="5834215" y="367233"/>
            <a:ext cx="5846507" cy="5866419"/>
          </a:xfrm>
        </p:spPr>
        <p:txBody>
          <a:bodyPr>
            <a:normAutofit/>
          </a:bodyPr>
          <a:lstStyle/>
          <a:p>
            <a:r>
              <a:rPr lang="en-US" sz="2000" dirty="0"/>
              <a:t>Strengths in the patients would be the fact that they are in the presence of their home and the comfort, the preservation of independence positively impact reported recovery rates, sleep quality, and convenience for friends, family, and carers, while fostering confidence in the continuity of Virtual Wards Bath and Northeast Somerset, Swindon and Wiltshire ICB, 2024).</a:t>
            </a:r>
          </a:p>
          <a:p>
            <a:r>
              <a:rPr lang="en-US" sz="2000" dirty="0"/>
              <a:t>Strengths in the community would be that the community integration inside virtual wards establishes a robust connection between hospital-level care and daily living (NHS England, 2024a).</a:t>
            </a:r>
            <a:endParaRPr lang="en-GB" sz="2000" dirty="0"/>
          </a:p>
        </p:txBody>
      </p:sp>
      <p:sp>
        <p:nvSpPr>
          <p:cNvPr id="4" name="TextBox 3">
            <a:extLst>
              <a:ext uri="{FF2B5EF4-FFF2-40B4-BE49-F238E27FC236}">
                <a16:creationId xmlns:a16="http://schemas.microsoft.com/office/drawing/2014/main" id="{D09DA501-B62F-998B-B7DD-125E0A312AF2}"/>
              </a:ext>
            </a:extLst>
          </p:cNvPr>
          <p:cNvSpPr txBox="1"/>
          <p:nvPr/>
        </p:nvSpPr>
        <p:spPr>
          <a:xfrm>
            <a:off x="1573161" y="2951946"/>
            <a:ext cx="2989007" cy="954107"/>
          </a:xfrm>
          <a:prstGeom prst="rect">
            <a:avLst/>
          </a:prstGeom>
          <a:noFill/>
        </p:spPr>
        <p:txBody>
          <a:bodyPr wrap="square" rtlCol="0">
            <a:spAutoFit/>
          </a:bodyPr>
          <a:lstStyle/>
          <a:p>
            <a:pPr algn="ctr"/>
            <a:r>
              <a:rPr lang="en-GB" sz="2800" b="1" dirty="0">
                <a:solidFill>
                  <a:schemeClr val="bg2">
                    <a:lumMod val="90000"/>
                  </a:schemeClr>
                </a:solidFill>
                <a:latin typeface="+mj-lt"/>
              </a:rPr>
              <a:t>Patients and community </a:t>
            </a:r>
          </a:p>
        </p:txBody>
      </p:sp>
    </p:spTree>
    <p:extLst>
      <p:ext uri="{BB962C8B-B14F-4D97-AF65-F5344CB8AC3E}">
        <p14:creationId xmlns:p14="http://schemas.microsoft.com/office/powerpoint/2010/main" val="8159333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5782E-E94C-F7FF-5DDC-7C1DFF856F9E}"/>
              </a:ext>
            </a:extLst>
          </p:cNvPr>
          <p:cNvSpPr>
            <a:spLocks noGrp="1"/>
          </p:cNvSpPr>
          <p:nvPr>
            <p:ph type="title"/>
          </p:nvPr>
        </p:nvSpPr>
        <p:spPr>
          <a:xfrm>
            <a:off x="634033" y="635000"/>
            <a:ext cx="10923934" cy="746761"/>
          </a:xfrm>
        </p:spPr>
        <p:txBody>
          <a:bodyPr anchor="ctr">
            <a:normAutofit/>
          </a:bodyPr>
          <a:lstStyle/>
          <a:p>
            <a:r>
              <a:rPr lang="en-US" dirty="0"/>
              <a:t>Weaknesses: Patients and Community  </a:t>
            </a:r>
          </a:p>
        </p:txBody>
      </p:sp>
      <p:sp>
        <p:nvSpPr>
          <p:cNvPr id="3" name="Content Placeholder 2">
            <a:extLst>
              <a:ext uri="{FF2B5EF4-FFF2-40B4-BE49-F238E27FC236}">
                <a16:creationId xmlns:a16="http://schemas.microsoft.com/office/drawing/2014/main" id="{E1115141-87C9-23DF-ECBC-B828494C9F1E}"/>
              </a:ext>
            </a:extLst>
          </p:cNvPr>
          <p:cNvSpPr>
            <a:spLocks noGrp="1"/>
          </p:cNvSpPr>
          <p:nvPr>
            <p:ph idx="1"/>
          </p:nvPr>
        </p:nvSpPr>
        <p:spPr>
          <a:xfrm>
            <a:off x="634030" y="2138372"/>
            <a:ext cx="5366717" cy="4084627"/>
          </a:xfrm>
        </p:spPr>
        <p:txBody>
          <a:bodyPr>
            <a:normAutofit/>
          </a:bodyPr>
          <a:lstStyle/>
          <a:p>
            <a:pPr marL="0" indent="0">
              <a:buNone/>
            </a:pPr>
            <a:r>
              <a:rPr lang="en-US" sz="1700" dirty="0"/>
              <a:t>A weakness for the patient would be the  be the fact that they would be afraid of solitude at home, concerns over privacy and aversion to guests, resistance to change in patients (Bath and Northeast Somerset, Swindon and Wiltshire ICB, 2024).</a:t>
            </a:r>
          </a:p>
          <a:p>
            <a:pPr marL="0" indent="0">
              <a:buNone/>
            </a:pPr>
            <a:r>
              <a:rPr lang="en-US" sz="1700" dirty="0"/>
              <a:t>According to (</a:t>
            </a:r>
            <a:r>
              <a:rPr lang="en-US" sz="1700" dirty="0" err="1"/>
              <a:t>Cucurachi</a:t>
            </a:r>
            <a:r>
              <a:rPr lang="en-US" sz="1700" dirty="0"/>
              <a:t> et al., 2025) the weakness for the community would the that numerous participants underscored that patients and carers encounter considerable obstacles in virtual wards owing to insufficient technology proficiency, medical literacy, or linguistic hurdles, and stressed the necessity for compulsory training to mitigate these concerns.</a:t>
            </a:r>
          </a:p>
        </p:txBody>
      </p:sp>
      <p:pic>
        <p:nvPicPr>
          <p:cNvPr id="10" name="Picture 9">
            <a:extLst>
              <a:ext uri="{FF2B5EF4-FFF2-40B4-BE49-F238E27FC236}">
                <a16:creationId xmlns:a16="http://schemas.microsoft.com/office/drawing/2014/main" id="{73770578-AA0D-191B-0819-EC8F8F9C54EE}"/>
              </a:ext>
            </a:extLst>
          </p:cNvPr>
          <p:cNvPicPr>
            <a:picLocks noChangeAspect="1"/>
          </p:cNvPicPr>
          <p:nvPr/>
        </p:nvPicPr>
        <p:blipFill>
          <a:blip r:embed="rId2"/>
          <a:srcRect t="18900" r="2" b="4990"/>
          <a:stretch>
            <a:fillRect/>
          </a:stretch>
        </p:blipFill>
        <p:spPr>
          <a:xfrm>
            <a:off x="6406819" y="2244897"/>
            <a:ext cx="5366717" cy="4084627"/>
          </a:xfrm>
          <a:prstGeom prst="rect">
            <a:avLst/>
          </a:prstGeom>
          <a:noFill/>
        </p:spPr>
      </p:pic>
      <p:sp>
        <p:nvSpPr>
          <p:cNvPr id="12" name="TextBox 11">
            <a:extLst>
              <a:ext uri="{FF2B5EF4-FFF2-40B4-BE49-F238E27FC236}">
                <a16:creationId xmlns:a16="http://schemas.microsoft.com/office/drawing/2014/main" id="{5276ACED-F32D-74F8-A471-6D69AE596182}"/>
              </a:ext>
            </a:extLst>
          </p:cNvPr>
          <p:cNvSpPr txBox="1"/>
          <p:nvPr/>
        </p:nvSpPr>
        <p:spPr>
          <a:xfrm>
            <a:off x="5988356" y="6329524"/>
            <a:ext cx="6203644" cy="307777"/>
          </a:xfrm>
          <a:prstGeom prst="rect">
            <a:avLst/>
          </a:prstGeom>
          <a:noFill/>
        </p:spPr>
        <p:txBody>
          <a:bodyPr wrap="square">
            <a:spAutoFit/>
          </a:bodyPr>
          <a:lstStyle/>
          <a:p>
            <a:pPr algn="ctr"/>
            <a:r>
              <a:rPr lang="en-US" sz="700" dirty="0"/>
              <a:t>Ahmed, S. (2023). Milestone for first Walsall Virtual Ward - Walsall Healthcare NHS Trust. [online] Walsall Healthcare NHS Trust. Available at: </a:t>
            </a:r>
            <a:r>
              <a:rPr lang="en-US" sz="700" dirty="0">
                <a:hlinkClick r:id="rId3"/>
              </a:rPr>
              <a:t>https://www.walsallhealthcare.nhs.uk/news/2023/07/14/milestone-for-first-walsall-virtual-ward/</a:t>
            </a:r>
            <a:r>
              <a:rPr lang="en-US" sz="700" dirty="0"/>
              <a:t>. </a:t>
            </a:r>
            <a:endParaRPr lang="en-GB" sz="700" dirty="0"/>
          </a:p>
        </p:txBody>
      </p:sp>
    </p:spTree>
    <p:extLst>
      <p:ext uri="{BB962C8B-B14F-4D97-AF65-F5344CB8AC3E}">
        <p14:creationId xmlns:p14="http://schemas.microsoft.com/office/powerpoint/2010/main" val="5990296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E7428-6649-8B13-C479-E5C6C12D44C6}"/>
              </a:ext>
            </a:extLst>
          </p:cNvPr>
          <p:cNvSpPr>
            <a:spLocks noGrp="1"/>
          </p:cNvSpPr>
          <p:nvPr>
            <p:ph type="title"/>
          </p:nvPr>
        </p:nvSpPr>
        <p:spPr>
          <a:xfrm>
            <a:off x="634033" y="635000"/>
            <a:ext cx="10923934" cy="746761"/>
          </a:xfrm>
        </p:spPr>
        <p:txBody>
          <a:bodyPr anchor="ctr">
            <a:normAutofit/>
          </a:bodyPr>
          <a:lstStyle/>
          <a:p>
            <a:r>
              <a:rPr lang="en-GB" sz="2300"/>
              <a:t>Weakness: Workforce and Service delivery</a:t>
            </a:r>
            <a:br>
              <a:rPr lang="en-GB" sz="2300"/>
            </a:br>
            <a:endParaRPr lang="en-GB" sz="2300"/>
          </a:p>
        </p:txBody>
      </p:sp>
      <p:sp>
        <p:nvSpPr>
          <p:cNvPr id="9" name="Content Placeholder 8">
            <a:extLst>
              <a:ext uri="{FF2B5EF4-FFF2-40B4-BE49-F238E27FC236}">
                <a16:creationId xmlns:a16="http://schemas.microsoft.com/office/drawing/2014/main" id="{5A1B7D9A-E8BB-78F0-C390-E703C556B111}"/>
              </a:ext>
            </a:extLst>
          </p:cNvPr>
          <p:cNvSpPr>
            <a:spLocks noGrp="1"/>
          </p:cNvSpPr>
          <p:nvPr>
            <p:ph idx="1"/>
          </p:nvPr>
        </p:nvSpPr>
        <p:spPr>
          <a:xfrm>
            <a:off x="110532" y="1688124"/>
            <a:ext cx="6189784" cy="4923692"/>
          </a:xfrm>
        </p:spPr>
        <p:txBody>
          <a:bodyPr>
            <a:normAutofit/>
          </a:bodyPr>
          <a:lstStyle/>
          <a:p>
            <a:pPr marL="0" indent="0">
              <a:lnSpc>
                <a:spcPct val="110000"/>
              </a:lnSpc>
              <a:buNone/>
            </a:pPr>
            <a:r>
              <a:rPr lang="en-US" dirty="0"/>
              <a:t>Weakness in the workforce would be that staffing is a major limitation in the implementation of Virtual Wards. The strategy necessitates a certain skill set, like as competency with digital tools and remote patient monitoring, which may not be easily accessible in the present workforce. Furthermore, the transfer to Virtual Wards necessitates extensive training and adaptation for current personnel, which can be resource-intensive. The difficulty is exacerbated by the continuous healthcare manpower deficit, which makes it challenging to sustain enough personnel levels to support the efficient running of Virtual Wards (</a:t>
            </a:r>
            <a:r>
              <a:rPr lang="en-US" dirty="0" err="1"/>
              <a:t>Niziolomski</a:t>
            </a:r>
            <a:r>
              <a:rPr lang="en-US" dirty="0"/>
              <a:t>, 2023).</a:t>
            </a:r>
          </a:p>
          <a:p>
            <a:pPr marL="0" indent="0">
              <a:lnSpc>
                <a:spcPct val="110000"/>
              </a:lnSpc>
              <a:buNone/>
            </a:pPr>
            <a:r>
              <a:rPr lang="en-US" dirty="0"/>
              <a:t>According to </a:t>
            </a:r>
            <a:r>
              <a:rPr lang="en-US" dirty="0" err="1"/>
              <a:t>Cucurachi</a:t>
            </a:r>
            <a:r>
              <a:rPr lang="en-US" dirty="0"/>
              <a:t> et al., (2025) healthcare providers encountered many technological obstacles that could impact care delivery. </a:t>
            </a:r>
            <a:endParaRPr lang="en-GB" dirty="0"/>
          </a:p>
        </p:txBody>
      </p:sp>
      <p:pic>
        <p:nvPicPr>
          <p:cNvPr id="5" name="Picture Placeholder 4">
            <a:extLst>
              <a:ext uri="{FF2B5EF4-FFF2-40B4-BE49-F238E27FC236}">
                <a16:creationId xmlns:a16="http://schemas.microsoft.com/office/drawing/2014/main" id="{34EA90F2-4EE4-9D88-B21D-11AF12E4811B}"/>
              </a:ext>
            </a:extLst>
          </p:cNvPr>
          <p:cNvPicPr>
            <a:picLocks noGrp="1" noChangeAspect="1"/>
          </p:cNvPicPr>
          <p:nvPr>
            <p:ph type="pic" sz="quarter" idx="4294967295"/>
          </p:nvPr>
        </p:nvPicPr>
        <p:blipFill>
          <a:blip r:embed="rId3"/>
          <a:srcRect l="24087" r="2008" b="1"/>
          <a:stretch>
            <a:fillRect/>
          </a:stretch>
        </p:blipFill>
        <p:spPr>
          <a:xfrm>
            <a:off x="7071584" y="1899137"/>
            <a:ext cx="4928508" cy="3751105"/>
          </a:xfrm>
          <a:custGeom>
            <a:avLst/>
            <a:gdLst>
              <a:gd name="connsiteX0" fmla="*/ 1933956 w 3867912"/>
              <a:gd name="connsiteY0" fmla="*/ 0 h 5486400"/>
              <a:gd name="connsiteX1" fmla="*/ 3867912 w 3867912"/>
              <a:gd name="connsiteY1" fmla="*/ 2743200 h 5486400"/>
              <a:gd name="connsiteX2" fmla="*/ 1933956 w 3867912"/>
              <a:gd name="connsiteY2" fmla="*/ 5486400 h 5486400"/>
              <a:gd name="connsiteX3" fmla="*/ 0 w 3867912"/>
              <a:gd name="connsiteY3" fmla="*/ 2743200 h 5486400"/>
              <a:gd name="connsiteX4" fmla="*/ 1933956 w 3867912"/>
              <a:gd name="connsiteY4" fmla="*/ 0 h 5486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67912" h="5486400">
                <a:moveTo>
                  <a:pt x="1933956" y="0"/>
                </a:moveTo>
                <a:cubicBezTo>
                  <a:pt x="3002050" y="0"/>
                  <a:pt x="3867912" y="1228172"/>
                  <a:pt x="3867912" y="2743200"/>
                </a:cubicBezTo>
                <a:cubicBezTo>
                  <a:pt x="3867912" y="4258228"/>
                  <a:pt x="3002050" y="5486400"/>
                  <a:pt x="1933956" y="5486400"/>
                </a:cubicBezTo>
                <a:cubicBezTo>
                  <a:pt x="865862" y="5486400"/>
                  <a:pt x="0" y="4258228"/>
                  <a:pt x="0" y="2743200"/>
                </a:cubicBezTo>
                <a:cubicBezTo>
                  <a:pt x="0" y="1228172"/>
                  <a:pt x="865862" y="0"/>
                  <a:pt x="1933956" y="0"/>
                </a:cubicBezTo>
                <a:close/>
              </a:path>
            </a:pathLst>
          </a:custGeom>
          <a:noFill/>
        </p:spPr>
      </p:pic>
      <p:sp>
        <p:nvSpPr>
          <p:cNvPr id="7" name="TextBox 6">
            <a:extLst>
              <a:ext uri="{FF2B5EF4-FFF2-40B4-BE49-F238E27FC236}">
                <a16:creationId xmlns:a16="http://schemas.microsoft.com/office/drawing/2014/main" id="{63160D04-3D67-A12D-A2C5-082FECDEA688}"/>
              </a:ext>
            </a:extLst>
          </p:cNvPr>
          <p:cNvSpPr txBox="1"/>
          <p:nvPr/>
        </p:nvSpPr>
        <p:spPr>
          <a:xfrm>
            <a:off x="8180438" y="6469626"/>
            <a:ext cx="4011561" cy="430887"/>
          </a:xfrm>
          <a:prstGeom prst="rect">
            <a:avLst/>
          </a:prstGeom>
          <a:noFill/>
        </p:spPr>
        <p:txBody>
          <a:bodyPr wrap="square">
            <a:spAutoFit/>
          </a:bodyPr>
          <a:lstStyle/>
          <a:p>
            <a:pPr algn="ctr"/>
            <a:r>
              <a:rPr lang="en-US" sz="700" dirty="0"/>
              <a:t>The Economist. (n.d.). How the rapid growth of virtual wards is helping the NHS. [online] Available at: </a:t>
            </a:r>
            <a:r>
              <a:rPr lang="en-US" sz="700" dirty="0">
                <a:hlinkClick r:id="rId4"/>
              </a:rPr>
              <a:t>https://www.economist.com/britain/2023/11/02/how-the-rapid-growth-of-virtual-wards-is-helping-the-nhs</a:t>
            </a:r>
            <a:r>
              <a:rPr lang="en-US" sz="800" dirty="0"/>
              <a:t>. </a:t>
            </a:r>
            <a:endParaRPr lang="en-GB" sz="800" dirty="0"/>
          </a:p>
        </p:txBody>
      </p:sp>
    </p:spTree>
    <p:extLst>
      <p:ext uri="{BB962C8B-B14F-4D97-AF65-F5344CB8AC3E}">
        <p14:creationId xmlns:p14="http://schemas.microsoft.com/office/powerpoint/2010/main" val="8270723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D877A32D-E55A-B779-67B0-DD862CEC937A}"/>
              </a:ext>
            </a:extLst>
          </p:cNvPr>
          <p:cNvCxnSpPr/>
          <p:nvPr/>
        </p:nvCxnSpPr>
        <p:spPr>
          <a:xfrm flipH="1">
            <a:off x="5604387" y="403123"/>
            <a:ext cx="68826"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2C33107-C594-EB2D-EFDB-885873C42FF8}"/>
              </a:ext>
            </a:extLst>
          </p:cNvPr>
          <p:cNvCxnSpPr>
            <a:cxnSpLocks/>
          </p:cNvCxnSpPr>
          <p:nvPr/>
        </p:nvCxnSpPr>
        <p:spPr>
          <a:xfrm>
            <a:off x="5604387" y="707923"/>
            <a:ext cx="68826" cy="5746954"/>
          </a:xfrm>
          <a:prstGeom prst="line">
            <a:avLst/>
          </a:prstGeom>
        </p:spPr>
        <p:style>
          <a:lnRef idx="1">
            <a:schemeClr val="dk1"/>
          </a:lnRef>
          <a:fillRef idx="0">
            <a:schemeClr val="dk1"/>
          </a:fillRef>
          <a:effectRef idx="0">
            <a:schemeClr val="dk1"/>
          </a:effectRef>
          <a:fontRef idx="minor">
            <a:schemeClr val="tx1"/>
          </a:fontRef>
        </p:style>
      </p:cxnSp>
      <p:sp>
        <p:nvSpPr>
          <p:cNvPr id="13" name="TextBox 12">
            <a:extLst>
              <a:ext uri="{FF2B5EF4-FFF2-40B4-BE49-F238E27FC236}">
                <a16:creationId xmlns:a16="http://schemas.microsoft.com/office/drawing/2014/main" id="{A7556DBB-6251-F0F3-20AC-DCF194149E28}"/>
              </a:ext>
            </a:extLst>
          </p:cNvPr>
          <p:cNvSpPr txBox="1"/>
          <p:nvPr/>
        </p:nvSpPr>
        <p:spPr>
          <a:xfrm>
            <a:off x="304800" y="360404"/>
            <a:ext cx="4503174" cy="369332"/>
          </a:xfrm>
          <a:prstGeom prst="rect">
            <a:avLst/>
          </a:prstGeom>
          <a:noFill/>
        </p:spPr>
        <p:txBody>
          <a:bodyPr wrap="square" rtlCol="0">
            <a:spAutoFit/>
          </a:bodyPr>
          <a:lstStyle/>
          <a:p>
            <a:pPr algn="ctr"/>
            <a:r>
              <a:rPr lang="en-GB" b="1" u="sng" dirty="0">
                <a:solidFill>
                  <a:srgbClr val="C00000"/>
                </a:solidFill>
                <a:latin typeface="+mj-lt"/>
              </a:rPr>
              <a:t>Opportunities</a:t>
            </a:r>
            <a:r>
              <a:rPr lang="en-GB" dirty="0"/>
              <a:t> </a:t>
            </a:r>
          </a:p>
        </p:txBody>
      </p:sp>
      <p:sp>
        <p:nvSpPr>
          <p:cNvPr id="14" name="TextBox 13">
            <a:extLst>
              <a:ext uri="{FF2B5EF4-FFF2-40B4-BE49-F238E27FC236}">
                <a16:creationId xmlns:a16="http://schemas.microsoft.com/office/drawing/2014/main" id="{3E355B1E-8639-1E14-E4CE-1DE6E829A7C3}"/>
              </a:ext>
            </a:extLst>
          </p:cNvPr>
          <p:cNvSpPr txBox="1"/>
          <p:nvPr/>
        </p:nvSpPr>
        <p:spPr>
          <a:xfrm>
            <a:off x="7678993" y="348424"/>
            <a:ext cx="3431458" cy="369332"/>
          </a:xfrm>
          <a:prstGeom prst="rect">
            <a:avLst/>
          </a:prstGeom>
          <a:noFill/>
        </p:spPr>
        <p:txBody>
          <a:bodyPr wrap="square" rtlCol="0">
            <a:spAutoFit/>
          </a:bodyPr>
          <a:lstStyle/>
          <a:p>
            <a:pPr algn="ctr"/>
            <a:r>
              <a:rPr lang="en-GB" b="1" u="sng" dirty="0">
                <a:solidFill>
                  <a:srgbClr val="C00000"/>
                </a:solidFill>
                <a:latin typeface="+mj-lt"/>
              </a:rPr>
              <a:t>Critical Analysis </a:t>
            </a:r>
          </a:p>
        </p:txBody>
      </p:sp>
      <p:sp>
        <p:nvSpPr>
          <p:cNvPr id="15" name="TextBox 14">
            <a:extLst>
              <a:ext uri="{FF2B5EF4-FFF2-40B4-BE49-F238E27FC236}">
                <a16:creationId xmlns:a16="http://schemas.microsoft.com/office/drawing/2014/main" id="{840CD69F-168A-3F0A-7142-8049B907B9C6}"/>
              </a:ext>
            </a:extLst>
          </p:cNvPr>
          <p:cNvSpPr txBox="1"/>
          <p:nvPr/>
        </p:nvSpPr>
        <p:spPr>
          <a:xfrm>
            <a:off x="0" y="1530270"/>
            <a:ext cx="4385187" cy="369332"/>
          </a:xfrm>
          <a:prstGeom prst="rect">
            <a:avLst/>
          </a:prstGeom>
          <a:noFill/>
        </p:spPr>
        <p:txBody>
          <a:bodyPr wrap="square" rtlCol="0">
            <a:spAutoFit/>
          </a:bodyPr>
          <a:lstStyle/>
          <a:p>
            <a:r>
              <a:rPr lang="en-GB" dirty="0">
                <a:solidFill>
                  <a:srgbClr val="C00000"/>
                </a:solidFill>
              </a:rPr>
              <a:t>Long term goal</a:t>
            </a:r>
          </a:p>
        </p:txBody>
      </p:sp>
      <p:sp>
        <p:nvSpPr>
          <p:cNvPr id="16" name="TextBox 15">
            <a:extLst>
              <a:ext uri="{FF2B5EF4-FFF2-40B4-BE49-F238E27FC236}">
                <a16:creationId xmlns:a16="http://schemas.microsoft.com/office/drawing/2014/main" id="{DD76F602-F668-B558-7FCC-CDEC44AA3030}"/>
              </a:ext>
            </a:extLst>
          </p:cNvPr>
          <p:cNvSpPr txBox="1"/>
          <p:nvPr/>
        </p:nvSpPr>
        <p:spPr>
          <a:xfrm>
            <a:off x="5973099" y="968063"/>
            <a:ext cx="6056671" cy="2755626"/>
          </a:xfrm>
          <a:prstGeom prst="rect">
            <a:avLst/>
          </a:prstGeom>
          <a:noFill/>
        </p:spPr>
        <p:txBody>
          <a:bodyPr wrap="square" rtlCol="0">
            <a:spAutoFit/>
          </a:bodyPr>
          <a:lstStyle/>
          <a:p>
            <a:pPr>
              <a:lnSpc>
                <a:spcPct val="150000"/>
              </a:lnSpc>
            </a:pPr>
            <a:r>
              <a:rPr lang="en-US" sz="1600" dirty="0">
                <a:solidFill>
                  <a:srgbClr val="C00000"/>
                </a:solidFill>
              </a:rPr>
              <a:t>Throughout the following two years, £1.6 billion of the up to £14.1 billion in additional funding for health and social services will be dedicated solely to discharge (NHS England, 2023).</a:t>
            </a:r>
          </a:p>
          <a:p>
            <a:endParaRPr lang="en-US" sz="1600" dirty="0">
              <a:solidFill>
                <a:srgbClr val="C00000"/>
              </a:solidFill>
            </a:endParaRPr>
          </a:p>
          <a:p>
            <a:endParaRPr lang="en-US" sz="1600" dirty="0">
              <a:solidFill>
                <a:srgbClr val="C00000"/>
              </a:solidFill>
            </a:endParaRPr>
          </a:p>
          <a:p>
            <a:pPr>
              <a:lnSpc>
                <a:spcPct val="150000"/>
              </a:lnSpc>
            </a:pPr>
            <a:r>
              <a:rPr lang="en-US" sz="1600" dirty="0">
                <a:solidFill>
                  <a:srgbClr val="C00000"/>
                </a:solidFill>
              </a:rPr>
              <a:t>Develop additional community services, as appropriate treatment can prevent up to 20% of emergency hospitalizations (NHS England, 2023).</a:t>
            </a:r>
            <a:endParaRPr lang="en-GB" sz="1600" dirty="0">
              <a:solidFill>
                <a:srgbClr val="C00000"/>
              </a:solidFill>
            </a:endParaRPr>
          </a:p>
        </p:txBody>
      </p:sp>
      <p:sp>
        <p:nvSpPr>
          <p:cNvPr id="17" name="TextBox 16">
            <a:extLst>
              <a:ext uri="{FF2B5EF4-FFF2-40B4-BE49-F238E27FC236}">
                <a16:creationId xmlns:a16="http://schemas.microsoft.com/office/drawing/2014/main" id="{5A609EB4-564F-4F89-F6F3-BF8CFD6458F9}"/>
              </a:ext>
            </a:extLst>
          </p:cNvPr>
          <p:cNvSpPr txBox="1"/>
          <p:nvPr/>
        </p:nvSpPr>
        <p:spPr>
          <a:xfrm>
            <a:off x="-58993" y="2777575"/>
            <a:ext cx="3510116" cy="369332"/>
          </a:xfrm>
          <a:prstGeom prst="rect">
            <a:avLst/>
          </a:prstGeom>
          <a:noFill/>
        </p:spPr>
        <p:txBody>
          <a:bodyPr wrap="square" rtlCol="0">
            <a:spAutoFit/>
          </a:bodyPr>
          <a:lstStyle/>
          <a:p>
            <a:r>
              <a:rPr lang="en-GB" dirty="0">
                <a:solidFill>
                  <a:srgbClr val="C00000"/>
                </a:solidFill>
              </a:rPr>
              <a:t>Community service </a:t>
            </a:r>
          </a:p>
        </p:txBody>
      </p:sp>
      <p:sp>
        <p:nvSpPr>
          <p:cNvPr id="18" name="TextBox 17">
            <a:extLst>
              <a:ext uri="{FF2B5EF4-FFF2-40B4-BE49-F238E27FC236}">
                <a16:creationId xmlns:a16="http://schemas.microsoft.com/office/drawing/2014/main" id="{82228007-3706-74DC-3EF3-C28AFFE9A613}"/>
              </a:ext>
            </a:extLst>
          </p:cNvPr>
          <p:cNvSpPr txBox="1"/>
          <p:nvPr/>
        </p:nvSpPr>
        <p:spPr>
          <a:xfrm>
            <a:off x="0" y="4268653"/>
            <a:ext cx="4011561" cy="369332"/>
          </a:xfrm>
          <a:prstGeom prst="rect">
            <a:avLst/>
          </a:prstGeom>
          <a:noFill/>
        </p:spPr>
        <p:txBody>
          <a:bodyPr wrap="square" rtlCol="0">
            <a:spAutoFit/>
          </a:bodyPr>
          <a:lstStyle/>
          <a:p>
            <a:r>
              <a:rPr lang="en-GB" dirty="0">
                <a:solidFill>
                  <a:srgbClr val="C00000"/>
                </a:solidFill>
              </a:rPr>
              <a:t>New Hospitals</a:t>
            </a:r>
          </a:p>
        </p:txBody>
      </p:sp>
      <p:sp>
        <p:nvSpPr>
          <p:cNvPr id="19" name="TextBox 18">
            <a:extLst>
              <a:ext uri="{FF2B5EF4-FFF2-40B4-BE49-F238E27FC236}">
                <a16:creationId xmlns:a16="http://schemas.microsoft.com/office/drawing/2014/main" id="{198D8089-F021-2762-254F-8A0ECE2404A7}"/>
              </a:ext>
            </a:extLst>
          </p:cNvPr>
          <p:cNvSpPr txBox="1"/>
          <p:nvPr/>
        </p:nvSpPr>
        <p:spPr>
          <a:xfrm>
            <a:off x="5933767" y="3911177"/>
            <a:ext cx="6056671" cy="1524520"/>
          </a:xfrm>
          <a:prstGeom prst="rect">
            <a:avLst/>
          </a:prstGeom>
          <a:noFill/>
        </p:spPr>
        <p:txBody>
          <a:bodyPr wrap="square" rtlCol="0">
            <a:spAutoFit/>
          </a:bodyPr>
          <a:lstStyle/>
          <a:p>
            <a:pPr>
              <a:lnSpc>
                <a:spcPct val="150000"/>
              </a:lnSpc>
            </a:pPr>
            <a:r>
              <a:rPr lang="en-US" sz="1600" dirty="0">
                <a:solidFill>
                  <a:srgbClr val="C00000"/>
                </a:solidFill>
              </a:rPr>
              <a:t>The Secretary of State for Health and Social Care has recently released a policy document concerning the pledge to construct 40 new hospitals by 2030, as promised by the preceding Government  (Health, 2025).</a:t>
            </a:r>
            <a:endParaRPr lang="en-GB" sz="1600" dirty="0">
              <a:solidFill>
                <a:srgbClr val="C00000"/>
              </a:solidFill>
            </a:endParaRPr>
          </a:p>
        </p:txBody>
      </p:sp>
      <p:sp>
        <p:nvSpPr>
          <p:cNvPr id="20" name="TextBox 19">
            <a:extLst>
              <a:ext uri="{FF2B5EF4-FFF2-40B4-BE49-F238E27FC236}">
                <a16:creationId xmlns:a16="http://schemas.microsoft.com/office/drawing/2014/main" id="{96ECFCEB-C6D5-6923-490B-8CBB5A7E7D16}"/>
              </a:ext>
            </a:extLst>
          </p:cNvPr>
          <p:cNvSpPr txBox="1"/>
          <p:nvPr/>
        </p:nvSpPr>
        <p:spPr>
          <a:xfrm>
            <a:off x="-44244" y="5759731"/>
            <a:ext cx="3126658" cy="369332"/>
          </a:xfrm>
          <a:prstGeom prst="rect">
            <a:avLst/>
          </a:prstGeom>
          <a:noFill/>
        </p:spPr>
        <p:txBody>
          <a:bodyPr wrap="square" rtlCol="0">
            <a:spAutoFit/>
          </a:bodyPr>
          <a:lstStyle/>
          <a:p>
            <a:r>
              <a:rPr lang="en-GB" dirty="0">
                <a:solidFill>
                  <a:srgbClr val="C00000"/>
                </a:solidFill>
              </a:rPr>
              <a:t>Increased capacity </a:t>
            </a:r>
          </a:p>
        </p:txBody>
      </p:sp>
      <p:sp>
        <p:nvSpPr>
          <p:cNvPr id="21" name="TextBox 20">
            <a:extLst>
              <a:ext uri="{FF2B5EF4-FFF2-40B4-BE49-F238E27FC236}">
                <a16:creationId xmlns:a16="http://schemas.microsoft.com/office/drawing/2014/main" id="{49769CA1-6E2D-85AD-4175-DBD6D1A63B43}"/>
              </a:ext>
            </a:extLst>
          </p:cNvPr>
          <p:cNvSpPr txBox="1"/>
          <p:nvPr/>
        </p:nvSpPr>
        <p:spPr>
          <a:xfrm>
            <a:off x="5933767" y="5623185"/>
            <a:ext cx="5928853" cy="1155188"/>
          </a:xfrm>
          <a:prstGeom prst="rect">
            <a:avLst/>
          </a:prstGeom>
          <a:noFill/>
        </p:spPr>
        <p:txBody>
          <a:bodyPr wrap="square" rtlCol="0">
            <a:spAutoFit/>
          </a:bodyPr>
          <a:lstStyle/>
          <a:p>
            <a:pPr>
              <a:lnSpc>
                <a:spcPct val="150000"/>
              </a:lnSpc>
            </a:pPr>
            <a:r>
              <a:rPr lang="en-US" sz="1600" dirty="0">
                <a:solidFill>
                  <a:srgbClr val="C00000"/>
                </a:solidFill>
              </a:rPr>
              <a:t>They reduce the strain on physical hospital beds by facilitating early discharge and averting emergency hospitalizations (Lally and Cathers, 2025).</a:t>
            </a:r>
            <a:endParaRPr lang="en-GB" sz="1600" dirty="0">
              <a:solidFill>
                <a:srgbClr val="C00000"/>
              </a:solidFill>
            </a:endParaRPr>
          </a:p>
        </p:txBody>
      </p:sp>
    </p:spTree>
    <p:extLst>
      <p:ext uri="{BB962C8B-B14F-4D97-AF65-F5344CB8AC3E}">
        <p14:creationId xmlns:p14="http://schemas.microsoft.com/office/powerpoint/2010/main" val="19999412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13501F-AB94-F674-57C3-E2974C5DDC03}"/>
              </a:ext>
            </a:extLst>
          </p:cNvPr>
          <p:cNvSpPr>
            <a:spLocks noGrp="1"/>
          </p:cNvSpPr>
          <p:nvPr>
            <p:ph sz="quarter" idx="13"/>
          </p:nvPr>
        </p:nvSpPr>
        <p:spPr>
          <a:xfrm>
            <a:off x="5090091" y="337310"/>
            <a:ext cx="7062039" cy="5622678"/>
          </a:xfrm>
        </p:spPr>
        <p:txBody>
          <a:bodyPr>
            <a:normAutofit/>
          </a:bodyPr>
          <a:lstStyle/>
          <a:p>
            <a:pPr marL="0" indent="0" algn="ctr">
              <a:buNone/>
            </a:pPr>
            <a:r>
              <a:rPr lang="en-GB" sz="2000" b="1" u="sng" dirty="0"/>
              <a:t>Critically Evaluating</a:t>
            </a:r>
          </a:p>
          <a:p>
            <a:pPr marL="0" indent="0">
              <a:lnSpc>
                <a:spcPct val="150000"/>
              </a:lnSpc>
              <a:buNone/>
            </a:pPr>
            <a:endParaRPr lang="en-US" sz="1400" dirty="0"/>
          </a:p>
          <a:p>
            <a:pPr marL="0" indent="0">
              <a:lnSpc>
                <a:spcPct val="150000"/>
              </a:lnSpc>
              <a:buNone/>
            </a:pPr>
            <a:r>
              <a:rPr lang="en-US" sz="1400" dirty="0"/>
              <a:t>'Step-down care' refers to the utilization of virtual wards to enable earlier hospital discharges, perhaps alleviating 'bed obstruction’. This cohort allows for the assessment of virtual wards' impact by quantifying the reduction in hospital bed days after virtual ward admission (York Health Economics Consortium, 2025).</a:t>
            </a:r>
          </a:p>
          <a:p>
            <a:pPr marL="0" indent="0">
              <a:lnSpc>
                <a:spcPct val="150000"/>
              </a:lnSpc>
              <a:buNone/>
            </a:pPr>
            <a:endParaRPr lang="en-US" sz="1400" dirty="0"/>
          </a:p>
          <a:p>
            <a:pPr marL="0" indent="0">
              <a:buNone/>
            </a:pPr>
            <a:endParaRPr lang="en-GB" sz="2000" b="1" u="sng" dirty="0"/>
          </a:p>
        </p:txBody>
      </p:sp>
      <p:sp>
        <p:nvSpPr>
          <p:cNvPr id="6" name="TextBox 5">
            <a:extLst>
              <a:ext uri="{FF2B5EF4-FFF2-40B4-BE49-F238E27FC236}">
                <a16:creationId xmlns:a16="http://schemas.microsoft.com/office/drawing/2014/main" id="{B3671F06-D506-0C70-1360-71D4FD5E76AA}"/>
              </a:ext>
            </a:extLst>
          </p:cNvPr>
          <p:cNvSpPr txBox="1"/>
          <p:nvPr/>
        </p:nvSpPr>
        <p:spPr>
          <a:xfrm>
            <a:off x="816077" y="337310"/>
            <a:ext cx="3550530" cy="400110"/>
          </a:xfrm>
          <a:prstGeom prst="rect">
            <a:avLst/>
          </a:prstGeom>
          <a:noFill/>
        </p:spPr>
        <p:txBody>
          <a:bodyPr wrap="square" rtlCol="0">
            <a:spAutoFit/>
          </a:bodyPr>
          <a:lstStyle/>
          <a:p>
            <a:pPr algn="ctr"/>
            <a:r>
              <a:rPr lang="en-GB" sz="2000" b="1" u="sng" dirty="0">
                <a:solidFill>
                  <a:srgbClr val="C00000"/>
                </a:solidFill>
              </a:rPr>
              <a:t>Threats</a:t>
            </a:r>
            <a:r>
              <a:rPr lang="en-GB" dirty="0"/>
              <a:t> </a:t>
            </a:r>
          </a:p>
        </p:txBody>
      </p:sp>
      <p:cxnSp>
        <p:nvCxnSpPr>
          <p:cNvPr id="8" name="Straight Connector 7">
            <a:extLst>
              <a:ext uri="{FF2B5EF4-FFF2-40B4-BE49-F238E27FC236}">
                <a16:creationId xmlns:a16="http://schemas.microsoft.com/office/drawing/2014/main" id="{3649DD30-5D17-ACE6-3906-8248745C830B}"/>
              </a:ext>
            </a:extLst>
          </p:cNvPr>
          <p:cNvCxnSpPr/>
          <p:nvPr/>
        </p:nvCxnSpPr>
        <p:spPr>
          <a:xfrm flipH="1">
            <a:off x="5447071" y="717755"/>
            <a:ext cx="117987" cy="2910348"/>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1217E815-EDBF-B19C-8353-38E46605E715}"/>
              </a:ext>
            </a:extLst>
          </p:cNvPr>
          <p:cNvCxnSpPr>
            <a:cxnSpLocks/>
          </p:cNvCxnSpPr>
          <p:nvPr/>
        </p:nvCxnSpPr>
        <p:spPr>
          <a:xfrm>
            <a:off x="5053781" y="371986"/>
            <a:ext cx="39871" cy="5950156"/>
          </a:xfrm>
          <a:prstGeom prst="line">
            <a:avLst/>
          </a:prstGeom>
        </p:spPr>
        <p:style>
          <a:lnRef idx="1">
            <a:schemeClr val="dk1"/>
          </a:lnRef>
          <a:fillRef idx="0">
            <a:schemeClr val="dk1"/>
          </a:fillRef>
          <a:effectRef idx="0">
            <a:schemeClr val="dk1"/>
          </a:effectRef>
          <a:fontRef idx="minor">
            <a:schemeClr val="tx1"/>
          </a:fontRef>
        </p:style>
      </p:cxnSp>
      <p:sp>
        <p:nvSpPr>
          <p:cNvPr id="12" name="TextBox 11">
            <a:extLst>
              <a:ext uri="{FF2B5EF4-FFF2-40B4-BE49-F238E27FC236}">
                <a16:creationId xmlns:a16="http://schemas.microsoft.com/office/drawing/2014/main" id="{9B587683-A98F-177E-8A5C-F24A3B21439A}"/>
              </a:ext>
            </a:extLst>
          </p:cNvPr>
          <p:cNvSpPr txBox="1"/>
          <p:nvPr/>
        </p:nvSpPr>
        <p:spPr>
          <a:xfrm>
            <a:off x="0" y="1580416"/>
            <a:ext cx="4087510" cy="369332"/>
          </a:xfrm>
          <a:prstGeom prst="rect">
            <a:avLst/>
          </a:prstGeom>
          <a:noFill/>
        </p:spPr>
        <p:txBody>
          <a:bodyPr wrap="square" rtlCol="0">
            <a:spAutoFit/>
          </a:bodyPr>
          <a:lstStyle/>
          <a:p>
            <a:r>
              <a:rPr lang="en-GB" dirty="0">
                <a:solidFill>
                  <a:srgbClr val="C00000"/>
                </a:solidFill>
              </a:rPr>
              <a:t>Step down care </a:t>
            </a:r>
          </a:p>
        </p:txBody>
      </p:sp>
      <p:sp>
        <p:nvSpPr>
          <p:cNvPr id="14" name="TextBox 13">
            <a:extLst>
              <a:ext uri="{FF2B5EF4-FFF2-40B4-BE49-F238E27FC236}">
                <a16:creationId xmlns:a16="http://schemas.microsoft.com/office/drawing/2014/main" id="{07833DED-6603-2C39-0955-91CE635B8D2D}"/>
              </a:ext>
            </a:extLst>
          </p:cNvPr>
          <p:cNvSpPr txBox="1"/>
          <p:nvPr/>
        </p:nvSpPr>
        <p:spPr>
          <a:xfrm>
            <a:off x="5073716" y="3043327"/>
            <a:ext cx="6705057" cy="1345497"/>
          </a:xfrm>
          <a:prstGeom prst="rect">
            <a:avLst/>
          </a:prstGeom>
          <a:noFill/>
        </p:spPr>
        <p:txBody>
          <a:bodyPr wrap="square">
            <a:spAutoFit/>
          </a:bodyPr>
          <a:lstStyle/>
          <a:p>
            <a:pPr>
              <a:lnSpc>
                <a:spcPct val="150000"/>
              </a:lnSpc>
            </a:pPr>
            <a:r>
              <a:rPr lang="en-US" sz="1400" dirty="0">
                <a:solidFill>
                  <a:srgbClr val="C00000"/>
                </a:solidFill>
              </a:rPr>
              <a:t>Ethical and social aspects that should be considered when implementing and delivering virtual wards there is also evidence that virtual wards may worsen health disparities. This could be caused by a digital deficit.  inequality found in other areas of healthcare, such as societal inequality, may also exist (Health, 2024).</a:t>
            </a:r>
          </a:p>
        </p:txBody>
      </p:sp>
      <p:sp>
        <p:nvSpPr>
          <p:cNvPr id="15" name="TextBox 14">
            <a:extLst>
              <a:ext uri="{FF2B5EF4-FFF2-40B4-BE49-F238E27FC236}">
                <a16:creationId xmlns:a16="http://schemas.microsoft.com/office/drawing/2014/main" id="{FB03DA17-693D-C807-A901-06AA38DCE1D8}"/>
              </a:ext>
            </a:extLst>
          </p:cNvPr>
          <p:cNvSpPr txBox="1"/>
          <p:nvPr/>
        </p:nvSpPr>
        <p:spPr>
          <a:xfrm>
            <a:off x="-72620" y="3531409"/>
            <a:ext cx="4160130" cy="369332"/>
          </a:xfrm>
          <a:prstGeom prst="rect">
            <a:avLst/>
          </a:prstGeom>
          <a:noFill/>
        </p:spPr>
        <p:txBody>
          <a:bodyPr wrap="square" rtlCol="0">
            <a:spAutoFit/>
          </a:bodyPr>
          <a:lstStyle/>
          <a:p>
            <a:r>
              <a:rPr lang="en-GB" dirty="0">
                <a:solidFill>
                  <a:srgbClr val="C00000"/>
                </a:solidFill>
              </a:rPr>
              <a:t>Ethical and social aspects </a:t>
            </a:r>
          </a:p>
        </p:txBody>
      </p:sp>
      <p:sp>
        <p:nvSpPr>
          <p:cNvPr id="17" name="TextBox 16">
            <a:extLst>
              <a:ext uri="{FF2B5EF4-FFF2-40B4-BE49-F238E27FC236}">
                <a16:creationId xmlns:a16="http://schemas.microsoft.com/office/drawing/2014/main" id="{F7B348DC-47B6-3AE4-9A62-AB2C1465594C}"/>
              </a:ext>
            </a:extLst>
          </p:cNvPr>
          <p:cNvSpPr txBox="1"/>
          <p:nvPr/>
        </p:nvSpPr>
        <p:spPr>
          <a:xfrm>
            <a:off x="5073716" y="4901548"/>
            <a:ext cx="7022167" cy="1022331"/>
          </a:xfrm>
          <a:prstGeom prst="rect">
            <a:avLst/>
          </a:prstGeom>
          <a:noFill/>
        </p:spPr>
        <p:txBody>
          <a:bodyPr wrap="square">
            <a:spAutoFit/>
          </a:bodyPr>
          <a:lstStyle/>
          <a:p>
            <a:pPr>
              <a:lnSpc>
                <a:spcPct val="150000"/>
              </a:lnSpc>
            </a:pPr>
            <a:r>
              <a:rPr lang="en-US" sz="1400" dirty="0">
                <a:solidFill>
                  <a:srgbClr val="C00000"/>
                </a:solidFill>
              </a:rPr>
              <a:t>Unlike hospitals, virtual wards may be unable to provide timely in-person interventions. Delaying treatment can be especially dangerous for time-sensitive illnesses such as sepsis (West-Robinson, 2025). </a:t>
            </a:r>
            <a:endParaRPr lang="en-GB" sz="1400" dirty="0">
              <a:solidFill>
                <a:srgbClr val="C00000"/>
              </a:solidFill>
            </a:endParaRPr>
          </a:p>
        </p:txBody>
      </p:sp>
      <p:sp>
        <p:nvSpPr>
          <p:cNvPr id="19" name="TextBox 18">
            <a:extLst>
              <a:ext uri="{FF2B5EF4-FFF2-40B4-BE49-F238E27FC236}">
                <a16:creationId xmlns:a16="http://schemas.microsoft.com/office/drawing/2014/main" id="{7C556AC3-AD3B-670E-703D-26FBFA948B6E}"/>
              </a:ext>
            </a:extLst>
          </p:cNvPr>
          <p:cNvSpPr txBox="1"/>
          <p:nvPr/>
        </p:nvSpPr>
        <p:spPr>
          <a:xfrm>
            <a:off x="-72620" y="5297736"/>
            <a:ext cx="6159908" cy="369332"/>
          </a:xfrm>
          <a:prstGeom prst="rect">
            <a:avLst/>
          </a:prstGeom>
          <a:noFill/>
        </p:spPr>
        <p:txBody>
          <a:bodyPr wrap="square">
            <a:spAutoFit/>
          </a:bodyPr>
          <a:lstStyle/>
          <a:p>
            <a:r>
              <a:rPr lang="en-GB" dirty="0">
                <a:solidFill>
                  <a:srgbClr val="C00000"/>
                </a:solidFill>
              </a:rPr>
              <a:t>Delayed Response to Emergencies </a:t>
            </a:r>
          </a:p>
        </p:txBody>
      </p:sp>
    </p:spTree>
    <p:extLst>
      <p:ext uri="{BB962C8B-B14F-4D97-AF65-F5344CB8AC3E}">
        <p14:creationId xmlns:p14="http://schemas.microsoft.com/office/powerpoint/2010/main" val="7684009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B701D7-435D-8E7D-53C0-66C0C37F5C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2AC717-1808-0047-7893-C9C49420B29A}"/>
              </a:ext>
            </a:extLst>
          </p:cNvPr>
          <p:cNvSpPr>
            <a:spLocks noGrp="1"/>
          </p:cNvSpPr>
          <p:nvPr>
            <p:ph type="title"/>
          </p:nvPr>
        </p:nvSpPr>
        <p:spPr>
          <a:xfrm>
            <a:off x="612648" y="-1133856"/>
            <a:ext cx="10652760" cy="1133856"/>
          </a:xfrm>
        </p:spPr>
        <p:txBody>
          <a:bodyPr/>
          <a:lstStyle/>
          <a:p>
            <a:r>
              <a:rPr lang="en-US" dirty="0"/>
              <a:t>Quote</a:t>
            </a:r>
          </a:p>
        </p:txBody>
      </p:sp>
      <p:sp>
        <p:nvSpPr>
          <p:cNvPr id="6" name="Content Placeholder 5">
            <a:extLst>
              <a:ext uri="{FF2B5EF4-FFF2-40B4-BE49-F238E27FC236}">
                <a16:creationId xmlns:a16="http://schemas.microsoft.com/office/drawing/2014/main" id="{E5236CAB-BB4B-BDCA-63F6-F77BA904E53B}"/>
              </a:ext>
            </a:extLst>
          </p:cNvPr>
          <p:cNvSpPr>
            <a:spLocks noGrp="1"/>
          </p:cNvSpPr>
          <p:nvPr>
            <p:ph sz="quarter" idx="13"/>
          </p:nvPr>
        </p:nvSpPr>
        <p:spPr>
          <a:xfrm>
            <a:off x="190962" y="462116"/>
            <a:ext cx="4577684" cy="821762"/>
          </a:xfrm>
        </p:spPr>
        <p:txBody>
          <a:bodyPr/>
          <a:lstStyle/>
          <a:p>
            <a:r>
              <a:rPr lang="en-US" sz="4400" b="0" dirty="0"/>
              <a:t>Conclusion…</a:t>
            </a:r>
          </a:p>
        </p:txBody>
      </p:sp>
      <p:sp>
        <p:nvSpPr>
          <p:cNvPr id="5" name="TextBox 4">
            <a:extLst>
              <a:ext uri="{FF2B5EF4-FFF2-40B4-BE49-F238E27FC236}">
                <a16:creationId xmlns:a16="http://schemas.microsoft.com/office/drawing/2014/main" id="{904F0E90-6480-418D-1152-24B11B3BB7BF}"/>
              </a:ext>
            </a:extLst>
          </p:cNvPr>
          <p:cNvSpPr txBox="1"/>
          <p:nvPr/>
        </p:nvSpPr>
        <p:spPr>
          <a:xfrm>
            <a:off x="190962" y="2074606"/>
            <a:ext cx="11189110" cy="2308324"/>
          </a:xfrm>
          <a:prstGeom prst="rect">
            <a:avLst/>
          </a:prstGeom>
          <a:noFill/>
        </p:spPr>
        <p:txBody>
          <a:bodyPr wrap="square" rtlCol="0">
            <a:spAutoFit/>
          </a:bodyPr>
          <a:lstStyle/>
          <a:p>
            <a:r>
              <a:rPr lang="en-US" sz="2400" dirty="0">
                <a:solidFill>
                  <a:srgbClr val="C00000"/>
                </a:solidFill>
              </a:rPr>
              <a:t>In conclusion, virtual wards provide strengths, notably because community integration within these wards fosters a strong link between hospital-level care and daily living. Numerous participants highlighted that patients and carers face significant challenges in virtual wards due to inadequate technological competency. Medical literacy but overall, for virtual wards to be successful they would need to have a new equipment, staff to speak in many languages and sustainable workforces</a:t>
            </a:r>
            <a:r>
              <a:rPr lang="en-US" sz="2000" dirty="0"/>
              <a:t>. </a:t>
            </a:r>
            <a:endParaRPr lang="en-GB" sz="2000" dirty="0"/>
          </a:p>
        </p:txBody>
      </p:sp>
    </p:spTree>
    <p:extLst>
      <p:ext uri="{BB962C8B-B14F-4D97-AF65-F5344CB8AC3E}">
        <p14:creationId xmlns:p14="http://schemas.microsoft.com/office/powerpoint/2010/main" val="14034955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AC439194-96DF-712C-CCFF-2B43DAD22A7D}"/>
              </a:ext>
            </a:extLst>
          </p:cNvPr>
          <p:cNvSpPr txBox="1"/>
          <p:nvPr/>
        </p:nvSpPr>
        <p:spPr>
          <a:xfrm>
            <a:off x="83574" y="-271298"/>
            <a:ext cx="12260826" cy="6838860"/>
          </a:xfrm>
          <a:prstGeom prst="rect">
            <a:avLst/>
          </a:prstGeom>
          <a:noFill/>
        </p:spPr>
        <p:txBody>
          <a:bodyPr wrap="square">
            <a:spAutoFit/>
          </a:bodyPr>
          <a:lstStyle/>
          <a:p>
            <a:pPr algn="l">
              <a:lnSpc>
                <a:spcPct val="150000"/>
              </a:lnSpc>
              <a:buNone/>
            </a:pPr>
            <a:endParaRPr lang="en-GB" sz="1400" b="1" dirty="0">
              <a:effectLst/>
              <a:latin typeface="Arial" panose="020B0604020202020204" pitchFamily="34" charset="0"/>
            </a:endParaRPr>
          </a:p>
          <a:p>
            <a:pPr algn="l">
              <a:lnSpc>
                <a:spcPct val="150000"/>
              </a:lnSpc>
              <a:buNone/>
            </a:pPr>
            <a:r>
              <a:rPr lang="en-GB" sz="1400" b="1" dirty="0">
                <a:effectLst/>
              </a:rPr>
              <a:t>Reference list</a:t>
            </a:r>
          </a:p>
          <a:p>
            <a:pPr algn="l">
              <a:lnSpc>
                <a:spcPct val="150000"/>
              </a:lnSpc>
              <a:buNone/>
            </a:pPr>
            <a:endParaRPr lang="en-GB" sz="1400" b="1" dirty="0">
              <a:effectLst/>
            </a:endParaRPr>
          </a:p>
          <a:p>
            <a:pPr>
              <a:lnSpc>
                <a:spcPct val="150000"/>
              </a:lnSpc>
              <a:buNone/>
            </a:pPr>
            <a:r>
              <a:rPr lang="en-GB" sz="1400" dirty="0">
                <a:effectLst/>
              </a:rPr>
              <a:t>Ahmed, S. (2023). </a:t>
            </a:r>
            <a:r>
              <a:rPr lang="en-GB" sz="1400" i="1" dirty="0">
                <a:effectLst/>
              </a:rPr>
              <a:t>Milestone for first Walsall Virtual Ward - Walsall Healthcare NHS Trust</a:t>
            </a:r>
            <a:r>
              <a:rPr lang="en-GB" sz="1400" dirty="0">
                <a:effectLst/>
              </a:rPr>
              <a:t>. [online] Walsall Healthcare NHS Trust. Available at: </a:t>
            </a:r>
            <a:r>
              <a:rPr lang="en-GB" sz="1400" dirty="0">
                <a:effectLst/>
                <a:hlinkClick r:id="rId2"/>
              </a:rPr>
              <a:t>https://www.walsallhealthcare.nhs.uk/news/2023/07/14/milestone-for-first-walsall-virtual-ward/</a:t>
            </a:r>
            <a:r>
              <a:rPr lang="en-GB" sz="1400" dirty="0">
                <a:effectLst/>
              </a:rPr>
              <a:t>. [Accessed at: 25.Jun.2026].</a:t>
            </a:r>
          </a:p>
          <a:p>
            <a:pPr>
              <a:lnSpc>
                <a:spcPct val="150000"/>
              </a:lnSpc>
              <a:buNone/>
            </a:pPr>
            <a:r>
              <a:rPr lang="en-GB" sz="1400" dirty="0">
                <a:effectLst/>
              </a:rPr>
              <a:t>Bath and North East Somerset, Swindon and Wiltshire ICB. (2024). </a:t>
            </a:r>
            <a:r>
              <a:rPr lang="en-GB" sz="1400" i="1" dirty="0" err="1">
                <a:effectLst/>
              </a:rPr>
              <a:t>NHS@Home</a:t>
            </a:r>
            <a:r>
              <a:rPr lang="en-GB" sz="1400" i="1" dirty="0">
                <a:effectLst/>
              </a:rPr>
              <a:t> Virtual Wards - Bath and North East Somerset, Swindon and Wiltshire ICB</a:t>
            </a:r>
            <a:r>
              <a:rPr lang="en-GB" sz="1400" dirty="0">
                <a:effectLst/>
              </a:rPr>
              <a:t>. [online] Available at: </a:t>
            </a:r>
            <a:r>
              <a:rPr lang="en-GB" sz="1400" dirty="0">
                <a:effectLst/>
                <a:hlinkClick r:id="rId3"/>
              </a:rPr>
              <a:t>https://bsw.icb.nhs.uk/your-health/which-nhs-service-should-i-use/nhs-at-home-virtual-wards/</a:t>
            </a:r>
            <a:r>
              <a:rPr lang="en-GB" sz="1400" dirty="0">
                <a:effectLst/>
              </a:rPr>
              <a:t>. [Accessed at: 23.Jun. 2026].</a:t>
            </a:r>
          </a:p>
          <a:p>
            <a:pPr>
              <a:lnSpc>
                <a:spcPct val="150000"/>
              </a:lnSpc>
              <a:buNone/>
            </a:pPr>
            <a:r>
              <a:rPr lang="en-GB" sz="1400" dirty="0" err="1">
                <a:effectLst/>
              </a:rPr>
              <a:t>Cucurachi</a:t>
            </a:r>
            <a:r>
              <a:rPr lang="en-GB" sz="1400" dirty="0">
                <a:effectLst/>
              </a:rPr>
              <a:t>, S., Lydon, S., Moens, L.L., Manser, T. and O’Connor, P. (2025). Barriers and Facilitators to the Use of Virtual Wards: A Systematic Review of the Qualitative Evidence. </a:t>
            </a:r>
            <a:r>
              <a:rPr lang="en-GB" sz="1400" i="1" dirty="0">
                <a:effectLst/>
              </a:rPr>
              <a:t>PubMed</a:t>
            </a:r>
            <a:r>
              <a:rPr lang="en-GB" sz="1400" dirty="0">
                <a:effectLst/>
              </a:rPr>
              <a:t>, [online] 13. </a:t>
            </a:r>
            <a:r>
              <a:rPr lang="en-GB" sz="1400" dirty="0" err="1">
                <a:effectLst/>
              </a:rPr>
              <a:t>doi:https</a:t>
            </a:r>
            <a:r>
              <a:rPr lang="en-GB" sz="1400" dirty="0">
                <a:effectLst/>
              </a:rPr>
              <a:t>://doi.org/10.1093/</a:t>
            </a:r>
            <a:r>
              <a:rPr lang="en-GB" sz="1400" dirty="0" err="1">
                <a:effectLst/>
              </a:rPr>
              <a:t>intqhc</a:t>
            </a:r>
            <a:r>
              <a:rPr lang="en-GB" sz="1400" dirty="0">
                <a:effectLst/>
              </a:rPr>
              <a:t>/mzaf065</a:t>
            </a:r>
            <a:r>
              <a:rPr lang="en-GB" sz="1400" dirty="0"/>
              <a:t>. [Accessed at: 23.Jun. 2026].</a:t>
            </a:r>
            <a:endParaRPr lang="en-GB" sz="1400" dirty="0">
              <a:effectLst/>
            </a:endParaRPr>
          </a:p>
          <a:p>
            <a:pPr>
              <a:lnSpc>
                <a:spcPct val="150000"/>
              </a:lnSpc>
              <a:buNone/>
            </a:pPr>
            <a:r>
              <a:rPr lang="en-GB" sz="1400" dirty="0">
                <a:effectLst/>
              </a:rPr>
              <a:t>Dismore, L.L., Echevarria, C., van </a:t>
            </a:r>
            <a:r>
              <a:rPr lang="en-GB" sz="1400" dirty="0" err="1">
                <a:effectLst/>
              </a:rPr>
              <a:t>Wersch</a:t>
            </a:r>
            <a:r>
              <a:rPr lang="en-GB" sz="1400" dirty="0">
                <a:effectLst/>
              </a:rPr>
              <a:t>, A., Gibson, J. and Bourke, S. (2019). What are the positive drivers and potential barriers to implementation of hospital at home selected by low-risk DECAF score in the UK: a qualitative study embedded within a randomised controlled trial. </a:t>
            </a:r>
            <a:r>
              <a:rPr lang="en-GB" sz="1400" i="1" dirty="0">
                <a:effectLst/>
              </a:rPr>
              <a:t>BMJ Open</a:t>
            </a:r>
            <a:r>
              <a:rPr lang="en-GB" sz="1400" dirty="0">
                <a:effectLst/>
              </a:rPr>
              <a:t>, 9(4), p.e026609. </a:t>
            </a:r>
            <a:r>
              <a:rPr lang="en-GB" sz="1400" dirty="0" err="1">
                <a:effectLst/>
              </a:rPr>
              <a:t>doi:https</a:t>
            </a:r>
            <a:r>
              <a:rPr lang="en-GB" sz="1400" dirty="0">
                <a:effectLst/>
              </a:rPr>
              <a:t>://doi.org/10.1136/bmjopen-2018-026609. [Accessed at: 24. Jun. 2026].</a:t>
            </a:r>
          </a:p>
          <a:p>
            <a:pPr>
              <a:lnSpc>
                <a:spcPct val="150000"/>
              </a:lnSpc>
              <a:buNone/>
            </a:pPr>
            <a:r>
              <a:rPr lang="en-GB" sz="1400" dirty="0">
                <a:effectLst/>
              </a:rPr>
              <a:t>Edgar, K., Iliffe, S., Doll, H.A., Clarke, M.J., Gonçalves-Bradley, D.C., Wong, E. and Shepperd, S. (2024). Admission avoidance hospital at home. </a:t>
            </a:r>
            <a:r>
              <a:rPr lang="en-GB" sz="1400" i="1" dirty="0">
                <a:effectLst/>
              </a:rPr>
              <a:t>The Cochrane library</a:t>
            </a:r>
            <a:r>
              <a:rPr lang="en-GB" sz="1400" dirty="0">
                <a:effectLst/>
              </a:rPr>
              <a:t>, 2024(3). </a:t>
            </a:r>
            <a:r>
              <a:rPr lang="en-GB" sz="1400" dirty="0" err="1">
                <a:effectLst/>
              </a:rPr>
              <a:t>doi:https</a:t>
            </a:r>
            <a:r>
              <a:rPr lang="en-GB" sz="1400" dirty="0">
                <a:effectLst/>
              </a:rPr>
              <a:t>://doi.org/10.1002/14651858.cd007491.pub3. [Accessed at: 02. Jul.2026].</a:t>
            </a:r>
          </a:p>
          <a:p>
            <a:pPr>
              <a:lnSpc>
                <a:spcPct val="150000"/>
              </a:lnSpc>
              <a:buNone/>
            </a:pPr>
            <a:r>
              <a:rPr lang="en-GB" sz="1400" dirty="0">
                <a:effectLst/>
              </a:rPr>
              <a:t>Health (2024). </a:t>
            </a:r>
            <a:r>
              <a:rPr lang="en-GB" sz="1400" i="1" dirty="0">
                <a:effectLst/>
              </a:rPr>
              <a:t>Our ambition to reform the NHS</a:t>
            </a:r>
            <a:r>
              <a:rPr lang="en-GB" sz="1400" dirty="0">
                <a:effectLst/>
              </a:rPr>
              <a:t>. [online] GOV.UK. Available at: </a:t>
            </a:r>
            <a:r>
              <a:rPr lang="en-GB" sz="1400" dirty="0">
                <a:effectLst/>
                <a:hlinkClick r:id="rId4"/>
              </a:rPr>
              <a:t>https://www.gov.uk/government/speeches/our-ambition-to-reform-the-nhs</a:t>
            </a:r>
            <a:r>
              <a:rPr lang="en-GB" sz="1400" dirty="0">
                <a:effectLst/>
              </a:rPr>
              <a:t>. [Accessed at: 29.Jun.2026].</a:t>
            </a:r>
          </a:p>
          <a:p>
            <a:pPr>
              <a:lnSpc>
                <a:spcPct val="150000"/>
              </a:lnSpc>
              <a:buNone/>
            </a:pPr>
            <a:r>
              <a:rPr lang="en-GB" sz="1400" dirty="0">
                <a:effectLst/>
              </a:rPr>
              <a:t>Health (2025). </a:t>
            </a:r>
            <a:r>
              <a:rPr lang="en-GB" sz="1400" i="1" dirty="0">
                <a:effectLst/>
              </a:rPr>
              <a:t>New Hospital Programme: plan for implementation</a:t>
            </a:r>
            <a:r>
              <a:rPr lang="en-GB" sz="1400" dirty="0">
                <a:effectLst/>
              </a:rPr>
              <a:t>. [online] GOV.UK. Available at: https://www.gov.uk/government/publications/new-hospital-programme-review-outcome/new-hospital-programme-plan-for-implementation#summary [Accessed 3 Jul. 2026].</a:t>
            </a:r>
          </a:p>
          <a:p>
            <a:pPr>
              <a:lnSpc>
                <a:spcPct val="150000"/>
              </a:lnSpc>
              <a:buNone/>
            </a:pPr>
            <a:r>
              <a:rPr lang="en-GB" sz="1400" dirty="0">
                <a:effectLst/>
              </a:rPr>
              <a:t>Jabr, F. (2023). John A. Long - Publications List. </a:t>
            </a:r>
            <a:r>
              <a:rPr lang="en-GB" sz="1400" i="1" dirty="0">
                <a:effectLst/>
              </a:rPr>
              <a:t>Publicationslist.org</a:t>
            </a:r>
            <a:r>
              <a:rPr lang="en-GB" sz="1400" dirty="0">
                <a:effectLst/>
              </a:rPr>
              <a:t>, 14(6).</a:t>
            </a:r>
            <a:r>
              <a:rPr lang="en-GB" sz="1400" dirty="0"/>
              <a:t> [Accessed at:02.Jul.2026].</a:t>
            </a:r>
            <a:endParaRPr lang="en-GB" sz="1400" dirty="0">
              <a:effectLst/>
            </a:endParaRPr>
          </a:p>
          <a:p>
            <a:pPr>
              <a:lnSpc>
                <a:spcPct val="150000"/>
              </a:lnSpc>
              <a:buNone/>
            </a:pPr>
            <a:r>
              <a:rPr lang="en-GB" sz="1400" dirty="0">
                <a:effectLst/>
              </a:rPr>
              <a:t>Lally, C. and Cathers, S. (2025). </a:t>
            </a:r>
            <a:r>
              <a:rPr lang="en-GB" sz="1400" i="1" dirty="0">
                <a:effectLst/>
              </a:rPr>
              <a:t>Virtual wards and hospital at home</a:t>
            </a:r>
            <a:r>
              <a:rPr lang="en-GB" sz="1400" dirty="0">
                <a:effectLst/>
              </a:rPr>
              <a:t>. [online] POST. Available at: </a:t>
            </a:r>
            <a:r>
              <a:rPr lang="en-GB" sz="1400" dirty="0">
                <a:effectLst/>
                <a:hlinkClick r:id="rId5"/>
              </a:rPr>
              <a:t>https://post.parliament.uk/research-briefings/post-pn-0744/</a:t>
            </a:r>
            <a:r>
              <a:rPr lang="en-GB" sz="1400" dirty="0">
                <a:effectLst/>
              </a:rPr>
              <a:t>. [Accessed at: 02.Jul.2026].</a:t>
            </a:r>
          </a:p>
        </p:txBody>
      </p:sp>
    </p:spTree>
    <p:extLst>
      <p:ext uri="{BB962C8B-B14F-4D97-AF65-F5344CB8AC3E}">
        <p14:creationId xmlns:p14="http://schemas.microsoft.com/office/powerpoint/2010/main" val="2114732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B69D244-2A09-07D8-ED08-18DE14E7E831}"/>
              </a:ext>
            </a:extLst>
          </p:cNvPr>
          <p:cNvSpPr txBox="1"/>
          <p:nvPr/>
        </p:nvSpPr>
        <p:spPr>
          <a:xfrm>
            <a:off x="0" y="197346"/>
            <a:ext cx="12113343" cy="6423810"/>
          </a:xfrm>
          <a:prstGeom prst="rect">
            <a:avLst/>
          </a:prstGeom>
          <a:noFill/>
        </p:spPr>
        <p:txBody>
          <a:bodyPr wrap="square">
            <a:spAutoFit/>
          </a:bodyPr>
          <a:lstStyle/>
          <a:p>
            <a:r>
              <a:rPr lang="en-US" dirty="0"/>
              <a:t>Reference </a:t>
            </a:r>
          </a:p>
          <a:p>
            <a:endParaRPr lang="en-US" dirty="0"/>
          </a:p>
          <a:p>
            <a:pPr>
              <a:lnSpc>
                <a:spcPct val="150000"/>
              </a:lnSpc>
            </a:pPr>
            <a:r>
              <a:rPr lang="en-US" sz="1400" dirty="0"/>
              <a:t>NHS England (2023). Delivery plan for recovering urgent and emergency care services – January 2023. [online] www.england.nhs.uk. Available at: https://www.england.nhs.uk/long-read/delivery-plan-for-recovering-urgent-and-emergency-care-services-january-2023/. [Accessed at: 03.Jul.2026].</a:t>
            </a:r>
          </a:p>
          <a:p>
            <a:pPr>
              <a:lnSpc>
                <a:spcPct val="150000"/>
              </a:lnSpc>
            </a:pPr>
            <a:r>
              <a:rPr lang="en-US" sz="1400" dirty="0"/>
              <a:t>NHS England (2024a). Virtual Wards Operational Framework. [online] England.nhs.uk. Available at: https://www.england.nhs.uk/long-read/virtual-wards-operational-framework/. [Accessed at: 24.Jun.2026].</a:t>
            </a:r>
          </a:p>
          <a:p>
            <a:pPr>
              <a:lnSpc>
                <a:spcPct val="150000"/>
              </a:lnSpc>
            </a:pPr>
            <a:r>
              <a:rPr lang="en-US" sz="1400" dirty="0"/>
              <a:t>NHS England (2024b). What is a virtual ward? [online] www.england.nhs.uk. Available at: https://www.england.nhs.uk/virtual-wards/what-is-a-virtual-ward/. [Accessed at: 24.Jun.2026.</a:t>
            </a:r>
          </a:p>
          <a:p>
            <a:pPr>
              <a:lnSpc>
                <a:spcPct val="150000"/>
              </a:lnSpc>
            </a:pPr>
            <a:r>
              <a:rPr lang="en-US" sz="1400" dirty="0" err="1"/>
              <a:t>Niziolomski</a:t>
            </a:r>
            <a:r>
              <a:rPr lang="en-US" sz="1400" dirty="0"/>
              <a:t>, N. (2023). Navigating Healthcare’s Future: A SWOT Analysis Part 3: The Evolving Landscape – Cardiology Virtual Ward and Remote Monitoring. [online] Ortus-ihealth.com. Available at: https://ortus-ihealth.com/?p=15061. 29.Jun.2026].</a:t>
            </a:r>
          </a:p>
          <a:p>
            <a:pPr>
              <a:lnSpc>
                <a:spcPct val="150000"/>
              </a:lnSpc>
            </a:pPr>
            <a:r>
              <a:rPr lang="en-US" sz="1400" dirty="0"/>
              <a:t>Patel, H.Y. and West, D.J. (2021). Hospital at Home: An Evolving Model for Comprehensive Healthcare. Global Journal on Quality and Safety in Healthcare, [online] 4(4), pp.141–146. </a:t>
            </a:r>
            <a:r>
              <a:rPr lang="en-US" sz="1400" dirty="0" err="1"/>
              <a:t>doi:https</a:t>
            </a:r>
            <a:r>
              <a:rPr lang="en-US" sz="1400" dirty="0"/>
              <a:t>://doi.org/10.36401/jqsh-21-4. 26.Jun.2026].</a:t>
            </a:r>
          </a:p>
          <a:p>
            <a:pPr>
              <a:lnSpc>
                <a:spcPct val="150000"/>
              </a:lnSpc>
            </a:pPr>
            <a:r>
              <a:rPr lang="en-US" sz="1400" dirty="0"/>
              <a:t>The Economist. (n.d.). How the rapid growth of virtual wards is helping the NHS. [online] Available at: https://www.economist.com/britain/2023/11/02/how-the-rapid-growth-of-virtual-wards-is-helping-the-nhs. [Accessed at:29.Jun.2026]. </a:t>
            </a:r>
          </a:p>
          <a:p>
            <a:pPr>
              <a:lnSpc>
                <a:spcPct val="150000"/>
              </a:lnSpc>
            </a:pPr>
            <a:r>
              <a:rPr lang="en-US" sz="1400" dirty="0"/>
              <a:t>West-Robinson, H. (2025). Virtual Wards: Lessons Learned and Future Considerations. [online] Theaccessgroup.com. Available at: https://www.theaccessgroup.com/en-gb/blog/hsc-virtual-wards-lessons-learned/. [Accessed at: 03.Jun.2026].</a:t>
            </a:r>
          </a:p>
          <a:p>
            <a:pPr>
              <a:lnSpc>
                <a:spcPct val="150000"/>
              </a:lnSpc>
            </a:pPr>
            <a:r>
              <a:rPr lang="en-US" sz="1400" dirty="0"/>
              <a:t>www.rcplondon.ac.uk. (2023). Policy documents. [online] Available at: </a:t>
            </a:r>
            <a:r>
              <a:rPr lang="en-US" sz="1400" dirty="0">
                <a:hlinkClick r:id="rId2"/>
              </a:rPr>
              <a:t>https://www.rcplondon.ac.uk/policy-and-campaigns/policy-documents/</a:t>
            </a:r>
            <a:r>
              <a:rPr lang="en-US" sz="1400" dirty="0"/>
              <a:t>. [Accessed at: 29.Jun.2026]. </a:t>
            </a:r>
          </a:p>
          <a:p>
            <a:pPr>
              <a:lnSpc>
                <a:spcPct val="150000"/>
              </a:lnSpc>
            </a:pPr>
            <a:r>
              <a:rPr lang="en-US" sz="1400" dirty="0"/>
              <a:t>York Health Economics Consortium. (2025). Virtual Wards: Challenges, Opportunities and Evaluations in the NHS - York Health Economics Consortium. [online] Available at: </a:t>
            </a:r>
            <a:r>
              <a:rPr lang="en-US" sz="1400" dirty="0">
                <a:hlinkClick r:id="rId3"/>
              </a:rPr>
              <a:t>https://www.yhec.co.uk/resource/how-can-we-evaluate-virtual-wards-in-the-nhs</a:t>
            </a:r>
            <a:r>
              <a:rPr lang="en-US" sz="1400" dirty="0"/>
              <a:t> [Accessed at: 29.Jun.2026].</a:t>
            </a:r>
            <a:endParaRPr lang="en-GB" sz="1400" dirty="0"/>
          </a:p>
        </p:txBody>
      </p:sp>
    </p:spTree>
    <p:extLst>
      <p:ext uri="{BB962C8B-B14F-4D97-AF65-F5344CB8AC3E}">
        <p14:creationId xmlns:p14="http://schemas.microsoft.com/office/powerpoint/2010/main" val="1605286937"/>
      </p:ext>
    </p:extLst>
  </p:cSld>
  <p:clrMapOvr>
    <a:masterClrMapping/>
  </p:clrMapOvr>
</p:sld>
</file>

<file path=ppt/theme/theme1.xml><?xml version="1.0" encoding="utf-8"?>
<a:theme xmlns:a="http://schemas.openxmlformats.org/drawingml/2006/main" name="RetroFormFusion">
  <a:themeElements>
    <a:clrScheme name="Retro Form Fusion">
      <a:dk1>
        <a:srgbClr val="000000"/>
      </a:dk1>
      <a:lt1>
        <a:srgbClr val="FFFFFF"/>
      </a:lt1>
      <a:dk2>
        <a:srgbClr val="2C3932"/>
      </a:dk2>
      <a:lt2>
        <a:srgbClr val="FDF6EA"/>
      </a:lt2>
      <a:accent1>
        <a:srgbClr val="E7E9A8"/>
      </a:accent1>
      <a:accent2>
        <a:srgbClr val="C02C0D"/>
      </a:accent2>
      <a:accent3>
        <a:srgbClr val="C9A7E8"/>
      </a:accent3>
      <a:accent4>
        <a:srgbClr val="242C40"/>
      </a:accent4>
      <a:accent5>
        <a:srgbClr val="D90C65"/>
      </a:accent5>
      <a:accent6>
        <a:srgbClr val="3C5569"/>
      </a:accent6>
      <a:hlink>
        <a:srgbClr val="169C9A"/>
      </a:hlink>
      <a:folHlink>
        <a:srgbClr val="E15C3D"/>
      </a:folHlink>
    </a:clrScheme>
    <a:fontScheme name="Custom 44">
      <a:majorFont>
        <a:latin typeface="Franklin Gothic Demi"/>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tro form fusion_Marketing Presentation_win32_SD_V6" id="{1B74A257-43A2-48DC-AABC-425ADD1BD4C0}" vid="{0AB9CF50-3A4C-496A-BE11-F38E096BD9D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97129d6-5105-44aa-8953-de11b416c376"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17F0BAA444E2C478D04B3C300BA99D3" ma:contentTypeVersion="11" ma:contentTypeDescription="Create a new document." ma:contentTypeScope="" ma:versionID="385eef31c43f569f7d95dee0a9bb79a0">
  <xsd:schema xmlns:xsd="http://www.w3.org/2001/XMLSchema" xmlns:xs="http://www.w3.org/2001/XMLSchema" xmlns:p="http://schemas.microsoft.com/office/2006/metadata/properties" xmlns:ns3="d97129d6-5105-44aa-8953-de11b416c376" targetNamespace="http://schemas.microsoft.com/office/2006/metadata/properties" ma:root="true" ma:fieldsID="97b3210298ea57dbc0b5460706fa81b4" ns3:_="">
    <xsd:import namespace="d97129d6-5105-44aa-8953-de11b416c37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GenerationTime" minOccurs="0"/>
                <xsd:element ref="ns3:MediaServiceEventHashCode" minOccurs="0"/>
                <xsd:element ref="ns3:MediaLengthInSecond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97129d6-5105-44aa-8953-de11b416c37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1CEDABF-7176-4A42-8EF9-E5D4DD31FF6C}">
  <ds:schemaRefs>
    <ds:schemaRef ds:uri="d97129d6-5105-44aa-8953-de11b416c376"/>
    <ds:schemaRef ds:uri="http://purl.org/dc/terms/"/>
    <ds:schemaRef ds:uri="http://schemas.microsoft.com/office/2006/documentManagement/types"/>
    <ds:schemaRef ds:uri="http://purl.org/dc/dcmitype/"/>
    <ds:schemaRef ds:uri="http://www.w3.org/XML/1998/namespace"/>
    <ds:schemaRef ds:uri="http://schemas.openxmlformats.org/package/2006/metadata/core-properties"/>
    <ds:schemaRef ds:uri="http://schemas.microsoft.com/office/infopath/2007/PartnerControls"/>
    <ds:schemaRef ds:uri="http://purl.org/dc/elements/1.1/"/>
    <ds:schemaRef ds:uri="http://schemas.microsoft.com/office/2006/metadata/properties"/>
  </ds:schemaRefs>
</ds:datastoreItem>
</file>

<file path=customXml/itemProps2.xml><?xml version="1.0" encoding="utf-8"?>
<ds:datastoreItem xmlns:ds="http://schemas.openxmlformats.org/officeDocument/2006/customXml" ds:itemID="{D3301439-688F-4D19-B908-B48B62C56078}">
  <ds:schemaRefs>
    <ds:schemaRef ds:uri="http://schemas.microsoft.com/sharepoint/v3/contenttype/forms"/>
  </ds:schemaRefs>
</ds:datastoreItem>
</file>

<file path=customXml/itemProps3.xml><?xml version="1.0" encoding="utf-8"?>
<ds:datastoreItem xmlns:ds="http://schemas.openxmlformats.org/officeDocument/2006/customXml" ds:itemID="{59972443-720E-47AA-B75A-FED3E95AEB2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97129d6-5105-44aa-8953-de11b416c37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Privileged" siteId="{72f988bf-86f1-41af-91ab-2d7cd011db47}" removed="0"/>
</clbl:labelList>
</file>

<file path=docProps/app.xml><?xml version="1.0" encoding="utf-8"?>
<Properties xmlns="http://schemas.openxmlformats.org/officeDocument/2006/extended-properties" xmlns:vt="http://schemas.openxmlformats.org/officeDocument/2006/docPropsVTypes">
  <Template>{4944D0BB-B80A-47AB-A0D3-63BC98C0616A}3b1ee2c4-488f-4f6f-879d-8700a6d4fc2b-TF68a6f5d8-383f-4bee-98cb-6033b297636b_win32</Template>
  <TotalTime>259</TotalTime>
  <Words>2056</Words>
  <Application>Microsoft Office PowerPoint</Application>
  <PresentationFormat>Widescreen</PresentationFormat>
  <Paragraphs>73</Paragraphs>
  <Slides>11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Arial</vt:lpstr>
      <vt:lpstr>Franklin Gothic Book</vt:lpstr>
      <vt:lpstr>Franklin Gothic Demi</vt:lpstr>
      <vt:lpstr>RetroFormFusion</vt:lpstr>
      <vt:lpstr>NHS Virtual Wards</vt:lpstr>
      <vt:lpstr>What is Virtual Ward and the Purpose </vt:lpstr>
      <vt:lpstr>Strengths</vt:lpstr>
      <vt:lpstr>Strengths</vt:lpstr>
      <vt:lpstr>Weaknesses: Patients and Community  </vt:lpstr>
      <vt:lpstr>Weakness: Workforce and Service delivery </vt:lpstr>
      <vt:lpstr>PowerPoint Presentation</vt:lpstr>
      <vt:lpstr>PowerPoint Presentation</vt:lpstr>
      <vt:lpstr>Quote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Anika Jabeen (2329698)</dc:creator>
  <cp:lastModifiedBy>Anika Jabeen (2329698)</cp:lastModifiedBy>
  <cp:revision>2</cp:revision>
  <dcterms:created xsi:type="dcterms:W3CDTF">2026-06-23T09:27:50Z</dcterms:created>
  <dcterms:modified xsi:type="dcterms:W3CDTF">2026-07-04T10:17:42Z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0x010100F17F0BAA444E2C478D04B3C300BA99D3</vt:lpwstr>
  </property>
  <property fmtid="{D5CDD505-2E9C-101B-9397-08002B2CF9AE}" pid="3" name="MediaServiceImageTags">
    <vt:lpwstr/>
  </property>
</Properties>
</file>