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58" r:id="rId7"/>
    <p:sldId id="259" r:id="rId8"/>
    <p:sldId id="261" r:id="rId9"/>
    <p:sldId id="260" r:id="rId10"/>
    <p:sldId id="273" r:id="rId11"/>
    <p:sldId id="276" r:id="rId12"/>
    <p:sldId id="271" r:id="rId13"/>
    <p:sldId id="269" r:id="rId14"/>
    <p:sldId id="264" r:id="rId15"/>
    <p:sldId id="277" r:id="rId16"/>
    <p:sldId id="278" r:id="rId17"/>
    <p:sldId id="279" r:id="rId18"/>
    <p:sldId id="280" r:id="rId19"/>
    <p:sldId id="270" r:id="rId20"/>
    <p:sldId id="281" r:id="rId21"/>
    <p:sldId id="275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18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Q2</c:v>
                </c:pt>
                <c:pt idx="1">
                  <c:v>Q1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2.5</c:v>
                </c:pt>
                <c:pt idx="1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55-423E-948E-3543A421E78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Q2</c:v>
                </c:pt>
                <c:pt idx="1">
                  <c:v>Q1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4.4000000000000004</c:v>
                </c:pt>
                <c:pt idx="1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55-423E-948E-3543A421E78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Q2</c:v>
                </c:pt>
                <c:pt idx="1">
                  <c:v>Q1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2</c:v>
                </c:pt>
                <c:pt idx="1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A55-423E-948E-3543A421E78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111705064"/>
        <c:axId val="1111706704"/>
      </c:barChart>
      <c:catAx>
        <c:axId val="11117050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Tenorite" pitchFamily="2" charset="0"/>
                <a:ea typeface="+mn-ea"/>
                <a:cs typeface="+mn-cs"/>
              </a:defRPr>
            </a:pPr>
            <a:endParaRPr lang="en-US"/>
          </a:p>
        </c:txPr>
        <c:crossAx val="1111706704"/>
        <c:crosses val="autoZero"/>
        <c:auto val="1"/>
        <c:lblAlgn val="ctr"/>
        <c:lblOffset val="100"/>
        <c:noMultiLvlLbl val="0"/>
      </c:catAx>
      <c:valAx>
        <c:axId val="111170670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111705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Tenorite" pitchFamily="2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Q4</c:v>
                </c:pt>
                <c:pt idx="1">
                  <c:v>Q3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4.5</c:v>
                </c:pt>
                <c:pt idx="1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55-423E-948E-3543A421E78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Q4</c:v>
                </c:pt>
                <c:pt idx="1">
                  <c:v>Q3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2.8</c:v>
                </c:pt>
                <c:pt idx="1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55-423E-948E-3543A421E78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Q4</c:v>
                </c:pt>
                <c:pt idx="1">
                  <c:v>Q3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5</c:v>
                </c:pt>
                <c:pt idx="1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A55-423E-948E-3543A421E78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111705064"/>
        <c:axId val="1111706704"/>
      </c:barChart>
      <c:catAx>
        <c:axId val="11117050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Tenorite" pitchFamily="2" charset="0"/>
                <a:ea typeface="+mn-ea"/>
                <a:cs typeface="+mn-cs"/>
              </a:defRPr>
            </a:pPr>
            <a:endParaRPr lang="en-US"/>
          </a:p>
        </c:txPr>
        <c:crossAx val="1111706704"/>
        <c:crosses val="autoZero"/>
        <c:auto val="1"/>
        <c:lblAlgn val="ctr"/>
        <c:lblOffset val="100"/>
        <c:noMultiLvlLbl val="0"/>
      </c:catAx>
      <c:valAx>
        <c:axId val="111170670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111705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Tenorite" pitchFamily="2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15/04/2023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15/04/2023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4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328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3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0191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634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0840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137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00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.png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job-profiles/social-worker" TargetMode="External"/><Relationship Id="rId3" Type="http://schemas.openxmlformats.org/officeDocument/2006/relationships/hyperlink" Target="https://doi.org/10.1093/bjsw/bcs003" TargetMode="External"/><Relationship Id="rId7" Type="http://schemas.openxmlformats.org/officeDocument/2006/relationships/hyperlink" Target="https://www.swansea.ac.uk/postgraduate/taught/health-social-care/social-work-msc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file:///C:\Users\Laura%20Jones\Downloads\SS65750-V1_-_Social_Worker.pdf" TargetMode="External"/><Relationship Id="rId5" Type="http://schemas.openxmlformats.org/officeDocument/2006/relationships/hyperlink" Target="https://socialcare.wales/about-us" TargetMode="External"/><Relationship Id="rId10" Type="http://schemas.openxmlformats.org/officeDocument/2006/relationships/hyperlink" Target="https://doi.org/10.1093/bjsw/bcq019" TargetMode="External"/><Relationship Id="rId4" Type="http://schemas.openxmlformats.org/officeDocument/2006/relationships/hyperlink" Target="https://law.gov.wales/key-legislation-social-care" TargetMode="External"/><Relationship Id="rId9" Type="http://schemas.openxmlformats.org/officeDocument/2006/relationships/hyperlink" Target="https://www.tandfonline.com/doi/abs/10.1080/02615470601042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Laura Jones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rtl="0"/>
            <a:r>
              <a:rPr lang="en-GB" dirty="0"/>
              <a:t>Introduction</a:t>
            </a:r>
          </a:p>
          <a:p>
            <a:pPr rtl="0"/>
            <a:r>
              <a:rPr lang="en-GB" dirty="0"/>
              <a:t>Job Description</a:t>
            </a:r>
          </a:p>
          <a:p>
            <a:pPr rtl="0"/>
            <a:r>
              <a:rPr lang="en-GB" dirty="0"/>
              <a:t>Professional Qualifications/Registration</a:t>
            </a:r>
          </a:p>
          <a:p>
            <a:pPr rtl="0"/>
            <a:r>
              <a:rPr lang="en-GB" dirty="0"/>
              <a:t>Professional Competences</a:t>
            </a:r>
          </a:p>
          <a:p>
            <a:pPr rtl="0"/>
            <a:r>
              <a:rPr lang="en-GB" dirty="0"/>
              <a:t>Personal Competences</a:t>
            </a:r>
          </a:p>
          <a:p>
            <a:pPr rtl="0"/>
            <a:r>
              <a:rPr lang="en-GB" dirty="0"/>
              <a:t>Progression</a:t>
            </a:r>
            <a:r>
              <a:rPr lang="en-GB"/>
              <a:t>/Development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Reference List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Laura Marie Jones</a:t>
            </a:r>
          </a:p>
          <a:p>
            <a:pPr rtl="0"/>
            <a:r>
              <a:rPr lang="en-GB" dirty="0"/>
              <a:t>Employed by </a:t>
            </a:r>
            <a:r>
              <a:rPr lang="en-GB" dirty="0" err="1"/>
              <a:t>Adferiad</a:t>
            </a:r>
            <a:r>
              <a:rPr lang="en-GB" dirty="0"/>
              <a:t> (formerly </a:t>
            </a:r>
            <a:r>
              <a:rPr lang="en-GB" dirty="0" err="1"/>
              <a:t>Hafal</a:t>
            </a:r>
            <a:r>
              <a:rPr lang="en-GB" dirty="0"/>
              <a:t>) as a Specialist Debt Advisor (2017 to date)</a:t>
            </a:r>
          </a:p>
          <a:p>
            <a:pPr rtl="0"/>
            <a:r>
              <a:rPr lang="en-GB" dirty="0" err="1"/>
              <a:t>Bsc</a:t>
            </a:r>
            <a:r>
              <a:rPr lang="en-GB" dirty="0"/>
              <a:t> Mental Health</a:t>
            </a:r>
          </a:p>
          <a:p>
            <a:pPr rtl="0"/>
            <a:r>
              <a:rPr lang="en-GB" dirty="0" err="1"/>
              <a:t>Msc</a:t>
            </a:r>
            <a:r>
              <a:rPr lang="en-GB" dirty="0"/>
              <a:t> Social Work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/>
          <a:lstStyle/>
          <a:p>
            <a:pPr rtl="0"/>
            <a:r>
              <a:rPr lang="en-GB" dirty="0"/>
              <a:t>Job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Adult Social Worker</a:t>
            </a:r>
          </a:p>
          <a:p>
            <a:pPr rtl="0"/>
            <a:r>
              <a:rPr lang="en-GB" dirty="0"/>
              <a:t>Mental Health</a:t>
            </a:r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Quarterly performance</a:t>
            </a:r>
          </a:p>
        </p:txBody>
      </p:sp>
      <p:graphicFrame>
        <p:nvGraphicFramePr>
          <p:cNvPr id="6" name="Content Placeholder 5" descr="Chart">
            <a:extLst>
              <a:ext uri="{FF2B5EF4-FFF2-40B4-BE49-F238E27FC236}">
                <a16:creationId xmlns:a16="http://schemas.microsoft.com/office/drawing/2014/main" id="{DB23E567-BDB1-4E6F-9EA8-3E4297461A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7742"/>
              </p:ext>
            </p:extLst>
          </p:nvPr>
        </p:nvGraphicFramePr>
        <p:xfrm>
          <a:off x="1258176" y="2360884"/>
          <a:ext cx="4765635" cy="27017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" name="Content Placeholder 5" descr="Chart">
            <a:extLst>
              <a:ext uri="{FF2B5EF4-FFF2-40B4-BE49-F238E27FC236}">
                <a16:creationId xmlns:a16="http://schemas.microsoft.com/office/drawing/2014/main" id="{5A839DA0-FCCD-084E-87E3-CCD098AB7F7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4193433"/>
              </p:ext>
            </p:extLst>
          </p:nvPr>
        </p:nvGraphicFramePr>
        <p:xfrm>
          <a:off x="6697091" y="2360884"/>
          <a:ext cx="4765635" cy="27017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30D50-1377-244D-A1A4-32FB836C1F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26C73-F226-914E-AC56-BF3172765F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9" name="Picture 8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60CE3A23-D0C5-9EA7-3B0F-99FB4CCD1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279985"/>
            <a:ext cx="11462726" cy="5785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09DF5-56B4-304A-8777-BB8576005A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9A912-225F-BE40-9F3E-025552444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8" name="Picture 7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75C054A8-B629-546B-B44F-009ADED27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24" y="329707"/>
            <a:ext cx="6560975" cy="4098337"/>
          </a:xfrm>
          <a:prstGeom prst="rect">
            <a:avLst/>
          </a:prstGeom>
        </p:spPr>
      </p:pic>
      <p:pic>
        <p:nvPicPr>
          <p:cNvPr id="17" name="Picture 16" descr="A white text on a blue background&#10;&#10;Description automatically generated with low confidence">
            <a:extLst>
              <a:ext uri="{FF2B5EF4-FFF2-40B4-BE49-F238E27FC236}">
                <a16:creationId xmlns:a16="http://schemas.microsoft.com/office/drawing/2014/main" id="{F0B609AD-609B-0CBA-B2FB-EA58D07B0C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0596" y="1838130"/>
            <a:ext cx="4624858" cy="401122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20277C4-7879-7E25-FAFA-0FF57D06EB47}"/>
              </a:ext>
            </a:extLst>
          </p:cNvPr>
          <p:cNvSpPr txBox="1"/>
          <p:nvPr/>
        </p:nvSpPr>
        <p:spPr>
          <a:xfrm>
            <a:off x="9584094" y="5918187"/>
            <a:ext cx="34087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Prospects (</a:t>
            </a:r>
            <a:r>
              <a:rPr lang="en-GB" sz="1100" dirty="0" err="1"/>
              <a:t>n.d</a:t>
            </a:r>
            <a:r>
              <a:rPr lang="en-GB" sz="11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“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20876" y="3426615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8" name="Picture 7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23A451A0-20EB-A1CD-C49B-F1CEF2CA53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276" y="374573"/>
            <a:ext cx="4196512" cy="5887099"/>
          </a:xfrm>
          <a:prstGeom prst="rect">
            <a:avLst/>
          </a:prstGeom>
        </p:spPr>
      </p:pic>
      <p:pic>
        <p:nvPicPr>
          <p:cNvPr id="10" name="Picture 9" descr="A picture containing text, screenshot, font, paper&#10;&#10;Description automatically generated">
            <a:extLst>
              <a:ext uri="{FF2B5EF4-FFF2-40B4-BE49-F238E27FC236}">
                <a16:creationId xmlns:a16="http://schemas.microsoft.com/office/drawing/2014/main" id="{EED59E85-FA98-2D5E-9BA9-DE08BEC2A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1623" y="374573"/>
            <a:ext cx="4277758" cy="58870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6C486E-7FEA-5068-20FB-300885384940}"/>
              </a:ext>
            </a:extLst>
          </p:cNvPr>
          <p:cNvSpPr txBox="1"/>
          <p:nvPr/>
        </p:nvSpPr>
        <p:spPr>
          <a:xfrm>
            <a:off x="9433100" y="6214123"/>
            <a:ext cx="173039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Swansea Council (2023)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“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891999" y="2700435"/>
            <a:ext cx="351601" cy="365125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6C486E-7FEA-5068-20FB-300885384940}"/>
              </a:ext>
            </a:extLst>
          </p:cNvPr>
          <p:cNvSpPr txBox="1"/>
          <p:nvPr/>
        </p:nvSpPr>
        <p:spPr>
          <a:xfrm>
            <a:off x="9433100" y="6214123"/>
            <a:ext cx="173039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Swansea Council (2023)</a:t>
            </a:r>
          </a:p>
          <a:p>
            <a:endParaRPr lang="en-GB" dirty="0"/>
          </a:p>
        </p:txBody>
      </p:sp>
      <p:pic>
        <p:nvPicPr>
          <p:cNvPr id="3" name="Picture 2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D66DB444-4923-6F07-D141-17712DEB3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5589" y="522745"/>
            <a:ext cx="3970178" cy="5576371"/>
          </a:xfrm>
          <a:prstGeom prst="rect">
            <a:avLst/>
          </a:prstGeom>
        </p:spPr>
      </p:pic>
      <p:pic>
        <p:nvPicPr>
          <p:cNvPr id="7" name="Picture 6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F9A4F649-327C-4BE6-FF70-3C84AD2A16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848" y="566638"/>
            <a:ext cx="4114800" cy="557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676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31C0CCD4-2502-A14F-B520-7B57524ED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dirty="0"/>
              <a:t>Professional Qualifications/Registration</a:t>
            </a:r>
          </a:p>
        </p:txBody>
      </p:sp>
      <p:pic>
        <p:nvPicPr>
          <p:cNvPr id="25" name="Picture Placeholder 24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A72A8008-5617-3BAA-872E-461C8B627F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62" r="30594"/>
          <a:stretch/>
        </p:blipFill>
        <p:spPr>
          <a:xfrm>
            <a:off x="626297" y="2014693"/>
            <a:ext cx="4869628" cy="2646543"/>
          </a:xfr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90246-DFB2-A340-AADC-E85D28C31B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Mental Health Social Worker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CCF58-9B83-4A4F-8CA9-3D9C9BB7A2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pic>
        <p:nvPicPr>
          <p:cNvPr id="27" name="Picture 26" descr="A picture containing text, font, screenshot, guide&#10;&#10;Description automatically generated">
            <a:extLst>
              <a:ext uri="{FF2B5EF4-FFF2-40B4-BE49-F238E27FC236}">
                <a16:creationId xmlns:a16="http://schemas.microsoft.com/office/drawing/2014/main" id="{FA24D6A5-18BC-2606-FA63-05FA49D1CD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1963129"/>
            <a:ext cx="5517425" cy="1036268"/>
          </a:xfrm>
          <a:prstGeom prst="rect">
            <a:avLst/>
          </a:prstGeom>
        </p:spPr>
      </p:pic>
      <p:pic>
        <p:nvPicPr>
          <p:cNvPr id="29" name="Picture 28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A4FC8E6A-FD00-84C2-99E7-9AB93198D8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297" y="4734788"/>
            <a:ext cx="5204636" cy="846862"/>
          </a:xfrm>
          <a:prstGeom prst="rect">
            <a:avLst/>
          </a:prstGeom>
        </p:spPr>
      </p:pic>
      <p:pic>
        <p:nvPicPr>
          <p:cNvPr id="31" name="Picture 30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C4287C58-EFF3-2E3D-5970-9E391863C3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625" y="3067658"/>
            <a:ext cx="5044790" cy="328869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C5DB5F2-50F1-206D-76FF-5AE138E66C38}"/>
              </a:ext>
            </a:extLst>
          </p:cNvPr>
          <p:cNvSpPr txBox="1"/>
          <p:nvPr/>
        </p:nvSpPr>
        <p:spPr>
          <a:xfrm>
            <a:off x="626297" y="6191250"/>
            <a:ext cx="4114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Swansea University (</a:t>
            </a:r>
            <a:r>
              <a:rPr lang="en-GB" sz="1100" dirty="0" err="1"/>
              <a:t>n.d</a:t>
            </a:r>
            <a:r>
              <a:rPr lang="en-GB" sz="1100" dirty="0"/>
              <a:t>)</a:t>
            </a:r>
          </a:p>
          <a:p>
            <a:r>
              <a:rPr lang="en-GB" sz="1100" dirty="0"/>
              <a:t>Social Care Wales (2023)</a:t>
            </a:r>
          </a:p>
        </p:txBody>
      </p:sp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3" name="Arc 8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Professional Skills</a:t>
            </a: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5" name="Picture 74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CE01A6BD-7DEB-1038-1E8C-F052B638E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478" y="511293"/>
            <a:ext cx="4036789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0F50900A-5E3F-928C-0F31-34EA63C5F9F3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IT Competent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Registered with Social Care Wales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Experience of working in a multi disciplinary team and knowledge of the functioning of the main agencies involved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Committed to continuing professional development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Knowledge and experience of Adult Social Care Legislation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E3E8F-3700-FE42-BA65-89071D20A786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Continual Professional Development (CPD)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Mental Health Social Worker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3CF748-31A0-91D9-420E-A23E2A34DB79}"/>
              </a:ext>
            </a:extLst>
          </p:cNvPr>
          <p:cNvSpPr txBox="1"/>
          <p:nvPr/>
        </p:nvSpPr>
        <p:spPr>
          <a:xfrm>
            <a:off x="1000125" y="1876425"/>
            <a:ext cx="102393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education of professionals after completion of formal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fundamental principle is that professionals need to renew and enhance their knowledge and skills on a regular basis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Formal learning is an integral part of CPD </a:t>
            </a:r>
            <a:r>
              <a:rPr lang="en-GB" dirty="0" err="1"/>
              <a:t>eg</a:t>
            </a:r>
            <a:r>
              <a:rPr lang="en-GB" dirty="0"/>
              <a:t> courses, seminars, workshops, conferences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Additionally informal learning </a:t>
            </a:r>
            <a:r>
              <a:rPr lang="en-GB" dirty="0" err="1"/>
              <a:t>eg</a:t>
            </a:r>
            <a:r>
              <a:rPr lang="en-GB" dirty="0"/>
              <a:t> supervision, reading, peer support, reflection. </a:t>
            </a:r>
          </a:p>
          <a:p>
            <a:pPr lvl="8"/>
            <a:r>
              <a:rPr lang="en-GB" dirty="0"/>
              <a:t>				(Halton et al., 2015)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940746-0A0E-D024-5BCA-42CF7E8826FF}"/>
              </a:ext>
            </a:extLst>
          </p:cNvPr>
          <p:cNvSpPr txBox="1"/>
          <p:nvPr/>
        </p:nvSpPr>
        <p:spPr>
          <a:xfrm>
            <a:off x="1167492" y="3700889"/>
            <a:ext cx="101610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Workers practise in a role that is constantly changing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CPD ensures that competency is maintained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Ensures that knowledge is always up to date taking into consideration changes impacting the service user group</a:t>
            </a:r>
          </a:p>
          <a:p>
            <a:r>
              <a:rPr lang="en-GB" dirty="0"/>
              <a:t>                                                                                                                          (Williams, 2007)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with service users requires a reflective approach, as each situation is different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practice, there is a great deal of complexity that cannot be summed up by a 'tick box’</a:t>
            </a:r>
          </a:p>
          <a:p>
            <a:r>
              <a:rPr lang="en-GB" dirty="0"/>
              <a:t>								(Wilson &amp; Kelly, 2010)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31F1A1-1B4D-992A-091F-341E484B409F}"/>
              </a:ext>
            </a:extLst>
          </p:cNvPr>
          <p:cNvSpPr txBox="1"/>
          <p:nvPr/>
        </p:nvSpPr>
        <p:spPr>
          <a:xfrm>
            <a:off x="2761862" y="1082351"/>
            <a:ext cx="886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CPD improves services to clients, but also benefits the professional: personal growth, professional development, job satisfaction and fulfilling own potential. (Halton et al., 2015)</a:t>
            </a:r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Continual Professional Development (CPD)   </a:t>
            </a:r>
            <a:r>
              <a:rPr lang="en-GB" sz="2700" i="1" dirty="0"/>
              <a:t>Supervision</a:t>
            </a:r>
            <a:br>
              <a:rPr lang="en-GB" sz="2700" i="1" dirty="0"/>
            </a:br>
            <a:endParaRPr lang="en-GB" sz="270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Mental Health Social Worker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940746-0A0E-D024-5BCA-42CF7E8826FF}"/>
              </a:ext>
            </a:extLst>
          </p:cNvPr>
          <p:cNvSpPr txBox="1"/>
          <p:nvPr/>
        </p:nvSpPr>
        <p:spPr>
          <a:xfrm>
            <a:off x="1167492" y="2038582"/>
            <a:ext cx="101610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Supervision is considered the most common form of CPD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Regarded as essential to achieve effective social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opportunity for professionals to meet to examine professional judgements and discuss best practise</a:t>
            </a:r>
          </a:p>
          <a:p>
            <a:pPr lvl="8"/>
            <a:r>
              <a:rPr lang="en-GB" dirty="0"/>
              <a:t>		        (Halton et al.,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Supervision encourages professional practise that is more engaged and thoughtful, and not necessarily over reliant on the application of rules and regulations</a:t>
            </a:r>
          </a:p>
          <a:p>
            <a:pPr lvl="8"/>
            <a:r>
              <a:rPr lang="en-GB" dirty="0"/>
              <a:t>		        (Langer 1989; </a:t>
            </a:r>
            <a:r>
              <a:rPr lang="en-GB" dirty="0" err="1"/>
              <a:t>Nakkula</a:t>
            </a:r>
            <a:r>
              <a:rPr lang="en-GB" dirty="0"/>
              <a:t> &amp; Ravitch, 1998)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BE2537-5AA6-3459-C651-2301AD054345}"/>
              </a:ext>
            </a:extLst>
          </p:cNvPr>
          <p:cNvSpPr txBox="1"/>
          <p:nvPr/>
        </p:nvSpPr>
        <p:spPr>
          <a:xfrm>
            <a:off x="1082351" y="4346906"/>
            <a:ext cx="10246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climate of increased public scrutiny has resulted in demands for greater transparency and accountability in practise, resulting in a greater need than ever for supervision.</a:t>
            </a:r>
          </a:p>
          <a:p>
            <a:r>
              <a:rPr lang="en-GB" dirty="0"/>
              <a:t>						         (Davy &amp; </a:t>
            </a:r>
            <a:r>
              <a:rPr lang="en-GB" dirty="0" err="1"/>
              <a:t>Beddoe</a:t>
            </a:r>
            <a:r>
              <a:rPr lang="en-GB" dirty="0"/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2657214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c 16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CF8F-803E-4447-42DA-C6E8ABAB9027}"/>
              </a:ext>
            </a:extLst>
          </p:cNvPr>
          <p:cNvSpPr txBox="1"/>
          <p:nvPr/>
        </p:nvSpPr>
        <p:spPr>
          <a:xfrm>
            <a:off x="-578690" y="4317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Knowledge of Adult Social Care Legislation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53702" y="5891191"/>
            <a:ext cx="3220522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r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Mental Health Social Worker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89895" y="5891191"/>
            <a:ext cx="2147015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fld id="{294A09A9-5501-47C1-A89A-A340965A2BE2}" type="slidenum"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pPr defTabSz="713232"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9" name="Picture 8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DB13E759-687A-0497-256B-BC671E7DB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90" y="1825625"/>
            <a:ext cx="6417745" cy="35488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A67852-983C-6D31-EEE3-37FB5C1E2D5C}"/>
              </a:ext>
            </a:extLst>
          </p:cNvPr>
          <p:cNvSpPr txBox="1"/>
          <p:nvPr/>
        </p:nvSpPr>
        <p:spPr>
          <a:xfrm>
            <a:off x="6895306" y="5374471"/>
            <a:ext cx="3041604" cy="30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13232">
              <a:spcAft>
                <a:spcPts val="600"/>
              </a:spcAft>
            </a:pPr>
            <a:r>
              <a:rPr lang="en-GB" sz="140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Welsh Government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007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c 16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CF8F-803E-4447-42DA-C6E8ABAB9027}"/>
              </a:ext>
            </a:extLst>
          </p:cNvPr>
          <p:cNvSpPr txBox="1"/>
          <p:nvPr/>
        </p:nvSpPr>
        <p:spPr>
          <a:xfrm>
            <a:off x="-578690" y="47383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Knowledge of Adult Social Care Legislation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53702" y="5891191"/>
            <a:ext cx="3220522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r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Mental Health Social Worker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89895" y="5891191"/>
            <a:ext cx="2147015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fld id="{294A09A9-5501-47C1-A89A-A340965A2BE2}" type="slidenum"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pPr defTabSz="713232">
                <a:spcAft>
                  <a:spcPts val="600"/>
                </a:spcAft>
              </a:pPr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043DD1-A052-B5F8-8F6E-C6C8C5754C8A}"/>
              </a:ext>
            </a:extLst>
          </p:cNvPr>
          <p:cNvSpPr txBox="1"/>
          <p:nvPr/>
        </p:nvSpPr>
        <p:spPr>
          <a:xfrm>
            <a:off x="970384" y="2136710"/>
            <a:ext cx="10383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Human Rights Act (HRA) 2000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Equality Act 2010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Data Protection Act (DPA) 2018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General data protection regulations (GDPR)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&amp; Safety at Work Act 1974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442E3-00D4-75AE-82AF-A8D17EC0CDC6}"/>
              </a:ext>
            </a:extLst>
          </p:cNvPr>
          <p:cNvSpPr txBox="1"/>
          <p:nvPr/>
        </p:nvSpPr>
        <p:spPr>
          <a:xfrm>
            <a:off x="6025244" y="385420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13232">
              <a:spcAft>
                <a:spcPts val="600"/>
              </a:spcAft>
            </a:pPr>
            <a:r>
              <a:rPr lang="en-GB" sz="1400" dirty="0"/>
              <a:t>Social Care Institute for excellence (2020)</a:t>
            </a:r>
          </a:p>
        </p:txBody>
      </p:sp>
    </p:spTree>
    <p:extLst>
      <p:ext uri="{BB962C8B-B14F-4D97-AF65-F5344CB8AC3E}">
        <p14:creationId xmlns:p14="http://schemas.microsoft.com/office/powerpoint/2010/main" val="610718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0A1E0707-4985-454B-ACE0-4855BB558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7" y="609599"/>
            <a:ext cx="3686174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Personal Competences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F50900A-5E3F-928C-0F31-34EA63C5F9F3}"/>
              </a:ext>
            </a:extLst>
          </p:cNvPr>
          <p:cNvSpPr txBox="1"/>
          <p:nvPr/>
        </p:nvSpPr>
        <p:spPr>
          <a:xfrm>
            <a:off x="733427" y="2194101"/>
            <a:ext cx="3543298" cy="397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Ability to manage own caseload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Experienced in case management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Critical thinking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/>
              <a:t>Prioritise</a:t>
            </a:r>
            <a:r>
              <a:rPr lang="en-US" sz="1900" dirty="0"/>
              <a:t>/delegate work effectively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Ability to take accountability for own decisions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Understands when to refer/signpost/escalate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Timekeeping/punctuality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Excellent personal &amp; interpersonal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Works well alone and as part of a team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Good communications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Good literacy/documentation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Desire to self reflect and learn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75" name="Picture 74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CE01A6BD-7DEB-1038-1E8C-F052B638E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52" y="232437"/>
            <a:ext cx="3663059" cy="5776478"/>
          </a:xfrm>
          <a:prstGeom prst="rect">
            <a:avLst/>
          </a:prstGeom>
        </p:spPr>
      </p:pic>
      <p:pic>
        <p:nvPicPr>
          <p:cNvPr id="8" name="Picture 7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EB287A0C-5AB3-84F2-A386-F852D77868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3211" y="1065137"/>
            <a:ext cx="3128264" cy="494377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E3E8F-3700-FE42-BA65-89071D20A786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z="10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 sz="100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080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Personal Competences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F55DB-0AAD-684A-B0E2-8EF58E0394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t>16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FD0B34-B454-C77F-8552-FF02705D6E25}"/>
              </a:ext>
            </a:extLst>
          </p:cNvPr>
          <p:cNvSpPr txBox="1"/>
          <p:nvPr/>
        </p:nvSpPr>
        <p:spPr>
          <a:xfrm>
            <a:off x="1167492" y="1706563"/>
            <a:ext cx="98570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Active Listening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Advocacy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Boundary Setting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Cultural Competency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Emotional intelligence and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Patience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Respect and non judgment.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Understands the concept of person </a:t>
            </a:r>
            <a:r>
              <a:rPr lang="en-GB" dirty="0" err="1"/>
              <a:t>centrered</a:t>
            </a:r>
            <a:r>
              <a:rPr lang="en-GB" dirty="0"/>
              <a:t> practise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person-centred approach originally developed by Carl Rogers (1940) is often aligned with the philosophy of social workers.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According to Wilson et al, (2009), empathy, unconditional positive regard, and genuineness are the conditions of a therapeutic relationship necessary for high-quality social 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BE003-EB68-0E25-1CA2-08F7958B2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Desire to progress/develop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2AD8E-A924-9AAC-C536-3DC6430A40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Approved Mental Health Professional (AMHP)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Responsible for undertaking assessments under The Mental Health Act 1983 (MHA)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PGCert Swansea University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7E62A-226D-64D0-86BF-5071B3B4C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Mental Health Social Worker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752F0E-6A36-24DB-77D8-5D7DCB4B0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17</a:t>
            </a:fld>
            <a:endParaRPr lang="en-GB" noProof="0"/>
          </a:p>
        </p:txBody>
      </p:sp>
      <p:pic>
        <p:nvPicPr>
          <p:cNvPr id="8" name="Picture 7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38A3B900-D593-E8B8-1F65-AA16D229B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8481" y="4104640"/>
            <a:ext cx="5318793" cy="1985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821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C15A792-E582-2BDB-0522-920FDF6A7CE1}"/>
              </a:ext>
            </a:extLst>
          </p:cNvPr>
          <p:cNvSpPr txBox="1"/>
          <p:nvPr/>
        </p:nvSpPr>
        <p:spPr>
          <a:xfrm>
            <a:off x="406400" y="233680"/>
            <a:ext cx="11399520" cy="6359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Davy, A. and 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Beddoe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(2010)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practice in professional supervision: a guide for the helping professions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London: Jessica Kingsley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Halton, C., Powell, F., &amp; Scanlon, M. (2015). </a:t>
            </a:r>
            <a:r>
              <a:rPr lang="en-GB" sz="14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Continuing professional development in social work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Policy Press.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Langer, E.J. (1989)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Mindfulness,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Reading, MA: Addison-Wesley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Murphy, D., Duggan, M., &amp; Joseph, S. (2013). Relationship-based social work and its compatibility with the person-centred approach: Principled versus instrumental perspectives.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British journal of social work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43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703-719.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https://doi.org/10.1093/bjsw/bcs003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Nakkula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M.J. and Ravitch, S.M. (1998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Matters of interpretation: reciprocal transformation in therapeutic and developmental relationships with youth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San Francisco, CA: Jossey Bass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 Institute for Excellence (2020)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adult social care legislation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https://law.gov.wales/key-legislation-social-care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14 April 2023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 Wales (2023)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us. Making a positive difference to social care in Wales.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https://socialcare.wales/about-us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on 14 April 2023.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Council (2023)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Description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file:///C:/Users/Laura%20Jones/Downloads/SS65750-V1_-_Social_Worker.pdf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13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University (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Work, </a:t>
            </a:r>
            <a:r>
              <a:rPr lang="en-GB" sz="14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Msc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https://www.swansea.ac.uk/postgraduate/taught/health-social-care/social-work-msc/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on 14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Prospects (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Profile. Social Worker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Social worker job profile | Prospects.ac.uk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.Accessed on 13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(2021)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Legislation (Social Care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Key primary legislation.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https://law.gov.wales/key-legislation-social-care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on 14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C. C. (2007). Mixed‐method evaluation of continuing professional development: Applications in cultural competence training.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 education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26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121-135.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https://www.tandfonline.com/doi/abs/10.1080/02615470601042623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Wilson, K. (2009).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work: An introduction to contemporary practice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Pearson education.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Wilson, G., &amp; Kelly, B. (2010). Evaluating the effectiveness of social work education: Preparing students for practice learning.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Journal of Social Work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2431-2449.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https://doi.org/10.1093/bjsw/bcq019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5023</TotalTime>
  <Words>1232</Words>
  <Application>Microsoft Office PowerPoint</Application>
  <PresentationFormat>Widescreen</PresentationFormat>
  <Paragraphs>160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Tenorite</vt:lpstr>
      <vt:lpstr>Office Theme</vt:lpstr>
      <vt:lpstr>Mental Health Social Worker</vt:lpstr>
      <vt:lpstr>Contents</vt:lpstr>
      <vt:lpstr>Introduction</vt:lpstr>
      <vt:lpstr>Job description</vt:lpstr>
      <vt:lpstr>Quarterly performance</vt:lpstr>
      <vt:lpstr>PowerPoint Presentation</vt:lpstr>
      <vt:lpstr>PowerPoint Presentation</vt:lpstr>
      <vt:lpstr>PowerPoint Presentation</vt:lpstr>
      <vt:lpstr>Professional Qualifications/Registration</vt:lpstr>
      <vt:lpstr>Professional Skills</vt:lpstr>
      <vt:lpstr>Continual Professional Development (CPD)</vt:lpstr>
      <vt:lpstr>Continual Professional Development (CPD)   Supervision </vt:lpstr>
      <vt:lpstr>PowerPoint Presentation</vt:lpstr>
      <vt:lpstr>PowerPoint Presentation</vt:lpstr>
      <vt:lpstr>Personal Competences</vt:lpstr>
      <vt:lpstr>Personal Competences </vt:lpstr>
      <vt:lpstr>Desire to progress/develop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Social Worker</dc:title>
  <dc:creator>Laura Jones</dc:creator>
  <cp:lastModifiedBy>Laura Jones</cp:lastModifiedBy>
  <cp:revision>11</cp:revision>
  <dcterms:created xsi:type="dcterms:W3CDTF">2023-04-10T17:34:34Z</dcterms:created>
  <dcterms:modified xsi:type="dcterms:W3CDTF">2023-04-15T20:36:21Z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