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10693400"/>
  <p:notesSz cx="6858000" cy="9144000"/>
  <p:embeddedFontLst>
    <p:embeddedFont>
      <p:font typeface="Arimo" panose="020B0604020202020204"/>
      <p:regular r:id="rId3"/>
    </p:embeddedFont>
    <p:embeddedFont>
      <p:font typeface="Arimo Bold" panose="020B0704020202020204"/>
      <p:regular r:id="rId4"/>
      <p:bold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58" autoAdjust="0"/>
  </p:normalViewPr>
  <p:slideViewPr>
    <p:cSldViewPr>
      <p:cViewPr varScale="1">
        <p:scale>
          <a:sx n="77" d="100"/>
          <a:sy n="77" d="100"/>
        </p:scale>
        <p:origin x="175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www.mdpi.com/1660-4601/22/2/231" TargetMode="External"/><Relationship Id="rId18" Type="http://schemas.openxmlformats.org/officeDocument/2006/relationships/hyperlink" Target="https://www.sciencedirect.com/science/article/pii/S1015958424026514" TargetMode="External"/><Relationship Id="rId3" Type="http://schemas.openxmlformats.org/officeDocument/2006/relationships/hyperlink" Target="mailto:2522651@student.uwtsd.ac.uk" TargetMode="External"/><Relationship Id="rId21" Type="http://schemas.openxmlformats.org/officeDocument/2006/relationships/hyperlink" Target="https://www.pib.gov.in/PressReleasePage.aspx?PRID=2188003&amp;reg=3&amp;lang=2" TargetMode="External"/><Relationship Id="rId7" Type="http://schemas.openxmlformats.org/officeDocument/2006/relationships/image" Target="../media/image5.png"/><Relationship Id="rId12" Type="http://schemas.openxmlformats.org/officeDocument/2006/relationships/hyperlink" Target="https://kar.kent.ac.uk/108896/" TargetMode="External"/><Relationship Id="rId17" Type="http://schemas.openxmlformats.org/officeDocument/2006/relationships/hyperlink" Target="https://www.cureus.com/articles/356276-health-related-quality-of-life-and-psychological-burden-among-and-beyond-children-and-adolescents-with-type-1-diabetes-a-family-perspective.pdf" TargetMode="External"/><Relationship Id="rId25" Type="http://schemas.openxmlformats.org/officeDocument/2006/relationships/hyperlink" Target="https://www.who.int/health-topics/mental-health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link.springer.com/article/10.1007/s11136-024-03851-5" TargetMode="External"/><Relationship Id="rId20" Type="http://schemas.openxmlformats.org/officeDocument/2006/relationships/hyperlink" Target="https://www.cureus.com/articles/332936-the-impact-of-poor-sleep-quality-on-cardiovascular-risk-factors-and-quality-of-life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hyperlink" Target="https://onlinelibrary.wiley.com/doi/abs/10.1111/jar.70005" TargetMode="External"/><Relationship Id="rId24" Type="http://schemas.openxmlformats.org/officeDocument/2006/relationships/hyperlink" Target="https://openresearch.nihr.ac.uk/articles/5-103" TargetMode="External"/><Relationship Id="rId5" Type="http://schemas.openxmlformats.org/officeDocument/2006/relationships/image" Target="../media/image3.png"/><Relationship Id="rId15" Type="http://schemas.openxmlformats.org/officeDocument/2006/relationships/hyperlink" Target="https://www.jnacs.com/article_233425.html" TargetMode="External"/><Relationship Id="rId23" Type="http://schemas.openxmlformats.org/officeDocument/2006/relationships/hyperlink" Target="https://jamanetwork.com/journals/jamanetworkopen/article-abstract/2829841" TargetMode="External"/><Relationship Id="rId10" Type="http://schemas.openxmlformats.org/officeDocument/2006/relationships/image" Target="../media/image8.png"/><Relationship Id="rId19" Type="http://schemas.openxmlformats.org/officeDocument/2006/relationships/hyperlink" Target="https://www.cureus.com/articles/416527-depression-and-anxiety-as-predictors-of-quality-of-life-in-osteoarthritis-patients.pdf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hyperlink" Target="https://www.mdpi.com/2072-6643/17/3/577" TargetMode="External"/><Relationship Id="rId22" Type="http://schemas.openxmlformats.org/officeDocument/2006/relationships/hyperlink" Target="https://link.springer.com/article/10.1186/s13584-024-00665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76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0420" y="572867"/>
            <a:ext cx="14022797" cy="1738601"/>
          </a:xfrm>
          <a:custGeom>
            <a:avLst/>
            <a:gdLst/>
            <a:ahLst/>
            <a:cxnLst/>
            <a:rect l="l" t="t" r="r" b="b"/>
            <a:pathLst>
              <a:path w="14022797" h="1738601">
                <a:moveTo>
                  <a:pt x="3832138" y="1676391"/>
                </a:moveTo>
                <a:lnTo>
                  <a:pt x="0" y="1676391"/>
                </a:lnTo>
                <a:lnTo>
                  <a:pt x="0" y="0"/>
                </a:lnTo>
                <a:lnTo>
                  <a:pt x="14022797" y="0"/>
                </a:lnTo>
                <a:lnTo>
                  <a:pt x="14022797" y="1738600"/>
                </a:lnTo>
                <a:lnTo>
                  <a:pt x="9989600" y="1738600"/>
                </a:lnTo>
              </a:path>
            </a:pathLst>
          </a:custGeom>
          <a:ln w="47625" cap="flat">
            <a:solidFill>
              <a:srgbClr val="FFF9EA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4565433" y="233181"/>
            <a:ext cx="5719902" cy="1343728"/>
            <a:chOff x="0" y="0"/>
            <a:chExt cx="2562887" cy="60207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62887" cy="602077"/>
            </a:xfrm>
            <a:custGeom>
              <a:avLst/>
              <a:gdLst/>
              <a:ahLst/>
              <a:cxnLst/>
              <a:rect l="l" t="t" r="r" b="b"/>
              <a:pathLst>
                <a:path w="2562887" h="602077">
                  <a:moveTo>
                    <a:pt x="0" y="0"/>
                  </a:moveTo>
                  <a:lnTo>
                    <a:pt x="2562887" y="0"/>
                  </a:lnTo>
                  <a:lnTo>
                    <a:pt x="2562887" y="602077"/>
                  </a:lnTo>
                  <a:lnTo>
                    <a:pt x="0" y="602077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562887" cy="621127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082754" y="9853437"/>
            <a:ext cx="5132366" cy="450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1"/>
              </a:lnSpc>
            </a:pPr>
            <a:r>
              <a:rPr lang="en-GB" sz="1272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Supporting Mental Wellbeing, Strengthening Social Care, Enhancing Quality of Life.</a:t>
            </a:r>
          </a:p>
        </p:txBody>
      </p:sp>
      <p:sp>
        <p:nvSpPr>
          <p:cNvPr id="7" name="Freeform 7"/>
          <p:cNvSpPr/>
          <p:nvPr/>
        </p:nvSpPr>
        <p:spPr>
          <a:xfrm>
            <a:off x="560420" y="9919488"/>
            <a:ext cx="14022797" cy="522948"/>
          </a:xfrm>
          <a:custGeom>
            <a:avLst/>
            <a:gdLst/>
            <a:ahLst/>
            <a:cxnLst/>
            <a:rect l="l" t="t" r="r" b="b"/>
            <a:pathLst>
              <a:path w="14022797" h="522948">
                <a:moveTo>
                  <a:pt x="3889817" y="0"/>
                </a:moveTo>
                <a:lnTo>
                  <a:pt x="0" y="0"/>
                </a:lnTo>
                <a:lnTo>
                  <a:pt x="0" y="522947"/>
                </a:lnTo>
                <a:lnTo>
                  <a:pt x="14022797" y="522947"/>
                </a:lnTo>
                <a:lnTo>
                  <a:pt x="14022797" y="62210"/>
                </a:lnTo>
                <a:lnTo>
                  <a:pt x="10047279" y="62210"/>
                </a:lnTo>
              </a:path>
            </a:pathLst>
          </a:custGeom>
          <a:ln w="47625" cap="flat">
            <a:solidFill>
              <a:srgbClr val="FFF9EA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>
            <a:off x="4677645" y="316349"/>
            <a:ext cx="1874887" cy="813904"/>
          </a:xfrm>
          <a:custGeom>
            <a:avLst/>
            <a:gdLst/>
            <a:ahLst/>
            <a:cxnLst/>
            <a:rect l="l" t="t" r="r" b="b"/>
            <a:pathLst>
              <a:path w="1874887" h="813904">
                <a:moveTo>
                  <a:pt x="0" y="0"/>
                </a:moveTo>
                <a:lnTo>
                  <a:pt x="1874887" y="0"/>
                </a:lnTo>
                <a:lnTo>
                  <a:pt x="1874887" y="813905"/>
                </a:lnTo>
                <a:lnTo>
                  <a:pt x="0" y="8139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9"/>
          <p:cNvSpPr txBox="1"/>
          <p:nvPr/>
        </p:nvSpPr>
        <p:spPr>
          <a:xfrm>
            <a:off x="6681763" y="278249"/>
            <a:ext cx="3516070" cy="1153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Name: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Noman </a:t>
            </a:r>
            <a:r>
              <a:rPr lang="en-GB" sz="1083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Vajoddin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Malek</a:t>
            </a:r>
          </a:p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Program: 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MSc Public Health and Social Care in Practice</a:t>
            </a:r>
          </a:p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Module: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Practice-Based Research</a:t>
            </a:r>
          </a:p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Student id: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2522651 </a:t>
            </a:r>
          </a:p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Student email address: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r>
              <a:rPr lang="en-GB" sz="1083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3" tooltip="mailto:2522651@student.uwtsd.ac.uk"/>
              </a:rPr>
              <a:t>2522651@student.uwtsd.ac.uk</a:t>
            </a:r>
          </a:p>
          <a:p>
            <a:pPr algn="l">
              <a:lnSpc>
                <a:spcPts val="1516"/>
              </a:lnSpc>
            </a:pPr>
            <a:r>
              <a:rPr lang="en-GB" sz="1083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Name of the supervisor:</a:t>
            </a:r>
            <a:r>
              <a:rPr lang="en-GB" sz="1083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Dr Christopher </a:t>
            </a:r>
            <a:r>
              <a:rPr lang="en-GB" sz="1083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Mafuva</a:t>
            </a:r>
            <a:endParaRPr lang="en-GB" sz="1083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87186" y="1776933"/>
            <a:ext cx="13076396" cy="231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7"/>
              </a:lnSpc>
            </a:pPr>
            <a:r>
              <a:rPr lang="en-GB" sz="1705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THE IMPACT OF MENTAL HEALTH ON ADULTS AGED 18–35 YEARS RECEIVING SOCIAL CARE SERVICES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954660" y="2189390"/>
            <a:ext cx="4119482" cy="2359256"/>
            <a:chOff x="0" y="0"/>
            <a:chExt cx="1845795" cy="105709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38994" y="2103201"/>
            <a:ext cx="4209661" cy="2395196"/>
            <a:chOff x="0" y="0"/>
            <a:chExt cx="1886201" cy="107320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47195" y="2189390"/>
            <a:ext cx="4119482" cy="2359256"/>
            <a:chOff x="0" y="0"/>
            <a:chExt cx="1845795" cy="105709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431529" y="2103201"/>
            <a:ext cx="4209661" cy="2395196"/>
            <a:chOff x="0" y="0"/>
            <a:chExt cx="1886201" cy="107320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339731" y="2189390"/>
            <a:ext cx="4119482" cy="2359256"/>
            <a:chOff x="0" y="0"/>
            <a:chExt cx="1845795" cy="105709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124065" y="2103201"/>
            <a:ext cx="4209661" cy="2395196"/>
            <a:chOff x="0" y="0"/>
            <a:chExt cx="1886201" cy="1073203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54660" y="4756061"/>
            <a:ext cx="4119482" cy="2359256"/>
            <a:chOff x="0" y="0"/>
            <a:chExt cx="1845795" cy="1057099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8994" y="4669872"/>
            <a:ext cx="4209661" cy="2395196"/>
            <a:chOff x="0" y="0"/>
            <a:chExt cx="1886201" cy="1073203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647195" y="4756061"/>
            <a:ext cx="4119482" cy="2359256"/>
            <a:chOff x="0" y="0"/>
            <a:chExt cx="1845795" cy="1057099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431529" y="4669872"/>
            <a:ext cx="4209661" cy="2395196"/>
            <a:chOff x="0" y="0"/>
            <a:chExt cx="1886201" cy="1073203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10339731" y="4756061"/>
            <a:ext cx="4119482" cy="2359256"/>
            <a:chOff x="0" y="0"/>
            <a:chExt cx="1845795" cy="1057099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0124065" y="4669872"/>
            <a:ext cx="4209661" cy="2395196"/>
            <a:chOff x="0" y="0"/>
            <a:chExt cx="1886201" cy="1073203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954660" y="7322732"/>
            <a:ext cx="4119482" cy="2359256"/>
            <a:chOff x="0" y="0"/>
            <a:chExt cx="1845795" cy="1057099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1845795" cy="1057099"/>
            </a:xfrm>
            <a:custGeom>
              <a:avLst/>
              <a:gdLst/>
              <a:ahLst/>
              <a:cxnLst/>
              <a:rect l="l" t="t" r="r" b="b"/>
              <a:pathLst>
                <a:path w="1845795" h="1057099">
                  <a:moveTo>
                    <a:pt x="0" y="0"/>
                  </a:moveTo>
                  <a:lnTo>
                    <a:pt x="1845795" y="0"/>
                  </a:lnTo>
                  <a:lnTo>
                    <a:pt x="1845795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19050"/>
              <a:ext cx="1845795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38994" y="7236543"/>
            <a:ext cx="4209661" cy="2395196"/>
            <a:chOff x="0" y="0"/>
            <a:chExt cx="1886201" cy="1073203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886201" cy="1073203"/>
            </a:xfrm>
            <a:custGeom>
              <a:avLst/>
              <a:gdLst/>
              <a:ahLst/>
              <a:cxnLst/>
              <a:rect l="l" t="t" r="r" b="b"/>
              <a:pathLst>
                <a:path w="1886201" h="1073203">
                  <a:moveTo>
                    <a:pt x="0" y="0"/>
                  </a:moveTo>
                  <a:lnTo>
                    <a:pt x="1886201" y="0"/>
                  </a:lnTo>
                  <a:lnTo>
                    <a:pt x="188620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19050"/>
              <a:ext cx="188620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5880641" y="7322732"/>
            <a:ext cx="8578572" cy="2359256"/>
            <a:chOff x="0" y="0"/>
            <a:chExt cx="3843756" cy="1057099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3843756" cy="1057099"/>
            </a:xfrm>
            <a:custGeom>
              <a:avLst/>
              <a:gdLst/>
              <a:ahLst/>
              <a:cxnLst/>
              <a:rect l="l" t="t" r="r" b="b"/>
              <a:pathLst>
                <a:path w="3843756" h="1057099">
                  <a:moveTo>
                    <a:pt x="0" y="0"/>
                  </a:moveTo>
                  <a:lnTo>
                    <a:pt x="3843756" y="0"/>
                  </a:lnTo>
                  <a:lnTo>
                    <a:pt x="3843756" y="1057099"/>
                  </a:lnTo>
                  <a:lnTo>
                    <a:pt x="0" y="1057099"/>
                  </a:lnTo>
                  <a:close/>
                </a:path>
              </a:pathLst>
            </a:custGeom>
            <a:solidFill>
              <a:srgbClr val="43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19050"/>
              <a:ext cx="3843756" cy="107614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5431529" y="7236543"/>
            <a:ext cx="8902197" cy="2395196"/>
            <a:chOff x="0" y="0"/>
            <a:chExt cx="3988761" cy="1073203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3988761" cy="1073203"/>
            </a:xfrm>
            <a:custGeom>
              <a:avLst/>
              <a:gdLst/>
              <a:ahLst/>
              <a:cxnLst/>
              <a:rect l="l" t="t" r="r" b="b"/>
              <a:pathLst>
                <a:path w="3988761" h="1073203">
                  <a:moveTo>
                    <a:pt x="0" y="0"/>
                  </a:moveTo>
                  <a:lnTo>
                    <a:pt x="3988761" y="0"/>
                  </a:lnTo>
                  <a:lnTo>
                    <a:pt x="3988761" y="1073203"/>
                  </a:lnTo>
                  <a:lnTo>
                    <a:pt x="0" y="1073203"/>
                  </a:lnTo>
                  <a:close/>
                </a:path>
              </a:pathLst>
            </a:custGeom>
            <a:solidFill>
              <a:srgbClr val="FFF9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19050"/>
              <a:ext cx="3988761" cy="1092253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sp>
        <p:nvSpPr>
          <p:cNvPr id="59" name="AutoShape 59"/>
          <p:cNvSpPr/>
          <p:nvPr/>
        </p:nvSpPr>
        <p:spPr>
          <a:xfrm>
            <a:off x="994933" y="2480811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0" name="AutoShape 60"/>
          <p:cNvSpPr/>
          <p:nvPr/>
        </p:nvSpPr>
        <p:spPr>
          <a:xfrm>
            <a:off x="5621014" y="2469708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" name="AutoShape 61"/>
          <p:cNvSpPr/>
          <p:nvPr/>
        </p:nvSpPr>
        <p:spPr>
          <a:xfrm>
            <a:off x="10444597" y="2538308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2" name="AutoShape 62"/>
          <p:cNvSpPr/>
          <p:nvPr/>
        </p:nvSpPr>
        <p:spPr>
          <a:xfrm>
            <a:off x="924133" y="5034636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3" name="AutoShape 63"/>
          <p:cNvSpPr/>
          <p:nvPr/>
        </p:nvSpPr>
        <p:spPr>
          <a:xfrm>
            <a:off x="5573252" y="5074871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4" name="AutoShape 64"/>
          <p:cNvSpPr/>
          <p:nvPr/>
        </p:nvSpPr>
        <p:spPr>
          <a:xfrm>
            <a:off x="10248138" y="5026158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5" name="AutoShape 65"/>
          <p:cNvSpPr/>
          <p:nvPr/>
        </p:nvSpPr>
        <p:spPr>
          <a:xfrm>
            <a:off x="924133" y="7609785"/>
            <a:ext cx="3568597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6" name="AutoShape 66"/>
          <p:cNvSpPr/>
          <p:nvPr/>
        </p:nvSpPr>
        <p:spPr>
          <a:xfrm>
            <a:off x="9882628" y="7433337"/>
            <a:ext cx="0" cy="2026336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67" name="Group 67"/>
          <p:cNvGrpSpPr/>
          <p:nvPr/>
        </p:nvGrpSpPr>
        <p:grpSpPr>
          <a:xfrm>
            <a:off x="994933" y="2200492"/>
            <a:ext cx="607232" cy="287054"/>
            <a:chOff x="0" y="0"/>
            <a:chExt cx="272079" cy="128619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5621014" y="2189390"/>
            <a:ext cx="607232" cy="287054"/>
            <a:chOff x="0" y="0"/>
            <a:chExt cx="272079" cy="128619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0444597" y="2257989"/>
            <a:ext cx="607232" cy="287054"/>
            <a:chOff x="0" y="0"/>
            <a:chExt cx="272079" cy="128619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924133" y="4756061"/>
            <a:ext cx="607232" cy="287054"/>
            <a:chOff x="0" y="0"/>
            <a:chExt cx="272079" cy="128619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5573252" y="4796295"/>
            <a:ext cx="607232" cy="287054"/>
            <a:chOff x="0" y="0"/>
            <a:chExt cx="272079" cy="128619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0248138" y="4747582"/>
            <a:ext cx="607232" cy="287054"/>
            <a:chOff x="0" y="0"/>
            <a:chExt cx="272079" cy="128619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924133" y="7322732"/>
            <a:ext cx="607232" cy="287054"/>
            <a:chOff x="0" y="0"/>
            <a:chExt cx="272079" cy="128619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9275395" y="8916753"/>
            <a:ext cx="607232" cy="287054"/>
            <a:chOff x="0" y="0"/>
            <a:chExt cx="272079" cy="128619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272079" cy="128619"/>
            </a:xfrm>
            <a:custGeom>
              <a:avLst/>
              <a:gdLst/>
              <a:ahLst/>
              <a:cxnLst/>
              <a:rect l="l" t="t" r="r" b="b"/>
              <a:pathLst>
                <a:path w="272079" h="128619">
                  <a:moveTo>
                    <a:pt x="0" y="0"/>
                  </a:moveTo>
                  <a:lnTo>
                    <a:pt x="272079" y="0"/>
                  </a:lnTo>
                  <a:lnTo>
                    <a:pt x="272079" y="128619"/>
                  </a:lnTo>
                  <a:lnTo>
                    <a:pt x="0" y="128619"/>
                  </a:lnTo>
                  <a:close/>
                </a:path>
              </a:pathLst>
            </a:custGeom>
            <a:solidFill>
              <a:srgbClr val="44829C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19050"/>
              <a:ext cx="272079" cy="147669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1951"/>
                </a:lnSpc>
              </a:pPr>
              <a:endParaRPr lang="en-GB" dirty="0"/>
            </a:p>
          </p:txBody>
        </p:sp>
      </p:grpSp>
      <p:sp>
        <p:nvSpPr>
          <p:cNvPr id="91" name="Freeform 91"/>
          <p:cNvSpPr/>
          <p:nvPr/>
        </p:nvSpPr>
        <p:spPr>
          <a:xfrm>
            <a:off x="924133" y="8581359"/>
            <a:ext cx="1851246" cy="965241"/>
          </a:xfrm>
          <a:custGeom>
            <a:avLst/>
            <a:gdLst/>
            <a:ahLst/>
            <a:cxnLst/>
            <a:rect l="l" t="t" r="r" b="b"/>
            <a:pathLst>
              <a:path w="1851246" h="965241">
                <a:moveTo>
                  <a:pt x="0" y="0"/>
                </a:moveTo>
                <a:lnTo>
                  <a:pt x="1851247" y="0"/>
                </a:lnTo>
                <a:lnTo>
                  <a:pt x="1851247" y="965241"/>
                </a:lnTo>
                <a:lnTo>
                  <a:pt x="0" y="9652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215" r="-1215" b="-161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2" name="Freeform 92"/>
          <p:cNvSpPr/>
          <p:nvPr/>
        </p:nvSpPr>
        <p:spPr>
          <a:xfrm>
            <a:off x="12396166" y="6388299"/>
            <a:ext cx="1732431" cy="592834"/>
          </a:xfrm>
          <a:custGeom>
            <a:avLst/>
            <a:gdLst/>
            <a:ahLst/>
            <a:cxnLst/>
            <a:rect l="l" t="t" r="r" b="b"/>
            <a:pathLst>
              <a:path w="1732431" h="592834">
                <a:moveTo>
                  <a:pt x="0" y="0"/>
                </a:moveTo>
                <a:lnTo>
                  <a:pt x="1732431" y="0"/>
                </a:lnTo>
                <a:lnTo>
                  <a:pt x="1732431" y="592834"/>
                </a:lnTo>
                <a:lnTo>
                  <a:pt x="0" y="5928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51093" b="-5109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3" name="Freeform 93"/>
          <p:cNvSpPr/>
          <p:nvPr/>
        </p:nvSpPr>
        <p:spPr>
          <a:xfrm>
            <a:off x="2910890" y="8650582"/>
            <a:ext cx="1766755" cy="809091"/>
          </a:xfrm>
          <a:custGeom>
            <a:avLst/>
            <a:gdLst/>
            <a:ahLst/>
            <a:cxnLst/>
            <a:rect l="l" t="t" r="r" b="b"/>
            <a:pathLst>
              <a:path w="1766755" h="809091">
                <a:moveTo>
                  <a:pt x="0" y="0"/>
                </a:moveTo>
                <a:lnTo>
                  <a:pt x="1766755" y="0"/>
                </a:lnTo>
                <a:lnTo>
                  <a:pt x="1766755" y="809091"/>
                </a:lnTo>
                <a:lnTo>
                  <a:pt x="0" y="8090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51093" b="-5109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4" name="Freeform 94"/>
          <p:cNvSpPr/>
          <p:nvPr/>
        </p:nvSpPr>
        <p:spPr>
          <a:xfrm>
            <a:off x="5613202" y="7324866"/>
            <a:ext cx="2288995" cy="896461"/>
          </a:xfrm>
          <a:custGeom>
            <a:avLst/>
            <a:gdLst/>
            <a:ahLst/>
            <a:cxnLst/>
            <a:rect l="l" t="t" r="r" b="b"/>
            <a:pathLst>
              <a:path w="2288995" h="896461">
                <a:moveTo>
                  <a:pt x="0" y="0"/>
                </a:moveTo>
                <a:lnTo>
                  <a:pt x="2288996" y="0"/>
                </a:lnTo>
                <a:lnTo>
                  <a:pt x="2288996" y="896461"/>
                </a:lnTo>
                <a:lnTo>
                  <a:pt x="0" y="89646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028" t="-33816" r="-102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5" name="Freeform 95"/>
          <p:cNvSpPr/>
          <p:nvPr/>
        </p:nvSpPr>
        <p:spPr>
          <a:xfrm>
            <a:off x="7968873" y="7322732"/>
            <a:ext cx="1909693" cy="898352"/>
          </a:xfrm>
          <a:custGeom>
            <a:avLst/>
            <a:gdLst/>
            <a:ahLst/>
            <a:cxnLst/>
            <a:rect l="l" t="t" r="r" b="b"/>
            <a:pathLst>
              <a:path w="1909693" h="898352">
                <a:moveTo>
                  <a:pt x="0" y="0"/>
                </a:moveTo>
                <a:lnTo>
                  <a:pt x="1909693" y="0"/>
                </a:lnTo>
                <a:lnTo>
                  <a:pt x="1909693" y="898352"/>
                </a:lnTo>
                <a:lnTo>
                  <a:pt x="0" y="89835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6640" b="-8352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6" name="Freeform 96"/>
          <p:cNvSpPr/>
          <p:nvPr/>
        </p:nvSpPr>
        <p:spPr>
          <a:xfrm>
            <a:off x="7648937" y="8592559"/>
            <a:ext cx="1675387" cy="935481"/>
          </a:xfrm>
          <a:custGeom>
            <a:avLst/>
            <a:gdLst/>
            <a:ahLst/>
            <a:cxnLst/>
            <a:rect l="l" t="t" r="r" b="b"/>
            <a:pathLst>
              <a:path w="1675387" h="935481">
                <a:moveTo>
                  <a:pt x="0" y="0"/>
                </a:moveTo>
                <a:lnTo>
                  <a:pt x="1675387" y="0"/>
                </a:lnTo>
                <a:lnTo>
                  <a:pt x="1675387" y="935480"/>
                </a:lnTo>
                <a:lnTo>
                  <a:pt x="0" y="93548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37838" b="-1189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7" name="Freeform 97"/>
          <p:cNvSpPr/>
          <p:nvPr/>
        </p:nvSpPr>
        <p:spPr>
          <a:xfrm>
            <a:off x="5677161" y="8592559"/>
            <a:ext cx="1882839" cy="834023"/>
          </a:xfrm>
          <a:custGeom>
            <a:avLst/>
            <a:gdLst/>
            <a:ahLst/>
            <a:cxnLst/>
            <a:rect l="l" t="t" r="r" b="b"/>
            <a:pathLst>
              <a:path w="1882839" h="834023">
                <a:moveTo>
                  <a:pt x="0" y="0"/>
                </a:moveTo>
                <a:lnTo>
                  <a:pt x="1882839" y="0"/>
                </a:lnTo>
                <a:lnTo>
                  <a:pt x="1882839" y="834023"/>
                </a:lnTo>
                <a:lnTo>
                  <a:pt x="0" y="83402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34880" b="-86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8" name="TextBox 98"/>
          <p:cNvSpPr txBox="1"/>
          <p:nvPr/>
        </p:nvSpPr>
        <p:spPr>
          <a:xfrm>
            <a:off x="1726802" y="2181442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Background / Introduction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5613202" y="2510190"/>
            <a:ext cx="3861201" cy="1793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Approximately 970 million people (1 in 8 globally) were living with a mental disorder in 2019 (WHO, 2019).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Depression affects approximately 280 million individuals, whilst anxiety disorders affect about 301 million people around the globe (WHO, 2019).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Population ageing, chronic diseases, disability and social isolation are all growing the need for mental health services across health and social care (PIB, 2025).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Adults receiving social care services are more likely to suffer from poor mental health, reduced independence, and lower quality of life (</a:t>
            </a:r>
            <a:r>
              <a:rPr lang="en-GB" sz="860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Todowede</a:t>
            </a: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Adults with long-term health conditions are significantly more likely to have a poor quality of life if they also experience depression or anxiety (Mashayekhi et al., 2025).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10370044" y="2624355"/>
            <a:ext cx="3655906" cy="1682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Mental health has become a key concern for public health and social care.</a:t>
            </a:r>
          </a:p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is limited research specifically focussed on its effect on the quality of life of adults receiving social care services.</a:t>
            </a:r>
          </a:p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This relationship can enhance person-centred care, strengthen evidence-based practice and inform future policy.</a:t>
            </a:r>
          </a:p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Mental health, psychosocial support and quality of life are tightly interrelated within various health service delivery areas (Lin et al., 2025).</a:t>
            </a:r>
          </a:p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Psychological wellbeing is important for quality of life in a variety of health states (Henderson et al. 2025).</a:t>
            </a:r>
          </a:p>
          <a:p>
            <a:pPr marL="185807" lvl="1" indent="-92904" algn="just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This research aims to address this important evidence gap.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994933" y="2244170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01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5621014" y="2233067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02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0444597" y="2301667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03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924133" y="4799738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04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5573252" y="4839973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05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10248138" y="4791260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06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924133" y="7366409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07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9275395" y="8960431"/>
            <a:ext cx="607232" cy="180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8"/>
              </a:lnSpc>
            </a:pPr>
            <a:r>
              <a:rPr lang="en-GB" sz="106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08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994933" y="2548299"/>
            <a:ext cx="3646022" cy="1864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6603" lvl="1" indent="-98301" algn="l">
              <a:lnSpc>
                <a:spcPts val="1183"/>
              </a:lnSpc>
              <a:buFont typeface="Arial"/>
              <a:buChar char="•"/>
            </a:pP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Mental health means achieving psychological wellbeing and the ability to function in the world as a normal and independent person (WHO, 2019).</a:t>
            </a:r>
          </a:p>
          <a:p>
            <a:pPr marL="196603" lvl="1" indent="-98301" algn="l">
              <a:lnSpc>
                <a:spcPts val="1183"/>
              </a:lnSpc>
              <a:buFont typeface="Arial"/>
              <a:buChar char="•"/>
            </a:pP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Social care recipients aged 18 and older are more likely to be dealing with a chronic illness, disability, ageing and social isolation which may heighten their vulnerability to mental illness.</a:t>
            </a:r>
          </a:p>
          <a:p>
            <a:pPr marL="196603" lvl="1" indent="-98301" algn="l">
              <a:lnSpc>
                <a:spcPts val="1183"/>
              </a:lnSpc>
              <a:buFont typeface="Arial"/>
              <a:buChar char="•"/>
            </a:pP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Sickness may limit independence, emotional health and general living.</a:t>
            </a:r>
          </a:p>
          <a:p>
            <a:pPr marL="196603" lvl="1" indent="-98301" algn="l">
              <a:lnSpc>
                <a:spcPts val="1183"/>
              </a:lnSpc>
              <a:buFont typeface="Arial"/>
              <a:buChar char="•"/>
            </a:pP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Person centred social care can make a positive contribution to mental wellbeing and to how people work and live every day and for the long term (</a:t>
            </a:r>
            <a:r>
              <a:rPr lang="en-GB" sz="910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Borovika</a:t>
            </a: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96603" lvl="1" indent="-98301" algn="l">
              <a:lnSpc>
                <a:spcPts val="1183"/>
              </a:lnSpc>
              <a:buFont typeface="Arial"/>
              <a:buChar char="•"/>
            </a:pPr>
            <a:r>
              <a:rPr lang="en-GB" sz="91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Family and caregiver wellbeing issues can also impact the lives of families receiving care (Barratt et al, 2025).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6256064" y="2247788"/>
            <a:ext cx="3218340" cy="155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83"/>
              </a:lnSpc>
            </a:pPr>
            <a:r>
              <a:rPr lang="en-GB" sz="91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Prevalence of the Problem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11196290" y="2327192"/>
            <a:ext cx="2323169" cy="155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3"/>
              </a:lnSpc>
            </a:pPr>
            <a:r>
              <a:rPr lang="en-GB" sz="91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Rationale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1563199" y="4825950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Question, Aim and Objectives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954660" y="5074372"/>
            <a:ext cx="3783567" cy="193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Question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What is the impact of mental health on the life of adults who receive social care?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Aim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To create opportunities to understand how mental health affects the quality of life of adults receiving social care services.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Research Objectives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Recognise common mental health problems affecting adults with social care needs.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Evaluate the effects of mental ill health on living, wellbeing and independence.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Assess the importance of adult social care services for mental health.</a:t>
            </a:r>
          </a:p>
          <a:p>
            <a:pPr marL="371615" lvl="2" indent="-123872" algn="l">
              <a:lnSpc>
                <a:spcPts val="1118"/>
              </a:lnSpc>
              <a:buFont typeface="Arial"/>
              <a:buChar char="⚬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Suggest strategies to enhance mental health support and quality of life.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6247889" y="4893982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Expected Research Impact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5573252" y="5170121"/>
            <a:ext cx="3861201" cy="1643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Enhance awareness of mental health and quality of life.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Endorse practice of adult social care based on evidence and a person's needs.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Support mental health services to provide better services.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Enhance the partnership between health and social care professionals (</a:t>
            </a:r>
            <a:r>
              <a:rPr lang="en-GB" sz="68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Todowede</a:t>
            </a: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Improve service quality and staff wellbeing through better support to staff (Blake et al.,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Improve the quality of life of adults in LTC by identifying factors that affect wellbeing (</a:t>
            </a:r>
            <a:r>
              <a:rPr lang="en-GB" sz="68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Borovika</a:t>
            </a: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Encourage exercise programs to enhance mental health and quality of life (Soong et al,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Promote nutrition behaviours good for quality of life (</a:t>
            </a:r>
            <a:r>
              <a:rPr lang="en-GB" sz="68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Godos</a:t>
            </a: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Increase innovative artificial Intelligence techniques in improving Personalised Elderly Care (Harshad Oke et al., 2026).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Encourage coping and psychological wellbeing to enhance living conditions (Sarid et al.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Advocate for the establishment of family centred care to enhance the wellbeing of care recipients and care givers (</a:t>
            </a:r>
            <a:r>
              <a:rPr lang="en-GB" sz="68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Karakolias</a:t>
            </a: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and Iliopoulou, 2025).</a:t>
            </a:r>
          </a:p>
          <a:p>
            <a:pPr marL="148970" lvl="1" indent="-74485" algn="l">
              <a:lnSpc>
                <a:spcPts val="896"/>
              </a:lnSpc>
              <a:buFont typeface="Arial"/>
              <a:buChar char="•"/>
            </a:pP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Increase sleep quality to improve quality of life (</a:t>
            </a:r>
            <a:r>
              <a:rPr lang="en-GB" sz="68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Onyegbule</a:t>
            </a:r>
            <a:r>
              <a:rPr lang="en-GB" sz="68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10922774" y="4838376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Key Recommendations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10267396" y="5074372"/>
            <a:ext cx="3861201" cy="1247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Incorporate a mental health assessment into everyday adult social care.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Improve multiple professional working between health and social care.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Improve mental health training for the adult social care workforce (Blake et al., 2025).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Expand the provision of community psychological assistance help.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Encourage interventions for healthier lifestyle and quality of life (</a:t>
            </a:r>
            <a:r>
              <a:rPr lang="en-GB" sz="860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Godos</a:t>
            </a: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et al., 2025).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Discuss on responsible AI for improving personalised care (Harshad Oke, </a:t>
            </a:r>
            <a:r>
              <a:rPr lang="en-GB" sz="860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Sadeghigolafshani</a:t>
            </a: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and </a:t>
            </a:r>
            <a:r>
              <a:rPr lang="en-GB" sz="860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Khodadoost</a:t>
            </a: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2026).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602165" y="7434404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Conclusion / Key Message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924133" y="7650266"/>
            <a:ext cx="3861201" cy="974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Mental health is a central factor in adult social care people's quality of life.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Increased evidence for integrated and person-centred mental health support leads to better wellbeing, independence and long-term care outcomes.</a:t>
            </a:r>
          </a:p>
          <a:p>
            <a:pPr marL="185807" lvl="1" indent="-92904" algn="l">
              <a:lnSpc>
                <a:spcPts val="1118"/>
              </a:lnSpc>
              <a:buFont typeface="Arial"/>
              <a:buChar char="•"/>
            </a:pPr>
            <a:r>
              <a:rPr lang="en-GB" sz="860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Findings can be used to inform future practice, policy and service improvement.</a:t>
            </a:r>
          </a:p>
          <a:p>
            <a:pPr algn="l">
              <a:lnSpc>
                <a:spcPts val="1118"/>
              </a:lnSpc>
            </a:pPr>
            <a:endParaRPr lang="en-GB" sz="860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20" name="TextBox 120"/>
          <p:cNvSpPr txBox="1"/>
          <p:nvPr/>
        </p:nvSpPr>
        <p:spPr>
          <a:xfrm>
            <a:off x="10124065" y="7343916"/>
            <a:ext cx="3077755" cy="1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3"/>
              </a:lnSpc>
            </a:pPr>
            <a:r>
              <a:rPr lang="en-GB" sz="818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References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10102381" y="7485927"/>
            <a:ext cx="4106963" cy="1874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Barratt, M., Lewis, P., Duckworth, N., Jojo, N., Malecka, V.,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Tomsone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S.,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Rituma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D. and Wilson, N.J., 2025. Parental experiences of quality of life when caring for their children with intellectual disability: A meta‐aggregation systematic review. Journal of Applied Research in Intellectual Disabilities, 38(1), p.e70005.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1" tooltip="https://onlinelibrary.wiley.com/doi/abs/10.1111/jar.70005"/>
              </a:rPr>
              <a:t>https://onlinelibrary.wiley.com/doi/abs/10.1111/jar.70005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Blake, M., Lambert, C., Gregory, F., Ridge, M.C., Dale, L., Tobias, S.,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Figgett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D., Geddes, G., Towers, A.M., Rand, S. and Palmer, S., 2025. The Adult Social Care Workforce and their Work-related Quality of Life: Findings on Work-related Quality of Life and Wellbeing–Wave 1.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2" tooltip="https://kar.kent.ac.uk/108896/"/>
              </a:rPr>
              <a:t>https://kar.kent.ac.uk/108896/</a:t>
            </a:r>
          </a:p>
          <a:p>
            <a:pPr algn="just">
              <a:lnSpc>
                <a:spcPts val="493"/>
              </a:lnSpc>
            </a:pP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Borovika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A., Moors, M. and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Zolovs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M., 2025. Enhancing quality of life: Key factors from long-term social care residents’ perspectives. International Journal of Environmental Research and Public Health, 22(2), p.231.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3" tooltip="https://www.mdpi.com/1660-4601/22/2/231"/>
              </a:rPr>
              <a:t>https://www.mdpi.com/1660-4601/22/2/231</a:t>
            </a:r>
          </a:p>
          <a:p>
            <a:pPr algn="just">
              <a:lnSpc>
                <a:spcPts val="493"/>
              </a:lnSpc>
            </a:pP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Godos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J., Guglielmetti, M., Ferraris, C., Frias-Toral, E., Domínguez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Azpíroz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I., Lipari, V., Di Mauro, A., Furnari, F., Castellano, S., Galvano, F. and Iacoviello, L., 2025. Mediterranean diet and quality of life in adults: a systematic review. Nutrients, 17(3), p.577.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4" tooltip="https://www.mdpi.com/2072-6643/17/3/577"/>
              </a:rPr>
              <a:t>https://www.mdpi.com/2072-6643/17/3/577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Harshad Oke, A.,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Sadeghigolafshani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M. and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Khodadoost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M., 2026. Elderly care and artificial intelligence: A framework for enhancing quality of life. Journal of Nursing Advances in Clinical Sciences, 3(2), pp.127-128.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5" tooltip="https://www.jnacs.com/article_233425.html"/>
              </a:rPr>
              <a:t>https://www.jnacs.com/article_233425.html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Henderson, N., Hodgson, S., Mulhern, B., Page, K. and Sampson, C., 2025. A qualitative systematic review of the impact of hearing on quality of life. Quality of Life Research, 34(4), pp.879-892.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6" tooltip="https://link.springer.com/article/10.1007/s11136-024-03851-5"/>
              </a:rPr>
              <a:t>https://link.springer.com/article/10.1007/s11136-024-03851-5</a:t>
            </a:r>
          </a:p>
          <a:p>
            <a:pPr algn="just">
              <a:lnSpc>
                <a:spcPts val="493"/>
              </a:lnSpc>
            </a:pP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Karakolias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S. and Iliopoulou, A., 2025. Health-related quality of life and psychological burden among and beyond children and adolescents with type 1 diabetes: a family perspective.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Cureus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17(4).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7" tooltip="https://www.cureus.com/articles/356276-health-related-quality-of-life-and-psychological-burden-among-and-beyond-children-and-adolescents-with-type-1-diabetes-a-family-perspective.pdf"/>
              </a:rPr>
              <a:t>https://www.cureus.com/articles/356276-health-related-quality-of-life-and-psychological-burden-among-and-beyond-children-and-adolescents-with-type-1-diabetes-a-family-perspective.pdf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Lin, L., Lin, H., Zhou, R., Liu, B., Liu, K. and Jiang, R., 2025. Surviving and thriving: Assessing quality of life and psychosocial interventions in mental health of head and neck cancer patients. Asian Journal of Surgery, 48(3), pp.1634-1642.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8" tooltip="https://www.sciencedirect.com/science/article/pii/S1015958424026514"/>
              </a:rPr>
              <a:t>https://www.sciencedirect.com/science/article/pii/S1015958424026514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Mashayekhi, Y., Baba-Aissa, S., Assefa, A.K., Mutamba, F.T., Nur, A.M., Shahid, Z.Y.,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Salimon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N.M., Habahbeh, A., Ali, N., Shandi, I.M. and Al Niazi, R., 2025. Depression and Anxiety as Predictors of Quality of Life in Osteoarthritis Patients.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Cureus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17(10).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9" tooltip="https://www.cureus.com/articles/416527-depression-and-anxiety-as-predictors-of-quality-of-life-in-osteoarthritis-patients.pdf"/>
              </a:rPr>
              <a:t>https://www.cureus.com/articles/416527-depression-and-anxiety-as-predictors-of-quality-of-life-in-osteoarthritis-patients.pdf</a:t>
            </a:r>
          </a:p>
          <a:p>
            <a:pPr algn="just">
              <a:lnSpc>
                <a:spcPts val="493"/>
              </a:lnSpc>
            </a:pP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Onyegbule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C.J.,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Muoghalu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C.G., Ofoegbu, C.C.,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Ezeorah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F. and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Onyegbule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C., 2025. The impact of poor sleep quality on cardiovascular risk factors and quality of life. </a:t>
            </a: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Cureus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17(1).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0" tooltip="https://www.cureus.com/articles/332936-the-impact-of-poor-sleep-quality-on-cardiovascular-risk-factors-and-quality-of-life.pdf"/>
              </a:rPr>
              <a:t>https://www.cureus.com/articles/332936-the-impact-of-poor-sleep-quality-on-cardiovascular-risk-factors-and-quality-of-life.pdf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PIB, 2025. Understanding Mental Health.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1" tooltip="https://www.pib.gov.in/PressReleasePage.aspx?PRID=2188003&amp;reg=3&amp;lang=2"/>
              </a:rPr>
              <a:t>https://www.pib.gov.in/PressReleasePage.aspx?PRID=2188003&amp;reg=3&amp;lang=2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Sarid, O., Hamama, L. and Hamama-Raz, Y., 2025. Coping, meaning in life, and quality of life during ongoing conflict: insights from Israeli populations. Israel Journal of Health Policy Research, 14(1), p.1.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2" tooltip="https://link.springer.com/article/10.1186/s13584-024-00665-1"/>
              </a:rPr>
              <a:t>https://link.springer.com/article/10.1186/s13584-024-00665-1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Soong, R.Y., Low, C.E., Ong, V., Sim, I., Lee, C., Lee, F., Chew, L., Yau, C.E., Lee, A.R.Y.B. and Chen, M.Z., 2025. Exercise interventions for depression, anxiety, and quality of life in older adults with cancer: a systematic review and meta-analysis. JAMA network open, 8(2), p.e2457859.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3" tooltip="https://jamanetwork.com/journals/jamanetworkopen/article-abstract/2829841"/>
              </a:rPr>
              <a:t>https://jamanetwork.com/journals/jamanetworkopen/article-abstract/2829841</a:t>
            </a:r>
          </a:p>
          <a:p>
            <a:pPr algn="just">
              <a:lnSpc>
                <a:spcPts val="493"/>
              </a:lnSpc>
            </a:pPr>
            <a:r>
              <a:rPr lang="en-GB" sz="37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Todowede</a:t>
            </a: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O., Parr, J., Damery, S., Dracup, N., Court, R., Glasby, J. and Grove, A., 2025. Exploring the Influence of Contact with Social Workers on the Quality of Life and Wellbeing Outcomes of Adult Social Care Service Users: How, why, and for Whom?-A realist review protocol. NIHR Open Research, 5, p.103.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4" tooltip="https://openresearch.nihr.ac.uk/articles/5-103"/>
              </a:rPr>
              <a:t>https://openresearch.nihr.ac.uk/articles/5-103</a:t>
            </a:r>
          </a:p>
          <a:p>
            <a:pPr algn="just">
              <a:lnSpc>
                <a:spcPts val="493"/>
              </a:lnSpc>
            </a:pPr>
            <a:r>
              <a:rPr lang="en-GB" sz="37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WHO, 2019. Mental health. </a:t>
            </a:r>
            <a:r>
              <a:rPr lang="en-GB" sz="379" u="sng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5" tooltip="https://www.who.int/health-topics/mental-health"/>
              </a:rPr>
              <a:t>https://www.who.int/health-topics/mental-health</a:t>
            </a:r>
          </a:p>
          <a:p>
            <a:pPr algn="just">
              <a:lnSpc>
                <a:spcPts val="493"/>
              </a:lnSpc>
            </a:pPr>
            <a:endParaRPr lang="en-GB" sz="379" u="sng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  <a:hlinkClick r:id="rId25" tooltip="https://www.who.int/health-topics/mental-health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1895</Words>
  <Application>Microsoft Macintosh PowerPoint</Application>
  <PresentationFormat>Custom</PresentationFormat>
  <Paragraphs>85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Arimo</vt:lpstr>
      <vt:lpstr>Arimo Bold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BR-AP615 (A3 Document (Landscape))</dc:title>
  <cp:lastModifiedBy>User</cp:lastModifiedBy>
  <cp:revision>2</cp:revision>
  <dcterms:created xsi:type="dcterms:W3CDTF">2006-08-16T00:00:00Z</dcterms:created>
  <dcterms:modified xsi:type="dcterms:W3CDTF">2026-07-04T16:48:50Z</dcterms:modified>
  <dc:identifier>DAHOcH2z80U</dc:identifier>
</cp:coreProperties>
</file>