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8"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1291465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747206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4036058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555F63-50A9-4C5A-9189-D0EC29CB7E62}" type="datetimeFigureOut">
              <a:rPr lang="en-GB" smtClean="0"/>
              <a:t>20/01/2019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2948527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555F63-50A9-4C5A-9189-D0EC29CB7E62}" type="datetimeFigureOut">
              <a:rPr lang="en-GB" smtClean="0"/>
              <a:t>20/01/2019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4056922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555F63-50A9-4C5A-9189-D0EC29CB7E62}" type="datetimeFigureOut">
              <a:rPr lang="en-GB" smtClean="0"/>
              <a:t>20/01/2019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3298738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555F63-50A9-4C5A-9189-D0EC29CB7E62}" type="datetimeFigureOut">
              <a:rPr lang="en-GB" smtClean="0"/>
              <a:t>20/01/2019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3143196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4555F63-50A9-4C5A-9189-D0EC29CB7E62}" type="datetimeFigureOut">
              <a:rPr lang="en-GB" smtClean="0"/>
              <a:t>20/01/2019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2536773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4555F63-50A9-4C5A-9189-D0EC29CB7E62}" type="datetimeFigureOut">
              <a:rPr lang="en-GB" smtClean="0"/>
              <a:t>20/01/2019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1794510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1149791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65087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26823623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1508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38194447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3858954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105982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4555F63-50A9-4C5A-9189-D0EC29CB7E62}" type="datetimeFigureOut">
              <a:rPr lang="en-GB" smtClean="0"/>
              <a:t>20/01/2019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BAD4AC1-2F86-448C-BB28-0576836D58C6}" type="slidenum">
              <a:rPr lang="en-GB" smtClean="0"/>
              <a:t>‹#›</a:t>
            </a:fld>
            <a:endParaRPr lang="en-GB"/>
          </a:p>
        </p:txBody>
      </p:sp>
    </p:spTree>
    <p:extLst>
      <p:ext uri="{BB962C8B-B14F-4D97-AF65-F5344CB8AC3E}">
        <p14:creationId xmlns:p14="http://schemas.microsoft.com/office/powerpoint/2010/main" val="42865273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hyperlink" Target="http://www.ohchr.org/Documents/Issues/Discrimination/A.HRC.19.41_English.pdf" TargetMode="External"/><Relationship Id="rId2" Type="http://schemas.openxmlformats.org/officeDocument/2006/relationships/hyperlink" Target="http://knowledgex.camh.net/amhspecialists/resources_families/Pages/substance_use_LGBTQttiq.asp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nwlc.org/resources/health-care-refusals-harm-patients-threat-lgbt-people-and-individuals-liv" TargetMode="External"/><Relationship Id="rId2" Type="http://schemas.openxmlformats.org/officeDocument/2006/relationships/hyperlink" Target="http://www.gsdrc.org/document-library/leave-no-one-behind-gender-sexuality-and-the-%20sustainable-development-goals/" TargetMode="External"/><Relationship Id="rId1" Type="http://schemas.openxmlformats.org/officeDocument/2006/relationships/slideLayout" Target="../slideLayouts/slideLayout2.xml"/><Relationship Id="rId5" Type="http://schemas.openxmlformats.org/officeDocument/2006/relationships/hyperlink" Target="http://www.cdc.gov/nchs/data/nhsr/nhsr077.pdf" TargetMode="External"/><Relationship Id="rId4" Type="http://schemas.openxmlformats.org/officeDocument/2006/relationships/hyperlink" Target="http://www.qahc.org.au/files%20/shared/l__Tobacco___Other_Drug_Use_LGBTQ_factsheet-p.pdf"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kff.org/report-section/health-and-access-to-care-and-coverage-for-lesbian-gay-bisexual-and-transgender-health-challeng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DC5E4F-9E4C-4BFC-BF5C-199AD14AC91E}"/>
              </a:ext>
            </a:extLst>
          </p:cNvPr>
          <p:cNvSpPr>
            <a:spLocks noGrp="1"/>
          </p:cNvSpPr>
          <p:nvPr>
            <p:ph idx="1"/>
          </p:nvPr>
        </p:nvSpPr>
        <p:spPr>
          <a:xfrm>
            <a:off x="-1" y="0"/>
            <a:ext cx="12192001" cy="6858000"/>
          </a:xfrm>
        </p:spPr>
        <p:txBody>
          <a:bodyPr>
            <a:normAutofit fontScale="85000" lnSpcReduction="20000"/>
          </a:bodyPr>
          <a:lstStyle/>
          <a:p>
            <a:pPr marL="0" indent="0">
              <a:buNone/>
            </a:pPr>
            <a:endParaRPr lang="en-GB" sz="5400" dirty="0">
              <a:solidFill>
                <a:schemeClr val="tx1"/>
              </a:solidFill>
              <a:latin typeface="Arial" panose="020B0604020202020204" pitchFamily="34" charset="0"/>
              <a:cs typeface="Arial" panose="020B0604020202020204" pitchFamily="34" charset="0"/>
            </a:endParaRPr>
          </a:p>
          <a:p>
            <a:pPr marL="0" indent="0">
              <a:buNone/>
            </a:pPr>
            <a:r>
              <a:rPr lang="en-GB" sz="5400" dirty="0">
                <a:solidFill>
                  <a:schemeClr val="tx1"/>
                </a:solidFill>
                <a:latin typeface="Arial" panose="020B0604020202020204" pitchFamily="34" charset="0"/>
                <a:cs typeface="Arial" panose="020B0604020202020204" pitchFamily="34" charset="0"/>
              </a:rPr>
              <a:t>Equality: Gender and Sexual Diversity</a:t>
            </a:r>
          </a:p>
          <a:p>
            <a:pPr marL="0" indent="0">
              <a:buNone/>
            </a:pPr>
            <a:r>
              <a:rPr lang="en-GB" sz="5400" dirty="0">
                <a:solidFill>
                  <a:schemeClr val="tx1"/>
                </a:solidFill>
                <a:latin typeface="Arial" panose="020B0604020202020204" pitchFamily="34" charset="0"/>
                <a:cs typeface="Arial" panose="020B0604020202020204" pitchFamily="34" charset="0"/>
              </a:rPr>
              <a:t> </a:t>
            </a:r>
          </a:p>
          <a:p>
            <a:pPr marL="0" indent="0">
              <a:buNone/>
            </a:pPr>
            <a:r>
              <a:rPr lang="en-GB" sz="5400" dirty="0">
                <a:solidFill>
                  <a:schemeClr val="tx1"/>
                </a:solidFill>
                <a:latin typeface="Arial" panose="020B0604020202020204" pitchFamily="34" charset="0"/>
                <a:cs typeface="Arial" panose="020B0604020202020204" pitchFamily="34" charset="0"/>
              </a:rPr>
              <a:t>Module code: SJEQ7008</a:t>
            </a:r>
          </a:p>
          <a:p>
            <a:pPr marL="0" indent="0">
              <a:buNone/>
            </a:pPr>
            <a:endParaRPr lang="en-GB" sz="5400" dirty="0">
              <a:solidFill>
                <a:schemeClr val="tx1"/>
              </a:solidFill>
              <a:latin typeface="Arial" panose="020B0604020202020204" pitchFamily="34" charset="0"/>
              <a:cs typeface="Arial" panose="020B0604020202020204" pitchFamily="34" charset="0"/>
            </a:endParaRPr>
          </a:p>
          <a:p>
            <a:pPr marL="0" indent="0">
              <a:buNone/>
            </a:pPr>
            <a:r>
              <a:rPr lang="en-GB" sz="5400" dirty="0">
                <a:solidFill>
                  <a:schemeClr val="tx1"/>
                </a:solidFill>
                <a:latin typeface="Arial" panose="020B0604020202020204" pitchFamily="34" charset="0"/>
                <a:cs typeface="Arial" panose="020B0604020202020204" pitchFamily="34" charset="0"/>
              </a:rPr>
              <a:t>Student number 1401496</a:t>
            </a:r>
          </a:p>
          <a:p>
            <a:pPr marL="0" indent="0">
              <a:buNone/>
            </a:pPr>
            <a:endParaRPr lang="en-GB" sz="5400" dirty="0">
              <a:solidFill>
                <a:schemeClr val="tx1"/>
              </a:solidFill>
              <a:latin typeface="Arial" panose="020B0604020202020204" pitchFamily="34" charset="0"/>
              <a:cs typeface="Arial" panose="020B0604020202020204" pitchFamily="34" charset="0"/>
            </a:endParaRPr>
          </a:p>
          <a:p>
            <a:pPr marL="0" indent="0">
              <a:buNone/>
            </a:pPr>
            <a:r>
              <a:rPr lang="en-GB" sz="5400" dirty="0">
                <a:solidFill>
                  <a:schemeClr val="tx1"/>
                </a:solidFill>
                <a:latin typeface="Arial" panose="020B0604020202020204" pitchFamily="34" charset="0"/>
                <a:cs typeface="Arial" panose="020B0604020202020204" pitchFamily="34" charset="0"/>
              </a:rPr>
              <a:t>Assignment task: Five contemporary illustrations which support the argument made in assignment 2. </a:t>
            </a:r>
          </a:p>
        </p:txBody>
      </p:sp>
    </p:spTree>
    <p:extLst>
      <p:ext uri="{BB962C8B-B14F-4D97-AF65-F5344CB8AC3E}">
        <p14:creationId xmlns:p14="http://schemas.microsoft.com/office/powerpoint/2010/main" val="3793209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10E8E-CAEE-4C9C-9F79-BC0739F08F95}"/>
              </a:ext>
            </a:extLst>
          </p:cNvPr>
          <p:cNvSpPr>
            <a:spLocks noGrp="1"/>
          </p:cNvSpPr>
          <p:nvPr>
            <p:ph type="title"/>
          </p:nvPr>
        </p:nvSpPr>
        <p:spPr>
          <a:xfrm>
            <a:off x="3193774" y="-1"/>
            <a:ext cx="5194852" cy="344558"/>
          </a:xfrm>
        </p:spPr>
        <p:txBody>
          <a:bodyPr>
            <a:noAutofit/>
          </a:bodyPr>
          <a:lstStyle/>
          <a:p>
            <a:pPr algn="ctr"/>
            <a:r>
              <a:rPr lang="en-GB" sz="1800" dirty="0">
                <a:solidFill>
                  <a:schemeClr val="tx1"/>
                </a:solidFill>
              </a:rPr>
              <a:t>Introduction </a:t>
            </a:r>
          </a:p>
        </p:txBody>
      </p:sp>
      <p:sp>
        <p:nvSpPr>
          <p:cNvPr id="3" name="Content Placeholder 2">
            <a:extLst>
              <a:ext uri="{FF2B5EF4-FFF2-40B4-BE49-F238E27FC236}">
                <a16:creationId xmlns:a16="http://schemas.microsoft.com/office/drawing/2014/main" id="{956B21C0-CD31-4AE4-A073-BC3499B50A3A}"/>
              </a:ext>
            </a:extLst>
          </p:cNvPr>
          <p:cNvSpPr>
            <a:spLocks noGrp="1"/>
          </p:cNvSpPr>
          <p:nvPr>
            <p:ph idx="1"/>
          </p:nvPr>
        </p:nvSpPr>
        <p:spPr>
          <a:xfrm>
            <a:off x="1" y="649358"/>
            <a:ext cx="12191999" cy="7070036"/>
          </a:xfrm>
        </p:spPr>
        <p:txBody>
          <a:bodyPr>
            <a:normAutofit fontScale="32500" lnSpcReduction="20000"/>
          </a:bodyPr>
          <a:lstStyle/>
          <a:p>
            <a:pPr algn="just">
              <a:lnSpc>
                <a:spcPct val="170000"/>
              </a:lnSpc>
            </a:pPr>
            <a:r>
              <a:rPr lang="en-GB" sz="4000" dirty="0">
                <a:solidFill>
                  <a:schemeClr val="tx1"/>
                </a:solidFill>
                <a:latin typeface="Arial" panose="020B0604020202020204" pitchFamily="34" charset="0"/>
                <a:cs typeface="Arial" panose="020B0604020202020204" pitchFamily="34" charset="0"/>
              </a:rPr>
              <a:t>Within LGBTQ social movements there has traditionally been conflicts on the issue of liberation or assimilation in regards to the LGBTQ community. This has stemmed from LGBTQ social movements. Described as seeking and accessing greater rights for the LGBTQ community, assimilationist approaches have been used. Assimilation methods have been used within existing institutions, political and social contexts. However, there are those that do not want assimilation or inclusion within existing institutions so, have followed the route of an approach which is known as liberationist. The liberationist approach is more concerned with restructuring or transforming the overall of society (Rimmerman, 2014). </a:t>
            </a:r>
          </a:p>
          <a:p>
            <a:pPr algn="just">
              <a:lnSpc>
                <a:spcPct val="170000"/>
              </a:lnSpc>
            </a:pPr>
            <a:r>
              <a:rPr lang="en-GB" sz="4000" dirty="0">
                <a:solidFill>
                  <a:schemeClr val="tx1"/>
                </a:solidFill>
                <a:latin typeface="Arial" panose="020B0604020202020204" pitchFamily="34" charset="0"/>
                <a:cs typeface="Arial" panose="020B0604020202020204" pitchFamily="34" charset="0"/>
              </a:rPr>
              <a:t>Different methods are used in the two approaches. Assimilation is where a community strives towards pursuing rights within an existing system whereas liberationists in pursue of their goal favour a range of political strategies and are intent on excluding themselves from an existing system. When it comes to the social movements goals and tactics, such strategies do not always inform such methods (Rimmerman, 2014). </a:t>
            </a:r>
          </a:p>
          <a:p>
            <a:pPr algn="just">
              <a:lnSpc>
                <a:spcPct val="170000"/>
              </a:lnSpc>
            </a:pPr>
            <a:r>
              <a:rPr lang="en-GB" sz="4000" dirty="0">
                <a:solidFill>
                  <a:schemeClr val="tx1"/>
                </a:solidFill>
                <a:latin typeface="Arial" panose="020B0604020202020204" pitchFamily="34" charset="0"/>
                <a:cs typeface="Arial" panose="020B0604020202020204" pitchFamily="34" charset="0"/>
              </a:rPr>
              <a:t>This presentation will argue why it feels that the LGBTQ should be assimilated into society instead of being part of liberation which puts the LGBTQ community more at risk of being part of a group that is marginalised and excluded outside gender norms.</a:t>
            </a:r>
          </a:p>
          <a:p>
            <a:pPr algn="just">
              <a:lnSpc>
                <a:spcPct val="170000"/>
              </a:lnSpc>
            </a:pPr>
            <a:r>
              <a:rPr lang="en-GB" sz="4000" dirty="0">
                <a:solidFill>
                  <a:schemeClr val="tx1"/>
                </a:solidFill>
                <a:latin typeface="Arial" panose="020B0604020202020204" pitchFamily="34" charset="0"/>
                <a:cs typeface="Arial" panose="020B0604020202020204" pitchFamily="34" charset="0"/>
              </a:rPr>
              <a:t>The gay culture describes distinct groups as ‘lesbian, gay, bisexual, transgender and questioning or queer’ (LGBTQ) (Cochran and Mays, 2000). </a:t>
            </a:r>
          </a:p>
          <a:p>
            <a:pPr algn="just">
              <a:lnSpc>
                <a:spcPct val="170000"/>
              </a:lnSpc>
            </a:pPr>
            <a:r>
              <a:rPr lang="en-GB" sz="4000" dirty="0">
                <a:solidFill>
                  <a:schemeClr val="tx1"/>
                </a:solidFill>
                <a:latin typeface="Arial" panose="020B0604020202020204" pitchFamily="34" charset="0"/>
                <a:cs typeface="Arial" panose="020B0604020202020204" pitchFamily="34" charset="0"/>
              </a:rPr>
              <a:t>The main thing these diverse groups have in common is that those within the groups have always been historically marginalised which has led to the formation of societal cultural norms belonging to individuals that are heterosexual, who therefore conform to the expectations of society’s traditional gender roles. In layman terms the common status of ‘others’ is shared amongst the groups as the members within those groups are departures from gender norms being heterosexuality (Cochran and Mays, 2000). </a:t>
            </a:r>
          </a:p>
          <a:p>
            <a:pPr algn="just">
              <a:lnSpc>
                <a:spcPct val="150000"/>
              </a:lnSpc>
            </a:pPr>
            <a:endParaRPr lang="en-GB" dirty="0">
              <a:solidFill>
                <a:schemeClr val="tx1"/>
              </a:solidFill>
              <a:latin typeface="Arial" panose="020B0604020202020204" pitchFamily="34" charset="0"/>
              <a:cs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B43FD1A7-BA18-45C9-A13F-2FC875E23D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181600" y="2991679"/>
            <a:ext cx="609600" cy="609600"/>
          </a:xfrm>
          <a:prstGeom prst="rect">
            <a:avLst/>
          </a:prstGeom>
        </p:spPr>
      </p:pic>
    </p:spTree>
    <p:extLst>
      <p:ext uri="{BB962C8B-B14F-4D97-AF65-F5344CB8AC3E}">
        <p14:creationId xmlns:p14="http://schemas.microsoft.com/office/powerpoint/2010/main" val="192013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4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E3AEE-CA17-479B-854D-1853EB8AC8A9}"/>
              </a:ext>
            </a:extLst>
          </p:cNvPr>
          <p:cNvSpPr>
            <a:spLocks noGrp="1"/>
          </p:cNvSpPr>
          <p:nvPr>
            <p:ph type="title"/>
          </p:nvPr>
        </p:nvSpPr>
        <p:spPr>
          <a:xfrm>
            <a:off x="2360360" y="0"/>
            <a:ext cx="8596668" cy="1320800"/>
          </a:xfrm>
        </p:spPr>
        <p:txBody>
          <a:bodyPr/>
          <a:lstStyle/>
          <a:p>
            <a:pPr algn="ctr"/>
            <a:r>
              <a:rPr lang="en-GB" dirty="0">
                <a:solidFill>
                  <a:schemeClr val="tx1"/>
                </a:solidFill>
              </a:rPr>
              <a:t>Mental health issues </a:t>
            </a:r>
          </a:p>
        </p:txBody>
      </p:sp>
      <p:sp>
        <p:nvSpPr>
          <p:cNvPr id="3" name="Content Placeholder 2">
            <a:extLst>
              <a:ext uri="{FF2B5EF4-FFF2-40B4-BE49-F238E27FC236}">
                <a16:creationId xmlns:a16="http://schemas.microsoft.com/office/drawing/2014/main" id="{31768FCE-4BAE-4498-A474-F34DE8761672}"/>
              </a:ext>
            </a:extLst>
          </p:cNvPr>
          <p:cNvSpPr>
            <a:spLocks noGrp="1"/>
          </p:cNvSpPr>
          <p:nvPr>
            <p:ph idx="1"/>
          </p:nvPr>
        </p:nvSpPr>
        <p:spPr>
          <a:xfrm>
            <a:off x="0" y="490332"/>
            <a:ext cx="12192000" cy="6195390"/>
          </a:xfrm>
        </p:spPr>
        <p:txBody>
          <a:bodyPr>
            <a:normAutofit fontScale="92500" lnSpcReduction="10000"/>
          </a:bodyPr>
          <a:lstStyle/>
          <a:p>
            <a:pPr algn="just"/>
            <a:endParaRPr lang="en-US" sz="2400" dirty="0">
              <a:solidFill>
                <a:schemeClr val="tx1"/>
              </a:solidFill>
              <a:latin typeface="Arial" panose="020B0604020202020204" pitchFamily="34" charset="0"/>
              <a:cs typeface="Arial" panose="020B0604020202020204" pitchFamily="34" charset="0"/>
            </a:endParaRPr>
          </a:p>
          <a:p>
            <a:r>
              <a:rPr lang="en-US" sz="2400" dirty="0">
                <a:solidFill>
                  <a:schemeClr val="tx1"/>
                </a:solidFill>
                <a:latin typeface="Arial" panose="020B0604020202020204" pitchFamily="34" charset="0"/>
                <a:cs typeface="Arial" panose="020B0604020202020204" pitchFamily="34" charset="0"/>
              </a:rPr>
              <a:t>‘</a:t>
            </a:r>
            <a:r>
              <a:rPr lang="en-US" sz="2400" i="1" dirty="0">
                <a:solidFill>
                  <a:schemeClr val="tx1"/>
                </a:solidFill>
                <a:latin typeface="Arial" panose="020B0604020202020204" pitchFamily="34" charset="0"/>
                <a:cs typeface="Arial" panose="020B0604020202020204" pitchFamily="34" charset="0"/>
              </a:rPr>
              <a:t>LGBT people are prone to mental illness. It’s a truth we shouldn’t shy away from</a:t>
            </a:r>
            <a:r>
              <a:rPr lang="en-GB" sz="2400" i="1" dirty="0">
                <a:solidFill>
                  <a:schemeClr val="tx1"/>
                </a:solidFill>
                <a:latin typeface="Arial" panose="020B0604020202020204" pitchFamily="34" charset="0"/>
                <a:cs typeface="Arial" panose="020B0604020202020204" pitchFamily="34" charset="0"/>
              </a:rPr>
              <a:t>. </a:t>
            </a:r>
            <a:r>
              <a:rPr lang="en-US" sz="2400" i="1" dirty="0">
                <a:solidFill>
                  <a:schemeClr val="tx1"/>
                </a:solidFill>
                <a:latin typeface="Arial" panose="020B0604020202020204" pitchFamily="34" charset="0"/>
                <a:cs typeface="Arial" panose="020B0604020202020204" pitchFamily="34" charset="0"/>
              </a:rPr>
              <a:t>We should be defiant in our acceptance of mental health problems in the same way that we would about our sexuality or gender identity’ </a:t>
            </a:r>
          </a:p>
          <a:p>
            <a:pPr marL="0" indent="0" algn="just">
              <a:buNone/>
            </a:pPr>
            <a:r>
              <a:rPr lang="en-US" sz="2400" i="1" dirty="0">
                <a:solidFill>
                  <a:schemeClr val="tx1"/>
                </a:solidFill>
                <a:latin typeface="Arial" panose="020B0604020202020204" pitchFamily="34" charset="0"/>
                <a:cs typeface="Arial" panose="020B0604020202020204" pitchFamily="34" charset="0"/>
              </a:rPr>
              <a:t>                                                                                                          (Leon, The Guardian 2017). </a:t>
            </a:r>
          </a:p>
          <a:p>
            <a:pPr marL="0" indent="0" algn="just">
              <a:buNone/>
            </a:pPr>
            <a:endParaRPr lang="en-US" sz="2400" i="1" dirty="0">
              <a:solidFill>
                <a:schemeClr val="tx1"/>
              </a:solidFill>
              <a:latin typeface="Arial" panose="020B0604020202020204" pitchFamily="34" charset="0"/>
              <a:cs typeface="Arial" panose="020B0604020202020204" pitchFamily="34" charset="0"/>
            </a:endParaRPr>
          </a:p>
          <a:p>
            <a:pPr algn="just"/>
            <a:r>
              <a:rPr lang="en-GB" sz="2400" dirty="0">
                <a:solidFill>
                  <a:schemeClr val="tx1"/>
                </a:solidFill>
                <a:latin typeface="Arial" panose="020B0604020202020204" pitchFamily="34" charset="0"/>
                <a:cs typeface="Arial" panose="020B0604020202020204" pitchFamily="34" charset="0"/>
              </a:rPr>
              <a:t>There is a high risk of psychological disorders for those within the LGBTQ community (</a:t>
            </a:r>
            <a:r>
              <a:rPr lang="en-GB" sz="2400" dirty="0" err="1">
                <a:solidFill>
                  <a:schemeClr val="tx1"/>
                </a:solidFill>
                <a:latin typeface="Arial" panose="020B0604020202020204" pitchFamily="34" charset="0"/>
                <a:cs typeface="Arial" panose="020B0604020202020204" pitchFamily="34" charset="0"/>
              </a:rPr>
              <a:t>Herek</a:t>
            </a:r>
            <a:r>
              <a:rPr lang="en-GB" sz="2400" dirty="0">
                <a:solidFill>
                  <a:schemeClr val="tx1"/>
                </a:solidFill>
                <a:latin typeface="Arial" panose="020B0604020202020204" pitchFamily="34" charset="0"/>
                <a:cs typeface="Arial" panose="020B0604020202020204" pitchFamily="34" charset="0"/>
              </a:rPr>
              <a:t> and Garnets, 2007). </a:t>
            </a:r>
          </a:p>
          <a:p>
            <a:pPr algn="just"/>
            <a:r>
              <a:rPr lang="en-GB" sz="2400" dirty="0">
                <a:solidFill>
                  <a:schemeClr val="tx1"/>
                </a:solidFill>
                <a:latin typeface="Arial" panose="020B0604020202020204" pitchFamily="34" charset="0"/>
                <a:cs typeface="Arial" panose="020B0604020202020204" pitchFamily="34" charset="0"/>
              </a:rPr>
              <a:t>Individuals within the LBTQ community find themselves faced with being discriminated against, health disparities that are connected to social stigma, in addition to being denied their human and civil rights (McLaughlin, </a:t>
            </a:r>
            <a:r>
              <a:rPr lang="en-GB" sz="2400" dirty="0" err="1">
                <a:solidFill>
                  <a:schemeClr val="tx1"/>
                </a:solidFill>
                <a:latin typeface="Arial" panose="020B0604020202020204" pitchFamily="34" charset="0"/>
                <a:cs typeface="Arial" panose="020B0604020202020204" pitchFamily="34" charset="0"/>
              </a:rPr>
              <a:t>Hatzenbuehler</a:t>
            </a:r>
            <a:r>
              <a:rPr lang="en-GB" sz="2400" dirty="0">
                <a:solidFill>
                  <a:schemeClr val="tx1"/>
                </a:solidFill>
                <a:latin typeface="Arial" panose="020B0604020202020204" pitchFamily="34" charset="0"/>
                <a:cs typeface="Arial" panose="020B0604020202020204" pitchFamily="34" charset="0"/>
              </a:rPr>
              <a:t> and Keyes, 2010). </a:t>
            </a:r>
          </a:p>
          <a:p>
            <a:pPr algn="just"/>
            <a:r>
              <a:rPr lang="en-GB" sz="2400" dirty="0">
                <a:solidFill>
                  <a:schemeClr val="tx1"/>
                </a:solidFill>
                <a:latin typeface="Arial" panose="020B0604020202020204" pitchFamily="34" charset="0"/>
                <a:cs typeface="Arial" panose="020B0604020202020204" pitchFamily="34" charset="0"/>
              </a:rPr>
              <a:t>Psychiatric disorders, suicide (</a:t>
            </a:r>
            <a:r>
              <a:rPr lang="en-GB" sz="2400" dirty="0" err="1">
                <a:solidFill>
                  <a:schemeClr val="tx1"/>
                </a:solidFill>
                <a:latin typeface="Arial" panose="020B0604020202020204" pitchFamily="34" charset="0"/>
                <a:cs typeface="Arial" panose="020B0604020202020204" pitchFamily="34" charset="0"/>
              </a:rPr>
              <a:t>Remafedi</a:t>
            </a:r>
            <a:r>
              <a:rPr lang="en-GB" sz="2400" dirty="0">
                <a:solidFill>
                  <a:schemeClr val="tx1"/>
                </a:solidFill>
                <a:latin typeface="Arial" panose="020B0604020202020204" pitchFamily="34" charset="0"/>
                <a:cs typeface="Arial" panose="020B0604020202020204" pitchFamily="34" charset="0"/>
              </a:rPr>
              <a:t> et al, 1998) and abusing substances (</a:t>
            </a:r>
            <a:r>
              <a:rPr lang="en-GB" sz="2400" dirty="0" err="1">
                <a:solidFill>
                  <a:schemeClr val="tx1"/>
                </a:solidFill>
                <a:latin typeface="Arial" panose="020B0604020202020204" pitchFamily="34" charset="0"/>
                <a:cs typeface="Arial" panose="020B0604020202020204" pitchFamily="34" charset="0"/>
              </a:rPr>
              <a:t>Herek</a:t>
            </a:r>
            <a:r>
              <a:rPr lang="en-GB" sz="2400" dirty="0">
                <a:solidFill>
                  <a:schemeClr val="tx1"/>
                </a:solidFill>
                <a:latin typeface="Arial" panose="020B0604020202020204" pitchFamily="34" charset="0"/>
                <a:cs typeface="Arial" panose="020B0604020202020204" pitchFamily="34" charset="0"/>
              </a:rPr>
              <a:t> and Garnets, 2007) has been linked to discrimination (McLaughlin, </a:t>
            </a:r>
            <a:r>
              <a:rPr lang="en-GB" sz="2400" dirty="0" err="1">
                <a:solidFill>
                  <a:schemeClr val="tx1"/>
                </a:solidFill>
                <a:latin typeface="Arial" panose="020B0604020202020204" pitchFamily="34" charset="0"/>
                <a:cs typeface="Arial" panose="020B0604020202020204" pitchFamily="34" charset="0"/>
              </a:rPr>
              <a:t>Hatzenbuehler</a:t>
            </a:r>
            <a:r>
              <a:rPr lang="en-GB" sz="2400" dirty="0">
                <a:solidFill>
                  <a:schemeClr val="tx1"/>
                </a:solidFill>
                <a:latin typeface="Arial" panose="020B0604020202020204" pitchFamily="34" charset="0"/>
                <a:cs typeface="Arial" panose="020B0604020202020204" pitchFamily="34" charset="0"/>
              </a:rPr>
              <a:t> and Keyes, 2010).  </a:t>
            </a:r>
          </a:p>
          <a:p>
            <a:pPr algn="just"/>
            <a:r>
              <a:rPr lang="en-GB" sz="2400" dirty="0">
                <a:solidFill>
                  <a:schemeClr val="tx1"/>
                </a:solidFill>
                <a:latin typeface="Arial" panose="020B0604020202020204" pitchFamily="34" charset="0"/>
                <a:cs typeface="Arial" panose="020B0604020202020204" pitchFamily="34" charset="0"/>
              </a:rPr>
              <a:t>LGBTQ individuals often face victimization and violence at an alarming rate and this is known to have a long lasting effect on both the community and LGBTQ individual (Roberts et al, 2010). </a:t>
            </a:r>
          </a:p>
        </p:txBody>
      </p:sp>
      <p:pic>
        <p:nvPicPr>
          <p:cNvPr id="4" name="Recorded Sound">
            <a:hlinkClick r:id="" action="ppaction://media"/>
            <a:extLst>
              <a:ext uri="{FF2B5EF4-FFF2-40B4-BE49-F238E27FC236}">
                <a16:creationId xmlns:a16="http://schemas.microsoft.com/office/drawing/2014/main" id="{5602CFE3-6FA9-4AB6-93AE-B2DC01A769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97857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7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4A8E7-B9E7-4E8F-9E72-4B00334AF5C5}"/>
              </a:ext>
            </a:extLst>
          </p:cNvPr>
          <p:cNvSpPr>
            <a:spLocks noGrp="1"/>
          </p:cNvSpPr>
          <p:nvPr>
            <p:ph type="title"/>
          </p:nvPr>
        </p:nvSpPr>
        <p:spPr>
          <a:xfrm>
            <a:off x="664082" y="182770"/>
            <a:ext cx="8596668" cy="758134"/>
          </a:xfrm>
        </p:spPr>
        <p:txBody>
          <a:bodyPr/>
          <a:lstStyle/>
          <a:p>
            <a:pPr algn="ctr"/>
            <a:r>
              <a:rPr lang="en-GB" dirty="0"/>
              <a:t>                       </a:t>
            </a:r>
            <a:r>
              <a:rPr lang="en-GB" dirty="0">
                <a:solidFill>
                  <a:schemeClr val="tx1"/>
                </a:solidFill>
                <a:latin typeface="Arial" panose="020B0604020202020204" pitchFamily="34" charset="0"/>
                <a:cs typeface="Arial" panose="020B0604020202020204" pitchFamily="34" charset="0"/>
              </a:rPr>
              <a:t>Theories</a:t>
            </a:r>
          </a:p>
        </p:txBody>
      </p:sp>
      <p:sp>
        <p:nvSpPr>
          <p:cNvPr id="3" name="Content Placeholder 2">
            <a:extLst>
              <a:ext uri="{FF2B5EF4-FFF2-40B4-BE49-F238E27FC236}">
                <a16:creationId xmlns:a16="http://schemas.microsoft.com/office/drawing/2014/main" id="{64B89DA6-0161-47C4-92B5-859DD17939B2}"/>
              </a:ext>
            </a:extLst>
          </p:cNvPr>
          <p:cNvSpPr>
            <a:spLocks noGrp="1"/>
          </p:cNvSpPr>
          <p:nvPr>
            <p:ph idx="1"/>
          </p:nvPr>
        </p:nvSpPr>
        <p:spPr>
          <a:xfrm>
            <a:off x="0" y="845379"/>
            <a:ext cx="12192000" cy="6112012"/>
          </a:xfrm>
        </p:spPr>
        <p:txBody>
          <a:bodyPr>
            <a:normAutofit/>
          </a:bodyPr>
          <a:lstStyle/>
          <a:p>
            <a:pPr algn="just">
              <a:lnSpc>
                <a:spcPct val="150000"/>
              </a:lnSpc>
            </a:pPr>
            <a:r>
              <a:rPr lang="en-GB" sz="2400" dirty="0">
                <a:solidFill>
                  <a:schemeClr val="tx1"/>
                </a:solidFill>
                <a:latin typeface="Arial" panose="020B0604020202020204" pitchFamily="34" charset="0"/>
                <a:cs typeface="Arial" panose="020B0604020202020204" pitchFamily="34" charset="0"/>
              </a:rPr>
              <a:t>Stigmatised marginalised groups within society for example, groups categorised in regards to socioeconomic status such as, sexuality/gender, ethnicity or race may find individuals within those groups suffering from social stress (Clark, Anderson, Clark and  Williams, 1999). </a:t>
            </a:r>
          </a:p>
          <a:p>
            <a:pPr algn="just">
              <a:lnSpc>
                <a:spcPct val="150000"/>
              </a:lnSpc>
            </a:pPr>
            <a:r>
              <a:rPr lang="en-GB" sz="2400" dirty="0">
                <a:solidFill>
                  <a:schemeClr val="tx1"/>
                </a:solidFill>
                <a:latin typeface="Arial" panose="020B0604020202020204" pitchFamily="34" charset="0"/>
                <a:cs typeface="Arial" panose="020B0604020202020204" pitchFamily="34" charset="0"/>
              </a:rPr>
              <a:t>Being part of a marginalised group can effect an individual’s life negatively leading to social stress (Clark, Anderson, Clark and Williams, 1999). </a:t>
            </a:r>
          </a:p>
          <a:p>
            <a:pPr algn="just"/>
            <a:r>
              <a:rPr lang="en-GB" sz="2400" dirty="0">
                <a:solidFill>
                  <a:schemeClr val="tx1"/>
                </a:solidFill>
                <a:latin typeface="Arial" panose="020B0604020202020204" pitchFamily="34" charset="0"/>
                <a:cs typeface="Arial" panose="020B0604020202020204" pitchFamily="34" charset="0"/>
              </a:rPr>
              <a:t>Homophobia, sexism, racism are all linked to a low socioeconomic status, as a result of discrimination and prejudice (Clark, Anderson, Clark and Williams, 1999). </a:t>
            </a:r>
          </a:p>
          <a:p>
            <a:pPr algn="just"/>
            <a:r>
              <a:rPr lang="en-GB" sz="2400" dirty="0">
                <a:solidFill>
                  <a:schemeClr val="tx1"/>
                </a:solidFill>
                <a:latin typeface="Arial" panose="020B0604020202020204" pitchFamily="34" charset="0"/>
                <a:cs typeface="Arial" panose="020B0604020202020204" pitchFamily="34" charset="0"/>
              </a:rPr>
              <a:t>Personal life events, as with anyone can precipitate changes, which thus may be conceptualised as stressful for the individual required to adapt to such changes (Clark, Anderson, Clark and Williams, 1999). </a:t>
            </a:r>
          </a:p>
          <a:p>
            <a:endParaRPr lang="en-GB" dirty="0"/>
          </a:p>
        </p:txBody>
      </p:sp>
      <p:pic>
        <p:nvPicPr>
          <p:cNvPr id="4" name="Recorded Sound">
            <a:hlinkClick r:id="" action="ppaction://media"/>
            <a:extLst>
              <a:ext uri="{FF2B5EF4-FFF2-40B4-BE49-F238E27FC236}">
                <a16:creationId xmlns:a16="http://schemas.microsoft.com/office/drawing/2014/main" id="{3D728E6D-2122-4285-86D3-7101A74BB6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50984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5A421-9770-460F-A51B-833469BC8DCC}"/>
              </a:ext>
            </a:extLst>
          </p:cNvPr>
          <p:cNvSpPr>
            <a:spLocks noGrp="1"/>
          </p:cNvSpPr>
          <p:nvPr>
            <p:ph type="title"/>
          </p:nvPr>
        </p:nvSpPr>
        <p:spPr>
          <a:xfrm>
            <a:off x="1419456" y="0"/>
            <a:ext cx="8596668" cy="636104"/>
          </a:xfrm>
        </p:spPr>
        <p:txBody>
          <a:bodyPr>
            <a:normAutofit fontScale="90000"/>
          </a:bodyPr>
          <a:lstStyle/>
          <a:p>
            <a:pPr algn="ctr"/>
            <a:r>
              <a:rPr lang="en-GB" dirty="0">
                <a:solidFill>
                  <a:schemeClr val="tx1"/>
                </a:solidFill>
              </a:rPr>
              <a:t>Accessing health care</a:t>
            </a:r>
          </a:p>
        </p:txBody>
      </p:sp>
      <p:sp>
        <p:nvSpPr>
          <p:cNvPr id="3" name="Content Placeholder 2">
            <a:extLst>
              <a:ext uri="{FF2B5EF4-FFF2-40B4-BE49-F238E27FC236}">
                <a16:creationId xmlns:a16="http://schemas.microsoft.com/office/drawing/2014/main" id="{86618EA2-07AB-4E3C-A5DA-0EDB2D883403}"/>
              </a:ext>
            </a:extLst>
          </p:cNvPr>
          <p:cNvSpPr>
            <a:spLocks noGrp="1"/>
          </p:cNvSpPr>
          <p:nvPr>
            <p:ph idx="1"/>
          </p:nvPr>
        </p:nvSpPr>
        <p:spPr>
          <a:xfrm>
            <a:off x="0" y="543340"/>
            <a:ext cx="12192000" cy="6314660"/>
          </a:xfrm>
        </p:spPr>
        <p:txBody>
          <a:bodyPr>
            <a:normAutofit fontScale="92500" lnSpcReduction="10000"/>
          </a:bodyPr>
          <a:lstStyle/>
          <a:p>
            <a:pPr>
              <a:lnSpc>
                <a:spcPct val="150000"/>
              </a:lnSpc>
            </a:pPr>
            <a:r>
              <a:rPr lang="en-GB" sz="1900" i="1" dirty="0">
                <a:solidFill>
                  <a:schemeClr val="tx1"/>
                </a:solidFill>
                <a:latin typeface="Arial" panose="020B0604020202020204" pitchFamily="34" charset="0"/>
                <a:cs typeface="Arial" panose="020B0604020202020204" pitchFamily="34" charset="0"/>
              </a:rPr>
              <a:t>‘Transgender patients face fear and stigma in the doctor's office’</a:t>
            </a:r>
          </a:p>
          <a:p>
            <a:pPr marL="0" indent="0">
              <a:lnSpc>
                <a:spcPct val="150000"/>
              </a:lnSpc>
              <a:buNone/>
            </a:pPr>
            <a:r>
              <a:rPr lang="en-GB" sz="1900" dirty="0">
                <a:solidFill>
                  <a:schemeClr val="tx1"/>
                </a:solidFill>
                <a:latin typeface="Arial" panose="020B0604020202020204" pitchFamily="34" charset="0"/>
                <a:cs typeface="Arial" panose="020B0604020202020204" pitchFamily="34" charset="0"/>
              </a:rPr>
              <a:t>                                                                                                          (Trotta, Reuters world news, 2016).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It was reported by 1 in 5 LGBTQ individuals that they withheld information regarding their sexual preference or activity from their doctor or health care provider (National Women’s Law </a:t>
            </a:r>
            <a:r>
              <a:rPr lang="en-GB" sz="1900" dirty="0" err="1">
                <a:solidFill>
                  <a:schemeClr val="tx1"/>
                </a:solidFill>
                <a:latin typeface="Arial" panose="020B0604020202020204" pitchFamily="34" charset="0"/>
                <a:cs typeface="Arial" panose="020B0604020202020204" pitchFamily="34" charset="0"/>
              </a:rPr>
              <a:t>Center</a:t>
            </a:r>
            <a:r>
              <a:rPr lang="en-GB" sz="1900" dirty="0">
                <a:solidFill>
                  <a:schemeClr val="tx1"/>
                </a:solidFill>
                <a:latin typeface="Arial" panose="020B0604020202020204" pitchFamily="34" charset="0"/>
                <a:cs typeface="Arial" panose="020B0604020202020204" pitchFamily="34" charset="0"/>
              </a:rPr>
              <a:t>, 2014).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30 percent of transgender people said when they were injured or sick they had avoided or postponed medical care due to disrespect and discrimination. When it came to preventative care over 30 percent reported to having delayed it or not even try and get it (National Women’s Law </a:t>
            </a:r>
            <a:r>
              <a:rPr lang="en-GB" sz="1900" dirty="0" err="1">
                <a:solidFill>
                  <a:schemeClr val="tx1"/>
                </a:solidFill>
                <a:latin typeface="Arial" panose="020B0604020202020204" pitchFamily="34" charset="0"/>
                <a:cs typeface="Arial" panose="020B0604020202020204" pitchFamily="34" charset="0"/>
              </a:rPr>
              <a:t>Center</a:t>
            </a:r>
            <a:r>
              <a:rPr lang="en-GB" sz="1900" dirty="0">
                <a:solidFill>
                  <a:schemeClr val="tx1"/>
                </a:solidFill>
                <a:latin typeface="Arial" panose="020B0604020202020204" pitchFamily="34" charset="0"/>
                <a:cs typeface="Arial" panose="020B0604020202020204" pitchFamily="34" charset="0"/>
              </a:rPr>
              <a:t>, 2014).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27 percent of transgender individuals and 8 percent of LGBTQ individuals stated they had been flatly refused health care when needed (National Women’s Law </a:t>
            </a:r>
            <a:r>
              <a:rPr lang="en-GB" sz="1900" dirty="0" err="1">
                <a:solidFill>
                  <a:schemeClr val="tx1"/>
                </a:solidFill>
                <a:latin typeface="Arial" panose="020B0604020202020204" pitchFamily="34" charset="0"/>
                <a:cs typeface="Arial" panose="020B0604020202020204" pitchFamily="34" charset="0"/>
              </a:rPr>
              <a:t>Center</a:t>
            </a:r>
            <a:r>
              <a:rPr lang="en-GB" sz="1900" dirty="0">
                <a:solidFill>
                  <a:schemeClr val="tx1"/>
                </a:solidFill>
                <a:latin typeface="Arial" panose="020B0604020202020204" pitchFamily="34" charset="0"/>
                <a:cs typeface="Arial" panose="020B0604020202020204" pitchFamily="34" charset="0"/>
              </a:rPr>
              <a:t>, 2014).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There are many ways in which members of the LGBTQ community are excluded in regards to reproductive and sexual health care. For example, sex education may be delivered in secondary schools but fail to include any LGBTQ topics or a clinic may refuse a man who has sexual intercourse with another man, a service. This will inevitably lead to sexually transmitted infections and HIV being a high risk to people of the LGBQT community (</a:t>
            </a:r>
            <a:r>
              <a:rPr lang="en-GB" dirty="0">
                <a:solidFill>
                  <a:schemeClr val="tx1"/>
                </a:solidFill>
                <a:latin typeface="Arial" panose="020B0604020202020204" pitchFamily="34" charset="0"/>
                <a:cs typeface="Arial" panose="020B0604020202020204" pitchFamily="34" charset="0"/>
              </a:rPr>
              <a:t>Ward et al, 2014). </a:t>
            </a:r>
            <a:endParaRPr lang="en-GB" dirty="0">
              <a:solidFill>
                <a:schemeClr val="tx1"/>
              </a:solidFill>
            </a:endParaRPr>
          </a:p>
        </p:txBody>
      </p:sp>
      <p:pic>
        <p:nvPicPr>
          <p:cNvPr id="4" name="Recorded Sound">
            <a:hlinkClick r:id="" action="ppaction://media"/>
            <a:extLst>
              <a:ext uri="{FF2B5EF4-FFF2-40B4-BE49-F238E27FC236}">
                <a16:creationId xmlns:a16="http://schemas.microsoft.com/office/drawing/2014/main" id="{746B8A6E-170B-49E9-9062-0E220A1B44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412990" y="3137452"/>
            <a:ext cx="609600" cy="609600"/>
          </a:xfrm>
          <a:prstGeom prst="rect">
            <a:avLst/>
          </a:prstGeom>
        </p:spPr>
      </p:pic>
    </p:spTree>
    <p:extLst>
      <p:ext uri="{BB962C8B-B14F-4D97-AF65-F5344CB8AC3E}">
        <p14:creationId xmlns:p14="http://schemas.microsoft.com/office/powerpoint/2010/main" val="4100045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6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7B0F3-2AF8-49A7-B5A8-9D553351EE5E}"/>
              </a:ext>
            </a:extLst>
          </p:cNvPr>
          <p:cNvSpPr>
            <a:spLocks noGrp="1"/>
          </p:cNvSpPr>
          <p:nvPr>
            <p:ph type="title"/>
          </p:nvPr>
        </p:nvSpPr>
        <p:spPr>
          <a:xfrm>
            <a:off x="650830" y="0"/>
            <a:ext cx="8596668" cy="702365"/>
          </a:xfrm>
        </p:spPr>
        <p:txBody>
          <a:bodyPr/>
          <a:lstStyle/>
          <a:p>
            <a:pPr algn="ctr"/>
            <a:r>
              <a:rPr lang="en-GB" dirty="0">
                <a:solidFill>
                  <a:schemeClr val="tx1"/>
                </a:solidFill>
              </a:rPr>
              <a:t>Substance abuse </a:t>
            </a:r>
          </a:p>
        </p:txBody>
      </p:sp>
      <p:sp>
        <p:nvSpPr>
          <p:cNvPr id="3" name="Content Placeholder 2">
            <a:extLst>
              <a:ext uri="{FF2B5EF4-FFF2-40B4-BE49-F238E27FC236}">
                <a16:creationId xmlns:a16="http://schemas.microsoft.com/office/drawing/2014/main" id="{DBE95FF3-9D02-4890-8152-6040148F99CE}"/>
              </a:ext>
            </a:extLst>
          </p:cNvPr>
          <p:cNvSpPr>
            <a:spLocks noGrp="1"/>
          </p:cNvSpPr>
          <p:nvPr>
            <p:ph idx="1"/>
          </p:nvPr>
        </p:nvSpPr>
        <p:spPr>
          <a:xfrm>
            <a:off x="0" y="569843"/>
            <a:ext cx="12192000" cy="6188766"/>
          </a:xfrm>
        </p:spPr>
        <p:txBody>
          <a:bodyPr>
            <a:normAutofit fontScale="92500" lnSpcReduction="10000"/>
          </a:bodyPr>
          <a:lstStyle/>
          <a:p>
            <a:pPr algn="just">
              <a:lnSpc>
                <a:spcPct val="150000"/>
              </a:lnSpc>
            </a:pPr>
            <a:r>
              <a:rPr lang="en-US" i="1" dirty="0">
                <a:solidFill>
                  <a:schemeClr val="tx1"/>
                </a:solidFill>
                <a:latin typeface="Arial" panose="020B0604020202020204" pitchFamily="34" charset="0"/>
                <a:cs typeface="Arial" panose="020B0604020202020204" pitchFamily="34" charset="0"/>
              </a:rPr>
              <a:t>‘Is Sexuality and Substance Abuse Correlated Within the LGBT Community?’</a:t>
            </a:r>
          </a:p>
          <a:p>
            <a:pPr marL="0" indent="0" algn="just">
              <a:lnSpc>
                <a:spcPct val="150000"/>
              </a:lnSpc>
              <a:buNone/>
            </a:pPr>
            <a:r>
              <a:rPr lang="en-US" dirty="0">
                <a:solidFill>
                  <a:schemeClr val="tx1"/>
                </a:solidFill>
                <a:latin typeface="Arial" panose="020B0604020202020204" pitchFamily="34" charset="0"/>
                <a:cs typeface="Arial" panose="020B0604020202020204" pitchFamily="34" charset="0"/>
              </a:rPr>
              <a:t>                                                                                                                                  (Logo, </a:t>
            </a:r>
            <a:r>
              <a:rPr lang="en-US" dirty="0" err="1">
                <a:solidFill>
                  <a:schemeClr val="tx1"/>
                </a:solidFill>
                <a:latin typeface="Arial" panose="020B0604020202020204" pitchFamily="34" charset="0"/>
                <a:cs typeface="Arial" panose="020B0604020202020204" pitchFamily="34" charset="0"/>
              </a:rPr>
              <a:t>Youtube</a:t>
            </a:r>
            <a:r>
              <a:rPr lang="en-US" dirty="0">
                <a:solidFill>
                  <a:schemeClr val="tx1"/>
                </a:solidFill>
                <a:latin typeface="Arial" panose="020B0604020202020204" pitchFamily="34" charset="0"/>
                <a:cs typeface="Arial" panose="020B0604020202020204" pitchFamily="34" charset="0"/>
              </a:rPr>
              <a:t> video, 2016).  </a:t>
            </a:r>
          </a:p>
          <a:p>
            <a:pPr algn="just">
              <a:lnSpc>
                <a:spcPct val="150000"/>
              </a:lnSpc>
            </a:pPr>
            <a:r>
              <a:rPr lang="en-US" dirty="0">
                <a:solidFill>
                  <a:schemeClr val="tx1"/>
                </a:solidFill>
                <a:latin typeface="Arial" panose="020B0604020202020204" pitchFamily="34" charset="0"/>
                <a:cs typeface="Arial" panose="020B0604020202020204" pitchFamily="34" charset="0"/>
              </a:rPr>
              <a:t>Research has found that drug use within the LGBTQ community is 2-4 times higher compared to the rest of the population (</a:t>
            </a:r>
            <a:r>
              <a:rPr lang="en-US" dirty="0" err="1">
                <a:solidFill>
                  <a:schemeClr val="tx1"/>
                </a:solidFill>
                <a:latin typeface="Arial" panose="020B0604020202020204" pitchFamily="34" charset="0"/>
                <a:cs typeface="Arial" panose="020B0604020202020204" pitchFamily="34" charset="0"/>
              </a:rPr>
              <a:t>Queenland</a:t>
            </a:r>
            <a:r>
              <a:rPr lang="en-US" dirty="0">
                <a:solidFill>
                  <a:schemeClr val="tx1"/>
                </a:solidFill>
                <a:latin typeface="Arial" panose="020B0604020202020204" pitchFamily="34" charset="0"/>
                <a:cs typeface="Arial" panose="020B0604020202020204" pitchFamily="34" charset="0"/>
              </a:rPr>
              <a:t> Association for Healthy Communities, 2019). </a:t>
            </a:r>
          </a:p>
          <a:p>
            <a:pPr algn="just">
              <a:lnSpc>
                <a:spcPct val="150000"/>
              </a:lnSpc>
            </a:pPr>
            <a:r>
              <a:rPr lang="en-US" dirty="0">
                <a:solidFill>
                  <a:schemeClr val="tx1"/>
                </a:solidFill>
                <a:latin typeface="Arial" panose="020B0604020202020204" pitchFamily="34" charset="0"/>
                <a:cs typeface="Arial" panose="020B0604020202020204" pitchFamily="34" charset="0"/>
              </a:rPr>
              <a:t>LGBTQ individuals are constantly exposed to discrimination, prejudice and stigma and this often leads to the path of substance abuse (Centre for Addiction &amp; Mental Health, 2006). </a:t>
            </a:r>
          </a:p>
          <a:p>
            <a:pPr algn="just">
              <a:lnSpc>
                <a:spcPct val="150000"/>
              </a:lnSpc>
            </a:pPr>
            <a:r>
              <a:rPr lang="en-US" dirty="0">
                <a:solidFill>
                  <a:schemeClr val="tx1"/>
                </a:solidFill>
                <a:latin typeface="Arial" panose="020B0604020202020204" pitchFamily="34" charset="0"/>
                <a:cs typeface="Arial" panose="020B0604020202020204" pitchFamily="34" charset="0"/>
              </a:rPr>
              <a:t>Many LGBTQ individuals use substances to escape feelings of discrimination, alienation and isolation. This type of abuse is prevalent amongst a homophobic society and is extremely stressful for those on the receiving end (Centre for Addiction &amp; Mental Health, 2006). </a:t>
            </a:r>
          </a:p>
          <a:p>
            <a:pPr algn="just">
              <a:lnSpc>
                <a:spcPct val="150000"/>
              </a:lnSpc>
            </a:pPr>
            <a:r>
              <a:rPr lang="en-GB" dirty="0">
                <a:solidFill>
                  <a:schemeClr val="tx1"/>
                </a:solidFill>
                <a:latin typeface="Arial" panose="020B0604020202020204" pitchFamily="34" charset="0"/>
                <a:cs typeface="Arial" panose="020B0604020202020204" pitchFamily="34" charset="0"/>
              </a:rPr>
              <a:t>The purity of strength is not controlled or regulated for illegal drugs, making them extremely dangerous in addition to putting those who use illegal substances at a high risk of overdosing </a:t>
            </a:r>
            <a:r>
              <a:rPr lang="en-US" dirty="0">
                <a:solidFill>
                  <a:schemeClr val="tx1"/>
                </a:solidFill>
                <a:latin typeface="Arial" panose="020B0604020202020204" pitchFamily="34" charset="0"/>
                <a:cs typeface="Arial" panose="020B0604020202020204" pitchFamily="34" charset="0"/>
              </a:rPr>
              <a:t>(McCabe et al, 2010). </a:t>
            </a:r>
            <a:endParaRPr lang="en-GB" dirty="0">
              <a:solidFill>
                <a:schemeClr val="tx1"/>
              </a:solidFill>
              <a:latin typeface="Arial" panose="020B0604020202020204" pitchFamily="34" charset="0"/>
              <a:cs typeface="Arial" panose="020B0604020202020204" pitchFamily="34" charset="0"/>
            </a:endParaRPr>
          </a:p>
          <a:p>
            <a:pPr algn="just">
              <a:lnSpc>
                <a:spcPct val="150000"/>
              </a:lnSpc>
            </a:pPr>
            <a:r>
              <a:rPr lang="en-GB" dirty="0">
                <a:solidFill>
                  <a:schemeClr val="tx1"/>
                </a:solidFill>
                <a:latin typeface="Arial" panose="020B0604020202020204" pitchFamily="34" charset="0"/>
                <a:cs typeface="Arial" panose="020B0604020202020204" pitchFamily="34" charset="0"/>
              </a:rPr>
              <a:t>As a result of their substance abuse individuals are then faced with discrimination, stigma and/or criminalisation. Individuals are then hesitant to discuss their use of substances due to these reasons, </a:t>
            </a:r>
            <a:r>
              <a:rPr lang="en-GB" dirty="0" err="1">
                <a:solidFill>
                  <a:schemeClr val="tx1"/>
                </a:solidFill>
                <a:latin typeface="Arial" panose="020B0604020202020204" pitchFamily="34" charset="0"/>
                <a:cs typeface="Arial" panose="020B0604020202020204" pitchFamily="34" charset="0"/>
              </a:rPr>
              <a:t>evern</a:t>
            </a:r>
            <a:r>
              <a:rPr lang="en-GB" dirty="0">
                <a:solidFill>
                  <a:schemeClr val="tx1"/>
                </a:solidFill>
                <a:latin typeface="Arial" panose="020B0604020202020204" pitchFamily="34" charset="0"/>
                <a:cs typeface="Arial" panose="020B0604020202020204" pitchFamily="34" charset="0"/>
              </a:rPr>
              <a:t> to their own doctor or health care provider </a:t>
            </a:r>
            <a:r>
              <a:rPr lang="en-US" dirty="0">
                <a:solidFill>
                  <a:schemeClr val="tx1"/>
                </a:solidFill>
                <a:latin typeface="Arial" panose="020B0604020202020204" pitchFamily="34" charset="0"/>
                <a:cs typeface="Arial" panose="020B0604020202020204" pitchFamily="34" charset="0"/>
              </a:rPr>
              <a:t>(McCabe et al, 2010). </a:t>
            </a:r>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1995C2A7-6275-47F3-8BAF-E0CA9B89E8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09760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2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5AB84-C8E7-4A3C-8436-1FB4BD09BEB3}"/>
              </a:ext>
            </a:extLst>
          </p:cNvPr>
          <p:cNvSpPr>
            <a:spLocks noGrp="1"/>
          </p:cNvSpPr>
          <p:nvPr>
            <p:ph type="title"/>
          </p:nvPr>
        </p:nvSpPr>
        <p:spPr>
          <a:xfrm>
            <a:off x="730343" y="0"/>
            <a:ext cx="8596668" cy="609600"/>
          </a:xfrm>
        </p:spPr>
        <p:txBody>
          <a:bodyPr>
            <a:normAutofit fontScale="90000"/>
          </a:bodyPr>
          <a:lstStyle/>
          <a:p>
            <a:pPr algn="ctr"/>
            <a:r>
              <a:rPr lang="en-GB" dirty="0">
                <a:solidFill>
                  <a:schemeClr val="tx1"/>
                </a:solidFill>
              </a:rPr>
              <a:t>Domestic abuse</a:t>
            </a:r>
          </a:p>
        </p:txBody>
      </p:sp>
      <p:sp>
        <p:nvSpPr>
          <p:cNvPr id="3" name="Content Placeholder 2">
            <a:extLst>
              <a:ext uri="{FF2B5EF4-FFF2-40B4-BE49-F238E27FC236}">
                <a16:creationId xmlns:a16="http://schemas.microsoft.com/office/drawing/2014/main" id="{51F54098-1046-4D1B-80C3-6969C0F99CF1}"/>
              </a:ext>
            </a:extLst>
          </p:cNvPr>
          <p:cNvSpPr>
            <a:spLocks noGrp="1"/>
          </p:cNvSpPr>
          <p:nvPr>
            <p:ph idx="1"/>
          </p:nvPr>
        </p:nvSpPr>
        <p:spPr>
          <a:xfrm>
            <a:off x="0" y="1"/>
            <a:ext cx="12192000" cy="6858000"/>
          </a:xfrm>
        </p:spPr>
        <p:txBody>
          <a:bodyPr>
            <a:normAutofit fontScale="25000" lnSpcReduction="20000"/>
          </a:bodyPr>
          <a:lstStyle/>
          <a:p>
            <a:pPr marL="0" indent="0">
              <a:lnSpc>
                <a:spcPct val="170000"/>
              </a:lnSpc>
              <a:buNone/>
            </a:pPr>
            <a:endParaRPr lang="en-US" sz="5600" dirty="0">
              <a:solidFill>
                <a:schemeClr val="tx1"/>
              </a:solidFill>
              <a:latin typeface="Arial" panose="020B0604020202020204" pitchFamily="34" charset="0"/>
              <a:cs typeface="Arial" panose="020B0604020202020204" pitchFamily="34" charset="0"/>
            </a:endParaRPr>
          </a:p>
          <a:p>
            <a:pPr>
              <a:lnSpc>
                <a:spcPct val="170000"/>
              </a:lnSpc>
            </a:pPr>
            <a:r>
              <a:rPr lang="en-US" sz="5600" dirty="0">
                <a:solidFill>
                  <a:schemeClr val="tx1"/>
                </a:solidFill>
                <a:latin typeface="Arial" panose="020B0604020202020204" pitchFamily="34" charset="0"/>
                <a:cs typeface="Arial" panose="020B0604020202020204" pitchFamily="34" charset="0"/>
              </a:rPr>
              <a:t>‘</a:t>
            </a:r>
            <a:r>
              <a:rPr lang="en-US" sz="5600" i="1" dirty="0">
                <a:solidFill>
                  <a:schemeClr val="tx1"/>
                </a:solidFill>
                <a:latin typeface="Arial" panose="020B0604020202020204" pitchFamily="34" charset="0"/>
                <a:cs typeface="Arial" panose="020B0604020202020204" pitchFamily="34" charset="0"/>
              </a:rPr>
              <a:t>Manchester police record 775 cases of LGBT domestic abuse’</a:t>
            </a:r>
          </a:p>
          <a:p>
            <a:pPr marL="0" indent="0">
              <a:lnSpc>
                <a:spcPct val="170000"/>
              </a:lnSpc>
              <a:buNone/>
            </a:pPr>
            <a:r>
              <a:rPr lang="en-US" sz="5600" dirty="0">
                <a:solidFill>
                  <a:schemeClr val="tx1"/>
                </a:solidFill>
                <a:latin typeface="Arial" panose="020B0604020202020204" pitchFamily="34" charset="0"/>
                <a:cs typeface="Arial" panose="020B0604020202020204" pitchFamily="34" charset="0"/>
              </a:rPr>
              <a:t>                                                                                                            (Halliday, The Guardian, 2018). </a:t>
            </a:r>
          </a:p>
          <a:p>
            <a:pPr>
              <a:lnSpc>
                <a:spcPct val="170000"/>
              </a:lnSpc>
            </a:pPr>
            <a:r>
              <a:rPr lang="en-US" sz="5600" dirty="0">
                <a:solidFill>
                  <a:schemeClr val="tx1"/>
                </a:solidFill>
                <a:latin typeface="Arial" panose="020B0604020202020204" pitchFamily="34" charset="0"/>
                <a:cs typeface="Arial" panose="020B0604020202020204" pitchFamily="34" charset="0"/>
              </a:rPr>
              <a:t>Most of the focus regarding domestic violence has been towards heterosexual couples thus LGBTQ individuals have been largely left out, especially in relation to the domestic violence awareness movements</a:t>
            </a:r>
            <a:r>
              <a:rPr lang="en-GB" sz="5600" dirty="0">
                <a:solidFill>
                  <a:schemeClr val="tx1"/>
                </a:solidFill>
                <a:latin typeface="Arial" panose="020B0604020202020204" pitchFamily="34" charset="0"/>
                <a:cs typeface="Arial" panose="020B0604020202020204" pitchFamily="34" charset="0"/>
              </a:rPr>
              <a:t> </a:t>
            </a:r>
            <a:r>
              <a:rPr lang="en-US" sz="5600" dirty="0">
                <a:solidFill>
                  <a:schemeClr val="tx1"/>
                </a:solidFill>
                <a:latin typeface="Arial" panose="020B0604020202020204" pitchFamily="34" charset="0"/>
                <a:cs typeface="Arial" panose="020B0604020202020204" pitchFamily="34" charset="0"/>
              </a:rPr>
              <a:t>(Henderson, 2003). </a:t>
            </a:r>
          </a:p>
          <a:p>
            <a:pPr>
              <a:lnSpc>
                <a:spcPct val="170000"/>
              </a:lnSpc>
            </a:pPr>
            <a:r>
              <a:rPr lang="en-US" sz="5600" dirty="0">
                <a:solidFill>
                  <a:schemeClr val="tx1"/>
                </a:solidFill>
                <a:latin typeface="Arial" panose="020B0604020202020204" pitchFamily="34" charset="0"/>
                <a:cs typeface="Arial" panose="020B0604020202020204" pitchFamily="34" charset="0"/>
              </a:rPr>
              <a:t>However, it has been discovered through research that the percentage of LGBTQ individuals that experience domestic abuse is equal to, if not higher than those within heterosexual relationships (Edwards., </a:t>
            </a:r>
            <a:r>
              <a:rPr lang="en-US" sz="5600" dirty="0" err="1">
                <a:solidFill>
                  <a:schemeClr val="tx1"/>
                </a:solidFill>
                <a:latin typeface="Arial" panose="020B0604020202020204" pitchFamily="34" charset="0"/>
                <a:cs typeface="Arial" panose="020B0604020202020204" pitchFamily="34" charset="0"/>
              </a:rPr>
              <a:t>Sylaska</a:t>
            </a:r>
            <a:r>
              <a:rPr lang="en-US" sz="5600" dirty="0">
                <a:solidFill>
                  <a:schemeClr val="tx1"/>
                </a:solidFill>
                <a:latin typeface="Arial" panose="020B0604020202020204" pitchFamily="34" charset="0"/>
                <a:cs typeface="Arial" panose="020B0604020202020204" pitchFamily="34" charset="0"/>
              </a:rPr>
              <a:t> and Neal, 2015). </a:t>
            </a:r>
          </a:p>
          <a:p>
            <a:pPr>
              <a:lnSpc>
                <a:spcPct val="170000"/>
              </a:lnSpc>
            </a:pPr>
            <a:r>
              <a:rPr lang="en-GB" sz="5600" dirty="0">
                <a:solidFill>
                  <a:schemeClr val="tx1"/>
                </a:solidFill>
                <a:latin typeface="Arial" panose="020B0604020202020204" pitchFamily="34" charset="0"/>
                <a:cs typeface="Arial" panose="020B0604020202020204" pitchFamily="34" charset="0"/>
              </a:rPr>
              <a:t>The LGBTQ community may find themselves faced with domestic abuse which are unique that marginalised group. For example one form of abuse is known as ‘outing’ this is where the perpetrator of abuse may threaten to reveal their partners gender or sexual orientation. Outing may also be used to stop the victim from seeking help from the abuse </a:t>
            </a:r>
            <a:r>
              <a:rPr lang="en-US" sz="5600" dirty="0">
                <a:solidFill>
                  <a:schemeClr val="tx1"/>
                </a:solidFill>
                <a:latin typeface="Arial" panose="020B0604020202020204" pitchFamily="34" charset="0"/>
                <a:cs typeface="Arial" panose="020B0604020202020204" pitchFamily="34" charset="0"/>
              </a:rPr>
              <a:t>(Edwards., </a:t>
            </a:r>
            <a:r>
              <a:rPr lang="en-US" sz="5600" dirty="0" err="1">
                <a:solidFill>
                  <a:schemeClr val="tx1"/>
                </a:solidFill>
                <a:latin typeface="Arial" panose="020B0604020202020204" pitchFamily="34" charset="0"/>
                <a:cs typeface="Arial" panose="020B0604020202020204" pitchFamily="34" charset="0"/>
              </a:rPr>
              <a:t>Sylaska</a:t>
            </a:r>
            <a:r>
              <a:rPr lang="en-US" sz="5600" dirty="0">
                <a:solidFill>
                  <a:schemeClr val="tx1"/>
                </a:solidFill>
                <a:latin typeface="Arial" panose="020B0604020202020204" pitchFamily="34" charset="0"/>
                <a:cs typeface="Arial" panose="020B0604020202020204" pitchFamily="34" charset="0"/>
              </a:rPr>
              <a:t> and Neal, 2015). </a:t>
            </a:r>
          </a:p>
          <a:p>
            <a:pPr>
              <a:lnSpc>
                <a:spcPct val="170000"/>
              </a:lnSpc>
            </a:pPr>
            <a:r>
              <a:rPr lang="en-US" sz="5600" dirty="0">
                <a:solidFill>
                  <a:schemeClr val="tx1"/>
                </a:solidFill>
                <a:latin typeface="Arial" panose="020B0604020202020204" pitchFamily="34" charset="0"/>
                <a:cs typeface="Arial" panose="020B0604020202020204" pitchFamily="34" charset="0"/>
              </a:rPr>
              <a:t>LGBTQ individuals are less likely to seek help for domestic abuse due to them having to endure prior to the domestic abuse, </a:t>
            </a:r>
            <a:r>
              <a:rPr lang="en-US" sz="5600" dirty="0" err="1">
                <a:solidFill>
                  <a:schemeClr val="tx1"/>
                </a:solidFill>
                <a:latin typeface="Arial" panose="020B0604020202020204" pitchFamily="34" charset="0"/>
                <a:cs typeface="Arial" panose="020B0604020202020204" pitchFamily="34" charset="0"/>
              </a:rPr>
              <a:t>psycholical</a:t>
            </a:r>
            <a:r>
              <a:rPr lang="en-US" sz="5600" dirty="0">
                <a:solidFill>
                  <a:schemeClr val="tx1"/>
                </a:solidFill>
                <a:latin typeface="Arial" panose="020B0604020202020204" pitchFamily="34" charset="0"/>
                <a:cs typeface="Arial" panose="020B0604020202020204" pitchFamily="34" charset="0"/>
              </a:rPr>
              <a:t> or physical trauma brought on by hate crime or bullying</a:t>
            </a:r>
            <a:r>
              <a:rPr lang="en-GB" sz="5600" dirty="0">
                <a:solidFill>
                  <a:schemeClr val="tx1"/>
                </a:solidFill>
                <a:latin typeface="Arial" panose="020B0604020202020204" pitchFamily="34" charset="0"/>
                <a:cs typeface="Arial" panose="020B0604020202020204" pitchFamily="34" charset="0"/>
              </a:rPr>
              <a:t> </a:t>
            </a:r>
            <a:r>
              <a:rPr lang="en-US" sz="5600" dirty="0">
                <a:solidFill>
                  <a:schemeClr val="tx1"/>
                </a:solidFill>
                <a:latin typeface="Arial" panose="020B0604020202020204" pitchFamily="34" charset="0"/>
                <a:cs typeface="Arial" panose="020B0604020202020204" pitchFamily="34" charset="0"/>
              </a:rPr>
              <a:t>(</a:t>
            </a:r>
            <a:r>
              <a:rPr lang="en-US" sz="5600" dirty="0" err="1">
                <a:solidFill>
                  <a:schemeClr val="tx1"/>
                </a:solidFill>
                <a:latin typeface="Arial" panose="020B0604020202020204" pitchFamily="34" charset="0"/>
                <a:cs typeface="Arial" panose="020B0604020202020204" pitchFamily="34" charset="0"/>
              </a:rPr>
              <a:t>Hennings</a:t>
            </a:r>
            <a:r>
              <a:rPr lang="en-US" sz="5600" dirty="0">
                <a:solidFill>
                  <a:schemeClr val="tx1"/>
                </a:solidFill>
                <a:latin typeface="Arial" panose="020B0604020202020204" pitchFamily="34" charset="0"/>
                <a:cs typeface="Arial" panose="020B0604020202020204" pitchFamily="34" charset="0"/>
              </a:rPr>
              <a:t> and </a:t>
            </a:r>
            <a:r>
              <a:rPr lang="en-US" sz="5600" dirty="0" err="1">
                <a:solidFill>
                  <a:schemeClr val="tx1"/>
                </a:solidFill>
                <a:latin typeface="Arial" panose="020B0604020202020204" pitchFamily="34" charset="0"/>
                <a:cs typeface="Arial" panose="020B0604020202020204" pitchFamily="34" charset="0"/>
              </a:rPr>
              <a:t>Klesges</a:t>
            </a:r>
            <a:r>
              <a:rPr lang="en-US" sz="5600" dirty="0">
                <a:solidFill>
                  <a:schemeClr val="tx1"/>
                </a:solidFill>
                <a:latin typeface="Arial" panose="020B0604020202020204" pitchFamily="34" charset="0"/>
                <a:cs typeface="Arial" panose="020B0604020202020204" pitchFamily="34" charset="0"/>
              </a:rPr>
              <a:t>, 2002). </a:t>
            </a:r>
          </a:p>
          <a:p>
            <a:pPr>
              <a:lnSpc>
                <a:spcPct val="170000"/>
              </a:lnSpc>
            </a:pPr>
            <a:r>
              <a:rPr lang="en-US" sz="5600" dirty="0">
                <a:solidFill>
                  <a:schemeClr val="tx1"/>
                </a:solidFill>
                <a:latin typeface="Arial" panose="020B0604020202020204" pitchFamily="34" charset="0"/>
                <a:cs typeface="Arial" panose="020B0604020202020204" pitchFamily="34" charset="0"/>
              </a:rPr>
              <a:t>6.1.1 percent of bi-sexual women and 43.8 percent of lesbians have experienced stalking, harassment, physical and sexual violence at some time in their lives whereas heterosexual women experienced this at a rate of 35 percent</a:t>
            </a:r>
            <a:r>
              <a:rPr lang="en-GB" sz="5600" dirty="0">
                <a:solidFill>
                  <a:schemeClr val="tx1"/>
                </a:solidFill>
                <a:latin typeface="Arial" panose="020B0604020202020204" pitchFamily="34" charset="0"/>
                <a:cs typeface="Arial" panose="020B0604020202020204" pitchFamily="34" charset="0"/>
              </a:rPr>
              <a:t> </a:t>
            </a:r>
            <a:r>
              <a:rPr lang="en-US" sz="5600" dirty="0">
                <a:solidFill>
                  <a:schemeClr val="tx1"/>
                </a:solidFill>
                <a:latin typeface="Arial" panose="020B0604020202020204" pitchFamily="34" charset="0"/>
                <a:cs typeface="Arial" panose="020B0604020202020204" pitchFamily="34" charset="0"/>
              </a:rPr>
              <a:t>(Walters et al, 2013). </a:t>
            </a:r>
          </a:p>
          <a:p>
            <a:pPr>
              <a:lnSpc>
                <a:spcPct val="170000"/>
              </a:lnSpc>
            </a:pPr>
            <a:r>
              <a:rPr lang="en-US" sz="5600" dirty="0">
                <a:solidFill>
                  <a:schemeClr val="tx1"/>
                </a:solidFill>
                <a:latin typeface="Arial" panose="020B0604020202020204" pitchFamily="34" charset="0"/>
                <a:cs typeface="Arial" panose="020B0604020202020204" pitchFamily="34" charset="0"/>
              </a:rPr>
              <a:t>37 percent of bi-sexual men and 26 percent of homosexual men have experienced stalking, harassment, physical and sexual violence at some time in their lives whereas heterosexual men experienced this at a rate of 29 percent (Walters et al, 2013). </a:t>
            </a:r>
          </a:p>
          <a:p>
            <a:pPr>
              <a:lnSpc>
                <a:spcPct val="170000"/>
              </a:lnSpc>
            </a:pPr>
            <a:r>
              <a:rPr lang="en-US" sz="5600" dirty="0">
                <a:solidFill>
                  <a:schemeClr val="tx1"/>
                </a:solidFill>
                <a:latin typeface="Arial" panose="020B0604020202020204" pitchFamily="34" charset="0"/>
                <a:cs typeface="Arial" panose="020B0604020202020204" pitchFamily="34" charset="0"/>
              </a:rPr>
              <a:t>When suffering from near lethal violence, a study carried out on male same sex relationships found that only 26 percent of men phoned the police for assistance (</a:t>
            </a:r>
            <a:r>
              <a:rPr lang="en-US" sz="5600" dirty="0" err="1">
                <a:solidFill>
                  <a:schemeClr val="tx1"/>
                </a:solidFill>
                <a:latin typeface="Arial" panose="020B0604020202020204" pitchFamily="34" charset="0"/>
                <a:cs typeface="Arial" panose="020B0604020202020204" pitchFamily="34" charset="0"/>
              </a:rPr>
              <a:t>Hennings</a:t>
            </a:r>
            <a:r>
              <a:rPr lang="en-US" sz="5600" dirty="0">
                <a:solidFill>
                  <a:schemeClr val="tx1"/>
                </a:solidFill>
                <a:latin typeface="Arial" panose="020B0604020202020204" pitchFamily="34" charset="0"/>
                <a:cs typeface="Arial" panose="020B0604020202020204" pitchFamily="34" charset="0"/>
              </a:rPr>
              <a:t> and </a:t>
            </a:r>
            <a:r>
              <a:rPr lang="en-US" sz="5600" dirty="0" err="1">
                <a:solidFill>
                  <a:schemeClr val="tx1"/>
                </a:solidFill>
                <a:latin typeface="Arial" panose="020B0604020202020204" pitchFamily="34" charset="0"/>
                <a:cs typeface="Arial" panose="020B0604020202020204" pitchFamily="34" charset="0"/>
              </a:rPr>
              <a:t>Klesges</a:t>
            </a:r>
            <a:r>
              <a:rPr lang="en-US" sz="5600" dirty="0">
                <a:solidFill>
                  <a:schemeClr val="tx1"/>
                </a:solidFill>
                <a:latin typeface="Arial" panose="020B0604020202020204" pitchFamily="34" charset="0"/>
                <a:cs typeface="Arial" panose="020B0604020202020204" pitchFamily="34" charset="0"/>
              </a:rPr>
              <a:t>, 2002).</a:t>
            </a:r>
            <a:endParaRPr lang="en-GB" sz="5600" dirty="0">
              <a:solidFill>
                <a:schemeClr val="tx1"/>
              </a:solidFill>
              <a:latin typeface="Arial" panose="020B0604020202020204" pitchFamily="34" charset="0"/>
              <a:cs typeface="Arial" panose="020B0604020202020204" pitchFamily="34" charset="0"/>
            </a:endParaRPr>
          </a:p>
          <a:p>
            <a:r>
              <a:rPr lang="en-US" sz="5600" dirty="0">
                <a:solidFill>
                  <a:schemeClr val="tx1"/>
                </a:solidFill>
                <a:latin typeface="Arial" panose="020B0604020202020204" pitchFamily="34" charset="0"/>
                <a:cs typeface="Arial" panose="020B0604020202020204" pitchFamily="34" charset="0"/>
              </a:rPr>
              <a:t> </a:t>
            </a:r>
            <a:endParaRPr lang="en-GB" sz="5600"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CEA32FC4-DE8D-4154-8333-ADFC371394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705600" y="1626704"/>
            <a:ext cx="609600" cy="609600"/>
          </a:xfrm>
          <a:prstGeom prst="rect">
            <a:avLst/>
          </a:prstGeom>
        </p:spPr>
      </p:pic>
    </p:spTree>
    <p:extLst>
      <p:ext uri="{BB962C8B-B14F-4D97-AF65-F5344CB8AC3E}">
        <p14:creationId xmlns:p14="http://schemas.microsoft.com/office/powerpoint/2010/main" val="347426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7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77F1C-39AA-4CE8-9BF2-8E05B1730C12}"/>
              </a:ext>
            </a:extLst>
          </p:cNvPr>
          <p:cNvSpPr>
            <a:spLocks noGrp="1"/>
          </p:cNvSpPr>
          <p:nvPr>
            <p:ph type="title"/>
          </p:nvPr>
        </p:nvSpPr>
        <p:spPr>
          <a:xfrm>
            <a:off x="650829" y="0"/>
            <a:ext cx="8596668" cy="1320800"/>
          </a:xfrm>
        </p:spPr>
        <p:txBody>
          <a:bodyPr/>
          <a:lstStyle/>
          <a:p>
            <a:pPr algn="ctr"/>
            <a:r>
              <a:rPr lang="en-GB" dirty="0">
                <a:solidFill>
                  <a:schemeClr val="tx1"/>
                </a:solidFill>
              </a:rPr>
              <a:t>Discrimination in employment</a:t>
            </a:r>
          </a:p>
        </p:txBody>
      </p:sp>
      <p:sp>
        <p:nvSpPr>
          <p:cNvPr id="3" name="Content Placeholder 2">
            <a:extLst>
              <a:ext uri="{FF2B5EF4-FFF2-40B4-BE49-F238E27FC236}">
                <a16:creationId xmlns:a16="http://schemas.microsoft.com/office/drawing/2014/main" id="{BD1F59E5-D8BB-4410-BF97-9D6B040DE65F}"/>
              </a:ext>
            </a:extLst>
          </p:cNvPr>
          <p:cNvSpPr>
            <a:spLocks noGrp="1"/>
          </p:cNvSpPr>
          <p:nvPr>
            <p:ph idx="1"/>
          </p:nvPr>
        </p:nvSpPr>
        <p:spPr>
          <a:xfrm>
            <a:off x="0" y="596348"/>
            <a:ext cx="12192000" cy="6261651"/>
          </a:xfrm>
        </p:spPr>
        <p:txBody>
          <a:bodyPr>
            <a:normAutofit fontScale="85000" lnSpcReduction="20000"/>
          </a:bodyPr>
          <a:lstStyle/>
          <a:p>
            <a:pPr marL="0" indent="0">
              <a:buNone/>
            </a:pPr>
            <a:r>
              <a:rPr lang="en-US" dirty="0"/>
              <a:t> </a:t>
            </a:r>
            <a:r>
              <a:rPr lang="en-US" dirty="0">
                <a:solidFill>
                  <a:srgbClr val="0070C0"/>
                </a:solidFill>
                <a:latin typeface="Arial" panose="020B0604020202020204" pitchFamily="34" charset="0"/>
                <a:cs typeface="Arial" panose="020B0604020202020204" pitchFamily="34" charset="0"/>
              </a:rPr>
              <a:t> </a:t>
            </a:r>
            <a:endParaRPr lang="en-GB" dirty="0">
              <a:solidFill>
                <a:srgbClr val="0070C0"/>
              </a:solidFill>
              <a:latin typeface="Arial" panose="020B0604020202020204" pitchFamily="34" charset="0"/>
              <a:cs typeface="Arial" panose="020B0604020202020204" pitchFamily="34" charset="0"/>
            </a:endParaRPr>
          </a:p>
          <a:p>
            <a:pPr>
              <a:lnSpc>
                <a:spcPct val="160000"/>
              </a:lnSpc>
            </a:pPr>
            <a:r>
              <a:rPr lang="en-US" i="1" dirty="0">
                <a:solidFill>
                  <a:srgbClr val="0070C0"/>
                </a:solidFill>
                <a:latin typeface="Arial" panose="020B0604020202020204" pitchFamily="34" charset="0"/>
                <a:cs typeface="Arial" panose="020B0604020202020204" pitchFamily="34" charset="0"/>
              </a:rPr>
              <a:t>‘</a:t>
            </a:r>
            <a:r>
              <a:rPr lang="en-US" i="1" dirty="0">
                <a:solidFill>
                  <a:schemeClr val="tx1"/>
                </a:solidFill>
                <a:latin typeface="Arial" panose="020B0604020202020204" pitchFamily="34" charset="0"/>
                <a:cs typeface="Arial" panose="020B0604020202020204" pitchFamily="34" charset="0"/>
              </a:rPr>
              <a:t>We Are Human Beings’: LGBTQ People Face Pervasive Workplace Discrimination Amid GOP Inaction’</a:t>
            </a:r>
          </a:p>
          <a:p>
            <a:pPr marL="0" indent="0">
              <a:lnSpc>
                <a:spcPct val="160000"/>
              </a:lnSpc>
              <a:buNone/>
            </a:pPr>
            <a:r>
              <a:rPr lang="en-US" dirty="0">
                <a:solidFill>
                  <a:schemeClr val="tx1"/>
                </a:solidFill>
                <a:latin typeface="Arial" panose="020B0604020202020204" pitchFamily="34" charset="0"/>
                <a:cs typeface="Arial" panose="020B0604020202020204" pitchFamily="34" charset="0"/>
              </a:rPr>
              <a:t>                                                                                                                                                     (Covert, Rewire news, 2017).</a:t>
            </a:r>
          </a:p>
          <a:p>
            <a:pPr>
              <a:lnSpc>
                <a:spcPct val="160000"/>
              </a:lnSpc>
            </a:pPr>
            <a:r>
              <a:rPr lang="en-US" dirty="0">
                <a:solidFill>
                  <a:schemeClr val="tx1"/>
                </a:solidFill>
                <a:latin typeface="Arial" panose="020B0604020202020204" pitchFamily="34" charset="0"/>
                <a:cs typeface="Arial" panose="020B0604020202020204" pitchFamily="34" charset="0"/>
              </a:rPr>
              <a:t>It is much harder for an LGBTQ individual to pursue their goals, stay secure or earn money if they are discriminated against or excluded from employment (Mills, 2015).</a:t>
            </a:r>
          </a:p>
          <a:p>
            <a:pPr>
              <a:lnSpc>
                <a:spcPct val="160000"/>
              </a:lnSpc>
            </a:pPr>
            <a:r>
              <a:rPr lang="en-US" dirty="0">
                <a:solidFill>
                  <a:schemeClr val="tx1"/>
                </a:solidFill>
                <a:latin typeface="Arial" panose="020B0604020202020204" pitchFamily="34" charset="0"/>
                <a:cs typeface="Arial" panose="020B0604020202020204" pitchFamily="34" charset="0"/>
              </a:rPr>
              <a:t>There are many forms that discrimination can take for example, a loan being refused due to the lender being bi-sexual or homosexual, to a lesbian being denied access to land which is communal or a trans individual being in employment which is unsafe or insecure (Mills,  2015).</a:t>
            </a:r>
          </a:p>
          <a:p>
            <a:pPr>
              <a:lnSpc>
                <a:spcPct val="160000"/>
              </a:lnSpc>
            </a:pPr>
            <a:r>
              <a:rPr lang="en-US" dirty="0">
                <a:solidFill>
                  <a:schemeClr val="tx1"/>
                </a:solidFill>
                <a:latin typeface="Arial" panose="020B0604020202020204" pitchFamily="34" charset="0"/>
                <a:cs typeface="Arial" panose="020B0604020202020204" pitchFamily="34" charset="0"/>
              </a:rPr>
              <a:t>The human rights of LGBQT individuals are violated when they are denied full exclusion within society due to who or what they identify as. The countries economic development level is then effected negatively because of violations upon human rights (The World Bank, 2013). </a:t>
            </a:r>
          </a:p>
          <a:p>
            <a:pPr>
              <a:lnSpc>
                <a:spcPct val="160000"/>
              </a:lnSpc>
            </a:pPr>
            <a:r>
              <a:rPr lang="en-GB" dirty="0">
                <a:solidFill>
                  <a:schemeClr val="tx1"/>
                </a:solidFill>
                <a:latin typeface="Arial" panose="020B0604020202020204" pitchFamily="34" charset="0"/>
                <a:cs typeface="Arial" panose="020B0604020202020204" pitchFamily="34" charset="0"/>
              </a:rPr>
              <a:t> Human rights gives focus to the LGBTQ community being excluded from full participation within society. An important human right issue is dignity and equal opportunities and is becoming more and more recognised among national governments and international bodies on a global scale </a:t>
            </a:r>
            <a:r>
              <a:rPr lang="en-US" dirty="0">
                <a:solidFill>
                  <a:schemeClr val="tx1"/>
                </a:solidFill>
                <a:latin typeface="Arial" panose="020B0604020202020204" pitchFamily="34" charset="0"/>
                <a:cs typeface="Arial" panose="020B0604020202020204" pitchFamily="34" charset="0"/>
              </a:rPr>
              <a:t>(High Commissioner, 2011). </a:t>
            </a:r>
            <a:endParaRPr lang="en-GB" dirty="0">
              <a:solidFill>
                <a:schemeClr val="tx1"/>
              </a:solidFill>
              <a:latin typeface="Arial" panose="020B0604020202020204" pitchFamily="34" charset="0"/>
              <a:cs typeface="Arial" panose="020B0604020202020204" pitchFamily="34" charset="0"/>
            </a:endParaRPr>
          </a:p>
          <a:p>
            <a:pPr>
              <a:lnSpc>
                <a:spcPct val="160000"/>
              </a:lnSpc>
            </a:pPr>
            <a:r>
              <a:rPr lang="en-GB" dirty="0">
                <a:solidFill>
                  <a:schemeClr val="tx1"/>
                </a:solidFill>
                <a:latin typeface="Arial" panose="020B0604020202020204" pitchFamily="34" charset="0"/>
                <a:cs typeface="Arial" panose="020B0604020202020204" pitchFamily="34" charset="0"/>
              </a:rPr>
              <a:t>Both low-income and high income countries have recognised the fight for human rights amongst the LGBTQ community and so have placed achieving human rights for this marginalised group on their agenda. LGBTQ communities have also caught the attention from vital economic, political and social stakeholders </a:t>
            </a:r>
            <a:r>
              <a:rPr lang="en-US" dirty="0">
                <a:solidFill>
                  <a:schemeClr val="tx1"/>
                </a:solidFill>
                <a:latin typeface="Arial" panose="020B0604020202020204" pitchFamily="34" charset="0"/>
                <a:cs typeface="Arial" panose="020B0604020202020204" pitchFamily="34" charset="0"/>
              </a:rPr>
              <a:t>(High Commissioner, 2011). </a:t>
            </a:r>
            <a:endParaRPr lang="en-GB" dirty="0">
              <a:solidFill>
                <a:schemeClr val="tx1"/>
              </a:solidFill>
              <a:latin typeface="Arial" panose="020B0604020202020204" pitchFamily="34" charset="0"/>
              <a:cs typeface="Arial" panose="020B0604020202020204" pitchFamily="34" charset="0"/>
            </a:endParaRPr>
          </a:p>
          <a:p>
            <a:pPr algn="just">
              <a:lnSpc>
                <a:spcPct val="150000"/>
              </a:lnSpc>
            </a:pPr>
            <a:endParaRPr lang="en-GB"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F31532BB-9B6A-425C-8AE2-4ED2678B05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060323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5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93A72-74A5-437A-A069-327334B8ECC2}"/>
              </a:ext>
            </a:extLst>
          </p:cNvPr>
          <p:cNvSpPr>
            <a:spLocks noGrp="1"/>
          </p:cNvSpPr>
          <p:nvPr>
            <p:ph type="title"/>
          </p:nvPr>
        </p:nvSpPr>
        <p:spPr>
          <a:xfrm>
            <a:off x="677334" y="0"/>
            <a:ext cx="8596668" cy="649357"/>
          </a:xfrm>
        </p:spPr>
        <p:txBody>
          <a:bodyPr/>
          <a:lstStyle/>
          <a:p>
            <a:pPr algn="ctr"/>
            <a:r>
              <a:rPr lang="en-GB" dirty="0">
                <a:solidFill>
                  <a:schemeClr val="tx1"/>
                </a:solidFill>
                <a:latin typeface="Arial" panose="020B0604020202020204" pitchFamily="34" charset="0"/>
                <a:cs typeface="Arial" panose="020B0604020202020204" pitchFamily="34" charset="0"/>
              </a:rPr>
              <a:t>Discrimination in employment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59ECB8-D57F-4B37-9D6C-75843646A8AC}"/>
              </a:ext>
            </a:extLst>
          </p:cNvPr>
          <p:cNvSpPr>
            <a:spLocks noGrp="1"/>
          </p:cNvSpPr>
          <p:nvPr>
            <p:ph idx="1"/>
          </p:nvPr>
        </p:nvSpPr>
        <p:spPr>
          <a:xfrm>
            <a:off x="0" y="503583"/>
            <a:ext cx="12192000" cy="6354417"/>
          </a:xfrm>
        </p:spPr>
        <p:txBody>
          <a:bodyPr>
            <a:normAutofit fontScale="92500" lnSpcReduction="10000"/>
          </a:bodyPr>
          <a:lstStyle/>
          <a:p>
            <a:pPr marL="0" indent="0" algn="just">
              <a:buNone/>
            </a:pPr>
            <a:r>
              <a:rPr lang="en-US" dirty="0"/>
              <a:t>  </a:t>
            </a:r>
          </a:p>
          <a:p>
            <a:pPr marL="0" indent="0" algn="just">
              <a:buNone/>
            </a:pPr>
            <a:endParaRPr lang="en-GB" dirty="0">
              <a:latin typeface="Arial" panose="020B0604020202020204" pitchFamily="34" charset="0"/>
              <a:cs typeface="Arial" panose="020B0604020202020204" pitchFamily="34" charset="0"/>
            </a:endParaRPr>
          </a:p>
          <a:p>
            <a:pPr algn="just"/>
            <a:r>
              <a:rPr lang="en-US" dirty="0">
                <a:solidFill>
                  <a:schemeClr val="tx1"/>
                </a:solidFill>
                <a:latin typeface="Arial" panose="020B0604020202020204" pitchFamily="34" charset="0"/>
                <a:cs typeface="Arial" panose="020B0604020202020204" pitchFamily="34" charset="0"/>
              </a:rPr>
              <a:t>According to Trades Union Congress (TUC) new study 36 percent of LGBTQ individuals have experienced bullying or harassment at work (Trades Union Congress, 2019).</a:t>
            </a:r>
          </a:p>
          <a:p>
            <a:pPr algn="just"/>
            <a:r>
              <a:rPr lang="en-GB" dirty="0">
                <a:solidFill>
                  <a:schemeClr val="tx1"/>
                </a:solidFill>
                <a:latin typeface="Arial" panose="020B0604020202020204" pitchFamily="34" charset="0"/>
                <a:cs typeface="Arial" panose="020B0604020202020204" pitchFamily="34" charset="0"/>
              </a:rPr>
              <a:t>The study conducted a work place survey which had over 5,000 LGBTQ individuals respond making it one of the most comprehensive employment surveys regarding the LGBTQ community carried out in the UK </a:t>
            </a:r>
            <a:r>
              <a:rPr lang="en-US" dirty="0">
                <a:solidFill>
                  <a:schemeClr val="tx1"/>
                </a:solidFill>
                <a:latin typeface="Arial" panose="020B0604020202020204" pitchFamily="34" charset="0"/>
                <a:cs typeface="Arial" panose="020B0604020202020204" pitchFamily="34" charset="0"/>
              </a:rPr>
              <a:t>(Trades Union Congress, 2019).</a:t>
            </a:r>
          </a:p>
          <a:p>
            <a:pPr algn="just"/>
            <a:r>
              <a:rPr lang="en-US" dirty="0">
                <a:solidFill>
                  <a:schemeClr val="tx1"/>
                </a:solidFill>
                <a:latin typeface="Arial" panose="020B0604020202020204" pitchFamily="34" charset="0"/>
                <a:cs typeface="Arial" panose="020B0604020202020204" pitchFamily="34" charset="0"/>
              </a:rPr>
              <a:t>29 percent reported to </a:t>
            </a:r>
            <a:r>
              <a:rPr lang="en-GB" dirty="0">
                <a:solidFill>
                  <a:schemeClr val="tx1"/>
                </a:solidFill>
                <a:latin typeface="Arial" panose="020B0604020202020204" pitchFamily="34" charset="0"/>
                <a:cs typeface="Arial" panose="020B0604020202020204" pitchFamily="34" charset="0"/>
              </a:rPr>
              <a:t>having been discriminated against or harassed by a manager</a:t>
            </a:r>
            <a:endParaRPr lang="en-US" dirty="0">
              <a:solidFill>
                <a:schemeClr val="tx1"/>
              </a:solidFill>
              <a:latin typeface="Arial" panose="020B0604020202020204" pitchFamily="34" charset="0"/>
              <a:cs typeface="Arial" panose="020B0604020202020204" pitchFamily="34" charset="0"/>
            </a:endParaRPr>
          </a:p>
          <a:p>
            <a:pPr algn="just"/>
            <a:r>
              <a:rPr lang="en-GB" dirty="0">
                <a:solidFill>
                  <a:schemeClr val="tx1"/>
                </a:solidFill>
                <a:latin typeface="Arial" panose="020B0604020202020204" pitchFamily="34" charset="0"/>
                <a:cs typeface="Arial" panose="020B0604020202020204" pitchFamily="34" charset="0"/>
              </a:rPr>
              <a:t>39 percent reported to having been discriminated against or harassed by a colleague and 14 percent stated they had been discriminated against or harassed by a patient or a client (</a:t>
            </a:r>
            <a:r>
              <a:rPr lang="en-US" dirty="0">
                <a:solidFill>
                  <a:schemeClr val="tx1"/>
                </a:solidFill>
                <a:latin typeface="Arial" panose="020B0604020202020204" pitchFamily="34" charset="0"/>
                <a:cs typeface="Arial" panose="020B0604020202020204" pitchFamily="34" charset="0"/>
              </a:rPr>
              <a:t>Trades Union Congress, 2019).</a:t>
            </a:r>
          </a:p>
          <a:p>
            <a:pPr algn="just"/>
            <a:r>
              <a:rPr lang="en-GB" dirty="0">
                <a:solidFill>
                  <a:schemeClr val="tx1"/>
                </a:solidFill>
                <a:latin typeface="Arial" panose="020B0604020202020204" pitchFamily="34" charset="0"/>
                <a:cs typeface="Arial" panose="020B0604020202020204" pitchFamily="34" charset="0"/>
              </a:rPr>
              <a:t>Jokes at the expense of LGBTQ individuals are included within discrimination and harassment, also included is the blocking of a persons carer development or bullying </a:t>
            </a:r>
            <a:r>
              <a:rPr lang="en-US" dirty="0">
                <a:solidFill>
                  <a:schemeClr val="tx1"/>
                </a:solidFill>
                <a:latin typeface="Arial" panose="020B0604020202020204" pitchFamily="34" charset="0"/>
                <a:cs typeface="Arial" panose="020B0604020202020204" pitchFamily="34" charset="0"/>
              </a:rPr>
              <a:t>(Trades Union Congress, 2019). </a:t>
            </a:r>
          </a:p>
          <a:p>
            <a:pPr algn="just"/>
            <a:r>
              <a:rPr lang="en-GB" dirty="0">
                <a:solidFill>
                  <a:schemeClr val="tx1"/>
                </a:solidFill>
                <a:latin typeface="Arial" panose="020B0604020202020204" pitchFamily="34" charset="0"/>
                <a:cs typeface="Arial" panose="020B0604020202020204" pitchFamily="34" charset="0"/>
              </a:rPr>
              <a:t>It was found that only 36 percent of young people and 51 percent of LGBTQ individuals were open about their sexuality in work</a:t>
            </a:r>
          </a:p>
          <a:p>
            <a:pPr algn="just"/>
            <a:r>
              <a:rPr lang="en-GB" dirty="0">
                <a:solidFill>
                  <a:schemeClr val="tx1"/>
                </a:solidFill>
                <a:latin typeface="Arial" panose="020B0604020202020204" pitchFamily="34" charset="0"/>
                <a:cs typeface="Arial" panose="020B0604020202020204" pitchFamily="34" charset="0"/>
              </a:rPr>
              <a:t>27 percent of bi-sexual people stated that they concealed their sexuality when at work </a:t>
            </a:r>
          </a:p>
          <a:p>
            <a:pPr algn="just"/>
            <a:r>
              <a:rPr lang="en-GB" dirty="0">
                <a:solidFill>
                  <a:schemeClr val="tx1"/>
                </a:solidFill>
                <a:latin typeface="Arial" panose="020B0604020202020204" pitchFamily="34" charset="0"/>
                <a:cs typeface="Arial" panose="020B0604020202020204" pitchFamily="34" charset="0"/>
              </a:rPr>
              <a:t>30 percent of trans individuals reported to having their trans status revealed in work without their permission </a:t>
            </a:r>
            <a:r>
              <a:rPr lang="en-US" dirty="0">
                <a:solidFill>
                  <a:schemeClr val="tx1"/>
                </a:solidFill>
                <a:latin typeface="Arial" panose="020B0604020202020204" pitchFamily="34" charset="0"/>
                <a:cs typeface="Arial" panose="020B0604020202020204" pitchFamily="34" charset="0"/>
              </a:rPr>
              <a:t>(Trades Union Congress, 2019). </a:t>
            </a:r>
            <a:endParaRPr lang="en-GB" dirty="0">
              <a:solidFill>
                <a:schemeClr val="tx1"/>
              </a:solidFill>
              <a:latin typeface="Arial" panose="020B0604020202020204" pitchFamily="34" charset="0"/>
              <a:cs typeface="Arial" panose="020B0604020202020204" pitchFamily="34" charset="0"/>
            </a:endParaRPr>
          </a:p>
          <a:p>
            <a:pPr algn="just"/>
            <a:r>
              <a:rPr lang="en-US" dirty="0">
                <a:solidFill>
                  <a:srgbClr val="0070C0"/>
                </a:solidFill>
                <a:latin typeface="Arial" panose="020B0604020202020204" pitchFamily="34" charset="0"/>
                <a:cs typeface="Arial" panose="020B0604020202020204" pitchFamily="34" charset="0"/>
              </a:rPr>
              <a:t> </a:t>
            </a:r>
            <a:endParaRPr lang="en-GB" dirty="0">
              <a:solidFill>
                <a:srgbClr val="0070C0"/>
              </a:solidFill>
              <a:latin typeface="Arial" panose="020B0604020202020204" pitchFamily="34" charset="0"/>
              <a:cs typeface="Arial" panose="020B0604020202020204" pitchFamily="34" charset="0"/>
            </a:endParaRPr>
          </a:p>
          <a:p>
            <a:r>
              <a:rPr lang="en-US" dirty="0"/>
              <a:t> </a:t>
            </a:r>
            <a:endParaRPr lang="en-GB" dirty="0"/>
          </a:p>
          <a:p>
            <a:endParaRPr lang="en-GB" dirty="0"/>
          </a:p>
        </p:txBody>
      </p:sp>
      <p:pic>
        <p:nvPicPr>
          <p:cNvPr id="4" name="Recorded Sound">
            <a:hlinkClick r:id="" action="ppaction://media"/>
            <a:extLst>
              <a:ext uri="{FF2B5EF4-FFF2-40B4-BE49-F238E27FC236}">
                <a16:creationId xmlns:a16="http://schemas.microsoft.com/office/drawing/2014/main" id="{A6E22FCF-3A98-42DA-8FD0-7ED8A9A16D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7963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0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FFA96-E454-469F-AFBD-3F0FFA0F820C}"/>
              </a:ext>
            </a:extLst>
          </p:cNvPr>
          <p:cNvSpPr>
            <a:spLocks noGrp="1"/>
          </p:cNvSpPr>
          <p:nvPr>
            <p:ph type="title"/>
          </p:nvPr>
        </p:nvSpPr>
        <p:spPr>
          <a:xfrm>
            <a:off x="0" y="0"/>
            <a:ext cx="12192000" cy="410817"/>
          </a:xfrm>
        </p:spPr>
        <p:txBody>
          <a:bodyPr>
            <a:normAutofit fontScale="90000"/>
          </a:bodyPr>
          <a:lstStyle/>
          <a:p>
            <a:pPr algn="ctr"/>
            <a:r>
              <a:rPr lang="en-GB" dirty="0">
                <a:solidFill>
                  <a:schemeClr val="tx1"/>
                </a:solidFill>
              </a:rPr>
              <a:t>Conclusion </a:t>
            </a:r>
          </a:p>
        </p:txBody>
      </p:sp>
      <p:sp>
        <p:nvSpPr>
          <p:cNvPr id="3" name="Content Placeholder 2">
            <a:extLst>
              <a:ext uri="{FF2B5EF4-FFF2-40B4-BE49-F238E27FC236}">
                <a16:creationId xmlns:a16="http://schemas.microsoft.com/office/drawing/2014/main" id="{1A19C2D7-20CB-4A8A-9C0C-5DAA8407E84D}"/>
              </a:ext>
            </a:extLst>
          </p:cNvPr>
          <p:cNvSpPr>
            <a:spLocks noGrp="1"/>
          </p:cNvSpPr>
          <p:nvPr>
            <p:ph idx="1"/>
          </p:nvPr>
        </p:nvSpPr>
        <p:spPr>
          <a:xfrm>
            <a:off x="0" y="410817"/>
            <a:ext cx="12192000" cy="6447183"/>
          </a:xfrm>
        </p:spPr>
        <p:txBody>
          <a:bodyPr>
            <a:normAutofit fontScale="85000" lnSpcReduction="10000"/>
          </a:bodyPr>
          <a:lstStyle/>
          <a:p>
            <a:pPr algn="just">
              <a:lnSpc>
                <a:spcPct val="150000"/>
              </a:lnSpc>
            </a:pPr>
            <a:r>
              <a:rPr lang="en-GB" dirty="0">
                <a:solidFill>
                  <a:srgbClr val="0070C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Members of the LGBTQ community would be at less risk of suffering from excessive psychological disorders if they were     included within the social gender norm. The presentation has explained the link between social stress due to social stigma, having a negative effect on both the mind and the body of an individual. In regards to the LGBTQ individuals accessing health care they often fail to do so. An LGBTQ individual is often reluctant or is denied care regarding their physical or mental health. They have reported experiencing discrimination when they have previously sought health care from the health care providers which then makes them want to conceal their sexuality. Research has shown that when an LGBTQ individual conceals their sexuality the risk of psychological distress increases and may stop them from accessing groups that encourage self help strategies to cope with the negative effects of discrimination and stigma</a:t>
            </a:r>
          </a:p>
          <a:p>
            <a:pPr algn="just">
              <a:lnSpc>
                <a:spcPct val="150000"/>
              </a:lnSpc>
            </a:pPr>
            <a:r>
              <a:rPr lang="en-GB" dirty="0">
                <a:solidFill>
                  <a:schemeClr val="tx1"/>
                </a:solidFill>
                <a:latin typeface="Arial" panose="020B0604020202020204" pitchFamily="34" charset="0"/>
                <a:cs typeface="Arial" panose="020B0604020202020204" pitchFamily="34" charset="0"/>
              </a:rPr>
              <a:t>People within the LGBTQ community are also at risk of being domestically abused and due to fear of being discriminated, stigmatised or outed are not as likely to report such abuse.  </a:t>
            </a:r>
          </a:p>
          <a:p>
            <a:pPr>
              <a:lnSpc>
                <a:spcPct val="150000"/>
              </a:lnSpc>
            </a:pPr>
            <a:r>
              <a:rPr lang="en-GB" dirty="0">
                <a:solidFill>
                  <a:schemeClr val="tx1"/>
                </a:solidFill>
                <a:latin typeface="Arial" panose="020B0604020202020204" pitchFamily="34" charset="0"/>
                <a:cs typeface="Arial" panose="020B0604020202020204" pitchFamily="34" charset="0"/>
              </a:rPr>
              <a:t>Also, all of this could be prevented within the LGBTQ community if the group was not marginalised as outsiders of the social norm. Although more equal rights are now being made law, for example the marriage licenses. A marriage licence between a gay couple now bears no difference to a heterosexual couple however, although this is stated on paper, in the modern world such consequences are still coming to light.</a:t>
            </a:r>
          </a:p>
          <a:p>
            <a:pPr>
              <a:lnSpc>
                <a:spcPct val="150000"/>
              </a:lnSpc>
            </a:pPr>
            <a:r>
              <a:rPr lang="en-GB" dirty="0">
                <a:solidFill>
                  <a:schemeClr val="tx1"/>
                </a:solidFill>
                <a:latin typeface="Arial" panose="020B0604020202020204" pitchFamily="34" charset="0"/>
                <a:cs typeface="Arial" panose="020B0604020202020204" pitchFamily="34" charset="0"/>
              </a:rPr>
              <a:t>Although this presentation argues when assimilation is important it has also briefly looked at liberation. In regards to liberation it was felt more would have to be done for it to work. For example if liberation was achieved the LGBTQ community would still remain at the mercy of the heterosexual dominated society as well as their misfortunes which is what the LGBTQ community needs to get away from. </a:t>
            </a:r>
            <a:endParaRPr lang="en-GB" dirty="0">
              <a:solidFill>
                <a:srgbClr val="0070C0"/>
              </a:solidFill>
              <a:latin typeface="Arial" panose="020B0604020202020204" pitchFamily="34" charset="0"/>
              <a:cs typeface="Arial" panose="020B0604020202020204" pitchFamily="34" charset="0"/>
            </a:endParaRPr>
          </a:p>
        </p:txBody>
      </p:sp>
      <p:pic>
        <p:nvPicPr>
          <p:cNvPr id="5" name="Recorded Sound">
            <a:hlinkClick r:id="" action="ppaction://media"/>
            <a:extLst>
              <a:ext uri="{FF2B5EF4-FFF2-40B4-BE49-F238E27FC236}">
                <a16:creationId xmlns:a16="http://schemas.microsoft.com/office/drawing/2014/main" id="{15D35314-7E26-4039-8FE4-C1BADE6BC2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66922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74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BECF79-D6D9-48F7-807A-45B46A8D71F5}"/>
              </a:ext>
            </a:extLst>
          </p:cNvPr>
          <p:cNvSpPr>
            <a:spLocks noGrp="1"/>
          </p:cNvSpPr>
          <p:nvPr>
            <p:ph idx="1"/>
          </p:nvPr>
        </p:nvSpPr>
        <p:spPr>
          <a:xfrm>
            <a:off x="-1" y="-1"/>
            <a:ext cx="12192001" cy="6858001"/>
          </a:xfrm>
        </p:spPr>
        <p:txBody>
          <a:bodyPr>
            <a:normAutofit/>
          </a:bodyPr>
          <a:lstStyle/>
          <a:p>
            <a:pPr marL="0" indent="0">
              <a:buNone/>
            </a:pPr>
            <a:endParaRPr lang="en-GB" dirty="0"/>
          </a:p>
          <a:p>
            <a:pPr lvl="0" algn="just"/>
            <a:r>
              <a:rPr lang="en-GB" sz="1500" dirty="0">
                <a:solidFill>
                  <a:schemeClr val="tx1"/>
                </a:solidFill>
                <a:latin typeface="Arial" panose="020B0604020202020204" pitchFamily="34" charset="0"/>
                <a:cs typeface="Arial" panose="020B0604020202020204" pitchFamily="34" charset="0"/>
              </a:rPr>
              <a:t>Centre for Addiction &amp; Mental Health. (2006). Substance Use: Issues to consider for the lesbian, gay, bisexual, transgendered, transsexual, two-spirit, intersex and queer communities. Available at </a:t>
            </a:r>
            <a:r>
              <a:rPr lang="en-GB" sz="1500"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http://knowledgex.camh.net/amhspecialists/resources_families/Pages/substance_use_LGBTQttiq.aspx</a:t>
            </a:r>
            <a:r>
              <a:rPr lang="en-GB" sz="1500" dirty="0">
                <a:solidFill>
                  <a:schemeClr val="tx1"/>
                </a:solidFill>
                <a:latin typeface="Arial" panose="020B0604020202020204" pitchFamily="34" charset="0"/>
                <a:cs typeface="Arial" panose="020B0604020202020204" pitchFamily="34" charset="0"/>
              </a:rPr>
              <a:t> [Accessed 13 Jan 2019]</a:t>
            </a:r>
          </a:p>
          <a:p>
            <a:pPr lvl="0" algn="just"/>
            <a:r>
              <a:rPr lang="en-GB" sz="1500" dirty="0">
                <a:solidFill>
                  <a:schemeClr val="tx1"/>
                </a:solidFill>
                <a:latin typeface="Arial" panose="020B0604020202020204" pitchFamily="34" charset="0"/>
                <a:cs typeface="Arial" panose="020B0604020202020204" pitchFamily="34" charset="0"/>
              </a:rPr>
              <a:t>Clark R, Anderson NB, Clark VR, Williams DR. Racism as a stressor for African Americans: A biopsychosocial model. American Psychologist. 1999;54:805–816.</a:t>
            </a:r>
          </a:p>
          <a:p>
            <a:pPr lvl="0" algn="just"/>
            <a:r>
              <a:rPr lang="en-GB" sz="1500" dirty="0">
                <a:solidFill>
                  <a:schemeClr val="tx1"/>
                </a:solidFill>
                <a:latin typeface="Arial" panose="020B0604020202020204" pitchFamily="34" charset="0"/>
                <a:cs typeface="Arial" panose="020B0604020202020204" pitchFamily="34" charset="0"/>
              </a:rPr>
              <a:t>Cochran, S.D., Mays, Vickie. Lifetime Prevalence of Suicide Symptoms and Affective Disorders Among Men Reporting Same-Sex Sexual Partners: Results From NHANES III, 2000. American Journal of Public Health, Vol. 90, No. 4, pp 573-578.</a:t>
            </a:r>
          </a:p>
          <a:p>
            <a:pPr lvl="0" algn="just"/>
            <a:r>
              <a:rPr lang="en-GB" sz="1500" dirty="0">
                <a:solidFill>
                  <a:schemeClr val="tx1"/>
                </a:solidFill>
                <a:latin typeface="Arial" panose="020B0604020202020204" pitchFamily="34" charset="0"/>
                <a:cs typeface="Arial" panose="020B0604020202020204" pitchFamily="34" charset="0"/>
              </a:rPr>
              <a:t>Covert, B (2017) 'We Are Human Beings’: LGBTQ People Face Pervasive Workplace Discrimination Amid GOP Inaction', Rewire News, 30 November , p. 18.</a:t>
            </a:r>
          </a:p>
          <a:p>
            <a:pPr lvl="0" algn="just"/>
            <a:r>
              <a:rPr lang="en-GB" sz="1500" dirty="0">
                <a:solidFill>
                  <a:schemeClr val="tx1"/>
                </a:solidFill>
                <a:latin typeface="Arial" panose="020B0604020202020204" pitchFamily="34" charset="0"/>
                <a:cs typeface="Arial" panose="020B0604020202020204" pitchFamily="34" charset="0"/>
              </a:rPr>
              <a:t>Edwards, K. M., </a:t>
            </a:r>
            <a:r>
              <a:rPr lang="en-GB" sz="1500" dirty="0" err="1">
                <a:solidFill>
                  <a:schemeClr val="tx1"/>
                </a:solidFill>
                <a:latin typeface="Arial" panose="020B0604020202020204" pitchFamily="34" charset="0"/>
                <a:cs typeface="Arial" panose="020B0604020202020204" pitchFamily="34" charset="0"/>
              </a:rPr>
              <a:t>Sylaska</a:t>
            </a:r>
            <a:r>
              <a:rPr lang="en-GB" sz="1500" dirty="0">
                <a:solidFill>
                  <a:schemeClr val="tx1"/>
                </a:solidFill>
                <a:latin typeface="Arial" panose="020B0604020202020204" pitchFamily="34" charset="0"/>
                <a:cs typeface="Arial" panose="020B0604020202020204" pitchFamily="34" charset="0"/>
              </a:rPr>
              <a:t>, K. M., &amp; Neal, A. M. (2015). Intimate Partner Violence among Sexual Minority Populations: A Critical Review of the Literature and Agenda for Future Research. Psychology of Violence, 5(2), 112-121.</a:t>
            </a:r>
          </a:p>
          <a:p>
            <a:pPr lvl="0" algn="just"/>
            <a:r>
              <a:rPr lang="en-GB" sz="1500" dirty="0">
                <a:solidFill>
                  <a:schemeClr val="tx1"/>
                </a:solidFill>
                <a:latin typeface="Arial" panose="020B0604020202020204" pitchFamily="34" charset="0"/>
                <a:cs typeface="Arial" panose="020B0604020202020204" pitchFamily="34" charset="0"/>
              </a:rPr>
              <a:t>Henderson, L. (2003) Prevalence of Domestic Violence among Lesbians and Gay Men: Data report to Flame TV. London: Sigma Research</a:t>
            </a:r>
          </a:p>
          <a:p>
            <a:pPr lvl="0" algn="just"/>
            <a:r>
              <a:rPr lang="en-GB" sz="1500" dirty="0" err="1">
                <a:solidFill>
                  <a:schemeClr val="tx1"/>
                </a:solidFill>
                <a:latin typeface="Arial" panose="020B0604020202020204" pitchFamily="34" charset="0"/>
                <a:cs typeface="Arial" panose="020B0604020202020204" pitchFamily="34" charset="0"/>
              </a:rPr>
              <a:t>Hennings</a:t>
            </a:r>
            <a:r>
              <a:rPr lang="en-GB" sz="1500" dirty="0">
                <a:solidFill>
                  <a:schemeClr val="tx1"/>
                </a:solidFill>
                <a:latin typeface="Arial" panose="020B0604020202020204" pitchFamily="34" charset="0"/>
                <a:cs typeface="Arial" panose="020B0604020202020204" pitchFamily="34" charset="0"/>
              </a:rPr>
              <a:t>, K. R., &amp; </a:t>
            </a:r>
            <a:r>
              <a:rPr lang="en-GB" sz="1500" dirty="0" err="1">
                <a:solidFill>
                  <a:schemeClr val="tx1"/>
                </a:solidFill>
                <a:latin typeface="Arial" panose="020B0604020202020204" pitchFamily="34" charset="0"/>
                <a:cs typeface="Arial" panose="020B0604020202020204" pitchFamily="34" charset="0"/>
              </a:rPr>
              <a:t>Klesges</a:t>
            </a:r>
            <a:r>
              <a:rPr lang="en-GB" sz="1500" dirty="0">
                <a:solidFill>
                  <a:schemeClr val="tx1"/>
                </a:solidFill>
                <a:latin typeface="Arial" panose="020B0604020202020204" pitchFamily="34" charset="0"/>
                <a:cs typeface="Arial" panose="020B0604020202020204" pitchFamily="34" charset="0"/>
              </a:rPr>
              <a:t>, L. M. (2002). Utilization of </a:t>
            </a:r>
            <a:r>
              <a:rPr lang="en-GB" sz="1500" dirty="0" err="1">
                <a:solidFill>
                  <a:schemeClr val="tx1"/>
                </a:solidFill>
                <a:latin typeface="Arial" panose="020B0604020202020204" pitchFamily="34" charset="0"/>
                <a:cs typeface="Arial" panose="020B0604020202020204" pitchFamily="34" charset="0"/>
              </a:rPr>
              <a:t>counselingand</a:t>
            </a:r>
            <a:r>
              <a:rPr lang="en-GB" sz="1500" dirty="0">
                <a:solidFill>
                  <a:schemeClr val="tx1"/>
                </a:solidFill>
                <a:latin typeface="Arial" panose="020B0604020202020204" pitchFamily="34" charset="0"/>
                <a:cs typeface="Arial" panose="020B0604020202020204" pitchFamily="34" charset="0"/>
              </a:rPr>
              <a:t> supportive services by female victims of domestic abuse. </a:t>
            </a:r>
            <a:r>
              <a:rPr lang="en-GB" sz="1500" dirty="0" err="1">
                <a:solidFill>
                  <a:schemeClr val="tx1"/>
                </a:solidFill>
                <a:latin typeface="Arial" panose="020B0604020202020204" pitchFamily="34" charset="0"/>
                <a:cs typeface="Arial" panose="020B0604020202020204" pitchFamily="34" charset="0"/>
              </a:rPr>
              <a:t>Vio-lence</a:t>
            </a:r>
            <a:r>
              <a:rPr lang="en-GB" sz="1500" dirty="0">
                <a:solidFill>
                  <a:schemeClr val="tx1"/>
                </a:solidFill>
                <a:latin typeface="Arial" panose="020B0604020202020204" pitchFamily="34" charset="0"/>
                <a:cs typeface="Arial" panose="020B0604020202020204" pitchFamily="34" charset="0"/>
              </a:rPr>
              <a:t> and Victims,17, 623–636</a:t>
            </a:r>
          </a:p>
          <a:p>
            <a:pPr lvl="0" algn="just"/>
            <a:r>
              <a:rPr lang="en-GB" sz="1500" dirty="0" err="1">
                <a:solidFill>
                  <a:schemeClr val="tx1"/>
                </a:solidFill>
                <a:latin typeface="Arial" panose="020B0604020202020204" pitchFamily="34" charset="0"/>
                <a:cs typeface="Arial" panose="020B0604020202020204" pitchFamily="34" charset="0"/>
              </a:rPr>
              <a:t>Herek</a:t>
            </a:r>
            <a:r>
              <a:rPr lang="en-GB" sz="1500" dirty="0">
                <a:solidFill>
                  <a:schemeClr val="tx1"/>
                </a:solidFill>
                <a:latin typeface="Arial" panose="020B0604020202020204" pitchFamily="34" charset="0"/>
                <a:cs typeface="Arial" panose="020B0604020202020204" pitchFamily="34" charset="0"/>
              </a:rPr>
              <a:t> GM, Garnets LD. Sexual orientation and mental health. </a:t>
            </a:r>
            <a:r>
              <a:rPr lang="en-GB" sz="1500" dirty="0" err="1">
                <a:solidFill>
                  <a:schemeClr val="tx1"/>
                </a:solidFill>
                <a:latin typeface="Arial" panose="020B0604020202020204" pitchFamily="34" charset="0"/>
                <a:cs typeface="Arial" panose="020B0604020202020204" pitchFamily="34" charset="0"/>
              </a:rPr>
              <a:t>Annu</a:t>
            </a:r>
            <a:r>
              <a:rPr lang="en-GB" sz="1500" dirty="0">
                <a:solidFill>
                  <a:schemeClr val="tx1"/>
                </a:solidFill>
                <a:latin typeface="Arial" panose="020B0604020202020204" pitchFamily="34" charset="0"/>
                <a:cs typeface="Arial" panose="020B0604020202020204" pitchFamily="34" charset="0"/>
              </a:rPr>
              <a:t> Rev Clin Psychol. 2007;3:353-75.</a:t>
            </a:r>
          </a:p>
          <a:p>
            <a:pPr lvl="0" algn="just"/>
            <a:r>
              <a:rPr lang="en-US" sz="1500" dirty="0">
                <a:solidFill>
                  <a:schemeClr val="tx1"/>
                </a:solidFill>
                <a:latin typeface="Arial" panose="020B0604020202020204" pitchFamily="34" charset="0"/>
                <a:cs typeface="Arial" panose="020B0604020202020204" pitchFamily="34" charset="0"/>
              </a:rPr>
              <a:t>High Commissioner (United Nations High Commissioner for Human Rights and the Office of the High Commissioner) (2011). Discriminatory laws and practices and acts of violence against individuals based on their sexual orientation and gender identity. Available at </a:t>
            </a:r>
            <a:r>
              <a:rPr lang="en-US" sz="15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http://www.ohchr.org/Documents/Issues/Discrimination/A.HRC.19.41_English.pdf</a:t>
            </a:r>
            <a:r>
              <a:rPr lang="en-US" sz="1500" dirty="0">
                <a:solidFill>
                  <a:schemeClr val="tx1"/>
                </a:solidFill>
                <a:latin typeface="Arial" panose="020B0604020202020204" pitchFamily="34" charset="0"/>
                <a:cs typeface="Arial" panose="020B0604020202020204" pitchFamily="34" charset="0"/>
              </a:rPr>
              <a:t>. [Accessed 13</a:t>
            </a:r>
            <a:r>
              <a:rPr lang="en-US" sz="1500" baseline="30000" dirty="0">
                <a:solidFill>
                  <a:schemeClr val="tx1"/>
                </a:solidFill>
                <a:latin typeface="Arial" panose="020B0604020202020204" pitchFamily="34" charset="0"/>
                <a:cs typeface="Arial" panose="020B0604020202020204" pitchFamily="34" charset="0"/>
              </a:rPr>
              <a:t>th</a:t>
            </a:r>
            <a:r>
              <a:rPr lang="en-US" sz="1500" dirty="0">
                <a:solidFill>
                  <a:schemeClr val="tx1"/>
                </a:solidFill>
                <a:latin typeface="Arial" panose="020B0604020202020204" pitchFamily="34" charset="0"/>
                <a:cs typeface="Arial" panose="020B0604020202020204" pitchFamily="34" charset="0"/>
              </a:rPr>
              <a:t> Jan 2019]</a:t>
            </a:r>
            <a:endParaRPr lang="en-GB" sz="1500" dirty="0">
              <a:solidFill>
                <a:schemeClr val="tx1"/>
              </a:solidFill>
              <a:latin typeface="Arial" panose="020B0604020202020204" pitchFamily="34" charset="0"/>
              <a:cs typeface="Arial" panose="020B0604020202020204" pitchFamily="34" charset="0"/>
            </a:endParaRPr>
          </a:p>
          <a:p>
            <a:pPr lvl="0" algn="just"/>
            <a:r>
              <a:rPr lang="en-GB" sz="1500" dirty="0">
                <a:solidFill>
                  <a:schemeClr val="tx1"/>
                </a:solidFill>
                <a:latin typeface="Arial" panose="020B0604020202020204" pitchFamily="34" charset="0"/>
                <a:cs typeface="Arial" panose="020B0604020202020204" pitchFamily="34" charset="0"/>
              </a:rPr>
              <a:t>McCabe SE, Bostwick WB, Hughes TL, West BT, &amp; Boyd CJ. (2010). The relationship between discrimination and substance use disorders among lesbian, gay, and bisexual adults in the United States. American Journal of Public Health 100(10): 1946- 1952</a:t>
            </a:r>
            <a:r>
              <a:rPr lang="en-GB" dirty="0">
                <a:solidFill>
                  <a:schemeClr val="tx1"/>
                </a:solidFill>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71640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4A632F-B06C-4F11-B206-EE29A4121795}"/>
              </a:ext>
            </a:extLst>
          </p:cNvPr>
          <p:cNvSpPr>
            <a:spLocks noGrp="1"/>
          </p:cNvSpPr>
          <p:nvPr>
            <p:ph idx="1"/>
          </p:nvPr>
        </p:nvSpPr>
        <p:spPr>
          <a:xfrm>
            <a:off x="0" y="0"/>
            <a:ext cx="12192000" cy="6857999"/>
          </a:xfrm>
        </p:spPr>
        <p:txBody>
          <a:bodyPr>
            <a:normAutofit fontScale="85000" lnSpcReduction="20000"/>
          </a:bodyPr>
          <a:lstStyle/>
          <a:p>
            <a:pPr algn="just"/>
            <a:endParaRPr lang="en-GB" dirty="0">
              <a:solidFill>
                <a:schemeClr val="tx1"/>
              </a:solidFill>
              <a:latin typeface="Arial" panose="020B0604020202020204" pitchFamily="34" charset="0"/>
              <a:cs typeface="Arial" panose="020B0604020202020204" pitchFamily="34" charset="0"/>
            </a:endParaRPr>
          </a:p>
          <a:p>
            <a:pPr algn="just"/>
            <a:r>
              <a:rPr lang="en-GB" dirty="0">
                <a:solidFill>
                  <a:schemeClr val="tx1"/>
                </a:solidFill>
                <a:latin typeface="Arial" panose="020B0604020202020204" pitchFamily="34" charset="0"/>
                <a:cs typeface="Arial" panose="020B0604020202020204" pitchFamily="34" charset="0"/>
              </a:rPr>
              <a:t>McLaughlin KA, </a:t>
            </a:r>
            <a:r>
              <a:rPr lang="en-GB" dirty="0" err="1">
                <a:solidFill>
                  <a:schemeClr val="tx1"/>
                </a:solidFill>
                <a:latin typeface="Arial" panose="020B0604020202020204" pitchFamily="34" charset="0"/>
                <a:cs typeface="Arial" panose="020B0604020202020204" pitchFamily="34" charset="0"/>
              </a:rPr>
              <a:t>Hatzenbuehler</a:t>
            </a:r>
            <a:r>
              <a:rPr lang="en-GB" dirty="0">
                <a:solidFill>
                  <a:schemeClr val="tx1"/>
                </a:solidFill>
                <a:latin typeface="Arial" panose="020B0604020202020204" pitchFamily="34" charset="0"/>
                <a:cs typeface="Arial" panose="020B0604020202020204" pitchFamily="34" charset="0"/>
              </a:rPr>
              <a:t> ML, Keyes KM. Responses to discrimination and psychiatric disorders among black, Hispanic, female, and lesbian, gay, and bisexual individuals. Am J Public Health. 2010;100(8):1477-84.</a:t>
            </a:r>
          </a:p>
          <a:p>
            <a:pPr algn="just"/>
            <a:r>
              <a:rPr lang="en-GB" dirty="0">
                <a:solidFill>
                  <a:schemeClr val="tx1"/>
                </a:solidFill>
                <a:latin typeface="Arial" panose="020B0604020202020204" pitchFamily="34" charset="0"/>
                <a:cs typeface="Arial" panose="020B0604020202020204" pitchFamily="34" charset="0"/>
              </a:rPr>
              <a:t>MIills, E. 2015. “Leave no one behind”: Gender, sexuality and the Sustainable Development Goals. </a:t>
            </a:r>
            <a:r>
              <a:rPr lang="en-GB" dirty="0" err="1">
                <a:solidFill>
                  <a:schemeClr val="tx1"/>
                </a:solidFill>
                <a:latin typeface="Arial" panose="020B0604020202020204" pitchFamily="34" charset="0"/>
                <a:cs typeface="Arial" panose="020B0604020202020204" pitchFamily="34" charset="0"/>
              </a:rPr>
              <a:t>Avaliable</a:t>
            </a:r>
            <a:r>
              <a:rPr lang="en-GB" dirty="0">
                <a:solidFill>
                  <a:schemeClr val="tx1"/>
                </a:solidFill>
                <a:latin typeface="Arial" panose="020B0604020202020204" pitchFamily="34" charset="0"/>
                <a:cs typeface="Arial" panose="020B0604020202020204" pitchFamily="34" charset="0"/>
              </a:rPr>
              <a:t> at: </a:t>
            </a:r>
            <a:r>
              <a:rPr lang="en-GB"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http://www.gsdrc.org/document-library/leave-no-one-behind-gender-sexuality-and-the- sustainable-development-goals/</a:t>
            </a:r>
            <a:r>
              <a:rPr lang="en-GB" dirty="0">
                <a:solidFill>
                  <a:schemeClr val="tx1"/>
                </a:solidFill>
                <a:latin typeface="Arial" panose="020B0604020202020204" pitchFamily="34" charset="0"/>
                <a:cs typeface="Arial" panose="020B0604020202020204" pitchFamily="34" charset="0"/>
              </a:rPr>
              <a:t> [Accessed 13 Jan 2019].</a:t>
            </a:r>
          </a:p>
          <a:p>
            <a:pPr lvl="0" algn="just"/>
            <a:r>
              <a:rPr lang="en-GB" dirty="0">
                <a:solidFill>
                  <a:schemeClr val="tx1"/>
                </a:solidFill>
                <a:latin typeface="Arial" panose="020B0604020202020204" pitchFamily="34" charset="0"/>
                <a:cs typeface="Arial" panose="020B0604020202020204" pitchFamily="34" charset="0"/>
              </a:rPr>
              <a:t>National Women’s Law </a:t>
            </a:r>
            <a:r>
              <a:rPr lang="en-GB" dirty="0" err="1">
                <a:solidFill>
                  <a:schemeClr val="tx1"/>
                </a:solidFill>
                <a:latin typeface="Arial" panose="020B0604020202020204" pitchFamily="34" charset="0"/>
                <a:cs typeface="Arial" panose="020B0604020202020204" pitchFamily="34" charset="0"/>
              </a:rPr>
              <a:t>Center</a:t>
            </a:r>
            <a:r>
              <a:rPr lang="en-GB" dirty="0">
                <a:solidFill>
                  <a:schemeClr val="tx1"/>
                </a:solidFill>
                <a:latin typeface="Arial" panose="020B0604020202020204" pitchFamily="34" charset="0"/>
                <a:cs typeface="Arial" panose="020B0604020202020204" pitchFamily="34" charset="0"/>
              </a:rPr>
              <a:t>. (2014). Health care refusals harm patients: The threat to LGBT people and individuals living with HIV/AIDS. [online] Available at: </a:t>
            </a:r>
            <a:r>
              <a:rPr lang="en-GB"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https://nwlc.org/resources/health-care-refusals-harm-patients-threat-lgbt-people-and-individuals-liv</a:t>
            </a:r>
            <a:r>
              <a:rPr lang="en-GB" dirty="0">
                <a:solidFill>
                  <a:schemeClr val="tx1"/>
                </a:solidFill>
                <a:latin typeface="Arial" panose="020B0604020202020204" pitchFamily="34" charset="0"/>
                <a:cs typeface="Arial" panose="020B0604020202020204" pitchFamily="34" charset="0"/>
              </a:rPr>
              <a:t>... [Accessed 13 Jan 2019]</a:t>
            </a:r>
          </a:p>
          <a:p>
            <a:pPr lvl="0" algn="just"/>
            <a:r>
              <a:rPr lang="en-GB" dirty="0" err="1">
                <a:solidFill>
                  <a:schemeClr val="tx1"/>
                </a:solidFill>
                <a:latin typeface="Arial" panose="020B0604020202020204" pitchFamily="34" charset="0"/>
                <a:cs typeface="Arial" panose="020B0604020202020204" pitchFamily="34" charset="0"/>
              </a:rPr>
              <a:t>Queenland</a:t>
            </a:r>
            <a:r>
              <a:rPr lang="en-GB" dirty="0">
                <a:solidFill>
                  <a:schemeClr val="tx1"/>
                </a:solidFill>
                <a:latin typeface="Arial" panose="020B0604020202020204" pitchFamily="34" charset="0"/>
                <a:cs typeface="Arial" panose="020B0604020202020204" pitchFamily="34" charset="0"/>
              </a:rPr>
              <a:t> Association for Healthy Communities. (2019). Alcohol, Tobacco &amp; Other Drug Use in Lesbian, Gay, Bisexual &amp; transgender (LGBTQ) Communities. Available at </a:t>
            </a:r>
            <a:r>
              <a:rPr lang="en-GB"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http://www.qahc.org.au/files /shared/l__Tobacco___Other_Drug_Use_LGBTQ_factsheet-p.pdf</a:t>
            </a:r>
            <a:r>
              <a:rPr lang="en-US" u="sng"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Accessed 13 Jan 2019]</a:t>
            </a:r>
          </a:p>
          <a:p>
            <a:pPr lvl="0" algn="just"/>
            <a:r>
              <a:rPr lang="en-GB" dirty="0" err="1">
                <a:solidFill>
                  <a:schemeClr val="tx1"/>
                </a:solidFill>
                <a:latin typeface="Arial" panose="020B0604020202020204" pitchFamily="34" charset="0"/>
                <a:cs typeface="Arial" panose="020B0604020202020204" pitchFamily="34" charset="0"/>
              </a:rPr>
              <a:t>Remafedi</a:t>
            </a:r>
            <a:r>
              <a:rPr lang="en-GB" dirty="0">
                <a:solidFill>
                  <a:schemeClr val="tx1"/>
                </a:solidFill>
                <a:latin typeface="Arial" panose="020B0604020202020204" pitchFamily="34" charset="0"/>
                <a:cs typeface="Arial" panose="020B0604020202020204" pitchFamily="34" charset="0"/>
              </a:rPr>
              <a:t> G, French S, Story M, et al. The relationship between suicide risk and sexual orientation: Results of a population-based study. Am J Public Health. 1998;88(1):57-60.</a:t>
            </a:r>
          </a:p>
          <a:p>
            <a:pPr lvl="0" algn="just"/>
            <a:r>
              <a:rPr lang="en-GB" dirty="0" err="1">
                <a:solidFill>
                  <a:schemeClr val="tx1"/>
                </a:solidFill>
                <a:latin typeface="Arial" panose="020B0604020202020204" pitchFamily="34" charset="0"/>
                <a:cs typeface="Arial" panose="020B0604020202020204" pitchFamily="34" charset="0"/>
              </a:rPr>
              <a:t>Rimmerman</a:t>
            </a:r>
            <a:r>
              <a:rPr lang="en-GB" dirty="0">
                <a:solidFill>
                  <a:schemeClr val="tx1"/>
                </a:solidFill>
                <a:latin typeface="Arial" panose="020B0604020202020204" pitchFamily="34" charset="0"/>
                <a:cs typeface="Arial" panose="020B0604020202020204" pitchFamily="34" charset="0"/>
              </a:rPr>
              <a:t>, C. (2014). </a:t>
            </a:r>
            <a:r>
              <a:rPr lang="en-GB" i="1" dirty="0">
                <a:solidFill>
                  <a:schemeClr val="tx1"/>
                </a:solidFill>
                <a:latin typeface="Arial" panose="020B0604020202020204" pitchFamily="34" charset="0"/>
                <a:cs typeface="Arial" panose="020B0604020202020204" pitchFamily="34" charset="0"/>
              </a:rPr>
              <a:t>The Lesbian and Gay Movements</a:t>
            </a:r>
            <a:r>
              <a:rPr lang="en-GB" dirty="0">
                <a:solidFill>
                  <a:schemeClr val="tx1"/>
                </a:solidFill>
                <a:latin typeface="Arial" panose="020B0604020202020204" pitchFamily="34" charset="0"/>
                <a:cs typeface="Arial" panose="020B0604020202020204" pitchFamily="34" charset="0"/>
              </a:rPr>
              <a:t>. 1st ed. London: Hachette UK.</a:t>
            </a:r>
          </a:p>
          <a:p>
            <a:pPr lvl="0" algn="just"/>
            <a:r>
              <a:rPr lang="en-GB" dirty="0">
                <a:solidFill>
                  <a:schemeClr val="tx1"/>
                </a:solidFill>
                <a:latin typeface="Arial" panose="020B0604020202020204" pitchFamily="34" charset="0"/>
                <a:cs typeface="Arial" panose="020B0604020202020204" pitchFamily="34" charset="0"/>
              </a:rPr>
              <a:t>Roberts AL, Austin SB, Corliss HL, et al. Pervasive trauma exposure among US sexual orientation minority adults and risk of posttraumatic stress disorder. Am J Public Health. 2010 Apr 1</a:t>
            </a:r>
          </a:p>
          <a:p>
            <a:pPr lvl="0" algn="just"/>
            <a:r>
              <a:rPr lang="en-GB" dirty="0">
                <a:solidFill>
                  <a:schemeClr val="tx1"/>
                </a:solidFill>
                <a:latin typeface="Arial" panose="020B0604020202020204" pitchFamily="34" charset="0"/>
                <a:cs typeface="Arial" panose="020B0604020202020204" pitchFamily="34" charset="0"/>
              </a:rPr>
              <a:t>The World Bank (2013). Inclusion matters: The foundation for shared prosperity. Washington, D.C.: World Bank.</a:t>
            </a:r>
          </a:p>
          <a:p>
            <a:pPr lvl="0" algn="just"/>
            <a:r>
              <a:rPr lang="en-US" dirty="0">
                <a:solidFill>
                  <a:schemeClr val="tx1"/>
                </a:solidFill>
                <a:latin typeface="Arial" panose="020B0604020202020204" pitchFamily="34" charset="0"/>
                <a:cs typeface="Arial" panose="020B0604020202020204" pitchFamily="34" charset="0"/>
              </a:rPr>
              <a:t>Trades Union Congress (2019) One in three LGBT people have been harassed or bullied at work, says TUC, Available at: https://www.tuc.org.uk/news/one-three-lgbt-people-have-been-harassed-or-bullied-work-says-tuc (Accessed: 13 Jan 2019).</a:t>
            </a:r>
            <a:endParaRPr lang="en-GB" dirty="0">
              <a:solidFill>
                <a:schemeClr val="tx1"/>
              </a:solidFill>
              <a:latin typeface="Arial" panose="020B0604020202020204" pitchFamily="34" charset="0"/>
              <a:cs typeface="Arial" panose="020B0604020202020204" pitchFamily="34" charset="0"/>
            </a:endParaRPr>
          </a:p>
          <a:p>
            <a:pPr lvl="0" algn="just"/>
            <a:r>
              <a:rPr lang="en-GB" dirty="0">
                <a:solidFill>
                  <a:schemeClr val="tx1"/>
                </a:solidFill>
                <a:latin typeface="Arial" panose="020B0604020202020204" pitchFamily="34" charset="0"/>
                <a:cs typeface="Arial" panose="020B0604020202020204" pitchFamily="34" charset="0"/>
              </a:rPr>
              <a:t>Trotta, D (2016) 'Transgender patients face fear and stigma in the doctor's office', Reuters , 15 September 2016. P. 5 </a:t>
            </a:r>
          </a:p>
          <a:p>
            <a:pPr lvl="0" algn="just"/>
            <a:r>
              <a:rPr lang="en-US" dirty="0">
                <a:solidFill>
                  <a:schemeClr val="tx1"/>
                </a:solidFill>
                <a:latin typeface="Arial" panose="020B0604020202020204" pitchFamily="34" charset="0"/>
                <a:cs typeface="Arial" panose="020B0604020202020204" pitchFamily="34" charset="0"/>
              </a:rPr>
              <a:t>Walters, M. L., Chen, J., &amp; </a:t>
            </a:r>
            <a:r>
              <a:rPr lang="en-US" dirty="0" err="1">
                <a:solidFill>
                  <a:schemeClr val="tx1"/>
                </a:solidFill>
                <a:latin typeface="Arial" panose="020B0604020202020204" pitchFamily="34" charset="0"/>
                <a:cs typeface="Arial" panose="020B0604020202020204" pitchFamily="34" charset="0"/>
              </a:rPr>
              <a:t>Breidig</a:t>
            </a:r>
            <a:r>
              <a:rPr lang="en-US" dirty="0">
                <a:solidFill>
                  <a:schemeClr val="tx1"/>
                </a:solidFill>
                <a:latin typeface="Arial" panose="020B0604020202020204" pitchFamily="34" charset="0"/>
                <a:cs typeface="Arial" panose="020B0604020202020204" pitchFamily="34" charset="0"/>
              </a:rPr>
              <a:t>, M. J. (2013). The national inti-mate partner and sexual violence survey: 2010 findings on </a:t>
            </a:r>
            <a:r>
              <a:rPr lang="en-US" dirty="0" err="1">
                <a:solidFill>
                  <a:schemeClr val="tx1"/>
                </a:solidFill>
                <a:latin typeface="Arial" panose="020B0604020202020204" pitchFamily="34" charset="0"/>
                <a:cs typeface="Arial" panose="020B0604020202020204" pitchFamily="34" charset="0"/>
              </a:rPr>
              <a:t>victimi-zation</a:t>
            </a:r>
            <a:r>
              <a:rPr lang="en-US" dirty="0">
                <a:solidFill>
                  <a:schemeClr val="tx1"/>
                </a:solidFill>
                <a:latin typeface="Arial" panose="020B0604020202020204" pitchFamily="34" charset="0"/>
                <a:cs typeface="Arial" panose="020B0604020202020204" pitchFamily="34" charset="0"/>
              </a:rPr>
              <a:t> by sexual orientation. Atlanta, GA: National Center </a:t>
            </a:r>
            <a:r>
              <a:rPr lang="en-US" dirty="0" err="1">
                <a:solidFill>
                  <a:schemeClr val="tx1"/>
                </a:solidFill>
                <a:latin typeface="Arial" panose="020B0604020202020204" pitchFamily="34" charset="0"/>
                <a:cs typeface="Arial" panose="020B0604020202020204" pitchFamily="34" charset="0"/>
              </a:rPr>
              <a:t>forInjury</a:t>
            </a:r>
            <a:r>
              <a:rPr lang="en-US" dirty="0">
                <a:solidFill>
                  <a:schemeClr val="tx1"/>
                </a:solidFill>
                <a:latin typeface="Arial" panose="020B0604020202020204" pitchFamily="34" charset="0"/>
                <a:cs typeface="Arial" panose="020B0604020202020204" pitchFamily="34" charset="0"/>
              </a:rPr>
              <a:t> Prevention and Control, Centers for Disease Control and prevention</a:t>
            </a:r>
            <a:endParaRPr lang="en-GB" dirty="0">
              <a:solidFill>
                <a:schemeClr val="tx1"/>
              </a:solidFill>
              <a:latin typeface="Arial" panose="020B0604020202020204" pitchFamily="34" charset="0"/>
              <a:cs typeface="Arial" panose="020B0604020202020204" pitchFamily="34" charset="0"/>
            </a:endParaRPr>
          </a:p>
          <a:p>
            <a:pPr lvl="0" algn="just"/>
            <a:r>
              <a:rPr lang="en-GB" dirty="0">
                <a:solidFill>
                  <a:schemeClr val="tx1"/>
                </a:solidFill>
                <a:latin typeface="Arial" panose="020B0604020202020204" pitchFamily="34" charset="0"/>
                <a:cs typeface="Arial" panose="020B0604020202020204" pitchFamily="34" charset="0"/>
              </a:rPr>
              <a:t>Ward, B. W., </a:t>
            </a:r>
            <a:r>
              <a:rPr lang="en-GB" dirty="0" err="1">
                <a:solidFill>
                  <a:schemeClr val="tx1"/>
                </a:solidFill>
                <a:latin typeface="Arial" panose="020B0604020202020204" pitchFamily="34" charset="0"/>
                <a:cs typeface="Arial" panose="020B0604020202020204" pitchFamily="34" charset="0"/>
              </a:rPr>
              <a:t>Dahlhamer</a:t>
            </a:r>
            <a:r>
              <a:rPr lang="en-GB" dirty="0">
                <a:solidFill>
                  <a:schemeClr val="tx1"/>
                </a:solidFill>
                <a:latin typeface="Arial" panose="020B0604020202020204" pitchFamily="34" charset="0"/>
                <a:cs typeface="Arial" panose="020B0604020202020204" pitchFamily="34" charset="0"/>
              </a:rPr>
              <a:t>, J. M., Galinsky, A. M., &amp; </a:t>
            </a:r>
            <a:r>
              <a:rPr lang="en-GB" dirty="0" err="1">
                <a:solidFill>
                  <a:schemeClr val="tx1"/>
                </a:solidFill>
                <a:latin typeface="Arial" panose="020B0604020202020204" pitchFamily="34" charset="0"/>
                <a:cs typeface="Arial" panose="020B0604020202020204" pitchFamily="34" charset="0"/>
              </a:rPr>
              <a:t>Joestl</a:t>
            </a:r>
            <a:r>
              <a:rPr lang="en-GB" dirty="0">
                <a:solidFill>
                  <a:schemeClr val="tx1"/>
                </a:solidFill>
                <a:latin typeface="Arial" panose="020B0604020202020204" pitchFamily="34" charset="0"/>
                <a:cs typeface="Arial" panose="020B0604020202020204" pitchFamily="34" charset="0"/>
              </a:rPr>
              <a:t>, S. S. (2014). Sexual orientation and health among U.S. adults: National health interview survey, 2013. National Health Statistics Report, 77. [online] Available at: </a:t>
            </a:r>
            <a:r>
              <a:rPr lang="en-GB" u="sng"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http://www.cdc.gov/nchs/data/nhsr/nhsr077.pdf</a:t>
            </a:r>
            <a:r>
              <a:rPr lang="en-GB" dirty="0">
                <a:solidFill>
                  <a:schemeClr val="tx1"/>
                </a:solidFill>
                <a:latin typeface="Arial" panose="020B0604020202020204" pitchFamily="34" charset="0"/>
                <a:cs typeface="Arial" panose="020B0604020202020204" pitchFamily="34" charset="0"/>
              </a:rPr>
              <a:t>  [Accessed 13 Jan 2019].</a:t>
            </a:r>
          </a:p>
          <a:p>
            <a:endParaRPr lang="en-GB" dirty="0"/>
          </a:p>
        </p:txBody>
      </p:sp>
    </p:spTree>
    <p:extLst>
      <p:ext uri="{BB962C8B-B14F-4D97-AF65-F5344CB8AC3E}">
        <p14:creationId xmlns:p14="http://schemas.microsoft.com/office/powerpoint/2010/main" val="2347289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CDE08-8C3B-4E2F-B4D9-6081C513F61E}"/>
              </a:ext>
            </a:extLst>
          </p:cNvPr>
          <p:cNvSpPr>
            <a:spLocks noGrp="1"/>
          </p:cNvSpPr>
          <p:nvPr>
            <p:ph type="title"/>
          </p:nvPr>
        </p:nvSpPr>
        <p:spPr>
          <a:xfrm>
            <a:off x="92765" y="57427"/>
            <a:ext cx="11476383" cy="750956"/>
          </a:xfrm>
        </p:spPr>
        <p:txBody>
          <a:bodyPr>
            <a:normAutofit/>
          </a:bodyPr>
          <a:lstStyle/>
          <a:p>
            <a:r>
              <a:rPr lang="en-GB" sz="1600" b="1" dirty="0">
                <a:solidFill>
                  <a:schemeClr val="tx1"/>
                </a:solidFill>
                <a:latin typeface="Arial" panose="020B0604020202020204" pitchFamily="34" charset="0"/>
                <a:cs typeface="Arial" panose="020B0604020202020204" pitchFamily="34" charset="0"/>
              </a:rPr>
              <a:t>Reference for voice notes</a:t>
            </a:r>
            <a:br>
              <a:rPr lang="en-GB" sz="1400" b="1" dirty="0">
                <a:solidFill>
                  <a:schemeClr val="tx1"/>
                </a:solidFill>
                <a:latin typeface="Arial" panose="020B0604020202020204" pitchFamily="34" charset="0"/>
                <a:cs typeface="Arial" panose="020B0604020202020204" pitchFamily="34" charset="0"/>
              </a:rPr>
            </a:br>
            <a:endParaRPr lang="en-GB" sz="14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8033CB-6F77-4F53-84A6-BD65DB3053DA}"/>
              </a:ext>
            </a:extLst>
          </p:cNvPr>
          <p:cNvSpPr>
            <a:spLocks noGrp="1"/>
          </p:cNvSpPr>
          <p:nvPr>
            <p:ph idx="1"/>
          </p:nvPr>
        </p:nvSpPr>
        <p:spPr>
          <a:xfrm>
            <a:off x="0" y="437322"/>
            <a:ext cx="12192000" cy="6363251"/>
          </a:xfrm>
        </p:spPr>
        <p:txBody>
          <a:bodyPr>
            <a:normAutofit fontScale="62500" lnSpcReduction="20000"/>
          </a:bodyPr>
          <a:lstStyle/>
          <a:p>
            <a:pPr lvl="0"/>
            <a:r>
              <a:rPr lang="en-US" sz="2000" dirty="0">
                <a:solidFill>
                  <a:schemeClr val="tx1"/>
                </a:solidFill>
                <a:latin typeface="Arial" panose="020B0604020202020204" pitchFamily="34" charset="0"/>
                <a:cs typeface="Arial" panose="020B0604020202020204" pitchFamily="34" charset="0"/>
              </a:rPr>
              <a:t>Anderson, R., and Fetner, T. (2008). Economic inequality and intolerance: Attitudes toward homosexuality in 35 democracies. American Journal of Political Science. 52(4), 942–958</a:t>
            </a:r>
            <a:endParaRPr lang="en-GB" sz="2000" dirty="0">
              <a:solidFill>
                <a:schemeClr val="tx1"/>
              </a:solidFill>
              <a:latin typeface="Arial" panose="020B0604020202020204" pitchFamily="34" charset="0"/>
              <a:cs typeface="Arial" panose="020B0604020202020204" pitchFamily="34" charset="0"/>
            </a:endParaRPr>
          </a:p>
          <a:p>
            <a:pPr lvl="0"/>
            <a:r>
              <a:rPr lang="en-GB" sz="2000" dirty="0">
                <a:solidFill>
                  <a:schemeClr val="tx1"/>
                </a:solidFill>
                <a:latin typeface="Arial" panose="020B0604020202020204" pitchFamily="34" charset="0"/>
                <a:cs typeface="Arial" panose="020B0604020202020204" pitchFamily="34" charset="0"/>
              </a:rPr>
              <a:t>Brewster, M. E., Velez, B., </a:t>
            </a:r>
            <a:r>
              <a:rPr lang="en-GB" sz="2000" dirty="0" err="1">
                <a:solidFill>
                  <a:schemeClr val="tx1"/>
                </a:solidFill>
                <a:latin typeface="Arial" panose="020B0604020202020204" pitchFamily="34" charset="0"/>
                <a:cs typeface="Arial" panose="020B0604020202020204" pitchFamily="34" charset="0"/>
              </a:rPr>
              <a:t>DeBlaere</a:t>
            </a:r>
            <a:r>
              <a:rPr lang="en-GB" sz="2000" dirty="0">
                <a:solidFill>
                  <a:schemeClr val="tx1"/>
                </a:solidFill>
                <a:latin typeface="Arial" panose="020B0604020202020204" pitchFamily="34" charset="0"/>
                <a:cs typeface="Arial" panose="020B0604020202020204" pitchFamily="34" charset="0"/>
              </a:rPr>
              <a:t>, C., &amp; Moradi, B. (2012). Trans-gender individuals’ workplace experiences: The applicability of sexual minority measures and models. Journal of </a:t>
            </a:r>
            <a:r>
              <a:rPr lang="en-GB" sz="2000" dirty="0" err="1">
                <a:solidFill>
                  <a:schemeClr val="tx1"/>
                </a:solidFill>
                <a:latin typeface="Arial" panose="020B0604020202020204" pitchFamily="34" charset="0"/>
                <a:cs typeface="Arial" panose="020B0604020202020204" pitchFamily="34" charset="0"/>
              </a:rPr>
              <a:t>Counseling</a:t>
            </a:r>
            <a:r>
              <a:rPr lang="en-GB" sz="2000" dirty="0">
                <a:solidFill>
                  <a:schemeClr val="tx1"/>
                </a:solidFill>
                <a:latin typeface="Arial" panose="020B0604020202020204" pitchFamily="34" charset="0"/>
                <a:cs typeface="Arial" panose="020B0604020202020204" pitchFamily="34" charset="0"/>
              </a:rPr>
              <a:t> Psy-chology,59, 60.</a:t>
            </a:r>
          </a:p>
          <a:p>
            <a:pPr lvl="0"/>
            <a:r>
              <a:rPr lang="en-GB" sz="2000" dirty="0">
                <a:solidFill>
                  <a:schemeClr val="tx1"/>
                </a:solidFill>
                <a:latin typeface="Arial" panose="020B0604020202020204" pitchFamily="34" charset="0"/>
                <a:cs typeface="Arial" panose="020B0604020202020204" pitchFamily="34" charset="0"/>
              </a:rPr>
              <a:t>Elliott, P. (1996). Shattering illusions: Same-sex domestic violence. Violence in Gay and Lesbian Domestic Partnerships, 4(1), 1-8.</a:t>
            </a:r>
          </a:p>
          <a:p>
            <a:pPr lvl="0"/>
            <a:r>
              <a:rPr lang="en-GB" sz="2000" dirty="0">
                <a:solidFill>
                  <a:schemeClr val="tx1"/>
                </a:solidFill>
                <a:latin typeface="Arial" panose="020B0604020202020204" pitchFamily="34" charset="0"/>
                <a:cs typeface="Arial" panose="020B0604020202020204" pitchFamily="34" charset="0"/>
              </a:rPr>
              <a:t>Gibson P. Report of the Secretary’s Task Force on Youth Suicide. Vol. 3. Alcohol, Drug Abuse, Mental Health Admin., US Dep. Health Human Serv.; Washington, DC: 1989. Gay male and lesbian youth suicide; pp. 115–42.</a:t>
            </a:r>
          </a:p>
          <a:p>
            <a:pPr lvl="0"/>
            <a:r>
              <a:rPr lang="en-GB" sz="2000" dirty="0">
                <a:solidFill>
                  <a:schemeClr val="tx1"/>
                </a:solidFill>
                <a:latin typeface="Arial" panose="020B0604020202020204" pitchFamily="34" charset="0"/>
                <a:cs typeface="Arial" panose="020B0604020202020204" pitchFamily="34" charset="0"/>
              </a:rPr>
              <a:t>Hughes T, McCabe SE, </a:t>
            </a:r>
            <a:r>
              <a:rPr lang="en-GB" sz="2000" dirty="0" err="1">
                <a:solidFill>
                  <a:schemeClr val="tx1"/>
                </a:solidFill>
                <a:latin typeface="Arial" panose="020B0604020202020204" pitchFamily="34" charset="0"/>
                <a:cs typeface="Arial" panose="020B0604020202020204" pitchFamily="34" charset="0"/>
              </a:rPr>
              <a:t>Wilsnack</a:t>
            </a:r>
            <a:r>
              <a:rPr lang="en-GB" sz="2000" dirty="0">
                <a:solidFill>
                  <a:schemeClr val="tx1"/>
                </a:solidFill>
                <a:latin typeface="Arial" panose="020B0604020202020204" pitchFamily="34" charset="0"/>
                <a:cs typeface="Arial" panose="020B0604020202020204" pitchFamily="34" charset="0"/>
              </a:rPr>
              <a:t> SC, West BT, &amp; Boyd CJ. (2010).Victimization and substance use disorders in a national sample of heterosexual and sexual minority women and men. Addiction 105(12): 2130-2140.</a:t>
            </a:r>
          </a:p>
          <a:p>
            <a:pPr lvl="0"/>
            <a:r>
              <a:rPr lang="en-GB" sz="2000" dirty="0">
                <a:solidFill>
                  <a:schemeClr val="tx1"/>
                </a:solidFill>
                <a:latin typeface="Arial" panose="020B0604020202020204" pitchFamily="34" charset="0"/>
                <a:cs typeface="Arial" panose="020B0604020202020204" pitchFamily="34" charset="0"/>
              </a:rPr>
              <a:t>Kates, J., </a:t>
            </a:r>
            <a:r>
              <a:rPr lang="en-GB" sz="2000" dirty="0" err="1">
                <a:solidFill>
                  <a:schemeClr val="tx1"/>
                </a:solidFill>
                <a:latin typeface="Arial" panose="020B0604020202020204" pitchFamily="34" charset="0"/>
                <a:cs typeface="Arial" panose="020B0604020202020204" pitchFamily="34" charset="0"/>
              </a:rPr>
              <a:t>Ranji</a:t>
            </a:r>
            <a:r>
              <a:rPr lang="en-GB" sz="2000" dirty="0">
                <a:solidFill>
                  <a:schemeClr val="tx1"/>
                </a:solidFill>
                <a:latin typeface="Arial" panose="020B0604020202020204" pitchFamily="34" charset="0"/>
                <a:cs typeface="Arial" panose="020B0604020202020204" pitchFamily="34" charset="0"/>
              </a:rPr>
              <a:t>, U., </a:t>
            </a:r>
            <a:r>
              <a:rPr lang="en-GB" sz="2000" dirty="0" err="1">
                <a:solidFill>
                  <a:schemeClr val="tx1"/>
                </a:solidFill>
                <a:latin typeface="Arial" panose="020B0604020202020204" pitchFamily="34" charset="0"/>
                <a:cs typeface="Arial" panose="020B0604020202020204" pitchFamily="34" charset="0"/>
              </a:rPr>
              <a:t>Beamesderfer</a:t>
            </a:r>
            <a:r>
              <a:rPr lang="en-GB" sz="2000" dirty="0">
                <a:solidFill>
                  <a:schemeClr val="tx1"/>
                </a:solidFill>
                <a:latin typeface="Arial" panose="020B0604020202020204" pitchFamily="34" charset="0"/>
                <a:cs typeface="Arial" panose="020B0604020202020204" pitchFamily="34" charset="0"/>
              </a:rPr>
              <a:t>, A., </a:t>
            </a:r>
            <a:r>
              <a:rPr lang="en-GB" sz="2000" dirty="0" err="1">
                <a:solidFill>
                  <a:schemeClr val="tx1"/>
                </a:solidFill>
                <a:latin typeface="Arial" panose="020B0604020202020204" pitchFamily="34" charset="0"/>
                <a:cs typeface="Arial" panose="020B0604020202020204" pitchFamily="34" charset="0"/>
              </a:rPr>
              <a:t>Salganicoff</a:t>
            </a:r>
            <a:r>
              <a:rPr lang="en-GB" sz="2000" dirty="0">
                <a:solidFill>
                  <a:schemeClr val="tx1"/>
                </a:solidFill>
                <a:latin typeface="Arial" panose="020B0604020202020204" pitchFamily="34" charset="0"/>
                <a:cs typeface="Arial" panose="020B0604020202020204" pitchFamily="34" charset="0"/>
              </a:rPr>
              <a:t>, A., &amp; Dawson, L. (2016). Health and access to care and coverage for lesbian, gay, bisexual, and transgender individuals in the U.S.  [online] Available at: </a:t>
            </a:r>
            <a:r>
              <a:rPr lang="en-GB" sz="2000"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http://kff.org/report-section/health-and-access-to-care-and-coverage-for-lesbian-gay-bisexual-and-transgender-health-challenges/</a:t>
            </a:r>
            <a:r>
              <a:rPr lang="en-GB" sz="2000" dirty="0">
                <a:solidFill>
                  <a:schemeClr val="tx1"/>
                </a:solidFill>
                <a:latin typeface="Arial" panose="020B0604020202020204" pitchFamily="34" charset="0"/>
                <a:cs typeface="Arial" panose="020B0604020202020204" pitchFamily="34" charset="0"/>
              </a:rPr>
              <a:t>  [Accessed 13 Jan 2019]</a:t>
            </a:r>
          </a:p>
          <a:p>
            <a:pPr lvl="0"/>
            <a:r>
              <a:rPr lang="en-GB" sz="2000" dirty="0">
                <a:solidFill>
                  <a:schemeClr val="tx1"/>
                </a:solidFill>
                <a:latin typeface="Arial" panose="020B0604020202020204" pitchFamily="34" charset="0"/>
                <a:cs typeface="Arial" panose="020B0604020202020204" pitchFamily="34" charset="0"/>
              </a:rPr>
              <a:t>Lombardi E. (2007). Substance use treatment experiences of transgender/transsexual men and women. Journal of LGBTQ Health Research 3(2): 37-47.</a:t>
            </a:r>
          </a:p>
          <a:p>
            <a:pPr lvl="0"/>
            <a:r>
              <a:rPr lang="en-GB" sz="2000" dirty="0">
                <a:solidFill>
                  <a:schemeClr val="tx1"/>
                </a:solidFill>
                <a:latin typeface="Arial" panose="020B0604020202020204" pitchFamily="34" charset="0"/>
                <a:cs typeface="Arial" panose="020B0604020202020204" pitchFamily="34" charset="0"/>
              </a:rPr>
              <a:t>Merrill, G.S. &amp; Wolfe, V.A. (2000). Battered gay men. Journal of Homosexuality, 39(2), 1-30.</a:t>
            </a:r>
          </a:p>
          <a:p>
            <a:pPr lvl="0"/>
            <a:r>
              <a:rPr lang="en-GB" sz="2000" dirty="0">
                <a:solidFill>
                  <a:schemeClr val="tx1"/>
                </a:solidFill>
                <a:latin typeface="Arial" panose="020B0604020202020204" pitchFamily="34" charset="0"/>
                <a:cs typeface="Arial" panose="020B0604020202020204" pitchFamily="34" charset="0"/>
              </a:rPr>
              <a:t>Moore, W.R. (2002). Lesbian and gay elders: connecting care providers through a telephone support group. Journal of Gay and Lesbian Social Services, 14(3), 23-41.</a:t>
            </a:r>
          </a:p>
          <a:p>
            <a:pPr lvl="0"/>
            <a:r>
              <a:rPr lang="en-GB" sz="2000" dirty="0" err="1">
                <a:solidFill>
                  <a:schemeClr val="tx1"/>
                </a:solidFill>
                <a:latin typeface="Arial" panose="020B0604020202020204" pitchFamily="34" charset="0"/>
                <a:cs typeface="Arial" panose="020B0604020202020204" pitchFamily="34" charset="0"/>
              </a:rPr>
              <a:t>Nemoto</a:t>
            </a:r>
            <a:r>
              <a:rPr lang="en-GB" sz="2000" dirty="0">
                <a:solidFill>
                  <a:schemeClr val="tx1"/>
                </a:solidFill>
                <a:latin typeface="Arial" panose="020B0604020202020204" pitchFamily="34" charset="0"/>
                <a:cs typeface="Arial" panose="020B0604020202020204" pitchFamily="34" charset="0"/>
              </a:rPr>
              <a:t>, T., </a:t>
            </a:r>
            <a:r>
              <a:rPr lang="en-GB" sz="2000" dirty="0" err="1">
                <a:solidFill>
                  <a:schemeClr val="tx1"/>
                </a:solidFill>
                <a:latin typeface="Arial" panose="020B0604020202020204" pitchFamily="34" charset="0"/>
                <a:cs typeface="Arial" panose="020B0604020202020204" pitchFamily="34" charset="0"/>
              </a:rPr>
              <a:t>Operario</a:t>
            </a:r>
            <a:r>
              <a:rPr lang="en-GB" sz="2000" dirty="0">
                <a:solidFill>
                  <a:schemeClr val="tx1"/>
                </a:solidFill>
                <a:latin typeface="Arial" panose="020B0604020202020204" pitchFamily="34" charset="0"/>
                <a:cs typeface="Arial" panose="020B0604020202020204" pitchFamily="34" charset="0"/>
              </a:rPr>
              <a:t>, D., &amp; </a:t>
            </a:r>
            <a:r>
              <a:rPr lang="en-GB" sz="2000" dirty="0" err="1">
                <a:solidFill>
                  <a:schemeClr val="tx1"/>
                </a:solidFill>
                <a:latin typeface="Arial" panose="020B0604020202020204" pitchFamily="34" charset="0"/>
                <a:cs typeface="Arial" panose="020B0604020202020204" pitchFamily="34" charset="0"/>
              </a:rPr>
              <a:t>Keatley</a:t>
            </a:r>
            <a:r>
              <a:rPr lang="en-GB" sz="2000" dirty="0">
                <a:solidFill>
                  <a:schemeClr val="tx1"/>
                </a:solidFill>
                <a:latin typeface="Arial" panose="020B0604020202020204" pitchFamily="34" charset="0"/>
                <a:cs typeface="Arial" panose="020B0604020202020204" pitchFamily="34" charset="0"/>
              </a:rPr>
              <a:t>, J. (2005). Health and social services for male-to-female transgender persons of </a:t>
            </a:r>
            <a:r>
              <a:rPr lang="en-GB" sz="2000" dirty="0" err="1">
                <a:solidFill>
                  <a:schemeClr val="tx1"/>
                </a:solidFill>
                <a:latin typeface="Arial" panose="020B0604020202020204" pitchFamily="34" charset="0"/>
                <a:cs typeface="Arial" panose="020B0604020202020204" pitchFamily="34" charset="0"/>
              </a:rPr>
              <a:t>color</a:t>
            </a:r>
            <a:r>
              <a:rPr lang="en-GB" sz="2000" dirty="0">
                <a:solidFill>
                  <a:schemeClr val="tx1"/>
                </a:solidFill>
                <a:latin typeface="Arial" panose="020B0604020202020204" pitchFamily="34" charset="0"/>
                <a:cs typeface="Arial" panose="020B0604020202020204" pitchFamily="34" charset="0"/>
              </a:rPr>
              <a:t> in San Francisco. International Journal of Transgenderism, 8(2/3), 5-19.</a:t>
            </a:r>
          </a:p>
          <a:p>
            <a:pPr lvl="0"/>
            <a:r>
              <a:rPr lang="en-GB" sz="2000" dirty="0">
                <a:solidFill>
                  <a:schemeClr val="tx1"/>
                </a:solidFill>
                <a:latin typeface="Arial" panose="020B0604020202020204" pitchFamily="34" charset="0"/>
                <a:cs typeface="Arial" panose="020B0604020202020204" pitchFamily="34" charset="0"/>
              </a:rPr>
              <a:t>Russell ST. Sexual minority youth and suicide risk. Am. </a:t>
            </a:r>
            <a:r>
              <a:rPr lang="en-GB" sz="2000" dirty="0" err="1">
                <a:solidFill>
                  <a:schemeClr val="tx1"/>
                </a:solidFill>
                <a:latin typeface="Arial" panose="020B0604020202020204" pitchFamily="34" charset="0"/>
                <a:cs typeface="Arial" panose="020B0604020202020204" pitchFamily="34" charset="0"/>
              </a:rPr>
              <a:t>Behav</a:t>
            </a:r>
            <a:r>
              <a:rPr lang="en-GB" sz="2000" dirty="0">
                <a:solidFill>
                  <a:schemeClr val="tx1"/>
                </a:solidFill>
                <a:latin typeface="Arial" panose="020B0604020202020204" pitchFamily="34" charset="0"/>
                <a:cs typeface="Arial" panose="020B0604020202020204" pitchFamily="34" charset="0"/>
              </a:rPr>
              <a:t>. Sci. 2003;46:1241–57. </a:t>
            </a:r>
          </a:p>
          <a:p>
            <a:pPr lvl="0"/>
            <a:r>
              <a:rPr lang="en-GB" sz="2000" dirty="0">
                <a:solidFill>
                  <a:schemeClr val="tx1"/>
                </a:solidFill>
                <a:latin typeface="Arial" panose="020B0604020202020204" pitchFamily="34" charset="0"/>
                <a:cs typeface="Arial" panose="020B0604020202020204" pitchFamily="34" charset="0"/>
              </a:rPr>
              <a:t>Sabin, J. A., </a:t>
            </a:r>
            <a:r>
              <a:rPr lang="en-GB" sz="2000" dirty="0" err="1">
                <a:solidFill>
                  <a:schemeClr val="tx1"/>
                </a:solidFill>
                <a:latin typeface="Arial" panose="020B0604020202020204" pitchFamily="34" charset="0"/>
                <a:cs typeface="Arial" panose="020B0604020202020204" pitchFamily="34" charset="0"/>
              </a:rPr>
              <a:t>Riskind</a:t>
            </a:r>
            <a:r>
              <a:rPr lang="en-GB" sz="2000" dirty="0">
                <a:solidFill>
                  <a:schemeClr val="tx1"/>
                </a:solidFill>
                <a:latin typeface="Arial" panose="020B0604020202020204" pitchFamily="34" charset="0"/>
                <a:cs typeface="Arial" panose="020B0604020202020204" pitchFamily="34" charset="0"/>
              </a:rPr>
              <a:t>, R. G., &amp; </a:t>
            </a:r>
            <a:r>
              <a:rPr lang="en-GB" sz="2000" dirty="0" err="1">
                <a:solidFill>
                  <a:schemeClr val="tx1"/>
                </a:solidFill>
                <a:latin typeface="Arial" panose="020B0604020202020204" pitchFamily="34" charset="0"/>
                <a:cs typeface="Arial" panose="020B0604020202020204" pitchFamily="34" charset="0"/>
              </a:rPr>
              <a:t>Nosek</a:t>
            </a:r>
            <a:r>
              <a:rPr lang="en-GB" sz="2000" dirty="0">
                <a:solidFill>
                  <a:schemeClr val="tx1"/>
                </a:solidFill>
                <a:latin typeface="Arial" panose="020B0604020202020204" pitchFamily="34" charset="0"/>
                <a:cs typeface="Arial" panose="020B0604020202020204" pitchFamily="34" charset="0"/>
              </a:rPr>
              <a:t>, B. A. (2015). Health care providers’ implicit and explicit attitudes toward lesbian women and gay men. American Journal of Public Health 105(9), 1831-1841. </a:t>
            </a:r>
            <a:r>
              <a:rPr lang="en-GB" sz="2000" dirty="0" err="1">
                <a:solidFill>
                  <a:schemeClr val="tx1"/>
                </a:solidFill>
                <a:latin typeface="Arial" panose="020B0604020202020204" pitchFamily="34" charset="0"/>
                <a:cs typeface="Arial" panose="020B0604020202020204" pitchFamily="34" charset="0"/>
              </a:rPr>
              <a:t>doi</a:t>
            </a:r>
            <a:r>
              <a:rPr lang="en-GB" sz="2000" dirty="0">
                <a:solidFill>
                  <a:schemeClr val="tx1"/>
                </a:solidFill>
                <a:latin typeface="Arial" panose="020B0604020202020204" pitchFamily="34" charset="0"/>
                <a:cs typeface="Arial" panose="020B0604020202020204" pitchFamily="34" charset="0"/>
              </a:rPr>
              <a:t> 10.2105/AJPH.2015.302631</a:t>
            </a:r>
          </a:p>
          <a:p>
            <a:pPr lvl="0"/>
            <a:r>
              <a:rPr lang="en-GB" sz="2000" dirty="0">
                <a:solidFill>
                  <a:schemeClr val="tx1"/>
                </a:solidFill>
                <a:latin typeface="Arial" panose="020B0604020202020204" pitchFamily="34" charset="0"/>
                <a:cs typeface="Arial" panose="020B0604020202020204" pitchFamily="34" charset="0"/>
              </a:rPr>
              <a:t>St. Pierre, M. &amp; </a:t>
            </a:r>
            <a:r>
              <a:rPr lang="en-GB" sz="2000" dirty="0" err="1">
                <a:solidFill>
                  <a:schemeClr val="tx1"/>
                </a:solidFill>
                <a:latin typeface="Arial" panose="020B0604020202020204" pitchFamily="34" charset="0"/>
                <a:cs typeface="Arial" panose="020B0604020202020204" pitchFamily="34" charset="0"/>
              </a:rPr>
              <a:t>Senn</a:t>
            </a:r>
            <a:r>
              <a:rPr lang="en-GB" sz="2000" dirty="0">
                <a:solidFill>
                  <a:schemeClr val="tx1"/>
                </a:solidFill>
                <a:latin typeface="Arial" panose="020B0604020202020204" pitchFamily="34" charset="0"/>
                <a:cs typeface="Arial" panose="020B0604020202020204" pitchFamily="34" charset="0"/>
              </a:rPr>
              <a:t>, C.Y. (2010). External barriers to help-seeking encountered by Canadian gay and lesbian victims of intimate partner abuse: An application of the barriers model. Violence and Victims, 25(4), 536-552</a:t>
            </a:r>
          </a:p>
          <a:p>
            <a:pPr lvl="0"/>
            <a:r>
              <a:rPr lang="en-US" sz="2000" dirty="0">
                <a:solidFill>
                  <a:schemeClr val="tx1"/>
                </a:solidFill>
                <a:latin typeface="Arial" panose="020B0604020202020204" pitchFamily="34" charset="0"/>
                <a:cs typeface="Arial" panose="020B0604020202020204" pitchFamily="34" charset="0"/>
              </a:rPr>
              <a:t>Stonewall (2017) LGBT in Britain - Work Report, Available at: https://www.stonewall.org.uk/lgbt-britain-work-report (Accessed: 13 Jan 2019).</a:t>
            </a:r>
            <a:endParaRPr lang="en-GB" sz="2000" dirty="0">
              <a:solidFill>
                <a:schemeClr val="tx1"/>
              </a:solidFill>
              <a:latin typeface="Arial" panose="020B0604020202020204" pitchFamily="34" charset="0"/>
              <a:cs typeface="Arial" panose="020B0604020202020204" pitchFamily="34" charset="0"/>
            </a:endParaRPr>
          </a:p>
          <a:p>
            <a:pPr lvl="0"/>
            <a:r>
              <a:rPr lang="en-GB" sz="2000" dirty="0">
                <a:solidFill>
                  <a:schemeClr val="tx1"/>
                </a:solidFill>
                <a:latin typeface="Arial" panose="020B0604020202020204" pitchFamily="34" charset="0"/>
                <a:cs typeface="Arial" panose="020B0604020202020204" pitchFamily="34" charset="0"/>
              </a:rPr>
              <a:t>Waldner-</a:t>
            </a:r>
            <a:r>
              <a:rPr lang="en-GB" sz="2000" dirty="0" err="1">
                <a:solidFill>
                  <a:schemeClr val="tx1"/>
                </a:solidFill>
                <a:latin typeface="Arial" panose="020B0604020202020204" pitchFamily="34" charset="0"/>
                <a:cs typeface="Arial" panose="020B0604020202020204" pitchFamily="34" charset="0"/>
              </a:rPr>
              <a:t>Haugrud</a:t>
            </a:r>
            <a:r>
              <a:rPr lang="en-GB" sz="2000" dirty="0">
                <a:solidFill>
                  <a:schemeClr val="tx1"/>
                </a:solidFill>
                <a:latin typeface="Arial" panose="020B0604020202020204" pitchFamily="34" charset="0"/>
                <a:cs typeface="Arial" panose="020B0604020202020204" pitchFamily="34" charset="0"/>
              </a:rPr>
              <a:t>, L. K., </a:t>
            </a:r>
            <a:r>
              <a:rPr lang="en-GB" sz="2000" dirty="0" err="1">
                <a:solidFill>
                  <a:schemeClr val="tx1"/>
                </a:solidFill>
                <a:latin typeface="Arial" panose="020B0604020202020204" pitchFamily="34" charset="0"/>
                <a:cs typeface="Arial" panose="020B0604020202020204" pitchFamily="34" charset="0"/>
              </a:rPr>
              <a:t>Gratch</a:t>
            </a:r>
            <a:r>
              <a:rPr lang="en-GB" sz="2000" dirty="0">
                <a:solidFill>
                  <a:schemeClr val="tx1"/>
                </a:solidFill>
                <a:latin typeface="Arial" panose="020B0604020202020204" pitchFamily="34" charset="0"/>
                <a:cs typeface="Arial" panose="020B0604020202020204" pitchFamily="34" charset="0"/>
              </a:rPr>
              <a:t>, L.V., &amp; Magruder, B. (1997). Victimization and perpetration rates of violence in gay and lesbian relationships: Gender issues explored. Violence and Victims, 12(2), 173-184</a:t>
            </a:r>
          </a:p>
          <a:p>
            <a:r>
              <a:rPr lang="en-US" dirty="0"/>
              <a:t> </a:t>
            </a:r>
            <a:endParaRPr lang="en-GB" dirty="0"/>
          </a:p>
          <a:p>
            <a:endParaRPr lang="en-GB" sz="1200" dirty="0">
              <a:solidFill>
                <a:schemeClr val="tx1"/>
              </a:solidFill>
              <a:latin typeface="Arial" panose="020B0604020202020204" pitchFamily="34" charset="0"/>
              <a:cs typeface="Arial" panose="020B0604020202020204" pitchFamily="34" charset="0"/>
            </a:endParaRPr>
          </a:p>
          <a:p>
            <a:endParaRPr lang="en-GB" sz="1200" dirty="0">
              <a:solidFill>
                <a:schemeClr val="tx1"/>
              </a:solidFill>
              <a:latin typeface="Arial" panose="020B0604020202020204" pitchFamily="34" charset="0"/>
              <a:cs typeface="Arial" panose="020B0604020202020204" pitchFamily="34" charset="0"/>
            </a:endParaRPr>
          </a:p>
          <a:p>
            <a:endParaRPr lang="en-GB" sz="1200"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pPr lvl="0"/>
            <a:endParaRPr lang="en-GB"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207424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3237</Words>
  <Application>Microsoft Office PowerPoint</Application>
  <PresentationFormat>Widescreen</PresentationFormat>
  <Paragraphs>128</Paragraphs>
  <Slides>13</Slides>
  <Notes>0</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 3</vt:lpstr>
      <vt:lpstr>Facet</vt:lpstr>
      <vt:lpstr>PowerPoint Presentation</vt:lpstr>
      <vt:lpstr>Introduction </vt:lpstr>
      <vt:lpstr>Mental health issues </vt:lpstr>
      <vt:lpstr>                       Theories</vt:lpstr>
      <vt:lpstr>Accessing health care</vt:lpstr>
      <vt:lpstr>Substance abuse </vt:lpstr>
      <vt:lpstr>Domestic abuse</vt:lpstr>
      <vt:lpstr>Discrimination in employment</vt:lpstr>
      <vt:lpstr>Discrimination in employment</vt:lpstr>
      <vt:lpstr>Conclusion </vt:lpstr>
      <vt:lpstr>PowerPoint Presentation</vt:lpstr>
      <vt:lpstr>PowerPoint Presentation</vt:lpstr>
      <vt:lpstr>Reference for voice notes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Clark (1401496)</dc:creator>
  <cp:lastModifiedBy>Holly Clark (1401496)</cp:lastModifiedBy>
  <cp:revision>82</cp:revision>
  <dcterms:created xsi:type="dcterms:W3CDTF">2019-01-12T15:38:08Z</dcterms:created>
  <dcterms:modified xsi:type="dcterms:W3CDTF">2019-01-20T22:49:52Z</dcterms:modified>
</cp:coreProperties>
</file>