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3.xml" ContentType="application/vnd.openxmlformats-officedocument.theme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713" r:id="rId5"/>
    <p:sldMasterId id="2147483741" r:id="rId6"/>
    <p:sldMasterId id="2147483727" r:id="rId7"/>
  </p:sldMasterIdLst>
  <p:notesMasterIdLst>
    <p:notesMasterId r:id="rId21"/>
  </p:notesMasterIdLst>
  <p:sldIdLst>
    <p:sldId id="1620" r:id="rId8"/>
    <p:sldId id="1621" r:id="rId9"/>
    <p:sldId id="1622" r:id="rId10"/>
    <p:sldId id="1623" r:id="rId11"/>
    <p:sldId id="1624" r:id="rId12"/>
    <p:sldId id="1625" r:id="rId13"/>
    <p:sldId id="1626" r:id="rId14"/>
    <p:sldId id="1627" r:id="rId15"/>
    <p:sldId id="1628" r:id="rId16"/>
    <p:sldId id="1629" r:id="rId17"/>
    <p:sldId id="1630" r:id="rId18"/>
    <p:sldId id="1631" r:id="rId19"/>
    <p:sldId id="1632" r:id="rId20"/>
  </p:sldIdLst>
  <p:sldSz cx="9144000" cy="6858000" type="screen4x3"/>
  <p:notesSz cx="6810375" cy="99425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B1D52"/>
    <a:srgbClr val="520D5D"/>
    <a:srgbClr val="58595B"/>
    <a:srgbClr val="DBD3E5"/>
    <a:srgbClr val="B8BABC"/>
    <a:srgbClr val="DADBDC"/>
    <a:srgbClr val="97999C"/>
    <a:srgbClr val="A991BC"/>
    <a:srgbClr val="8B6AA2"/>
    <a:srgbClr val="E6828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129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126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4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8.xml"/><Relationship Id="rId23" Type="http://schemas.openxmlformats.org/officeDocument/2006/relationships/viewProps" Target="viewProps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ucy Carter" userId="7249eec1-11d2-4bb0-b598-8a63367cc159" providerId="ADAL" clId="{8F58A7E0-9B28-44CA-96E7-DE19520479DF}"/>
    <pc:docChg chg="delSld modSld">
      <pc:chgData name="Lucy Carter" userId="7249eec1-11d2-4bb0-b598-8a63367cc159" providerId="ADAL" clId="{8F58A7E0-9B28-44CA-96E7-DE19520479DF}" dt="2018-11-28T10:20:52.629" v="2" actId="20577"/>
      <pc:docMkLst>
        <pc:docMk/>
      </pc:docMkLst>
      <pc:sldChg chg="del">
        <pc:chgData name="Lucy Carter" userId="7249eec1-11d2-4bb0-b598-8a63367cc159" providerId="ADAL" clId="{8F58A7E0-9B28-44CA-96E7-DE19520479DF}" dt="2018-11-28T10:20:48.363" v="0" actId="2696"/>
        <pc:sldMkLst>
          <pc:docMk/>
          <pc:sldMk cId="2658693931" sldId="1619"/>
        </pc:sldMkLst>
      </pc:sldChg>
      <pc:sldChg chg="modSp">
        <pc:chgData name="Lucy Carter" userId="7249eec1-11d2-4bb0-b598-8a63367cc159" providerId="ADAL" clId="{8F58A7E0-9B28-44CA-96E7-DE19520479DF}" dt="2018-11-28T10:20:52.629" v="2" actId="20577"/>
        <pc:sldMkLst>
          <pc:docMk/>
          <pc:sldMk cId="2047736642" sldId="1620"/>
        </pc:sldMkLst>
        <pc:spChg chg="mod">
          <ac:chgData name="Lucy Carter" userId="7249eec1-11d2-4bb0-b598-8a63367cc159" providerId="ADAL" clId="{8F58A7E0-9B28-44CA-96E7-DE19520479DF}" dt="2018-11-28T10:20:52.629" v="2" actId="20577"/>
          <ac:spMkLst>
            <pc:docMk/>
            <pc:sldMk cId="2047736642" sldId="1620"/>
            <ac:spMk id="16386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1163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7625" y="0"/>
            <a:ext cx="2951163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92664B-21EB-44B5-8DD0-B36360E09FD2}" type="datetimeFigureOut">
              <a:rPr lang="en-GB" smtClean="0"/>
              <a:t>28/11/2018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8400" y="1243013"/>
            <a:ext cx="4473575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1038" y="4784725"/>
            <a:ext cx="5448300" cy="39147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4038"/>
            <a:ext cx="2951163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7625" y="9444038"/>
            <a:ext cx="2951163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4FEC9D-652A-4FEE-8BBA-4A7CCBF0CD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70667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fld id="{6F623ACD-FB75-4ECE-81FE-7565D82EB8F4}" type="slidenum">
              <a:rPr lang="en-GB" altLang="en-US" sz="1200"/>
              <a:pPr eaLnBrk="1" hangingPunct="1"/>
              <a:t>1</a:t>
            </a:fld>
            <a:endParaRPr lang="en-GB" altLang="en-US" sz="1200"/>
          </a:p>
        </p:txBody>
      </p:sp>
      <p:sp>
        <p:nvSpPr>
          <p:cNvPr id="17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15468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fld id="{3E2BF57E-5573-4300-BBDF-4DE3E3C58109}" type="slidenum">
              <a:rPr lang="en-GB" altLang="en-US" sz="1200"/>
              <a:pPr eaLnBrk="1" hangingPunct="1"/>
              <a:t>2</a:t>
            </a:fld>
            <a:endParaRPr lang="en-GB" altLang="en-US" sz="1200"/>
          </a:p>
        </p:txBody>
      </p:sp>
      <p:sp>
        <p:nvSpPr>
          <p:cNvPr id="194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5012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fld id="{BA8F2BE2-6BBE-4C26-90CA-27BEBBAB50B9}" type="slidenum">
              <a:rPr lang="en-GB" altLang="en-US" sz="1200"/>
              <a:pPr eaLnBrk="1" hangingPunct="1"/>
              <a:t>3</a:t>
            </a:fld>
            <a:endParaRPr lang="en-GB" altLang="en-US" sz="1200"/>
          </a:p>
        </p:txBody>
      </p:sp>
      <p:sp>
        <p:nvSpPr>
          <p:cNvPr id="21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87011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fld id="{BFADBB76-1B3D-4DFA-A947-4C175BDDE006}" type="slidenum">
              <a:rPr lang="en-GB" altLang="en-US" sz="1200"/>
              <a:pPr eaLnBrk="1" hangingPunct="1"/>
              <a:t>4</a:t>
            </a:fld>
            <a:endParaRPr lang="en-GB" altLang="en-US" sz="1200"/>
          </a:p>
        </p:txBody>
      </p:sp>
      <p:sp>
        <p:nvSpPr>
          <p:cNvPr id="23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72126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fld id="{18BD115D-73E0-4786-BE2D-2EDB9252A30F}" type="slidenum">
              <a:rPr lang="en-GB" altLang="en-US" sz="1200"/>
              <a:pPr eaLnBrk="1" hangingPunct="1"/>
              <a:t>6</a:t>
            </a:fld>
            <a:endParaRPr lang="en-GB" altLang="en-US" sz="1200"/>
          </a:p>
        </p:txBody>
      </p:sp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706219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fld id="{555D3423-0650-4749-A6EB-1C181217A199}" type="slidenum">
              <a:rPr lang="en-GB" altLang="en-US" sz="1200"/>
              <a:pPr eaLnBrk="1" hangingPunct="1"/>
              <a:t>7</a:t>
            </a:fld>
            <a:endParaRPr lang="en-GB" altLang="en-US" sz="1200"/>
          </a:p>
        </p:txBody>
      </p:sp>
      <p:sp>
        <p:nvSpPr>
          <p:cNvPr id="28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70006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fld id="{354102FE-BC86-4F7D-AA33-C7BE2B499C96}" type="slidenum">
              <a:rPr lang="en-GB" altLang="en-US" sz="1200"/>
              <a:pPr eaLnBrk="1" hangingPunct="1"/>
              <a:t>8</a:t>
            </a:fld>
            <a:endParaRPr lang="en-GB" altLang="en-US" sz="1200"/>
          </a:p>
        </p:txBody>
      </p:sp>
      <p:sp>
        <p:nvSpPr>
          <p:cNvPr id="30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11000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fld id="{8F66F026-3A93-4D6F-BFBA-21BC4FA9E0B9}" type="slidenum">
              <a:rPr lang="en-GB" altLang="en-US" sz="1200"/>
              <a:pPr eaLnBrk="1" hangingPunct="1"/>
              <a:t>9</a:t>
            </a:fld>
            <a:endParaRPr lang="en-GB" altLang="en-US" sz="1200"/>
          </a:p>
        </p:txBody>
      </p:sp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49805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fld id="{84C03801-58F5-45C0-8248-DEF50088782D}" type="slidenum">
              <a:rPr lang="en-GB" altLang="en-US" sz="1200"/>
              <a:pPr eaLnBrk="1" hangingPunct="1"/>
              <a:t>10</a:t>
            </a:fld>
            <a:endParaRPr lang="en-GB" altLang="en-US" sz="1200"/>
          </a:p>
        </p:txBody>
      </p:sp>
      <p:sp>
        <p:nvSpPr>
          <p:cNvPr id="34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257014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fld id="{3341F0A4-51E2-491E-926E-6D6D0D77DDAC}" type="slidenum">
              <a:rPr lang="en-GB" altLang="en-US" sz="1200"/>
              <a:pPr eaLnBrk="1" hangingPunct="1"/>
              <a:t>11</a:t>
            </a:fld>
            <a:endParaRPr lang="en-GB" altLang="en-US" sz="1200"/>
          </a:p>
        </p:txBody>
      </p:sp>
      <p:sp>
        <p:nvSpPr>
          <p:cNvPr id="36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33751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fld id="{F91CB564-9148-483F-B98E-0E4F11381A44}" type="slidenum">
              <a:rPr lang="en-GB" altLang="en-US" sz="1200"/>
              <a:pPr eaLnBrk="1" hangingPunct="1"/>
              <a:t>12</a:t>
            </a:fld>
            <a:endParaRPr lang="en-GB" altLang="en-US" sz="1200"/>
          </a:p>
        </p:txBody>
      </p:sp>
      <p:sp>
        <p:nvSpPr>
          <p:cNvPr id="38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73670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fld id="{54375B60-E1C3-4BEA-A46C-7592E2BE78AA}" type="slidenum">
              <a:rPr lang="en-GB" altLang="en-US" sz="1200"/>
              <a:pPr eaLnBrk="1" hangingPunct="1"/>
              <a:t>13</a:t>
            </a:fld>
            <a:endParaRPr lang="en-GB" altLang="en-US" sz="1200"/>
          </a:p>
        </p:txBody>
      </p:sp>
      <p:sp>
        <p:nvSpPr>
          <p:cNvPr id="40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77457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IPD Title Slide with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4401"/>
            <a:ext cx="9144001" cy="685800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11C1156-9F48-442B-9650-93B414C8510A}" type="datetimeFigureOut">
              <a:rPr lang="en-GB" smtClean="0"/>
              <a:pPr/>
              <a:t>28/11/2018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5393" y="494063"/>
            <a:ext cx="1422302" cy="809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382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ternate section break or opening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pPr/>
              <a:t>28/11/2018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49" r="-26553"/>
          <a:stretch/>
        </p:blipFill>
        <p:spPr>
          <a:xfrm>
            <a:off x="-5806" y="-1526"/>
            <a:ext cx="12092445" cy="699287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7293171" y="493200"/>
            <a:ext cx="1441850" cy="824612"/>
          </a:xfrm>
          <a:prstGeom prst="rect">
            <a:avLst/>
          </a:prstGeom>
        </p:spPr>
      </p:pic>
      <p:sp>
        <p:nvSpPr>
          <p:cNvPr id="10" name="TextBox 9"/>
          <p:cNvSpPr txBox="1">
            <a:spLocks noChangeAspect="1"/>
          </p:cNvSpPr>
          <p:nvPr userDrawn="1"/>
        </p:nvSpPr>
        <p:spPr>
          <a:xfrm>
            <a:off x="-1" y="1524002"/>
            <a:ext cx="4564743" cy="2663369"/>
          </a:xfrm>
          <a:prstGeom prst="rect">
            <a:avLst/>
          </a:prstGeom>
          <a:solidFill>
            <a:srgbClr val="58595B">
              <a:alpha val="81000"/>
            </a:srgbClr>
          </a:solidFill>
        </p:spPr>
        <p:txBody>
          <a:bodyPr wrap="square" rtlCol="0">
            <a:normAutofit/>
          </a:bodyPr>
          <a:lstStyle/>
          <a:p>
            <a:endParaRPr lang="en-US" sz="2800" baseline="0" dirty="0">
              <a:solidFill>
                <a:schemeClr val="bg1"/>
              </a:solidFill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159196" y="1761558"/>
            <a:ext cx="4184204" cy="2299453"/>
          </a:xfrm>
        </p:spPr>
        <p:txBody>
          <a:bodyPr anchor="ctr" anchorCtr="0"/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0410133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_Whi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"/>
            <a:ext cx="7886700" cy="123120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t>28/11/2018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49235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_Whi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t>28/11/2018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03413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_Whi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rgbClr val="58595B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t>28/11/2018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06788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_Whi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46400"/>
            <a:ext cx="3886200" cy="48305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46400"/>
            <a:ext cx="3886200" cy="48305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t>28/11/2018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55750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_Whi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t>28/11/2018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79057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_Whi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t>28/11/2018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10878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_Whi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t>28/11/2018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40364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_Whi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t>28/11/2018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t>‹#›</a:t>
            </a:fld>
            <a:endParaRPr lang="en-GB"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3"/>
          </p:nvPr>
        </p:nvSpPr>
        <p:spPr>
          <a:xfrm>
            <a:off x="628650" y="856801"/>
            <a:ext cx="7967663" cy="5270950"/>
          </a:xfr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54578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Pictures_Whi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t>28/11/2018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t>‹#›</a:t>
            </a:fld>
            <a:endParaRPr lang="en-GB"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3"/>
          </p:nvPr>
        </p:nvSpPr>
        <p:spPr>
          <a:xfrm>
            <a:off x="273600" y="547688"/>
            <a:ext cx="4306338" cy="5600700"/>
          </a:xfrm>
        </p:spPr>
        <p:txBody>
          <a:bodyPr/>
          <a:lstStyle/>
          <a:p>
            <a:endParaRPr lang="en-GB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4"/>
          </p:nvPr>
        </p:nvSpPr>
        <p:spPr>
          <a:xfrm>
            <a:off x="4651375" y="539750"/>
            <a:ext cx="4233863" cy="5608638"/>
          </a:xfr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49021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_Whi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t>28/11/2018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35787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_Whi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t>28/11/2018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503595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_Whi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t>28/11/2018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976903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_Whi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t>28/11/2018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58133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CIPD End Slide with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4401"/>
            <a:ext cx="9144001" cy="685800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5393" y="494063"/>
            <a:ext cx="1422302" cy="809137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11C1156-9F48-442B-9650-93B414C8510A}" type="datetimeFigureOut">
              <a:rPr lang="en-GB" smtClean="0"/>
              <a:pPr/>
              <a:t>28/11/2018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329394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_Purpl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t>28/11/2018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77093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_Purpl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t>28/11/2018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093511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_Purpl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rgbClr val="58595B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t>28/11/2018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918576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_Purpl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46400"/>
            <a:ext cx="3886200" cy="48305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46400"/>
            <a:ext cx="3886200" cy="48305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t>28/11/2018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32010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_Purpl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t>28/11/2018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171783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_Purpl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t>28/11/2018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841899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_Purpl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t>28/11/2018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89571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_Purpl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t>28/11/2018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t>‹#›</a:t>
            </a:fld>
            <a:endParaRPr lang="en-GB"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3"/>
          </p:nvPr>
        </p:nvSpPr>
        <p:spPr>
          <a:xfrm>
            <a:off x="628650" y="856801"/>
            <a:ext cx="7967663" cy="5270950"/>
          </a:xfr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663007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Pictures_Purpl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t>28/11/2018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t>‹#›</a:t>
            </a:fld>
            <a:endParaRPr lang="en-GB"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3"/>
          </p:nvPr>
        </p:nvSpPr>
        <p:spPr>
          <a:xfrm>
            <a:off x="273600" y="547688"/>
            <a:ext cx="4306338" cy="5600700"/>
          </a:xfrm>
        </p:spPr>
        <p:txBody>
          <a:bodyPr/>
          <a:lstStyle/>
          <a:p>
            <a:endParaRPr lang="en-GB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4"/>
          </p:nvPr>
        </p:nvSpPr>
        <p:spPr>
          <a:xfrm>
            <a:off x="4651375" y="539750"/>
            <a:ext cx="4233863" cy="5608638"/>
          </a:xfr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361284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_Purpl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t>28/11/2018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144209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_Purpl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t>28/11/2018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985249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_Purpl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t>28/11/2018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204731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_Purpl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t>28/11/2018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57297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_Sla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t>28/11/2018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332381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_Sla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t>28/11/2018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776593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_Sla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rgbClr val="58595B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t>28/11/2018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478433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_Sla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46400"/>
            <a:ext cx="3886200" cy="48305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46400"/>
            <a:ext cx="3886200" cy="48305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t>28/11/2018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689073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_Sla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t>28/11/2018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092542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_Sla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t>28/11/2018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644637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_Sla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t>28/11/2018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796171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_Sla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t>28/11/2018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t>‹#›</a:t>
            </a:fld>
            <a:endParaRPr lang="en-GB"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3"/>
          </p:nvPr>
        </p:nvSpPr>
        <p:spPr>
          <a:xfrm>
            <a:off x="628650" y="856801"/>
            <a:ext cx="7967663" cy="5270950"/>
          </a:xfr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276499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Pictures_Sla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t>28/11/2018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t>‹#›</a:t>
            </a:fld>
            <a:endParaRPr lang="en-GB"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3"/>
          </p:nvPr>
        </p:nvSpPr>
        <p:spPr>
          <a:xfrm>
            <a:off x="273600" y="547688"/>
            <a:ext cx="4306338" cy="5600700"/>
          </a:xfrm>
        </p:spPr>
        <p:txBody>
          <a:bodyPr/>
          <a:lstStyle/>
          <a:p>
            <a:endParaRPr lang="en-GB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4"/>
          </p:nvPr>
        </p:nvSpPr>
        <p:spPr>
          <a:xfrm>
            <a:off x="4651375" y="539750"/>
            <a:ext cx="4233863" cy="5608638"/>
          </a:xfr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001430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_Sla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t>28/11/2018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724126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_Sla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t>28/11/2018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80593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_Sla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t>28/11/2018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128652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_Sla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t>28/11/2018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003135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_WhitePl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t>28/11/2018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6650" y="331480"/>
            <a:ext cx="1422000" cy="483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72506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_WhitePl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t>28/11/2018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58196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_WhitePl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rgbClr val="58595B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t>28/11/2018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6650" y="331480"/>
            <a:ext cx="1422000" cy="483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935178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_WhitePl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46400"/>
            <a:ext cx="3886200" cy="48305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46400"/>
            <a:ext cx="3886200" cy="48305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t>28/11/2018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9810030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_WhitePl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t>28/11/2018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966305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_WhitePl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t>28/11/2018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030692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_WhitePl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t>28/11/2018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030200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_WhitePl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t>28/11/2018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t>‹#›</a:t>
            </a:fld>
            <a:endParaRPr lang="en-GB"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3"/>
          </p:nvPr>
        </p:nvSpPr>
        <p:spPr>
          <a:xfrm>
            <a:off x="628650" y="856801"/>
            <a:ext cx="7967663" cy="5270950"/>
          </a:xfr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54095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Pictues_WhitePl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t>28/11/2018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t>‹#›</a:t>
            </a:fld>
            <a:endParaRPr lang="en-GB"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3"/>
          </p:nvPr>
        </p:nvSpPr>
        <p:spPr>
          <a:xfrm>
            <a:off x="273600" y="547688"/>
            <a:ext cx="4306338" cy="5600700"/>
          </a:xfrm>
        </p:spPr>
        <p:txBody>
          <a:bodyPr/>
          <a:lstStyle/>
          <a:p>
            <a:endParaRPr lang="en-GB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4"/>
          </p:nvPr>
        </p:nvSpPr>
        <p:spPr>
          <a:xfrm>
            <a:off x="4651375" y="539750"/>
            <a:ext cx="4233863" cy="5608638"/>
          </a:xfr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824519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_WhitePl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t>28/11/2018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2530980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_WhitePl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t>28/11/2018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6162192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_WhitePl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t>28/11/2018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9182319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_WhitePl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t>28/11/2018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35811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8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5" Type="http://schemas.openxmlformats.org/officeDocument/2006/relationships/image" Target="../media/image7.png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.xml"/><Relationship Id="rId13" Type="http://schemas.openxmlformats.org/officeDocument/2006/relationships/slideLayout" Target="../slideLayouts/slideLayout42.xml"/><Relationship Id="rId3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6.xml"/><Relationship Id="rId12" Type="http://schemas.openxmlformats.org/officeDocument/2006/relationships/slideLayout" Target="../slideLayouts/slideLayout41.xml"/><Relationship Id="rId2" Type="http://schemas.openxmlformats.org/officeDocument/2006/relationships/slideLayout" Target="../slideLayouts/slideLayout31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40.xml"/><Relationship Id="rId5" Type="http://schemas.openxmlformats.org/officeDocument/2006/relationships/slideLayout" Target="../slideLayouts/slideLayout34.xml"/><Relationship Id="rId15" Type="http://schemas.openxmlformats.org/officeDocument/2006/relationships/image" Target="../media/image7.png"/><Relationship Id="rId10" Type="http://schemas.openxmlformats.org/officeDocument/2006/relationships/slideLayout" Target="../slideLayouts/slideLayout39.xml"/><Relationship Id="rId4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8.xml"/><Relationship Id="rId1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0.xml"/><Relationship Id="rId13" Type="http://schemas.openxmlformats.org/officeDocument/2006/relationships/slideLayout" Target="../slideLayouts/slideLayout55.xml"/><Relationship Id="rId3" Type="http://schemas.openxmlformats.org/officeDocument/2006/relationships/slideLayout" Target="../slideLayouts/slideLayout45.xml"/><Relationship Id="rId7" Type="http://schemas.openxmlformats.org/officeDocument/2006/relationships/slideLayout" Target="../slideLayouts/slideLayout49.xml"/><Relationship Id="rId12" Type="http://schemas.openxmlformats.org/officeDocument/2006/relationships/slideLayout" Target="../slideLayouts/slideLayout54.xml"/><Relationship Id="rId2" Type="http://schemas.openxmlformats.org/officeDocument/2006/relationships/slideLayout" Target="../slideLayouts/slideLayout44.xml"/><Relationship Id="rId1" Type="http://schemas.openxmlformats.org/officeDocument/2006/relationships/slideLayout" Target="../slideLayouts/slideLayout43.xml"/><Relationship Id="rId6" Type="http://schemas.openxmlformats.org/officeDocument/2006/relationships/slideLayout" Target="../slideLayouts/slideLayout48.xml"/><Relationship Id="rId11" Type="http://schemas.openxmlformats.org/officeDocument/2006/relationships/slideLayout" Target="../slideLayouts/slideLayout53.xml"/><Relationship Id="rId5" Type="http://schemas.openxmlformats.org/officeDocument/2006/relationships/slideLayout" Target="../slideLayouts/slideLayout47.xml"/><Relationship Id="rId10" Type="http://schemas.openxmlformats.org/officeDocument/2006/relationships/slideLayout" Target="../slideLayouts/slideLayout52.xml"/><Relationship Id="rId4" Type="http://schemas.openxmlformats.org/officeDocument/2006/relationships/slideLayout" Target="../slideLayouts/slideLayout46.xml"/><Relationship Id="rId9" Type="http://schemas.openxmlformats.org/officeDocument/2006/relationships/slideLayout" Target="../slideLayouts/slideLayout51.xml"/><Relationship Id="rId14" Type="http://schemas.openxmlformats.org/officeDocument/2006/relationships/theme" Target="../theme/theme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"/>
            <a:ext cx="7886700" cy="1231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21624"/>
            <a:ext cx="7886700" cy="48991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58595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111C1156-9F48-442B-9650-93B414C8510A}" type="datetimeFigureOut">
              <a:rPr lang="en-GB" smtClean="0"/>
              <a:pPr/>
              <a:t>28/11/2018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rgbClr val="58595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rgbClr val="58595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5524" y="5059524"/>
            <a:ext cx="1798476" cy="179847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083" y="6363946"/>
            <a:ext cx="786059" cy="27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31121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  <p:sldLayoutId id="2147483757" r:id="rId2"/>
    <p:sldLayoutId id="2147483662" r:id="rId3"/>
    <p:sldLayoutId id="2147483661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72" r:id="rId10"/>
    <p:sldLayoutId id="2147483712" r:id="rId11"/>
    <p:sldLayoutId id="2147483668" r:id="rId12"/>
    <p:sldLayoutId id="2147483669" r:id="rId13"/>
    <p:sldLayoutId id="2147483670" r:id="rId14"/>
    <p:sldLayoutId id="2147483671" r:id="rId15"/>
    <p:sldLayoutId id="2147483756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800" kern="1200">
          <a:solidFill>
            <a:srgbClr val="520D5D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DA1D52"/>
        </a:buClr>
        <a:buFont typeface="Arial" panose="020B0604020202020204" pitchFamily="34" charset="0"/>
        <a:buChar char="•"/>
        <a:defRPr sz="2500" kern="1200" baseline="0">
          <a:solidFill>
            <a:srgbClr val="58595B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DA1D52"/>
        </a:buClr>
        <a:buFont typeface="Arial" panose="020B0604020202020204" pitchFamily="34" charset="0"/>
        <a:buChar char="•"/>
        <a:defRPr sz="2000" kern="1200">
          <a:solidFill>
            <a:srgbClr val="58595B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DA1D52"/>
        </a:buClr>
        <a:buFont typeface="Arial" panose="020B0604020202020204" pitchFamily="34" charset="0"/>
        <a:buChar char="•"/>
        <a:defRPr sz="2000" kern="1200">
          <a:solidFill>
            <a:srgbClr val="58595B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DA1D52"/>
        </a:buClr>
        <a:buFont typeface="Arial" panose="020B0604020202020204" pitchFamily="34" charset="0"/>
        <a:buChar char="•"/>
        <a:defRPr sz="1800" kern="1200">
          <a:solidFill>
            <a:srgbClr val="58595B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DA1D52"/>
        </a:buClr>
        <a:buFont typeface="Arial" panose="020B0604020202020204" pitchFamily="34" charset="0"/>
        <a:buChar char="•"/>
        <a:defRPr sz="1800" kern="1200">
          <a:solidFill>
            <a:srgbClr val="58595B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DBD3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"/>
            <a:ext cx="7886700" cy="1231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21624"/>
            <a:ext cx="7886700" cy="48991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58595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111C1156-9F48-442B-9650-93B414C8510A}" type="datetimeFigureOut">
              <a:rPr lang="en-GB" smtClean="0"/>
              <a:pPr/>
              <a:t>28/11/2018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rgbClr val="58595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rgbClr val="58595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5524" y="5059524"/>
            <a:ext cx="1798476" cy="179847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083" y="6363946"/>
            <a:ext cx="786059" cy="27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5061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5" r:id="rId12"/>
    <p:sldLayoutId id="2147483726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800" kern="1200">
          <a:solidFill>
            <a:srgbClr val="520D5D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DA1D52"/>
        </a:buClr>
        <a:buFont typeface="Arial" panose="020B0604020202020204" pitchFamily="34" charset="0"/>
        <a:buChar char="•"/>
        <a:defRPr sz="2500" kern="1200">
          <a:solidFill>
            <a:srgbClr val="58595B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DA1D52"/>
        </a:buClr>
        <a:buFont typeface="Arial" panose="020B0604020202020204" pitchFamily="34" charset="0"/>
        <a:buChar char="•"/>
        <a:defRPr sz="2000" kern="1200">
          <a:solidFill>
            <a:srgbClr val="58595B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DA1D52"/>
        </a:buClr>
        <a:buFont typeface="Arial" panose="020B0604020202020204" pitchFamily="34" charset="0"/>
        <a:buChar char="•"/>
        <a:defRPr sz="2000" kern="1200">
          <a:solidFill>
            <a:srgbClr val="58595B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DA1D52"/>
        </a:buClr>
        <a:buFont typeface="Arial" panose="020B0604020202020204" pitchFamily="34" charset="0"/>
        <a:buChar char="•"/>
        <a:defRPr sz="1800" kern="1200">
          <a:solidFill>
            <a:srgbClr val="58595B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DA1D52"/>
        </a:buClr>
        <a:buFont typeface="Arial" panose="020B0604020202020204" pitchFamily="34" charset="0"/>
        <a:buChar char="•"/>
        <a:defRPr sz="1800" kern="1200">
          <a:solidFill>
            <a:srgbClr val="58595B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DADB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"/>
            <a:ext cx="7886700" cy="1231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21624"/>
            <a:ext cx="7886700" cy="48991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58595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111C1156-9F48-442B-9650-93B414C8510A}" type="datetimeFigureOut">
              <a:rPr lang="en-GB" smtClean="0"/>
              <a:pPr/>
              <a:t>28/11/2018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rgbClr val="58595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rgbClr val="58595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5524" y="5059524"/>
            <a:ext cx="1798476" cy="179847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083" y="6363946"/>
            <a:ext cx="786059" cy="27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059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2" r:id="rId1"/>
    <p:sldLayoutId id="2147483743" r:id="rId2"/>
    <p:sldLayoutId id="2147483744" r:id="rId3"/>
    <p:sldLayoutId id="2147483745" r:id="rId4"/>
    <p:sldLayoutId id="2147483746" r:id="rId5"/>
    <p:sldLayoutId id="2147483747" r:id="rId6"/>
    <p:sldLayoutId id="2147483748" r:id="rId7"/>
    <p:sldLayoutId id="2147483749" r:id="rId8"/>
    <p:sldLayoutId id="2147483750" r:id="rId9"/>
    <p:sldLayoutId id="2147483751" r:id="rId10"/>
    <p:sldLayoutId id="2147483752" r:id="rId11"/>
    <p:sldLayoutId id="2147483753" r:id="rId12"/>
    <p:sldLayoutId id="2147483754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800" kern="1200">
          <a:solidFill>
            <a:srgbClr val="520D5D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DA1D52"/>
        </a:buClr>
        <a:buFont typeface="Arial" panose="020B0604020202020204" pitchFamily="34" charset="0"/>
        <a:buChar char="•"/>
        <a:defRPr sz="2500" kern="1200">
          <a:solidFill>
            <a:srgbClr val="58595B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DA1D52"/>
        </a:buClr>
        <a:buFont typeface="Arial" panose="020B0604020202020204" pitchFamily="34" charset="0"/>
        <a:buChar char="•"/>
        <a:defRPr sz="2000" kern="1200">
          <a:solidFill>
            <a:srgbClr val="58595B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DA1D52"/>
        </a:buClr>
        <a:buFont typeface="Arial" panose="020B0604020202020204" pitchFamily="34" charset="0"/>
        <a:buChar char="•"/>
        <a:defRPr sz="2000" kern="1200">
          <a:solidFill>
            <a:srgbClr val="58595B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DA1D52"/>
        </a:buClr>
        <a:buFont typeface="Arial" panose="020B0604020202020204" pitchFamily="34" charset="0"/>
        <a:buChar char="•"/>
        <a:defRPr sz="1800" kern="1200">
          <a:solidFill>
            <a:srgbClr val="58595B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DA1D52"/>
        </a:buClr>
        <a:buFont typeface="Arial" panose="020B0604020202020204" pitchFamily="34" charset="0"/>
        <a:buChar char="•"/>
        <a:defRPr sz="1800" kern="1200">
          <a:solidFill>
            <a:srgbClr val="58595B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"/>
            <a:ext cx="7886700" cy="1231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21624"/>
            <a:ext cx="7886700" cy="48991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58595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111C1156-9F48-442B-9650-93B414C8510A}" type="datetimeFigureOut">
              <a:rPr lang="en-GB" smtClean="0"/>
              <a:pPr/>
              <a:t>28/11/2018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rgbClr val="58595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rgbClr val="58595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47608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8" r:id="rId1"/>
    <p:sldLayoutId id="2147483729" r:id="rId2"/>
    <p:sldLayoutId id="2147483730" r:id="rId3"/>
    <p:sldLayoutId id="2147483731" r:id="rId4"/>
    <p:sldLayoutId id="2147483732" r:id="rId5"/>
    <p:sldLayoutId id="2147483733" r:id="rId6"/>
    <p:sldLayoutId id="2147483734" r:id="rId7"/>
    <p:sldLayoutId id="2147483735" r:id="rId8"/>
    <p:sldLayoutId id="2147483736" r:id="rId9"/>
    <p:sldLayoutId id="2147483737" r:id="rId10"/>
    <p:sldLayoutId id="2147483738" r:id="rId11"/>
    <p:sldLayoutId id="2147483739" r:id="rId12"/>
    <p:sldLayoutId id="2147483740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800" kern="1200">
          <a:solidFill>
            <a:srgbClr val="520D5D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DA1D52"/>
        </a:buClr>
        <a:buFont typeface="Arial" panose="020B0604020202020204" pitchFamily="34" charset="0"/>
        <a:buChar char="•"/>
        <a:defRPr sz="2500" kern="1200">
          <a:solidFill>
            <a:srgbClr val="58595B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DA1D52"/>
        </a:buClr>
        <a:buFont typeface="Arial" panose="020B0604020202020204" pitchFamily="34" charset="0"/>
        <a:buChar char="•"/>
        <a:defRPr sz="2000" kern="1200">
          <a:solidFill>
            <a:srgbClr val="58595B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DA1D52"/>
        </a:buClr>
        <a:buFont typeface="Arial" panose="020B0604020202020204" pitchFamily="34" charset="0"/>
        <a:buChar char="•"/>
        <a:defRPr sz="2000" kern="1200">
          <a:solidFill>
            <a:srgbClr val="58595B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DA1D52"/>
        </a:buClr>
        <a:buFont typeface="Arial" panose="020B0604020202020204" pitchFamily="34" charset="0"/>
        <a:buChar char="•"/>
        <a:defRPr sz="1800" kern="1200">
          <a:solidFill>
            <a:srgbClr val="58595B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DA1D52"/>
        </a:buClr>
        <a:buFont typeface="Arial" panose="020B0604020202020204" pitchFamily="34" charset="0"/>
        <a:buChar char="•"/>
        <a:defRPr sz="1800" kern="1200">
          <a:solidFill>
            <a:srgbClr val="58595B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ext Box 2"/>
          <p:cNvSpPr txBox="1">
            <a:spLocks noChangeArrowheads="1"/>
          </p:cNvSpPr>
          <p:nvPr/>
        </p:nvSpPr>
        <p:spPr bwMode="auto">
          <a:xfrm>
            <a:off x="685800" y="914400"/>
            <a:ext cx="7543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altLang="en-US"/>
          </a:p>
        </p:txBody>
      </p:sp>
      <p:sp>
        <p:nvSpPr>
          <p:cNvPr id="16386" name="Text Box 3"/>
          <p:cNvSpPr txBox="1">
            <a:spLocks noChangeArrowheads="1"/>
          </p:cNvSpPr>
          <p:nvPr/>
        </p:nvSpPr>
        <p:spPr bwMode="auto">
          <a:xfrm>
            <a:off x="685800" y="685800"/>
            <a:ext cx="7918450" cy="680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sz="4000" b="1">
                <a:latin typeface="Arial" panose="020B0604020202020204" pitchFamily="34" charset="0"/>
                <a:cs typeface="Arial" panose="020B0604020202020204" pitchFamily="34" charset="0"/>
              </a:rPr>
              <a:t>Chapter 4 objectives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To enable learners to: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Develop policies and practices which promote equal opportunities and diversity at work.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 Put the case in favour of actively promoting diversity.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 Advise managers about legal rights and responsibilities in the field of discrimination law.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 Advise about how best to develop and manage culturally diverse teams of staff. 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endParaRPr lang="en-US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spcBef>
                <a:spcPct val="50000"/>
              </a:spcBef>
            </a:pPr>
            <a:endParaRPr lang="en-GB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spcBef>
                <a:spcPct val="50000"/>
              </a:spcBef>
              <a:buFontTx/>
              <a:buChar char="•"/>
            </a:pPr>
            <a:endParaRPr lang="en-GB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spcBef>
                <a:spcPct val="50000"/>
              </a:spcBef>
            </a:pPr>
            <a:endParaRPr lang="en-GB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77366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ext Box 2"/>
          <p:cNvSpPr txBox="1">
            <a:spLocks noChangeArrowheads="1"/>
          </p:cNvSpPr>
          <p:nvPr/>
        </p:nvSpPr>
        <p:spPr bwMode="auto">
          <a:xfrm>
            <a:off x="685800" y="914400"/>
            <a:ext cx="7543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altLang="en-US"/>
          </a:p>
        </p:txBody>
      </p:sp>
      <p:sp>
        <p:nvSpPr>
          <p:cNvPr id="18434" name="Text Box 3"/>
          <p:cNvSpPr txBox="1">
            <a:spLocks noChangeArrowheads="1"/>
          </p:cNvSpPr>
          <p:nvPr/>
        </p:nvSpPr>
        <p:spPr bwMode="auto">
          <a:xfrm>
            <a:off x="685800" y="685800"/>
            <a:ext cx="7924800" cy="569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sz="4000" b="1">
                <a:latin typeface="Arial" panose="020B0604020202020204" pitchFamily="34" charset="0"/>
                <a:cs typeface="Arial" panose="020B0604020202020204" pitchFamily="34" charset="0"/>
              </a:rPr>
              <a:t>Discrimination at work (1)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Fairness is one of the main criteria that should be used to evaluate any HR policy, intervention or decision.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Principles derived from</a:t>
            </a:r>
            <a:r>
              <a:rPr lang="ja-JP" altLang="en-GB"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en-GB" altLang="ja-JP">
                <a:latin typeface="Arial" panose="020B0604020202020204" pitchFamily="34" charset="0"/>
                <a:cs typeface="Arial" panose="020B0604020202020204" pitchFamily="34" charset="0"/>
              </a:rPr>
              <a:t>equity theory</a:t>
            </a:r>
            <a:r>
              <a:rPr lang="ja-JP" altLang="en-GB">
                <a:latin typeface="Arial" panose="020B0604020202020204" pitchFamily="34" charset="0"/>
                <a:cs typeface="Arial" panose="020B0604020202020204" pitchFamily="34" charset="0"/>
              </a:rPr>
              <a:t>’</a:t>
            </a:r>
            <a:r>
              <a:rPr lang="en-GB" altLang="ja-JP">
                <a:latin typeface="Arial" panose="020B0604020202020204" pitchFamily="34" charset="0"/>
                <a:cs typeface="Arial" panose="020B0604020202020204" pitchFamily="34" charset="0"/>
              </a:rPr>
              <a:t>(Adams, 1963):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 Ensure fair dealing is followed across all areas.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 Recognise and fight against discrimination.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 Promote diversity.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Despite legislation, discrimination on a number of different grounds remains a feature of workplaces in the UK and around the world.</a:t>
            </a:r>
          </a:p>
          <a:p>
            <a:pPr eaLnBrk="1" hangingPunct="1">
              <a:spcBef>
                <a:spcPct val="50000"/>
              </a:spcBef>
            </a:pPr>
            <a:endParaRPr lang="en-GB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09533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ext Box 2"/>
          <p:cNvSpPr txBox="1">
            <a:spLocks noChangeArrowheads="1"/>
          </p:cNvSpPr>
          <p:nvPr/>
        </p:nvSpPr>
        <p:spPr bwMode="auto">
          <a:xfrm>
            <a:off x="685800" y="914400"/>
            <a:ext cx="7543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altLang="en-US"/>
          </a:p>
        </p:txBody>
      </p:sp>
      <p:sp>
        <p:nvSpPr>
          <p:cNvPr id="20482" name="Text Box 3"/>
          <p:cNvSpPr txBox="1">
            <a:spLocks noChangeArrowheads="1"/>
          </p:cNvSpPr>
          <p:nvPr/>
        </p:nvSpPr>
        <p:spPr bwMode="auto">
          <a:xfrm>
            <a:off x="685800" y="685800"/>
            <a:ext cx="7924800" cy="661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sz="4000" b="1">
                <a:latin typeface="Arial" panose="020B0604020202020204" pitchFamily="34" charset="0"/>
                <a:cs typeface="Arial" panose="020B0604020202020204" pitchFamily="34" charset="0"/>
              </a:rPr>
              <a:t>Discrimination at work (2)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There are several explanations for persistent pay gaps and employment gaps between different groups: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 stereotyping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 prejudice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 status characteristics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 social roles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 prototype matching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 similarity attraction/social identity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 group composition.</a:t>
            </a:r>
          </a:p>
          <a:p>
            <a:pPr eaLnBrk="1" hangingPunct="1">
              <a:spcBef>
                <a:spcPct val="50000"/>
              </a:spcBef>
            </a:pPr>
            <a:endParaRPr lang="en-GB" altLang="en-US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spcBef>
                <a:spcPct val="50000"/>
              </a:spcBef>
            </a:pPr>
            <a:endParaRPr lang="en-GB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00080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ext Box 2"/>
          <p:cNvSpPr txBox="1">
            <a:spLocks noChangeArrowheads="1"/>
          </p:cNvSpPr>
          <p:nvPr/>
        </p:nvSpPr>
        <p:spPr bwMode="auto">
          <a:xfrm>
            <a:off x="685800" y="914400"/>
            <a:ext cx="7543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altLang="en-US"/>
          </a:p>
        </p:txBody>
      </p:sp>
      <p:sp>
        <p:nvSpPr>
          <p:cNvPr id="22530" name="Text Box 3"/>
          <p:cNvSpPr txBox="1">
            <a:spLocks noChangeArrowheads="1"/>
          </p:cNvSpPr>
          <p:nvPr/>
        </p:nvSpPr>
        <p:spPr bwMode="auto">
          <a:xfrm>
            <a:off x="685800" y="685800"/>
            <a:ext cx="7924800" cy="483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sz="4000" b="1">
                <a:latin typeface="Arial" panose="020B0604020202020204" pitchFamily="34" charset="0"/>
                <a:cs typeface="Arial" panose="020B0604020202020204" pitchFamily="34" charset="0"/>
              </a:rPr>
              <a:t>Tackling inequality and promoting diversity (1)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Three main reasons: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 legal compliance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 reputation as an employer and overall corporate reputation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 ethical/moral case.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There has been a switch in focus in recent years from ensuring equal opportunities to managing diversity. </a:t>
            </a:r>
          </a:p>
        </p:txBody>
      </p:sp>
    </p:spTree>
    <p:extLst>
      <p:ext uri="{BB962C8B-B14F-4D97-AF65-F5344CB8AC3E}">
        <p14:creationId xmlns:p14="http://schemas.microsoft.com/office/powerpoint/2010/main" val="19688219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extBox 1"/>
          <p:cNvSpPr txBox="1">
            <a:spLocks noChangeArrowheads="1"/>
          </p:cNvSpPr>
          <p:nvPr/>
        </p:nvSpPr>
        <p:spPr bwMode="auto">
          <a:xfrm>
            <a:off x="539750" y="620713"/>
            <a:ext cx="8135938" cy="372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en-GB" altLang="en-US" sz="4000" b="1">
                <a:latin typeface="Arial" panose="020B0604020202020204" pitchFamily="34" charset="0"/>
                <a:cs typeface="Arial" panose="020B0604020202020204" pitchFamily="34" charset="0"/>
              </a:rPr>
              <a:t>Tackling inequality and promoting diversity (2)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Managing diversity means being: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 less focused on minorities, seeking to recognise and value the differences that all people exhibit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 more dependent on a business case than a moral case.</a:t>
            </a:r>
          </a:p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55390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ext Box 2"/>
          <p:cNvSpPr txBox="1">
            <a:spLocks noChangeArrowheads="1"/>
          </p:cNvSpPr>
          <p:nvPr/>
        </p:nvSpPr>
        <p:spPr bwMode="auto">
          <a:xfrm>
            <a:off x="685800" y="914400"/>
            <a:ext cx="7543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altLang="en-US"/>
          </a:p>
        </p:txBody>
      </p:sp>
      <p:sp>
        <p:nvSpPr>
          <p:cNvPr id="25602" name="Text Box 3"/>
          <p:cNvSpPr txBox="1">
            <a:spLocks noChangeArrowheads="1"/>
          </p:cNvSpPr>
          <p:nvPr/>
        </p:nvSpPr>
        <p:spPr bwMode="auto">
          <a:xfrm>
            <a:off x="685800" y="685800"/>
            <a:ext cx="7924800" cy="514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sz="4000" b="1">
                <a:latin typeface="Arial" panose="020B0604020202020204" pitchFamily="34" charset="0"/>
                <a:cs typeface="Arial" panose="020B0604020202020204" pitchFamily="34" charset="0"/>
              </a:rPr>
              <a:t>Practical initiatives (1)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Torrington et al. (2008) identify four distinct categories of employer approach: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 avoidance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 compliance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 valuing diversity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 sharing the value of diversity.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2009 IRS survey data suggests that employers are steadily moving</a:t>
            </a:r>
            <a:r>
              <a:rPr lang="ja-JP" altLang="en-GB"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en-GB" altLang="ja-JP">
                <a:latin typeface="Arial" panose="020B0604020202020204" pitchFamily="34" charset="0"/>
                <a:cs typeface="Arial" panose="020B0604020202020204" pitchFamily="34" charset="0"/>
              </a:rPr>
              <a:t>up</a:t>
            </a:r>
            <a:r>
              <a:rPr lang="ja-JP" altLang="en-GB">
                <a:latin typeface="Arial" panose="020B0604020202020204" pitchFamily="34" charset="0"/>
                <a:cs typeface="Arial" panose="020B0604020202020204" pitchFamily="34" charset="0"/>
              </a:rPr>
              <a:t>’</a:t>
            </a:r>
            <a:r>
              <a:rPr lang="en-GB" altLang="ja-JP">
                <a:latin typeface="Arial" panose="020B0604020202020204" pitchFamily="34" charset="0"/>
                <a:cs typeface="Arial" panose="020B0604020202020204" pitchFamily="34" charset="0"/>
              </a:rPr>
              <a:t>these categories and think beyond legal compliance.</a:t>
            </a:r>
            <a:endParaRPr lang="en-GB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4995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ext Box 2"/>
          <p:cNvSpPr txBox="1">
            <a:spLocks noChangeArrowheads="1"/>
          </p:cNvSpPr>
          <p:nvPr/>
        </p:nvSpPr>
        <p:spPr bwMode="auto">
          <a:xfrm>
            <a:off x="685800" y="914400"/>
            <a:ext cx="7543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altLang="en-US"/>
          </a:p>
        </p:txBody>
      </p:sp>
      <p:sp>
        <p:nvSpPr>
          <p:cNvPr id="27650" name="Text Box 3"/>
          <p:cNvSpPr txBox="1">
            <a:spLocks noChangeArrowheads="1"/>
          </p:cNvSpPr>
          <p:nvPr/>
        </p:nvSpPr>
        <p:spPr bwMode="auto">
          <a:xfrm>
            <a:off x="685800" y="685800"/>
            <a:ext cx="7924800" cy="569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sz="4000" b="1">
                <a:latin typeface="Arial" panose="020B0604020202020204" pitchFamily="34" charset="0"/>
                <a:cs typeface="Arial" panose="020B0604020202020204" pitchFamily="34" charset="0"/>
              </a:rPr>
              <a:t>Practical initiatives (2)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In 2007, the CIPD found the following in use: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 diversity awareness training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 employee attitude surveys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 diversity training for managers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 inclusion of diversity in mission statements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 setting diversity objectives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 applying diversity standards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 including diversity goals in performance standards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 rewarding and recognising diversity.</a:t>
            </a:r>
          </a:p>
        </p:txBody>
      </p:sp>
    </p:spTree>
    <p:extLst>
      <p:ext uri="{BB962C8B-B14F-4D97-AF65-F5344CB8AC3E}">
        <p14:creationId xmlns:p14="http://schemas.microsoft.com/office/powerpoint/2010/main" val="13482449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Text Box 2"/>
          <p:cNvSpPr txBox="1">
            <a:spLocks noChangeArrowheads="1"/>
          </p:cNvSpPr>
          <p:nvPr/>
        </p:nvSpPr>
        <p:spPr bwMode="auto">
          <a:xfrm>
            <a:off x="685800" y="914400"/>
            <a:ext cx="7543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altLang="en-US"/>
          </a:p>
        </p:txBody>
      </p:sp>
      <p:sp>
        <p:nvSpPr>
          <p:cNvPr id="29698" name="Text Box 3"/>
          <p:cNvSpPr txBox="1">
            <a:spLocks noChangeArrowheads="1"/>
          </p:cNvSpPr>
          <p:nvPr/>
        </p:nvSpPr>
        <p:spPr bwMode="auto">
          <a:xfrm>
            <a:off x="685800" y="685800"/>
            <a:ext cx="7924800" cy="550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sz="4000" b="1">
                <a:latin typeface="Arial" panose="020B0604020202020204" pitchFamily="34" charset="0"/>
                <a:cs typeface="Arial" panose="020B0604020202020204" pitchFamily="34" charset="0"/>
              </a:rPr>
              <a:t>Discrimination law (1)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Protected characteristics based on the European Union</a:t>
            </a:r>
            <a:r>
              <a:rPr lang="ja-JP" altLang="en-GB">
                <a:latin typeface="Arial" panose="020B0604020202020204" pitchFamily="34" charset="0"/>
                <a:cs typeface="Arial" panose="020B0604020202020204" pitchFamily="34" charset="0"/>
              </a:rPr>
              <a:t>’</a:t>
            </a:r>
            <a:r>
              <a:rPr lang="en-GB" altLang="ja-JP">
                <a:latin typeface="Arial" panose="020B0604020202020204" pitchFamily="34" charset="0"/>
                <a:cs typeface="Arial" panose="020B0604020202020204" pitchFamily="34" charset="0"/>
              </a:rPr>
              <a:t>s Equal Treatment Framework Directive: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 sex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 race, ethnicity and national origin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 disability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 sexual orientation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 religion or belief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 age</a:t>
            </a:r>
          </a:p>
          <a:p>
            <a:pPr eaLnBrk="1" hangingPunct="1">
              <a:spcBef>
                <a:spcPct val="50000"/>
              </a:spcBef>
            </a:pPr>
            <a:endParaRPr lang="en-GB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88149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ext Box 2"/>
          <p:cNvSpPr txBox="1">
            <a:spLocks noChangeArrowheads="1"/>
          </p:cNvSpPr>
          <p:nvPr/>
        </p:nvSpPr>
        <p:spPr bwMode="auto">
          <a:xfrm>
            <a:off x="685800" y="914400"/>
            <a:ext cx="7543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altLang="en-US"/>
          </a:p>
        </p:txBody>
      </p:sp>
      <p:sp>
        <p:nvSpPr>
          <p:cNvPr id="31746" name="Text Box 3"/>
          <p:cNvSpPr txBox="1">
            <a:spLocks noChangeArrowheads="1"/>
          </p:cNvSpPr>
          <p:nvPr/>
        </p:nvSpPr>
        <p:spPr bwMode="auto">
          <a:xfrm>
            <a:off x="685800" y="685800"/>
            <a:ext cx="7924800" cy="569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sz="4000" b="1">
                <a:latin typeface="Arial" panose="020B0604020202020204" pitchFamily="34" charset="0"/>
                <a:cs typeface="Arial" panose="020B0604020202020204" pitchFamily="34" charset="0"/>
              </a:rPr>
              <a:t>Discrimination law (2)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Other EU law provides protection in relation to: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 fixed-term and part-time working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 agency working (from October 2011).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UK statutes provide protection in relation to: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 trade union membership/non-membership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 marital status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 ex-offenders whose convictions are spent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 whistleblowers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 people undergoing gender reassignment.</a:t>
            </a:r>
          </a:p>
        </p:txBody>
      </p:sp>
    </p:spTree>
    <p:extLst>
      <p:ext uri="{BB962C8B-B14F-4D97-AF65-F5344CB8AC3E}">
        <p14:creationId xmlns:p14="http://schemas.microsoft.com/office/powerpoint/2010/main" val="6278737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Text Box 2"/>
          <p:cNvSpPr txBox="1">
            <a:spLocks noChangeArrowheads="1"/>
          </p:cNvSpPr>
          <p:nvPr/>
        </p:nvSpPr>
        <p:spPr bwMode="auto">
          <a:xfrm>
            <a:off x="685800" y="914400"/>
            <a:ext cx="7543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altLang="en-US"/>
          </a:p>
        </p:txBody>
      </p:sp>
      <p:sp>
        <p:nvSpPr>
          <p:cNvPr id="33794" name="Text Box 3"/>
          <p:cNvSpPr txBox="1">
            <a:spLocks noChangeArrowheads="1"/>
          </p:cNvSpPr>
          <p:nvPr/>
        </p:nvSpPr>
        <p:spPr bwMode="auto">
          <a:xfrm>
            <a:off x="685800" y="685800"/>
            <a:ext cx="7924800" cy="440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sz="4000" b="1">
                <a:latin typeface="Arial" panose="020B0604020202020204" pitchFamily="34" charset="0"/>
                <a:cs typeface="Arial" panose="020B0604020202020204" pitchFamily="34" charset="0"/>
              </a:rPr>
              <a:t>Types of claim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Four distinct types of claim can be brought against an employer by a worker, ex-worker or job applicant: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 direct discrimination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 indirect discrimination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 victimisation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 harassment</a:t>
            </a:r>
          </a:p>
          <a:p>
            <a:pPr eaLnBrk="1" hangingPunct="1">
              <a:spcBef>
                <a:spcPct val="50000"/>
              </a:spcBef>
            </a:pPr>
            <a:endParaRPr lang="en-GB" altLang="en-US">
              <a:latin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1802390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Text Box 2"/>
          <p:cNvSpPr txBox="1">
            <a:spLocks noChangeArrowheads="1"/>
          </p:cNvSpPr>
          <p:nvPr/>
        </p:nvSpPr>
        <p:spPr bwMode="auto">
          <a:xfrm>
            <a:off x="685800" y="914400"/>
            <a:ext cx="7543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altLang="en-US"/>
          </a:p>
        </p:txBody>
      </p:sp>
      <p:sp>
        <p:nvSpPr>
          <p:cNvPr id="35842" name="Text Box 3"/>
          <p:cNvSpPr txBox="1">
            <a:spLocks noChangeArrowheads="1"/>
          </p:cNvSpPr>
          <p:nvPr/>
        </p:nvSpPr>
        <p:spPr bwMode="auto">
          <a:xfrm>
            <a:off x="685800" y="685800"/>
            <a:ext cx="7924800" cy="3570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sz="4000" b="1">
                <a:latin typeface="Arial" panose="020B0604020202020204" pitchFamily="34" charset="0"/>
                <a:cs typeface="Arial" panose="020B0604020202020204" pitchFamily="34" charset="0"/>
              </a:rPr>
              <a:t>Remedies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Two types of compensation are awarded by employment tribunals when discrimination claims are successful: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 compensation for financial losses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 an award for injury to feelings. This usually accounts for the lion</a:t>
            </a:r>
            <a:r>
              <a:rPr lang="ja-JP" altLang="en-GB">
                <a:latin typeface="Arial" panose="020B0604020202020204" pitchFamily="34" charset="0"/>
                <a:cs typeface="Arial" panose="020B0604020202020204" pitchFamily="34" charset="0"/>
              </a:rPr>
              <a:t>’</a:t>
            </a:r>
            <a:r>
              <a:rPr lang="en-GB" altLang="ja-JP">
                <a:latin typeface="Arial" panose="020B0604020202020204" pitchFamily="34" charset="0"/>
                <a:cs typeface="Arial" panose="020B0604020202020204" pitchFamily="34" charset="0"/>
              </a:rPr>
              <a:t>s share of the overall payment.</a:t>
            </a:r>
          </a:p>
          <a:p>
            <a:pPr eaLnBrk="1" hangingPunct="1">
              <a:spcBef>
                <a:spcPct val="50000"/>
              </a:spcBef>
            </a:pPr>
            <a:endParaRPr lang="en-GB" altLang="en-US" sz="2000">
              <a:latin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4539266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Text Box 2"/>
          <p:cNvSpPr txBox="1">
            <a:spLocks noChangeArrowheads="1"/>
          </p:cNvSpPr>
          <p:nvPr/>
        </p:nvSpPr>
        <p:spPr bwMode="auto">
          <a:xfrm>
            <a:off x="685800" y="914400"/>
            <a:ext cx="7543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altLang="en-US"/>
          </a:p>
        </p:txBody>
      </p:sp>
      <p:sp>
        <p:nvSpPr>
          <p:cNvPr id="37890" name="Text Box 3"/>
          <p:cNvSpPr txBox="1">
            <a:spLocks noChangeArrowheads="1"/>
          </p:cNvSpPr>
          <p:nvPr/>
        </p:nvSpPr>
        <p:spPr bwMode="auto">
          <a:xfrm>
            <a:off x="685800" y="685800"/>
            <a:ext cx="7924800" cy="477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sz="4000" b="1">
                <a:latin typeface="Arial" panose="020B0604020202020204" pitchFamily="34" charset="0"/>
                <a:cs typeface="Arial" panose="020B0604020202020204" pitchFamily="34" charset="0"/>
              </a:rPr>
              <a:t>Cultural diversity (1)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Many organisations are becoming more culturally diverse, as a result of operating internationally or employing individuals from overseas.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Requirement for cultural sensitivity from all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Different categories of national culture: linear-active</a:t>
            </a:r>
            <a:r>
              <a:rPr lang="ja-JP" altLang="en-GB">
                <a:latin typeface="Arial" panose="020B0604020202020204" pitchFamily="34" charset="0"/>
                <a:cs typeface="Arial" panose="020B0604020202020204" pitchFamily="34" charset="0"/>
              </a:rPr>
              <a:t>’</a:t>
            </a:r>
            <a:r>
              <a:rPr lang="en-GB" altLang="ja-JP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ja-JP" altLang="en-GB"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en-GB" altLang="ja-JP">
                <a:latin typeface="Arial" panose="020B0604020202020204" pitchFamily="34" charset="0"/>
                <a:cs typeface="Arial" panose="020B0604020202020204" pitchFamily="34" charset="0"/>
              </a:rPr>
              <a:t>multi-active</a:t>
            </a:r>
            <a:r>
              <a:rPr lang="ja-JP" altLang="en-GB">
                <a:latin typeface="Arial" panose="020B0604020202020204" pitchFamily="34" charset="0"/>
                <a:cs typeface="Arial" panose="020B0604020202020204" pitchFamily="34" charset="0"/>
              </a:rPr>
              <a:t>’</a:t>
            </a:r>
            <a:r>
              <a:rPr lang="en-GB" altLang="ja-JP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ja-JP" altLang="en-GB"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en-GB" altLang="ja-JP">
                <a:latin typeface="Arial" panose="020B0604020202020204" pitchFamily="34" charset="0"/>
                <a:cs typeface="Arial" panose="020B0604020202020204" pitchFamily="34" charset="0"/>
              </a:rPr>
              <a:t>reactive</a:t>
            </a:r>
            <a:r>
              <a:rPr lang="ja-JP" altLang="en-GB">
                <a:latin typeface="Arial" panose="020B0604020202020204" pitchFamily="34" charset="0"/>
                <a:cs typeface="Arial" panose="020B0604020202020204" pitchFamily="34" charset="0"/>
              </a:rPr>
              <a:t>’</a:t>
            </a:r>
            <a:endParaRPr lang="en-GB" altLang="ja-JP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Hofstede (1980) mapped cultures according to key characteristics: power-distance, uncertainty avoidance, individualism and masculinity.</a:t>
            </a:r>
            <a:endParaRPr lang="en-GB" altLang="en-U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04528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Text Box 2"/>
          <p:cNvSpPr txBox="1">
            <a:spLocks noChangeArrowheads="1"/>
          </p:cNvSpPr>
          <p:nvPr/>
        </p:nvSpPr>
        <p:spPr bwMode="auto">
          <a:xfrm>
            <a:off x="685800" y="914400"/>
            <a:ext cx="7543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altLang="en-US"/>
          </a:p>
        </p:txBody>
      </p:sp>
      <p:sp>
        <p:nvSpPr>
          <p:cNvPr id="39938" name="Text Box 3"/>
          <p:cNvSpPr txBox="1">
            <a:spLocks noChangeArrowheads="1"/>
          </p:cNvSpPr>
          <p:nvPr/>
        </p:nvSpPr>
        <p:spPr bwMode="auto">
          <a:xfrm>
            <a:off x="685800" y="685800"/>
            <a:ext cx="7924800" cy="3846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sz="4000" b="1">
                <a:latin typeface="Arial" panose="020B0604020202020204" pitchFamily="34" charset="0"/>
                <a:cs typeface="Arial" panose="020B0604020202020204" pitchFamily="34" charset="0"/>
              </a:rPr>
              <a:t>Cultural diversity (2)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Attention needs to be paid to the management of expatriates, both at home and abroad, including: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 careful selection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 appropriate remuneration package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 culture and sensitivity training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 support with the transition.</a:t>
            </a:r>
          </a:p>
        </p:txBody>
      </p:sp>
    </p:spTree>
    <p:extLst>
      <p:ext uri="{BB962C8B-B14F-4D97-AF65-F5344CB8AC3E}">
        <p14:creationId xmlns:p14="http://schemas.microsoft.com/office/powerpoint/2010/main" val="1087821602"/>
      </p:ext>
    </p:extLst>
  </p:cSld>
  <p:clrMapOvr>
    <a:masterClrMapping/>
  </p:clrMapOvr>
</p:sld>
</file>

<file path=ppt/theme/theme1.xml><?xml version="1.0" encoding="utf-8"?>
<a:theme xmlns:a="http://schemas.openxmlformats.org/drawingml/2006/main" name="CIPD WhiteDottedPatte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IPD PurpleDottedPatte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IPD SlateDottedPatte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CIPD WhitePlain">
  <a:themeElements>
    <a:clrScheme name="Custom 1">
      <a:dk1>
        <a:srgbClr val="520D5D"/>
      </a:dk1>
      <a:lt1>
        <a:srgbClr val="FFFFFF"/>
      </a:lt1>
      <a:dk2>
        <a:srgbClr val="58595B"/>
      </a:dk2>
      <a:lt2>
        <a:srgbClr val="E7E6E6"/>
      </a:lt2>
      <a:accent1>
        <a:srgbClr val="520D5D"/>
      </a:accent1>
      <a:accent2>
        <a:srgbClr val="A991BC"/>
      </a:accent2>
      <a:accent3>
        <a:srgbClr val="58595B"/>
      </a:accent3>
      <a:accent4>
        <a:srgbClr val="E68286"/>
      </a:accent4>
      <a:accent5>
        <a:srgbClr val="DA1D52"/>
      </a:accent5>
      <a:accent6>
        <a:srgbClr val="DBD3E5"/>
      </a:accent6>
      <a:hlink>
        <a:srgbClr val="DA1D52"/>
      </a:hlink>
      <a:folHlink>
        <a:srgbClr val="520D5D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4F59197CE9A8C45A1FAF68A847A3CD6" ma:contentTypeVersion="1" ma:contentTypeDescription="Create a new document." ma:contentTypeScope="" ma:versionID="780e2b60fa495ae40af9fdb10f929f77">
  <xsd:schema xmlns:xsd="http://www.w3.org/2001/XMLSchema" xmlns:xs="http://www.w3.org/2001/XMLSchema" xmlns:p="http://schemas.microsoft.com/office/2006/metadata/properties" xmlns:ns1="http://schemas.microsoft.com/sharepoint/v3" targetNamespace="http://schemas.microsoft.com/office/2006/metadata/properties" ma:root="true" ma:fieldsID="18eccab7e06c40e5fe83bf06182e4b5b" ns1:_="">
    <xsd:import namespace="http://schemas.microsoft.com/sharepoint/v3"/>
    <xsd:element name="properties">
      <xsd:complexType>
        <xsd:sequence>
          <xsd:element name="documentManagement">
            <xsd:complexType>
              <xsd:all>
                <xsd:element ref="ns1:PublishingStartDate" minOccurs="0"/>
                <xsd:element ref="ns1:PublishingExpiration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PublishingStartDate" ma:index="8" nillable="true" ma:displayName="Scheduling Start Date" ma:description="Scheduling Start Date is a site column created by the Publishing feature. It is used to specify the date and time on which this page will first appear to site visitors." ma:hidden="true" ma:internalName="PublishingStartDate">
      <xsd:simpleType>
        <xsd:restriction base="dms:Unknown"/>
      </xsd:simpleType>
    </xsd:element>
    <xsd:element name="PublishingExpirationDate" ma:index="9" nillable="true" ma:displayName="Scheduling End Date" ma:description="Scheduling End Date is a site column created by the Publishing feature. It is used to specify the date and time on which this page will no longer appear to site visitors." ma:hidden="true" ma:internalName="PublishingExpirationDat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PublishingExpirationDate xmlns="http://schemas.microsoft.com/sharepoint/v3" xsi:nil="true"/>
    <PublishingStartDate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27A83033-A5AE-4B9F-97A2-2D79935AC2F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06179DC-3C21-44D2-B100-8673DD45087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01A996E-8F35-4EE5-A18E-4DB6ABEAD384}">
  <ds:schemaRefs>
    <ds:schemaRef ds:uri="http://schemas.microsoft.com/sharepoint/v3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459</TotalTime>
  <Words>631</Words>
  <Application>Microsoft Office PowerPoint</Application>
  <PresentationFormat>On-screen Show (4:3)</PresentationFormat>
  <Paragraphs>102</Paragraphs>
  <Slides>13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13</vt:i4>
      </vt:variant>
    </vt:vector>
  </HeadingPairs>
  <TitlesOfParts>
    <vt:vector size="22" baseType="lpstr">
      <vt:lpstr>Arial Unicode MS</vt:lpstr>
      <vt:lpstr>MS PGothic</vt:lpstr>
      <vt:lpstr>Arial</vt:lpstr>
      <vt:lpstr>Calibri</vt:lpstr>
      <vt:lpstr>Times New Roman</vt:lpstr>
      <vt:lpstr>CIPD WhiteDottedPattern</vt:lpstr>
      <vt:lpstr>CIPD PurpleDottedPattern</vt:lpstr>
      <vt:lpstr>CIPD SlateDottedPattern</vt:lpstr>
      <vt:lpstr>CIPD WhitePlain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Martina Becikova</dc:creator>
  <cp:lastModifiedBy>Lucy Carter</cp:lastModifiedBy>
  <cp:revision>104</cp:revision>
  <cp:lastPrinted>2015-01-15T17:29:00Z</cp:lastPrinted>
  <dcterms:created xsi:type="dcterms:W3CDTF">2014-12-02T11:31:52Z</dcterms:created>
  <dcterms:modified xsi:type="dcterms:W3CDTF">2018-11-28T10:20:55Z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0x01010024F59197CE9A8C45A1FAF68A847A3CD6</vt:lpwstr>
  </property>
</Properties>
</file>