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16"/>
  </p:notesMasterIdLst>
  <p:sldIdLst>
    <p:sldId id="256" r:id="rId2"/>
    <p:sldId id="257" r:id="rId3"/>
    <p:sldId id="258" r:id="rId4"/>
    <p:sldId id="259" r:id="rId5"/>
    <p:sldId id="260" r:id="rId6"/>
    <p:sldId id="261" r:id="rId7"/>
    <p:sldId id="267" r:id="rId8"/>
    <p:sldId id="262" r:id="rId9"/>
    <p:sldId id="263" r:id="rId10"/>
    <p:sldId id="264" r:id="rId11"/>
    <p:sldId id="268" r:id="rId12"/>
    <p:sldId id="269" r:id="rId13"/>
    <p:sldId id="271" r:id="rId14"/>
    <p:sldId id="270"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1D7933-3371-488A-98E9-A8C44095A9FD}" v="1566" dt="2021-10-27T09:04:15.268"/>
    <p1510:client id="{30EB854E-2E5C-DC1C-2FC2-1456D94D7177}" v="1767" dt="2021-10-27T13:53:31.3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729" autoAdjust="0"/>
    <p:restoredTop sz="94654"/>
  </p:normalViewPr>
  <p:slideViewPr>
    <p:cSldViewPr snapToGrid="0">
      <p:cViewPr varScale="1">
        <p:scale>
          <a:sx n="53" d="100"/>
          <a:sy n="53" d="100"/>
        </p:scale>
        <p:origin x="192" y="12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3E50DA-8DDD-4D8F-9C83-7744D8F95A7B}" type="doc">
      <dgm:prSet loTypeId="urn:microsoft.com/office/officeart/2016/7/layout/BasicLinearProcessNumbered" loCatId="process" qsTypeId="urn:microsoft.com/office/officeart/2005/8/quickstyle/simple3" qsCatId="simple" csTypeId="urn:microsoft.com/office/officeart/2005/8/colors/colorful1" csCatId="colorful" phldr="1"/>
      <dgm:spPr/>
      <dgm:t>
        <a:bodyPr/>
        <a:lstStyle/>
        <a:p>
          <a:endParaRPr lang="en-US"/>
        </a:p>
      </dgm:t>
    </dgm:pt>
    <dgm:pt modelId="{20960C35-1C88-4FE1-B08B-043E301575F2}">
      <dgm:prSet/>
      <dgm:spPr/>
      <dgm:t>
        <a:bodyPr/>
        <a:lstStyle/>
        <a:p>
          <a:r>
            <a:rPr lang="en-GB" dirty="0"/>
            <a:t>intelligence is illustrated through motor activity using our 5 senses. </a:t>
          </a:r>
          <a:endParaRPr lang="en-US" dirty="0"/>
        </a:p>
      </dgm:t>
    </dgm:pt>
    <dgm:pt modelId="{E543325A-1434-45CE-91AB-68118B3B0ECC}" type="parTrans" cxnId="{4E0829A2-EFA2-4014-92BF-72EF307DD478}">
      <dgm:prSet/>
      <dgm:spPr/>
      <dgm:t>
        <a:bodyPr/>
        <a:lstStyle/>
        <a:p>
          <a:endParaRPr lang="en-US"/>
        </a:p>
      </dgm:t>
    </dgm:pt>
    <dgm:pt modelId="{7960EAD3-35AD-474C-8BE6-BE7DAB2F6F8E}" type="sibTrans" cxnId="{4E0829A2-EFA2-4014-92BF-72EF307DD478}">
      <dgm:prSet phldrT="1" phldr="0"/>
      <dgm:spPr/>
      <dgm:t>
        <a:bodyPr/>
        <a:lstStyle/>
        <a:p>
          <a:r>
            <a:rPr lang="en-US"/>
            <a:t>1</a:t>
          </a:r>
        </a:p>
      </dgm:t>
    </dgm:pt>
    <dgm:pt modelId="{8C45703B-C798-4A6C-A2D1-7D624912E699}">
      <dgm:prSet/>
      <dgm:spPr/>
      <dgm:t>
        <a:bodyPr/>
        <a:lstStyle/>
        <a:p>
          <a:pPr rtl="0"/>
          <a:r>
            <a:rPr lang="en-GB" dirty="0"/>
            <a:t>Taste</a:t>
          </a:r>
          <a:r>
            <a:rPr lang="en-GB" dirty="0">
              <a:latin typeface="The Hand Extrablack"/>
            </a:rPr>
            <a:t>,</a:t>
          </a:r>
          <a:r>
            <a:rPr lang="en-GB" dirty="0"/>
            <a:t> smell</a:t>
          </a:r>
          <a:r>
            <a:rPr lang="en-GB" dirty="0">
              <a:latin typeface="The Hand Extrablack"/>
            </a:rPr>
            <a:t>, </a:t>
          </a:r>
          <a:r>
            <a:rPr lang="en-GB" dirty="0"/>
            <a:t>move, sit walk, run etc even small infants can act in intelligent ways, not only by thinking, but by acting physically on the environment in order to meet their goals (Candice York 2001). </a:t>
          </a:r>
          <a:endParaRPr lang="en-US" dirty="0"/>
        </a:p>
      </dgm:t>
    </dgm:pt>
    <dgm:pt modelId="{00B58489-6654-42DF-90E9-7D4FD64200AF}" type="parTrans" cxnId="{E6592242-C881-43E6-B5A9-DF8F0815CA2C}">
      <dgm:prSet/>
      <dgm:spPr/>
      <dgm:t>
        <a:bodyPr/>
        <a:lstStyle/>
        <a:p>
          <a:endParaRPr lang="en-US"/>
        </a:p>
      </dgm:t>
    </dgm:pt>
    <dgm:pt modelId="{1AD68900-3248-4212-905B-793487CCA380}" type="sibTrans" cxnId="{E6592242-C881-43E6-B5A9-DF8F0815CA2C}">
      <dgm:prSet phldrT="2" phldr="0"/>
      <dgm:spPr/>
      <dgm:t>
        <a:bodyPr/>
        <a:lstStyle/>
        <a:p>
          <a:r>
            <a:rPr lang="en-US"/>
            <a:t>2</a:t>
          </a:r>
        </a:p>
      </dgm:t>
    </dgm:pt>
    <dgm:pt modelId="{8D77F4E0-2BD7-414B-BF66-E9312776E888}">
      <dgm:prSet/>
      <dgm:spPr/>
      <dgm:t>
        <a:bodyPr/>
        <a:lstStyle/>
        <a:p>
          <a:r>
            <a:rPr lang="en-GB" dirty="0"/>
            <a:t>Egocentric- only perceive the world from their own view. </a:t>
          </a:r>
          <a:endParaRPr lang="en-US" dirty="0"/>
        </a:p>
      </dgm:t>
    </dgm:pt>
    <dgm:pt modelId="{8A981D98-33DB-4A68-B00B-0D214912B934}" type="parTrans" cxnId="{19F8BD20-32C5-45A2-AE4E-5577ED4B78F7}">
      <dgm:prSet/>
      <dgm:spPr/>
      <dgm:t>
        <a:bodyPr/>
        <a:lstStyle/>
        <a:p>
          <a:endParaRPr lang="en-US"/>
        </a:p>
      </dgm:t>
    </dgm:pt>
    <dgm:pt modelId="{CD465EC7-681A-4A34-AC51-40EDF59BE3B9}" type="sibTrans" cxnId="{19F8BD20-32C5-45A2-AE4E-5577ED4B78F7}">
      <dgm:prSet phldrT="3" phldr="0"/>
      <dgm:spPr/>
      <dgm:t>
        <a:bodyPr/>
        <a:lstStyle/>
        <a:p>
          <a:r>
            <a:rPr lang="en-US"/>
            <a:t>3</a:t>
          </a:r>
        </a:p>
      </dgm:t>
    </dgm:pt>
    <dgm:pt modelId="{39FD0FFD-E48F-40EE-B5AE-A54ED2D2175C}" type="pres">
      <dgm:prSet presAssocID="{DE3E50DA-8DDD-4D8F-9C83-7744D8F95A7B}" presName="Name0" presStyleCnt="0">
        <dgm:presLayoutVars>
          <dgm:animLvl val="lvl"/>
          <dgm:resizeHandles val="exact"/>
        </dgm:presLayoutVars>
      </dgm:prSet>
      <dgm:spPr/>
    </dgm:pt>
    <dgm:pt modelId="{D464418A-0981-4BD5-8346-80E8FEBAB162}" type="pres">
      <dgm:prSet presAssocID="{20960C35-1C88-4FE1-B08B-043E301575F2}" presName="compositeNode" presStyleCnt="0">
        <dgm:presLayoutVars>
          <dgm:bulletEnabled val="1"/>
        </dgm:presLayoutVars>
      </dgm:prSet>
      <dgm:spPr/>
    </dgm:pt>
    <dgm:pt modelId="{C7BCE946-588A-4DAD-9B58-7B994F7C9860}" type="pres">
      <dgm:prSet presAssocID="{20960C35-1C88-4FE1-B08B-043E301575F2}" presName="bgRect" presStyleLbl="bgAccFollowNode1" presStyleIdx="0" presStyleCnt="3"/>
      <dgm:spPr/>
    </dgm:pt>
    <dgm:pt modelId="{2395054D-131F-4A85-B109-BC811FD3D2F7}" type="pres">
      <dgm:prSet presAssocID="{7960EAD3-35AD-474C-8BE6-BE7DAB2F6F8E}" presName="sibTransNodeCircle" presStyleLbl="alignNode1" presStyleIdx="0" presStyleCnt="6">
        <dgm:presLayoutVars>
          <dgm:chMax val="0"/>
          <dgm:bulletEnabled/>
        </dgm:presLayoutVars>
      </dgm:prSet>
      <dgm:spPr/>
    </dgm:pt>
    <dgm:pt modelId="{70C07684-E2D9-4DFF-8AB9-4F71CF2FFB49}" type="pres">
      <dgm:prSet presAssocID="{20960C35-1C88-4FE1-B08B-043E301575F2}" presName="bottomLine" presStyleLbl="alignNode1" presStyleIdx="1" presStyleCnt="6">
        <dgm:presLayoutVars/>
      </dgm:prSet>
      <dgm:spPr/>
    </dgm:pt>
    <dgm:pt modelId="{4FB5193D-184C-4938-98F3-663D334E7ADE}" type="pres">
      <dgm:prSet presAssocID="{20960C35-1C88-4FE1-B08B-043E301575F2}" presName="nodeText" presStyleLbl="bgAccFollowNode1" presStyleIdx="0" presStyleCnt="3">
        <dgm:presLayoutVars>
          <dgm:bulletEnabled val="1"/>
        </dgm:presLayoutVars>
      </dgm:prSet>
      <dgm:spPr/>
    </dgm:pt>
    <dgm:pt modelId="{3EE864B3-1758-475E-AD4D-7A890085493E}" type="pres">
      <dgm:prSet presAssocID="{7960EAD3-35AD-474C-8BE6-BE7DAB2F6F8E}" presName="sibTrans" presStyleCnt="0"/>
      <dgm:spPr/>
    </dgm:pt>
    <dgm:pt modelId="{19745D3B-F02C-49CB-B812-AC7205EC4C05}" type="pres">
      <dgm:prSet presAssocID="{8C45703B-C798-4A6C-A2D1-7D624912E699}" presName="compositeNode" presStyleCnt="0">
        <dgm:presLayoutVars>
          <dgm:bulletEnabled val="1"/>
        </dgm:presLayoutVars>
      </dgm:prSet>
      <dgm:spPr/>
    </dgm:pt>
    <dgm:pt modelId="{2CDB41E3-4235-44D0-92D7-1438A1C56EB9}" type="pres">
      <dgm:prSet presAssocID="{8C45703B-C798-4A6C-A2D1-7D624912E699}" presName="bgRect" presStyleLbl="bgAccFollowNode1" presStyleIdx="1" presStyleCnt="3"/>
      <dgm:spPr/>
    </dgm:pt>
    <dgm:pt modelId="{369B8D68-8BA1-47DE-8839-D21D83402BB0}" type="pres">
      <dgm:prSet presAssocID="{1AD68900-3248-4212-905B-793487CCA380}" presName="sibTransNodeCircle" presStyleLbl="alignNode1" presStyleIdx="2" presStyleCnt="6">
        <dgm:presLayoutVars>
          <dgm:chMax val="0"/>
          <dgm:bulletEnabled/>
        </dgm:presLayoutVars>
      </dgm:prSet>
      <dgm:spPr/>
    </dgm:pt>
    <dgm:pt modelId="{7E2FE0FB-7ACD-4FE0-B94E-C1E4FC4008E2}" type="pres">
      <dgm:prSet presAssocID="{8C45703B-C798-4A6C-A2D1-7D624912E699}" presName="bottomLine" presStyleLbl="alignNode1" presStyleIdx="3" presStyleCnt="6">
        <dgm:presLayoutVars/>
      </dgm:prSet>
      <dgm:spPr/>
    </dgm:pt>
    <dgm:pt modelId="{6943451B-1B1F-4806-93EC-A12149F4C05A}" type="pres">
      <dgm:prSet presAssocID="{8C45703B-C798-4A6C-A2D1-7D624912E699}" presName="nodeText" presStyleLbl="bgAccFollowNode1" presStyleIdx="1" presStyleCnt="3">
        <dgm:presLayoutVars>
          <dgm:bulletEnabled val="1"/>
        </dgm:presLayoutVars>
      </dgm:prSet>
      <dgm:spPr/>
    </dgm:pt>
    <dgm:pt modelId="{EAE719A2-0F5F-4012-BA07-BA9BEB24E708}" type="pres">
      <dgm:prSet presAssocID="{1AD68900-3248-4212-905B-793487CCA380}" presName="sibTrans" presStyleCnt="0"/>
      <dgm:spPr/>
    </dgm:pt>
    <dgm:pt modelId="{1BB7A47A-FAB3-4A71-9FDC-1E818410653D}" type="pres">
      <dgm:prSet presAssocID="{8D77F4E0-2BD7-414B-BF66-E9312776E888}" presName="compositeNode" presStyleCnt="0">
        <dgm:presLayoutVars>
          <dgm:bulletEnabled val="1"/>
        </dgm:presLayoutVars>
      </dgm:prSet>
      <dgm:spPr/>
    </dgm:pt>
    <dgm:pt modelId="{A0CD5E5D-A87E-4CC5-87B7-A4385FE326C6}" type="pres">
      <dgm:prSet presAssocID="{8D77F4E0-2BD7-414B-BF66-E9312776E888}" presName="bgRect" presStyleLbl="bgAccFollowNode1" presStyleIdx="2" presStyleCnt="3"/>
      <dgm:spPr/>
    </dgm:pt>
    <dgm:pt modelId="{45A30CC0-5527-47A4-B5AD-BCCEAA2A9D5B}" type="pres">
      <dgm:prSet presAssocID="{CD465EC7-681A-4A34-AC51-40EDF59BE3B9}" presName="sibTransNodeCircle" presStyleLbl="alignNode1" presStyleIdx="4" presStyleCnt="6">
        <dgm:presLayoutVars>
          <dgm:chMax val="0"/>
          <dgm:bulletEnabled/>
        </dgm:presLayoutVars>
      </dgm:prSet>
      <dgm:spPr/>
    </dgm:pt>
    <dgm:pt modelId="{B9A9D2A9-5410-483B-BF0E-459BC9D70B0B}" type="pres">
      <dgm:prSet presAssocID="{8D77F4E0-2BD7-414B-BF66-E9312776E888}" presName="bottomLine" presStyleLbl="alignNode1" presStyleIdx="5" presStyleCnt="6">
        <dgm:presLayoutVars/>
      </dgm:prSet>
      <dgm:spPr/>
    </dgm:pt>
    <dgm:pt modelId="{D2217C9E-4655-4E32-B3C2-80AE0C3AC6CC}" type="pres">
      <dgm:prSet presAssocID="{8D77F4E0-2BD7-414B-BF66-E9312776E888}" presName="nodeText" presStyleLbl="bgAccFollowNode1" presStyleIdx="2" presStyleCnt="3">
        <dgm:presLayoutVars>
          <dgm:bulletEnabled val="1"/>
        </dgm:presLayoutVars>
      </dgm:prSet>
      <dgm:spPr/>
    </dgm:pt>
  </dgm:ptLst>
  <dgm:cxnLst>
    <dgm:cxn modelId="{EC8EF204-3914-4235-80E0-8185E434FFD4}" type="presOf" srcId="{8D77F4E0-2BD7-414B-BF66-E9312776E888}" destId="{D2217C9E-4655-4E32-B3C2-80AE0C3AC6CC}" srcOrd="1" destOrd="0" presId="urn:microsoft.com/office/officeart/2016/7/layout/BasicLinearProcessNumbered"/>
    <dgm:cxn modelId="{19F8BD20-32C5-45A2-AE4E-5577ED4B78F7}" srcId="{DE3E50DA-8DDD-4D8F-9C83-7744D8F95A7B}" destId="{8D77F4E0-2BD7-414B-BF66-E9312776E888}" srcOrd="2" destOrd="0" parTransId="{8A981D98-33DB-4A68-B00B-0D214912B934}" sibTransId="{CD465EC7-681A-4A34-AC51-40EDF59BE3B9}"/>
    <dgm:cxn modelId="{EFDF6B37-2B45-4476-A90E-0E50FF5D6313}" type="presOf" srcId="{DE3E50DA-8DDD-4D8F-9C83-7744D8F95A7B}" destId="{39FD0FFD-E48F-40EE-B5AE-A54ED2D2175C}" srcOrd="0" destOrd="0" presId="urn:microsoft.com/office/officeart/2016/7/layout/BasicLinearProcessNumbered"/>
    <dgm:cxn modelId="{E6592242-C881-43E6-B5A9-DF8F0815CA2C}" srcId="{DE3E50DA-8DDD-4D8F-9C83-7744D8F95A7B}" destId="{8C45703B-C798-4A6C-A2D1-7D624912E699}" srcOrd="1" destOrd="0" parTransId="{00B58489-6654-42DF-90E9-7D4FD64200AF}" sibTransId="{1AD68900-3248-4212-905B-793487CCA380}"/>
    <dgm:cxn modelId="{7AA4496A-362B-46AD-9163-5BCD5085B62A}" type="presOf" srcId="{8C45703B-C798-4A6C-A2D1-7D624912E699}" destId="{6943451B-1B1F-4806-93EC-A12149F4C05A}" srcOrd="1" destOrd="0" presId="urn:microsoft.com/office/officeart/2016/7/layout/BasicLinearProcessNumbered"/>
    <dgm:cxn modelId="{43E5EE7C-477F-4A85-95C4-43770EAAF659}" type="presOf" srcId="{8D77F4E0-2BD7-414B-BF66-E9312776E888}" destId="{A0CD5E5D-A87E-4CC5-87B7-A4385FE326C6}" srcOrd="0" destOrd="0" presId="urn:microsoft.com/office/officeart/2016/7/layout/BasicLinearProcessNumbered"/>
    <dgm:cxn modelId="{F7B31684-7C49-4BD8-B013-EFB2EB9DAA08}" type="presOf" srcId="{20960C35-1C88-4FE1-B08B-043E301575F2}" destId="{4FB5193D-184C-4938-98F3-663D334E7ADE}" srcOrd="1" destOrd="0" presId="urn:microsoft.com/office/officeart/2016/7/layout/BasicLinearProcessNumbered"/>
    <dgm:cxn modelId="{4E0829A2-EFA2-4014-92BF-72EF307DD478}" srcId="{DE3E50DA-8DDD-4D8F-9C83-7744D8F95A7B}" destId="{20960C35-1C88-4FE1-B08B-043E301575F2}" srcOrd="0" destOrd="0" parTransId="{E543325A-1434-45CE-91AB-68118B3B0ECC}" sibTransId="{7960EAD3-35AD-474C-8BE6-BE7DAB2F6F8E}"/>
    <dgm:cxn modelId="{47CF61A6-0487-40E0-B68C-82E400D9D791}" type="presOf" srcId="{7960EAD3-35AD-474C-8BE6-BE7DAB2F6F8E}" destId="{2395054D-131F-4A85-B109-BC811FD3D2F7}" srcOrd="0" destOrd="0" presId="urn:microsoft.com/office/officeart/2016/7/layout/BasicLinearProcessNumbered"/>
    <dgm:cxn modelId="{F1FAF4BE-2DDB-4E4D-A631-B14EF38F6020}" type="presOf" srcId="{20960C35-1C88-4FE1-B08B-043E301575F2}" destId="{C7BCE946-588A-4DAD-9B58-7B994F7C9860}" srcOrd="0" destOrd="0" presId="urn:microsoft.com/office/officeart/2016/7/layout/BasicLinearProcessNumbered"/>
    <dgm:cxn modelId="{F2992CD9-B8E3-4A43-8A40-6B19F36DD41B}" type="presOf" srcId="{8C45703B-C798-4A6C-A2D1-7D624912E699}" destId="{2CDB41E3-4235-44D0-92D7-1438A1C56EB9}" srcOrd="0" destOrd="0" presId="urn:microsoft.com/office/officeart/2016/7/layout/BasicLinearProcessNumbered"/>
    <dgm:cxn modelId="{07EC45EB-D121-4053-8AEC-D833731E8BC0}" type="presOf" srcId="{1AD68900-3248-4212-905B-793487CCA380}" destId="{369B8D68-8BA1-47DE-8839-D21D83402BB0}" srcOrd="0" destOrd="0" presId="urn:microsoft.com/office/officeart/2016/7/layout/BasicLinearProcessNumbered"/>
    <dgm:cxn modelId="{54F6BAF5-24CA-4AE9-ACE2-B8E81CF3CE84}" type="presOf" srcId="{CD465EC7-681A-4A34-AC51-40EDF59BE3B9}" destId="{45A30CC0-5527-47A4-B5AD-BCCEAA2A9D5B}" srcOrd="0" destOrd="0" presId="urn:microsoft.com/office/officeart/2016/7/layout/BasicLinearProcessNumbered"/>
    <dgm:cxn modelId="{CA3EEAD6-BA44-481A-B14E-A88738A1B484}" type="presParOf" srcId="{39FD0FFD-E48F-40EE-B5AE-A54ED2D2175C}" destId="{D464418A-0981-4BD5-8346-80E8FEBAB162}" srcOrd="0" destOrd="0" presId="urn:microsoft.com/office/officeart/2016/7/layout/BasicLinearProcessNumbered"/>
    <dgm:cxn modelId="{C66E9593-9FE4-4C7F-B52A-760F1E9B7449}" type="presParOf" srcId="{D464418A-0981-4BD5-8346-80E8FEBAB162}" destId="{C7BCE946-588A-4DAD-9B58-7B994F7C9860}" srcOrd="0" destOrd="0" presId="urn:microsoft.com/office/officeart/2016/7/layout/BasicLinearProcessNumbered"/>
    <dgm:cxn modelId="{BE2AA7D7-9FA2-40AC-BA07-860A51F7B1B3}" type="presParOf" srcId="{D464418A-0981-4BD5-8346-80E8FEBAB162}" destId="{2395054D-131F-4A85-B109-BC811FD3D2F7}" srcOrd="1" destOrd="0" presId="urn:microsoft.com/office/officeart/2016/7/layout/BasicLinearProcessNumbered"/>
    <dgm:cxn modelId="{0D309C0C-8E6C-42EC-AD15-79BDCE7C7E1E}" type="presParOf" srcId="{D464418A-0981-4BD5-8346-80E8FEBAB162}" destId="{70C07684-E2D9-4DFF-8AB9-4F71CF2FFB49}" srcOrd="2" destOrd="0" presId="urn:microsoft.com/office/officeart/2016/7/layout/BasicLinearProcessNumbered"/>
    <dgm:cxn modelId="{A807DDA8-3109-4B78-9E70-A744F64E955E}" type="presParOf" srcId="{D464418A-0981-4BD5-8346-80E8FEBAB162}" destId="{4FB5193D-184C-4938-98F3-663D334E7ADE}" srcOrd="3" destOrd="0" presId="urn:microsoft.com/office/officeart/2016/7/layout/BasicLinearProcessNumbered"/>
    <dgm:cxn modelId="{517CDB22-2020-4690-89ED-704E393FBC92}" type="presParOf" srcId="{39FD0FFD-E48F-40EE-B5AE-A54ED2D2175C}" destId="{3EE864B3-1758-475E-AD4D-7A890085493E}" srcOrd="1" destOrd="0" presId="urn:microsoft.com/office/officeart/2016/7/layout/BasicLinearProcessNumbered"/>
    <dgm:cxn modelId="{D96401F7-5416-46C8-8F01-D38ECB539377}" type="presParOf" srcId="{39FD0FFD-E48F-40EE-B5AE-A54ED2D2175C}" destId="{19745D3B-F02C-49CB-B812-AC7205EC4C05}" srcOrd="2" destOrd="0" presId="urn:microsoft.com/office/officeart/2016/7/layout/BasicLinearProcessNumbered"/>
    <dgm:cxn modelId="{3A9A221A-FD6A-45E8-AD39-2998C4786A7F}" type="presParOf" srcId="{19745D3B-F02C-49CB-B812-AC7205EC4C05}" destId="{2CDB41E3-4235-44D0-92D7-1438A1C56EB9}" srcOrd="0" destOrd="0" presId="urn:microsoft.com/office/officeart/2016/7/layout/BasicLinearProcessNumbered"/>
    <dgm:cxn modelId="{AEF0F8FD-7ADC-4490-A9FA-D48356C3877B}" type="presParOf" srcId="{19745D3B-F02C-49CB-B812-AC7205EC4C05}" destId="{369B8D68-8BA1-47DE-8839-D21D83402BB0}" srcOrd="1" destOrd="0" presId="urn:microsoft.com/office/officeart/2016/7/layout/BasicLinearProcessNumbered"/>
    <dgm:cxn modelId="{110556E3-4F79-44AD-A3FF-605B566E40E9}" type="presParOf" srcId="{19745D3B-F02C-49CB-B812-AC7205EC4C05}" destId="{7E2FE0FB-7ACD-4FE0-B94E-C1E4FC4008E2}" srcOrd="2" destOrd="0" presId="urn:microsoft.com/office/officeart/2016/7/layout/BasicLinearProcessNumbered"/>
    <dgm:cxn modelId="{897D1119-3091-491C-90C0-167D6D707AA0}" type="presParOf" srcId="{19745D3B-F02C-49CB-B812-AC7205EC4C05}" destId="{6943451B-1B1F-4806-93EC-A12149F4C05A}" srcOrd="3" destOrd="0" presId="urn:microsoft.com/office/officeart/2016/7/layout/BasicLinearProcessNumbered"/>
    <dgm:cxn modelId="{68D722E3-CC5B-41FD-8515-D95A0F2EDBDC}" type="presParOf" srcId="{39FD0FFD-E48F-40EE-B5AE-A54ED2D2175C}" destId="{EAE719A2-0F5F-4012-BA07-BA9BEB24E708}" srcOrd="3" destOrd="0" presId="urn:microsoft.com/office/officeart/2016/7/layout/BasicLinearProcessNumbered"/>
    <dgm:cxn modelId="{F55D85FD-E8CE-46F6-9F9D-80D10C03AFCB}" type="presParOf" srcId="{39FD0FFD-E48F-40EE-B5AE-A54ED2D2175C}" destId="{1BB7A47A-FAB3-4A71-9FDC-1E818410653D}" srcOrd="4" destOrd="0" presId="urn:microsoft.com/office/officeart/2016/7/layout/BasicLinearProcessNumbered"/>
    <dgm:cxn modelId="{C91BC0C6-C333-42A8-88D0-3B0AE227CE10}" type="presParOf" srcId="{1BB7A47A-FAB3-4A71-9FDC-1E818410653D}" destId="{A0CD5E5D-A87E-4CC5-87B7-A4385FE326C6}" srcOrd="0" destOrd="0" presId="urn:microsoft.com/office/officeart/2016/7/layout/BasicLinearProcessNumbered"/>
    <dgm:cxn modelId="{0AD2C101-C27D-4B7D-9523-501811F166CC}" type="presParOf" srcId="{1BB7A47A-FAB3-4A71-9FDC-1E818410653D}" destId="{45A30CC0-5527-47A4-B5AD-BCCEAA2A9D5B}" srcOrd="1" destOrd="0" presId="urn:microsoft.com/office/officeart/2016/7/layout/BasicLinearProcessNumbered"/>
    <dgm:cxn modelId="{433D39BE-46DD-404F-AEC5-ED182B6B376C}" type="presParOf" srcId="{1BB7A47A-FAB3-4A71-9FDC-1E818410653D}" destId="{B9A9D2A9-5410-483B-BF0E-459BC9D70B0B}" srcOrd="2" destOrd="0" presId="urn:microsoft.com/office/officeart/2016/7/layout/BasicLinearProcessNumbered"/>
    <dgm:cxn modelId="{6CF3EB6E-136B-4BB0-BF35-A0A69F6E08FB}" type="presParOf" srcId="{1BB7A47A-FAB3-4A71-9FDC-1E818410653D}" destId="{D2217C9E-4655-4E32-B3C2-80AE0C3AC6CC}"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ACACE21-9FD6-48CE-AD2A-194F7045E8A4}" type="doc">
      <dgm:prSet loTypeId="urn:microsoft.com/office/officeart/2005/8/layout/vList2" loCatId="list" qsTypeId="urn:microsoft.com/office/officeart/2005/8/quickstyle/simple3" qsCatId="simple" csTypeId="urn:microsoft.com/office/officeart/2005/8/colors/colorful5" csCatId="colorful" phldr="1"/>
      <dgm:spPr/>
      <dgm:t>
        <a:bodyPr/>
        <a:lstStyle/>
        <a:p>
          <a:endParaRPr lang="en-US"/>
        </a:p>
      </dgm:t>
    </dgm:pt>
    <dgm:pt modelId="{E18FA138-D991-4A76-B0F6-C1F4FFB586EA}">
      <dgm:prSet/>
      <dgm:spPr/>
      <dgm:t>
        <a:bodyPr/>
        <a:lstStyle/>
        <a:p>
          <a:pPr rtl="0"/>
          <a:r>
            <a:rPr lang="en-GB" baseline="0" dirty="0">
              <a:latin typeface="The Hand Extrablack"/>
            </a:rPr>
            <a:t> </a:t>
          </a:r>
          <a:r>
            <a:rPr lang="en-GB" baseline="0" dirty="0">
              <a:latin typeface="Calibri"/>
              <a:cs typeface="Calibri"/>
            </a:rPr>
            <a:t>Intelligence is demonstrated through symbolic functions , language matures, and imagination is developed. </a:t>
          </a:r>
          <a:endParaRPr lang="en-US" dirty="0">
            <a:latin typeface="Calibri"/>
            <a:cs typeface="Calibri"/>
          </a:endParaRPr>
        </a:p>
      </dgm:t>
    </dgm:pt>
    <dgm:pt modelId="{7F0794A8-63E1-47F3-9285-853B0D9BA449}" type="parTrans" cxnId="{B669A89E-73F0-467A-A4B1-C20BBF49CC47}">
      <dgm:prSet/>
      <dgm:spPr/>
      <dgm:t>
        <a:bodyPr/>
        <a:lstStyle/>
        <a:p>
          <a:endParaRPr lang="en-US"/>
        </a:p>
      </dgm:t>
    </dgm:pt>
    <dgm:pt modelId="{642D3E7A-86D1-4DBF-86AB-FAEE2BBCBBB8}" type="sibTrans" cxnId="{B669A89E-73F0-467A-A4B1-C20BBF49CC47}">
      <dgm:prSet/>
      <dgm:spPr/>
      <dgm:t>
        <a:bodyPr/>
        <a:lstStyle/>
        <a:p>
          <a:endParaRPr lang="en-US"/>
        </a:p>
      </dgm:t>
    </dgm:pt>
    <dgm:pt modelId="{4B8BE771-4331-4ADC-85FD-81B0E82CA876}">
      <dgm:prSet phldr="0"/>
      <dgm:spPr/>
      <dgm:t>
        <a:bodyPr/>
        <a:lstStyle/>
        <a:p>
          <a:pPr rtl="0"/>
          <a:r>
            <a:rPr lang="en-US" baseline="0" dirty="0">
              <a:latin typeface="Calibri"/>
              <a:cs typeface="Calibri"/>
            </a:rPr>
            <a:t>Very curious, ask a lot of questions </a:t>
          </a:r>
        </a:p>
      </dgm:t>
    </dgm:pt>
    <dgm:pt modelId="{A1273CC8-D7F5-4AE6-B17F-8BE3F168C90E}" type="parTrans" cxnId="{D0A90E5D-E01F-4696-B4BA-6AB98B23A7C8}">
      <dgm:prSet/>
      <dgm:spPr/>
    </dgm:pt>
    <dgm:pt modelId="{E41E1F44-F7E8-448A-816A-69BD8896D22E}" type="sibTrans" cxnId="{D0A90E5D-E01F-4696-B4BA-6AB98B23A7C8}">
      <dgm:prSet/>
      <dgm:spPr/>
    </dgm:pt>
    <dgm:pt modelId="{0329BCE3-A9D3-4EB5-A03B-0F2AD54FB170}">
      <dgm:prSet phldr="0"/>
      <dgm:spPr/>
      <dgm:t>
        <a:bodyPr/>
        <a:lstStyle/>
        <a:p>
          <a:r>
            <a:rPr lang="en-GB" baseline="0" dirty="0">
              <a:latin typeface="Calibri"/>
              <a:cs typeface="Calibri"/>
            </a:rPr>
            <a:t>Egocentric thinking still predominates </a:t>
          </a:r>
          <a:endParaRPr lang="en-GB" dirty="0">
            <a:latin typeface="Calibri"/>
            <a:cs typeface="Calibri"/>
          </a:endParaRPr>
        </a:p>
      </dgm:t>
    </dgm:pt>
    <dgm:pt modelId="{6CEA8C7C-4686-4C7E-B3D1-5255DA15C5CF}" type="parTrans" cxnId="{D94A27EA-66B8-41DC-A842-BBCE9CE14C74}">
      <dgm:prSet/>
      <dgm:spPr/>
    </dgm:pt>
    <dgm:pt modelId="{8FD422A2-FC9E-449B-8A1F-21BFFF59E901}" type="sibTrans" cxnId="{D94A27EA-66B8-41DC-A842-BBCE9CE14C74}">
      <dgm:prSet/>
      <dgm:spPr/>
    </dgm:pt>
    <dgm:pt modelId="{D91E2CD9-C363-4F75-87A6-23BB891B07F2}" type="pres">
      <dgm:prSet presAssocID="{2ACACE21-9FD6-48CE-AD2A-194F7045E8A4}" presName="linear" presStyleCnt="0">
        <dgm:presLayoutVars>
          <dgm:animLvl val="lvl"/>
          <dgm:resizeHandles val="exact"/>
        </dgm:presLayoutVars>
      </dgm:prSet>
      <dgm:spPr/>
    </dgm:pt>
    <dgm:pt modelId="{40180121-747E-4B45-A7CD-C907C2032B0A}" type="pres">
      <dgm:prSet presAssocID="{E18FA138-D991-4A76-B0F6-C1F4FFB586EA}" presName="parentText" presStyleLbl="node1" presStyleIdx="0" presStyleCnt="3">
        <dgm:presLayoutVars>
          <dgm:chMax val="0"/>
          <dgm:bulletEnabled val="1"/>
        </dgm:presLayoutVars>
      </dgm:prSet>
      <dgm:spPr/>
    </dgm:pt>
    <dgm:pt modelId="{1E774531-4F2A-49EB-B895-16C141B31045}" type="pres">
      <dgm:prSet presAssocID="{642D3E7A-86D1-4DBF-86AB-FAEE2BBCBBB8}" presName="spacer" presStyleCnt="0"/>
      <dgm:spPr/>
    </dgm:pt>
    <dgm:pt modelId="{B14D1311-FC36-4AF6-BE79-0D1655DB67D8}" type="pres">
      <dgm:prSet presAssocID="{4B8BE771-4331-4ADC-85FD-81B0E82CA876}" presName="parentText" presStyleLbl="node1" presStyleIdx="1" presStyleCnt="3">
        <dgm:presLayoutVars>
          <dgm:chMax val="0"/>
          <dgm:bulletEnabled val="1"/>
        </dgm:presLayoutVars>
      </dgm:prSet>
      <dgm:spPr/>
    </dgm:pt>
    <dgm:pt modelId="{582E0601-910F-425B-B131-54BF90AE8045}" type="pres">
      <dgm:prSet presAssocID="{E41E1F44-F7E8-448A-816A-69BD8896D22E}" presName="spacer" presStyleCnt="0"/>
      <dgm:spPr/>
    </dgm:pt>
    <dgm:pt modelId="{092EBFC3-5E16-49EA-BCDE-E5F65C10FA8B}" type="pres">
      <dgm:prSet presAssocID="{0329BCE3-A9D3-4EB5-A03B-0F2AD54FB170}" presName="parentText" presStyleLbl="node1" presStyleIdx="2" presStyleCnt="3">
        <dgm:presLayoutVars>
          <dgm:chMax val="0"/>
          <dgm:bulletEnabled val="1"/>
        </dgm:presLayoutVars>
      </dgm:prSet>
      <dgm:spPr/>
    </dgm:pt>
  </dgm:ptLst>
  <dgm:cxnLst>
    <dgm:cxn modelId="{D0A90E5D-E01F-4696-B4BA-6AB98B23A7C8}" srcId="{2ACACE21-9FD6-48CE-AD2A-194F7045E8A4}" destId="{4B8BE771-4331-4ADC-85FD-81B0E82CA876}" srcOrd="1" destOrd="0" parTransId="{A1273CC8-D7F5-4AE6-B17F-8BE3F168C90E}" sibTransId="{E41E1F44-F7E8-448A-816A-69BD8896D22E}"/>
    <dgm:cxn modelId="{B669A89E-73F0-467A-A4B1-C20BBF49CC47}" srcId="{2ACACE21-9FD6-48CE-AD2A-194F7045E8A4}" destId="{E18FA138-D991-4A76-B0F6-C1F4FFB586EA}" srcOrd="0" destOrd="0" parTransId="{7F0794A8-63E1-47F3-9285-853B0D9BA449}" sibTransId="{642D3E7A-86D1-4DBF-86AB-FAEE2BBCBBB8}"/>
    <dgm:cxn modelId="{D673B6C9-7515-4439-BCE4-6D51015A425B}" type="presOf" srcId="{E18FA138-D991-4A76-B0F6-C1F4FFB586EA}" destId="{40180121-747E-4B45-A7CD-C907C2032B0A}" srcOrd="0" destOrd="0" presId="urn:microsoft.com/office/officeart/2005/8/layout/vList2"/>
    <dgm:cxn modelId="{104FC7DD-F322-4BFB-BD41-5F3138B40157}" type="presOf" srcId="{0329BCE3-A9D3-4EB5-A03B-0F2AD54FB170}" destId="{092EBFC3-5E16-49EA-BCDE-E5F65C10FA8B}" srcOrd="0" destOrd="0" presId="urn:microsoft.com/office/officeart/2005/8/layout/vList2"/>
    <dgm:cxn modelId="{F686F4E4-96F0-4A3E-B6ED-EA1CAF91588B}" type="presOf" srcId="{2ACACE21-9FD6-48CE-AD2A-194F7045E8A4}" destId="{D91E2CD9-C363-4F75-87A6-23BB891B07F2}" srcOrd="0" destOrd="0" presId="urn:microsoft.com/office/officeart/2005/8/layout/vList2"/>
    <dgm:cxn modelId="{D94A27EA-66B8-41DC-A842-BBCE9CE14C74}" srcId="{2ACACE21-9FD6-48CE-AD2A-194F7045E8A4}" destId="{0329BCE3-A9D3-4EB5-A03B-0F2AD54FB170}" srcOrd="2" destOrd="0" parTransId="{6CEA8C7C-4686-4C7E-B3D1-5255DA15C5CF}" sibTransId="{8FD422A2-FC9E-449B-8A1F-21BFFF59E901}"/>
    <dgm:cxn modelId="{F5C641F8-D306-4741-9FE9-02683B1EA19F}" type="presOf" srcId="{4B8BE771-4331-4ADC-85FD-81B0E82CA876}" destId="{B14D1311-FC36-4AF6-BE79-0D1655DB67D8}" srcOrd="0" destOrd="0" presId="urn:microsoft.com/office/officeart/2005/8/layout/vList2"/>
    <dgm:cxn modelId="{68DA9068-C323-4BF2-8837-DA1D286414E2}" type="presParOf" srcId="{D91E2CD9-C363-4F75-87A6-23BB891B07F2}" destId="{40180121-747E-4B45-A7CD-C907C2032B0A}" srcOrd="0" destOrd="0" presId="urn:microsoft.com/office/officeart/2005/8/layout/vList2"/>
    <dgm:cxn modelId="{7640C94F-8C4E-46EC-BD4B-2AA37382AC07}" type="presParOf" srcId="{D91E2CD9-C363-4F75-87A6-23BB891B07F2}" destId="{1E774531-4F2A-49EB-B895-16C141B31045}" srcOrd="1" destOrd="0" presId="urn:microsoft.com/office/officeart/2005/8/layout/vList2"/>
    <dgm:cxn modelId="{F183DCB0-941C-4B6A-873D-8F6D00D10019}" type="presParOf" srcId="{D91E2CD9-C363-4F75-87A6-23BB891B07F2}" destId="{B14D1311-FC36-4AF6-BE79-0D1655DB67D8}" srcOrd="2" destOrd="0" presId="urn:microsoft.com/office/officeart/2005/8/layout/vList2"/>
    <dgm:cxn modelId="{AD83E310-003B-4489-8E66-BD33A8C6B35C}" type="presParOf" srcId="{D91E2CD9-C363-4F75-87A6-23BB891B07F2}" destId="{582E0601-910F-425B-B131-54BF90AE8045}" srcOrd="3" destOrd="0" presId="urn:microsoft.com/office/officeart/2005/8/layout/vList2"/>
    <dgm:cxn modelId="{9FE4A1ED-4F4E-49B8-BC05-2CF7349A619E}" type="presParOf" srcId="{D91E2CD9-C363-4F75-87A6-23BB891B07F2}" destId="{092EBFC3-5E16-49EA-BCDE-E5F65C10FA8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DD0B7D0-51AC-47D1-BA6A-213E3E8FD5C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B7DF5CA-C8E4-4B2B-97D5-C610304BA349}">
      <dgm:prSet/>
      <dgm:spPr/>
      <dgm:t>
        <a:bodyPr/>
        <a:lstStyle/>
        <a:p>
          <a:r>
            <a:rPr lang="en-GB"/>
            <a:t>Is a theory  which considers how educational and social influences and relationships contribute to people’s personalities throughout their lives..</a:t>
          </a:r>
          <a:endParaRPr lang="en-US"/>
        </a:p>
      </dgm:t>
    </dgm:pt>
    <dgm:pt modelId="{FEF8D934-FF8E-4E4C-867D-2933660DD1B4}" type="parTrans" cxnId="{E8AE3A27-4B61-4F02-B709-9A6A3F9AC606}">
      <dgm:prSet/>
      <dgm:spPr/>
      <dgm:t>
        <a:bodyPr/>
        <a:lstStyle/>
        <a:p>
          <a:endParaRPr lang="en-US"/>
        </a:p>
      </dgm:t>
    </dgm:pt>
    <dgm:pt modelId="{44FBA69C-6550-4FF8-9760-3AF00C388205}" type="sibTrans" cxnId="{E8AE3A27-4B61-4F02-B709-9A6A3F9AC606}">
      <dgm:prSet/>
      <dgm:spPr/>
      <dgm:t>
        <a:bodyPr/>
        <a:lstStyle/>
        <a:p>
          <a:endParaRPr lang="en-US"/>
        </a:p>
      </dgm:t>
    </dgm:pt>
    <dgm:pt modelId="{62FB9133-7F37-4B39-B24C-ED6BA2D10983}">
      <dgm:prSet/>
      <dgm:spPr/>
      <dgm:t>
        <a:bodyPr/>
        <a:lstStyle/>
        <a:p>
          <a:r>
            <a:rPr lang="en-GB"/>
            <a:t>If  navigation from one stage to the other is not done successfully it will lead to anxiety, neurosis  depression etc. </a:t>
          </a:r>
          <a:endParaRPr lang="en-US"/>
        </a:p>
      </dgm:t>
    </dgm:pt>
    <dgm:pt modelId="{5A14FEAC-DD2C-48A6-ADD7-5EBA8E045597}" type="parTrans" cxnId="{4A2A7FAD-85C9-4E17-862B-393144D08695}">
      <dgm:prSet/>
      <dgm:spPr/>
      <dgm:t>
        <a:bodyPr/>
        <a:lstStyle/>
        <a:p>
          <a:endParaRPr lang="en-US"/>
        </a:p>
      </dgm:t>
    </dgm:pt>
    <dgm:pt modelId="{C83E52F8-FA65-46B2-9CBA-5370919DB24E}" type="sibTrans" cxnId="{4A2A7FAD-85C9-4E17-862B-393144D08695}">
      <dgm:prSet/>
      <dgm:spPr/>
      <dgm:t>
        <a:bodyPr/>
        <a:lstStyle/>
        <a:p>
          <a:endParaRPr lang="en-US"/>
        </a:p>
      </dgm:t>
    </dgm:pt>
    <dgm:pt modelId="{493AEC5B-1C5A-47E9-9CD7-BCF66DFC035E}" type="pres">
      <dgm:prSet presAssocID="{DDD0B7D0-51AC-47D1-BA6A-213E3E8FD5C6}" presName="linear" presStyleCnt="0">
        <dgm:presLayoutVars>
          <dgm:animLvl val="lvl"/>
          <dgm:resizeHandles val="exact"/>
        </dgm:presLayoutVars>
      </dgm:prSet>
      <dgm:spPr/>
    </dgm:pt>
    <dgm:pt modelId="{BAE4E996-E909-4778-9D0F-710A59F3B426}" type="pres">
      <dgm:prSet presAssocID="{AB7DF5CA-C8E4-4B2B-97D5-C610304BA349}" presName="parentText" presStyleLbl="node1" presStyleIdx="0" presStyleCnt="2">
        <dgm:presLayoutVars>
          <dgm:chMax val="0"/>
          <dgm:bulletEnabled val="1"/>
        </dgm:presLayoutVars>
      </dgm:prSet>
      <dgm:spPr/>
    </dgm:pt>
    <dgm:pt modelId="{6D7A9E19-5A9C-48A0-AC0B-178E42EB173A}" type="pres">
      <dgm:prSet presAssocID="{44FBA69C-6550-4FF8-9760-3AF00C388205}" presName="spacer" presStyleCnt="0"/>
      <dgm:spPr/>
    </dgm:pt>
    <dgm:pt modelId="{4088FEE4-679A-4458-8B3D-0DD6BEE75DE0}" type="pres">
      <dgm:prSet presAssocID="{62FB9133-7F37-4B39-B24C-ED6BA2D10983}" presName="parentText" presStyleLbl="node1" presStyleIdx="1" presStyleCnt="2">
        <dgm:presLayoutVars>
          <dgm:chMax val="0"/>
          <dgm:bulletEnabled val="1"/>
        </dgm:presLayoutVars>
      </dgm:prSet>
      <dgm:spPr/>
    </dgm:pt>
  </dgm:ptLst>
  <dgm:cxnLst>
    <dgm:cxn modelId="{F6B59D21-F63D-4AFE-B2B9-0BE12A63EDC0}" type="presOf" srcId="{AB7DF5CA-C8E4-4B2B-97D5-C610304BA349}" destId="{BAE4E996-E909-4778-9D0F-710A59F3B426}" srcOrd="0" destOrd="0" presId="urn:microsoft.com/office/officeart/2005/8/layout/vList2"/>
    <dgm:cxn modelId="{E8AE3A27-4B61-4F02-B709-9A6A3F9AC606}" srcId="{DDD0B7D0-51AC-47D1-BA6A-213E3E8FD5C6}" destId="{AB7DF5CA-C8E4-4B2B-97D5-C610304BA349}" srcOrd="0" destOrd="0" parTransId="{FEF8D934-FF8E-4E4C-867D-2933660DD1B4}" sibTransId="{44FBA69C-6550-4FF8-9760-3AF00C388205}"/>
    <dgm:cxn modelId="{BF7C2F99-D428-4059-B67C-8AE5B70D4E32}" type="presOf" srcId="{62FB9133-7F37-4B39-B24C-ED6BA2D10983}" destId="{4088FEE4-679A-4458-8B3D-0DD6BEE75DE0}" srcOrd="0" destOrd="0" presId="urn:microsoft.com/office/officeart/2005/8/layout/vList2"/>
    <dgm:cxn modelId="{D32F949B-31E0-4426-8F07-CCD739D6A8E7}" type="presOf" srcId="{DDD0B7D0-51AC-47D1-BA6A-213E3E8FD5C6}" destId="{493AEC5B-1C5A-47E9-9CD7-BCF66DFC035E}" srcOrd="0" destOrd="0" presId="urn:microsoft.com/office/officeart/2005/8/layout/vList2"/>
    <dgm:cxn modelId="{4A2A7FAD-85C9-4E17-862B-393144D08695}" srcId="{DDD0B7D0-51AC-47D1-BA6A-213E3E8FD5C6}" destId="{62FB9133-7F37-4B39-B24C-ED6BA2D10983}" srcOrd="1" destOrd="0" parTransId="{5A14FEAC-DD2C-48A6-ADD7-5EBA8E045597}" sibTransId="{C83E52F8-FA65-46B2-9CBA-5370919DB24E}"/>
    <dgm:cxn modelId="{D8122C22-D33D-4F59-820D-78E5D2DF9C94}" type="presParOf" srcId="{493AEC5B-1C5A-47E9-9CD7-BCF66DFC035E}" destId="{BAE4E996-E909-4778-9D0F-710A59F3B426}" srcOrd="0" destOrd="0" presId="urn:microsoft.com/office/officeart/2005/8/layout/vList2"/>
    <dgm:cxn modelId="{929A3673-6847-4142-B8F0-EC456E3DE2ED}" type="presParOf" srcId="{493AEC5B-1C5A-47E9-9CD7-BCF66DFC035E}" destId="{6D7A9E19-5A9C-48A0-AC0B-178E42EB173A}" srcOrd="1" destOrd="0" presId="urn:microsoft.com/office/officeart/2005/8/layout/vList2"/>
    <dgm:cxn modelId="{AD8EA732-71FB-4C4C-94F8-47B7343F5DC6}" type="presParOf" srcId="{493AEC5B-1C5A-47E9-9CD7-BCF66DFC035E}" destId="{4088FEE4-679A-4458-8B3D-0DD6BEE75DE0}"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F1995FA-31EC-4104-87F4-89DE21BDB98E}" type="doc">
      <dgm:prSet loTypeId="urn:microsoft.com/office/officeart/2005/8/layout/vList2" loCatId="list" qsTypeId="urn:microsoft.com/office/officeart/2005/8/quickstyle/simple3" qsCatId="simple" csTypeId="urn:microsoft.com/office/officeart/2005/8/colors/colorful1" csCatId="colorful" phldr="1"/>
      <dgm:spPr/>
      <dgm:t>
        <a:bodyPr/>
        <a:lstStyle/>
        <a:p>
          <a:endParaRPr lang="en-US"/>
        </a:p>
      </dgm:t>
    </dgm:pt>
    <dgm:pt modelId="{69C9A3EB-5AD4-4344-BCD8-39B6067931AE}">
      <dgm:prSet/>
      <dgm:spPr/>
      <dgm:t>
        <a:bodyPr/>
        <a:lstStyle/>
        <a:p>
          <a:pPr rtl="0"/>
          <a:r>
            <a:rPr lang="en-GB" dirty="0"/>
            <a:t>Birth- 1  (oral stage )</a:t>
          </a:r>
          <a:endParaRPr lang="en-US" dirty="0">
            <a:latin typeface="The Hand Extrablack"/>
          </a:endParaRPr>
        </a:p>
      </dgm:t>
    </dgm:pt>
    <dgm:pt modelId="{6720EEDB-AB96-4A6E-82B8-4681A3923A0E}" type="parTrans" cxnId="{8CAF2DFD-9CC0-4080-AA5A-C8AE89254974}">
      <dgm:prSet/>
      <dgm:spPr/>
      <dgm:t>
        <a:bodyPr/>
        <a:lstStyle/>
        <a:p>
          <a:endParaRPr lang="en-US"/>
        </a:p>
      </dgm:t>
    </dgm:pt>
    <dgm:pt modelId="{0D3FE324-D1D7-47B0-B6CC-BFCF3E56FB36}" type="sibTrans" cxnId="{8CAF2DFD-9CC0-4080-AA5A-C8AE89254974}">
      <dgm:prSet/>
      <dgm:spPr/>
      <dgm:t>
        <a:bodyPr/>
        <a:lstStyle/>
        <a:p>
          <a:endParaRPr lang="en-US"/>
        </a:p>
      </dgm:t>
    </dgm:pt>
    <dgm:pt modelId="{DDD13A35-F19B-4E62-A430-6EC781EEA0EC}">
      <dgm:prSet/>
      <dgm:spPr/>
      <dgm:t>
        <a:bodyPr/>
        <a:lstStyle/>
        <a:p>
          <a:r>
            <a:rPr lang="en-GB" dirty="0"/>
            <a:t>Fondled, cuddled and cared for develops into trusting the world to be a safe place. </a:t>
          </a:r>
          <a:endParaRPr lang="en-US" dirty="0"/>
        </a:p>
      </dgm:t>
    </dgm:pt>
    <dgm:pt modelId="{69AC85B7-538C-47FC-A4E9-87256E4EBEC1}" type="parTrans" cxnId="{B2F70F4D-15FB-49A6-B440-C6958A338A14}">
      <dgm:prSet/>
      <dgm:spPr/>
      <dgm:t>
        <a:bodyPr/>
        <a:lstStyle/>
        <a:p>
          <a:endParaRPr lang="en-US"/>
        </a:p>
      </dgm:t>
    </dgm:pt>
    <dgm:pt modelId="{E9D98A2E-CF8D-45E5-9160-D7CDE69BA51F}" type="sibTrans" cxnId="{B2F70F4D-15FB-49A6-B440-C6958A338A14}">
      <dgm:prSet/>
      <dgm:spPr/>
      <dgm:t>
        <a:bodyPr/>
        <a:lstStyle/>
        <a:p>
          <a:endParaRPr lang="en-US"/>
        </a:p>
      </dgm:t>
    </dgm:pt>
    <dgm:pt modelId="{4499E3B2-ED08-4CC4-A181-A6BA367995F6}">
      <dgm:prSet/>
      <dgm:spPr/>
      <dgm:t>
        <a:bodyPr/>
        <a:lstStyle/>
        <a:p>
          <a:r>
            <a:rPr lang="en-GB" dirty="0"/>
            <a:t>When care is inadequate inconsistent and rejecting, it fosters a basic mistrust.</a:t>
          </a:r>
          <a:endParaRPr lang="en-US" dirty="0"/>
        </a:p>
      </dgm:t>
    </dgm:pt>
    <dgm:pt modelId="{D420F078-9904-4C70-B3C9-2C1C956148C4}" type="parTrans" cxnId="{FA7A217A-E02C-433B-B57C-25F6E350ED52}">
      <dgm:prSet/>
      <dgm:spPr/>
      <dgm:t>
        <a:bodyPr/>
        <a:lstStyle/>
        <a:p>
          <a:endParaRPr lang="en-US"/>
        </a:p>
      </dgm:t>
    </dgm:pt>
    <dgm:pt modelId="{73A3B8BD-BF00-482E-B545-04B114B6AE2D}" type="sibTrans" cxnId="{FA7A217A-E02C-433B-B57C-25F6E350ED52}">
      <dgm:prSet/>
      <dgm:spPr/>
      <dgm:t>
        <a:bodyPr/>
        <a:lstStyle/>
        <a:p>
          <a:endParaRPr lang="en-US"/>
        </a:p>
      </dgm:t>
    </dgm:pt>
    <dgm:pt modelId="{4EF1874A-052C-4B35-98C2-FF6E2CF5C7B0}">
      <dgm:prSet phldr="0"/>
      <dgm:spPr/>
      <dgm:t>
        <a:bodyPr/>
        <a:lstStyle/>
        <a:p>
          <a:r>
            <a:rPr lang="en-GB" dirty="0">
              <a:latin typeface="The Hand Extrablack"/>
            </a:rPr>
            <a:t> A child</a:t>
          </a:r>
          <a:r>
            <a:rPr lang="en-GB" dirty="0"/>
            <a:t> begins to trust the world , other people and himself depends on the quality of care he receives. </a:t>
          </a:r>
        </a:p>
      </dgm:t>
    </dgm:pt>
    <dgm:pt modelId="{0B8D55EB-3B94-4563-8C5D-510BE4FDFC61}" type="parTrans" cxnId="{B6C3116A-7164-45E1-ACEA-F4515A6ED6ED}">
      <dgm:prSet/>
      <dgm:spPr/>
    </dgm:pt>
    <dgm:pt modelId="{B6E213F2-9090-4A7F-BB0C-F556590F5DFB}" type="sibTrans" cxnId="{B6C3116A-7164-45E1-ACEA-F4515A6ED6ED}">
      <dgm:prSet/>
      <dgm:spPr/>
    </dgm:pt>
    <dgm:pt modelId="{768B9898-1419-4D15-9F5F-9FCEDF837263}" type="pres">
      <dgm:prSet presAssocID="{AF1995FA-31EC-4104-87F4-89DE21BDB98E}" presName="linear" presStyleCnt="0">
        <dgm:presLayoutVars>
          <dgm:animLvl val="lvl"/>
          <dgm:resizeHandles val="exact"/>
        </dgm:presLayoutVars>
      </dgm:prSet>
      <dgm:spPr/>
    </dgm:pt>
    <dgm:pt modelId="{CFCD55FA-3375-4E60-AA2E-153CE4664007}" type="pres">
      <dgm:prSet presAssocID="{69C9A3EB-5AD4-4344-BCD8-39B6067931AE}" presName="parentText" presStyleLbl="node1" presStyleIdx="0" presStyleCnt="4">
        <dgm:presLayoutVars>
          <dgm:chMax val="0"/>
          <dgm:bulletEnabled val="1"/>
        </dgm:presLayoutVars>
      </dgm:prSet>
      <dgm:spPr/>
    </dgm:pt>
    <dgm:pt modelId="{D2E92B1A-09AE-46A2-AAB9-3E3746967E57}" type="pres">
      <dgm:prSet presAssocID="{0D3FE324-D1D7-47B0-B6CC-BFCF3E56FB36}" presName="spacer" presStyleCnt="0"/>
      <dgm:spPr/>
    </dgm:pt>
    <dgm:pt modelId="{7B1807EA-D84D-4368-85B7-429628714456}" type="pres">
      <dgm:prSet presAssocID="{4EF1874A-052C-4B35-98C2-FF6E2CF5C7B0}" presName="parentText" presStyleLbl="node1" presStyleIdx="1" presStyleCnt="4">
        <dgm:presLayoutVars>
          <dgm:chMax val="0"/>
          <dgm:bulletEnabled val="1"/>
        </dgm:presLayoutVars>
      </dgm:prSet>
      <dgm:spPr/>
    </dgm:pt>
    <dgm:pt modelId="{98E20A07-42B8-457D-A123-A2FDC174D9C4}" type="pres">
      <dgm:prSet presAssocID="{B6E213F2-9090-4A7F-BB0C-F556590F5DFB}" presName="spacer" presStyleCnt="0"/>
      <dgm:spPr/>
    </dgm:pt>
    <dgm:pt modelId="{1A62B042-398C-4F7C-8722-079682155EFA}" type="pres">
      <dgm:prSet presAssocID="{DDD13A35-F19B-4E62-A430-6EC781EEA0EC}" presName="parentText" presStyleLbl="node1" presStyleIdx="2" presStyleCnt="4">
        <dgm:presLayoutVars>
          <dgm:chMax val="0"/>
          <dgm:bulletEnabled val="1"/>
        </dgm:presLayoutVars>
      </dgm:prSet>
      <dgm:spPr/>
    </dgm:pt>
    <dgm:pt modelId="{EABE4FBA-7CB3-465D-A3D4-E1B049D8CE8E}" type="pres">
      <dgm:prSet presAssocID="{E9D98A2E-CF8D-45E5-9160-D7CDE69BA51F}" presName="spacer" presStyleCnt="0"/>
      <dgm:spPr/>
    </dgm:pt>
    <dgm:pt modelId="{9077D831-604C-4282-8F1D-699B1F6DED88}" type="pres">
      <dgm:prSet presAssocID="{4499E3B2-ED08-4CC4-A181-A6BA367995F6}" presName="parentText" presStyleLbl="node1" presStyleIdx="3" presStyleCnt="4">
        <dgm:presLayoutVars>
          <dgm:chMax val="0"/>
          <dgm:bulletEnabled val="1"/>
        </dgm:presLayoutVars>
      </dgm:prSet>
      <dgm:spPr/>
    </dgm:pt>
  </dgm:ptLst>
  <dgm:cxnLst>
    <dgm:cxn modelId="{1EAD6D09-11AC-4177-A258-8006598FC4EB}" type="presOf" srcId="{69C9A3EB-5AD4-4344-BCD8-39B6067931AE}" destId="{CFCD55FA-3375-4E60-AA2E-153CE4664007}" srcOrd="0" destOrd="0" presId="urn:microsoft.com/office/officeart/2005/8/layout/vList2"/>
    <dgm:cxn modelId="{96B9B81A-14E1-4DAA-AABA-12D5CD75F8C6}" type="presOf" srcId="{AF1995FA-31EC-4104-87F4-89DE21BDB98E}" destId="{768B9898-1419-4D15-9F5F-9FCEDF837263}" srcOrd="0" destOrd="0" presId="urn:microsoft.com/office/officeart/2005/8/layout/vList2"/>
    <dgm:cxn modelId="{B2F70F4D-15FB-49A6-B440-C6958A338A14}" srcId="{AF1995FA-31EC-4104-87F4-89DE21BDB98E}" destId="{DDD13A35-F19B-4E62-A430-6EC781EEA0EC}" srcOrd="2" destOrd="0" parTransId="{69AC85B7-538C-47FC-A4E9-87256E4EBEC1}" sibTransId="{E9D98A2E-CF8D-45E5-9160-D7CDE69BA51F}"/>
    <dgm:cxn modelId="{B6C3116A-7164-45E1-ACEA-F4515A6ED6ED}" srcId="{AF1995FA-31EC-4104-87F4-89DE21BDB98E}" destId="{4EF1874A-052C-4B35-98C2-FF6E2CF5C7B0}" srcOrd="1" destOrd="0" parTransId="{0B8D55EB-3B94-4563-8C5D-510BE4FDFC61}" sibTransId="{B6E213F2-9090-4A7F-BB0C-F556590F5DFB}"/>
    <dgm:cxn modelId="{FA7A217A-E02C-433B-B57C-25F6E350ED52}" srcId="{AF1995FA-31EC-4104-87F4-89DE21BDB98E}" destId="{4499E3B2-ED08-4CC4-A181-A6BA367995F6}" srcOrd="3" destOrd="0" parTransId="{D420F078-9904-4C70-B3C9-2C1C956148C4}" sibTransId="{73A3B8BD-BF00-482E-B545-04B114B6AE2D}"/>
    <dgm:cxn modelId="{66ACED80-F55A-4912-8B83-EE76567D308B}" type="presOf" srcId="{4499E3B2-ED08-4CC4-A181-A6BA367995F6}" destId="{9077D831-604C-4282-8F1D-699B1F6DED88}" srcOrd="0" destOrd="0" presId="urn:microsoft.com/office/officeart/2005/8/layout/vList2"/>
    <dgm:cxn modelId="{9B5289A9-E0CA-4282-AB4F-553C8337A70B}" type="presOf" srcId="{DDD13A35-F19B-4E62-A430-6EC781EEA0EC}" destId="{1A62B042-398C-4F7C-8722-079682155EFA}" srcOrd="0" destOrd="0" presId="urn:microsoft.com/office/officeart/2005/8/layout/vList2"/>
    <dgm:cxn modelId="{600A0CDE-6C5C-45C5-8CE1-D9F245815936}" type="presOf" srcId="{4EF1874A-052C-4B35-98C2-FF6E2CF5C7B0}" destId="{7B1807EA-D84D-4368-85B7-429628714456}" srcOrd="0" destOrd="0" presId="urn:microsoft.com/office/officeart/2005/8/layout/vList2"/>
    <dgm:cxn modelId="{8CAF2DFD-9CC0-4080-AA5A-C8AE89254974}" srcId="{AF1995FA-31EC-4104-87F4-89DE21BDB98E}" destId="{69C9A3EB-5AD4-4344-BCD8-39B6067931AE}" srcOrd="0" destOrd="0" parTransId="{6720EEDB-AB96-4A6E-82B8-4681A3923A0E}" sibTransId="{0D3FE324-D1D7-47B0-B6CC-BFCF3E56FB36}"/>
    <dgm:cxn modelId="{38C9D84B-2608-41AF-B161-2DC05137E60F}" type="presParOf" srcId="{768B9898-1419-4D15-9F5F-9FCEDF837263}" destId="{CFCD55FA-3375-4E60-AA2E-153CE4664007}" srcOrd="0" destOrd="0" presId="urn:microsoft.com/office/officeart/2005/8/layout/vList2"/>
    <dgm:cxn modelId="{3DB9C60B-684F-4068-B551-82097FBB55F1}" type="presParOf" srcId="{768B9898-1419-4D15-9F5F-9FCEDF837263}" destId="{D2E92B1A-09AE-46A2-AAB9-3E3746967E57}" srcOrd="1" destOrd="0" presId="urn:microsoft.com/office/officeart/2005/8/layout/vList2"/>
    <dgm:cxn modelId="{6871E584-4A71-4F0E-A031-7191E10F5E25}" type="presParOf" srcId="{768B9898-1419-4D15-9F5F-9FCEDF837263}" destId="{7B1807EA-D84D-4368-85B7-429628714456}" srcOrd="2" destOrd="0" presId="urn:microsoft.com/office/officeart/2005/8/layout/vList2"/>
    <dgm:cxn modelId="{B8B725AD-FE83-4915-B2A0-99D82DA32ADB}" type="presParOf" srcId="{768B9898-1419-4D15-9F5F-9FCEDF837263}" destId="{98E20A07-42B8-457D-A123-A2FDC174D9C4}" srcOrd="3" destOrd="0" presId="urn:microsoft.com/office/officeart/2005/8/layout/vList2"/>
    <dgm:cxn modelId="{93F04EFF-493C-4FC3-84B1-30916895A11D}" type="presParOf" srcId="{768B9898-1419-4D15-9F5F-9FCEDF837263}" destId="{1A62B042-398C-4F7C-8722-079682155EFA}" srcOrd="4" destOrd="0" presId="urn:microsoft.com/office/officeart/2005/8/layout/vList2"/>
    <dgm:cxn modelId="{62664544-8B3F-4A49-9A79-F0C5FC358A45}" type="presParOf" srcId="{768B9898-1419-4D15-9F5F-9FCEDF837263}" destId="{EABE4FBA-7CB3-465D-A3D4-E1B049D8CE8E}" srcOrd="5" destOrd="0" presId="urn:microsoft.com/office/officeart/2005/8/layout/vList2"/>
    <dgm:cxn modelId="{84B63C7E-8C2F-4F12-A0BD-B8FB32A3A97E}" type="presParOf" srcId="{768B9898-1419-4D15-9F5F-9FCEDF837263}" destId="{9077D831-604C-4282-8F1D-699B1F6DED8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76C6EA9-8344-4F7E-81AB-3E6962AC10F4}" type="doc">
      <dgm:prSet loTypeId="urn:microsoft.com/office/officeart/2005/8/layout/hierarchy1" loCatId="hierarchy" qsTypeId="urn:microsoft.com/office/officeart/2005/8/quickstyle/simple3" qsCatId="simple" csTypeId="urn:microsoft.com/office/officeart/2005/8/colors/accent1_2" csCatId="accent1" phldr="1"/>
      <dgm:spPr/>
      <dgm:t>
        <a:bodyPr/>
        <a:lstStyle/>
        <a:p>
          <a:endParaRPr lang="en-US"/>
        </a:p>
      </dgm:t>
    </dgm:pt>
    <dgm:pt modelId="{D1A9959C-B720-4FCB-8699-A585A43C2A66}">
      <dgm:prSet/>
      <dgm:spPr/>
      <dgm:t>
        <a:bodyPr/>
        <a:lstStyle/>
        <a:p>
          <a:r>
            <a:rPr lang="en-GB" dirty="0">
              <a:latin typeface="Arial"/>
              <a:cs typeface="Arial"/>
            </a:rPr>
            <a:t>Age 1-3 </a:t>
          </a:r>
          <a:endParaRPr lang="en-US" dirty="0">
            <a:latin typeface="Arial"/>
            <a:cs typeface="Arial"/>
          </a:endParaRPr>
        </a:p>
      </dgm:t>
    </dgm:pt>
    <dgm:pt modelId="{32653E35-8F25-4F36-8598-23B4CF63786A}" type="parTrans" cxnId="{5C7F4497-EBCA-48A9-A09E-4C5A718A9A4D}">
      <dgm:prSet/>
      <dgm:spPr/>
      <dgm:t>
        <a:bodyPr/>
        <a:lstStyle/>
        <a:p>
          <a:endParaRPr lang="en-US"/>
        </a:p>
      </dgm:t>
    </dgm:pt>
    <dgm:pt modelId="{7D61CC6F-756D-4BA6-9FDA-1B9AC16AD53A}" type="sibTrans" cxnId="{5C7F4497-EBCA-48A9-A09E-4C5A718A9A4D}">
      <dgm:prSet/>
      <dgm:spPr/>
      <dgm:t>
        <a:bodyPr/>
        <a:lstStyle/>
        <a:p>
          <a:endParaRPr lang="en-US"/>
        </a:p>
      </dgm:t>
    </dgm:pt>
    <dgm:pt modelId="{B1A89A37-6E68-4766-B482-B8DF58943250}">
      <dgm:prSet/>
      <dgm:spPr/>
      <dgm:t>
        <a:bodyPr/>
        <a:lstStyle/>
        <a:p>
          <a:r>
            <a:rPr lang="en-GB" dirty="0">
              <a:latin typeface="Arial"/>
              <a:cs typeface="Arial"/>
            </a:rPr>
            <a:t>A child takes pride in the new things he has accomplished and wants to do everything by himself. </a:t>
          </a:r>
          <a:endParaRPr lang="en-US" dirty="0">
            <a:latin typeface="Arial"/>
            <a:cs typeface="Arial"/>
          </a:endParaRPr>
        </a:p>
      </dgm:t>
    </dgm:pt>
    <dgm:pt modelId="{823C8506-1444-4155-9407-6DF320800A21}" type="parTrans" cxnId="{900384E5-A774-4EE3-92A6-F21FAFFA874B}">
      <dgm:prSet/>
      <dgm:spPr/>
      <dgm:t>
        <a:bodyPr/>
        <a:lstStyle/>
        <a:p>
          <a:endParaRPr lang="en-US"/>
        </a:p>
      </dgm:t>
    </dgm:pt>
    <dgm:pt modelId="{07AFD547-9733-4AEB-8B10-5AB661AF8CCB}" type="sibTrans" cxnId="{900384E5-A774-4EE3-92A6-F21FAFFA874B}">
      <dgm:prSet/>
      <dgm:spPr/>
      <dgm:t>
        <a:bodyPr/>
        <a:lstStyle/>
        <a:p>
          <a:endParaRPr lang="en-US"/>
        </a:p>
      </dgm:t>
    </dgm:pt>
    <dgm:pt modelId="{8175A07B-2481-4DEA-92FB-864226ECF972}">
      <dgm:prSet/>
      <dgm:spPr/>
      <dgm:t>
        <a:bodyPr/>
        <a:lstStyle/>
        <a:p>
          <a:r>
            <a:rPr lang="en-GB" dirty="0">
              <a:latin typeface="Arial"/>
              <a:cs typeface="Arial"/>
            </a:rPr>
            <a:t>If the caretakers are impatient and do not allow the child to do what he is capable of it will instil a feeling of shame and doubt in the child </a:t>
          </a:r>
          <a:endParaRPr lang="en-US" dirty="0">
            <a:latin typeface="Arial"/>
            <a:cs typeface="Arial"/>
          </a:endParaRPr>
        </a:p>
      </dgm:t>
    </dgm:pt>
    <dgm:pt modelId="{3417C0C1-CDFD-4D9F-BEA2-B7B04811438A}" type="parTrans" cxnId="{05BA3CB9-9D3C-4117-9564-1ADD96F30933}">
      <dgm:prSet/>
      <dgm:spPr/>
      <dgm:t>
        <a:bodyPr/>
        <a:lstStyle/>
        <a:p>
          <a:endParaRPr lang="en-US"/>
        </a:p>
      </dgm:t>
    </dgm:pt>
    <dgm:pt modelId="{84ED6BC2-B8FF-4C17-B5BD-8FFC15575C01}" type="sibTrans" cxnId="{05BA3CB9-9D3C-4117-9564-1ADD96F30933}">
      <dgm:prSet/>
      <dgm:spPr/>
      <dgm:t>
        <a:bodyPr/>
        <a:lstStyle/>
        <a:p>
          <a:endParaRPr lang="en-US"/>
        </a:p>
      </dgm:t>
    </dgm:pt>
    <dgm:pt modelId="{05D86807-0C92-4467-9432-44E97406FB80}" type="pres">
      <dgm:prSet presAssocID="{276C6EA9-8344-4F7E-81AB-3E6962AC10F4}" presName="hierChild1" presStyleCnt="0">
        <dgm:presLayoutVars>
          <dgm:chPref val="1"/>
          <dgm:dir/>
          <dgm:animOne val="branch"/>
          <dgm:animLvl val="lvl"/>
          <dgm:resizeHandles/>
        </dgm:presLayoutVars>
      </dgm:prSet>
      <dgm:spPr/>
    </dgm:pt>
    <dgm:pt modelId="{4226411E-CCF4-4409-A882-D7D3ABA5E8ED}" type="pres">
      <dgm:prSet presAssocID="{D1A9959C-B720-4FCB-8699-A585A43C2A66}" presName="hierRoot1" presStyleCnt="0"/>
      <dgm:spPr/>
    </dgm:pt>
    <dgm:pt modelId="{128A67D1-7DC6-4418-AAD0-F1A5B7F0D834}" type="pres">
      <dgm:prSet presAssocID="{D1A9959C-B720-4FCB-8699-A585A43C2A66}" presName="composite" presStyleCnt="0"/>
      <dgm:spPr/>
    </dgm:pt>
    <dgm:pt modelId="{4BBCACCD-B518-42E6-BA0C-D1176B8A6ABA}" type="pres">
      <dgm:prSet presAssocID="{D1A9959C-B720-4FCB-8699-A585A43C2A66}" presName="background" presStyleLbl="node0" presStyleIdx="0" presStyleCnt="3"/>
      <dgm:spPr/>
    </dgm:pt>
    <dgm:pt modelId="{407EFD72-9458-477A-8A21-76CA2BC0C91A}" type="pres">
      <dgm:prSet presAssocID="{D1A9959C-B720-4FCB-8699-A585A43C2A66}" presName="text" presStyleLbl="fgAcc0" presStyleIdx="0" presStyleCnt="3">
        <dgm:presLayoutVars>
          <dgm:chPref val="3"/>
        </dgm:presLayoutVars>
      </dgm:prSet>
      <dgm:spPr/>
    </dgm:pt>
    <dgm:pt modelId="{2D83B7F2-52C4-42C0-8C6C-EB07B6D55898}" type="pres">
      <dgm:prSet presAssocID="{D1A9959C-B720-4FCB-8699-A585A43C2A66}" presName="hierChild2" presStyleCnt="0"/>
      <dgm:spPr/>
    </dgm:pt>
    <dgm:pt modelId="{436B2291-1F27-4DA2-8526-B1406126CA63}" type="pres">
      <dgm:prSet presAssocID="{B1A89A37-6E68-4766-B482-B8DF58943250}" presName="hierRoot1" presStyleCnt="0"/>
      <dgm:spPr/>
    </dgm:pt>
    <dgm:pt modelId="{5EDE149F-A1D7-4C6B-94BB-652E1A62E7B4}" type="pres">
      <dgm:prSet presAssocID="{B1A89A37-6E68-4766-B482-B8DF58943250}" presName="composite" presStyleCnt="0"/>
      <dgm:spPr/>
    </dgm:pt>
    <dgm:pt modelId="{EE2905FA-5FE9-4F76-BFCD-5A1EB1D828D6}" type="pres">
      <dgm:prSet presAssocID="{B1A89A37-6E68-4766-B482-B8DF58943250}" presName="background" presStyleLbl="node0" presStyleIdx="1" presStyleCnt="3"/>
      <dgm:spPr/>
    </dgm:pt>
    <dgm:pt modelId="{DEC019C9-7BDE-4E8A-B947-BE0BC1F8F3E5}" type="pres">
      <dgm:prSet presAssocID="{B1A89A37-6E68-4766-B482-B8DF58943250}" presName="text" presStyleLbl="fgAcc0" presStyleIdx="1" presStyleCnt="3">
        <dgm:presLayoutVars>
          <dgm:chPref val="3"/>
        </dgm:presLayoutVars>
      </dgm:prSet>
      <dgm:spPr/>
    </dgm:pt>
    <dgm:pt modelId="{690B48CC-4A28-4C3E-B09A-A96C6A0ADB1E}" type="pres">
      <dgm:prSet presAssocID="{B1A89A37-6E68-4766-B482-B8DF58943250}" presName="hierChild2" presStyleCnt="0"/>
      <dgm:spPr/>
    </dgm:pt>
    <dgm:pt modelId="{E0D1A55F-FC4B-460B-87F7-44F0407D5621}" type="pres">
      <dgm:prSet presAssocID="{8175A07B-2481-4DEA-92FB-864226ECF972}" presName="hierRoot1" presStyleCnt="0"/>
      <dgm:spPr/>
    </dgm:pt>
    <dgm:pt modelId="{E39F2777-F1DB-46A4-A191-9F6E97CCFBC0}" type="pres">
      <dgm:prSet presAssocID="{8175A07B-2481-4DEA-92FB-864226ECF972}" presName="composite" presStyleCnt="0"/>
      <dgm:spPr/>
    </dgm:pt>
    <dgm:pt modelId="{460A0173-02B4-4E8D-BC00-E2CEBE2AA337}" type="pres">
      <dgm:prSet presAssocID="{8175A07B-2481-4DEA-92FB-864226ECF972}" presName="background" presStyleLbl="node0" presStyleIdx="2" presStyleCnt="3"/>
      <dgm:spPr/>
    </dgm:pt>
    <dgm:pt modelId="{8676608F-D5DF-4A79-BEC5-C110EC636E0C}" type="pres">
      <dgm:prSet presAssocID="{8175A07B-2481-4DEA-92FB-864226ECF972}" presName="text" presStyleLbl="fgAcc0" presStyleIdx="2" presStyleCnt="3">
        <dgm:presLayoutVars>
          <dgm:chPref val="3"/>
        </dgm:presLayoutVars>
      </dgm:prSet>
      <dgm:spPr/>
    </dgm:pt>
    <dgm:pt modelId="{4AF1B5F6-0775-4537-BC1D-6615353F7E46}" type="pres">
      <dgm:prSet presAssocID="{8175A07B-2481-4DEA-92FB-864226ECF972}" presName="hierChild2" presStyleCnt="0"/>
      <dgm:spPr/>
    </dgm:pt>
  </dgm:ptLst>
  <dgm:cxnLst>
    <dgm:cxn modelId="{5C7F4497-EBCA-48A9-A09E-4C5A718A9A4D}" srcId="{276C6EA9-8344-4F7E-81AB-3E6962AC10F4}" destId="{D1A9959C-B720-4FCB-8699-A585A43C2A66}" srcOrd="0" destOrd="0" parTransId="{32653E35-8F25-4F36-8598-23B4CF63786A}" sibTransId="{7D61CC6F-756D-4BA6-9FDA-1B9AC16AD53A}"/>
    <dgm:cxn modelId="{05BA3CB9-9D3C-4117-9564-1ADD96F30933}" srcId="{276C6EA9-8344-4F7E-81AB-3E6962AC10F4}" destId="{8175A07B-2481-4DEA-92FB-864226ECF972}" srcOrd="2" destOrd="0" parTransId="{3417C0C1-CDFD-4D9F-BEA2-B7B04811438A}" sibTransId="{84ED6BC2-B8FF-4C17-B5BD-8FFC15575C01}"/>
    <dgm:cxn modelId="{A03936BF-3AE6-4E7B-B00C-62C88E630645}" type="presOf" srcId="{B1A89A37-6E68-4766-B482-B8DF58943250}" destId="{DEC019C9-7BDE-4E8A-B947-BE0BC1F8F3E5}" srcOrd="0" destOrd="0" presId="urn:microsoft.com/office/officeart/2005/8/layout/hierarchy1"/>
    <dgm:cxn modelId="{FDE8F8C7-E7FB-4C5C-A0A2-BC2C731296CC}" type="presOf" srcId="{D1A9959C-B720-4FCB-8699-A585A43C2A66}" destId="{407EFD72-9458-477A-8A21-76CA2BC0C91A}" srcOrd="0" destOrd="0" presId="urn:microsoft.com/office/officeart/2005/8/layout/hierarchy1"/>
    <dgm:cxn modelId="{E6CE36CD-DADD-4FCA-BA9A-E27A17E8856D}" type="presOf" srcId="{8175A07B-2481-4DEA-92FB-864226ECF972}" destId="{8676608F-D5DF-4A79-BEC5-C110EC636E0C}" srcOrd="0" destOrd="0" presId="urn:microsoft.com/office/officeart/2005/8/layout/hierarchy1"/>
    <dgm:cxn modelId="{900384E5-A774-4EE3-92A6-F21FAFFA874B}" srcId="{276C6EA9-8344-4F7E-81AB-3E6962AC10F4}" destId="{B1A89A37-6E68-4766-B482-B8DF58943250}" srcOrd="1" destOrd="0" parTransId="{823C8506-1444-4155-9407-6DF320800A21}" sibTransId="{07AFD547-9733-4AEB-8B10-5AB661AF8CCB}"/>
    <dgm:cxn modelId="{20260FF0-C232-4CEC-B53D-730BDCD2B1BC}" type="presOf" srcId="{276C6EA9-8344-4F7E-81AB-3E6962AC10F4}" destId="{05D86807-0C92-4467-9432-44E97406FB80}" srcOrd="0" destOrd="0" presId="urn:microsoft.com/office/officeart/2005/8/layout/hierarchy1"/>
    <dgm:cxn modelId="{496DE9A0-AA30-4F40-9BFC-AED5852533DB}" type="presParOf" srcId="{05D86807-0C92-4467-9432-44E97406FB80}" destId="{4226411E-CCF4-4409-A882-D7D3ABA5E8ED}" srcOrd="0" destOrd="0" presId="urn:microsoft.com/office/officeart/2005/8/layout/hierarchy1"/>
    <dgm:cxn modelId="{893EA8CC-13B5-42A3-8DE2-190D33267620}" type="presParOf" srcId="{4226411E-CCF4-4409-A882-D7D3ABA5E8ED}" destId="{128A67D1-7DC6-4418-AAD0-F1A5B7F0D834}" srcOrd="0" destOrd="0" presId="urn:microsoft.com/office/officeart/2005/8/layout/hierarchy1"/>
    <dgm:cxn modelId="{611336A0-EFF7-4048-8DCA-D75C38F43D0A}" type="presParOf" srcId="{128A67D1-7DC6-4418-AAD0-F1A5B7F0D834}" destId="{4BBCACCD-B518-42E6-BA0C-D1176B8A6ABA}" srcOrd="0" destOrd="0" presId="urn:microsoft.com/office/officeart/2005/8/layout/hierarchy1"/>
    <dgm:cxn modelId="{6E27C67F-08D1-419F-ADCF-80F53A79CF2B}" type="presParOf" srcId="{128A67D1-7DC6-4418-AAD0-F1A5B7F0D834}" destId="{407EFD72-9458-477A-8A21-76CA2BC0C91A}" srcOrd="1" destOrd="0" presId="urn:microsoft.com/office/officeart/2005/8/layout/hierarchy1"/>
    <dgm:cxn modelId="{06FB5225-EDAB-44C4-88C0-5B84724F5EEF}" type="presParOf" srcId="{4226411E-CCF4-4409-A882-D7D3ABA5E8ED}" destId="{2D83B7F2-52C4-42C0-8C6C-EB07B6D55898}" srcOrd="1" destOrd="0" presId="urn:microsoft.com/office/officeart/2005/8/layout/hierarchy1"/>
    <dgm:cxn modelId="{F646A5C2-355A-4568-A121-3943287E09F4}" type="presParOf" srcId="{05D86807-0C92-4467-9432-44E97406FB80}" destId="{436B2291-1F27-4DA2-8526-B1406126CA63}" srcOrd="1" destOrd="0" presId="urn:microsoft.com/office/officeart/2005/8/layout/hierarchy1"/>
    <dgm:cxn modelId="{C5BAFC24-30DD-499B-AC72-DD42E3B6586F}" type="presParOf" srcId="{436B2291-1F27-4DA2-8526-B1406126CA63}" destId="{5EDE149F-A1D7-4C6B-94BB-652E1A62E7B4}" srcOrd="0" destOrd="0" presId="urn:microsoft.com/office/officeart/2005/8/layout/hierarchy1"/>
    <dgm:cxn modelId="{83A6344F-7CD1-49D1-AACA-93485E4F2355}" type="presParOf" srcId="{5EDE149F-A1D7-4C6B-94BB-652E1A62E7B4}" destId="{EE2905FA-5FE9-4F76-BFCD-5A1EB1D828D6}" srcOrd="0" destOrd="0" presId="urn:microsoft.com/office/officeart/2005/8/layout/hierarchy1"/>
    <dgm:cxn modelId="{1D485F75-AB65-4F39-9589-4C13341083EF}" type="presParOf" srcId="{5EDE149F-A1D7-4C6B-94BB-652E1A62E7B4}" destId="{DEC019C9-7BDE-4E8A-B947-BE0BC1F8F3E5}" srcOrd="1" destOrd="0" presId="urn:microsoft.com/office/officeart/2005/8/layout/hierarchy1"/>
    <dgm:cxn modelId="{851AA38A-D230-439E-B952-858DD090FAC6}" type="presParOf" srcId="{436B2291-1F27-4DA2-8526-B1406126CA63}" destId="{690B48CC-4A28-4C3E-B09A-A96C6A0ADB1E}" srcOrd="1" destOrd="0" presId="urn:microsoft.com/office/officeart/2005/8/layout/hierarchy1"/>
    <dgm:cxn modelId="{8C4DB284-4C53-4D60-A24E-C1C67ED00DBA}" type="presParOf" srcId="{05D86807-0C92-4467-9432-44E97406FB80}" destId="{E0D1A55F-FC4B-460B-87F7-44F0407D5621}" srcOrd="2" destOrd="0" presId="urn:microsoft.com/office/officeart/2005/8/layout/hierarchy1"/>
    <dgm:cxn modelId="{7BE9EAF7-7162-4958-A370-D3E19FEFF35D}" type="presParOf" srcId="{E0D1A55F-FC4B-460B-87F7-44F0407D5621}" destId="{E39F2777-F1DB-46A4-A191-9F6E97CCFBC0}" srcOrd="0" destOrd="0" presId="urn:microsoft.com/office/officeart/2005/8/layout/hierarchy1"/>
    <dgm:cxn modelId="{9B647E65-0253-4230-BDFA-8FDC68DC167E}" type="presParOf" srcId="{E39F2777-F1DB-46A4-A191-9F6E97CCFBC0}" destId="{460A0173-02B4-4E8D-BC00-E2CEBE2AA337}" srcOrd="0" destOrd="0" presId="urn:microsoft.com/office/officeart/2005/8/layout/hierarchy1"/>
    <dgm:cxn modelId="{40179B82-D6EA-4764-9584-0DF0116D4D2A}" type="presParOf" srcId="{E39F2777-F1DB-46A4-A191-9F6E97CCFBC0}" destId="{8676608F-D5DF-4A79-BEC5-C110EC636E0C}" srcOrd="1" destOrd="0" presId="urn:microsoft.com/office/officeart/2005/8/layout/hierarchy1"/>
    <dgm:cxn modelId="{2034A605-87C4-43D6-84F3-4821E0696E99}" type="presParOf" srcId="{E0D1A55F-FC4B-460B-87F7-44F0407D5621}" destId="{4AF1B5F6-0775-4537-BC1D-6615353F7E4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C2445C2-EF08-4FC3-97AF-8740920AC605}" type="doc">
      <dgm:prSet loTypeId="urn:microsoft.com/office/officeart/2005/8/layout/process4" loCatId="process" qsTypeId="urn:microsoft.com/office/officeart/2005/8/quickstyle/simple3" qsCatId="simple" csTypeId="urn:microsoft.com/office/officeart/2005/8/colors/colorful5" csCatId="colorful" phldr="1"/>
      <dgm:spPr/>
      <dgm:t>
        <a:bodyPr/>
        <a:lstStyle/>
        <a:p>
          <a:endParaRPr lang="en-US"/>
        </a:p>
      </dgm:t>
    </dgm:pt>
    <dgm:pt modelId="{3D874AF3-BD2B-4C37-B0D7-4F24A6186857}">
      <dgm:prSet/>
      <dgm:spPr/>
      <dgm:t>
        <a:bodyPr/>
        <a:lstStyle/>
        <a:p>
          <a:pPr rtl="0"/>
          <a:r>
            <a:rPr lang="en-GB" dirty="0">
              <a:latin typeface="Arial"/>
              <a:cs typeface="Arial"/>
            </a:rPr>
            <a:t>Age 4-5</a:t>
          </a:r>
          <a:endParaRPr lang="en-US" dirty="0">
            <a:latin typeface="Arial"/>
            <a:cs typeface="Arial"/>
          </a:endParaRPr>
        </a:p>
      </dgm:t>
    </dgm:pt>
    <dgm:pt modelId="{19A8B5E9-950C-4B39-A5AE-6B8AF342B3CA}" type="parTrans" cxnId="{E45FA940-A518-40C6-8583-EEC34AC7E936}">
      <dgm:prSet/>
      <dgm:spPr/>
      <dgm:t>
        <a:bodyPr/>
        <a:lstStyle/>
        <a:p>
          <a:endParaRPr lang="en-US"/>
        </a:p>
      </dgm:t>
    </dgm:pt>
    <dgm:pt modelId="{4527D11E-887A-4FD0-8006-424CA665519F}" type="sibTrans" cxnId="{E45FA940-A518-40C6-8583-EEC34AC7E936}">
      <dgm:prSet/>
      <dgm:spPr/>
      <dgm:t>
        <a:bodyPr/>
        <a:lstStyle/>
        <a:p>
          <a:endParaRPr lang="en-US"/>
        </a:p>
      </dgm:t>
    </dgm:pt>
    <dgm:pt modelId="{74E1A9D6-4726-48D9-B8BE-E2FD38D7FFB7}">
      <dgm:prSet/>
      <dgm:spPr/>
      <dgm:t>
        <a:bodyPr/>
        <a:lstStyle/>
        <a:p>
          <a:r>
            <a:rPr lang="en-GB" dirty="0">
              <a:latin typeface="Arial"/>
              <a:cs typeface="Arial"/>
            </a:rPr>
            <a:t>If a parent does not respond well to a child's own initiative of to their questioning and that his play is silly, he may develop a guilt . </a:t>
          </a:r>
          <a:endParaRPr lang="en-US" dirty="0">
            <a:latin typeface="Arial"/>
            <a:cs typeface="Arial"/>
          </a:endParaRPr>
        </a:p>
      </dgm:t>
    </dgm:pt>
    <dgm:pt modelId="{25B66EAF-934B-4D55-8DE0-F8171AC9C199}" type="parTrans" cxnId="{370A786F-7C84-4B60-9C45-E09BD8F75444}">
      <dgm:prSet/>
      <dgm:spPr/>
      <dgm:t>
        <a:bodyPr/>
        <a:lstStyle/>
        <a:p>
          <a:endParaRPr lang="en-US"/>
        </a:p>
      </dgm:t>
    </dgm:pt>
    <dgm:pt modelId="{F299A65F-404C-4A76-A9CB-ED45B748586A}" type="sibTrans" cxnId="{370A786F-7C84-4B60-9C45-E09BD8F75444}">
      <dgm:prSet/>
      <dgm:spPr/>
      <dgm:t>
        <a:bodyPr/>
        <a:lstStyle/>
        <a:p>
          <a:endParaRPr lang="en-US"/>
        </a:p>
      </dgm:t>
    </dgm:pt>
    <dgm:pt modelId="{CFE1FDCA-4026-4E09-BD6B-784F6E752212}">
      <dgm:prSet phldr="0"/>
      <dgm:spPr/>
      <dgm:t>
        <a:bodyPr/>
        <a:lstStyle/>
        <a:p>
          <a:r>
            <a:rPr lang="en-GB" dirty="0">
              <a:latin typeface="Arial"/>
              <a:cs typeface="Arial"/>
            </a:rPr>
            <a:t>A child is a master of his own body.  he can use his own initiative on various actions and no longer needs to imitate other children. </a:t>
          </a:r>
        </a:p>
      </dgm:t>
    </dgm:pt>
    <dgm:pt modelId="{729CE3BB-F5D6-4B06-9B70-6998319F6A8D}" type="parTrans" cxnId="{B8F15F7C-F807-40FC-A957-03D05F4CF199}">
      <dgm:prSet/>
      <dgm:spPr/>
    </dgm:pt>
    <dgm:pt modelId="{2077BE63-114D-4DBF-B0DE-60D64B2F381B}" type="sibTrans" cxnId="{B8F15F7C-F807-40FC-A957-03D05F4CF199}">
      <dgm:prSet/>
      <dgm:spPr/>
    </dgm:pt>
    <dgm:pt modelId="{5B5F6401-AA3B-4338-9D71-795448A9149B}" type="pres">
      <dgm:prSet presAssocID="{AC2445C2-EF08-4FC3-97AF-8740920AC605}" presName="Name0" presStyleCnt="0">
        <dgm:presLayoutVars>
          <dgm:dir/>
          <dgm:animLvl val="lvl"/>
          <dgm:resizeHandles val="exact"/>
        </dgm:presLayoutVars>
      </dgm:prSet>
      <dgm:spPr/>
    </dgm:pt>
    <dgm:pt modelId="{A0161914-F819-4E9C-A536-D6FCC59C8FCF}" type="pres">
      <dgm:prSet presAssocID="{74E1A9D6-4726-48D9-B8BE-E2FD38D7FFB7}" presName="boxAndChildren" presStyleCnt="0"/>
      <dgm:spPr/>
    </dgm:pt>
    <dgm:pt modelId="{95DAFD73-8FE2-49E1-A513-916095A8BA87}" type="pres">
      <dgm:prSet presAssocID="{74E1A9D6-4726-48D9-B8BE-E2FD38D7FFB7}" presName="parentTextBox" presStyleLbl="node1" presStyleIdx="0" presStyleCnt="3"/>
      <dgm:spPr/>
    </dgm:pt>
    <dgm:pt modelId="{E8D9D9FB-90AE-4FE0-9F87-83CA324DBE3D}" type="pres">
      <dgm:prSet presAssocID="{2077BE63-114D-4DBF-B0DE-60D64B2F381B}" presName="sp" presStyleCnt="0"/>
      <dgm:spPr/>
    </dgm:pt>
    <dgm:pt modelId="{17FE1D02-6875-4EFE-BD11-E0C940F6D02C}" type="pres">
      <dgm:prSet presAssocID="{CFE1FDCA-4026-4E09-BD6B-784F6E752212}" presName="arrowAndChildren" presStyleCnt="0"/>
      <dgm:spPr/>
    </dgm:pt>
    <dgm:pt modelId="{B2C29E8E-DAE1-4319-894D-D6DC071FCAA3}" type="pres">
      <dgm:prSet presAssocID="{CFE1FDCA-4026-4E09-BD6B-784F6E752212}" presName="parentTextArrow" presStyleLbl="node1" presStyleIdx="1" presStyleCnt="3"/>
      <dgm:spPr/>
    </dgm:pt>
    <dgm:pt modelId="{CF6614A2-C7CF-4D83-A598-44514CAE5933}" type="pres">
      <dgm:prSet presAssocID="{4527D11E-887A-4FD0-8006-424CA665519F}" presName="sp" presStyleCnt="0"/>
      <dgm:spPr/>
    </dgm:pt>
    <dgm:pt modelId="{1E36B01E-FD63-465C-86B8-D59BA644F408}" type="pres">
      <dgm:prSet presAssocID="{3D874AF3-BD2B-4C37-B0D7-4F24A6186857}" presName="arrowAndChildren" presStyleCnt="0"/>
      <dgm:spPr/>
    </dgm:pt>
    <dgm:pt modelId="{21D4E4F3-5F90-4EB7-A222-A43921F1661F}" type="pres">
      <dgm:prSet presAssocID="{3D874AF3-BD2B-4C37-B0D7-4F24A6186857}" presName="parentTextArrow" presStyleLbl="node1" presStyleIdx="2" presStyleCnt="3"/>
      <dgm:spPr/>
    </dgm:pt>
  </dgm:ptLst>
  <dgm:cxnLst>
    <dgm:cxn modelId="{E45FA940-A518-40C6-8583-EEC34AC7E936}" srcId="{AC2445C2-EF08-4FC3-97AF-8740920AC605}" destId="{3D874AF3-BD2B-4C37-B0D7-4F24A6186857}" srcOrd="0" destOrd="0" parTransId="{19A8B5E9-950C-4B39-A5AE-6B8AF342B3CA}" sibTransId="{4527D11E-887A-4FD0-8006-424CA665519F}"/>
    <dgm:cxn modelId="{F6463246-B691-4EA8-B4F7-F469B8DD931A}" type="presOf" srcId="{AC2445C2-EF08-4FC3-97AF-8740920AC605}" destId="{5B5F6401-AA3B-4338-9D71-795448A9149B}" srcOrd="0" destOrd="0" presId="urn:microsoft.com/office/officeart/2005/8/layout/process4"/>
    <dgm:cxn modelId="{370A786F-7C84-4B60-9C45-E09BD8F75444}" srcId="{AC2445C2-EF08-4FC3-97AF-8740920AC605}" destId="{74E1A9D6-4726-48D9-B8BE-E2FD38D7FFB7}" srcOrd="2" destOrd="0" parTransId="{25B66EAF-934B-4D55-8DE0-F8171AC9C199}" sibTransId="{F299A65F-404C-4A76-A9CB-ED45B748586A}"/>
    <dgm:cxn modelId="{B8F15F7C-F807-40FC-A957-03D05F4CF199}" srcId="{AC2445C2-EF08-4FC3-97AF-8740920AC605}" destId="{CFE1FDCA-4026-4E09-BD6B-784F6E752212}" srcOrd="1" destOrd="0" parTransId="{729CE3BB-F5D6-4B06-9B70-6998319F6A8D}" sibTransId="{2077BE63-114D-4DBF-B0DE-60D64B2F381B}"/>
    <dgm:cxn modelId="{028F0687-419A-4601-99D6-674039A0E08B}" type="presOf" srcId="{3D874AF3-BD2B-4C37-B0D7-4F24A6186857}" destId="{21D4E4F3-5F90-4EB7-A222-A43921F1661F}" srcOrd="0" destOrd="0" presId="urn:microsoft.com/office/officeart/2005/8/layout/process4"/>
    <dgm:cxn modelId="{2F457AC7-BE00-46E9-9CC0-D0106C67B7F4}" type="presOf" srcId="{74E1A9D6-4726-48D9-B8BE-E2FD38D7FFB7}" destId="{95DAFD73-8FE2-49E1-A513-916095A8BA87}" srcOrd="0" destOrd="0" presId="urn:microsoft.com/office/officeart/2005/8/layout/process4"/>
    <dgm:cxn modelId="{B943D1E2-B4DF-48B8-83EE-A201762A9E6E}" type="presOf" srcId="{CFE1FDCA-4026-4E09-BD6B-784F6E752212}" destId="{B2C29E8E-DAE1-4319-894D-D6DC071FCAA3}" srcOrd="0" destOrd="0" presId="urn:microsoft.com/office/officeart/2005/8/layout/process4"/>
    <dgm:cxn modelId="{F3D2FC5C-F096-4EAC-BCF5-F9636559E207}" type="presParOf" srcId="{5B5F6401-AA3B-4338-9D71-795448A9149B}" destId="{A0161914-F819-4E9C-A536-D6FCC59C8FCF}" srcOrd="0" destOrd="0" presId="urn:microsoft.com/office/officeart/2005/8/layout/process4"/>
    <dgm:cxn modelId="{D93FA0B7-984A-43F9-A909-94AE6150BA78}" type="presParOf" srcId="{A0161914-F819-4E9C-A536-D6FCC59C8FCF}" destId="{95DAFD73-8FE2-49E1-A513-916095A8BA87}" srcOrd="0" destOrd="0" presId="urn:microsoft.com/office/officeart/2005/8/layout/process4"/>
    <dgm:cxn modelId="{EEACA148-98F5-454B-B74B-5F46AEBB9084}" type="presParOf" srcId="{5B5F6401-AA3B-4338-9D71-795448A9149B}" destId="{E8D9D9FB-90AE-4FE0-9F87-83CA324DBE3D}" srcOrd="1" destOrd="0" presId="urn:microsoft.com/office/officeart/2005/8/layout/process4"/>
    <dgm:cxn modelId="{8B2FECC2-D157-4255-93FA-E53B949B68C8}" type="presParOf" srcId="{5B5F6401-AA3B-4338-9D71-795448A9149B}" destId="{17FE1D02-6875-4EFE-BD11-E0C940F6D02C}" srcOrd="2" destOrd="0" presId="urn:microsoft.com/office/officeart/2005/8/layout/process4"/>
    <dgm:cxn modelId="{93AA6D39-CC22-4089-A29B-36F914DA018B}" type="presParOf" srcId="{17FE1D02-6875-4EFE-BD11-E0C940F6D02C}" destId="{B2C29E8E-DAE1-4319-894D-D6DC071FCAA3}" srcOrd="0" destOrd="0" presId="urn:microsoft.com/office/officeart/2005/8/layout/process4"/>
    <dgm:cxn modelId="{2FC39980-1D7C-42D9-8F42-D11BE9FF17F4}" type="presParOf" srcId="{5B5F6401-AA3B-4338-9D71-795448A9149B}" destId="{CF6614A2-C7CF-4D83-A598-44514CAE5933}" srcOrd="3" destOrd="0" presId="urn:microsoft.com/office/officeart/2005/8/layout/process4"/>
    <dgm:cxn modelId="{EE4C5A03-FCD3-4072-9B90-3FC6A942847C}" type="presParOf" srcId="{5B5F6401-AA3B-4338-9D71-795448A9149B}" destId="{1E36B01E-FD63-465C-86B8-D59BA644F408}" srcOrd="4" destOrd="0" presId="urn:microsoft.com/office/officeart/2005/8/layout/process4"/>
    <dgm:cxn modelId="{8A8BEDDD-E7F0-4508-A2A6-65CC0D85775A}" type="presParOf" srcId="{1E36B01E-FD63-465C-86B8-D59BA644F408}" destId="{21D4E4F3-5F90-4EB7-A222-A43921F1661F}"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BCE946-588A-4DAD-9B58-7B994F7C9860}">
      <dsp:nvSpPr>
        <dsp:cNvPr id="0" name=""/>
        <dsp:cNvSpPr/>
      </dsp:nvSpPr>
      <dsp:spPr>
        <a:xfrm>
          <a:off x="0" y="0"/>
          <a:ext cx="3352601" cy="3587750"/>
        </a:xfrm>
        <a:prstGeom prst="rect">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61382" tIns="330200" rIns="261382" bIns="330200" numCol="1" spcCol="1270" anchor="t" anchorCtr="0">
          <a:noAutofit/>
        </a:bodyPr>
        <a:lstStyle/>
        <a:p>
          <a:pPr marL="0" lvl="0" indent="0" algn="l" defTabSz="666750">
            <a:lnSpc>
              <a:spcPct val="90000"/>
            </a:lnSpc>
            <a:spcBef>
              <a:spcPct val="0"/>
            </a:spcBef>
            <a:spcAft>
              <a:spcPct val="35000"/>
            </a:spcAft>
            <a:buNone/>
          </a:pPr>
          <a:r>
            <a:rPr lang="en-GB" sz="1500" kern="1200" dirty="0"/>
            <a:t>intelligence is illustrated through motor activity using our 5 senses. </a:t>
          </a:r>
          <a:endParaRPr lang="en-US" sz="1500" kern="1200" dirty="0"/>
        </a:p>
      </dsp:txBody>
      <dsp:txXfrm>
        <a:off x="0" y="1363345"/>
        <a:ext cx="3352601" cy="2152650"/>
      </dsp:txXfrm>
    </dsp:sp>
    <dsp:sp modelId="{2395054D-131F-4A85-B109-BC811FD3D2F7}">
      <dsp:nvSpPr>
        <dsp:cNvPr id="0" name=""/>
        <dsp:cNvSpPr/>
      </dsp:nvSpPr>
      <dsp:spPr>
        <a:xfrm>
          <a:off x="1138138" y="358774"/>
          <a:ext cx="1076325" cy="1076325"/>
        </a:xfrm>
        <a:prstGeom prst="ellipse">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83914" tIns="12700" rIns="83914"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295762" y="516398"/>
        <a:ext cx="761077" cy="761077"/>
      </dsp:txXfrm>
    </dsp:sp>
    <dsp:sp modelId="{70C07684-E2D9-4DFF-8AB9-4F71CF2FFB49}">
      <dsp:nvSpPr>
        <dsp:cNvPr id="0" name=""/>
        <dsp:cNvSpPr/>
      </dsp:nvSpPr>
      <dsp:spPr>
        <a:xfrm>
          <a:off x="0" y="3587678"/>
          <a:ext cx="3352601" cy="72"/>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2CDB41E3-4235-44D0-92D7-1438A1C56EB9}">
      <dsp:nvSpPr>
        <dsp:cNvPr id="0" name=""/>
        <dsp:cNvSpPr/>
      </dsp:nvSpPr>
      <dsp:spPr>
        <a:xfrm>
          <a:off x="3687861" y="0"/>
          <a:ext cx="3352601" cy="3587750"/>
        </a:xfrm>
        <a:prstGeom prst="rect">
          <a:avLst/>
        </a:prstGeom>
        <a:solidFill>
          <a:schemeClr val="accent3">
            <a:tint val="40000"/>
            <a:alpha val="90000"/>
            <a:hueOff val="0"/>
            <a:satOff val="0"/>
            <a:lumOff val="0"/>
            <a:alphaOff val="0"/>
          </a:schemeClr>
        </a:solidFill>
        <a:ln w="635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61382" tIns="330200" rIns="261382" bIns="330200" numCol="1" spcCol="1270" anchor="t" anchorCtr="0">
          <a:noAutofit/>
        </a:bodyPr>
        <a:lstStyle/>
        <a:p>
          <a:pPr marL="0" lvl="0" indent="0" algn="l" defTabSz="666750" rtl="0">
            <a:lnSpc>
              <a:spcPct val="90000"/>
            </a:lnSpc>
            <a:spcBef>
              <a:spcPct val="0"/>
            </a:spcBef>
            <a:spcAft>
              <a:spcPct val="35000"/>
            </a:spcAft>
            <a:buNone/>
          </a:pPr>
          <a:r>
            <a:rPr lang="en-GB" sz="1500" kern="1200" dirty="0"/>
            <a:t>Taste</a:t>
          </a:r>
          <a:r>
            <a:rPr lang="en-GB" sz="1500" kern="1200" dirty="0">
              <a:latin typeface="The Hand Extrablack"/>
            </a:rPr>
            <a:t>,</a:t>
          </a:r>
          <a:r>
            <a:rPr lang="en-GB" sz="1500" kern="1200" dirty="0"/>
            <a:t> smell</a:t>
          </a:r>
          <a:r>
            <a:rPr lang="en-GB" sz="1500" kern="1200" dirty="0">
              <a:latin typeface="The Hand Extrablack"/>
            </a:rPr>
            <a:t>, </a:t>
          </a:r>
          <a:r>
            <a:rPr lang="en-GB" sz="1500" kern="1200" dirty="0"/>
            <a:t>move, sit walk, run etc even small infants can act in intelligent ways, not only by thinking, but by acting physically on the environment in order to meet their goals (Candice York 2001). </a:t>
          </a:r>
          <a:endParaRPr lang="en-US" sz="1500" kern="1200" dirty="0"/>
        </a:p>
      </dsp:txBody>
      <dsp:txXfrm>
        <a:off x="3687861" y="1363345"/>
        <a:ext cx="3352601" cy="2152650"/>
      </dsp:txXfrm>
    </dsp:sp>
    <dsp:sp modelId="{369B8D68-8BA1-47DE-8839-D21D83402BB0}">
      <dsp:nvSpPr>
        <dsp:cNvPr id="0" name=""/>
        <dsp:cNvSpPr/>
      </dsp:nvSpPr>
      <dsp:spPr>
        <a:xfrm>
          <a:off x="4825999" y="358774"/>
          <a:ext cx="1076325" cy="1076325"/>
        </a:xfrm>
        <a:prstGeom prst="ellips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83914" tIns="12700" rIns="83914"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983623" y="516398"/>
        <a:ext cx="761077" cy="761077"/>
      </dsp:txXfrm>
    </dsp:sp>
    <dsp:sp modelId="{7E2FE0FB-7ACD-4FE0-B94E-C1E4FC4008E2}">
      <dsp:nvSpPr>
        <dsp:cNvPr id="0" name=""/>
        <dsp:cNvSpPr/>
      </dsp:nvSpPr>
      <dsp:spPr>
        <a:xfrm>
          <a:off x="3687861" y="3587678"/>
          <a:ext cx="3352601" cy="72"/>
        </a:xfrm>
        <a:prstGeom prst="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A0CD5E5D-A87E-4CC5-87B7-A4385FE326C6}">
      <dsp:nvSpPr>
        <dsp:cNvPr id="0" name=""/>
        <dsp:cNvSpPr/>
      </dsp:nvSpPr>
      <dsp:spPr>
        <a:xfrm>
          <a:off x="7375723" y="0"/>
          <a:ext cx="3352601" cy="3587750"/>
        </a:xfrm>
        <a:prstGeom prst="rect">
          <a:avLst/>
        </a:prstGeom>
        <a:solidFill>
          <a:schemeClr val="accent4">
            <a:tint val="40000"/>
            <a:alpha val="90000"/>
            <a:hueOff val="0"/>
            <a:satOff val="0"/>
            <a:lumOff val="0"/>
            <a:alphaOff val="0"/>
          </a:schemeClr>
        </a:solidFill>
        <a:ln w="6350" cap="flat" cmpd="sng" algn="ctr">
          <a:solidFill>
            <a:schemeClr val="accent4">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61382" tIns="330200" rIns="261382" bIns="330200" numCol="1" spcCol="1270" anchor="t" anchorCtr="0">
          <a:noAutofit/>
        </a:bodyPr>
        <a:lstStyle/>
        <a:p>
          <a:pPr marL="0" lvl="0" indent="0" algn="l" defTabSz="666750">
            <a:lnSpc>
              <a:spcPct val="90000"/>
            </a:lnSpc>
            <a:spcBef>
              <a:spcPct val="0"/>
            </a:spcBef>
            <a:spcAft>
              <a:spcPct val="35000"/>
            </a:spcAft>
            <a:buNone/>
          </a:pPr>
          <a:r>
            <a:rPr lang="en-GB" sz="1500" kern="1200" dirty="0"/>
            <a:t>Egocentric- only perceive the world from their own view. </a:t>
          </a:r>
          <a:endParaRPr lang="en-US" sz="1500" kern="1200" dirty="0"/>
        </a:p>
      </dsp:txBody>
      <dsp:txXfrm>
        <a:off x="7375723" y="1363345"/>
        <a:ext cx="3352601" cy="2152650"/>
      </dsp:txXfrm>
    </dsp:sp>
    <dsp:sp modelId="{45A30CC0-5527-47A4-B5AD-BCCEAA2A9D5B}">
      <dsp:nvSpPr>
        <dsp:cNvPr id="0" name=""/>
        <dsp:cNvSpPr/>
      </dsp:nvSpPr>
      <dsp:spPr>
        <a:xfrm>
          <a:off x="8513861" y="358774"/>
          <a:ext cx="1076325" cy="1076325"/>
        </a:xfrm>
        <a:prstGeom prst="ellipse">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w="6350" cap="flat" cmpd="sng" algn="ctr">
          <a:solidFill>
            <a:schemeClr val="accent6">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83914" tIns="12700" rIns="83914"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671485" y="516398"/>
        <a:ext cx="761077" cy="761077"/>
      </dsp:txXfrm>
    </dsp:sp>
    <dsp:sp modelId="{B9A9D2A9-5410-483B-BF0E-459BC9D70B0B}">
      <dsp:nvSpPr>
        <dsp:cNvPr id="0" name=""/>
        <dsp:cNvSpPr/>
      </dsp:nvSpPr>
      <dsp:spPr>
        <a:xfrm>
          <a:off x="7375723" y="3587678"/>
          <a:ext cx="3352601" cy="72"/>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180121-747E-4B45-A7CD-C907C2032B0A}">
      <dsp:nvSpPr>
        <dsp:cNvPr id="0" name=""/>
        <dsp:cNvSpPr/>
      </dsp:nvSpPr>
      <dsp:spPr>
        <a:xfrm>
          <a:off x="0" y="42475"/>
          <a:ext cx="10728325" cy="1113840"/>
        </a:xfrm>
        <a:prstGeom prst="round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baseline="0" dirty="0">
              <a:latin typeface="The Hand Extrablack"/>
            </a:rPr>
            <a:t> </a:t>
          </a:r>
          <a:r>
            <a:rPr lang="en-GB" sz="2800" kern="1200" baseline="0" dirty="0">
              <a:latin typeface="Calibri"/>
              <a:cs typeface="Calibri"/>
            </a:rPr>
            <a:t>Intelligence is demonstrated through symbolic functions , language matures, and imagination is developed. </a:t>
          </a:r>
          <a:endParaRPr lang="en-US" sz="2800" kern="1200" dirty="0">
            <a:latin typeface="Calibri"/>
            <a:cs typeface="Calibri"/>
          </a:endParaRPr>
        </a:p>
      </dsp:txBody>
      <dsp:txXfrm>
        <a:off x="54373" y="96848"/>
        <a:ext cx="10619579" cy="1005094"/>
      </dsp:txXfrm>
    </dsp:sp>
    <dsp:sp modelId="{B14D1311-FC36-4AF6-BE79-0D1655DB67D8}">
      <dsp:nvSpPr>
        <dsp:cNvPr id="0" name=""/>
        <dsp:cNvSpPr/>
      </dsp:nvSpPr>
      <dsp:spPr>
        <a:xfrm>
          <a:off x="0" y="1236955"/>
          <a:ext cx="10728325" cy="1113840"/>
        </a:xfrm>
        <a:prstGeom prst="roundRect">
          <a:avLst/>
        </a:prstGeom>
        <a:gradFill rotWithShape="0">
          <a:gsLst>
            <a:gs pos="0">
              <a:schemeClr val="accent5">
                <a:hueOff val="746679"/>
                <a:satOff val="132"/>
                <a:lumOff val="-6177"/>
                <a:alphaOff val="0"/>
                <a:lumMod val="110000"/>
                <a:satMod val="105000"/>
                <a:tint val="67000"/>
              </a:schemeClr>
            </a:gs>
            <a:gs pos="50000">
              <a:schemeClr val="accent5">
                <a:hueOff val="746679"/>
                <a:satOff val="132"/>
                <a:lumOff val="-6177"/>
                <a:alphaOff val="0"/>
                <a:lumMod val="105000"/>
                <a:satMod val="103000"/>
                <a:tint val="73000"/>
              </a:schemeClr>
            </a:gs>
            <a:gs pos="100000">
              <a:schemeClr val="accent5">
                <a:hueOff val="746679"/>
                <a:satOff val="132"/>
                <a:lumOff val="-6177"/>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US" sz="2800" kern="1200" baseline="0" dirty="0">
              <a:latin typeface="Calibri"/>
              <a:cs typeface="Calibri"/>
            </a:rPr>
            <a:t>Very curious, ask a lot of questions </a:t>
          </a:r>
        </a:p>
      </dsp:txBody>
      <dsp:txXfrm>
        <a:off x="54373" y="1291328"/>
        <a:ext cx="10619579" cy="1005094"/>
      </dsp:txXfrm>
    </dsp:sp>
    <dsp:sp modelId="{092EBFC3-5E16-49EA-BCDE-E5F65C10FA8B}">
      <dsp:nvSpPr>
        <dsp:cNvPr id="0" name=""/>
        <dsp:cNvSpPr/>
      </dsp:nvSpPr>
      <dsp:spPr>
        <a:xfrm>
          <a:off x="0" y="2431435"/>
          <a:ext cx="10728325" cy="1113840"/>
        </a:xfrm>
        <a:prstGeom prst="roundRect">
          <a:avLst/>
        </a:prstGeom>
        <a:gradFill rotWithShape="0">
          <a:gsLst>
            <a:gs pos="0">
              <a:schemeClr val="accent5">
                <a:hueOff val="1493359"/>
                <a:satOff val="265"/>
                <a:lumOff val="-12353"/>
                <a:alphaOff val="0"/>
                <a:lumMod val="110000"/>
                <a:satMod val="105000"/>
                <a:tint val="67000"/>
              </a:schemeClr>
            </a:gs>
            <a:gs pos="50000">
              <a:schemeClr val="accent5">
                <a:hueOff val="1493359"/>
                <a:satOff val="265"/>
                <a:lumOff val="-12353"/>
                <a:alphaOff val="0"/>
                <a:lumMod val="105000"/>
                <a:satMod val="103000"/>
                <a:tint val="73000"/>
              </a:schemeClr>
            </a:gs>
            <a:gs pos="100000">
              <a:schemeClr val="accent5">
                <a:hueOff val="1493359"/>
                <a:satOff val="265"/>
                <a:lumOff val="-1235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baseline="0" dirty="0">
              <a:latin typeface="Calibri"/>
              <a:cs typeface="Calibri"/>
            </a:rPr>
            <a:t>Egocentric thinking still predominates </a:t>
          </a:r>
          <a:endParaRPr lang="en-GB" sz="2800" kern="1200" dirty="0">
            <a:latin typeface="Calibri"/>
            <a:cs typeface="Calibri"/>
          </a:endParaRPr>
        </a:p>
      </dsp:txBody>
      <dsp:txXfrm>
        <a:off x="54373" y="2485808"/>
        <a:ext cx="10619579" cy="10050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E4E996-E909-4778-9D0F-710A59F3B426}">
      <dsp:nvSpPr>
        <dsp:cNvPr id="0" name=""/>
        <dsp:cNvSpPr/>
      </dsp:nvSpPr>
      <dsp:spPr>
        <a:xfrm>
          <a:off x="0" y="33647"/>
          <a:ext cx="10728325" cy="15397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Is a theory  which considers how educational and social influences and relationships contribute to people’s personalities throughout their lives..</a:t>
          </a:r>
          <a:endParaRPr lang="en-US" sz="2800" kern="1200"/>
        </a:p>
      </dsp:txBody>
      <dsp:txXfrm>
        <a:off x="75163" y="108810"/>
        <a:ext cx="10577999" cy="1389393"/>
      </dsp:txXfrm>
    </dsp:sp>
    <dsp:sp modelId="{4088FEE4-679A-4458-8B3D-0DD6BEE75DE0}">
      <dsp:nvSpPr>
        <dsp:cNvPr id="0" name=""/>
        <dsp:cNvSpPr/>
      </dsp:nvSpPr>
      <dsp:spPr>
        <a:xfrm>
          <a:off x="0" y="1654007"/>
          <a:ext cx="10728325" cy="15397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If  navigation from one stage to the other is not done successfully it will lead to anxiety, neurosis  depression etc. </a:t>
          </a:r>
          <a:endParaRPr lang="en-US" sz="2800" kern="1200"/>
        </a:p>
      </dsp:txBody>
      <dsp:txXfrm>
        <a:off x="75163" y="1729170"/>
        <a:ext cx="10577999" cy="138939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CD55FA-3375-4E60-AA2E-153CE4664007}">
      <dsp:nvSpPr>
        <dsp:cNvPr id="0" name=""/>
        <dsp:cNvSpPr/>
      </dsp:nvSpPr>
      <dsp:spPr>
        <a:xfrm>
          <a:off x="0" y="53903"/>
          <a:ext cx="6188689" cy="1275702"/>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kern="1200" dirty="0"/>
            <a:t>Birth- 1  (oral stage )</a:t>
          </a:r>
          <a:endParaRPr lang="en-US" sz="2300" kern="1200" dirty="0">
            <a:latin typeface="The Hand Extrablack"/>
          </a:endParaRPr>
        </a:p>
      </dsp:txBody>
      <dsp:txXfrm>
        <a:off x="62275" y="116178"/>
        <a:ext cx="6064139" cy="1151152"/>
      </dsp:txXfrm>
    </dsp:sp>
    <dsp:sp modelId="{7B1807EA-D84D-4368-85B7-429628714456}">
      <dsp:nvSpPr>
        <dsp:cNvPr id="0" name=""/>
        <dsp:cNvSpPr/>
      </dsp:nvSpPr>
      <dsp:spPr>
        <a:xfrm>
          <a:off x="0" y="1395845"/>
          <a:ext cx="6188689" cy="1275702"/>
        </a:xfrm>
        <a:prstGeom prst="round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latin typeface="The Hand Extrablack"/>
            </a:rPr>
            <a:t> A child</a:t>
          </a:r>
          <a:r>
            <a:rPr lang="en-GB" sz="2300" kern="1200" dirty="0"/>
            <a:t> begins to trust the world , other people and himself depends on the quality of care he receives. </a:t>
          </a:r>
        </a:p>
      </dsp:txBody>
      <dsp:txXfrm>
        <a:off x="62275" y="1458120"/>
        <a:ext cx="6064139" cy="1151152"/>
      </dsp:txXfrm>
    </dsp:sp>
    <dsp:sp modelId="{1A62B042-398C-4F7C-8722-079682155EFA}">
      <dsp:nvSpPr>
        <dsp:cNvPr id="0" name=""/>
        <dsp:cNvSpPr/>
      </dsp:nvSpPr>
      <dsp:spPr>
        <a:xfrm>
          <a:off x="0" y="2737788"/>
          <a:ext cx="6188689" cy="1275702"/>
        </a:xfrm>
        <a:prstGeom prst="round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Fondled, cuddled and cared for develops into trusting the world to be a safe place. </a:t>
          </a:r>
          <a:endParaRPr lang="en-US" sz="2300" kern="1200" dirty="0"/>
        </a:p>
      </dsp:txBody>
      <dsp:txXfrm>
        <a:off x="62275" y="2800063"/>
        <a:ext cx="6064139" cy="1151152"/>
      </dsp:txXfrm>
    </dsp:sp>
    <dsp:sp modelId="{9077D831-604C-4282-8F1D-699B1F6DED88}">
      <dsp:nvSpPr>
        <dsp:cNvPr id="0" name=""/>
        <dsp:cNvSpPr/>
      </dsp:nvSpPr>
      <dsp:spPr>
        <a:xfrm>
          <a:off x="0" y="4079730"/>
          <a:ext cx="6188689" cy="1275702"/>
        </a:xfrm>
        <a:prstGeom prst="round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When care is inadequate inconsistent and rejecting, it fosters a basic mistrust.</a:t>
          </a:r>
          <a:endParaRPr lang="en-US" sz="2300" kern="1200" dirty="0"/>
        </a:p>
      </dsp:txBody>
      <dsp:txXfrm>
        <a:off x="62275" y="4142005"/>
        <a:ext cx="6064139" cy="11511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BCACCD-B518-42E6-BA0C-D1176B8A6ABA}">
      <dsp:nvSpPr>
        <dsp:cNvPr id="0" name=""/>
        <dsp:cNvSpPr/>
      </dsp:nvSpPr>
      <dsp:spPr>
        <a:xfrm>
          <a:off x="0" y="322608"/>
          <a:ext cx="3017341" cy="1916011"/>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407EFD72-9458-477A-8A21-76CA2BC0C91A}">
      <dsp:nvSpPr>
        <dsp:cNvPr id="0" name=""/>
        <dsp:cNvSpPr/>
      </dsp:nvSpPr>
      <dsp:spPr>
        <a:xfrm>
          <a:off x="335260" y="641105"/>
          <a:ext cx="3017341" cy="1916011"/>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a:cs typeface="Arial"/>
            </a:rPr>
            <a:t>Age 1-3 </a:t>
          </a:r>
          <a:endParaRPr lang="en-US" sz="1800" kern="1200" dirty="0">
            <a:latin typeface="Arial"/>
            <a:cs typeface="Arial"/>
          </a:endParaRPr>
        </a:p>
      </dsp:txBody>
      <dsp:txXfrm>
        <a:off x="391378" y="697223"/>
        <a:ext cx="2905105" cy="1803775"/>
      </dsp:txXfrm>
    </dsp:sp>
    <dsp:sp modelId="{EE2905FA-5FE9-4F76-BFCD-5A1EB1D828D6}">
      <dsp:nvSpPr>
        <dsp:cNvPr id="0" name=""/>
        <dsp:cNvSpPr/>
      </dsp:nvSpPr>
      <dsp:spPr>
        <a:xfrm>
          <a:off x="3687861" y="322608"/>
          <a:ext cx="3017341" cy="1916011"/>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DEC019C9-7BDE-4E8A-B947-BE0BC1F8F3E5}">
      <dsp:nvSpPr>
        <dsp:cNvPr id="0" name=""/>
        <dsp:cNvSpPr/>
      </dsp:nvSpPr>
      <dsp:spPr>
        <a:xfrm>
          <a:off x="4023121" y="641105"/>
          <a:ext cx="3017341" cy="1916011"/>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a:cs typeface="Arial"/>
            </a:rPr>
            <a:t>A child takes pride in the new things he has accomplished and wants to do everything by himself. </a:t>
          </a:r>
          <a:endParaRPr lang="en-US" sz="1800" kern="1200" dirty="0">
            <a:latin typeface="Arial"/>
            <a:cs typeface="Arial"/>
          </a:endParaRPr>
        </a:p>
      </dsp:txBody>
      <dsp:txXfrm>
        <a:off x="4079239" y="697223"/>
        <a:ext cx="2905105" cy="1803775"/>
      </dsp:txXfrm>
    </dsp:sp>
    <dsp:sp modelId="{460A0173-02B4-4E8D-BC00-E2CEBE2AA337}">
      <dsp:nvSpPr>
        <dsp:cNvPr id="0" name=""/>
        <dsp:cNvSpPr/>
      </dsp:nvSpPr>
      <dsp:spPr>
        <a:xfrm>
          <a:off x="7375723" y="322608"/>
          <a:ext cx="3017341" cy="1916011"/>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8676608F-D5DF-4A79-BEC5-C110EC636E0C}">
      <dsp:nvSpPr>
        <dsp:cNvPr id="0" name=""/>
        <dsp:cNvSpPr/>
      </dsp:nvSpPr>
      <dsp:spPr>
        <a:xfrm>
          <a:off x="7710983" y="641105"/>
          <a:ext cx="3017341" cy="1916011"/>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a:cs typeface="Arial"/>
            </a:rPr>
            <a:t>If the caretakers are impatient and do not allow the child to do what he is capable of it will instil a feeling of shame and doubt in the child </a:t>
          </a:r>
          <a:endParaRPr lang="en-US" sz="1800" kern="1200" dirty="0">
            <a:latin typeface="Arial"/>
            <a:cs typeface="Arial"/>
          </a:endParaRPr>
        </a:p>
      </dsp:txBody>
      <dsp:txXfrm>
        <a:off x="7767101" y="697223"/>
        <a:ext cx="2905105" cy="180377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DAFD73-8FE2-49E1-A513-916095A8BA87}">
      <dsp:nvSpPr>
        <dsp:cNvPr id="0" name=""/>
        <dsp:cNvSpPr/>
      </dsp:nvSpPr>
      <dsp:spPr>
        <a:xfrm>
          <a:off x="0" y="4071893"/>
          <a:ext cx="6188689" cy="1336486"/>
        </a:xfrm>
        <a:prstGeom prst="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dirty="0">
              <a:latin typeface="Arial"/>
              <a:cs typeface="Arial"/>
            </a:rPr>
            <a:t>If a parent does not respond well to a child's own initiative of to their questioning and that his play is silly, he may develop a guilt . </a:t>
          </a:r>
          <a:endParaRPr lang="en-US" sz="2300" kern="1200" dirty="0">
            <a:latin typeface="Arial"/>
            <a:cs typeface="Arial"/>
          </a:endParaRPr>
        </a:p>
      </dsp:txBody>
      <dsp:txXfrm>
        <a:off x="0" y="4071893"/>
        <a:ext cx="6188689" cy="1336486"/>
      </dsp:txXfrm>
    </dsp:sp>
    <dsp:sp modelId="{B2C29E8E-DAE1-4319-894D-D6DC071FCAA3}">
      <dsp:nvSpPr>
        <dsp:cNvPr id="0" name=""/>
        <dsp:cNvSpPr/>
      </dsp:nvSpPr>
      <dsp:spPr>
        <a:xfrm rot="10800000">
          <a:off x="0" y="2036424"/>
          <a:ext cx="6188689" cy="2055515"/>
        </a:xfrm>
        <a:prstGeom prst="upArrowCallout">
          <a:avLst/>
        </a:prstGeom>
        <a:gradFill rotWithShape="0">
          <a:gsLst>
            <a:gs pos="0">
              <a:schemeClr val="accent5">
                <a:hueOff val="746679"/>
                <a:satOff val="132"/>
                <a:lumOff val="-6177"/>
                <a:alphaOff val="0"/>
                <a:lumMod val="110000"/>
                <a:satMod val="105000"/>
                <a:tint val="67000"/>
              </a:schemeClr>
            </a:gs>
            <a:gs pos="50000">
              <a:schemeClr val="accent5">
                <a:hueOff val="746679"/>
                <a:satOff val="132"/>
                <a:lumOff val="-6177"/>
                <a:alphaOff val="0"/>
                <a:lumMod val="105000"/>
                <a:satMod val="103000"/>
                <a:tint val="73000"/>
              </a:schemeClr>
            </a:gs>
            <a:gs pos="100000">
              <a:schemeClr val="accent5">
                <a:hueOff val="746679"/>
                <a:satOff val="132"/>
                <a:lumOff val="-6177"/>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dirty="0">
              <a:latin typeface="Arial"/>
              <a:cs typeface="Arial"/>
            </a:rPr>
            <a:t>A child is a master of his own body.  he can use his own initiative on various actions and no longer needs to imitate other children. </a:t>
          </a:r>
        </a:p>
      </dsp:txBody>
      <dsp:txXfrm rot="10800000">
        <a:off x="0" y="2036424"/>
        <a:ext cx="6188689" cy="1335612"/>
      </dsp:txXfrm>
    </dsp:sp>
    <dsp:sp modelId="{21D4E4F3-5F90-4EB7-A222-A43921F1661F}">
      <dsp:nvSpPr>
        <dsp:cNvPr id="0" name=""/>
        <dsp:cNvSpPr/>
      </dsp:nvSpPr>
      <dsp:spPr>
        <a:xfrm rot="10800000">
          <a:off x="0" y="956"/>
          <a:ext cx="6188689" cy="2055515"/>
        </a:xfrm>
        <a:prstGeom prst="upArrowCallout">
          <a:avLst/>
        </a:prstGeom>
        <a:gradFill rotWithShape="0">
          <a:gsLst>
            <a:gs pos="0">
              <a:schemeClr val="accent5">
                <a:hueOff val="1493359"/>
                <a:satOff val="265"/>
                <a:lumOff val="-12353"/>
                <a:alphaOff val="0"/>
                <a:lumMod val="110000"/>
                <a:satMod val="105000"/>
                <a:tint val="67000"/>
              </a:schemeClr>
            </a:gs>
            <a:gs pos="50000">
              <a:schemeClr val="accent5">
                <a:hueOff val="1493359"/>
                <a:satOff val="265"/>
                <a:lumOff val="-12353"/>
                <a:alphaOff val="0"/>
                <a:lumMod val="105000"/>
                <a:satMod val="103000"/>
                <a:tint val="73000"/>
              </a:schemeClr>
            </a:gs>
            <a:gs pos="100000">
              <a:schemeClr val="accent5">
                <a:hueOff val="1493359"/>
                <a:satOff val="265"/>
                <a:lumOff val="-1235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3576" tIns="163576" rIns="163576" bIns="163576" numCol="1" spcCol="1270" anchor="ctr" anchorCtr="0">
          <a:noAutofit/>
        </a:bodyPr>
        <a:lstStyle/>
        <a:p>
          <a:pPr marL="0" lvl="0" indent="0" algn="ctr" defTabSz="1022350" rtl="0">
            <a:lnSpc>
              <a:spcPct val="90000"/>
            </a:lnSpc>
            <a:spcBef>
              <a:spcPct val="0"/>
            </a:spcBef>
            <a:spcAft>
              <a:spcPct val="35000"/>
            </a:spcAft>
            <a:buNone/>
          </a:pPr>
          <a:r>
            <a:rPr lang="en-GB" sz="2300" kern="1200" dirty="0">
              <a:latin typeface="Arial"/>
              <a:cs typeface="Arial"/>
            </a:rPr>
            <a:t>Age 4-5</a:t>
          </a:r>
          <a:endParaRPr lang="en-US" sz="2300" kern="1200" dirty="0">
            <a:latin typeface="Arial"/>
            <a:cs typeface="Arial"/>
          </a:endParaRPr>
        </a:p>
      </dsp:txBody>
      <dsp:txXfrm rot="10800000">
        <a:off x="0" y="956"/>
        <a:ext cx="6188689" cy="1335612"/>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6497B0-B6CC-9442-B2ED-501814F8D364}" type="datetimeFigureOut">
              <a:rPr lang="en-US" smtClean="0"/>
              <a:t>10/29/21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DB2CC5-F528-5B40-A17B-06B203FAD7E1}" type="slidenum">
              <a:rPr lang="en-US" smtClean="0"/>
              <a:t>‹#›</a:t>
            </a:fld>
            <a:endParaRPr lang="en-US"/>
          </a:p>
        </p:txBody>
      </p:sp>
    </p:spTree>
    <p:extLst>
      <p:ext uri="{BB962C8B-B14F-4D97-AF65-F5344CB8AC3E}">
        <p14:creationId xmlns:p14="http://schemas.microsoft.com/office/powerpoint/2010/main" val="40335178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One of the leading theorists on infant cognitive development is Jean Piaget</a:t>
            </a:r>
            <a:endParaRPr lang="en-US" dirty="0"/>
          </a:p>
        </p:txBody>
      </p:sp>
      <p:sp>
        <p:nvSpPr>
          <p:cNvPr id="4" name="Slide Number Placeholder 3"/>
          <p:cNvSpPr>
            <a:spLocks noGrp="1"/>
          </p:cNvSpPr>
          <p:nvPr>
            <p:ph type="sldNum" sz="quarter" idx="5"/>
          </p:nvPr>
        </p:nvSpPr>
        <p:spPr/>
        <p:txBody>
          <a:bodyPr/>
          <a:lstStyle/>
          <a:p>
            <a:fld id="{A8DB2CC5-F528-5B40-A17B-06B203FAD7E1}" type="slidenum">
              <a:rPr lang="en-US" smtClean="0"/>
              <a:t>3</a:t>
            </a:fld>
            <a:endParaRPr lang="en-US"/>
          </a:p>
        </p:txBody>
      </p:sp>
    </p:spTree>
    <p:extLst>
      <p:ext uri="{BB962C8B-B14F-4D97-AF65-F5344CB8AC3E}">
        <p14:creationId xmlns:p14="http://schemas.microsoft.com/office/powerpoint/2010/main" val="4243864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He referred to the first two years of life as the sensorimotor stage because at that age infants are primarily involved in explorations involving their movements and senses. </a:t>
            </a:r>
            <a:endParaRPr lang="en-GB" dirty="0"/>
          </a:p>
          <a:p>
            <a:endParaRPr lang="en-US" dirty="0"/>
          </a:p>
        </p:txBody>
      </p:sp>
      <p:sp>
        <p:nvSpPr>
          <p:cNvPr id="4" name="Slide Number Placeholder 3"/>
          <p:cNvSpPr>
            <a:spLocks noGrp="1"/>
          </p:cNvSpPr>
          <p:nvPr>
            <p:ph type="sldNum" sz="quarter" idx="5"/>
          </p:nvPr>
        </p:nvSpPr>
        <p:spPr/>
        <p:txBody>
          <a:bodyPr/>
          <a:lstStyle/>
          <a:p>
            <a:fld id="{A8DB2CC5-F528-5B40-A17B-06B203FAD7E1}" type="slidenum">
              <a:rPr lang="en-US" smtClean="0"/>
              <a:t>4</a:t>
            </a:fld>
            <a:endParaRPr lang="en-US"/>
          </a:p>
        </p:txBody>
      </p:sp>
    </p:spTree>
    <p:extLst>
      <p:ext uri="{BB962C8B-B14F-4D97-AF65-F5344CB8AC3E}">
        <p14:creationId xmlns:p14="http://schemas.microsoft.com/office/powerpoint/2010/main" val="13650345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640013" y="484479"/>
            <a:ext cx="6911974" cy="2954655"/>
          </a:xfrm>
        </p:spPr>
        <p:txBody>
          <a:bodyPr anchor="b">
            <a:normAutofit/>
          </a:bodyPr>
          <a:lstStyle>
            <a:lvl1pPr algn="ctr">
              <a:defRPr sz="5600" cap="all" spc="-100" baseline="0"/>
            </a:lvl1pPr>
          </a:lstStyle>
          <a:p>
            <a:r>
              <a:rPr lang="en-US"/>
              <a:t>Click to edit Master title style</a:t>
            </a:r>
            <a:endParaRPr lang="en-US" dirty="0"/>
          </a:p>
        </p:txBody>
      </p:sp>
      <p:sp>
        <p:nvSpPr>
          <p:cNvPr id="3" name="Subtitle 2"/>
          <p:cNvSpPr>
            <a:spLocks noGrp="1"/>
          </p:cNvSpPr>
          <p:nvPr>
            <p:ph type="subTitle" idx="1"/>
          </p:nvPr>
        </p:nvSpPr>
        <p:spPr>
          <a:xfrm>
            <a:off x="2640013" y="3799133"/>
            <a:ext cx="6911974" cy="1969841"/>
          </a:xfrm>
        </p:spPr>
        <p:txBody>
          <a:bodyPr>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2395C5C9-164C-46B3-A87E-7660D39D3106}" type="datetime2">
              <a:rPr lang="en-US" smtClean="0"/>
              <a:t>Wednesday, October 27, 2021</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1895527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720000" y="2541600"/>
            <a:ext cx="10728325" cy="3227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4DDCFF8A-AAF8-4A12-8A91-9CA0EAF6CBB9}" type="datetime2">
              <a:rPr lang="en-US" smtClean="0"/>
              <a:t>Wednesday, October 27, 2021</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4252570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6" cy="2879724"/>
          </a:xfrm>
        </p:spPr>
        <p:txBody>
          <a:bodyPr anchor="b">
            <a:normAutofit/>
          </a:bodyPr>
          <a:lstStyle>
            <a:lvl1pPr>
              <a:defRPr sz="5600"/>
            </a:lvl1pPr>
          </a:lstStyle>
          <a:p>
            <a:r>
              <a:rPr lang="en-US"/>
              <a:t>Click to edit Master title style</a:t>
            </a:r>
            <a:endParaRPr lang="en-US" dirty="0"/>
          </a:p>
        </p:txBody>
      </p:sp>
      <p:sp>
        <p:nvSpPr>
          <p:cNvPr id="3" name="Text Placeholder 2"/>
          <p:cNvSpPr>
            <a:spLocks noGrp="1"/>
          </p:cNvSpPr>
          <p:nvPr>
            <p:ph type="body" idx="1"/>
          </p:nvPr>
        </p:nvSpPr>
        <p:spPr>
          <a:xfrm>
            <a:off x="719910" y="3858924"/>
            <a:ext cx="10728326" cy="1919076"/>
          </a:xfrm>
        </p:spPr>
        <p:txBody>
          <a:bodyPr>
            <a:normAutofit/>
          </a:bodyPr>
          <a:lstStyle>
            <a:lvl1pPr marL="0" indent="0">
              <a:buNone/>
              <a:defRPr sz="2800">
                <a:solidFill>
                  <a:schemeClr val="tx1">
                    <a:tint val="75000"/>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ABCC25C3-021A-4B0B-8F70-0C181FE1CF45}" type="datetime2">
              <a:rPr lang="en-US" smtClean="0"/>
              <a:t>Wednesday, October 27, 2021</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9032525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200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8400" y="2541600"/>
            <a:ext cx="5003801" cy="32345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0C23D88D-8CEC-4ED9-A53B-5596187D9A16}" type="datetime2">
              <a:rPr lang="en-US" smtClean="0"/>
              <a:t>Wednesday, October 27, 2021</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8451362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5" cy="673005"/>
          </a:xfrm>
        </p:spPr>
        <p:txBody>
          <a:bodyPr>
            <a:normAutofit/>
          </a:bodyPr>
          <a:lstStyle/>
          <a:p>
            <a:r>
              <a:rPr lang="en-US"/>
              <a:t>Click to edit Master title style</a:t>
            </a:r>
            <a:endParaRPr lang="en-US" dirty="0"/>
          </a:p>
        </p:txBody>
      </p:sp>
      <p:sp>
        <p:nvSpPr>
          <p:cNvPr id="3" name="Text Placeholder 2"/>
          <p:cNvSpPr>
            <a:spLocks noGrp="1"/>
          </p:cNvSpPr>
          <p:nvPr>
            <p:ph type="body" idx="1"/>
          </p:nvPr>
        </p:nvSpPr>
        <p:spPr>
          <a:xfrm>
            <a:off x="720000" y="1840698"/>
            <a:ext cx="5015638" cy="565796"/>
          </a:xfrm>
        </p:spPr>
        <p:txBody>
          <a:bodyPr wrap="square"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20000" y="2541600"/>
            <a:ext cx="5003801"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400" y="1840698"/>
            <a:ext cx="5015638" cy="565796"/>
          </a:xfrm>
        </p:spPr>
        <p:txBody>
          <a:bodyPr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4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731837" y="6138000"/>
            <a:ext cx="3095626" cy="720000"/>
          </a:xfrm>
          <a:prstGeom prst="rect">
            <a:avLst/>
          </a:prstGeom>
        </p:spPr>
        <p:txBody>
          <a:bodyPr/>
          <a:lstStyle/>
          <a:p>
            <a:fld id="{D2CCD382-DFDA-4722-A27A-59C21AD112F2}" type="datetime2">
              <a:rPr lang="en-US" smtClean="0"/>
              <a:t>Wednesday, October 27, 2021</a:t>
            </a:fld>
            <a:endParaRPr lang="en-US"/>
          </a:p>
        </p:txBody>
      </p:sp>
      <p:sp>
        <p:nvSpPr>
          <p:cNvPr id="8" name="Footer Placeholder 7"/>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9" name="Slide Number Placeholder 8"/>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929757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731837" y="6138000"/>
            <a:ext cx="3095626" cy="720000"/>
          </a:xfrm>
          <a:prstGeom prst="rect">
            <a:avLst/>
          </a:prstGeom>
        </p:spPr>
        <p:txBody>
          <a:bodyPr/>
          <a:lstStyle/>
          <a:p>
            <a:fld id="{22F2A30D-1C09-413F-AAB1-38F366000715}" type="datetime2">
              <a:rPr lang="en-US" smtClean="0"/>
              <a:t>Wednesday, October 27, 2021</a:t>
            </a:fld>
            <a:endParaRPr lang="en-US"/>
          </a:p>
        </p:txBody>
      </p:sp>
      <p:sp>
        <p:nvSpPr>
          <p:cNvPr id="4" name="Footer Placeholder 3"/>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5" name="Slide Number Placeholder 4"/>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3075909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731837" y="6138000"/>
            <a:ext cx="3095626" cy="720000"/>
          </a:xfrm>
          <a:prstGeom prst="rect">
            <a:avLst/>
          </a:prstGeom>
        </p:spPr>
        <p:txBody>
          <a:bodyPr/>
          <a:lstStyle/>
          <a:p>
            <a:fld id="{6DB82B9C-D65E-4F64-95C3-B10F3B00F0D9}" type="datetime2">
              <a:rPr lang="en-US" smtClean="0"/>
              <a:t>Wednesday, October 27, 2021</a:t>
            </a:fld>
            <a:endParaRPr lang="en-US"/>
          </a:p>
        </p:txBody>
      </p:sp>
      <p:sp>
        <p:nvSpPr>
          <p:cNvPr id="3" name="Footer Placeholder 2"/>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4" name="Slide Number Placeholder 3"/>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7953492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107463" cy="1477328"/>
          </a:xfrm>
        </p:spPr>
        <p:txBody>
          <a:bodyPr anchor="t" anchorCtr="0">
            <a:normAutofit/>
          </a:bodyPr>
          <a:lstStyle>
            <a:lvl1pPr>
              <a:lnSpc>
                <a:spcPct val="100000"/>
              </a:lnSpc>
              <a:defRPr sz="2800"/>
            </a:lvl1pPr>
          </a:lstStyle>
          <a:p>
            <a:r>
              <a:rPr lang="en-US"/>
              <a:t>Click to edit Master title style</a:t>
            </a:r>
            <a:endParaRPr lang="en-US" dirty="0"/>
          </a:p>
        </p:txBody>
      </p:sp>
      <p:sp>
        <p:nvSpPr>
          <p:cNvPr id="3" name="Content Placeholder 2"/>
          <p:cNvSpPr>
            <a:spLocks noGrp="1"/>
          </p:cNvSpPr>
          <p:nvPr>
            <p:ph idx="1"/>
          </p:nvPr>
        </p:nvSpPr>
        <p:spPr>
          <a:xfrm>
            <a:off x="4548188" y="584662"/>
            <a:ext cx="6911974" cy="5184313"/>
          </a:xfrm>
        </p:spPr>
        <p:txBody>
          <a:bodyPr/>
          <a:lstStyle>
            <a:lvl1pPr marL="0" indent="0">
              <a:lnSpc>
                <a:spcPct val="100000"/>
              </a:lnSpc>
              <a:buNone/>
              <a:defRPr sz="4800"/>
            </a:lvl1pPr>
            <a:lvl2pPr marL="914400" indent="-457200">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0000" y="2541600"/>
            <a:ext cx="3107463" cy="32318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B7F5FDCC-6AAC-4A08-B9E0-3793AB5E64C3}" type="datetime2">
              <a:rPr lang="en-US" smtClean="0"/>
              <a:t>Wednesday, October 27, 2021</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820762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095626" cy="1476000"/>
          </a:xfrm>
        </p:spPr>
        <p:txBody>
          <a:bodyPr anchor="t" anchorCtr="0">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8188" y="728664"/>
            <a:ext cx="6923812" cy="504031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0000" y="2541600"/>
            <a:ext cx="3095625" cy="3232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349FE94D-439C-40F1-900E-BC07940E3988}" type="datetime2">
              <a:rPr lang="en-US" smtClean="0"/>
              <a:t>Wednesday, October 27, 2021</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9389277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720000" y="2636838"/>
            <a:ext cx="10728325" cy="31321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5B75179A-1E2B-41AB-B400-4F1B4022FAEE}" type="datetime2">
              <a:rPr lang="en-US" smtClean="0"/>
              <a:t>Wednesday, October 27, 2021</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863917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140486" y="720000"/>
            <a:ext cx="1477328" cy="5048975"/>
          </a:xfrm>
        </p:spPr>
        <p:txBody>
          <a:bodyPr vert="eaVert">
            <a:normAutofit/>
          </a:bodyPr>
          <a:lstStyle>
            <a:lvl1pP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31838" y="720000"/>
            <a:ext cx="8929614" cy="5048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05681D0F-6595-4F14-8EF3-954CD87C797B}" type="datetime2">
              <a:rPr lang="en-US" smtClean="0"/>
              <a:t>Wednesday, October 27, 2021</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460567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646535-AEF6-4883-A4F9-EEC1F8B4319E}"/>
              </a:ext>
            </a:extLst>
          </p:cNvPr>
          <p:cNvSpPr/>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20000" y="619200"/>
            <a:ext cx="10728322" cy="1477328"/>
          </a:xfrm>
          <a:prstGeom prst="rect">
            <a:avLst/>
          </a:prstGeom>
        </p:spPr>
        <p:txBody>
          <a:bodyPr vert="horz" wrap="square" lIns="0" tIns="0" rIns="0" bIns="0" rtlCol="0" anchor="t" anchorCtr="0">
            <a:normAutofit/>
          </a:bodyPr>
          <a:lstStyle/>
          <a:p>
            <a:endParaRPr lang="en-US" dirty="0"/>
          </a:p>
        </p:txBody>
      </p:sp>
      <p:sp>
        <p:nvSpPr>
          <p:cNvPr id="3" name="Text Placeholder 2"/>
          <p:cNvSpPr>
            <a:spLocks noGrp="1"/>
          </p:cNvSpPr>
          <p:nvPr>
            <p:ph type="body" idx="1"/>
          </p:nvPr>
        </p:nvSpPr>
        <p:spPr>
          <a:xfrm>
            <a:off x="720000" y="2541600"/>
            <a:ext cx="10728325" cy="3227375"/>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1837" y="6138000"/>
            <a:ext cx="3095626" cy="720000"/>
          </a:xfrm>
          <a:prstGeom prst="rect">
            <a:avLst/>
          </a:prstGeom>
        </p:spPr>
        <p:txBody>
          <a:bodyPr vert="horz" lIns="0" tIns="180000" rIns="0" bIns="180000" rtlCol="0" anchor="ctr"/>
          <a:lstStyle>
            <a:lvl1pPr algn="l">
              <a:lnSpc>
                <a:spcPct val="120000"/>
              </a:lnSpc>
              <a:defRPr sz="1200" spc="20" baseline="0">
                <a:solidFill>
                  <a:schemeClr val="tx1"/>
                </a:solidFill>
                <a:latin typeface="+mn-lt"/>
              </a:defRPr>
            </a:lvl1pPr>
          </a:lstStyle>
          <a:p>
            <a:fld id="{8DEA2CF1-0EB2-4673-802D-3371233E4A77}" type="datetime2">
              <a:rPr lang="en-US" smtClean="0"/>
              <a:t>Wednesday, October 27, 2021</a:t>
            </a:fld>
            <a:endParaRPr lang="en-US" dirty="0"/>
          </a:p>
        </p:txBody>
      </p:sp>
      <p:sp>
        <p:nvSpPr>
          <p:cNvPr id="5" name="Footer Placeholder 4"/>
          <p:cNvSpPr>
            <a:spLocks noGrp="1"/>
          </p:cNvSpPr>
          <p:nvPr>
            <p:ph type="ftr" sz="quarter" idx="3"/>
          </p:nvPr>
        </p:nvSpPr>
        <p:spPr>
          <a:xfrm>
            <a:off x="4548188" y="6138000"/>
            <a:ext cx="5003800" cy="720000"/>
          </a:xfrm>
          <a:prstGeom prst="rect">
            <a:avLst/>
          </a:prstGeom>
        </p:spPr>
        <p:txBody>
          <a:bodyPr vert="horz" lIns="0" tIns="180000" rIns="0" bIns="180000" rtlCol="0" anchor="ctr"/>
          <a:lstStyle>
            <a:lvl1pPr algn="ctr">
              <a:lnSpc>
                <a:spcPct val="120000"/>
              </a:lnSpc>
              <a:defRPr sz="1200" spc="20" baseline="0">
                <a:solidFill>
                  <a:schemeClr val="tx1"/>
                </a:solidFill>
                <a:latin typeface="+mn-lt"/>
              </a:defRPr>
            </a:lvl1pPr>
          </a:lstStyle>
          <a:p>
            <a:pPr algn="l"/>
            <a:r>
              <a:rPr lang="en-US"/>
              <a:t>Sample Footer Text</a:t>
            </a:r>
            <a:endParaRPr lang="en-US" dirty="0"/>
          </a:p>
        </p:txBody>
      </p:sp>
      <p:sp>
        <p:nvSpPr>
          <p:cNvPr id="6" name="Slide Number Placeholder 5"/>
          <p:cNvSpPr>
            <a:spLocks noGrp="1"/>
          </p:cNvSpPr>
          <p:nvPr>
            <p:ph type="sldNum" sz="quarter" idx="4"/>
          </p:nvPr>
        </p:nvSpPr>
        <p:spPr>
          <a:xfrm>
            <a:off x="10272713" y="6138000"/>
            <a:ext cx="1187449" cy="720000"/>
          </a:xfrm>
          <a:prstGeom prst="rect">
            <a:avLst/>
          </a:prstGeom>
        </p:spPr>
        <p:txBody>
          <a:bodyPr vert="horz" lIns="0" tIns="180000" rIns="0" bIns="180000" rtlCol="0" anchor="ctr"/>
          <a:lstStyle>
            <a:lvl1pPr algn="r">
              <a:lnSpc>
                <a:spcPct val="120000"/>
              </a:lnSpc>
              <a:defRPr sz="1200" spc="20" baseline="0">
                <a:solidFill>
                  <a:schemeClr val="tx1"/>
                </a:solidFill>
                <a:latin typeface="+mn-lt"/>
              </a:defRPr>
            </a:lvl1p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925526769"/>
      </p:ext>
    </p:extLst>
  </p:cSld>
  <p:clrMap bg1="dk1" tx1="lt1" bg2="dk2" tx2="lt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hf sldNum="0" hdr="0" ftr="0" dt="0"/>
  <p:txStyles>
    <p:titleStyle>
      <a:lvl1pPr algn="l" defTabSz="914400" rtl="0" eaLnBrk="1" latinLnBrk="0" hangingPunct="1">
        <a:lnSpc>
          <a:spcPct val="88000"/>
        </a:lnSpc>
        <a:spcBef>
          <a:spcPct val="0"/>
        </a:spcBef>
        <a:buNone/>
        <a:defRPr sz="4400" kern="1200" cap="none" spc="4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1pPr>
      <a:lvl2pPr marL="6858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2pPr>
      <a:lvl3pPr marL="11430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3pPr>
      <a:lvl4pPr marL="16002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4pPr>
      <a:lvl5pPr marL="20574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9D89EBB-72B3-43C9-BAA0-C3D3A97AD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A6BA549-E7EA-4091-94B3-7B2B3044E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349567" y="619199"/>
            <a:ext cx="9492866" cy="576000"/>
          </a:xfrm>
        </p:spPr>
        <p:txBody>
          <a:bodyPr wrap="square" anchor="t">
            <a:normAutofit fontScale="90000"/>
          </a:bodyPr>
          <a:lstStyle/>
          <a:p>
            <a:r>
              <a:rPr lang="en-GB" sz="3200">
                <a:cs typeface="Calibri Light"/>
              </a:rPr>
              <a:t>A child's experience between the ages of 0-5 years can affect the rest of their lives </a:t>
            </a:r>
            <a:endParaRPr lang="en-GB" sz="3200"/>
          </a:p>
        </p:txBody>
      </p:sp>
      <p:sp>
        <p:nvSpPr>
          <p:cNvPr id="3" name="Subtitle 2"/>
          <p:cNvSpPr>
            <a:spLocks noGrp="1"/>
          </p:cNvSpPr>
          <p:nvPr>
            <p:ph type="subTitle" idx="1"/>
          </p:nvPr>
        </p:nvSpPr>
        <p:spPr>
          <a:xfrm>
            <a:off x="1349568" y="1265256"/>
            <a:ext cx="9492866" cy="340414"/>
          </a:xfrm>
        </p:spPr>
        <p:txBody>
          <a:bodyPr vert="horz" wrap="square" lIns="0" tIns="0" rIns="0" bIns="0" rtlCol="0" anchor="t">
            <a:normAutofit lnSpcReduction="10000"/>
          </a:bodyPr>
          <a:lstStyle/>
          <a:p>
            <a:r>
              <a:rPr lang="en-GB" sz="2000" dirty="0">
                <a:solidFill>
                  <a:srgbClr val="FFFFFF">
                    <a:alpha val="58000"/>
                  </a:srgbClr>
                </a:solidFill>
              </a:rPr>
              <a:t>Shabnam Khalil- 2017888</a:t>
            </a:r>
            <a:endParaRPr lang="en-GB" sz="2000" dirty="0"/>
          </a:p>
        </p:txBody>
      </p:sp>
      <p:grpSp>
        <p:nvGrpSpPr>
          <p:cNvPr id="13" name="Group 12">
            <a:extLst>
              <a:ext uri="{FF2B5EF4-FFF2-40B4-BE49-F238E27FC236}">
                <a16:creationId xmlns:a16="http://schemas.microsoft.com/office/drawing/2014/main" id="{C8F3AECA-1E28-4DB0-901D-747B827596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89400" y="406270"/>
            <a:ext cx="684878" cy="1449344"/>
            <a:chOff x="643527" y="1187494"/>
            <a:chExt cx="1434178" cy="3035022"/>
          </a:xfrm>
        </p:grpSpPr>
        <p:sp>
          <p:nvSpPr>
            <p:cNvPr id="14" name="Freeform 78">
              <a:extLst>
                <a:ext uri="{FF2B5EF4-FFF2-40B4-BE49-F238E27FC236}">
                  <a16:creationId xmlns:a16="http://schemas.microsoft.com/office/drawing/2014/main" id="{F137E6B0-A1AA-47FF-AAB8-9E5D6B701C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083914" y="3331230"/>
              <a:ext cx="879143" cy="903430"/>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5" name="Freeform 79">
              <a:extLst>
                <a:ext uri="{FF2B5EF4-FFF2-40B4-BE49-F238E27FC236}">
                  <a16:creationId xmlns:a16="http://schemas.microsoft.com/office/drawing/2014/main" id="{F72FB821-5AF0-4EA1-B84B-D5E12D8333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869193" y="1989904"/>
              <a:ext cx="743890" cy="1195221"/>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6" name="Freeform 85">
              <a:extLst>
                <a:ext uri="{FF2B5EF4-FFF2-40B4-BE49-F238E27FC236}">
                  <a16:creationId xmlns:a16="http://schemas.microsoft.com/office/drawing/2014/main" id="{DFE0F740-8A45-42B9-BEF6-A75329504FD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316205" y="967005"/>
              <a:ext cx="541011" cy="981989"/>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grpSp>
        <p:nvGrpSpPr>
          <p:cNvPr id="18" name="Group 17">
            <a:extLst>
              <a:ext uri="{FF2B5EF4-FFF2-40B4-BE49-F238E27FC236}">
                <a16:creationId xmlns:a16="http://schemas.microsoft.com/office/drawing/2014/main" id="{3214C51D-3B74-4CCB-82B8-A184460FCA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25210" y="268794"/>
            <a:ext cx="632305" cy="1606552"/>
            <a:chOff x="10224385" y="954724"/>
            <a:chExt cx="1324087" cy="3364228"/>
          </a:xfrm>
        </p:grpSpPr>
        <p:sp>
          <p:nvSpPr>
            <p:cNvPr id="19" name="Freeform 80">
              <a:extLst>
                <a:ext uri="{FF2B5EF4-FFF2-40B4-BE49-F238E27FC236}">
                  <a16:creationId xmlns:a16="http://schemas.microsoft.com/office/drawing/2014/main" id="{66CD91DA-BDB8-476E-8111-2918188D6D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62739" y="2385730"/>
              <a:ext cx="985733" cy="504616"/>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0" name="Freeform 84">
              <a:extLst>
                <a:ext uri="{FF2B5EF4-FFF2-40B4-BE49-F238E27FC236}">
                  <a16:creationId xmlns:a16="http://schemas.microsoft.com/office/drawing/2014/main" id="{576CF7BA-63E8-47BF-AB8E-E9134BE8EF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874527">
              <a:off x="10288245" y="954724"/>
              <a:ext cx="852074" cy="892781"/>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1" name="Freeform 87">
              <a:extLst>
                <a:ext uri="{FF2B5EF4-FFF2-40B4-BE49-F238E27FC236}">
                  <a16:creationId xmlns:a16="http://schemas.microsoft.com/office/drawing/2014/main" id="{C0C95E2B-D068-4E18-85DE-266A42E6C69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20630858">
              <a:off x="10224385" y="3437261"/>
              <a:ext cx="824227" cy="881691"/>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sp useBgFill="1">
        <p:nvSpPr>
          <p:cNvPr id="23" name="Freeform: Shape 22">
            <a:extLst>
              <a:ext uri="{FF2B5EF4-FFF2-40B4-BE49-F238E27FC236}">
                <a16:creationId xmlns:a16="http://schemas.microsoft.com/office/drawing/2014/main" id="{613F3963-915E-4812-8B39-BE6EA7CC8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4524375" y="-809624"/>
            <a:ext cx="3143251" cy="12192001"/>
          </a:xfrm>
          <a:custGeom>
            <a:avLst/>
            <a:gdLst>
              <a:gd name="connsiteX0" fmla="*/ 508 w 2932134"/>
              <a:gd name="connsiteY0" fmla="*/ 4431100 h 12192000"/>
              <a:gd name="connsiteX1" fmla="*/ 137030 w 2932134"/>
              <a:gd name="connsiteY1" fmla="*/ 177371 h 12192000"/>
              <a:gd name="connsiteX2" fmla="*/ 145443 w 2932134"/>
              <a:gd name="connsiteY2" fmla="*/ 0 h 12192000"/>
              <a:gd name="connsiteX3" fmla="*/ 2932134 w 2932134"/>
              <a:gd name="connsiteY3" fmla="*/ 0 h 12192000"/>
              <a:gd name="connsiteX4" fmla="*/ 2932133 w 2932134"/>
              <a:gd name="connsiteY4" fmla="*/ 12192000 h 12192000"/>
              <a:gd name="connsiteX5" fmla="*/ 172151 w 2932134"/>
              <a:gd name="connsiteY5" fmla="*/ 12192000 h 12192000"/>
              <a:gd name="connsiteX6" fmla="*/ 169761 w 2932134"/>
              <a:gd name="connsiteY6" fmla="*/ 12180928 h 12192000"/>
              <a:gd name="connsiteX7" fmla="*/ 169761 w 2932134"/>
              <a:gd name="connsiteY7" fmla="*/ 7234593 h 12192000"/>
              <a:gd name="connsiteX8" fmla="*/ 508 w 2932134"/>
              <a:gd name="connsiteY8" fmla="*/ 44311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32134" h="12192000">
                <a:moveTo>
                  <a:pt x="508" y="4431100"/>
                </a:moveTo>
                <a:cubicBezTo>
                  <a:pt x="-7698" y="2846728"/>
                  <a:pt x="85554" y="1238574"/>
                  <a:pt x="137030" y="177371"/>
                </a:cubicBezTo>
                <a:lnTo>
                  <a:pt x="145443" y="0"/>
                </a:lnTo>
                <a:lnTo>
                  <a:pt x="2932134" y="0"/>
                </a:lnTo>
                <a:lnTo>
                  <a:pt x="2932133" y="12192000"/>
                </a:lnTo>
                <a:lnTo>
                  <a:pt x="172151" y="12192000"/>
                </a:lnTo>
                <a:lnTo>
                  <a:pt x="169761" y="12180928"/>
                </a:lnTo>
                <a:cubicBezTo>
                  <a:pt x="169761" y="11800439"/>
                  <a:pt x="169761" y="10278492"/>
                  <a:pt x="169761" y="7234593"/>
                </a:cubicBezTo>
                <a:cubicBezTo>
                  <a:pt x="50398" y="6402277"/>
                  <a:pt x="5637" y="5421334"/>
                  <a:pt x="508" y="4431100"/>
                </a:cubicBezTo>
                <a:close/>
              </a:path>
            </a:pathLst>
          </a:custGeom>
          <a:ln>
            <a:noFill/>
          </a:ln>
        </p:spPr>
        <p:txBody>
          <a:bodyPr vert="horz" wrap="square" lIns="91440" tIns="45720" rIns="91440" bIns="45720" numCol="1" anchor="t" anchorCtr="0" compatLnSpc="1">
            <a:prstTxWarp prst="textNoShape">
              <a:avLst/>
            </a:prstTxWarp>
            <a:noAutofit/>
          </a:bodyPr>
          <a:lstStyle/>
          <a:p>
            <a:endParaRPr lang="en-US"/>
          </a:p>
        </p:txBody>
      </p:sp>
      <p:pic>
        <p:nvPicPr>
          <p:cNvPr id="4" name="Picture 3" descr="Toy plastic numbers">
            <a:extLst>
              <a:ext uri="{FF2B5EF4-FFF2-40B4-BE49-F238E27FC236}">
                <a16:creationId xmlns:a16="http://schemas.microsoft.com/office/drawing/2014/main" id="{A5CC33F4-69B1-48AD-8628-A429244D5B78}"/>
              </a:ext>
            </a:extLst>
          </p:cNvPr>
          <p:cNvPicPr>
            <a:picLocks noChangeAspect="1"/>
          </p:cNvPicPr>
          <p:nvPr/>
        </p:nvPicPr>
        <p:blipFill rotWithShape="1">
          <a:blip r:embed="rId2"/>
          <a:srcRect t="26075" r="-2" b="24594"/>
          <a:stretch/>
        </p:blipFill>
        <p:spPr>
          <a:xfrm>
            <a:off x="20" y="2124079"/>
            <a:ext cx="12191980" cy="4008527"/>
          </a:xfrm>
          <a:custGeom>
            <a:avLst/>
            <a:gdLst/>
            <a:ahLst/>
            <a:cxnLst/>
            <a:rect l="l" t="t" r="r" b="b"/>
            <a:pathLst>
              <a:path w="12192000" h="4008527">
                <a:moveTo>
                  <a:pt x="4189346" y="67"/>
                </a:moveTo>
                <a:cubicBezTo>
                  <a:pt x="6609616" y="-2813"/>
                  <a:pt x="11142685" y="89351"/>
                  <a:pt x="11767395" y="89351"/>
                </a:cubicBezTo>
                <a:cubicBezTo>
                  <a:pt x="11866707" y="89351"/>
                  <a:pt x="11953607" y="89351"/>
                  <a:pt x="12029645" y="89351"/>
                </a:cubicBezTo>
                <a:lnTo>
                  <a:pt x="12192000" y="89351"/>
                </a:lnTo>
                <a:lnTo>
                  <a:pt x="12192000" y="3985854"/>
                </a:lnTo>
                <a:lnTo>
                  <a:pt x="12191997" y="3985854"/>
                </a:lnTo>
                <a:lnTo>
                  <a:pt x="12191997" y="3974419"/>
                </a:lnTo>
                <a:lnTo>
                  <a:pt x="12184243" y="3974470"/>
                </a:lnTo>
                <a:cubicBezTo>
                  <a:pt x="11170126" y="3981070"/>
                  <a:pt x="9547540" y="3991630"/>
                  <a:pt x="6951408" y="4008527"/>
                </a:cubicBezTo>
                <a:cubicBezTo>
                  <a:pt x="6951408" y="4008527"/>
                  <a:pt x="6951408" y="4008527"/>
                  <a:pt x="3941397" y="3963467"/>
                </a:cubicBezTo>
                <a:cubicBezTo>
                  <a:pt x="3941397" y="3963467"/>
                  <a:pt x="3941397" y="3963467"/>
                  <a:pt x="1332721" y="3963467"/>
                </a:cubicBezTo>
                <a:cubicBezTo>
                  <a:pt x="1232387" y="3963467"/>
                  <a:pt x="831053" y="3963467"/>
                  <a:pt x="329384" y="3963467"/>
                </a:cubicBezTo>
                <a:lnTo>
                  <a:pt x="0" y="3969926"/>
                </a:lnTo>
                <a:lnTo>
                  <a:pt x="0" y="40691"/>
                </a:lnTo>
                <a:lnTo>
                  <a:pt x="20858" y="40713"/>
                </a:lnTo>
                <a:cubicBezTo>
                  <a:pt x="1271033" y="41633"/>
                  <a:pt x="2406326" y="39179"/>
                  <a:pt x="2925316" y="19546"/>
                </a:cubicBezTo>
                <a:cubicBezTo>
                  <a:pt x="3184813" y="6458"/>
                  <a:pt x="3630821" y="732"/>
                  <a:pt x="4189346" y="67"/>
                </a:cubicBezTo>
                <a:close/>
              </a:path>
            </a:pathLst>
          </a:cu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9646535-AEF6-4883-A4F9-EEC1F8B43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A20E4EF1-6AA9-4634-A88F-4930378065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D0558E7-61D4-43D8-ADB8-96DE971186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110D52-7F63-4B7F-AD79-3620BA197525}"/>
              </a:ext>
            </a:extLst>
          </p:cNvPr>
          <p:cNvSpPr>
            <a:spLocks noGrp="1"/>
          </p:cNvSpPr>
          <p:nvPr>
            <p:ph type="title"/>
          </p:nvPr>
        </p:nvSpPr>
        <p:spPr>
          <a:xfrm>
            <a:off x="1349567" y="619199"/>
            <a:ext cx="9492866" cy="817957"/>
          </a:xfrm>
        </p:spPr>
        <p:txBody>
          <a:bodyPr vert="horz" wrap="square" lIns="0" tIns="0" rIns="0" bIns="0" rtlCol="0" anchor="t" anchorCtr="0">
            <a:noAutofit/>
          </a:bodyPr>
          <a:lstStyle/>
          <a:p>
            <a:pPr algn="ctr">
              <a:lnSpc>
                <a:spcPct val="100000"/>
              </a:lnSpc>
            </a:pPr>
            <a:r>
              <a:rPr lang="en-US" sz="5400" spc="-100" dirty="0"/>
              <a:t>Introduction</a:t>
            </a:r>
          </a:p>
        </p:txBody>
      </p:sp>
      <p:grpSp>
        <p:nvGrpSpPr>
          <p:cNvPr id="15" name="Group 14">
            <a:extLst>
              <a:ext uri="{FF2B5EF4-FFF2-40B4-BE49-F238E27FC236}">
                <a16:creationId xmlns:a16="http://schemas.microsoft.com/office/drawing/2014/main" id="{C8F3AECA-1E28-4DB0-901D-747B827596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89400" y="406270"/>
            <a:ext cx="684878" cy="1449344"/>
            <a:chOff x="643527" y="1187494"/>
            <a:chExt cx="1434178" cy="3035022"/>
          </a:xfrm>
        </p:grpSpPr>
        <p:sp>
          <p:nvSpPr>
            <p:cNvPr id="16" name="Freeform 78">
              <a:extLst>
                <a:ext uri="{FF2B5EF4-FFF2-40B4-BE49-F238E27FC236}">
                  <a16:creationId xmlns:a16="http://schemas.microsoft.com/office/drawing/2014/main" id="{F137E6B0-A1AA-47FF-AAB8-9E5D6B701C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083914" y="3331230"/>
              <a:ext cx="879143" cy="903430"/>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7" name="Freeform 79">
              <a:extLst>
                <a:ext uri="{FF2B5EF4-FFF2-40B4-BE49-F238E27FC236}">
                  <a16:creationId xmlns:a16="http://schemas.microsoft.com/office/drawing/2014/main" id="{F72FB821-5AF0-4EA1-B84B-D5E12D8333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869193" y="1989904"/>
              <a:ext cx="743890" cy="1195221"/>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8" name="Freeform 85">
              <a:extLst>
                <a:ext uri="{FF2B5EF4-FFF2-40B4-BE49-F238E27FC236}">
                  <a16:creationId xmlns:a16="http://schemas.microsoft.com/office/drawing/2014/main" id="{DFE0F740-8A45-42B9-BEF6-A75329504FD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316205" y="967005"/>
              <a:ext cx="541011" cy="981989"/>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grpSp>
        <p:nvGrpSpPr>
          <p:cNvPr id="20" name="Group 19">
            <a:extLst>
              <a:ext uri="{FF2B5EF4-FFF2-40B4-BE49-F238E27FC236}">
                <a16:creationId xmlns:a16="http://schemas.microsoft.com/office/drawing/2014/main" id="{3214C51D-3B74-4CCB-82B8-A184460FCA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25210" y="268794"/>
            <a:ext cx="632305" cy="1606552"/>
            <a:chOff x="10224385" y="954724"/>
            <a:chExt cx="1324087" cy="3364228"/>
          </a:xfrm>
        </p:grpSpPr>
        <p:sp>
          <p:nvSpPr>
            <p:cNvPr id="21" name="Freeform 80">
              <a:extLst>
                <a:ext uri="{FF2B5EF4-FFF2-40B4-BE49-F238E27FC236}">
                  <a16:creationId xmlns:a16="http://schemas.microsoft.com/office/drawing/2014/main" id="{66CD91DA-BDB8-476E-8111-2918188D6D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62739" y="2385730"/>
              <a:ext cx="985733" cy="504616"/>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2" name="Freeform 84">
              <a:extLst>
                <a:ext uri="{FF2B5EF4-FFF2-40B4-BE49-F238E27FC236}">
                  <a16:creationId xmlns:a16="http://schemas.microsoft.com/office/drawing/2014/main" id="{576CF7BA-63E8-47BF-AB8E-E9134BE8EF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874527">
              <a:off x="10288245" y="954724"/>
              <a:ext cx="852074" cy="892781"/>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3" name="Freeform 87">
              <a:extLst>
                <a:ext uri="{FF2B5EF4-FFF2-40B4-BE49-F238E27FC236}">
                  <a16:creationId xmlns:a16="http://schemas.microsoft.com/office/drawing/2014/main" id="{C0C95E2B-D068-4E18-85DE-266A42E6C69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20630858">
              <a:off x="10224385" y="3437261"/>
              <a:ext cx="824227" cy="881691"/>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sp useBgFill="1">
        <p:nvSpPr>
          <p:cNvPr id="25" name="Freeform: Shape 24">
            <a:extLst>
              <a:ext uri="{FF2B5EF4-FFF2-40B4-BE49-F238E27FC236}">
                <a16:creationId xmlns:a16="http://schemas.microsoft.com/office/drawing/2014/main" id="{61DBDC3E-EFBF-429B-957B-6C76FFB449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5693480" y="359481"/>
            <a:ext cx="805041" cy="12192001"/>
          </a:xfrm>
          <a:custGeom>
            <a:avLst/>
            <a:gdLst>
              <a:gd name="connsiteX0" fmla="*/ 0 w 805041"/>
              <a:gd name="connsiteY0" fmla="*/ 12192001 h 12192001"/>
              <a:gd name="connsiteX1" fmla="*/ 2268 w 805041"/>
              <a:gd name="connsiteY1" fmla="*/ 11635931 h 12192001"/>
              <a:gd name="connsiteX2" fmla="*/ 39265 w 805041"/>
              <a:gd name="connsiteY2" fmla="*/ 9246579 h 12192001"/>
              <a:gd name="connsiteX3" fmla="*/ 79643 w 805041"/>
              <a:gd name="connsiteY3" fmla="*/ 7976300 h 12192001"/>
              <a:gd name="connsiteX4" fmla="*/ 39265 w 805041"/>
              <a:gd name="connsiteY4" fmla="*/ 7150621 h 12192001"/>
              <a:gd name="connsiteX5" fmla="*/ 39265 w 805041"/>
              <a:gd name="connsiteY5" fmla="*/ 6515481 h 12192001"/>
              <a:gd name="connsiteX6" fmla="*/ 39265 w 805041"/>
              <a:gd name="connsiteY6" fmla="*/ 4864121 h 12192001"/>
              <a:gd name="connsiteX7" fmla="*/ 79645 w 805041"/>
              <a:gd name="connsiteY7" fmla="*/ 2958705 h 12192001"/>
              <a:gd name="connsiteX8" fmla="*/ 54260 w 805041"/>
              <a:gd name="connsiteY8" fmla="*/ 203487 h 12192001"/>
              <a:gd name="connsiteX9" fmla="*/ 52385 w 805041"/>
              <a:gd name="connsiteY9" fmla="*/ 0 h 12192001"/>
              <a:gd name="connsiteX10" fmla="*/ 805041 w 805041"/>
              <a:gd name="connsiteY10" fmla="*/ 0 h 12192001"/>
              <a:gd name="connsiteX11" fmla="*/ 805040 w 805041"/>
              <a:gd name="connsiteY11" fmla="*/ 12192001 h 12192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05041" h="12192001">
                <a:moveTo>
                  <a:pt x="0" y="12192001"/>
                </a:moveTo>
                <a:lnTo>
                  <a:pt x="2268" y="11635931"/>
                </a:lnTo>
                <a:cubicBezTo>
                  <a:pt x="6616" y="10932425"/>
                  <a:pt x="16553" y="10139742"/>
                  <a:pt x="39265" y="9246579"/>
                </a:cubicBezTo>
                <a:cubicBezTo>
                  <a:pt x="79643" y="7976300"/>
                  <a:pt x="79643" y="7976300"/>
                  <a:pt x="79643" y="7976300"/>
                </a:cubicBezTo>
                <a:cubicBezTo>
                  <a:pt x="79643" y="7722245"/>
                  <a:pt x="39265" y="7468190"/>
                  <a:pt x="39265" y="7150621"/>
                </a:cubicBezTo>
                <a:cubicBezTo>
                  <a:pt x="39265" y="6833051"/>
                  <a:pt x="39265" y="6578996"/>
                  <a:pt x="39265" y="6515481"/>
                </a:cubicBezTo>
                <a:cubicBezTo>
                  <a:pt x="39265" y="4864121"/>
                  <a:pt x="39265" y="4864121"/>
                  <a:pt x="39265" y="4864121"/>
                </a:cubicBezTo>
                <a:cubicBezTo>
                  <a:pt x="79645" y="2958705"/>
                  <a:pt x="79645" y="2958705"/>
                  <a:pt x="79645" y="2958705"/>
                </a:cubicBezTo>
                <a:cubicBezTo>
                  <a:pt x="68288" y="1726140"/>
                  <a:pt x="60126" y="840233"/>
                  <a:pt x="54260" y="203487"/>
                </a:cubicBezTo>
                <a:lnTo>
                  <a:pt x="52385" y="0"/>
                </a:lnTo>
                <a:lnTo>
                  <a:pt x="805041" y="0"/>
                </a:lnTo>
                <a:lnTo>
                  <a:pt x="805040" y="12192001"/>
                </a:lnTo>
                <a:close/>
              </a:path>
            </a:pathLst>
          </a:custGeom>
          <a:ln>
            <a:noFill/>
          </a:ln>
        </p:spPr>
        <p:txBody>
          <a:bodyPr vert="horz" wrap="square" lIns="91440" tIns="45720" rIns="91440" bIns="45720" numCol="1" anchor="t" anchorCtr="0" compatLnSpc="1">
            <a:prstTxWarp prst="textNoShape">
              <a:avLst/>
            </a:prstTxWarp>
            <a:noAutofit/>
          </a:bodyPr>
          <a:lstStyle/>
          <a:p>
            <a:endParaRPr lang="en-US"/>
          </a:p>
        </p:txBody>
      </p:sp>
      <p:graphicFrame>
        <p:nvGraphicFramePr>
          <p:cNvPr id="4" name="Table 4">
            <a:extLst>
              <a:ext uri="{FF2B5EF4-FFF2-40B4-BE49-F238E27FC236}">
                <a16:creationId xmlns:a16="http://schemas.microsoft.com/office/drawing/2014/main" id="{98765597-50F9-4286-9776-C7D1905B7A42}"/>
              </a:ext>
            </a:extLst>
          </p:cNvPr>
          <p:cNvGraphicFramePr>
            <a:graphicFrameLocks noGrp="1"/>
          </p:cNvGraphicFramePr>
          <p:nvPr>
            <p:ph idx="1"/>
            <p:extLst>
              <p:ext uri="{D42A27DB-BD31-4B8C-83A1-F6EECF244321}">
                <p14:modId xmlns:p14="http://schemas.microsoft.com/office/powerpoint/2010/main" val="2050487369"/>
              </p:ext>
            </p:extLst>
          </p:nvPr>
        </p:nvGraphicFramePr>
        <p:xfrm>
          <a:off x="879231" y="1439333"/>
          <a:ext cx="10311244" cy="4477512"/>
        </p:xfrm>
        <a:graphic>
          <a:graphicData uri="http://schemas.openxmlformats.org/drawingml/2006/table">
            <a:tbl>
              <a:tblPr firstRow="1" bandRow="1">
                <a:noFill/>
                <a:tableStyleId>{5C22544A-7EE6-4342-B048-85BDC9FD1C3A}</a:tableStyleId>
              </a:tblPr>
              <a:tblGrid>
                <a:gridCol w="3495958">
                  <a:extLst>
                    <a:ext uri="{9D8B030D-6E8A-4147-A177-3AD203B41FA5}">
                      <a16:colId xmlns:a16="http://schemas.microsoft.com/office/drawing/2014/main" val="1202341027"/>
                    </a:ext>
                  </a:extLst>
                </a:gridCol>
                <a:gridCol w="3407643">
                  <a:extLst>
                    <a:ext uri="{9D8B030D-6E8A-4147-A177-3AD203B41FA5}">
                      <a16:colId xmlns:a16="http://schemas.microsoft.com/office/drawing/2014/main" val="4180914907"/>
                    </a:ext>
                  </a:extLst>
                </a:gridCol>
                <a:gridCol w="3407643">
                  <a:extLst>
                    <a:ext uri="{9D8B030D-6E8A-4147-A177-3AD203B41FA5}">
                      <a16:colId xmlns:a16="http://schemas.microsoft.com/office/drawing/2014/main" val="2767102336"/>
                    </a:ext>
                  </a:extLst>
                </a:gridCol>
              </a:tblGrid>
              <a:tr h="861977">
                <a:tc>
                  <a:txBody>
                    <a:bodyPr/>
                    <a:lstStyle/>
                    <a:p>
                      <a:pPr algn="ctr"/>
                      <a:r>
                        <a:rPr lang="en-GB" sz="3300" b="1" dirty="0">
                          <a:solidFill>
                            <a:schemeClr val="tx1">
                              <a:lumMod val="75000"/>
                              <a:lumOff val="25000"/>
                            </a:schemeClr>
                          </a:solidFill>
                        </a:rPr>
                        <a:t>1</a:t>
                      </a:r>
                    </a:p>
                  </a:txBody>
                  <a:tcPr marL="402336" marR="201168" marT="201168" marB="201168">
                    <a:lnL w="12700" cmpd="sng">
                      <a:noFill/>
                      <a:prstDash val="solid"/>
                    </a:lnL>
                    <a:lnR w="12700" cmpd="sng">
                      <a:noFill/>
                      <a:prstDash val="solid"/>
                    </a:lnR>
                    <a:lnT w="12700" cmpd="sng">
                      <a:noFill/>
                      <a:prstDash val="solid"/>
                    </a:lnT>
                    <a:lnB w="9525" cap="flat" cmpd="sng" algn="ctr">
                      <a:solidFill>
                        <a:srgbClr val="D8DCDC"/>
                      </a:solidFill>
                      <a:prstDash val="solid"/>
                    </a:lnB>
                    <a:noFill/>
                  </a:tcPr>
                </a:tc>
                <a:tc>
                  <a:txBody>
                    <a:bodyPr/>
                    <a:lstStyle/>
                    <a:p>
                      <a:pPr algn="ctr"/>
                      <a:r>
                        <a:rPr lang="en-GB" sz="3300" b="1" dirty="0">
                          <a:solidFill>
                            <a:schemeClr val="tx1">
                              <a:lumMod val="75000"/>
                              <a:lumOff val="25000"/>
                            </a:schemeClr>
                          </a:solidFill>
                        </a:rPr>
                        <a:t>2</a:t>
                      </a:r>
                    </a:p>
                  </a:txBody>
                  <a:tcPr marL="402336" marR="201168" marT="201168" marB="201168">
                    <a:lnL w="12700" cmpd="sng">
                      <a:noFill/>
                      <a:prstDash val="solid"/>
                    </a:lnL>
                    <a:lnR w="12700" cmpd="sng">
                      <a:noFill/>
                      <a:prstDash val="solid"/>
                    </a:lnR>
                    <a:lnT w="12700" cmpd="sng">
                      <a:noFill/>
                      <a:prstDash val="solid"/>
                    </a:lnT>
                    <a:lnB w="9525" cap="flat" cmpd="sng" algn="ctr">
                      <a:solidFill>
                        <a:srgbClr val="D8DCDC"/>
                      </a:solidFill>
                      <a:prstDash val="solid"/>
                    </a:lnB>
                    <a:noFill/>
                  </a:tcPr>
                </a:tc>
                <a:tc>
                  <a:txBody>
                    <a:bodyPr/>
                    <a:lstStyle/>
                    <a:p>
                      <a:pPr algn="ctr"/>
                      <a:r>
                        <a:rPr lang="en-GB" sz="3300" b="1" dirty="0">
                          <a:solidFill>
                            <a:schemeClr val="tx1">
                              <a:lumMod val="75000"/>
                              <a:lumOff val="25000"/>
                            </a:schemeClr>
                          </a:solidFill>
                        </a:rPr>
                        <a:t>3</a:t>
                      </a:r>
                    </a:p>
                  </a:txBody>
                  <a:tcPr marL="402336" marR="201168" marT="201168" marB="201168">
                    <a:lnL w="12700" cmpd="sng">
                      <a:noFill/>
                      <a:prstDash val="solid"/>
                    </a:lnL>
                    <a:lnR w="12700" cmpd="sng">
                      <a:noFill/>
                      <a:prstDash val="solid"/>
                    </a:lnR>
                    <a:lnT w="12700" cmpd="sng">
                      <a:noFill/>
                      <a:prstDash val="solid"/>
                    </a:lnT>
                    <a:lnB w="9525" cap="flat" cmpd="sng" algn="ctr">
                      <a:solidFill>
                        <a:srgbClr val="D8DCDC"/>
                      </a:solidFill>
                      <a:prstDash val="solid"/>
                    </a:lnB>
                    <a:noFill/>
                  </a:tcPr>
                </a:tc>
                <a:extLst>
                  <a:ext uri="{0D108BD9-81ED-4DB2-BD59-A6C34878D82A}">
                    <a16:rowId xmlns:a16="http://schemas.microsoft.com/office/drawing/2014/main" val="536565915"/>
                  </a:ext>
                </a:extLst>
              </a:tr>
              <a:tr h="3423281">
                <a:tc>
                  <a:txBody>
                    <a:bodyPr/>
                    <a:lstStyle/>
                    <a:p>
                      <a:r>
                        <a:rPr lang="en-GB" sz="1600" dirty="0">
                          <a:solidFill>
                            <a:schemeClr val="tx1">
                              <a:lumMod val="75000"/>
                              <a:lumOff val="25000"/>
                            </a:schemeClr>
                          </a:solidFill>
                        </a:rPr>
                        <a:t>This presentation will outline a detailed summary of  how a child's early years experience can affect their later life. </a:t>
                      </a:r>
                      <a:endParaRPr lang="en-US"/>
                    </a:p>
                    <a:p>
                      <a:pPr lvl="0">
                        <a:buNone/>
                      </a:pPr>
                      <a:r>
                        <a:rPr lang="en-GB" sz="1600" b="0" i="0" u="none" strike="noStrike" noProof="0" dirty="0">
                          <a:solidFill>
                            <a:schemeClr val="tx1">
                              <a:lumMod val="75000"/>
                              <a:lumOff val="25000"/>
                            </a:schemeClr>
                          </a:solidFill>
                          <a:latin typeface="Sagona Book"/>
                        </a:rPr>
                        <a:t>I will be using Piagets cognitive development  and Eriksons  lifespan development theories to discuss this.</a:t>
                      </a:r>
                      <a:endParaRPr lang="en-US" dirty="0"/>
                    </a:p>
                    <a:p>
                      <a:pPr lvl="0">
                        <a:buNone/>
                      </a:pPr>
                      <a:r>
                        <a:rPr lang="en-GB" sz="1600" b="0" i="0" u="none" strike="noStrike" noProof="0" dirty="0">
                          <a:solidFill>
                            <a:schemeClr val="tx1">
                              <a:lumMod val="75000"/>
                              <a:lumOff val="25000"/>
                            </a:schemeClr>
                          </a:solidFill>
                          <a:latin typeface="Sagona Book"/>
                        </a:rPr>
                        <a:t> I will also provide 2 practical activities  we can use to support  a child's development. </a:t>
                      </a:r>
                    </a:p>
                    <a:p>
                      <a:pPr lvl="0">
                        <a:buNone/>
                      </a:pPr>
                      <a:endParaRPr lang="en-GB" sz="1600" dirty="0">
                        <a:solidFill>
                          <a:schemeClr val="tx1">
                            <a:lumMod val="75000"/>
                            <a:lumOff val="25000"/>
                          </a:schemeClr>
                        </a:solidFill>
                      </a:endParaRPr>
                    </a:p>
                    <a:p>
                      <a:pPr lvl="0">
                        <a:buNone/>
                      </a:pPr>
                      <a:endParaRPr lang="en-GB" sz="1600" dirty="0">
                        <a:solidFill>
                          <a:schemeClr val="tx1">
                            <a:lumMod val="75000"/>
                            <a:lumOff val="25000"/>
                          </a:schemeClr>
                        </a:solidFill>
                      </a:endParaRPr>
                    </a:p>
                  </a:txBody>
                  <a:tcPr marL="402336" marR="201168" marT="201168" marB="20116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r>
                        <a:rPr lang="en-GB" sz="1600" dirty="0">
                          <a:solidFill>
                            <a:schemeClr val="tx1">
                              <a:lumMod val="75000"/>
                              <a:lumOff val="25000"/>
                            </a:schemeClr>
                          </a:solidFill>
                        </a:rPr>
                        <a:t>Piaget believed that what distinguishes man from other animals is our ability to do abstract symbolic reasoning </a:t>
                      </a:r>
                      <a:r>
                        <a:rPr lang="en-GB" sz="1800" b="0" i="0" u="none" strike="noStrike" kern="1200" dirty="0">
                          <a:solidFill>
                            <a:schemeClr val="dk1"/>
                          </a:solidFill>
                          <a:effectLst/>
                          <a:latin typeface="+mn-lt"/>
                          <a:ea typeface="+mn-ea"/>
                          <a:cs typeface="+mn-cs"/>
                        </a:rPr>
                        <a:t>(2021)</a:t>
                      </a:r>
                      <a:endParaRPr lang="en-GB" sz="1600" b="0" i="0" u="none" strike="noStrike" noProof="0" dirty="0">
                        <a:latin typeface="Sagona Book"/>
                      </a:endParaRPr>
                    </a:p>
                    <a:p>
                      <a:pPr lvl="0">
                        <a:buNone/>
                      </a:pPr>
                      <a:endParaRPr lang="en-GB" sz="1600" dirty="0">
                        <a:solidFill>
                          <a:schemeClr val="tx1">
                            <a:lumMod val="75000"/>
                            <a:lumOff val="25000"/>
                          </a:schemeClr>
                        </a:solidFill>
                      </a:endParaRPr>
                    </a:p>
                    <a:p>
                      <a:pPr lvl="0">
                        <a:buNone/>
                      </a:pPr>
                      <a:endParaRPr lang="en-GB" sz="1600" dirty="0">
                        <a:solidFill>
                          <a:schemeClr val="tx1">
                            <a:lumMod val="75000"/>
                            <a:lumOff val="25000"/>
                          </a:schemeClr>
                        </a:solidFill>
                      </a:endParaRPr>
                    </a:p>
                  </a:txBody>
                  <a:tcPr marL="402336" marR="201168" marT="201168" marB="20116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r>
                        <a:rPr lang="en-GB" sz="1600" dirty="0">
                          <a:solidFill>
                            <a:schemeClr val="tx1">
                              <a:lumMod val="75000"/>
                              <a:lumOff val="25000"/>
                            </a:schemeClr>
                          </a:solidFill>
                        </a:rPr>
                        <a:t>This presentation is extremly important for parents and those looking to be parents since we  are responsible for the social, physical and the mental well-being of our children</a:t>
                      </a:r>
                    </a:p>
                  </a:txBody>
                  <a:tcPr marL="402336" marR="201168" marT="201168" marB="20116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3937014395"/>
                  </a:ext>
                </a:extLst>
              </a:tr>
            </a:tbl>
          </a:graphicData>
        </a:graphic>
      </p:graphicFrame>
    </p:spTree>
    <p:extLst>
      <p:ext uri="{BB962C8B-B14F-4D97-AF65-F5344CB8AC3E}">
        <p14:creationId xmlns:p14="http://schemas.microsoft.com/office/powerpoint/2010/main" val="11112137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BB3780B-63EB-450D-A804-D6AA12F98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E0847A5-A329-48CD-B3A7-3892FF6DA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E26030-09A7-4423-A903-3A60127DAC7B}"/>
              </a:ext>
            </a:extLst>
          </p:cNvPr>
          <p:cNvSpPr>
            <a:spLocks noGrp="1"/>
          </p:cNvSpPr>
          <p:nvPr>
            <p:ph type="title"/>
          </p:nvPr>
        </p:nvSpPr>
        <p:spPr>
          <a:xfrm>
            <a:off x="1341524" y="286373"/>
            <a:ext cx="9667870" cy="1273924"/>
          </a:xfrm>
        </p:spPr>
        <p:txBody>
          <a:bodyPr vert="horz" wrap="square" lIns="0" tIns="0" rIns="0" bIns="0" rtlCol="0" anchor="ctr" anchorCtr="0">
            <a:noAutofit/>
          </a:bodyPr>
          <a:lstStyle/>
          <a:p>
            <a:pPr algn="ctr"/>
            <a:r>
              <a:rPr lang="en-GB" sz="5400" dirty="0">
                <a:solidFill>
                  <a:srgbClr val="FFC000"/>
                </a:solidFill>
              </a:rPr>
              <a:t>Process of cognitive development   </a:t>
            </a:r>
          </a:p>
        </p:txBody>
      </p:sp>
      <p:sp>
        <p:nvSpPr>
          <p:cNvPr id="3" name="Content Placeholder 2">
            <a:extLst>
              <a:ext uri="{FF2B5EF4-FFF2-40B4-BE49-F238E27FC236}">
                <a16:creationId xmlns:a16="http://schemas.microsoft.com/office/drawing/2014/main" id="{E547DE69-A968-4097-9C49-8297A01AA0D0}"/>
              </a:ext>
            </a:extLst>
          </p:cNvPr>
          <p:cNvSpPr>
            <a:spLocks noGrp="1"/>
          </p:cNvSpPr>
          <p:nvPr>
            <p:ph idx="1"/>
          </p:nvPr>
        </p:nvSpPr>
        <p:spPr>
          <a:xfrm>
            <a:off x="720000" y="2541600"/>
            <a:ext cx="4991962" cy="3216273"/>
          </a:xfrm>
        </p:spPr>
        <p:txBody>
          <a:bodyPr vert="horz" lIns="0" tIns="0" rIns="0" bIns="0" rtlCol="0" anchor="t">
            <a:normAutofit/>
          </a:bodyPr>
          <a:lstStyle/>
          <a:p>
            <a:endParaRPr lang="en-GB" dirty="0">
              <a:solidFill>
                <a:srgbClr val="FFFFFF">
                  <a:alpha val="58000"/>
                </a:srgbClr>
              </a:solidFill>
            </a:endParaRPr>
          </a:p>
          <a:p>
            <a:endParaRPr lang="en-GB"/>
          </a:p>
          <a:p>
            <a:pPr marL="0" indent="0">
              <a:buNone/>
            </a:pPr>
            <a:endParaRPr lang="en-GB"/>
          </a:p>
        </p:txBody>
      </p:sp>
      <p:pic>
        <p:nvPicPr>
          <p:cNvPr id="5" name="Picture 5" descr="Diagram&#10;&#10;Description automatically generated">
            <a:extLst>
              <a:ext uri="{FF2B5EF4-FFF2-40B4-BE49-F238E27FC236}">
                <a16:creationId xmlns:a16="http://schemas.microsoft.com/office/drawing/2014/main" id="{A24FD909-DF3E-4773-88AB-12182E849799}"/>
              </a:ext>
            </a:extLst>
          </p:cNvPr>
          <p:cNvPicPr>
            <a:picLocks noChangeAspect="1"/>
          </p:cNvPicPr>
          <p:nvPr/>
        </p:nvPicPr>
        <p:blipFill>
          <a:blip r:embed="rId3"/>
          <a:stretch>
            <a:fillRect/>
          </a:stretch>
        </p:blipFill>
        <p:spPr>
          <a:xfrm>
            <a:off x="722052" y="1713354"/>
            <a:ext cx="10881062" cy="4519003"/>
          </a:xfrm>
          <a:prstGeom prst="rect">
            <a:avLst/>
          </a:prstGeom>
        </p:spPr>
      </p:pic>
      <p:sp>
        <p:nvSpPr>
          <p:cNvPr id="4" name="TextBox 3">
            <a:extLst>
              <a:ext uri="{FF2B5EF4-FFF2-40B4-BE49-F238E27FC236}">
                <a16:creationId xmlns:a16="http://schemas.microsoft.com/office/drawing/2014/main" id="{CADDD09D-8DAD-A241-95D2-FDA0B73F676A}"/>
              </a:ext>
            </a:extLst>
          </p:cNvPr>
          <p:cNvSpPr txBox="1"/>
          <p:nvPr/>
        </p:nvSpPr>
        <p:spPr>
          <a:xfrm>
            <a:off x="10222136" y="6328596"/>
            <a:ext cx="929742" cy="369332"/>
          </a:xfrm>
          <a:prstGeom prst="rect">
            <a:avLst/>
          </a:prstGeom>
          <a:noFill/>
        </p:spPr>
        <p:txBody>
          <a:bodyPr wrap="none" rtlCol="0">
            <a:spAutoFit/>
          </a:bodyPr>
          <a:lstStyle/>
          <a:p>
            <a:r>
              <a:rPr lang="en-US" dirty="0"/>
              <a:t>Image 1</a:t>
            </a:r>
          </a:p>
        </p:txBody>
      </p:sp>
    </p:spTree>
    <p:extLst>
      <p:ext uri="{BB962C8B-B14F-4D97-AF65-F5344CB8AC3E}">
        <p14:creationId xmlns:p14="http://schemas.microsoft.com/office/powerpoint/2010/main" val="39470897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BFB0E95-9CAE-4968-A118-2B9F7C8BB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0BBC371-361C-45F7-9235-C3252E336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644763-AF71-4B98-8731-B1D047C57EE6}"/>
              </a:ext>
            </a:extLst>
          </p:cNvPr>
          <p:cNvSpPr>
            <a:spLocks noGrp="1"/>
          </p:cNvSpPr>
          <p:nvPr>
            <p:ph type="title"/>
          </p:nvPr>
        </p:nvSpPr>
        <p:spPr>
          <a:xfrm>
            <a:off x="720000" y="619200"/>
            <a:ext cx="10728322" cy="681586"/>
          </a:xfrm>
        </p:spPr>
        <p:txBody>
          <a:bodyPr wrap="square">
            <a:noAutofit/>
          </a:bodyPr>
          <a:lstStyle/>
          <a:p>
            <a:pPr algn="ctr"/>
            <a:r>
              <a:rPr lang="en-GB" sz="4000" dirty="0">
                <a:solidFill>
                  <a:srgbClr val="FF0000"/>
                </a:solidFill>
                <a:latin typeface="Calibri"/>
                <a:cs typeface="Calibri"/>
              </a:rPr>
              <a:t>Theories explained- sensorimotor stage (0-2 infancy)</a:t>
            </a:r>
            <a:endParaRPr lang="en-US" sz="4000">
              <a:solidFill>
                <a:srgbClr val="FF0000"/>
              </a:solidFill>
              <a:latin typeface="Calibri"/>
              <a:cs typeface="Calibri"/>
            </a:endParaRPr>
          </a:p>
        </p:txBody>
      </p:sp>
      <p:sp useBgFill="1">
        <p:nvSpPr>
          <p:cNvPr id="19" name="Freeform: Shape 18">
            <a:extLst>
              <a:ext uri="{FF2B5EF4-FFF2-40B4-BE49-F238E27FC236}">
                <a16:creationId xmlns:a16="http://schemas.microsoft.com/office/drawing/2014/main" id="{4172FA92-6FD3-495F-95A0-4FD85861D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 y="1734458"/>
            <a:ext cx="12191501" cy="5123544"/>
          </a:xfrm>
          <a:custGeom>
            <a:avLst/>
            <a:gdLst>
              <a:gd name="connsiteX0" fmla="*/ 9255953 w 12191501"/>
              <a:gd name="connsiteY0" fmla="*/ 0 h 4430825"/>
              <a:gd name="connsiteX1" fmla="*/ 10762189 w 12191501"/>
              <a:gd name="connsiteY1" fmla="*/ 67992 h 4430825"/>
              <a:gd name="connsiteX2" fmla="*/ 11364025 w 12191501"/>
              <a:gd name="connsiteY2" fmla="*/ 57486 h 4430825"/>
              <a:gd name="connsiteX3" fmla="*/ 12096632 w 12191501"/>
              <a:gd name="connsiteY3" fmla="*/ 44699 h 4430825"/>
              <a:gd name="connsiteX4" fmla="*/ 12191501 w 12191501"/>
              <a:gd name="connsiteY4" fmla="*/ 43042 h 4430825"/>
              <a:gd name="connsiteX5" fmla="*/ 12191501 w 12191501"/>
              <a:gd name="connsiteY5" fmla="*/ 4430825 h 4430825"/>
              <a:gd name="connsiteX6" fmla="*/ 0 w 12191501"/>
              <a:gd name="connsiteY6" fmla="*/ 4430825 h 4430825"/>
              <a:gd name="connsiteX7" fmla="*/ 10182 w 12191501"/>
              <a:gd name="connsiteY7" fmla="*/ 95053 h 4430825"/>
              <a:gd name="connsiteX8" fmla="*/ 70972 w 12191501"/>
              <a:gd name="connsiteY8" fmla="*/ 97164 h 4430825"/>
              <a:gd name="connsiteX9" fmla="*/ 1281624 w 12191501"/>
              <a:gd name="connsiteY9" fmla="*/ 139193 h 4430825"/>
              <a:gd name="connsiteX10" fmla="*/ 2485297 w 12191501"/>
              <a:gd name="connsiteY10" fmla="*/ 118183 h 4430825"/>
              <a:gd name="connsiteX11" fmla="*/ 3237591 w 12191501"/>
              <a:gd name="connsiteY11" fmla="*/ 105051 h 4430825"/>
              <a:gd name="connsiteX12" fmla="*/ 3989887 w 12191501"/>
              <a:gd name="connsiteY12" fmla="*/ 91920 h 4430825"/>
              <a:gd name="connsiteX13" fmla="*/ 9255953 w 12191501"/>
              <a:gd name="connsiteY13" fmla="*/ 0 h 4430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1501" h="4430825">
                <a:moveTo>
                  <a:pt x="9255953" y="0"/>
                </a:moveTo>
                <a:cubicBezTo>
                  <a:pt x="10762189" y="67992"/>
                  <a:pt x="10762189" y="67992"/>
                  <a:pt x="10762189" y="67992"/>
                </a:cubicBezTo>
                <a:cubicBezTo>
                  <a:pt x="11364025" y="57486"/>
                  <a:pt x="11364025" y="57486"/>
                  <a:pt x="11364025" y="57486"/>
                </a:cubicBezTo>
                <a:cubicBezTo>
                  <a:pt x="11589714" y="53547"/>
                  <a:pt x="11836561" y="49238"/>
                  <a:pt x="12096632" y="44699"/>
                </a:cubicBezTo>
                <a:lnTo>
                  <a:pt x="12191501" y="43042"/>
                </a:lnTo>
                <a:lnTo>
                  <a:pt x="12191501" y="4430825"/>
                </a:lnTo>
                <a:lnTo>
                  <a:pt x="0" y="4430825"/>
                </a:lnTo>
                <a:lnTo>
                  <a:pt x="10182" y="95053"/>
                </a:lnTo>
                <a:lnTo>
                  <a:pt x="70972" y="97164"/>
                </a:lnTo>
                <a:cubicBezTo>
                  <a:pt x="1281624" y="139193"/>
                  <a:pt x="1281624" y="139193"/>
                  <a:pt x="1281624" y="139193"/>
                </a:cubicBezTo>
                <a:cubicBezTo>
                  <a:pt x="2485297" y="118183"/>
                  <a:pt x="2485297" y="118183"/>
                  <a:pt x="2485297" y="118183"/>
                </a:cubicBezTo>
                <a:cubicBezTo>
                  <a:pt x="2786215" y="112930"/>
                  <a:pt x="2936672" y="110304"/>
                  <a:pt x="3237591" y="105051"/>
                </a:cubicBezTo>
                <a:cubicBezTo>
                  <a:pt x="3538508" y="99800"/>
                  <a:pt x="3839426" y="94546"/>
                  <a:pt x="3989887" y="91920"/>
                </a:cubicBezTo>
                <a:cubicBezTo>
                  <a:pt x="9255953" y="0"/>
                  <a:pt x="9255953" y="0"/>
                  <a:pt x="9255953" y="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11" name="Content Placeholder 2">
            <a:extLst>
              <a:ext uri="{FF2B5EF4-FFF2-40B4-BE49-F238E27FC236}">
                <a16:creationId xmlns:a16="http://schemas.microsoft.com/office/drawing/2014/main" id="{F4A242B5-F69D-4030-B09C-807DE8D7A6B8}"/>
              </a:ext>
            </a:extLst>
          </p:cNvPr>
          <p:cNvGraphicFramePr>
            <a:graphicFrameLocks noGrp="1"/>
          </p:cNvGraphicFramePr>
          <p:nvPr>
            <p:ph idx="1"/>
            <p:extLst>
              <p:ext uri="{D42A27DB-BD31-4B8C-83A1-F6EECF244321}">
                <p14:modId xmlns:p14="http://schemas.microsoft.com/office/powerpoint/2010/main" val="347447317"/>
              </p:ext>
            </p:extLst>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290084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BFB0E95-9CAE-4968-A118-2B9F7C8BB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0BBC371-361C-45F7-9235-C3252E336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7340A3-090F-4F1A-9BF1-5B470F12652D}"/>
              </a:ext>
            </a:extLst>
          </p:cNvPr>
          <p:cNvSpPr>
            <a:spLocks noGrp="1"/>
          </p:cNvSpPr>
          <p:nvPr>
            <p:ph type="title"/>
          </p:nvPr>
        </p:nvSpPr>
        <p:spPr>
          <a:xfrm>
            <a:off x="720000" y="407533"/>
            <a:ext cx="10714211" cy="1457697"/>
          </a:xfrm>
        </p:spPr>
        <p:txBody>
          <a:bodyPr vert="horz" wrap="square" lIns="0" tIns="0" rIns="0" bIns="0" rtlCol="0" anchor="t" anchorCtr="0">
            <a:noAutofit/>
          </a:bodyPr>
          <a:lstStyle/>
          <a:p>
            <a:pPr algn="ctr"/>
            <a:r>
              <a:rPr lang="en-GB" sz="4800" dirty="0">
                <a:solidFill>
                  <a:srgbClr val="FFC000"/>
                </a:solidFill>
              </a:rPr>
              <a:t>Theories explained- Pre-operational stage (2-7 toddler and early childhood) </a:t>
            </a:r>
          </a:p>
        </p:txBody>
      </p:sp>
      <p:sp useBgFill="1">
        <p:nvSpPr>
          <p:cNvPr id="22" name="Freeform: Shape 21">
            <a:extLst>
              <a:ext uri="{FF2B5EF4-FFF2-40B4-BE49-F238E27FC236}">
                <a16:creationId xmlns:a16="http://schemas.microsoft.com/office/drawing/2014/main" id="{4172FA92-6FD3-495F-95A0-4FD85861D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 y="1734458"/>
            <a:ext cx="12191501" cy="5123544"/>
          </a:xfrm>
          <a:custGeom>
            <a:avLst/>
            <a:gdLst>
              <a:gd name="connsiteX0" fmla="*/ 9255953 w 12191501"/>
              <a:gd name="connsiteY0" fmla="*/ 0 h 4430825"/>
              <a:gd name="connsiteX1" fmla="*/ 10762189 w 12191501"/>
              <a:gd name="connsiteY1" fmla="*/ 67992 h 4430825"/>
              <a:gd name="connsiteX2" fmla="*/ 11364025 w 12191501"/>
              <a:gd name="connsiteY2" fmla="*/ 57486 h 4430825"/>
              <a:gd name="connsiteX3" fmla="*/ 12096632 w 12191501"/>
              <a:gd name="connsiteY3" fmla="*/ 44699 h 4430825"/>
              <a:gd name="connsiteX4" fmla="*/ 12191501 w 12191501"/>
              <a:gd name="connsiteY4" fmla="*/ 43042 h 4430825"/>
              <a:gd name="connsiteX5" fmla="*/ 12191501 w 12191501"/>
              <a:gd name="connsiteY5" fmla="*/ 4430825 h 4430825"/>
              <a:gd name="connsiteX6" fmla="*/ 0 w 12191501"/>
              <a:gd name="connsiteY6" fmla="*/ 4430825 h 4430825"/>
              <a:gd name="connsiteX7" fmla="*/ 10182 w 12191501"/>
              <a:gd name="connsiteY7" fmla="*/ 95053 h 4430825"/>
              <a:gd name="connsiteX8" fmla="*/ 70972 w 12191501"/>
              <a:gd name="connsiteY8" fmla="*/ 97164 h 4430825"/>
              <a:gd name="connsiteX9" fmla="*/ 1281624 w 12191501"/>
              <a:gd name="connsiteY9" fmla="*/ 139193 h 4430825"/>
              <a:gd name="connsiteX10" fmla="*/ 2485297 w 12191501"/>
              <a:gd name="connsiteY10" fmla="*/ 118183 h 4430825"/>
              <a:gd name="connsiteX11" fmla="*/ 3237591 w 12191501"/>
              <a:gd name="connsiteY11" fmla="*/ 105051 h 4430825"/>
              <a:gd name="connsiteX12" fmla="*/ 3989887 w 12191501"/>
              <a:gd name="connsiteY12" fmla="*/ 91920 h 4430825"/>
              <a:gd name="connsiteX13" fmla="*/ 9255953 w 12191501"/>
              <a:gd name="connsiteY13" fmla="*/ 0 h 4430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1501" h="4430825">
                <a:moveTo>
                  <a:pt x="9255953" y="0"/>
                </a:moveTo>
                <a:cubicBezTo>
                  <a:pt x="10762189" y="67992"/>
                  <a:pt x="10762189" y="67992"/>
                  <a:pt x="10762189" y="67992"/>
                </a:cubicBezTo>
                <a:cubicBezTo>
                  <a:pt x="11364025" y="57486"/>
                  <a:pt x="11364025" y="57486"/>
                  <a:pt x="11364025" y="57486"/>
                </a:cubicBezTo>
                <a:cubicBezTo>
                  <a:pt x="11589714" y="53547"/>
                  <a:pt x="11836561" y="49238"/>
                  <a:pt x="12096632" y="44699"/>
                </a:cubicBezTo>
                <a:lnTo>
                  <a:pt x="12191501" y="43042"/>
                </a:lnTo>
                <a:lnTo>
                  <a:pt x="12191501" y="4430825"/>
                </a:lnTo>
                <a:lnTo>
                  <a:pt x="0" y="4430825"/>
                </a:lnTo>
                <a:lnTo>
                  <a:pt x="10182" y="95053"/>
                </a:lnTo>
                <a:lnTo>
                  <a:pt x="70972" y="97164"/>
                </a:lnTo>
                <a:cubicBezTo>
                  <a:pt x="1281624" y="139193"/>
                  <a:pt x="1281624" y="139193"/>
                  <a:pt x="1281624" y="139193"/>
                </a:cubicBezTo>
                <a:cubicBezTo>
                  <a:pt x="2485297" y="118183"/>
                  <a:pt x="2485297" y="118183"/>
                  <a:pt x="2485297" y="118183"/>
                </a:cubicBezTo>
                <a:cubicBezTo>
                  <a:pt x="2786215" y="112930"/>
                  <a:pt x="2936672" y="110304"/>
                  <a:pt x="3237591" y="105051"/>
                </a:cubicBezTo>
                <a:cubicBezTo>
                  <a:pt x="3538508" y="99800"/>
                  <a:pt x="3839426" y="94546"/>
                  <a:pt x="3989887" y="91920"/>
                </a:cubicBezTo>
                <a:cubicBezTo>
                  <a:pt x="9255953" y="0"/>
                  <a:pt x="9255953" y="0"/>
                  <a:pt x="9255953" y="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11F7F45C-4397-4B13-9AEB-F1FECF6B7536}"/>
              </a:ext>
            </a:extLst>
          </p:cNvPr>
          <p:cNvGraphicFramePr>
            <a:graphicFrameLocks noGrp="1"/>
          </p:cNvGraphicFramePr>
          <p:nvPr>
            <p:ph idx="1"/>
            <p:extLst>
              <p:ext uri="{D42A27DB-BD31-4B8C-83A1-F6EECF244321}">
                <p14:modId xmlns:p14="http://schemas.microsoft.com/office/powerpoint/2010/main" val="3936404225"/>
              </p:ext>
            </p:extLst>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3807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2BEA6-60B6-4958-BD88-53F7E01A8CED}"/>
              </a:ext>
            </a:extLst>
          </p:cNvPr>
          <p:cNvSpPr>
            <a:spLocks noGrp="1"/>
          </p:cNvSpPr>
          <p:nvPr>
            <p:ph type="title"/>
          </p:nvPr>
        </p:nvSpPr>
        <p:spPr/>
        <p:txBody>
          <a:bodyPr/>
          <a:lstStyle/>
          <a:p>
            <a:r>
              <a:rPr lang="en-GB" dirty="0"/>
              <a:t>Eriksons theory </a:t>
            </a:r>
          </a:p>
        </p:txBody>
      </p:sp>
      <p:pic>
        <p:nvPicPr>
          <p:cNvPr id="4" name="Picture 4" descr="Diagram&#10;&#10;Description automatically generated">
            <a:extLst>
              <a:ext uri="{FF2B5EF4-FFF2-40B4-BE49-F238E27FC236}">
                <a16:creationId xmlns:a16="http://schemas.microsoft.com/office/drawing/2014/main" id="{2BD59C15-C733-4221-AFF7-50D6A4A4E2E7}"/>
              </a:ext>
            </a:extLst>
          </p:cNvPr>
          <p:cNvPicPr>
            <a:picLocks noGrp="1" noChangeAspect="1"/>
          </p:cNvPicPr>
          <p:nvPr>
            <p:ph idx="1"/>
          </p:nvPr>
        </p:nvPicPr>
        <p:blipFill>
          <a:blip r:embed="rId2"/>
          <a:stretch>
            <a:fillRect/>
          </a:stretch>
        </p:blipFill>
        <p:spPr>
          <a:xfrm>
            <a:off x="484239" y="1294691"/>
            <a:ext cx="11292209" cy="5057984"/>
          </a:xfrm>
        </p:spPr>
      </p:pic>
      <p:sp>
        <p:nvSpPr>
          <p:cNvPr id="3" name="TextBox 2">
            <a:extLst>
              <a:ext uri="{FF2B5EF4-FFF2-40B4-BE49-F238E27FC236}">
                <a16:creationId xmlns:a16="http://schemas.microsoft.com/office/drawing/2014/main" id="{BE660830-AE5A-A046-B717-DE3FCEB156CA}"/>
              </a:ext>
            </a:extLst>
          </p:cNvPr>
          <p:cNvSpPr txBox="1"/>
          <p:nvPr/>
        </p:nvSpPr>
        <p:spPr>
          <a:xfrm>
            <a:off x="10202779" y="6352675"/>
            <a:ext cx="929742" cy="369332"/>
          </a:xfrm>
          <a:prstGeom prst="rect">
            <a:avLst/>
          </a:prstGeom>
          <a:noFill/>
        </p:spPr>
        <p:txBody>
          <a:bodyPr wrap="none" rtlCol="0">
            <a:spAutoFit/>
          </a:bodyPr>
          <a:lstStyle/>
          <a:p>
            <a:r>
              <a:rPr lang="en-US" dirty="0"/>
              <a:t>Image 2</a:t>
            </a:r>
          </a:p>
        </p:txBody>
      </p:sp>
    </p:spTree>
    <p:extLst>
      <p:ext uri="{BB962C8B-B14F-4D97-AF65-F5344CB8AC3E}">
        <p14:creationId xmlns:p14="http://schemas.microsoft.com/office/powerpoint/2010/main" val="12091886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B5E20-7AAA-4102-BBD3-95E794F7734E}"/>
              </a:ext>
            </a:extLst>
          </p:cNvPr>
          <p:cNvSpPr>
            <a:spLocks noGrp="1"/>
          </p:cNvSpPr>
          <p:nvPr>
            <p:ph type="title"/>
          </p:nvPr>
        </p:nvSpPr>
        <p:spPr>
          <a:xfrm>
            <a:off x="720000" y="619200"/>
            <a:ext cx="10728322" cy="856440"/>
          </a:xfrm>
        </p:spPr>
        <p:txBody>
          <a:bodyPr>
            <a:normAutofit fontScale="90000"/>
          </a:bodyPr>
          <a:lstStyle/>
          <a:p>
            <a:pPr algn="ctr"/>
            <a:r>
              <a:rPr lang="en-GB" dirty="0"/>
              <a:t>What is psychosocial development?</a:t>
            </a:r>
            <a:br>
              <a:rPr lang="en-GB" dirty="0"/>
            </a:br>
            <a:br>
              <a:rPr lang="en-GB" dirty="0"/>
            </a:br>
            <a:r>
              <a:rPr lang="en-GB" sz="1800" dirty="0">
                <a:latin typeface="Arial" panose="020B0604020202020204" pitchFamily="34" charset="0"/>
                <a:cs typeface="Arial" panose="020B0604020202020204" pitchFamily="34" charset="0"/>
              </a:rPr>
              <a:t>“Erikson’s major contribution to theory is his view that every stage of people’s lives relates to a different and specific psychological struggle that constitutes a key facet of their personality” </a:t>
            </a:r>
            <a:r>
              <a:rPr lang="en-GB" sz="1800" dirty="0"/>
              <a:t>(Maree, 2021)</a:t>
            </a:r>
            <a:endParaRPr lang="en-US" sz="1800"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DE70B624-272C-4256-BD83-44E391F7A773}"/>
              </a:ext>
            </a:extLst>
          </p:cNvPr>
          <p:cNvGraphicFramePr>
            <a:graphicFrameLocks noGrp="1"/>
          </p:cNvGraphicFramePr>
          <p:nvPr>
            <p:ph idx="1"/>
          </p:nvPr>
        </p:nvGraphicFramePr>
        <p:xfrm>
          <a:off x="720000" y="2541600"/>
          <a:ext cx="10728325" cy="32273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39365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7">
            <a:extLst>
              <a:ext uri="{FF2B5EF4-FFF2-40B4-BE49-F238E27FC236}">
                <a16:creationId xmlns:a16="http://schemas.microsoft.com/office/drawing/2014/main" id="{308119F7-B84E-4EBF-919F-A9B0F6D92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9">
            <a:extLst>
              <a:ext uri="{FF2B5EF4-FFF2-40B4-BE49-F238E27FC236}">
                <a16:creationId xmlns:a16="http://schemas.microsoft.com/office/drawing/2014/main" id="{DAA17479-17CB-402A-8689-750C6F385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0665BC-5353-497B-AF48-536920EC68F5}"/>
              </a:ext>
            </a:extLst>
          </p:cNvPr>
          <p:cNvSpPr>
            <a:spLocks noGrp="1"/>
          </p:cNvSpPr>
          <p:nvPr>
            <p:ph type="title"/>
          </p:nvPr>
        </p:nvSpPr>
        <p:spPr>
          <a:xfrm>
            <a:off x="720000" y="619200"/>
            <a:ext cx="3107463" cy="6131026"/>
          </a:xfrm>
        </p:spPr>
        <p:txBody>
          <a:bodyPr>
            <a:normAutofit fontScale="90000"/>
          </a:bodyPr>
          <a:lstStyle/>
          <a:p>
            <a:r>
              <a:rPr lang="en-GB" sz="3100" dirty="0"/>
              <a:t>Theories explained- trust vs mistrust </a:t>
            </a:r>
            <a:br>
              <a:rPr lang="en-GB" sz="3100" dirty="0"/>
            </a:br>
            <a:r>
              <a:rPr lang="en-GB" sz="3100" dirty="0">
                <a:ea typeface="+mj-lt"/>
                <a:cs typeface="+mj-lt"/>
              </a:rPr>
              <a:t>"Social interaction that emerges during this period involves basic trust at the one extreme, and mistrust at the other." (Erikson’s Theory of Psychosocial Development, n.d.)</a:t>
            </a:r>
          </a:p>
          <a:p>
            <a:endParaRPr lang="en-GB" dirty="0"/>
          </a:p>
        </p:txBody>
      </p:sp>
      <p:sp useBgFill="1">
        <p:nvSpPr>
          <p:cNvPr id="17" name="Freeform: Shape 21">
            <a:extLst>
              <a:ext uri="{FF2B5EF4-FFF2-40B4-BE49-F238E27FC236}">
                <a16:creationId xmlns:a16="http://schemas.microsoft.com/office/drawing/2014/main" id="{F534AA72-89BF-4BB0-B339-DEB9FC7F1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AF4B9908-66B7-4C68-9FF3-1D85150065B5}"/>
              </a:ext>
            </a:extLst>
          </p:cNvPr>
          <p:cNvGraphicFramePr>
            <a:graphicFrameLocks noGrp="1"/>
          </p:cNvGraphicFramePr>
          <p:nvPr>
            <p:ph idx="1"/>
            <p:extLst>
              <p:ext uri="{D42A27DB-BD31-4B8C-83A1-F6EECF244321}">
                <p14:modId xmlns:p14="http://schemas.microsoft.com/office/powerpoint/2010/main" val="320031693"/>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91792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2BFB0E95-9CAE-4968-A118-2B9F7C8BB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72133437-BFEB-412D-978C-59379BF57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4E2200-F6F7-4064-9F90-12B3715121D7}"/>
              </a:ext>
            </a:extLst>
          </p:cNvPr>
          <p:cNvSpPr>
            <a:spLocks noGrp="1"/>
          </p:cNvSpPr>
          <p:nvPr>
            <p:ph type="title"/>
          </p:nvPr>
        </p:nvSpPr>
        <p:spPr>
          <a:xfrm>
            <a:off x="1680006" y="619200"/>
            <a:ext cx="8831988" cy="1979808"/>
          </a:xfrm>
        </p:spPr>
        <p:txBody>
          <a:bodyPr wrap="square">
            <a:normAutofit fontScale="90000"/>
          </a:bodyPr>
          <a:lstStyle/>
          <a:p>
            <a:pPr algn="ctr"/>
            <a:r>
              <a:rPr lang="en-GB" sz="3200" dirty="0">
                <a:latin typeface="Arial"/>
                <a:cs typeface="Arial"/>
              </a:rPr>
              <a:t>Theories explained- Autonomy vs Doubt </a:t>
            </a:r>
            <a:br>
              <a:rPr lang="en-GB" sz="3200" dirty="0">
                <a:latin typeface="Arial"/>
              </a:rPr>
            </a:br>
            <a:r>
              <a:rPr lang="en-GB" sz="3200" dirty="0">
                <a:latin typeface="Arial"/>
                <a:ea typeface="+mj-lt"/>
                <a:cs typeface="+mj-lt"/>
              </a:rPr>
              <a:t>"The primary route through which toddlers begin to establish a sense of autonomy is through defecation and </a:t>
            </a:r>
            <a:endParaRPr lang="en-GB" dirty="0">
              <a:latin typeface="Arial"/>
              <a:cs typeface="Arial"/>
            </a:endParaRPr>
          </a:p>
          <a:p>
            <a:pPr algn="ctr"/>
            <a:r>
              <a:rPr lang="en-GB" sz="3200" dirty="0">
                <a:latin typeface="Arial"/>
                <a:ea typeface="+mj-lt"/>
                <a:cs typeface="+mj-lt"/>
              </a:rPr>
              <a:t>the process of toilet training” (</a:t>
            </a:r>
            <a:r>
              <a:rPr lang="en-GB" sz="3200" dirty="0" err="1">
                <a:latin typeface="Arial"/>
                <a:ea typeface="+mj-lt"/>
                <a:cs typeface="+mj-lt"/>
              </a:rPr>
              <a:t>Moin</a:t>
            </a:r>
            <a:r>
              <a:rPr lang="en-GB" sz="3200" dirty="0">
                <a:latin typeface="Arial"/>
                <a:ea typeface="+mj-lt"/>
                <a:cs typeface="+mj-lt"/>
              </a:rPr>
              <a:t> Syed)</a:t>
            </a:r>
            <a:endParaRPr lang="en-GB" dirty="0">
              <a:latin typeface="Arial"/>
              <a:cs typeface="Arial"/>
            </a:endParaRPr>
          </a:p>
          <a:p>
            <a:pPr algn="ctr"/>
            <a:br>
              <a:rPr lang="en-GB" sz="3200" dirty="0"/>
            </a:br>
            <a:endParaRPr lang="en-GB" sz="3200" dirty="0">
              <a:latin typeface="Arial"/>
              <a:cs typeface="Arial"/>
            </a:endParaRPr>
          </a:p>
        </p:txBody>
      </p:sp>
      <p:grpSp>
        <p:nvGrpSpPr>
          <p:cNvPr id="8" name="Group 12">
            <a:extLst>
              <a:ext uri="{FF2B5EF4-FFF2-40B4-BE49-F238E27FC236}">
                <a16:creationId xmlns:a16="http://schemas.microsoft.com/office/drawing/2014/main" id="{898907C4-FC8B-4436-8D59-610E373613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89400" y="406270"/>
            <a:ext cx="684878" cy="1449344"/>
            <a:chOff x="643527" y="1187494"/>
            <a:chExt cx="1434178" cy="3035022"/>
          </a:xfrm>
        </p:grpSpPr>
        <p:sp>
          <p:nvSpPr>
            <p:cNvPr id="14" name="Freeform 78">
              <a:extLst>
                <a:ext uri="{FF2B5EF4-FFF2-40B4-BE49-F238E27FC236}">
                  <a16:creationId xmlns:a16="http://schemas.microsoft.com/office/drawing/2014/main" id="{F2DAC1FA-67FB-485E-99AD-1D35808FAD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083914" y="3331230"/>
              <a:ext cx="879143" cy="903430"/>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0" name="Freeform 79">
              <a:extLst>
                <a:ext uri="{FF2B5EF4-FFF2-40B4-BE49-F238E27FC236}">
                  <a16:creationId xmlns:a16="http://schemas.microsoft.com/office/drawing/2014/main" id="{80135264-D47B-4DA1-B607-272AC7552A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869193" y="1989904"/>
              <a:ext cx="743890" cy="1195221"/>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6" name="Freeform 85">
              <a:extLst>
                <a:ext uri="{FF2B5EF4-FFF2-40B4-BE49-F238E27FC236}">
                  <a16:creationId xmlns:a16="http://schemas.microsoft.com/office/drawing/2014/main" id="{7E6A5C45-96C1-4BE7-BEF8-CD041B512D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316205" y="967005"/>
              <a:ext cx="541011" cy="981989"/>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grpSp>
        <p:nvGrpSpPr>
          <p:cNvPr id="18" name="Group 17">
            <a:extLst>
              <a:ext uri="{FF2B5EF4-FFF2-40B4-BE49-F238E27FC236}">
                <a16:creationId xmlns:a16="http://schemas.microsoft.com/office/drawing/2014/main" id="{9F9D18AC-8DBF-44B9-B251-652985A640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25208" y="268792"/>
            <a:ext cx="632305" cy="1606552"/>
            <a:chOff x="10224385" y="954724"/>
            <a:chExt cx="1324087" cy="3364228"/>
          </a:xfrm>
        </p:grpSpPr>
        <p:sp>
          <p:nvSpPr>
            <p:cNvPr id="19" name="Freeform 80">
              <a:extLst>
                <a:ext uri="{FF2B5EF4-FFF2-40B4-BE49-F238E27FC236}">
                  <a16:creationId xmlns:a16="http://schemas.microsoft.com/office/drawing/2014/main" id="{4B04572D-211A-45E4-9FCC-BDF9788427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62739" y="2385730"/>
              <a:ext cx="985733" cy="504616"/>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2" name="Freeform 84">
              <a:extLst>
                <a:ext uri="{FF2B5EF4-FFF2-40B4-BE49-F238E27FC236}">
                  <a16:creationId xmlns:a16="http://schemas.microsoft.com/office/drawing/2014/main" id="{03D89CFC-3412-4CF0-BCB9-14BA1B201D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874527">
              <a:off x="10288245" y="954724"/>
              <a:ext cx="852074" cy="892781"/>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1" name="Freeform 87">
              <a:extLst>
                <a:ext uri="{FF2B5EF4-FFF2-40B4-BE49-F238E27FC236}">
                  <a16:creationId xmlns:a16="http://schemas.microsoft.com/office/drawing/2014/main" id="{27B2BC09-FADA-48B1-ABBF-D28310E5A0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20630858">
              <a:off x="10224385" y="3437261"/>
              <a:ext cx="824227" cy="881691"/>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sp useBgFill="1">
        <p:nvSpPr>
          <p:cNvPr id="23" name="Freeform: Shape 22">
            <a:extLst>
              <a:ext uri="{FF2B5EF4-FFF2-40B4-BE49-F238E27FC236}">
                <a16:creationId xmlns:a16="http://schemas.microsoft.com/office/drawing/2014/main" id="{D277D65C-DA10-481D-B5A1-7DB78CF63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2589984"/>
            <a:ext cx="12180637" cy="4268018"/>
          </a:xfrm>
          <a:custGeom>
            <a:avLst/>
            <a:gdLst>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270760 w 12180637"/>
              <a:gd name="connsiteY9" fmla="*/ 160955 h 4483555"/>
              <a:gd name="connsiteX10" fmla="*/ 2474433 w 12180637"/>
              <a:gd name="connsiteY10" fmla="*/ 136660 h 4483555"/>
              <a:gd name="connsiteX11" fmla="*/ 3226727 w 12180637"/>
              <a:gd name="connsiteY11" fmla="*/ 121475 h 4483555"/>
              <a:gd name="connsiteX12" fmla="*/ 3979023 w 12180637"/>
              <a:gd name="connsiteY12" fmla="*/ 106291 h 4483555"/>
              <a:gd name="connsiteX13" fmla="*/ 9245089 w 12180637"/>
              <a:gd name="connsiteY13"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270760 w 12180637"/>
              <a:gd name="connsiteY9" fmla="*/ 160955 h 4483555"/>
              <a:gd name="connsiteX10" fmla="*/ 2474433 w 12180637"/>
              <a:gd name="connsiteY10" fmla="*/ 136660 h 4483555"/>
              <a:gd name="connsiteX11" fmla="*/ 3226727 w 12180637"/>
              <a:gd name="connsiteY11" fmla="*/ 121475 h 4483555"/>
              <a:gd name="connsiteX12" fmla="*/ 3979023 w 12180637"/>
              <a:gd name="connsiteY12" fmla="*/ 106291 h 4483555"/>
              <a:gd name="connsiteX13" fmla="*/ 9245089 w 12180637"/>
              <a:gd name="connsiteY13"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2474433 w 12180637"/>
              <a:gd name="connsiteY9" fmla="*/ 136660 h 4483555"/>
              <a:gd name="connsiteX10" fmla="*/ 3226727 w 12180637"/>
              <a:gd name="connsiteY10" fmla="*/ 121475 h 4483555"/>
              <a:gd name="connsiteX11" fmla="*/ 3979023 w 12180637"/>
              <a:gd name="connsiteY11" fmla="*/ 106291 h 4483555"/>
              <a:gd name="connsiteX12" fmla="*/ 9245089 w 12180637"/>
              <a:gd name="connsiteY12"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944662 w 12180637"/>
              <a:gd name="connsiteY9" fmla="*/ 98823 h 4483555"/>
              <a:gd name="connsiteX10" fmla="*/ 3226727 w 12180637"/>
              <a:gd name="connsiteY10" fmla="*/ 121475 h 4483555"/>
              <a:gd name="connsiteX11" fmla="*/ 3979023 w 12180637"/>
              <a:gd name="connsiteY11" fmla="*/ 106291 h 4483555"/>
              <a:gd name="connsiteX12" fmla="*/ 9245089 w 12180637"/>
              <a:gd name="connsiteY12"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944662 w 12180637"/>
              <a:gd name="connsiteY9" fmla="*/ 98823 h 4483555"/>
              <a:gd name="connsiteX10" fmla="*/ 3226727 w 12180637"/>
              <a:gd name="connsiteY10" fmla="*/ 121475 h 4483555"/>
              <a:gd name="connsiteX11" fmla="*/ 5089365 w 12180637"/>
              <a:gd name="connsiteY11" fmla="*/ 38184 h 4483555"/>
              <a:gd name="connsiteX12" fmla="*/ 9245089 w 12180637"/>
              <a:gd name="connsiteY12" fmla="*/ 0 h 4483555"/>
              <a:gd name="connsiteX0" fmla="*/ 9245089 w 12180637"/>
              <a:gd name="connsiteY0" fmla="*/ 8084 h 4491639"/>
              <a:gd name="connsiteX1" fmla="*/ 10751325 w 12180637"/>
              <a:gd name="connsiteY1" fmla="*/ 86706 h 4491639"/>
              <a:gd name="connsiteX2" fmla="*/ 11353161 w 12180637"/>
              <a:gd name="connsiteY2" fmla="*/ 74558 h 4491639"/>
              <a:gd name="connsiteX3" fmla="*/ 12085768 w 12180637"/>
              <a:gd name="connsiteY3" fmla="*/ 59771 h 4491639"/>
              <a:gd name="connsiteX4" fmla="*/ 12180637 w 12180637"/>
              <a:gd name="connsiteY4" fmla="*/ 57856 h 4491639"/>
              <a:gd name="connsiteX5" fmla="*/ 12180637 w 12180637"/>
              <a:gd name="connsiteY5" fmla="*/ 4491639 h 4491639"/>
              <a:gd name="connsiteX6" fmla="*/ 0 w 12180637"/>
              <a:gd name="connsiteY6" fmla="*/ 4491639 h 4491639"/>
              <a:gd name="connsiteX7" fmla="*/ 0 w 12180637"/>
              <a:gd name="connsiteY7" fmla="*/ 118025 h 4491639"/>
              <a:gd name="connsiteX8" fmla="*/ 60108 w 12180637"/>
              <a:gd name="connsiteY8" fmla="*/ 120439 h 4491639"/>
              <a:gd name="connsiteX9" fmla="*/ 1944662 w 12180637"/>
              <a:gd name="connsiteY9" fmla="*/ 106907 h 4491639"/>
              <a:gd name="connsiteX10" fmla="*/ 3226727 w 12180637"/>
              <a:gd name="connsiteY10" fmla="*/ 129559 h 4491639"/>
              <a:gd name="connsiteX11" fmla="*/ 5089365 w 12180637"/>
              <a:gd name="connsiteY11" fmla="*/ 46268 h 4491639"/>
              <a:gd name="connsiteX12" fmla="*/ 9245089 w 12180637"/>
              <a:gd name="connsiteY12" fmla="*/ 8084 h 4491639"/>
              <a:gd name="connsiteX0" fmla="*/ 9027375 w 12180637"/>
              <a:gd name="connsiteY0" fmla="*/ 37489 h 4452936"/>
              <a:gd name="connsiteX1" fmla="*/ 10751325 w 12180637"/>
              <a:gd name="connsiteY1" fmla="*/ 48003 h 4452936"/>
              <a:gd name="connsiteX2" fmla="*/ 11353161 w 12180637"/>
              <a:gd name="connsiteY2" fmla="*/ 35855 h 4452936"/>
              <a:gd name="connsiteX3" fmla="*/ 12085768 w 12180637"/>
              <a:gd name="connsiteY3" fmla="*/ 21068 h 4452936"/>
              <a:gd name="connsiteX4" fmla="*/ 12180637 w 12180637"/>
              <a:gd name="connsiteY4" fmla="*/ 19153 h 4452936"/>
              <a:gd name="connsiteX5" fmla="*/ 12180637 w 12180637"/>
              <a:gd name="connsiteY5" fmla="*/ 4452936 h 4452936"/>
              <a:gd name="connsiteX6" fmla="*/ 0 w 12180637"/>
              <a:gd name="connsiteY6" fmla="*/ 4452936 h 4452936"/>
              <a:gd name="connsiteX7" fmla="*/ 0 w 12180637"/>
              <a:gd name="connsiteY7" fmla="*/ 79322 h 4452936"/>
              <a:gd name="connsiteX8" fmla="*/ 60108 w 12180637"/>
              <a:gd name="connsiteY8" fmla="*/ 81736 h 4452936"/>
              <a:gd name="connsiteX9" fmla="*/ 1944662 w 12180637"/>
              <a:gd name="connsiteY9" fmla="*/ 68204 h 4452936"/>
              <a:gd name="connsiteX10" fmla="*/ 3226727 w 12180637"/>
              <a:gd name="connsiteY10" fmla="*/ 90856 h 4452936"/>
              <a:gd name="connsiteX11" fmla="*/ 5089365 w 12180637"/>
              <a:gd name="connsiteY11" fmla="*/ 7565 h 4452936"/>
              <a:gd name="connsiteX12" fmla="*/ 9027375 w 12180637"/>
              <a:gd name="connsiteY12" fmla="*/ 37489 h 4452936"/>
              <a:gd name="connsiteX0" fmla="*/ 9027375 w 12180637"/>
              <a:gd name="connsiteY0" fmla="*/ 67310 h 4482757"/>
              <a:gd name="connsiteX1" fmla="*/ 10751325 w 12180637"/>
              <a:gd name="connsiteY1" fmla="*/ 77824 h 4482757"/>
              <a:gd name="connsiteX2" fmla="*/ 11353161 w 12180637"/>
              <a:gd name="connsiteY2" fmla="*/ 65676 h 4482757"/>
              <a:gd name="connsiteX3" fmla="*/ 11360054 w 12180637"/>
              <a:gd name="connsiteY3" fmla="*/ 1004384 h 4482757"/>
              <a:gd name="connsiteX4" fmla="*/ 12180637 w 12180637"/>
              <a:gd name="connsiteY4" fmla="*/ 48974 h 4482757"/>
              <a:gd name="connsiteX5" fmla="*/ 12180637 w 12180637"/>
              <a:gd name="connsiteY5" fmla="*/ 4482757 h 4482757"/>
              <a:gd name="connsiteX6" fmla="*/ 0 w 12180637"/>
              <a:gd name="connsiteY6" fmla="*/ 4482757 h 4482757"/>
              <a:gd name="connsiteX7" fmla="*/ 0 w 12180637"/>
              <a:gd name="connsiteY7" fmla="*/ 109143 h 4482757"/>
              <a:gd name="connsiteX8" fmla="*/ 60108 w 12180637"/>
              <a:gd name="connsiteY8" fmla="*/ 111557 h 4482757"/>
              <a:gd name="connsiteX9" fmla="*/ 1944662 w 12180637"/>
              <a:gd name="connsiteY9" fmla="*/ 98025 h 4482757"/>
              <a:gd name="connsiteX10" fmla="*/ 3226727 w 12180637"/>
              <a:gd name="connsiteY10" fmla="*/ 120677 h 4482757"/>
              <a:gd name="connsiteX11" fmla="*/ 5089365 w 12180637"/>
              <a:gd name="connsiteY11" fmla="*/ 37386 h 4482757"/>
              <a:gd name="connsiteX12" fmla="*/ 9027375 w 12180637"/>
              <a:gd name="connsiteY12" fmla="*/ 67310 h 4482757"/>
              <a:gd name="connsiteX0" fmla="*/ 9027375 w 12180637"/>
              <a:gd name="connsiteY0" fmla="*/ 342299 h 4757746"/>
              <a:gd name="connsiteX1" fmla="*/ 10751325 w 12180637"/>
              <a:gd name="connsiteY1" fmla="*/ 352813 h 4757746"/>
              <a:gd name="connsiteX2" fmla="*/ 11353161 w 12180637"/>
              <a:gd name="connsiteY2" fmla="*/ 340665 h 4757746"/>
              <a:gd name="connsiteX3" fmla="*/ 12180637 w 12180637"/>
              <a:gd name="connsiteY3" fmla="*/ 323963 h 4757746"/>
              <a:gd name="connsiteX4" fmla="*/ 12180637 w 12180637"/>
              <a:gd name="connsiteY4" fmla="*/ 4757746 h 4757746"/>
              <a:gd name="connsiteX5" fmla="*/ 0 w 12180637"/>
              <a:gd name="connsiteY5" fmla="*/ 4757746 h 4757746"/>
              <a:gd name="connsiteX6" fmla="*/ 0 w 12180637"/>
              <a:gd name="connsiteY6" fmla="*/ 384132 h 4757746"/>
              <a:gd name="connsiteX7" fmla="*/ 60108 w 12180637"/>
              <a:gd name="connsiteY7" fmla="*/ 386546 h 4757746"/>
              <a:gd name="connsiteX8" fmla="*/ 1944662 w 12180637"/>
              <a:gd name="connsiteY8" fmla="*/ 373014 h 4757746"/>
              <a:gd name="connsiteX9" fmla="*/ 3226727 w 12180637"/>
              <a:gd name="connsiteY9" fmla="*/ 395666 h 4757746"/>
              <a:gd name="connsiteX10" fmla="*/ 5089365 w 12180637"/>
              <a:gd name="connsiteY10" fmla="*/ 312375 h 4757746"/>
              <a:gd name="connsiteX11" fmla="*/ 9027375 w 12180637"/>
              <a:gd name="connsiteY11" fmla="*/ 342299 h 4757746"/>
              <a:gd name="connsiteX0" fmla="*/ 9027375 w 12180637"/>
              <a:gd name="connsiteY0" fmla="*/ 337966 h 4753413"/>
              <a:gd name="connsiteX1" fmla="*/ 10751325 w 12180637"/>
              <a:gd name="connsiteY1" fmla="*/ 348480 h 4753413"/>
              <a:gd name="connsiteX2" fmla="*/ 12180637 w 12180637"/>
              <a:gd name="connsiteY2" fmla="*/ 319630 h 4753413"/>
              <a:gd name="connsiteX3" fmla="*/ 12180637 w 12180637"/>
              <a:gd name="connsiteY3" fmla="*/ 4753413 h 4753413"/>
              <a:gd name="connsiteX4" fmla="*/ 0 w 12180637"/>
              <a:gd name="connsiteY4" fmla="*/ 4753413 h 4753413"/>
              <a:gd name="connsiteX5" fmla="*/ 0 w 12180637"/>
              <a:gd name="connsiteY5" fmla="*/ 379799 h 4753413"/>
              <a:gd name="connsiteX6" fmla="*/ 60108 w 12180637"/>
              <a:gd name="connsiteY6" fmla="*/ 382213 h 4753413"/>
              <a:gd name="connsiteX7" fmla="*/ 1944662 w 12180637"/>
              <a:gd name="connsiteY7" fmla="*/ 368681 h 4753413"/>
              <a:gd name="connsiteX8" fmla="*/ 3226727 w 12180637"/>
              <a:gd name="connsiteY8" fmla="*/ 391333 h 4753413"/>
              <a:gd name="connsiteX9" fmla="*/ 5089365 w 12180637"/>
              <a:gd name="connsiteY9" fmla="*/ 308042 h 4753413"/>
              <a:gd name="connsiteX10" fmla="*/ 9027375 w 12180637"/>
              <a:gd name="connsiteY10" fmla="*/ 337966 h 4753413"/>
              <a:gd name="connsiteX0" fmla="*/ 9027375 w 12180637"/>
              <a:gd name="connsiteY0" fmla="*/ 37489 h 4452936"/>
              <a:gd name="connsiteX1" fmla="*/ 10751325 w 12180637"/>
              <a:gd name="connsiteY1" fmla="*/ 48003 h 4452936"/>
              <a:gd name="connsiteX2" fmla="*/ 12180637 w 12180637"/>
              <a:gd name="connsiteY2" fmla="*/ 19153 h 4452936"/>
              <a:gd name="connsiteX3" fmla="*/ 12180637 w 12180637"/>
              <a:gd name="connsiteY3" fmla="*/ 4452936 h 4452936"/>
              <a:gd name="connsiteX4" fmla="*/ 0 w 12180637"/>
              <a:gd name="connsiteY4" fmla="*/ 4452936 h 4452936"/>
              <a:gd name="connsiteX5" fmla="*/ 0 w 12180637"/>
              <a:gd name="connsiteY5" fmla="*/ 79322 h 4452936"/>
              <a:gd name="connsiteX6" fmla="*/ 60108 w 12180637"/>
              <a:gd name="connsiteY6" fmla="*/ 81736 h 4452936"/>
              <a:gd name="connsiteX7" fmla="*/ 1944662 w 12180637"/>
              <a:gd name="connsiteY7" fmla="*/ 68204 h 4452936"/>
              <a:gd name="connsiteX8" fmla="*/ 3226727 w 12180637"/>
              <a:gd name="connsiteY8" fmla="*/ 90856 h 4452936"/>
              <a:gd name="connsiteX9" fmla="*/ 5089365 w 12180637"/>
              <a:gd name="connsiteY9" fmla="*/ 7565 h 4452936"/>
              <a:gd name="connsiteX10" fmla="*/ 9027375 w 12180637"/>
              <a:gd name="connsiteY10" fmla="*/ 37489 h 4452936"/>
              <a:gd name="connsiteX0" fmla="*/ 9027375 w 12180637"/>
              <a:gd name="connsiteY0" fmla="*/ 35052 h 4450499"/>
              <a:gd name="connsiteX1" fmla="*/ 10540868 w 12180637"/>
              <a:gd name="connsiteY1" fmla="*/ 30432 h 4450499"/>
              <a:gd name="connsiteX2" fmla="*/ 12180637 w 12180637"/>
              <a:gd name="connsiteY2" fmla="*/ 16716 h 4450499"/>
              <a:gd name="connsiteX3" fmla="*/ 12180637 w 12180637"/>
              <a:gd name="connsiteY3" fmla="*/ 4450499 h 4450499"/>
              <a:gd name="connsiteX4" fmla="*/ 0 w 12180637"/>
              <a:gd name="connsiteY4" fmla="*/ 4450499 h 4450499"/>
              <a:gd name="connsiteX5" fmla="*/ 0 w 12180637"/>
              <a:gd name="connsiteY5" fmla="*/ 76885 h 4450499"/>
              <a:gd name="connsiteX6" fmla="*/ 60108 w 12180637"/>
              <a:gd name="connsiteY6" fmla="*/ 79299 h 4450499"/>
              <a:gd name="connsiteX7" fmla="*/ 1944662 w 12180637"/>
              <a:gd name="connsiteY7" fmla="*/ 65767 h 4450499"/>
              <a:gd name="connsiteX8" fmla="*/ 3226727 w 12180637"/>
              <a:gd name="connsiteY8" fmla="*/ 88419 h 4450499"/>
              <a:gd name="connsiteX9" fmla="*/ 5089365 w 12180637"/>
              <a:gd name="connsiteY9" fmla="*/ 5128 h 4450499"/>
              <a:gd name="connsiteX10" fmla="*/ 9027375 w 12180637"/>
              <a:gd name="connsiteY10" fmla="*/ 35052 h 4450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80637" h="4450499">
                <a:moveTo>
                  <a:pt x="9027375" y="35052"/>
                </a:moveTo>
                <a:lnTo>
                  <a:pt x="10540868" y="30432"/>
                </a:lnTo>
                <a:cubicBezTo>
                  <a:pt x="11066412" y="27376"/>
                  <a:pt x="11405389" y="-13668"/>
                  <a:pt x="12180637" y="16716"/>
                </a:cubicBezTo>
                <a:lnTo>
                  <a:pt x="12180637" y="4450499"/>
                </a:lnTo>
                <a:lnTo>
                  <a:pt x="0" y="4450499"/>
                </a:lnTo>
                <a:lnTo>
                  <a:pt x="0" y="76885"/>
                </a:lnTo>
                <a:lnTo>
                  <a:pt x="60108" y="79299"/>
                </a:lnTo>
                <a:lnTo>
                  <a:pt x="1944662" y="65767"/>
                </a:lnTo>
                <a:cubicBezTo>
                  <a:pt x="2472432" y="67287"/>
                  <a:pt x="2975962" y="93481"/>
                  <a:pt x="3226727" y="88419"/>
                </a:cubicBezTo>
                <a:lnTo>
                  <a:pt x="5089365" y="5128"/>
                </a:lnTo>
                <a:cubicBezTo>
                  <a:pt x="6092425" y="-15118"/>
                  <a:pt x="8118791" y="30835"/>
                  <a:pt x="9027375" y="35052"/>
                </a:cubicBez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17" name="Content Placeholder 2">
            <a:extLst>
              <a:ext uri="{FF2B5EF4-FFF2-40B4-BE49-F238E27FC236}">
                <a16:creationId xmlns:a16="http://schemas.microsoft.com/office/drawing/2014/main" id="{CF1C8054-1EA3-4C11-81C4-0FF67F0BEBCD}"/>
              </a:ext>
            </a:extLst>
          </p:cNvPr>
          <p:cNvGraphicFramePr>
            <a:graphicFrameLocks noGrp="1"/>
          </p:cNvGraphicFramePr>
          <p:nvPr>
            <p:ph idx="1"/>
            <p:extLst>
              <p:ext uri="{D42A27DB-BD31-4B8C-83A1-F6EECF244321}">
                <p14:modId xmlns:p14="http://schemas.microsoft.com/office/powerpoint/2010/main" val="132923729"/>
              </p:ext>
            </p:extLst>
          </p:nvPr>
        </p:nvGraphicFramePr>
        <p:xfrm>
          <a:off x="720725" y="3249612"/>
          <a:ext cx="10728325" cy="2879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30181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08119F7-B84E-4EBF-919F-A9B0F6D92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DAA17479-17CB-402A-8689-750C6F385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FCF87C-5F0A-4CF6-B7CD-5C19CFF8C7F2}"/>
              </a:ext>
            </a:extLst>
          </p:cNvPr>
          <p:cNvSpPr>
            <a:spLocks noGrp="1"/>
          </p:cNvSpPr>
          <p:nvPr>
            <p:ph type="title"/>
          </p:nvPr>
        </p:nvSpPr>
        <p:spPr>
          <a:xfrm>
            <a:off x="720000" y="619200"/>
            <a:ext cx="3107463" cy="5510138"/>
          </a:xfrm>
        </p:spPr>
        <p:txBody>
          <a:bodyPr>
            <a:normAutofit fontScale="90000"/>
          </a:bodyPr>
          <a:lstStyle/>
          <a:p>
            <a:r>
              <a:rPr lang="en-GB" sz="3100" dirty="0"/>
              <a:t>T</a:t>
            </a:r>
            <a:r>
              <a:rPr lang="en-GB" sz="3100" dirty="0">
                <a:latin typeface="Arial"/>
                <a:cs typeface="Calibri"/>
              </a:rPr>
              <a:t>heories explained- initiative vs guilt</a:t>
            </a:r>
            <a:br>
              <a:rPr lang="en-GB" sz="3100" dirty="0">
                <a:latin typeface="Arial"/>
              </a:rPr>
            </a:br>
            <a:r>
              <a:rPr lang="en-GB" sz="3100" dirty="0">
                <a:latin typeface="Arial"/>
                <a:ea typeface="+mj-lt"/>
                <a:cs typeface="+mj-lt"/>
              </a:rPr>
              <a:t>In early childhood, children learn to take greater risks in separating from their caregiver, </a:t>
            </a:r>
            <a:endParaRPr lang="en-GB" sz="3100" dirty="0">
              <a:latin typeface="Arial"/>
              <a:cs typeface="Calibri"/>
            </a:endParaRPr>
          </a:p>
          <a:p>
            <a:r>
              <a:rPr lang="en-GB" sz="3100" dirty="0">
                <a:latin typeface="Arial"/>
                <a:ea typeface="+mj-lt"/>
                <a:cs typeface="+mj-lt"/>
              </a:rPr>
              <a:t>actively engaging with</a:t>
            </a:r>
            <a:endParaRPr lang="en-GB" sz="3100" dirty="0">
              <a:latin typeface="Arial"/>
              <a:cs typeface="Calibri"/>
            </a:endParaRPr>
          </a:p>
          <a:p>
            <a:r>
              <a:rPr lang="en-GB" sz="3100" dirty="0">
                <a:latin typeface="Arial"/>
                <a:ea typeface="+mj-lt"/>
                <a:cs typeface="+mj-lt"/>
              </a:rPr>
              <a:t>their environments on their own terms—taking initiative.</a:t>
            </a:r>
            <a:endParaRPr lang="en-GB" sz="3100" dirty="0">
              <a:latin typeface="Arial"/>
              <a:cs typeface="Calibri"/>
            </a:endParaRPr>
          </a:p>
          <a:p>
            <a:br>
              <a:rPr lang="en-GB" sz="3100" dirty="0">
                <a:latin typeface="Arial"/>
              </a:rPr>
            </a:br>
            <a:r>
              <a:rPr lang="en-GB" sz="3100" dirty="0">
                <a:latin typeface="Arial"/>
                <a:cs typeface="Calibri"/>
              </a:rPr>
              <a:t>  </a:t>
            </a:r>
            <a:r>
              <a:rPr lang="en-GB" sz="3100" dirty="0">
                <a:latin typeface="Arial"/>
                <a:ea typeface="+mj-lt"/>
                <a:cs typeface="+mj-lt"/>
              </a:rPr>
              <a:t> </a:t>
            </a:r>
            <a:endParaRPr lang="en-GB" sz="3100" dirty="0">
              <a:latin typeface="Arial"/>
              <a:cs typeface="Calibri"/>
            </a:endParaRPr>
          </a:p>
          <a:p>
            <a:br>
              <a:rPr lang="en-GB" sz="3100" dirty="0"/>
            </a:br>
            <a:endParaRPr lang="en-GB" sz="3100"/>
          </a:p>
        </p:txBody>
      </p:sp>
      <p:sp useBgFill="1">
        <p:nvSpPr>
          <p:cNvPr id="22" name="Freeform: Shape 21">
            <a:extLst>
              <a:ext uri="{FF2B5EF4-FFF2-40B4-BE49-F238E27FC236}">
                <a16:creationId xmlns:a16="http://schemas.microsoft.com/office/drawing/2014/main" id="{F534AA72-89BF-4BB0-B339-DEB9FC7F1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31DEF531-D8C7-4A8F-8CC8-9B6F716588B5}"/>
              </a:ext>
            </a:extLst>
          </p:cNvPr>
          <p:cNvGraphicFramePr>
            <a:graphicFrameLocks noGrp="1"/>
          </p:cNvGraphicFramePr>
          <p:nvPr>
            <p:ph idx="1"/>
            <p:extLst>
              <p:ext uri="{D42A27DB-BD31-4B8C-83A1-F6EECF244321}">
                <p14:modId xmlns:p14="http://schemas.microsoft.com/office/powerpoint/2010/main" val="3781322412"/>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574783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09646535-AEF6-4883-A4F9-EEC1F8B43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Rectangle 28">
            <a:extLst>
              <a:ext uri="{FF2B5EF4-FFF2-40B4-BE49-F238E27FC236}">
                <a16:creationId xmlns:a16="http://schemas.microsoft.com/office/drawing/2014/main" id="{54F3A7E8-6DA9-4C2B-ACC8-475F34DAEA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5B21CDF0-4D24-4190-9285-9016C19C16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7ACC39-E508-4664-B465-4B2F3B1E4408}"/>
              </a:ext>
            </a:extLst>
          </p:cNvPr>
          <p:cNvSpPr>
            <a:spLocks noGrp="1"/>
          </p:cNvSpPr>
          <p:nvPr>
            <p:ph type="title"/>
          </p:nvPr>
        </p:nvSpPr>
        <p:spPr>
          <a:xfrm>
            <a:off x="6480000" y="1449388"/>
            <a:ext cx="5015638" cy="3796566"/>
          </a:xfrm>
        </p:spPr>
        <p:txBody>
          <a:bodyPr vert="horz" wrap="square" lIns="0" tIns="0" rIns="0" bIns="0" rtlCol="0" anchor="b" anchorCtr="0">
            <a:noAutofit/>
          </a:bodyPr>
          <a:lstStyle/>
          <a:p>
            <a:pPr algn="ctr">
              <a:lnSpc>
                <a:spcPct val="90000"/>
              </a:lnSpc>
            </a:pPr>
            <a:endParaRPr lang="en-US" sz="3500" spc="-100" dirty="0"/>
          </a:p>
          <a:p>
            <a:pPr algn="ctr">
              <a:lnSpc>
                <a:spcPct val="90000"/>
              </a:lnSpc>
            </a:pPr>
            <a:r>
              <a:rPr lang="en-US" spc="-100" dirty="0">
                <a:solidFill>
                  <a:srgbClr val="FFC000"/>
                </a:solidFill>
                <a:latin typeface="Arial"/>
                <a:cs typeface="Arial"/>
              </a:rPr>
              <a:t>Practical activities to promote and foster cognitive and psychosocial </a:t>
            </a:r>
            <a:br>
              <a:rPr lang="en-US" spc="-100" dirty="0">
                <a:solidFill>
                  <a:srgbClr val="FFC000"/>
                </a:solidFill>
                <a:latin typeface="Arial"/>
                <a:cs typeface="Arial"/>
              </a:rPr>
            </a:br>
            <a:r>
              <a:rPr lang="en-US" spc="-100" dirty="0">
                <a:solidFill>
                  <a:srgbClr val="FFC000"/>
                </a:solidFill>
                <a:latin typeface="Arial"/>
                <a:cs typeface="Arial"/>
              </a:rPr>
              <a:t>development </a:t>
            </a:r>
            <a:br>
              <a:rPr lang="en-US" dirty="0"/>
            </a:br>
            <a:r>
              <a:rPr lang="en-US" spc="-100" dirty="0">
                <a:solidFill>
                  <a:srgbClr val="FFC000"/>
                </a:solidFill>
                <a:latin typeface="Arial"/>
                <a:cs typeface="Arial"/>
              </a:rPr>
              <a:t>in children. </a:t>
            </a:r>
          </a:p>
        </p:txBody>
      </p:sp>
      <p:pic>
        <p:nvPicPr>
          <p:cNvPr id="4" name="Picture 3">
            <a:extLst>
              <a:ext uri="{FF2B5EF4-FFF2-40B4-BE49-F238E27FC236}">
                <a16:creationId xmlns:a16="http://schemas.microsoft.com/office/drawing/2014/main" id="{8A04D34E-B703-4B7F-9842-AC530A3FEB97}"/>
              </a:ext>
            </a:extLst>
          </p:cNvPr>
          <p:cNvPicPr>
            <a:picLocks noChangeAspect="1"/>
          </p:cNvPicPr>
          <p:nvPr/>
        </p:nvPicPr>
        <p:blipFill rotWithShape="1">
          <a:blip r:embed="rId2"/>
          <a:srcRect l="20177" r="22360" b="-1"/>
          <a:stretch/>
        </p:blipFill>
        <p:spPr>
          <a:xfrm>
            <a:off x="20" y="10"/>
            <a:ext cx="5903704" cy="6857990"/>
          </a:xfrm>
          <a:custGeom>
            <a:avLst/>
            <a:gdLst/>
            <a:ahLst/>
            <a:cxnLst/>
            <a:rect l="l" t="t" r="r" b="b"/>
            <a:pathLst>
              <a:path w="5903724" h="6858000">
                <a:moveTo>
                  <a:pt x="0" y="0"/>
                </a:moveTo>
                <a:lnTo>
                  <a:pt x="5886178" y="0"/>
                </a:lnTo>
                <a:lnTo>
                  <a:pt x="5890522" y="42009"/>
                </a:lnTo>
                <a:cubicBezTo>
                  <a:pt x="5948302" y="788432"/>
                  <a:pt x="5795211" y="5194623"/>
                  <a:pt x="5836720" y="6279216"/>
                </a:cubicBezTo>
                <a:cubicBezTo>
                  <a:pt x="5842686" y="6384211"/>
                  <a:pt x="5845802" y="6526851"/>
                  <a:pt x="5846540" y="6699667"/>
                </a:cubicBezTo>
                <a:lnTo>
                  <a:pt x="5846508" y="6858000"/>
                </a:lnTo>
                <a:lnTo>
                  <a:pt x="0" y="6858000"/>
                </a:lnTo>
                <a:close/>
              </a:path>
            </a:pathLst>
          </a:custGeom>
        </p:spPr>
      </p:pic>
      <p:grpSp>
        <p:nvGrpSpPr>
          <p:cNvPr id="33" name="Group 32">
            <a:extLst>
              <a:ext uri="{FF2B5EF4-FFF2-40B4-BE49-F238E27FC236}">
                <a16:creationId xmlns:a16="http://schemas.microsoft.com/office/drawing/2014/main" id="{3C9AA14C-80A4-427C-A911-28CD20C56E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7909203" y="317452"/>
            <a:ext cx="2117174" cy="588806"/>
            <a:chOff x="4549904" y="5078157"/>
            <a:chExt cx="3023338" cy="840818"/>
          </a:xfrm>
        </p:grpSpPr>
        <p:sp>
          <p:nvSpPr>
            <p:cNvPr id="34" name="Freeform 80">
              <a:extLst>
                <a:ext uri="{FF2B5EF4-FFF2-40B4-BE49-F238E27FC236}">
                  <a16:creationId xmlns:a16="http://schemas.microsoft.com/office/drawing/2014/main" id="{EF32CDAF-4619-4949-9516-1E042181EB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690691" y="5352589"/>
              <a:ext cx="749228" cy="383544"/>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35" name="Freeform 84">
              <a:extLst>
                <a:ext uri="{FF2B5EF4-FFF2-40B4-BE49-F238E27FC236}">
                  <a16:creationId xmlns:a16="http://schemas.microsoft.com/office/drawing/2014/main" id="{270C485D-6BA8-4BF7-B72C-2B14A43A66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274527">
              <a:off x="6910134" y="5062687"/>
              <a:ext cx="647637" cy="678578"/>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36" name="Freeform 87">
              <a:extLst>
                <a:ext uri="{FF2B5EF4-FFF2-40B4-BE49-F238E27FC236}">
                  <a16:creationId xmlns:a16="http://schemas.microsoft.com/office/drawing/2014/main" id="{79239B91-4327-43B3-AED5-CB9EC1653B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4430858">
              <a:off x="4571743" y="5071596"/>
              <a:ext cx="626472" cy="670149"/>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grpSp>
        <p:nvGrpSpPr>
          <p:cNvPr id="38" name="Group 37">
            <a:extLst>
              <a:ext uri="{FF2B5EF4-FFF2-40B4-BE49-F238E27FC236}">
                <a16:creationId xmlns:a16="http://schemas.microsoft.com/office/drawing/2014/main" id="{F2FD01A0-E6FF-41CD-AEBD-279232B90D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7990093" y="5372723"/>
            <a:ext cx="2088038" cy="719230"/>
            <a:chOff x="4532666" y="505937"/>
            <a:chExt cx="2981730" cy="1027064"/>
          </a:xfrm>
        </p:grpSpPr>
        <p:sp>
          <p:nvSpPr>
            <p:cNvPr id="39" name="Freeform 78">
              <a:extLst>
                <a:ext uri="{FF2B5EF4-FFF2-40B4-BE49-F238E27FC236}">
                  <a16:creationId xmlns:a16="http://schemas.microsoft.com/office/drawing/2014/main" id="{811C6308-5554-4129-8881-A95AF512C5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4532666" y="754398"/>
              <a:ext cx="694205" cy="713383"/>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40" name="Freeform 79">
              <a:extLst>
                <a:ext uri="{FF2B5EF4-FFF2-40B4-BE49-F238E27FC236}">
                  <a16:creationId xmlns:a16="http://schemas.microsoft.com/office/drawing/2014/main" id="{C28F3A03-B53B-433E-8DF7-6B13336D0A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5791465" y="505937"/>
              <a:ext cx="587404" cy="943792"/>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41" name="Freeform 85">
              <a:extLst>
                <a:ext uri="{FF2B5EF4-FFF2-40B4-BE49-F238E27FC236}">
                  <a16:creationId xmlns:a16="http://schemas.microsoft.com/office/drawing/2014/main" id="{E990BBBC-E616-4D0E-9917-A6CA72AAEA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7087193" y="757585"/>
              <a:ext cx="427203" cy="775416"/>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spTree>
    <p:extLst>
      <p:ext uri="{BB962C8B-B14F-4D97-AF65-F5344CB8AC3E}">
        <p14:creationId xmlns:p14="http://schemas.microsoft.com/office/powerpoint/2010/main" val="1583835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09646535-AEF6-4883-A4F9-EEC1F8B43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33">
            <a:extLst>
              <a:ext uri="{FF2B5EF4-FFF2-40B4-BE49-F238E27FC236}">
                <a16:creationId xmlns:a16="http://schemas.microsoft.com/office/drawing/2014/main" id="{742DFF2D-EA41-4CBE-9659-C2917E488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E20D56-5EEA-48FD-B580-BCC9684BD268}"/>
              </a:ext>
            </a:extLst>
          </p:cNvPr>
          <p:cNvSpPr>
            <a:spLocks noGrp="1"/>
          </p:cNvSpPr>
          <p:nvPr>
            <p:ph type="title"/>
          </p:nvPr>
        </p:nvSpPr>
        <p:spPr>
          <a:xfrm>
            <a:off x="720000" y="192505"/>
            <a:ext cx="5015638" cy="6577450"/>
          </a:xfrm>
        </p:spPr>
        <p:txBody>
          <a:bodyPr vert="horz" wrap="square" lIns="0" tIns="0" rIns="0" bIns="0" rtlCol="0" anchor="b" anchorCtr="0">
            <a:noAutofit/>
          </a:bodyPr>
          <a:lstStyle/>
          <a:p>
            <a:pPr algn="ctr">
              <a:lnSpc>
                <a:spcPct val="90000"/>
              </a:lnSpc>
            </a:pPr>
            <a:br>
              <a:rPr lang="en-US" sz="3600" b="1" u="sng" spc="-100" dirty="0">
                <a:solidFill>
                  <a:srgbClr val="FFC000"/>
                </a:solidFill>
                <a:latin typeface="Arial"/>
                <a:cs typeface="Arial"/>
              </a:rPr>
            </a:br>
            <a:br>
              <a:rPr lang="en-US" sz="3600" b="1" u="sng" spc="-100" dirty="0">
                <a:solidFill>
                  <a:srgbClr val="FFC000"/>
                </a:solidFill>
                <a:latin typeface="Arial"/>
                <a:cs typeface="Arial"/>
              </a:rPr>
            </a:br>
            <a:br>
              <a:rPr lang="en-US" sz="3600" b="1" u="sng" spc="-100" dirty="0">
                <a:solidFill>
                  <a:srgbClr val="FFC000"/>
                </a:solidFill>
                <a:latin typeface="Arial"/>
                <a:cs typeface="Arial"/>
              </a:rPr>
            </a:br>
            <a:r>
              <a:rPr lang="en-US" sz="3600" b="1" u="sng" spc="-100" dirty="0">
                <a:solidFill>
                  <a:srgbClr val="FFC000"/>
                </a:solidFill>
                <a:latin typeface="Arial"/>
                <a:cs typeface="Arial"/>
              </a:rPr>
              <a:t>Reading to a child and always talking to them</a:t>
            </a:r>
            <a:br>
              <a:rPr lang="en-US" sz="3600" b="1" u="sng" spc="-100" dirty="0">
                <a:latin typeface="Arial"/>
              </a:rPr>
            </a:br>
            <a:br>
              <a:rPr lang="en-US" sz="3600" spc="-100" dirty="0">
                <a:latin typeface="Arial"/>
              </a:rPr>
            </a:br>
            <a:r>
              <a:rPr lang="en-US" sz="3600" spc="-100" dirty="0">
                <a:latin typeface="Arial"/>
                <a:cs typeface="Arial"/>
              </a:rPr>
              <a:t>A study showed that reading to the child and ‘always’ talking to the child while doing other things had a positive and statistically significant association with infant cognitive scores </a:t>
            </a:r>
            <a:r>
              <a:rPr lang="en-US" sz="3600" spc="-100" dirty="0">
                <a:ea typeface="+mj-lt"/>
                <a:cs typeface="+mj-lt"/>
              </a:rPr>
              <a:t>(Murray and Egan, 2013)</a:t>
            </a:r>
            <a:endParaRPr lang="en-US" sz="3600" spc="-100" dirty="0">
              <a:latin typeface="Arial"/>
              <a:cs typeface="Arial"/>
            </a:endParaRPr>
          </a:p>
          <a:p>
            <a:pPr algn="ctr">
              <a:lnSpc>
                <a:spcPct val="90000"/>
              </a:lnSpc>
            </a:pPr>
            <a:endParaRPr lang="en-US" sz="3600" spc="-100" dirty="0">
              <a:latin typeface="Arial"/>
              <a:cs typeface="Arial"/>
            </a:endParaRPr>
          </a:p>
        </p:txBody>
      </p:sp>
      <p:pic>
        <p:nvPicPr>
          <p:cNvPr id="24" name="Picture 3" descr="Close-up of open book against blurred bookshelf background">
            <a:extLst>
              <a:ext uri="{FF2B5EF4-FFF2-40B4-BE49-F238E27FC236}">
                <a16:creationId xmlns:a16="http://schemas.microsoft.com/office/drawing/2014/main" id="{5AC32314-F038-4FF4-809C-1E8C8B53ACB6}"/>
              </a:ext>
            </a:extLst>
          </p:cNvPr>
          <p:cNvPicPr>
            <a:picLocks noChangeAspect="1"/>
          </p:cNvPicPr>
          <p:nvPr/>
        </p:nvPicPr>
        <p:blipFill rotWithShape="1">
          <a:blip r:embed="rId2"/>
          <a:srcRect l="22441" r="22440" b="-1"/>
          <a:stretch/>
        </p:blipFill>
        <p:spPr>
          <a:xfrm>
            <a:off x="6529067" y="10"/>
            <a:ext cx="5662935" cy="6857990"/>
          </a:xfrm>
          <a:custGeom>
            <a:avLst/>
            <a:gdLst/>
            <a:ahLst/>
            <a:cxnLst/>
            <a:rect l="l" t="t" r="r" b="b"/>
            <a:pathLst>
              <a:path w="5662935" h="6858000">
                <a:moveTo>
                  <a:pt x="598332" y="0"/>
                </a:moveTo>
                <a:lnTo>
                  <a:pt x="5662935" y="0"/>
                </a:lnTo>
                <a:lnTo>
                  <a:pt x="5662935" y="6858000"/>
                </a:lnTo>
                <a:lnTo>
                  <a:pt x="0" y="6858000"/>
                </a:lnTo>
                <a:lnTo>
                  <a:pt x="78957" y="6777438"/>
                </a:lnTo>
                <a:cubicBezTo>
                  <a:pt x="291624" y="6544265"/>
                  <a:pt x="490445" y="6275955"/>
                  <a:pt x="672224" y="5969316"/>
                </a:cubicBezTo>
                <a:cubicBezTo>
                  <a:pt x="914597" y="5515036"/>
                  <a:pt x="1066080" y="5030470"/>
                  <a:pt x="1217563" y="4515619"/>
                </a:cubicBezTo>
                <a:cubicBezTo>
                  <a:pt x="1338748" y="3970483"/>
                  <a:pt x="1399341" y="3516203"/>
                  <a:pt x="1399341" y="3061922"/>
                </a:cubicBezTo>
                <a:cubicBezTo>
                  <a:pt x="1399341" y="1948936"/>
                  <a:pt x="1190580" y="1021447"/>
                  <a:pt x="773055" y="279455"/>
                </a:cubicBezTo>
                <a:close/>
              </a:path>
            </a:pathLst>
          </a:custGeom>
        </p:spPr>
      </p:pic>
    </p:spTree>
    <p:extLst>
      <p:ext uri="{BB962C8B-B14F-4D97-AF65-F5344CB8AC3E}">
        <p14:creationId xmlns:p14="http://schemas.microsoft.com/office/powerpoint/2010/main" val="335093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D9E2D9-EE69-4775-8CE5-9EAC35AD2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D75B673-1FA7-415E-8B2E-7A0550C8B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4F8D6F-49E7-4490-A8BD-71CF66D5D7C4}"/>
              </a:ext>
            </a:extLst>
          </p:cNvPr>
          <p:cNvSpPr>
            <a:spLocks noGrp="1"/>
          </p:cNvSpPr>
          <p:nvPr>
            <p:ph type="title"/>
          </p:nvPr>
        </p:nvSpPr>
        <p:spPr>
          <a:xfrm>
            <a:off x="6480000" y="619200"/>
            <a:ext cx="4991961" cy="1477328"/>
          </a:xfrm>
        </p:spPr>
        <p:txBody>
          <a:bodyPr wrap="square" anchor="ctr">
            <a:normAutofit fontScale="90000"/>
          </a:bodyPr>
          <a:lstStyle/>
          <a:p>
            <a:r>
              <a:rPr lang="en-GB" sz="3200" dirty="0">
                <a:solidFill>
                  <a:srgbClr val="FFC000"/>
                </a:solidFill>
              </a:rPr>
              <a:t>Encouraging your child to try different things and make choices will promote their psychosocial development </a:t>
            </a:r>
            <a:endParaRPr lang="en-US" sz="3200" dirty="0">
              <a:solidFill>
                <a:srgbClr val="FFC000"/>
              </a:solidFill>
            </a:endParaRPr>
          </a:p>
        </p:txBody>
      </p:sp>
      <p:pic>
        <p:nvPicPr>
          <p:cNvPr id="5" name="Picture 4" descr="Toy plastic numbers">
            <a:extLst>
              <a:ext uri="{FF2B5EF4-FFF2-40B4-BE49-F238E27FC236}">
                <a16:creationId xmlns:a16="http://schemas.microsoft.com/office/drawing/2014/main" id="{978C6FF2-D82C-4E94-B43E-31DB12970516}"/>
              </a:ext>
            </a:extLst>
          </p:cNvPr>
          <p:cNvPicPr>
            <a:picLocks noChangeAspect="1"/>
          </p:cNvPicPr>
          <p:nvPr/>
        </p:nvPicPr>
        <p:blipFill rotWithShape="1">
          <a:blip r:embed="rId2"/>
          <a:srcRect l="18254" r="24368" b="-3"/>
          <a:stretch/>
        </p:blipFill>
        <p:spPr>
          <a:xfrm>
            <a:off x="20" y="10"/>
            <a:ext cx="5903704" cy="6857990"/>
          </a:xfrm>
          <a:custGeom>
            <a:avLst/>
            <a:gdLst/>
            <a:ahLst/>
            <a:cxnLst/>
            <a:rect l="l" t="t" r="r" b="b"/>
            <a:pathLst>
              <a:path w="5903724" h="6858000">
                <a:moveTo>
                  <a:pt x="0" y="0"/>
                </a:moveTo>
                <a:lnTo>
                  <a:pt x="5886178" y="0"/>
                </a:lnTo>
                <a:lnTo>
                  <a:pt x="5890522" y="42009"/>
                </a:lnTo>
                <a:cubicBezTo>
                  <a:pt x="5948302" y="788432"/>
                  <a:pt x="5795211" y="5194623"/>
                  <a:pt x="5836720" y="6279216"/>
                </a:cubicBezTo>
                <a:cubicBezTo>
                  <a:pt x="5842686" y="6384211"/>
                  <a:pt x="5845802" y="6526851"/>
                  <a:pt x="5846540" y="6699667"/>
                </a:cubicBezTo>
                <a:lnTo>
                  <a:pt x="5846508" y="6858000"/>
                </a:lnTo>
                <a:lnTo>
                  <a:pt x="0" y="6858000"/>
                </a:lnTo>
                <a:close/>
              </a:path>
            </a:pathLst>
          </a:custGeom>
        </p:spPr>
      </p:pic>
      <p:sp>
        <p:nvSpPr>
          <p:cNvPr id="3" name="Content Placeholder 2">
            <a:extLst>
              <a:ext uri="{FF2B5EF4-FFF2-40B4-BE49-F238E27FC236}">
                <a16:creationId xmlns:a16="http://schemas.microsoft.com/office/drawing/2014/main" id="{45C92801-584E-4D4F-84E7-DBEB5A1626CA}"/>
              </a:ext>
            </a:extLst>
          </p:cNvPr>
          <p:cNvSpPr>
            <a:spLocks noGrp="1"/>
          </p:cNvSpPr>
          <p:nvPr>
            <p:ph idx="1"/>
          </p:nvPr>
        </p:nvSpPr>
        <p:spPr>
          <a:xfrm>
            <a:off x="6479999" y="2389350"/>
            <a:ext cx="4991962" cy="4468650"/>
          </a:xfrm>
        </p:spPr>
        <p:txBody>
          <a:bodyPr vert="horz" lIns="0" tIns="0" rIns="0" bIns="0" rtlCol="0" anchor="t">
            <a:noAutofit/>
          </a:bodyPr>
          <a:lstStyle/>
          <a:p>
            <a:r>
              <a:rPr lang="en-GB" sz="3200" dirty="0">
                <a:latin typeface="Arial"/>
                <a:ea typeface="+mn-lt"/>
                <a:cs typeface="+mn-lt"/>
              </a:rPr>
              <a:t>Keep it simple - your little one will struggle if given too much choice. Stick to two or three things that are achievable for both of you. </a:t>
            </a:r>
            <a:r>
              <a:rPr lang="en-GB" sz="3200" dirty="0">
                <a:ea typeface="+mn-lt"/>
                <a:cs typeface="+mn-lt"/>
              </a:rPr>
              <a:t>(Emotional Development 2-5 Years, 2021)</a:t>
            </a:r>
            <a:endParaRPr lang="en-GB" sz="3200" dirty="0">
              <a:solidFill>
                <a:srgbClr val="FFFFFF">
                  <a:alpha val="58000"/>
                </a:srgbClr>
              </a:solidFill>
              <a:latin typeface="Arial"/>
              <a:cs typeface="Arial"/>
            </a:endParaRPr>
          </a:p>
        </p:txBody>
      </p:sp>
    </p:spTree>
    <p:extLst>
      <p:ext uri="{BB962C8B-B14F-4D97-AF65-F5344CB8AC3E}">
        <p14:creationId xmlns:p14="http://schemas.microsoft.com/office/powerpoint/2010/main" val="20385185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4DC9B-1E41-4441-842D-B8309D428710}"/>
              </a:ext>
            </a:extLst>
          </p:cNvPr>
          <p:cNvSpPr>
            <a:spLocks noGrp="1"/>
          </p:cNvSpPr>
          <p:nvPr>
            <p:ph type="title"/>
          </p:nvPr>
        </p:nvSpPr>
        <p:spPr/>
        <p:txBody>
          <a:bodyPr/>
          <a:lstStyle/>
          <a:p>
            <a:r>
              <a:rPr lang="en-GB" dirty="0" err="1"/>
              <a:t>Bibliogrraphy</a:t>
            </a:r>
            <a:r>
              <a:rPr lang="en-GB" dirty="0"/>
              <a:t> </a:t>
            </a:r>
          </a:p>
        </p:txBody>
      </p:sp>
      <p:sp>
        <p:nvSpPr>
          <p:cNvPr id="3" name="Content Placeholder 2">
            <a:extLst>
              <a:ext uri="{FF2B5EF4-FFF2-40B4-BE49-F238E27FC236}">
                <a16:creationId xmlns:a16="http://schemas.microsoft.com/office/drawing/2014/main" id="{55D076F1-D4F0-4FAF-A570-1AC54984476B}"/>
              </a:ext>
            </a:extLst>
          </p:cNvPr>
          <p:cNvSpPr>
            <a:spLocks noGrp="1"/>
          </p:cNvSpPr>
          <p:nvPr>
            <p:ph idx="1"/>
          </p:nvPr>
        </p:nvSpPr>
        <p:spPr>
          <a:xfrm>
            <a:off x="720000" y="1227221"/>
            <a:ext cx="10728325" cy="5630779"/>
          </a:xfrm>
        </p:spPr>
        <p:txBody>
          <a:bodyPr vert="horz" lIns="0" tIns="0" rIns="0" bIns="0" rtlCol="0" anchor="t">
            <a:normAutofit fontScale="70000" lnSpcReduction="20000"/>
          </a:bodyPr>
          <a:lstStyle/>
          <a:p>
            <a:r>
              <a:rPr lang="en-GB" dirty="0">
                <a:ea typeface="+mn-lt"/>
                <a:cs typeface="+mn-lt"/>
              </a:rPr>
              <a:t>CYPHS. 2021. Emotional Development 2-5 Years. [online] Available at: &lt;https://www.justonenorfolk.nhs.uk/emotional-health/children-young-peoples-emotional-health/emotional-development-2-5-years&gt; [Accessed 27 October 2021].</a:t>
            </a:r>
            <a:endParaRPr lang="en-GB" dirty="0">
              <a:solidFill>
                <a:srgbClr val="FFFFFF">
                  <a:alpha val="58000"/>
                </a:srgbClr>
              </a:solidFill>
              <a:ea typeface="+mn-lt"/>
              <a:cs typeface="+mn-lt"/>
            </a:endParaRPr>
          </a:p>
          <a:p>
            <a:r>
              <a:rPr lang="en-GB" dirty="0">
                <a:ea typeface="+mn-lt"/>
                <a:cs typeface="+mn-lt"/>
              </a:rPr>
              <a:t>Elkind, D., </a:t>
            </a:r>
            <a:r>
              <a:rPr lang="en-GB" dirty="0" err="1">
                <a:ea typeface="+mn-lt"/>
                <a:cs typeface="+mn-lt"/>
              </a:rPr>
              <a:t>Medvene</a:t>
            </a:r>
            <a:r>
              <a:rPr lang="en-GB" dirty="0">
                <a:ea typeface="+mn-lt"/>
                <a:cs typeface="+mn-lt"/>
              </a:rPr>
              <a:t>, L. and Rockway, A., 1970. Representational level and concept production in children and adolescents. </a:t>
            </a:r>
            <a:r>
              <a:rPr lang="en-GB" i="1" dirty="0">
                <a:ea typeface="+mn-lt"/>
                <a:cs typeface="+mn-lt"/>
              </a:rPr>
              <a:t>Developmental Psychology</a:t>
            </a:r>
            <a:r>
              <a:rPr lang="en-GB" dirty="0">
                <a:ea typeface="+mn-lt"/>
                <a:cs typeface="+mn-lt"/>
              </a:rPr>
              <a:t>, 2(1), pp.85-89.</a:t>
            </a:r>
          </a:p>
          <a:p>
            <a:r>
              <a:rPr lang="en-GB" dirty="0"/>
              <a:t>Erikson’s Theory Of Psychosocial Development </a:t>
            </a:r>
            <a:r>
              <a:rPr lang="en-GB" dirty="0" err="1"/>
              <a:t>Moin</a:t>
            </a:r>
            <a:r>
              <a:rPr lang="en-GB" dirty="0"/>
              <a:t> Syed  University of Minnesota  Kate C. McLean  Western Washington </a:t>
            </a:r>
            <a:r>
              <a:rPr lang="en-GB" dirty="0" err="1"/>
              <a:t>Universty</a:t>
            </a:r>
            <a:endParaRPr lang="en-GB" dirty="0"/>
          </a:p>
          <a:p>
            <a:r>
              <a:rPr lang="en-GB" dirty="0" err="1"/>
              <a:t>Intranet.newriver.edu</a:t>
            </a:r>
            <a:r>
              <a:rPr lang="en-GB" dirty="0"/>
              <a:t>. 2021. [online] Available at: &lt;https://</a:t>
            </a:r>
            <a:r>
              <a:rPr lang="en-GB" dirty="0" err="1"/>
              <a:t>intranet.newriver.edu</a:t>
            </a:r>
            <a:r>
              <a:rPr lang="en-GB" dirty="0"/>
              <a:t>/images/stories/library/</a:t>
            </a:r>
            <a:r>
              <a:rPr lang="en-GB" dirty="0" err="1"/>
              <a:t>stennett_psychology_articles</a:t>
            </a:r>
            <a:r>
              <a:rPr lang="en-GB" dirty="0"/>
              <a:t>/Piagets%20Theory%20of%20Cognitive%20Development.pdf&gt; [Accessed 29 October 2021].</a:t>
            </a:r>
            <a:endParaRPr lang="en-GB" dirty="0">
              <a:ea typeface="+mn-lt"/>
              <a:cs typeface="+mn-lt"/>
            </a:endParaRPr>
          </a:p>
          <a:p>
            <a:r>
              <a:rPr lang="en-GB" dirty="0"/>
              <a:t>Maree, J., 2021. The psychosocial development theory of Erik Erikson: critical overview. </a:t>
            </a:r>
            <a:r>
              <a:rPr lang="en-GB" i="1" dirty="0"/>
              <a:t>Early Child Development and Care</a:t>
            </a:r>
            <a:r>
              <a:rPr lang="en-GB" dirty="0"/>
              <a:t>, 191(7-8), pp.1107-1121.</a:t>
            </a:r>
            <a:endParaRPr lang="en-GB" dirty="0">
              <a:solidFill>
                <a:srgbClr val="FFFFFF">
                  <a:alpha val="58000"/>
                </a:srgbClr>
              </a:solidFill>
              <a:ea typeface="+mn-lt"/>
              <a:cs typeface="+mn-lt"/>
            </a:endParaRPr>
          </a:p>
          <a:p>
            <a:r>
              <a:rPr lang="en-GB" dirty="0">
                <a:ea typeface="+mn-lt"/>
                <a:cs typeface="+mn-lt"/>
              </a:rPr>
              <a:t>Murray, A. and Egan, S., 2013. Does reading to infants benefit their cognitive development at 9-months-old? An investigation using a large birth cohort survey. Child Language Teaching and Therapy, 30(3), pp.303-315.</a:t>
            </a:r>
          </a:p>
          <a:p>
            <a:r>
              <a:rPr lang="en-GB" i="1" dirty="0">
                <a:ea typeface="+mn-lt"/>
                <a:cs typeface="+mn-lt"/>
              </a:rPr>
              <a:t>The SAGE Encyclopaedia of Intellectual and Developmental Disorders</a:t>
            </a:r>
            <a:r>
              <a:rPr lang="en-GB" dirty="0">
                <a:ea typeface="+mn-lt"/>
                <a:cs typeface="+mn-lt"/>
              </a:rPr>
              <a:t>, n.d. Erikson’s Theory of Psychosocial Development.</a:t>
            </a:r>
          </a:p>
          <a:p>
            <a:r>
              <a:rPr lang="en-GB" dirty="0"/>
              <a:t>York, Candice, "Piaget's Sensorimotor Stage: Activities to Enhance the Cognitive Development of Infants and Toddlers" (2001). Graduate Research Papers. 1570.</a:t>
            </a:r>
          </a:p>
          <a:p>
            <a:r>
              <a:rPr lang="en-GB" dirty="0"/>
              <a:t>Image 1 https://</a:t>
            </a:r>
            <a:r>
              <a:rPr lang="en-GB" dirty="0" err="1"/>
              <a:t>www.google.co.uk</a:t>
            </a:r>
            <a:r>
              <a:rPr lang="en-GB" dirty="0"/>
              <a:t>/</a:t>
            </a:r>
            <a:r>
              <a:rPr lang="en-GB" dirty="0" err="1"/>
              <a:t>url?sa</a:t>
            </a:r>
            <a:r>
              <a:rPr lang="en-GB" dirty="0"/>
              <a:t>=</a:t>
            </a:r>
            <a:r>
              <a:rPr lang="en-GB" dirty="0" err="1"/>
              <a:t>i&amp;url</a:t>
            </a:r>
            <a:r>
              <a:rPr lang="en-GB" dirty="0"/>
              <a:t>=https%3A%2F%2Fwww.researchgate.net%2Ffigure%2FPiagets-Theory-of-Cognitive-Development_fig1_331461512&amp;psig=AOvVaw0tj3jbFy-RnLw-k8ze8-u8&amp;ust=1635415703771000&amp;source=</a:t>
            </a:r>
            <a:r>
              <a:rPr lang="en-GB" dirty="0" err="1"/>
              <a:t>images&amp;cd</a:t>
            </a:r>
            <a:r>
              <a:rPr lang="en-GB" dirty="0"/>
              <a:t>=</a:t>
            </a:r>
            <a:r>
              <a:rPr lang="en-GB" dirty="0" err="1"/>
              <a:t>vfe&amp;ved</a:t>
            </a:r>
            <a:r>
              <a:rPr lang="en-GB" dirty="0"/>
              <a:t>=0CAwQjhxqFwoTCKjo7rOs6vMCFQAAAAAdAAAAABAg</a:t>
            </a:r>
          </a:p>
          <a:p>
            <a:r>
              <a:rPr lang="en-GB" dirty="0"/>
              <a:t>Image 2 Erikson’s Theory and Career Development </a:t>
            </a:r>
            <a:r>
              <a:rPr lang="en-GB" dirty="0" err="1"/>
              <a:t>IResearchNet</a:t>
            </a:r>
            <a:br>
              <a:rPr lang="en-GB" dirty="0"/>
            </a:br>
            <a:endParaRPr lang="en-GB" dirty="0"/>
          </a:p>
          <a:p>
            <a:endParaRPr lang="en-GB" dirty="0">
              <a:ea typeface="+mn-lt"/>
              <a:cs typeface="+mn-lt"/>
            </a:endParaRPr>
          </a:p>
          <a:p>
            <a:endParaRPr lang="en-GB" dirty="0">
              <a:solidFill>
                <a:srgbClr val="FFFFFF">
                  <a:alpha val="58000"/>
                </a:srgbClr>
              </a:solidFill>
            </a:endParaRPr>
          </a:p>
        </p:txBody>
      </p:sp>
    </p:spTree>
    <p:extLst>
      <p:ext uri="{BB962C8B-B14F-4D97-AF65-F5344CB8AC3E}">
        <p14:creationId xmlns:p14="http://schemas.microsoft.com/office/powerpoint/2010/main" val="2278765271"/>
      </p:ext>
    </p:extLst>
  </p:cSld>
  <p:clrMapOvr>
    <a:masterClrMapping/>
  </p:clrMapOvr>
</p:sld>
</file>

<file path=ppt/theme/theme1.xml><?xml version="1.0" encoding="utf-8"?>
<a:theme xmlns:a="http://schemas.openxmlformats.org/drawingml/2006/main" name="BlobVTI">
  <a:themeElements>
    <a:clrScheme name="AnalogousFromRegularSeed_2SEEDS">
      <a:dk1>
        <a:srgbClr val="000000"/>
      </a:dk1>
      <a:lt1>
        <a:srgbClr val="FFFFFF"/>
      </a:lt1>
      <a:dk2>
        <a:srgbClr val="392022"/>
      </a:dk2>
      <a:lt2>
        <a:srgbClr val="E8E6E2"/>
      </a:lt2>
      <a:accent1>
        <a:srgbClr val="2E69BE"/>
      </a:accent1>
      <a:accent2>
        <a:srgbClr val="3DAFC7"/>
      </a:accent2>
      <a:accent3>
        <a:srgbClr val="4140D0"/>
      </a:accent3>
      <a:accent4>
        <a:srgbClr val="BE442E"/>
      </a:accent4>
      <a:accent5>
        <a:srgbClr val="D09240"/>
      </a:accent5>
      <a:accent6>
        <a:srgbClr val="A8A629"/>
      </a:accent6>
      <a:hlink>
        <a:srgbClr val="A87A38"/>
      </a:hlink>
      <a:folHlink>
        <a:srgbClr val="7F7F7F"/>
      </a:folHlink>
    </a:clrScheme>
    <a:fontScheme name="Blob">
      <a:majorFont>
        <a:latin typeface="The Hand Extrablack"/>
        <a:ea typeface=""/>
        <a:cs typeface=""/>
      </a:majorFont>
      <a:minorFont>
        <a:latin typeface="Sagona Book"/>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bVTI" id="{06D3AACF-B619-4265-899F-5E2FB3A445D5}" vid="{F5918863-BA1A-4735-81A8-3E7BFBDA847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2941</TotalTime>
  <Words>1195</Words>
  <Application>Microsoft Macintosh PowerPoint</Application>
  <PresentationFormat>Widescreen</PresentationFormat>
  <Paragraphs>69</Paragraphs>
  <Slides>14</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Light</vt:lpstr>
      <vt:lpstr>Sagona Book</vt:lpstr>
      <vt:lpstr>The Hand Extrablack</vt:lpstr>
      <vt:lpstr>BlobVTI</vt:lpstr>
      <vt:lpstr>A child's experience between the ages of 0-5 years can affect the rest of their lives </vt:lpstr>
      <vt:lpstr>Introduction</vt:lpstr>
      <vt:lpstr>Process of cognitive development   </vt:lpstr>
      <vt:lpstr>Theories explained- sensorimotor stage (0-2 infancy)</vt:lpstr>
      <vt:lpstr>Theories explained- Pre-operational stage (2-7 toddler and early childhood) </vt:lpstr>
      <vt:lpstr>Eriksons theory </vt:lpstr>
      <vt:lpstr>What is psychosocial development?  “Erikson’s major contribution to theory is his view that every stage of people’s lives relates to a different and specific psychological struggle that constitutes a key facet of their personality” (Maree, 2021)</vt:lpstr>
      <vt:lpstr>Theories explained- trust vs mistrust  "Social interaction that emerges during this period involves basic trust at the one extreme, and mistrust at the other." (Erikson’s Theory of Psychosocial Development, n.d.) </vt:lpstr>
      <vt:lpstr>Theories explained- Autonomy vs Doubt  "The primary route through which toddlers begin to establish a sense of autonomy is through defecation and  the process of toilet training” (Moin Syed)  </vt:lpstr>
      <vt:lpstr>Theories explained- initiative vs guilt In early childhood, children learn to take greater risks in separating from their caregiver,  actively engaging with their environments on their own terms—taking initiative.       </vt:lpstr>
      <vt:lpstr> Practical activities to promote and foster cognitive and psychosocial  development  in children. </vt:lpstr>
      <vt:lpstr>   Reading to a child and always talking to them  A study showed that reading to the child and ‘always’ talking to the child while doing other things had a positive and statistically significant association with infant cognitive scores (Murray and Egan, 2013) </vt:lpstr>
      <vt:lpstr>Encouraging your child to try different things and make choices will promote their psychosocial development </vt:lpstr>
      <vt:lpstr>Bibliogrraphy </vt:lpstr>
    </vt:vector>
  </TitlesOfParts>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sshussain7717@outlook.com</cp:lastModifiedBy>
  <cp:revision>665</cp:revision>
  <dcterms:created xsi:type="dcterms:W3CDTF">2021-10-26T15:07:36Z</dcterms:created>
  <dcterms:modified xsi:type="dcterms:W3CDTF">2021-10-29T15:03:08Z</dcterms:modified>
</cp:coreProperties>
</file>