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72" r:id="rId3"/>
    <p:sldId id="257" r:id="rId4"/>
    <p:sldId id="271" r:id="rId5"/>
    <p:sldId id="274" r:id="rId6"/>
    <p:sldId id="258" r:id="rId7"/>
    <p:sldId id="273" r:id="rId8"/>
    <p:sldId id="259" r:id="rId9"/>
    <p:sldId id="276" r:id="rId10"/>
    <p:sldId id="260" r:id="rId11"/>
    <p:sldId id="261" r:id="rId12"/>
    <p:sldId id="275" r:id="rId13"/>
    <p:sldId id="278" r:id="rId14"/>
    <p:sldId id="263" r:id="rId15"/>
    <p:sldId id="264" r:id="rId16"/>
    <p:sldId id="277" r:id="rId17"/>
    <p:sldId id="279" r:id="rId18"/>
    <p:sldId id="265" r:id="rId19"/>
    <p:sldId id="266" r:id="rId20"/>
    <p:sldId id="270" r:id="rId21"/>
    <p:sldId id="267" r:id="rId22"/>
    <p:sldId id="268" r:id="rId23"/>
    <p:sldId id="2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19" autoAdjust="0"/>
    <p:restoredTop sz="94660"/>
  </p:normalViewPr>
  <p:slideViewPr>
    <p:cSldViewPr>
      <p:cViewPr varScale="1">
        <p:scale>
          <a:sx n="68" d="100"/>
          <a:sy n="68" d="100"/>
        </p:scale>
        <p:origin x="1398"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1D8BD707-D9CF-40AE-B4C6-C98DA3205C09}" type="datetimeFigureOut">
              <a:rPr lang="en-US" smtClean="0"/>
              <a:pPr/>
              <a:t>2/27/2022</a:t>
            </a:fld>
            <a:endParaRPr lang="en-US"/>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US"/>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a:xfrm>
            <a:off x="2619376" y="6480969"/>
            <a:ext cx="4260056" cy="300831"/>
          </a:xfrm>
        </p:spPr>
        <p:txBody>
          <a:bodyPr/>
          <a:lstStyle/>
          <a:p>
            <a:endParaRPr lang="en-US"/>
          </a:p>
        </p:txBody>
      </p:sp>
      <p:sp>
        <p:nvSpPr>
          <p:cNvPr id="6" name="Slide Number Placeholder 5"/>
          <p:cNvSpPr>
            <a:spLocks noGrp="1"/>
          </p:cNvSpPr>
          <p:nvPr>
            <p:ph type="sldNum" sz="quarter" idx="12"/>
          </p:nvPr>
        </p:nvSpPr>
        <p:spPr>
          <a:xfrm>
            <a:off x="8451056" y="809624"/>
            <a:ext cx="502920" cy="300831"/>
          </a:xfrm>
        </p:spPr>
        <p:txBody>
          <a:bodyPr/>
          <a:lstStyle/>
          <a:p>
            <a:fld id="{B6F15528-21DE-4FAA-801E-634DDDAF4B2B}" type="slidenum">
              <a:rPr lang="en-US" smtClean="0"/>
              <a:pPr/>
              <a:t>‹#›</a:t>
            </a:fld>
            <a:endParaRPr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lang="en-US"/>
          </a:p>
        </p:txBody>
      </p:sp>
      <p:sp>
        <p:nvSpPr>
          <p:cNvPr id="7" name="Slide Number Placeholder 6"/>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1D8BD707-D9CF-40AE-B4C6-C98DA3205C09}" type="datetimeFigureOut">
              <a:rPr lang="en-US" smtClean="0"/>
              <a:pPr/>
              <a:t>2/27/2022</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1D8BD707-D9CF-40AE-B4C6-C98DA3205C09}" type="datetimeFigureOut">
              <a:rPr lang="en-US" smtClean="0"/>
              <a:pPr/>
              <a:t>2/27/2022</a:t>
            </a:fld>
            <a:endParaRPr lang="en-US"/>
          </a:p>
        </p:txBody>
      </p:sp>
      <p:sp>
        <p:nvSpPr>
          <p:cNvPr id="3" name="Footer Placeholder 2"/>
          <p:cNvSpPr>
            <a:spLocks noGrp="1"/>
          </p:cNvSpPr>
          <p:nvPr>
            <p:ph type="ftr" sz="quarter" idx="11"/>
          </p:nvPr>
        </p:nvSpPr>
        <p:spPr>
          <a:xfrm>
            <a:off x="457200" y="6481890"/>
            <a:ext cx="4260056" cy="300831"/>
          </a:xfrm>
        </p:spPr>
        <p:txBody>
          <a:bodyPr/>
          <a:lstStyle/>
          <a:p>
            <a:endParaRPr lang="en-US"/>
          </a:p>
        </p:txBody>
      </p:sp>
      <p:sp>
        <p:nvSpPr>
          <p:cNvPr id="4" name="Slide Number Placeholder 3"/>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1D8BD707-D9CF-40AE-B4C6-C98DA3205C09}" type="datetimeFigureOut">
              <a:rPr lang="en-US" smtClean="0"/>
              <a:pPr/>
              <a:t>2/27/2022</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1D8BD707-D9CF-40AE-B4C6-C98DA3205C09}" type="datetimeFigureOut">
              <a:rPr lang="en-US" smtClean="0"/>
              <a:pPr/>
              <a:t>2/27/2022</a:t>
            </a:fld>
            <a:endParaRPr lang="en-US"/>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med">
    <p:wipe dir="r"/>
  </p:transition>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8600"/>
            <a:ext cx="8062912" cy="1676400"/>
          </a:xfrm>
        </p:spPr>
        <p:txBody>
          <a:bodyPr>
            <a:normAutofit/>
          </a:bodyPr>
          <a:lstStyle/>
          <a:p>
            <a:pPr algn="ctr"/>
            <a:r>
              <a:rPr lang="en-US" b="1" dirty="0">
                <a:latin typeface="Arial" pitchFamily="34" charset="0"/>
                <a:cs typeface="Arial" pitchFamily="34" charset="0"/>
              </a:rPr>
              <a:t>How do we use technology to collaborate at UWTSD</a:t>
            </a:r>
          </a:p>
        </p:txBody>
      </p:sp>
      <p:sp>
        <p:nvSpPr>
          <p:cNvPr id="3" name="Subtitle 2"/>
          <p:cNvSpPr>
            <a:spLocks noGrp="1"/>
          </p:cNvSpPr>
          <p:nvPr>
            <p:ph type="subTitle" idx="1"/>
          </p:nvPr>
        </p:nvSpPr>
        <p:spPr>
          <a:xfrm>
            <a:off x="228600" y="2250280"/>
            <a:ext cx="8374856" cy="3998120"/>
          </a:xfrm>
        </p:spPr>
        <p:txBody>
          <a:bodyPr>
            <a:normAutofit fontScale="85000" lnSpcReduction="20000"/>
          </a:bodyPr>
          <a:lstStyle/>
          <a:p>
            <a:r>
              <a:rPr lang="en-US" b="1" dirty="0">
                <a:latin typeface="Arial" pitchFamily="34" charset="0"/>
                <a:cs typeface="Arial" pitchFamily="34" charset="0"/>
              </a:rPr>
              <a:t>Course name: Digital Skills and Research Methods</a:t>
            </a:r>
            <a:endParaRPr lang="en-US" dirty="0">
              <a:latin typeface="Arial" pitchFamily="34" charset="0"/>
              <a:cs typeface="Arial" pitchFamily="34" charset="0"/>
            </a:endParaRPr>
          </a:p>
          <a:p>
            <a:r>
              <a:rPr lang="en-US" dirty="0" err="1">
                <a:latin typeface="Arial" pitchFamily="34" charset="0"/>
                <a:cs typeface="Arial" pitchFamily="34" charset="0"/>
              </a:rPr>
              <a:t>Bojila</a:t>
            </a:r>
            <a:r>
              <a:rPr lang="en-US" dirty="0">
                <a:latin typeface="Arial" pitchFamily="34" charset="0"/>
                <a:cs typeface="Arial" pitchFamily="34" charset="0"/>
              </a:rPr>
              <a:t> </a:t>
            </a:r>
            <a:r>
              <a:rPr lang="en-US" dirty="0" err="1">
                <a:latin typeface="Arial" pitchFamily="34" charset="0"/>
                <a:cs typeface="Arial" pitchFamily="34" charset="0"/>
              </a:rPr>
              <a:t>Ionela</a:t>
            </a:r>
            <a:r>
              <a:rPr lang="en-US" dirty="0">
                <a:latin typeface="Arial" pitchFamily="34" charset="0"/>
                <a:cs typeface="Arial" pitchFamily="34" charset="0"/>
              </a:rPr>
              <a:t> Diana</a:t>
            </a:r>
          </a:p>
          <a:p>
            <a:r>
              <a:rPr lang="en-US" dirty="0">
                <a:latin typeface="Arial" pitchFamily="34" charset="0"/>
                <a:cs typeface="Arial" pitchFamily="34" charset="0"/>
              </a:rPr>
              <a:t>Student ID: 2121819</a:t>
            </a:r>
          </a:p>
          <a:p>
            <a:r>
              <a:rPr lang="en-US" dirty="0" err="1">
                <a:latin typeface="Arial" pitchFamily="34" charset="0"/>
                <a:cs typeface="Arial" pitchFamily="34" charset="0"/>
              </a:rPr>
              <a:t>Bumbu</a:t>
            </a:r>
            <a:r>
              <a:rPr lang="en-US" dirty="0">
                <a:latin typeface="Arial" pitchFamily="34" charset="0"/>
                <a:cs typeface="Arial" pitchFamily="34" charset="0"/>
              </a:rPr>
              <a:t> Maria Francisca</a:t>
            </a:r>
          </a:p>
          <a:p>
            <a:r>
              <a:rPr lang="en-US" dirty="0">
                <a:latin typeface="Arial" pitchFamily="34" charset="0"/>
                <a:cs typeface="Arial" pitchFamily="34" charset="0"/>
              </a:rPr>
              <a:t>Student ID: 2121820</a:t>
            </a:r>
          </a:p>
          <a:p>
            <a:r>
              <a:rPr lang="en-US" dirty="0" err="1">
                <a:latin typeface="Arial" pitchFamily="34" charset="0"/>
                <a:cs typeface="Arial" pitchFamily="34" charset="0"/>
              </a:rPr>
              <a:t>Szofia</a:t>
            </a:r>
            <a:r>
              <a:rPr lang="en-US" dirty="0">
                <a:latin typeface="Arial" pitchFamily="34" charset="0"/>
                <a:cs typeface="Arial" pitchFamily="34" charset="0"/>
              </a:rPr>
              <a:t> </a:t>
            </a:r>
            <a:r>
              <a:rPr lang="en-US" dirty="0" err="1">
                <a:latin typeface="Arial" pitchFamily="34" charset="0"/>
                <a:cs typeface="Arial" pitchFamily="34" charset="0"/>
              </a:rPr>
              <a:t>Ibolya</a:t>
            </a:r>
            <a:r>
              <a:rPr lang="en-US" dirty="0">
                <a:latin typeface="Arial" pitchFamily="34" charset="0"/>
                <a:cs typeface="Arial" pitchFamily="34" charset="0"/>
              </a:rPr>
              <a:t> </a:t>
            </a:r>
            <a:r>
              <a:rPr lang="en-US" dirty="0" err="1">
                <a:latin typeface="Arial" pitchFamily="34" charset="0"/>
                <a:cs typeface="Arial" pitchFamily="34" charset="0"/>
              </a:rPr>
              <a:t>Dezsi</a:t>
            </a:r>
            <a:endParaRPr lang="en-US" dirty="0">
              <a:latin typeface="Arial" pitchFamily="34" charset="0"/>
              <a:cs typeface="Arial" pitchFamily="34" charset="0"/>
            </a:endParaRPr>
          </a:p>
          <a:p>
            <a:r>
              <a:rPr lang="en-US" dirty="0">
                <a:latin typeface="Arial" pitchFamily="34" charset="0"/>
                <a:cs typeface="Arial" pitchFamily="34" charset="0"/>
              </a:rPr>
              <a:t>Student ID: 2110294</a:t>
            </a:r>
          </a:p>
          <a:p>
            <a:r>
              <a:rPr lang="en-US" dirty="0">
                <a:latin typeface="Arial" pitchFamily="34" charset="0"/>
                <a:cs typeface="Arial" pitchFamily="34" charset="0"/>
              </a:rPr>
              <a:t>Ana Maria </a:t>
            </a:r>
            <a:r>
              <a:rPr lang="en-US" dirty="0" err="1">
                <a:latin typeface="Arial" pitchFamily="34" charset="0"/>
                <a:cs typeface="Arial" pitchFamily="34" charset="0"/>
              </a:rPr>
              <a:t>Luiza</a:t>
            </a:r>
            <a:r>
              <a:rPr lang="en-US" dirty="0">
                <a:latin typeface="Arial" pitchFamily="34" charset="0"/>
                <a:cs typeface="Arial" pitchFamily="34" charset="0"/>
              </a:rPr>
              <a:t> </a:t>
            </a:r>
            <a:r>
              <a:rPr lang="en-US" dirty="0" err="1">
                <a:latin typeface="Arial" pitchFamily="34" charset="0"/>
                <a:cs typeface="Arial" pitchFamily="34" charset="0"/>
              </a:rPr>
              <a:t>Macovei</a:t>
            </a:r>
            <a:endParaRPr lang="en-US" dirty="0">
              <a:latin typeface="Arial" pitchFamily="34" charset="0"/>
              <a:cs typeface="Arial" pitchFamily="34" charset="0"/>
            </a:endParaRPr>
          </a:p>
          <a:p>
            <a:r>
              <a:rPr lang="en-US" dirty="0">
                <a:latin typeface="Arial" pitchFamily="34" charset="0"/>
                <a:cs typeface="Arial" pitchFamily="34" charset="0"/>
              </a:rPr>
              <a:t>Student ID: 2122577</a:t>
            </a:r>
          </a:p>
          <a:p>
            <a:r>
              <a:rPr lang="en-US" dirty="0" err="1">
                <a:latin typeface="Arial" pitchFamily="34" charset="0"/>
                <a:cs typeface="Arial" pitchFamily="34" charset="0"/>
              </a:rPr>
              <a:t>Parasca</a:t>
            </a:r>
            <a:r>
              <a:rPr lang="en-US" dirty="0">
                <a:latin typeface="Arial" pitchFamily="34" charset="0"/>
                <a:cs typeface="Arial" pitchFamily="34" charset="0"/>
              </a:rPr>
              <a:t> </a:t>
            </a:r>
            <a:r>
              <a:rPr lang="en-US" dirty="0" err="1">
                <a:latin typeface="Arial" pitchFamily="34" charset="0"/>
                <a:cs typeface="Arial" pitchFamily="34" charset="0"/>
              </a:rPr>
              <a:t>Petru</a:t>
            </a:r>
            <a:endParaRPr lang="en-US" dirty="0">
              <a:latin typeface="Arial" pitchFamily="34" charset="0"/>
              <a:cs typeface="Arial" pitchFamily="34" charset="0"/>
            </a:endParaRPr>
          </a:p>
          <a:p>
            <a:r>
              <a:rPr lang="en-US" dirty="0">
                <a:latin typeface="Arial" pitchFamily="34" charset="0"/>
                <a:cs typeface="Arial" pitchFamily="34" charset="0"/>
              </a:rPr>
              <a:t>Student ID: 2123010</a:t>
            </a:r>
          </a:p>
        </p:txBody>
      </p:sp>
      <p:graphicFrame>
        <p:nvGraphicFramePr>
          <p:cNvPr id="4" name="Table 4">
            <a:extLst>
              <a:ext uri="{FF2B5EF4-FFF2-40B4-BE49-F238E27FC236}">
                <a16:creationId xmlns:a16="http://schemas.microsoft.com/office/drawing/2014/main" id="{D455C2C8-4654-46D0-9089-47A863B725DD}"/>
              </a:ext>
            </a:extLst>
          </p:cNvPr>
          <p:cNvGraphicFramePr>
            <a:graphicFrameLocks noGrp="1"/>
          </p:cNvGraphicFramePr>
          <p:nvPr>
            <p:extLst>
              <p:ext uri="{D42A27DB-BD31-4B8C-83A1-F6EECF244321}">
                <p14:modId xmlns:p14="http://schemas.microsoft.com/office/powerpoint/2010/main" val="1557361639"/>
              </p:ext>
            </p:extLst>
          </p:nvPr>
        </p:nvGraphicFramePr>
        <p:xfrm>
          <a:off x="228600" y="4165991"/>
          <a:ext cx="4343400" cy="2082409"/>
        </p:xfrm>
        <a:graphic>
          <a:graphicData uri="http://schemas.openxmlformats.org/drawingml/2006/table">
            <a:tbl>
              <a:tblPr firstRow="1" bandRow="1">
                <a:tableStyleId>{5C22544A-7EE6-4342-B048-85BDC9FD1C3A}</a:tableStyleId>
              </a:tblPr>
              <a:tblGrid>
                <a:gridCol w="4343400">
                  <a:extLst>
                    <a:ext uri="{9D8B030D-6E8A-4147-A177-3AD203B41FA5}">
                      <a16:colId xmlns:a16="http://schemas.microsoft.com/office/drawing/2014/main" val="2667914756"/>
                    </a:ext>
                  </a:extLst>
                </a:gridCol>
              </a:tblGrid>
              <a:tr h="2082409">
                <a:tc>
                  <a:txBody>
                    <a:bodyPr/>
                    <a:lstStyle/>
                    <a:p>
                      <a:endParaRPr kumimoji="0" lang="en-GB" sz="1800" b="0" i="0" u="none" strike="noStrike" kern="1200" baseline="0" dirty="0">
                        <a:solidFill>
                          <a:schemeClr val="tx2">
                            <a:lumMod val="10000"/>
                          </a:schemeClr>
                        </a:solidFill>
                        <a:latin typeface="+mn-lt"/>
                        <a:ea typeface="+mn-ea"/>
                        <a:cs typeface="+mn-cs"/>
                      </a:endParaRPr>
                    </a:p>
                    <a:p>
                      <a:r>
                        <a:rPr kumimoji="0" lang="en-US"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Date &amp; Time of your presentation:</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Date: 05.04.2022</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Time: 09:40</a:t>
                      </a:r>
                      <a:endParaRPr kumimoji="0" lang="en-GB" sz="1800" b="0" i="0" u="none" strike="noStrike" kern="1200" baseline="0" dirty="0">
                        <a:solidFill>
                          <a:schemeClr val="tx2">
                            <a:lumMod val="10000"/>
                          </a:schemeClr>
                        </a:solidFill>
                        <a:latin typeface="Arial" panose="020B0604020202020204" pitchFamily="34" charset="0"/>
                        <a:ea typeface="+mn-ea"/>
                        <a:cs typeface="Arial" panose="020B0604020202020204" pitchFamily="34" charset="0"/>
                      </a:endParaRPr>
                    </a:p>
                    <a:p>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Tutor’s Name: </a:t>
                      </a:r>
                      <a:r>
                        <a:rPr kumimoji="0" lang="en-GB" sz="1800" b="1" i="0" u="none" strike="noStrike" kern="1200" baseline="0" dirty="0" err="1">
                          <a:solidFill>
                            <a:schemeClr val="tx2">
                              <a:lumMod val="10000"/>
                            </a:schemeClr>
                          </a:solidFill>
                          <a:latin typeface="Arial" panose="020B0604020202020204" pitchFamily="34" charset="0"/>
                          <a:ea typeface="+mn-ea"/>
                          <a:cs typeface="Arial" panose="020B0604020202020204" pitchFamily="34" charset="0"/>
                        </a:rPr>
                        <a:t>Dr.Seyed</a:t>
                      </a:r>
                      <a:r>
                        <a:rPr kumimoji="0" lang="en-GB" sz="1800" b="1" i="0" u="none" strike="noStrike" kern="1200" baseline="0" dirty="0">
                          <a:solidFill>
                            <a:schemeClr val="tx2">
                              <a:lumMod val="10000"/>
                            </a:schemeClr>
                          </a:solidFill>
                          <a:latin typeface="Arial" panose="020B0604020202020204" pitchFamily="34" charset="0"/>
                          <a:ea typeface="+mn-ea"/>
                          <a:cs typeface="Arial" panose="020B0604020202020204" pitchFamily="34" charset="0"/>
                        </a:rPr>
                        <a:t> </a:t>
                      </a:r>
                      <a:r>
                        <a:rPr kumimoji="0" lang="en-GB" sz="1800" b="1" i="0" u="none" strike="noStrike" kern="1200" baseline="0" dirty="0" err="1">
                          <a:solidFill>
                            <a:schemeClr val="tx2">
                              <a:lumMod val="10000"/>
                            </a:schemeClr>
                          </a:solidFill>
                          <a:latin typeface="Arial" panose="020B0604020202020204" pitchFamily="34" charset="0"/>
                          <a:ea typeface="+mn-ea"/>
                          <a:cs typeface="Arial" panose="020B0604020202020204" pitchFamily="34" charset="0"/>
                        </a:rPr>
                        <a:t>Nasirpourosgoei</a:t>
                      </a:r>
                      <a:endParaRPr lang="en-GB" dirty="0">
                        <a:solidFill>
                          <a:schemeClr val="tx2">
                            <a:lumMod val="10000"/>
                          </a:schemeClr>
                        </a:solidFill>
                        <a:latin typeface="Arial" panose="020B0604020202020204" pitchFamily="34" charset="0"/>
                        <a:cs typeface="Arial" panose="020B0604020202020204" pitchFamily="34" charset="0"/>
                      </a:endParaRPr>
                    </a:p>
                  </a:txBody>
                  <a:tcPr>
                    <a:solidFill>
                      <a:schemeClr val="bg2"/>
                    </a:solidFill>
                  </a:tcPr>
                </a:tc>
                <a:extLst>
                  <a:ext uri="{0D108BD9-81ED-4DB2-BD59-A6C34878D82A}">
                    <a16:rowId xmlns:a16="http://schemas.microsoft.com/office/drawing/2014/main" val="1725565094"/>
                  </a:ext>
                </a:extLst>
              </a:tr>
            </a:tbl>
          </a:graphicData>
        </a:graphic>
      </p:graphicFrame>
    </p:spTree>
  </p:cSld>
  <p:clrMapOvr>
    <a:masterClrMapping/>
  </p:clrMapOvr>
  <p:transition spd="med">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229600" cy="1399032"/>
          </a:xfrm>
        </p:spPr>
        <p:txBody>
          <a:bodyPr>
            <a:normAutofit fontScale="90000"/>
          </a:bodyPr>
          <a:lstStyle/>
          <a:p>
            <a:pPr algn="r"/>
            <a:r>
              <a:rPr lang="en-US" sz="2700" dirty="0" err="1">
                <a:latin typeface="Arial" pitchFamily="34" charset="0"/>
                <a:cs typeface="Arial" pitchFamily="34" charset="0"/>
              </a:rPr>
              <a:t>Bojila</a:t>
            </a:r>
            <a:r>
              <a:rPr lang="en-US" sz="2700" dirty="0">
                <a:latin typeface="Arial" pitchFamily="34" charset="0"/>
                <a:cs typeface="Arial" pitchFamily="34" charset="0"/>
              </a:rPr>
              <a:t> </a:t>
            </a:r>
            <a:r>
              <a:rPr lang="en-US" sz="2700" dirty="0" err="1">
                <a:latin typeface="Arial" pitchFamily="34" charset="0"/>
                <a:cs typeface="Arial" pitchFamily="34" charset="0"/>
              </a:rPr>
              <a:t>Ionela</a:t>
            </a:r>
            <a:r>
              <a:rPr lang="en-US" sz="2700" dirty="0">
                <a:latin typeface="Arial" pitchFamily="34" charset="0"/>
                <a:cs typeface="Arial" pitchFamily="34" charset="0"/>
              </a:rPr>
              <a:t> Diana</a:t>
            </a:r>
            <a:br>
              <a:rPr lang="en-US" sz="2700" dirty="0">
                <a:latin typeface="Arial" pitchFamily="34" charset="0"/>
                <a:cs typeface="Arial" pitchFamily="34" charset="0"/>
              </a:rPr>
            </a:br>
            <a:r>
              <a:rPr lang="en-US" sz="2700" dirty="0">
                <a:latin typeface="Arial" pitchFamily="34" charset="0"/>
                <a:cs typeface="Arial" pitchFamily="34" charset="0"/>
              </a:rPr>
              <a:t> Student ID: 2121819 </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dirty="0"/>
            </a:br>
            <a:endParaRPr lang="en-US" dirty="0"/>
          </a:p>
        </p:txBody>
      </p:sp>
      <p:pic>
        <p:nvPicPr>
          <p:cNvPr id="1026" name="Picture 2" descr="No description available."/>
          <p:cNvPicPr>
            <a:picLocks noChangeAspect="1" noChangeArrowheads="1"/>
          </p:cNvPicPr>
          <p:nvPr/>
        </p:nvPicPr>
        <p:blipFill>
          <a:blip r:embed="rId2"/>
          <a:srcRect/>
          <a:stretch>
            <a:fillRect/>
          </a:stretch>
        </p:blipFill>
        <p:spPr bwMode="auto">
          <a:xfrm>
            <a:off x="3200400" y="1828800"/>
            <a:ext cx="2514600" cy="4495801"/>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2000" fill="hold"/>
                                        <p:tgtEl>
                                          <p:spTgt spid="2"/>
                                        </p:tgtEl>
                                        <p:attrNameLst>
                                          <p:attrName>ppt_x</p:attrName>
                                        </p:attrNameLst>
                                      </p:cBhvr>
                                      <p:tavLst>
                                        <p:tav tm="0">
                                          <p:val>
                                            <p:strVal val="#ppt_x"/>
                                          </p:val>
                                        </p:tav>
                                        <p:tav tm="100000">
                                          <p:val>
                                            <p:strVal val="#ppt_x"/>
                                          </p:val>
                                        </p:tav>
                                      </p:tavLst>
                                    </p:anim>
                                    <p:anim calcmode="lin" valueType="num">
                                      <p:cBhvr additive="base">
                                        <p:cTn id="8" dur="2000" fill="hold"/>
                                        <p:tgtEl>
                                          <p:spTgt spid="2"/>
                                        </p:tgtEl>
                                        <p:attrNameLst>
                                          <p:attrName>ppt_y</p:attrName>
                                        </p:attrNameLst>
                                      </p:cBhvr>
                                      <p:tavLst>
                                        <p:tav tm="0">
                                          <p:val>
                                            <p:strVal val="1+#ppt_h/2"/>
                                          </p:val>
                                        </p:tav>
                                        <p:tav tm="100000">
                                          <p:val>
                                            <p:strVal val="#ppt_y"/>
                                          </p:val>
                                        </p:tav>
                                      </p:tavLst>
                                    </p:anim>
                                  </p:childTnLst>
                                </p:cTn>
                              </p:par>
                              <p:par>
                                <p:cTn id="9" presetID="8" presetClass="entr" presetSubtype="16"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Effect transition="in" filter="diamond(in)">
                                      <p:cBhvr>
                                        <p:cTn id="11"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 </a:t>
            </a:r>
          </a:p>
        </p:txBody>
      </p:sp>
      <p:sp>
        <p:nvSpPr>
          <p:cNvPr id="3" name="Content Placeholder 2"/>
          <p:cNvSpPr>
            <a:spLocks noGrp="1"/>
          </p:cNvSpPr>
          <p:nvPr>
            <p:ph idx="1"/>
          </p:nvPr>
        </p:nvSpPr>
        <p:spPr/>
        <p:txBody>
          <a:bodyPr>
            <a:normAutofit/>
          </a:bodyPr>
          <a:lstStyle/>
          <a:p>
            <a:pPr algn="ctr">
              <a:buNone/>
            </a:pPr>
            <a:r>
              <a:rPr lang="en-US" sz="2000" b="1" dirty="0">
                <a:latin typeface="Arial" pitchFamily="34" charset="0"/>
                <a:cs typeface="Arial" pitchFamily="34" charset="0"/>
              </a:rPr>
              <a:t>Introduction</a:t>
            </a:r>
            <a:endParaRPr lang="en-US" sz="2000"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Technology has constantly evolved in the last decade and with regards to Higher Education, many Universities have started using their own platforms on which students have access to login and check information regarding their courses and assignments. Also they have chats available to use and talk with their colleagues and tutors. </a:t>
            </a:r>
          </a:p>
          <a:p>
            <a:pPr algn="just">
              <a:buNone/>
            </a:pPr>
            <a:r>
              <a:rPr lang="en-US" sz="2000" dirty="0">
                <a:latin typeface="Arial" pitchFamily="34" charset="0"/>
                <a:cs typeface="Arial" pitchFamily="34" charset="0"/>
              </a:rPr>
              <a:t>		This presentation will be answering to the question “Are staff and students confident in using technology to collaborate?”</a:t>
            </a:r>
          </a:p>
        </p:txBody>
      </p:sp>
      <p:sp>
        <p:nvSpPr>
          <p:cNvPr id="4" name="Rectangle 3"/>
          <p:cNvSpPr/>
          <p:nvPr/>
        </p:nvSpPr>
        <p:spPr>
          <a:xfrm>
            <a:off x="1905000" y="304800"/>
            <a:ext cx="6858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Bojila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Ionela</a:t>
            </a:r>
            <a:r>
              <a:rPr lang="en-US" sz="2400" dirty="0">
                <a:solidFill>
                  <a:schemeClr val="accent1"/>
                </a:solidFill>
                <a:latin typeface="Arial" pitchFamily="34" charset="0"/>
                <a:cs typeface="Arial" pitchFamily="34" charset="0"/>
              </a:rPr>
              <a:t> Diana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2121819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The proposed method for the presentation is a survey that students can answer to the question and so results can be obtained.</a:t>
            </a:r>
            <a:endParaRPr lang="en-US" dirty="0"/>
          </a:p>
        </p:txBody>
      </p:sp>
      <p:sp>
        <p:nvSpPr>
          <p:cNvPr id="4" name="Rectangle 3"/>
          <p:cNvSpPr/>
          <p:nvPr/>
        </p:nvSpPr>
        <p:spPr>
          <a:xfrm>
            <a:off x="1066800" y="304800"/>
            <a:ext cx="7162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Bojila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Ionela</a:t>
            </a:r>
            <a:r>
              <a:rPr lang="en-US" sz="2400" dirty="0">
                <a:solidFill>
                  <a:schemeClr val="accent1"/>
                </a:solidFill>
                <a:latin typeface="Arial" pitchFamily="34" charset="0"/>
                <a:cs typeface="Arial" pitchFamily="34" charset="0"/>
              </a:rPr>
              <a:t> Diana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2121819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sz="2700" dirty="0" err="1">
                <a:latin typeface="Arial" pitchFamily="34" charset="0"/>
                <a:cs typeface="Arial" pitchFamily="34" charset="0"/>
              </a:rPr>
              <a:t>Bumbu</a:t>
            </a:r>
            <a:r>
              <a:rPr lang="en-US" sz="2700" dirty="0">
                <a:latin typeface="Arial" pitchFamily="34" charset="0"/>
                <a:cs typeface="Arial" pitchFamily="34" charset="0"/>
              </a:rPr>
              <a:t> Maria Francisca</a:t>
            </a:r>
            <a:br>
              <a:rPr lang="en-US" sz="2700" dirty="0">
                <a:latin typeface="Arial" pitchFamily="34" charset="0"/>
                <a:cs typeface="Arial" pitchFamily="34" charset="0"/>
              </a:rPr>
            </a:br>
            <a:r>
              <a:rPr lang="en-US" sz="2700" dirty="0">
                <a:latin typeface="Arial" pitchFamily="34" charset="0"/>
                <a:cs typeface="Arial" pitchFamily="34" charset="0"/>
              </a:rPr>
              <a:t> Student ID: 2121820 </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dirty="0"/>
            </a:br>
            <a:endParaRPr lang="en-US" dirty="0"/>
          </a:p>
        </p:txBody>
      </p:sp>
      <p:pic>
        <p:nvPicPr>
          <p:cNvPr id="29698" name="Picture 2" descr="No description available."/>
          <p:cNvPicPr>
            <a:picLocks noChangeAspect="1" noChangeArrowheads="1"/>
          </p:cNvPicPr>
          <p:nvPr/>
        </p:nvPicPr>
        <p:blipFill>
          <a:blip r:embed="rId2"/>
          <a:srcRect/>
          <a:stretch>
            <a:fillRect/>
          </a:stretch>
        </p:blipFill>
        <p:spPr bwMode="auto">
          <a:xfrm>
            <a:off x="3048000" y="1600200"/>
            <a:ext cx="2895601" cy="49149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par>
                                <p:cTn id="8" presetID="20" presetClass="entr" presetSubtype="0" fill="hold" nodeType="withEffect">
                                  <p:stCondLst>
                                    <p:cond delay="0"/>
                                  </p:stCondLst>
                                  <p:childTnLst>
                                    <p:set>
                                      <p:cBhvr>
                                        <p:cTn id="9" dur="1" fill="hold">
                                          <p:stCondLst>
                                            <p:cond delay="0"/>
                                          </p:stCondLst>
                                        </p:cTn>
                                        <p:tgtEl>
                                          <p:spTgt spid="29698"/>
                                        </p:tgtEl>
                                        <p:attrNameLst>
                                          <p:attrName>style.visibility</p:attrName>
                                        </p:attrNameLst>
                                      </p:cBhvr>
                                      <p:to>
                                        <p:strVal val="visible"/>
                                      </p:to>
                                    </p:set>
                                    <p:animEffect transition="in" filter="wedge">
                                      <p:cBhvr>
                                        <p:cTn id="10"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err="1">
                <a:latin typeface="Arial" pitchFamily="34" charset="0"/>
                <a:cs typeface="Arial" pitchFamily="34" charset="0"/>
              </a:rPr>
              <a:t>Bumbu</a:t>
            </a:r>
            <a:r>
              <a:rPr lang="en-US" sz="2400" dirty="0">
                <a:latin typeface="Arial" pitchFamily="34" charset="0"/>
                <a:cs typeface="Arial" pitchFamily="34" charset="0"/>
              </a:rPr>
              <a:t> Maria Francisca</a:t>
            </a:r>
            <a:br>
              <a:rPr lang="en-US" sz="2400" dirty="0">
                <a:latin typeface="Arial" pitchFamily="34" charset="0"/>
                <a:cs typeface="Arial" pitchFamily="34" charset="0"/>
              </a:rPr>
            </a:br>
            <a:r>
              <a:rPr lang="en-US" sz="2400" dirty="0">
                <a:latin typeface="Arial" pitchFamily="34" charset="0"/>
                <a:cs typeface="Arial" pitchFamily="34" charset="0"/>
              </a:rPr>
              <a:t> Student ID: 2121820 </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b="1" dirty="0"/>
          </a:p>
        </p:txBody>
      </p:sp>
      <p:sp>
        <p:nvSpPr>
          <p:cNvPr id="3" name="Content Placeholder 2"/>
          <p:cNvSpPr>
            <a:spLocks noGrp="1"/>
          </p:cNvSpPr>
          <p:nvPr>
            <p:ph idx="1"/>
          </p:nvPr>
        </p:nvSpPr>
        <p:spPr>
          <a:xfrm>
            <a:off x="457200" y="1882808"/>
            <a:ext cx="4495800" cy="4670392"/>
          </a:xfrm>
        </p:spPr>
        <p:txBody>
          <a:bodyPr>
            <a:normAutofit fontScale="92500" lnSpcReduction="10000"/>
          </a:bodyPr>
          <a:lstStyle/>
          <a:p>
            <a:pPr algn="ctr">
              <a:buNone/>
            </a:pPr>
            <a:r>
              <a:rPr lang="en-US" sz="1800" b="1" dirty="0"/>
              <a:t>Rationale</a:t>
            </a:r>
            <a:endParaRPr lang="en-US" sz="2000"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At UWTSD, students have access to the </a:t>
            </a:r>
            <a:r>
              <a:rPr lang="en-US" sz="2000" dirty="0" err="1">
                <a:latin typeface="Arial" pitchFamily="34" charset="0"/>
                <a:cs typeface="Arial" pitchFamily="34" charset="0"/>
              </a:rPr>
              <a:t>Moodle</a:t>
            </a:r>
            <a:r>
              <a:rPr lang="en-US" sz="2000" dirty="0">
                <a:latin typeface="Arial" pitchFamily="34" charset="0"/>
                <a:cs typeface="Arial" pitchFamily="34" charset="0"/>
              </a:rPr>
              <a:t> portal through which they can communicate with their tutors, ask for feedback and also collaborate with their colleagues for group assignments. </a:t>
            </a:r>
          </a:p>
          <a:p>
            <a:pPr algn="just">
              <a:buNone/>
            </a:pPr>
            <a:r>
              <a:rPr lang="en-US" sz="2000" dirty="0">
                <a:latin typeface="Arial" pitchFamily="34" charset="0"/>
                <a:cs typeface="Arial" pitchFamily="34" charset="0"/>
              </a:rPr>
              <a:t>		Students already possess digital skills such as the use of various platforms through which they can communicate online which makes it easier for them to communicate with their colleagues and tutors (Clark, T., Foster, Sloan, </a:t>
            </a:r>
            <a:r>
              <a:rPr lang="en-US" sz="2000" dirty="0" err="1">
                <a:latin typeface="Arial" pitchFamily="34" charset="0"/>
                <a:cs typeface="Arial" pitchFamily="34" charset="0"/>
              </a:rPr>
              <a:t>Bryman</a:t>
            </a:r>
            <a:r>
              <a:rPr lang="en-US" sz="2000" dirty="0">
                <a:latin typeface="Arial" pitchFamily="34" charset="0"/>
                <a:cs typeface="Arial" pitchFamily="34" charset="0"/>
              </a:rPr>
              <a:t>, 2021). </a:t>
            </a:r>
          </a:p>
        </p:txBody>
      </p:sp>
      <p:pic>
        <p:nvPicPr>
          <p:cNvPr id="26626" name="Picture 2" descr="https://is1-ssl.mzstatic.com/image/thumb/Purple123/v4/f9/84/71/f98471fd-de05-eaaa-762e-a965812d3a39/pr_source.png/392x696bb.png"/>
          <p:cNvPicPr>
            <a:picLocks noChangeAspect="1" noChangeArrowheads="1"/>
          </p:cNvPicPr>
          <p:nvPr/>
        </p:nvPicPr>
        <p:blipFill>
          <a:blip r:embed="rId2"/>
          <a:srcRect/>
          <a:stretch>
            <a:fillRect/>
          </a:stretch>
        </p:blipFill>
        <p:spPr bwMode="auto">
          <a:xfrm>
            <a:off x="5715000" y="1600200"/>
            <a:ext cx="2895600" cy="4191001"/>
          </a:xfrm>
          <a:prstGeom prst="rect">
            <a:avLst/>
          </a:prstGeom>
          <a:noFill/>
        </p:spPr>
      </p:pic>
      <p:sp>
        <p:nvSpPr>
          <p:cNvPr id="5" name="TextBox 4"/>
          <p:cNvSpPr txBox="1"/>
          <p:nvPr/>
        </p:nvSpPr>
        <p:spPr>
          <a:xfrm>
            <a:off x="5562600" y="5867400"/>
            <a:ext cx="3200400" cy="830997"/>
          </a:xfrm>
          <a:prstGeom prst="rect">
            <a:avLst/>
          </a:prstGeom>
          <a:noFill/>
        </p:spPr>
        <p:txBody>
          <a:bodyPr wrap="square" rtlCol="0">
            <a:spAutoFit/>
          </a:bodyPr>
          <a:lstStyle/>
          <a:p>
            <a:r>
              <a:rPr lang="en-US" sz="1600" dirty="0">
                <a:latin typeface="Arial" pitchFamily="34" charset="0"/>
                <a:cs typeface="Arial" pitchFamily="34" charset="0"/>
              </a:rPr>
              <a:t>Source: https://www.mwallpapers.com/apps/education/1476521830</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 calcmode="lin" valueType="num">
                                      <p:cBhvr additive="base">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0" presetID="20" presetClass="entr" presetSubtype="0" fill="hold" nodeType="withEffect">
                                  <p:stCondLst>
                                    <p:cond delay="0"/>
                                  </p:stCondLst>
                                  <p:childTnLst>
                                    <p:set>
                                      <p:cBhvr>
                                        <p:cTn id="21" dur="1" fill="hold">
                                          <p:stCondLst>
                                            <p:cond delay="0"/>
                                          </p:stCondLst>
                                        </p:cTn>
                                        <p:tgtEl>
                                          <p:spTgt spid="26626"/>
                                        </p:tgtEl>
                                        <p:attrNameLst>
                                          <p:attrName>style.visibility</p:attrName>
                                        </p:attrNameLst>
                                      </p:cBhvr>
                                      <p:to>
                                        <p:strVal val="visible"/>
                                      </p:to>
                                    </p:set>
                                    <p:animEffect transition="in" filter="wedge">
                                      <p:cBhvr>
                                        <p:cTn id="22" dur="2000"/>
                                        <p:tgtEl>
                                          <p:spTgt spid="266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US" sz="2000" dirty="0">
                <a:latin typeface="Arial" pitchFamily="34" charset="0"/>
                <a:cs typeface="Arial" pitchFamily="34" charset="0"/>
              </a:rPr>
              <a:t>Creativity can be considered the main digital literacy skill. The mind of a student should be creative in order to be able to use online communication (Kara, 2020). </a:t>
            </a:r>
          </a:p>
          <a:p>
            <a:pPr algn="just"/>
            <a:r>
              <a:rPr lang="en-US" sz="2000" dirty="0">
                <a:latin typeface="Arial" pitchFamily="34" charset="0"/>
                <a:cs typeface="Arial" pitchFamily="34" charset="0"/>
              </a:rPr>
              <a:t>Effective communication is another important skill for digital literacy. In order to collaborate online, students must have communication skills. </a:t>
            </a:r>
          </a:p>
          <a:p>
            <a:pPr algn="just"/>
            <a:r>
              <a:rPr lang="en-US" sz="2000" dirty="0">
                <a:latin typeface="Arial" pitchFamily="34" charset="0"/>
                <a:cs typeface="Arial" pitchFamily="34" charset="0"/>
              </a:rPr>
              <a:t>Critical thinking is also important as students need to know exactly what they need to collaborate on with their colleagues or even their tutors (</a:t>
            </a:r>
            <a:r>
              <a:rPr lang="en-US" sz="2000" dirty="0" err="1">
                <a:latin typeface="Arial" pitchFamily="34" charset="0"/>
                <a:cs typeface="Arial" pitchFamily="34" charset="0"/>
              </a:rPr>
              <a:t>Walliman</a:t>
            </a:r>
            <a:r>
              <a:rPr lang="en-US" sz="2000" dirty="0">
                <a:latin typeface="Arial" pitchFamily="34" charset="0"/>
                <a:cs typeface="Arial" pitchFamily="34" charset="0"/>
              </a:rPr>
              <a:t>, 2021). </a:t>
            </a:r>
          </a:p>
          <a:p>
            <a:pPr algn="just"/>
            <a:endParaRPr lang="en-US" sz="2000" dirty="0">
              <a:latin typeface="Arial" pitchFamily="34" charset="0"/>
              <a:cs typeface="Arial" pitchFamily="34" charset="0"/>
            </a:endParaRPr>
          </a:p>
        </p:txBody>
      </p:sp>
      <p:sp>
        <p:nvSpPr>
          <p:cNvPr id="4" name="Rectangle 3"/>
          <p:cNvSpPr/>
          <p:nvPr/>
        </p:nvSpPr>
        <p:spPr>
          <a:xfrm>
            <a:off x="2133600" y="457200"/>
            <a:ext cx="6477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Bumbu</a:t>
            </a:r>
            <a:r>
              <a:rPr lang="en-US" sz="2400" dirty="0">
                <a:solidFill>
                  <a:schemeClr val="accent1"/>
                </a:solidFill>
                <a:latin typeface="Arial" pitchFamily="34" charset="0"/>
                <a:cs typeface="Arial" pitchFamily="34" charset="0"/>
              </a:rPr>
              <a:t> Maria Francisca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2121820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3657600" cy="4854608"/>
          </a:xfrm>
        </p:spPr>
        <p:txBody>
          <a:bodyPr>
            <a:normAutofit/>
          </a:bodyPr>
          <a:lstStyle/>
          <a:p>
            <a:pPr>
              <a:buNone/>
            </a:pPr>
            <a:r>
              <a:rPr lang="en-US" sz="2000" dirty="0"/>
              <a:t>		</a:t>
            </a:r>
            <a:r>
              <a:rPr lang="en-US" sz="2000" dirty="0">
                <a:latin typeface="Arial" pitchFamily="34" charset="0"/>
                <a:cs typeface="Arial" pitchFamily="34" charset="0"/>
              </a:rPr>
              <a:t>The students possess digital skills such as (Dawson, 2019):</a:t>
            </a:r>
          </a:p>
          <a:p>
            <a:pPr>
              <a:buFont typeface="Arial" charset="0"/>
              <a:buChar char="•"/>
            </a:pPr>
            <a:r>
              <a:rPr lang="en-US" sz="2000" dirty="0">
                <a:latin typeface="Arial" pitchFamily="34" charset="0"/>
                <a:cs typeface="Arial" pitchFamily="34" charset="0"/>
              </a:rPr>
              <a:t>Creativity</a:t>
            </a:r>
          </a:p>
          <a:p>
            <a:pPr>
              <a:buFont typeface="Arial" charset="0"/>
              <a:buChar char="•"/>
            </a:pPr>
            <a:r>
              <a:rPr lang="en-US" sz="2000" dirty="0">
                <a:latin typeface="Arial" pitchFamily="34" charset="0"/>
                <a:cs typeface="Arial" pitchFamily="34" charset="0"/>
              </a:rPr>
              <a:t>Collaboration</a:t>
            </a:r>
          </a:p>
          <a:p>
            <a:pPr>
              <a:buFont typeface="Arial" charset="0"/>
              <a:buChar char="•"/>
            </a:pPr>
            <a:r>
              <a:rPr lang="en-US" sz="2000" dirty="0">
                <a:latin typeface="Arial" pitchFamily="34" charset="0"/>
                <a:cs typeface="Arial" pitchFamily="34" charset="0"/>
              </a:rPr>
              <a:t>Effective communication</a:t>
            </a:r>
          </a:p>
          <a:p>
            <a:pPr>
              <a:buFont typeface="Arial" charset="0"/>
              <a:buChar char="•"/>
            </a:pPr>
            <a:r>
              <a:rPr lang="en-US" sz="2000" dirty="0">
                <a:latin typeface="Arial" pitchFamily="34" charset="0"/>
                <a:cs typeface="Arial" pitchFamily="34" charset="0"/>
              </a:rPr>
              <a:t>Critical thinking.	</a:t>
            </a:r>
          </a:p>
          <a:p>
            <a:pPr>
              <a:buNone/>
            </a:pPr>
            <a:r>
              <a:rPr lang="en-US" sz="2000" dirty="0">
                <a:latin typeface="Arial" pitchFamily="34" charset="0"/>
                <a:cs typeface="Arial" pitchFamily="34" charset="0"/>
              </a:rPr>
              <a:t>	These skills offer the confidence that they can successfully collaborate with their colleagues and professors. </a:t>
            </a:r>
          </a:p>
        </p:txBody>
      </p:sp>
      <p:sp>
        <p:nvSpPr>
          <p:cNvPr id="25602" name="AutoShape 2"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4" name="AutoShape 4"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5606" name="AutoShape 6" descr="The figure displays the eight components of digital literacy explained by Payton and Hague. The components are creativity, critical thinking and evaluation, cultural and social understanding, collaboration, find and select information, effective communication, e-safety, and functional skill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7" name="Picture 7"/>
          <p:cNvPicPr>
            <a:picLocks noChangeAspect="1" noChangeArrowheads="1"/>
          </p:cNvPicPr>
          <p:nvPr/>
        </p:nvPicPr>
        <p:blipFill>
          <a:blip r:embed="rId2"/>
          <a:srcRect/>
          <a:stretch>
            <a:fillRect/>
          </a:stretch>
        </p:blipFill>
        <p:spPr bwMode="auto">
          <a:xfrm>
            <a:off x="4343400" y="1524000"/>
            <a:ext cx="4657725" cy="4343400"/>
          </a:xfrm>
          <a:prstGeom prst="rect">
            <a:avLst/>
          </a:prstGeom>
          <a:noFill/>
          <a:ln w="9525">
            <a:noFill/>
            <a:miter lim="800000"/>
            <a:headEnd/>
            <a:tailEnd/>
          </a:ln>
          <a:effectLst/>
        </p:spPr>
      </p:pic>
      <p:sp>
        <p:nvSpPr>
          <p:cNvPr id="7" name="Rectangle 6"/>
          <p:cNvSpPr/>
          <p:nvPr/>
        </p:nvSpPr>
        <p:spPr>
          <a:xfrm>
            <a:off x="1905000" y="228600"/>
            <a:ext cx="6400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Bumbu</a:t>
            </a:r>
            <a:r>
              <a:rPr lang="en-US" sz="2400" dirty="0">
                <a:solidFill>
                  <a:schemeClr val="accent1"/>
                </a:solidFill>
                <a:latin typeface="Arial" pitchFamily="34" charset="0"/>
                <a:cs typeface="Arial" pitchFamily="34" charset="0"/>
              </a:rPr>
              <a:t> Maria Francisca</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 Student ID: 2121820 </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
        <p:nvSpPr>
          <p:cNvPr id="8" name="TextBox 7"/>
          <p:cNvSpPr txBox="1"/>
          <p:nvPr/>
        </p:nvSpPr>
        <p:spPr>
          <a:xfrm>
            <a:off x="4267200" y="5943600"/>
            <a:ext cx="4724400" cy="830997"/>
          </a:xfrm>
          <a:prstGeom prst="rect">
            <a:avLst/>
          </a:prstGeom>
          <a:noFill/>
        </p:spPr>
        <p:txBody>
          <a:bodyPr wrap="square" rtlCol="0">
            <a:spAutoFit/>
          </a:bodyPr>
          <a:lstStyle/>
          <a:p>
            <a:r>
              <a:rPr lang="en-US" sz="16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nodeType="withEffect">
                                  <p:stCondLst>
                                    <p:cond delay="0"/>
                                  </p:stCondLst>
                                  <p:childTnLst>
                                    <p:set>
                                      <p:cBhvr>
                                        <p:cTn id="6" dur="1" fill="hold">
                                          <p:stCondLst>
                                            <p:cond delay="0"/>
                                          </p:stCondLst>
                                        </p:cTn>
                                        <p:tgtEl>
                                          <p:spTgt spid="25607"/>
                                        </p:tgtEl>
                                        <p:attrNameLst>
                                          <p:attrName>style.visibility</p:attrName>
                                        </p:attrNameLst>
                                      </p:cBhvr>
                                      <p:to>
                                        <p:strVal val="visible"/>
                                      </p:to>
                                    </p:set>
                                    <p:animEffect transition="in" filter="wedge">
                                      <p:cBhvr>
                                        <p:cTn id="7" dur="2000"/>
                                        <p:tgtEl>
                                          <p:spTgt spid="25607"/>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7" presetClass="entr" presetSubtype="4"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10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7" presetClass="entr" presetSubtype="4"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7" presetClass="entr" presetSubtype="4"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1000" fill="hold"/>
                                        <p:tgtEl>
                                          <p:spTgt spid="3">
                                            <p:txEl>
                                              <p:pRg st="4" end="4"/>
                                            </p:txEl>
                                          </p:spTgt>
                                        </p:tgtEl>
                                        <p:attrNameLst>
                                          <p:attrName>ppt_y</p:attrName>
                                        </p:attrNameLst>
                                      </p:cBhvr>
                                      <p:tavLst>
                                        <p:tav tm="0">
                                          <p:val>
                                            <p:strVal val="1+#ppt_h/2"/>
                                          </p:val>
                                        </p:tav>
                                        <p:tav tm="100000">
                                          <p:val>
                                            <p:strVal val="#ppt_y"/>
                                          </p:val>
                                        </p:tav>
                                      </p:tavLst>
                                    </p:anim>
                                  </p:childTnLst>
                                </p:cTn>
                              </p:par>
                              <p:par>
                                <p:cTn id="28" presetID="7" presetClass="entr" presetSubtype="4"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5" end="5"/>
                                            </p:txEl>
                                          </p:spTgt>
                                        </p:tgtEl>
                                        <p:attrNameLst>
                                          <p:attrName>ppt_y</p:attrName>
                                        </p:attrNameLst>
                                      </p:cBhvr>
                                      <p:tavLst>
                                        <p:tav tm="0">
                                          <p:val>
                                            <p:strVal val="1+#ppt_h/2"/>
                                          </p:val>
                                        </p:tav>
                                        <p:tav tm="100000">
                                          <p:val>
                                            <p:strVal val="#ppt_y"/>
                                          </p:val>
                                        </p:tav>
                                      </p:tavLst>
                                    </p:anim>
                                  </p:childTnLst>
                                </p:cTn>
                              </p:par>
                              <p:par>
                                <p:cTn id="32" presetID="20" presetClass="entr" presetSubtype="0" fill="hold" nodeType="withEffect">
                                  <p:stCondLst>
                                    <p:cond delay="0"/>
                                  </p:stCondLst>
                                  <p:childTnLst>
                                    <p:set>
                                      <p:cBhvr>
                                        <p:cTn id="33" dur="1" fill="hold">
                                          <p:stCondLst>
                                            <p:cond delay="0"/>
                                          </p:stCondLst>
                                        </p:cTn>
                                        <p:tgtEl>
                                          <p:spTgt spid="7">
                                            <p:txEl>
                                              <p:pRg st="0" end="0"/>
                                            </p:txEl>
                                          </p:spTgt>
                                        </p:tgtEl>
                                        <p:attrNameLst>
                                          <p:attrName>style.visibility</p:attrName>
                                        </p:attrNameLst>
                                      </p:cBhvr>
                                      <p:to>
                                        <p:strVal val="visible"/>
                                      </p:to>
                                    </p:set>
                                    <p:animEffect transition="in" filter="wedge">
                                      <p:cBhvr>
                                        <p:cTn id="34"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err="1">
                <a:latin typeface="Arial" pitchFamily="34" charset="0"/>
                <a:cs typeface="Arial" pitchFamily="34" charset="0"/>
              </a:rPr>
              <a:t>Szofia</a:t>
            </a:r>
            <a:r>
              <a:rPr lang="en-US" sz="2400" dirty="0">
                <a:latin typeface="Arial" pitchFamily="34" charset="0"/>
                <a:cs typeface="Arial" pitchFamily="34" charset="0"/>
              </a:rPr>
              <a:t> </a:t>
            </a:r>
            <a:r>
              <a:rPr lang="en-US" sz="2400" dirty="0" err="1">
                <a:latin typeface="Arial" pitchFamily="34" charset="0"/>
                <a:cs typeface="Arial" pitchFamily="34" charset="0"/>
              </a:rPr>
              <a:t>Ibolya</a:t>
            </a:r>
            <a:r>
              <a:rPr lang="en-US" sz="2400" dirty="0">
                <a:latin typeface="Arial" pitchFamily="34" charset="0"/>
                <a:cs typeface="Arial" pitchFamily="34" charset="0"/>
              </a:rPr>
              <a:t> </a:t>
            </a:r>
            <a:r>
              <a:rPr lang="en-US" sz="2400" dirty="0" err="1">
                <a:latin typeface="Arial" pitchFamily="34" charset="0"/>
                <a:cs typeface="Arial" pitchFamily="34" charset="0"/>
              </a:rPr>
              <a:t>Dezsi</a:t>
            </a:r>
            <a:br>
              <a:rPr lang="en-US" sz="2400" dirty="0">
                <a:latin typeface="Arial" pitchFamily="34" charset="0"/>
                <a:cs typeface="Arial" pitchFamily="34" charset="0"/>
              </a:rPr>
            </a:br>
            <a:r>
              <a:rPr lang="en-US" sz="2400" dirty="0">
                <a:latin typeface="Arial" pitchFamily="34" charset="0"/>
                <a:cs typeface="Arial" pitchFamily="34" charset="0"/>
              </a:rPr>
              <a:t>Student ID: 2110294</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dirty="0"/>
          </a:p>
        </p:txBody>
      </p:sp>
      <p:pic>
        <p:nvPicPr>
          <p:cNvPr id="31746" name="Picture 2" descr="No description available."/>
          <p:cNvPicPr>
            <a:picLocks noChangeAspect="1" noChangeArrowheads="1"/>
          </p:cNvPicPr>
          <p:nvPr/>
        </p:nvPicPr>
        <p:blipFill>
          <a:blip r:embed="rId2"/>
          <a:srcRect/>
          <a:stretch>
            <a:fillRect/>
          </a:stretch>
        </p:blipFill>
        <p:spPr bwMode="auto">
          <a:xfrm>
            <a:off x="1828800" y="1676400"/>
            <a:ext cx="5422900" cy="46482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31746"/>
                                        </p:tgtEl>
                                        <p:attrNameLst>
                                          <p:attrName>style.visibility</p:attrName>
                                        </p:attrNameLst>
                                      </p:cBhvr>
                                      <p:to>
                                        <p:strVal val="visible"/>
                                      </p:to>
                                    </p:set>
                                    <p:animEffect transition="in" filter="dissolve">
                                      <p:cBhvr>
                                        <p:cTn id="11" dur="500"/>
                                        <p:tgtEl>
                                          <p:spTgt spid="317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br>
              <a:rPr lang="en-US" b="1" dirty="0">
                <a:latin typeface="Arial" pitchFamily="34" charset="0"/>
                <a:cs typeface="Arial" pitchFamily="34" charset="0"/>
              </a:rPr>
            </a:br>
            <a:r>
              <a:rPr lang="en-US" sz="2700" dirty="0" err="1">
                <a:latin typeface="Arial" pitchFamily="34" charset="0"/>
                <a:cs typeface="Arial" pitchFamily="34" charset="0"/>
              </a:rPr>
              <a:t>Szofia</a:t>
            </a:r>
            <a:r>
              <a:rPr lang="en-US" sz="2700" dirty="0">
                <a:latin typeface="Arial" pitchFamily="34" charset="0"/>
                <a:cs typeface="Arial" pitchFamily="34" charset="0"/>
              </a:rPr>
              <a:t> </a:t>
            </a:r>
            <a:r>
              <a:rPr lang="en-US" sz="2700" dirty="0" err="1">
                <a:latin typeface="Arial" pitchFamily="34" charset="0"/>
                <a:cs typeface="Arial" pitchFamily="34" charset="0"/>
              </a:rPr>
              <a:t>Ibolya</a:t>
            </a:r>
            <a:r>
              <a:rPr lang="en-US" sz="2700" dirty="0">
                <a:latin typeface="Arial" pitchFamily="34" charset="0"/>
                <a:cs typeface="Arial" pitchFamily="34" charset="0"/>
              </a:rPr>
              <a:t> </a:t>
            </a:r>
            <a:r>
              <a:rPr lang="en-US" sz="2700" dirty="0" err="1">
                <a:latin typeface="Arial" pitchFamily="34" charset="0"/>
                <a:cs typeface="Arial" pitchFamily="34" charset="0"/>
              </a:rPr>
              <a:t>Dezsi</a:t>
            </a:r>
            <a:br>
              <a:rPr lang="en-US" sz="2700" dirty="0">
                <a:latin typeface="Arial" pitchFamily="34" charset="0"/>
                <a:cs typeface="Arial" pitchFamily="34" charset="0"/>
              </a:rPr>
            </a:br>
            <a:r>
              <a:rPr lang="en-US" sz="2700" dirty="0">
                <a:latin typeface="Arial" pitchFamily="34" charset="0"/>
                <a:cs typeface="Arial" pitchFamily="34" charset="0"/>
              </a:rPr>
              <a:t>Student ID: 2110294</a:t>
            </a:r>
            <a:br>
              <a:rPr lang="en-US" sz="2700" dirty="0">
                <a:latin typeface="Arial" pitchFamily="34" charset="0"/>
                <a:cs typeface="Arial" pitchFamily="34" charset="0"/>
              </a:rPr>
            </a:br>
            <a:r>
              <a:rPr lang="en-US" sz="2700" dirty="0">
                <a:latin typeface="Arial" pitchFamily="34" charset="0"/>
                <a:cs typeface="Arial" pitchFamily="34" charset="0"/>
              </a:rPr>
              <a:t>Course: Digital Skills and Research Methods </a:t>
            </a:r>
            <a:br>
              <a:rPr lang="en-US" sz="2700" dirty="0">
                <a:latin typeface="Arial" pitchFamily="34" charset="0"/>
                <a:cs typeface="Arial" pitchFamily="34" charset="0"/>
              </a:rPr>
            </a:br>
            <a:endParaRPr lang="en-US" b="1" dirty="0">
              <a:latin typeface="Arial" pitchFamily="34" charset="0"/>
              <a:cs typeface="Arial" pitchFamily="34" charset="0"/>
            </a:endParaRPr>
          </a:p>
        </p:txBody>
      </p:sp>
      <p:sp>
        <p:nvSpPr>
          <p:cNvPr id="3" name="Content Placeholder 2"/>
          <p:cNvSpPr>
            <a:spLocks noGrp="1"/>
          </p:cNvSpPr>
          <p:nvPr>
            <p:ph idx="1"/>
          </p:nvPr>
        </p:nvSpPr>
        <p:spPr>
          <a:xfrm>
            <a:off x="457200" y="1676400"/>
            <a:ext cx="8229600" cy="4778408"/>
          </a:xfrm>
        </p:spPr>
        <p:txBody>
          <a:bodyPr/>
          <a:lstStyle/>
          <a:p>
            <a:pPr algn="ctr">
              <a:buNone/>
            </a:pPr>
            <a:r>
              <a:rPr lang="en-US" dirty="0"/>
              <a:t>		</a:t>
            </a:r>
            <a:r>
              <a:rPr lang="en-US" dirty="0">
                <a:latin typeface="Arial" pitchFamily="34" charset="0"/>
                <a:cs typeface="Arial" pitchFamily="34" charset="0"/>
              </a:rPr>
              <a:t>Proposed method</a:t>
            </a:r>
            <a:endParaRPr lang="en-US" dirty="0"/>
          </a:p>
          <a:p>
            <a:pPr algn="just">
              <a:buNone/>
            </a:pPr>
            <a:endParaRPr lang="en-US" sz="2000" dirty="0">
              <a:latin typeface="Arial" pitchFamily="34" charset="0"/>
              <a:cs typeface="Arial" pitchFamily="34" charset="0"/>
            </a:endParaRPr>
          </a:p>
          <a:p>
            <a:pPr algn="just">
              <a:buNone/>
            </a:pPr>
            <a:r>
              <a:rPr lang="en-US" sz="2000" dirty="0">
                <a:latin typeface="Arial" pitchFamily="34" charset="0"/>
                <a:cs typeface="Arial" pitchFamily="34" charset="0"/>
              </a:rPr>
              <a:t>		</a:t>
            </a:r>
            <a:r>
              <a:rPr lang="en-US" sz="1800" dirty="0">
                <a:latin typeface="Arial" pitchFamily="34" charset="0"/>
                <a:cs typeface="Arial" pitchFamily="34" charset="0"/>
              </a:rPr>
              <a:t>There are certain questions that can be asked in order to find out if students are confident in collaborating online. A poll could be created in order to get answers from other students or even from tutors (Cohen, </a:t>
            </a:r>
            <a:r>
              <a:rPr lang="en-US" sz="1800" dirty="0" err="1">
                <a:latin typeface="Arial" pitchFamily="34" charset="0"/>
                <a:cs typeface="Arial" pitchFamily="34" charset="0"/>
              </a:rPr>
              <a:t>Manion</a:t>
            </a:r>
            <a:r>
              <a:rPr lang="en-US" sz="1800" dirty="0">
                <a:latin typeface="Arial" pitchFamily="34" charset="0"/>
                <a:cs typeface="Arial" pitchFamily="34" charset="0"/>
              </a:rPr>
              <a:t>, Morrison, 2017). The poll would be set up online on the University platform. Questions could include: “Are you familiar with the UWTSD platform?”, “Do you know how to use the ‘chat’ function of the platform?”, “What digital skills you possess?”. </a:t>
            </a:r>
          </a:p>
          <a:p>
            <a:pPr algn="just">
              <a:buNone/>
            </a:pPr>
            <a:endParaRPr lang="en-US" sz="2000" dirty="0"/>
          </a:p>
        </p:txBody>
      </p:sp>
      <p:pic>
        <p:nvPicPr>
          <p:cNvPr id="24578" name="Picture 2" descr="plus points of classroom teaching"/>
          <p:cNvPicPr>
            <a:picLocks noChangeAspect="1" noChangeArrowheads="1"/>
          </p:cNvPicPr>
          <p:nvPr/>
        </p:nvPicPr>
        <p:blipFill>
          <a:blip r:embed="rId2"/>
          <a:srcRect/>
          <a:stretch>
            <a:fillRect/>
          </a:stretch>
        </p:blipFill>
        <p:spPr bwMode="auto">
          <a:xfrm>
            <a:off x="4572000" y="4343400"/>
            <a:ext cx="3829050" cy="1990726"/>
          </a:xfrm>
          <a:prstGeom prst="rect">
            <a:avLst/>
          </a:prstGeom>
          <a:noFill/>
        </p:spPr>
      </p:pic>
      <p:sp>
        <p:nvSpPr>
          <p:cNvPr id="5" name="TextBox 4"/>
          <p:cNvSpPr txBox="1"/>
          <p:nvPr/>
        </p:nvSpPr>
        <p:spPr>
          <a:xfrm>
            <a:off x="2667000" y="6334780"/>
            <a:ext cx="6324600" cy="523220"/>
          </a:xfrm>
          <a:prstGeom prst="rect">
            <a:avLst/>
          </a:prstGeom>
          <a:noFill/>
        </p:spPr>
        <p:txBody>
          <a:bodyPr wrap="square" rtlCol="0">
            <a:spAutoFit/>
          </a:bodyPr>
          <a:lstStyle/>
          <a:p>
            <a:r>
              <a:rPr lang="en-US" sz="14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1+#ppt_h/2"/>
                                          </p:val>
                                        </p:tav>
                                        <p:tav tm="100000">
                                          <p:val>
                                            <p:strVal val="#ppt_y"/>
                                          </p:val>
                                        </p:tav>
                                      </p:tavLst>
                                    </p:anim>
                                  </p:childTnLst>
                                </p:cTn>
                              </p:par>
                              <p:par>
                                <p:cTn id="9" presetID="8" presetClass="entr" presetSubtype="16"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amond(in)">
                                      <p:cBhvr>
                                        <p:cTn id="11" dur="20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diamond(in)">
                                      <p:cBhvr>
                                        <p:cTn id="14" dur="2000"/>
                                        <p:tgtEl>
                                          <p:spTgt spid="3">
                                            <p:txEl>
                                              <p:pRg st="2" end="2"/>
                                            </p:txEl>
                                          </p:spTgt>
                                        </p:tgtEl>
                                      </p:cBhvr>
                                    </p:animEffect>
                                  </p:childTnLst>
                                </p:cTn>
                              </p:par>
                              <p:par>
                                <p:cTn id="15" presetID="9" presetClass="entr" presetSubtype="0" fill="hold" nodeType="withEffect">
                                  <p:stCondLst>
                                    <p:cond delay="0"/>
                                  </p:stCondLst>
                                  <p:childTnLst>
                                    <p:set>
                                      <p:cBhvr>
                                        <p:cTn id="16" dur="1" fill="hold">
                                          <p:stCondLst>
                                            <p:cond delay="0"/>
                                          </p:stCondLst>
                                        </p:cTn>
                                        <p:tgtEl>
                                          <p:spTgt spid="24578"/>
                                        </p:tgtEl>
                                        <p:attrNameLst>
                                          <p:attrName>style.visibility</p:attrName>
                                        </p:attrNameLst>
                                      </p:cBhvr>
                                      <p:to>
                                        <p:strVal val="visible"/>
                                      </p:to>
                                    </p:set>
                                    <p:animEffect transition="in" filter="dissolve">
                                      <p:cBhvr>
                                        <p:cTn id="17" dur="500"/>
                                        <p:tgtEl>
                                          <p:spTgt spid="245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549808"/>
          </a:xfrm>
        </p:spPr>
        <p:txBody>
          <a:bodyPr/>
          <a:lstStyle/>
          <a:p>
            <a:pPr algn="just">
              <a:buNone/>
            </a:pPr>
            <a:r>
              <a:rPr lang="en-US" dirty="0"/>
              <a:t>		</a:t>
            </a:r>
            <a:r>
              <a:rPr lang="en-US" sz="2000" dirty="0">
                <a:latin typeface="Arial" pitchFamily="34" charset="0"/>
                <a:cs typeface="Arial" pitchFamily="34" charset="0"/>
              </a:rPr>
              <a:t>An online survey could also be set up on the student portal in order to find out if students are confident in using online collaboration. </a:t>
            </a:r>
          </a:p>
        </p:txBody>
      </p:sp>
      <p:pic>
        <p:nvPicPr>
          <p:cNvPr id="23555" name="Picture 3"/>
          <p:cNvPicPr>
            <a:picLocks noChangeAspect="1" noChangeArrowheads="1"/>
          </p:cNvPicPr>
          <p:nvPr/>
        </p:nvPicPr>
        <p:blipFill>
          <a:blip r:embed="rId2"/>
          <a:srcRect/>
          <a:stretch>
            <a:fillRect/>
          </a:stretch>
        </p:blipFill>
        <p:spPr bwMode="auto">
          <a:xfrm>
            <a:off x="2438400" y="3276600"/>
            <a:ext cx="4124325" cy="2962275"/>
          </a:xfrm>
          <a:prstGeom prst="rect">
            <a:avLst/>
          </a:prstGeom>
          <a:noFill/>
          <a:ln w="9525">
            <a:noFill/>
            <a:miter lim="800000"/>
            <a:headEnd/>
            <a:tailEnd/>
          </a:ln>
          <a:effectLst/>
        </p:spPr>
      </p:pic>
      <p:sp>
        <p:nvSpPr>
          <p:cNvPr id="4" name="Rectangle 3"/>
          <p:cNvSpPr/>
          <p:nvPr/>
        </p:nvSpPr>
        <p:spPr>
          <a:xfrm>
            <a:off x="2209800" y="228600"/>
            <a:ext cx="64770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Szofia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Ibolya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Dezsi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2110294</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
        <p:nvSpPr>
          <p:cNvPr id="5" name="TextBox 4"/>
          <p:cNvSpPr txBox="1"/>
          <p:nvPr/>
        </p:nvSpPr>
        <p:spPr>
          <a:xfrm>
            <a:off x="1600200" y="6273225"/>
            <a:ext cx="7391400" cy="584775"/>
          </a:xfrm>
          <a:prstGeom prst="rect">
            <a:avLst/>
          </a:prstGeom>
          <a:noFill/>
        </p:spPr>
        <p:txBody>
          <a:bodyPr wrap="square" rtlCol="0">
            <a:spAutoFit/>
          </a:bodyPr>
          <a:lstStyle/>
          <a:p>
            <a:r>
              <a:rPr lang="en-US" sz="1600" dirty="0">
                <a:latin typeface="Arial" pitchFamily="34" charset="0"/>
                <a:cs typeface="Arial" pitchFamily="34" charset="0"/>
              </a:rPr>
              <a:t>Source: https://writingcommons.org/wp-content/uploads/2019/12/Digital-literacy.png?ezimgfmt=ng:webp/ngcb3</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23555"/>
                                        </p:tgtEl>
                                        <p:attrNameLst>
                                          <p:attrName>style.visibility</p:attrName>
                                        </p:attrNameLst>
                                      </p:cBhvr>
                                      <p:to>
                                        <p:strVal val="visible"/>
                                      </p:to>
                                    </p:set>
                                    <p:animEffect transition="in" filter="dissolve">
                                      <p:cBhvr>
                                        <p:cTn id="7" dur="500"/>
                                        <p:tgtEl>
                                          <p:spTgt spid="23555"/>
                                        </p:tgtEl>
                                      </p:cBhvr>
                                    </p:animEffect>
                                  </p:childTnLst>
                                </p:cTn>
                              </p:par>
                              <p:par>
                                <p:cTn id="8" presetID="2" presetClass="entr" presetSubtype="4" fill="hold"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 calcmode="lin" valueType="num">
                                      <p:cBhvr additive="base">
                                        <p:cTn id="1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4">
                                            <p:txEl>
                                              <p:pRg st="0" end="0"/>
                                            </p:txEl>
                                          </p:spTgt>
                                        </p:tgtEl>
                                        <p:attrNameLst>
                                          <p:attrName>ppt_y</p:attrName>
                                        </p:attrNameLst>
                                      </p:cBhvr>
                                      <p:tavLst>
                                        <p:tav tm="0">
                                          <p:val>
                                            <p:strVal val="1+#ppt_h/2"/>
                                          </p:val>
                                        </p:tav>
                                        <p:tav tm="100000">
                                          <p:val>
                                            <p:strVal val="#ppt_y"/>
                                          </p:val>
                                        </p:tav>
                                      </p:tavLst>
                                    </p:anim>
                                  </p:childTnLst>
                                </p:cTn>
                              </p:par>
                              <p:par>
                                <p:cTn id="12" presetID="8" presetClass="entr" presetSubtype="16" fill="hold"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diamond(in)">
                                      <p:cBhvr>
                                        <p:cTn id="14"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The survey can easily be accessed by any student as it will be set up on the University portal and the results can be </a:t>
            </a:r>
            <a:r>
              <a:rPr lang="en-US" dirty="0" err="1">
                <a:latin typeface="Arial" pitchFamily="34" charset="0"/>
                <a:cs typeface="Arial" pitchFamily="34" charset="0"/>
              </a:rPr>
              <a:t>analysed</a:t>
            </a:r>
            <a:r>
              <a:rPr lang="en-US" dirty="0">
                <a:latin typeface="Arial" pitchFamily="34" charset="0"/>
                <a:cs typeface="Arial" pitchFamily="34" charset="0"/>
              </a:rPr>
              <a:t>. </a:t>
            </a:r>
          </a:p>
        </p:txBody>
      </p:sp>
      <p:sp>
        <p:nvSpPr>
          <p:cNvPr id="4" name="Rectangle 3"/>
          <p:cNvSpPr/>
          <p:nvPr/>
        </p:nvSpPr>
        <p:spPr>
          <a:xfrm>
            <a:off x="2209800" y="304800"/>
            <a:ext cx="6400800" cy="1200329"/>
          </a:xfrm>
          <a:prstGeom prst="rect">
            <a:avLst/>
          </a:prstGeom>
        </p:spPr>
        <p:txBody>
          <a:bodyPr wrap="square">
            <a:spAutoFit/>
          </a:bodyPr>
          <a:lstStyle/>
          <a:p>
            <a:pPr algn="r"/>
            <a:r>
              <a:rPr lang="en-US" sz="2400" dirty="0" err="1">
                <a:solidFill>
                  <a:schemeClr val="accent1"/>
                </a:solidFill>
                <a:latin typeface="Arial" pitchFamily="34" charset="0"/>
                <a:cs typeface="Arial" pitchFamily="34" charset="0"/>
              </a:rPr>
              <a:t>Szofia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Ibolya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Dezsi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2110294</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 </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No description available."/>
          <p:cNvPicPr>
            <a:picLocks noChangeAspect="1" noChangeArrowheads="1"/>
          </p:cNvPicPr>
          <p:nvPr/>
        </p:nvPicPr>
        <p:blipFill>
          <a:blip r:embed="rId2"/>
          <a:srcRect/>
          <a:stretch>
            <a:fillRect/>
          </a:stretch>
        </p:blipFill>
        <p:spPr bwMode="auto">
          <a:xfrm>
            <a:off x="2590800" y="1447800"/>
            <a:ext cx="4029075" cy="5086350"/>
          </a:xfrm>
          <a:prstGeom prst="rect">
            <a:avLst/>
          </a:prstGeom>
          <a:noFill/>
        </p:spPr>
      </p:pic>
      <p:sp>
        <p:nvSpPr>
          <p:cNvPr id="5" name="Rectangle 4"/>
          <p:cNvSpPr/>
          <p:nvPr/>
        </p:nvSpPr>
        <p:spPr>
          <a:xfrm>
            <a:off x="2438400" y="152400"/>
            <a:ext cx="62484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ox(in)">
                                      <p:cBhvr>
                                        <p:cTn id="7" dur="500"/>
                                        <p:tgtEl>
                                          <p:spTgt spid="5">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33794"/>
                                        </p:tgtEl>
                                        <p:attrNameLst>
                                          <p:attrName>style.visibility</p:attrName>
                                        </p:attrNameLst>
                                      </p:cBhvr>
                                      <p:to>
                                        <p:strVal val="visible"/>
                                      </p:to>
                                    </p:set>
                                    <p:anim calcmode="lin" valueType="num">
                                      <p:cBhvr additive="base">
                                        <p:cTn id="10" dur="500" fill="hold"/>
                                        <p:tgtEl>
                                          <p:spTgt spid="33794"/>
                                        </p:tgtEl>
                                        <p:attrNameLst>
                                          <p:attrName>ppt_x</p:attrName>
                                        </p:attrNameLst>
                                      </p:cBhvr>
                                      <p:tavLst>
                                        <p:tav tm="0">
                                          <p:val>
                                            <p:strVal val="#ppt_x"/>
                                          </p:val>
                                        </p:tav>
                                        <p:tav tm="100000">
                                          <p:val>
                                            <p:strVal val="#ppt_x"/>
                                          </p:val>
                                        </p:tav>
                                      </p:tavLst>
                                    </p:anim>
                                    <p:anim calcmode="lin" valueType="num">
                                      <p:cBhvr additive="base">
                                        <p:cTn id="11" dur="500" fill="hold"/>
                                        <p:tgtEl>
                                          <p:spTgt spid="337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US" sz="2400" dirty="0">
                <a:latin typeface="Arial" pitchFamily="34" charset="0"/>
                <a:cs typeface="Arial" pitchFamily="34" charset="0"/>
              </a:rPr>
              <a:t>Ana Maria </a:t>
            </a:r>
            <a:r>
              <a:rPr lang="en-US" sz="2400" dirty="0" err="1">
                <a:latin typeface="Arial" pitchFamily="34" charset="0"/>
                <a:cs typeface="Arial" pitchFamily="34" charset="0"/>
              </a:rPr>
              <a:t>Luiza</a:t>
            </a:r>
            <a:r>
              <a:rPr lang="en-US" sz="2400" dirty="0">
                <a:latin typeface="Arial" pitchFamily="34" charset="0"/>
                <a:cs typeface="Arial" pitchFamily="34" charset="0"/>
              </a:rPr>
              <a:t> </a:t>
            </a:r>
            <a:r>
              <a:rPr lang="en-US" sz="2400" dirty="0" err="1">
                <a:latin typeface="Arial" pitchFamily="34" charset="0"/>
                <a:cs typeface="Arial" pitchFamily="34" charset="0"/>
              </a:rPr>
              <a:t>Macovei</a:t>
            </a:r>
            <a:br>
              <a:rPr lang="en-US" sz="2400" dirty="0">
                <a:latin typeface="Arial" pitchFamily="34" charset="0"/>
                <a:cs typeface="Arial" pitchFamily="34" charset="0"/>
              </a:rPr>
            </a:br>
            <a:r>
              <a:rPr lang="en-US" sz="2400" dirty="0">
                <a:latin typeface="Arial" pitchFamily="34" charset="0"/>
                <a:cs typeface="Arial" pitchFamily="34" charset="0"/>
              </a:rPr>
              <a:t>Student ID: 2122577</a:t>
            </a:r>
            <a:br>
              <a:rPr lang="en-US" sz="2400" dirty="0">
                <a:latin typeface="Arial" pitchFamily="34" charset="0"/>
                <a:cs typeface="Arial" pitchFamily="34" charset="0"/>
              </a:rPr>
            </a:br>
            <a:r>
              <a:rPr lang="en-US" sz="2400" dirty="0">
                <a:latin typeface="Arial" pitchFamily="34" charset="0"/>
                <a:cs typeface="Arial" pitchFamily="34" charset="0"/>
              </a:rPr>
              <a:t>Course: Digital Skills and Research Methods</a:t>
            </a:r>
            <a:endParaRPr lang="en-US" sz="2400" b="1" dirty="0">
              <a:latin typeface="Arial" pitchFamily="34" charset="0"/>
              <a:cs typeface="Arial" pitchFamily="34" charset="0"/>
            </a:endParaRPr>
          </a:p>
        </p:txBody>
      </p:sp>
      <p:sp>
        <p:nvSpPr>
          <p:cNvPr id="3" name="Content Placeholder 2"/>
          <p:cNvSpPr>
            <a:spLocks noGrp="1"/>
          </p:cNvSpPr>
          <p:nvPr>
            <p:ph idx="1"/>
          </p:nvPr>
        </p:nvSpPr>
        <p:spPr/>
        <p:txBody>
          <a:bodyPr/>
          <a:lstStyle/>
          <a:p>
            <a:pPr algn="ctr">
              <a:buNone/>
            </a:pPr>
            <a:r>
              <a:rPr lang="en-US" b="1" dirty="0">
                <a:latin typeface="Arial" pitchFamily="34" charset="0"/>
                <a:cs typeface="Arial" pitchFamily="34" charset="0"/>
              </a:rPr>
              <a:t>	Ethical considerations</a:t>
            </a:r>
          </a:p>
          <a:p>
            <a:pPr algn="just">
              <a:buNone/>
            </a:pPr>
            <a:endParaRPr lang="en-US" sz="2400" dirty="0">
              <a:latin typeface="Arial" pitchFamily="34" charset="0"/>
              <a:cs typeface="Arial" pitchFamily="34" charset="0"/>
            </a:endParaRPr>
          </a:p>
          <a:p>
            <a:pPr algn="just">
              <a:buNone/>
            </a:pPr>
            <a:r>
              <a:rPr lang="en-US" sz="2400" dirty="0">
                <a:latin typeface="Arial" pitchFamily="34" charset="0"/>
                <a:cs typeface="Arial" pitchFamily="34" charset="0"/>
              </a:rPr>
              <a:t>		As an ethical perspective, students at UWTSD are encouraged to collaborate online when group assignments are involved. As every other University, UWTSD is not encouraging students in collaborating on individual assignments as it would be considered as unethical.</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7"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7" presetClass="entr" presetSubtype="4"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additive="base">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5"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http://2.bp.blogspot.com/_CZCC_EW7viw/TNRrXeaE1PI/AAAAAAAAACc/lJsF-cuzeGo/s1600/funnel.jpg"/>
          <p:cNvPicPr>
            <a:picLocks noChangeAspect="1" noChangeArrowheads="1"/>
          </p:cNvPicPr>
          <p:nvPr/>
        </p:nvPicPr>
        <p:blipFill>
          <a:blip r:embed="rId2"/>
          <a:srcRect/>
          <a:stretch>
            <a:fillRect/>
          </a:stretch>
        </p:blipFill>
        <p:spPr bwMode="auto">
          <a:xfrm>
            <a:off x="4572000" y="1524000"/>
            <a:ext cx="4032250" cy="4419601"/>
          </a:xfrm>
          <a:prstGeom prst="rect">
            <a:avLst/>
          </a:prstGeom>
          <a:noFill/>
        </p:spPr>
      </p:pic>
      <p:sp>
        <p:nvSpPr>
          <p:cNvPr id="5" name="TextBox 4"/>
          <p:cNvSpPr txBox="1"/>
          <p:nvPr/>
        </p:nvSpPr>
        <p:spPr>
          <a:xfrm>
            <a:off x="838200" y="1981200"/>
            <a:ext cx="3276600" cy="2308324"/>
          </a:xfrm>
          <a:prstGeom prst="rect">
            <a:avLst/>
          </a:prstGeom>
          <a:noFill/>
        </p:spPr>
        <p:txBody>
          <a:bodyPr wrap="square" rtlCol="0">
            <a:spAutoFit/>
          </a:bodyPr>
          <a:lstStyle/>
          <a:p>
            <a:r>
              <a:rPr lang="en-US" dirty="0"/>
              <a:t>	</a:t>
            </a:r>
            <a:r>
              <a:rPr lang="en-US" dirty="0">
                <a:latin typeface="Arial" pitchFamily="34" charset="0"/>
                <a:cs typeface="Arial" pitchFamily="34" charset="0"/>
              </a:rPr>
              <a:t>Students are confident that their methods of online collaboration through the University portal are ethical and they are confident that their skills are helping them in using the University platform to communicate. </a:t>
            </a:r>
          </a:p>
        </p:txBody>
      </p:sp>
      <p:sp>
        <p:nvSpPr>
          <p:cNvPr id="4" name="Rectangle 3"/>
          <p:cNvSpPr/>
          <p:nvPr/>
        </p:nvSpPr>
        <p:spPr>
          <a:xfrm>
            <a:off x="2133600" y="228600"/>
            <a:ext cx="65532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
        <p:nvSpPr>
          <p:cNvPr id="6" name="TextBox 5"/>
          <p:cNvSpPr txBox="1"/>
          <p:nvPr/>
        </p:nvSpPr>
        <p:spPr>
          <a:xfrm>
            <a:off x="4495800" y="6096000"/>
            <a:ext cx="4343400" cy="584775"/>
          </a:xfrm>
          <a:prstGeom prst="rect">
            <a:avLst/>
          </a:prstGeom>
          <a:noFill/>
        </p:spPr>
        <p:txBody>
          <a:bodyPr wrap="square" rtlCol="0">
            <a:spAutoFit/>
          </a:bodyPr>
          <a:lstStyle/>
          <a:p>
            <a:r>
              <a:rPr lang="en-US" sz="1600" dirty="0">
                <a:latin typeface="Arial" pitchFamily="34" charset="0"/>
                <a:cs typeface="Arial" pitchFamily="34" charset="0"/>
              </a:rPr>
              <a:t>Source: http://leadershipedthics.blogspot.com/</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amond(in)">
                                      <p:cBhvr>
                                        <p:cTn id="7" dur="2000"/>
                                        <p:tgtEl>
                                          <p:spTgt spid="4">
                                            <p:txEl>
                                              <p:pRg st="0" end="0"/>
                                            </p:txEl>
                                          </p:spTgt>
                                        </p:tgtEl>
                                      </p:cBhvr>
                                    </p:animEffect>
                                  </p:childTnLst>
                                </p:cTn>
                              </p:par>
                              <p:par>
                                <p:cTn id="8" presetID="7" presetClass="entr" presetSubtype="4" fill="hold"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 calcmode="lin" valueType="num">
                                      <p:cBhvr additive="base">
                                        <p:cTn id="1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1" dur="1000" fill="hold"/>
                                        <p:tgtEl>
                                          <p:spTgt spid="5">
                                            <p:txEl>
                                              <p:pRg st="0" end="0"/>
                                            </p:txEl>
                                          </p:spTgt>
                                        </p:tgtEl>
                                        <p:attrNameLst>
                                          <p:attrName>ppt_y</p:attrName>
                                        </p:attrNameLst>
                                      </p:cBhvr>
                                      <p:tavLst>
                                        <p:tav tm="0">
                                          <p:val>
                                            <p:strVal val="1+#ppt_h/2"/>
                                          </p:val>
                                        </p:tav>
                                        <p:tav tm="100000">
                                          <p:val>
                                            <p:strVal val="#ppt_y"/>
                                          </p:val>
                                        </p:tav>
                                      </p:tavLst>
                                    </p:anim>
                                  </p:childTnLst>
                                </p:cTn>
                              </p:par>
                              <p:par>
                                <p:cTn id="12" presetID="9" presetClass="entr" presetSubtype="0" fill="hold" nodeType="withEffect">
                                  <p:stCondLst>
                                    <p:cond delay="0"/>
                                  </p:stCondLst>
                                  <p:childTnLst>
                                    <p:set>
                                      <p:cBhvr>
                                        <p:cTn id="13" dur="1" fill="hold">
                                          <p:stCondLst>
                                            <p:cond delay="0"/>
                                          </p:stCondLst>
                                        </p:cTn>
                                        <p:tgtEl>
                                          <p:spTgt spid="20482"/>
                                        </p:tgtEl>
                                        <p:attrNameLst>
                                          <p:attrName>style.visibility</p:attrName>
                                        </p:attrNameLst>
                                      </p:cBhvr>
                                      <p:to>
                                        <p:strVal val="visible"/>
                                      </p:to>
                                    </p:set>
                                    <p:animEffect transition="in" filter="dissolve">
                                      <p:cBhvr>
                                        <p:cTn id="14" dur="5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buNone/>
            </a:pPr>
            <a:r>
              <a:rPr lang="en-US" sz="2400" dirty="0">
                <a:latin typeface="Arial" pitchFamily="34" charset="0"/>
                <a:cs typeface="Arial" pitchFamily="34" charset="0"/>
              </a:rPr>
              <a:t>		One of the most well known ethical issues with online collaboration between students is plagiarism. Students must be aware of the notion “collaborate” as in exchange ideas, not copy them from colleagues. </a:t>
            </a:r>
          </a:p>
        </p:txBody>
      </p:sp>
      <p:sp>
        <p:nvSpPr>
          <p:cNvPr id="4" name="Rectangle 3"/>
          <p:cNvSpPr/>
          <p:nvPr/>
        </p:nvSpPr>
        <p:spPr>
          <a:xfrm>
            <a:off x="2133600" y="228600"/>
            <a:ext cx="6553200" cy="1200329"/>
          </a:xfrm>
          <a:prstGeom prst="rect">
            <a:avLst/>
          </a:prstGeom>
        </p:spPr>
        <p:txBody>
          <a:bodyPr wrap="square">
            <a:spAutoFit/>
          </a:bodyPr>
          <a:lstStyle/>
          <a:p>
            <a:pPr algn="r"/>
            <a:r>
              <a:rPr lang="en-US" sz="2400" dirty="0">
                <a:solidFill>
                  <a:schemeClr val="accent1"/>
                </a:solidFill>
                <a:latin typeface="Arial" pitchFamily="34" charset="0"/>
                <a:cs typeface="Arial" pitchFamily="34" charset="0"/>
              </a:rPr>
              <a:t>Ana Maria </a:t>
            </a:r>
            <a:r>
              <a:rPr lang="en-US" sz="2400" dirty="0" err="1">
                <a:solidFill>
                  <a:schemeClr val="accent1"/>
                </a:solidFill>
                <a:latin typeface="Arial" pitchFamily="34" charset="0"/>
                <a:cs typeface="Arial" pitchFamily="34" charset="0"/>
              </a:rPr>
              <a:t>Luiza</a:t>
            </a:r>
            <a:r>
              <a:rPr lang="en-US" sz="2400" dirty="0">
                <a:solidFill>
                  <a:schemeClr val="accent1"/>
                </a:solidFill>
                <a:latin typeface="Arial" pitchFamily="34" charset="0"/>
                <a:cs typeface="Arial" pitchFamily="34" charset="0"/>
              </a:rPr>
              <a:t> </a:t>
            </a:r>
            <a:r>
              <a:rPr lang="en-US" sz="2400" dirty="0" err="1">
                <a:solidFill>
                  <a:schemeClr val="accent1"/>
                </a:solidFill>
                <a:latin typeface="Arial" pitchFamily="34" charset="0"/>
                <a:cs typeface="Arial" pitchFamily="34" charset="0"/>
              </a:rPr>
              <a:t>Macovei</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Student ID: 2122577</a:t>
            </a:r>
            <a:br>
              <a:rPr lang="en-US" sz="2400" dirty="0">
                <a:solidFill>
                  <a:schemeClr val="accent1"/>
                </a:solidFill>
                <a:latin typeface="Arial" pitchFamily="34" charset="0"/>
                <a:cs typeface="Arial" pitchFamily="34" charset="0"/>
              </a:rPr>
            </a:br>
            <a:r>
              <a:rPr lang="en-US" sz="2400" dirty="0">
                <a:solidFill>
                  <a:schemeClr val="accent1"/>
                </a:solidFill>
                <a:latin typeface="Arial" pitchFamily="34" charset="0"/>
                <a:cs typeface="Arial" pitchFamily="34" charset="0"/>
              </a:rPr>
              <a:t>Course: Digital Skills and Research Methods</a:t>
            </a:r>
            <a:endParaRPr lang="en-US" sz="2400" dirty="0">
              <a:solidFill>
                <a:schemeClr val="accent1"/>
              </a:solidFill>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pic>
        <p:nvPicPr>
          <p:cNvPr id="35842" name="Picture 2" descr="No description available."/>
          <p:cNvPicPr>
            <a:picLocks noChangeAspect="1" noChangeArrowheads="1"/>
          </p:cNvPicPr>
          <p:nvPr/>
        </p:nvPicPr>
        <p:blipFill>
          <a:blip r:embed="rId2"/>
          <a:srcRect/>
          <a:stretch>
            <a:fillRect/>
          </a:stretch>
        </p:blipFill>
        <p:spPr bwMode="auto">
          <a:xfrm>
            <a:off x="3505200" y="1828800"/>
            <a:ext cx="2057400" cy="3048000"/>
          </a:xfrm>
          <a:prstGeom prst="rect">
            <a:avLst/>
          </a:prstGeom>
          <a:noFill/>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nodeType="withEffect">
                                  <p:stCondLst>
                                    <p:cond delay="0"/>
                                  </p:stCondLst>
                                  <p:childTnLst>
                                    <p:set>
                                      <p:cBhvr>
                                        <p:cTn id="9" dur="1" fill="hold">
                                          <p:stCondLst>
                                            <p:cond delay="0"/>
                                          </p:stCondLst>
                                        </p:cTn>
                                        <p:tgtEl>
                                          <p:spTgt spid="35842"/>
                                        </p:tgtEl>
                                        <p:attrNameLst>
                                          <p:attrName>style.visibility</p:attrName>
                                        </p:attrNameLst>
                                      </p:cBhvr>
                                      <p:to>
                                        <p:strVal val="visible"/>
                                      </p:to>
                                    </p:set>
                                    <p:animEffect transition="in" filter="dissolve">
                                      <p:cBhvr>
                                        <p:cTn id="10" dur="500"/>
                                        <p:tgtEl>
                                          <p:spTgt spid="35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
        <p:nvSpPr>
          <p:cNvPr id="3" name="Content Placeholder 2"/>
          <p:cNvSpPr>
            <a:spLocks noGrp="1"/>
          </p:cNvSpPr>
          <p:nvPr>
            <p:ph idx="1"/>
          </p:nvPr>
        </p:nvSpPr>
        <p:spPr/>
        <p:txBody>
          <a:bodyPr/>
          <a:lstStyle/>
          <a:p>
            <a:pPr algn="ctr">
              <a:buNone/>
            </a:pPr>
            <a:r>
              <a:rPr lang="en-US" b="1" dirty="0">
                <a:latin typeface="Arial" pitchFamily="34" charset="0"/>
                <a:cs typeface="Arial" pitchFamily="34" charset="0"/>
              </a:rPr>
              <a:t>Research timeline</a:t>
            </a:r>
          </a:p>
          <a:p>
            <a:pPr algn="just">
              <a:buNone/>
            </a:pPr>
            <a:endParaRPr lang="en-US" sz="2400" dirty="0">
              <a:latin typeface="Arial" pitchFamily="34" charset="0"/>
              <a:cs typeface="Arial" pitchFamily="34" charset="0"/>
            </a:endParaRPr>
          </a:p>
          <a:p>
            <a:pPr algn="just">
              <a:buNone/>
            </a:pPr>
            <a:endParaRPr lang="en-US" sz="2400" dirty="0">
              <a:latin typeface="Arial" pitchFamily="34" charset="0"/>
              <a:cs typeface="Arial" pitchFamily="34" charset="0"/>
            </a:endParaRPr>
          </a:p>
          <a:p>
            <a:pPr algn="just">
              <a:buNone/>
            </a:pPr>
            <a:r>
              <a:rPr lang="en-US" sz="2400" dirty="0">
                <a:latin typeface="Arial" pitchFamily="34" charset="0"/>
                <a:cs typeface="Arial" pitchFamily="34" charset="0"/>
              </a:rPr>
              <a:t>		The information for this presentation can be collected at any time by creating a student survey or a poll in which students from the University can answer the question regarding their confidence to use online collaboration.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amond(in)">
                                      <p:cBhvr>
                                        <p:cTn id="10" dur="2000"/>
                                        <p:tgtEl>
                                          <p:spTgt spid="3">
                                            <p:txEl>
                                              <p:pRg st="0" end="0"/>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diamond(in)">
                                      <p:cBhvr>
                                        <p:cTn id="13"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sz="2400" dirty="0">
                <a:latin typeface="Arial" pitchFamily="34" charset="0"/>
                <a:cs typeface="Arial" pitchFamily="34" charset="0"/>
              </a:rPr>
              <a:t>The information can be </a:t>
            </a:r>
            <a:r>
              <a:rPr lang="en-US" sz="2400" dirty="0" err="1">
                <a:latin typeface="Arial" pitchFamily="34" charset="0"/>
                <a:cs typeface="Arial" pitchFamily="34" charset="0"/>
              </a:rPr>
              <a:t>analysed</a:t>
            </a:r>
            <a:r>
              <a:rPr lang="en-US" sz="2400" dirty="0">
                <a:latin typeface="Arial" pitchFamily="34" charset="0"/>
                <a:cs typeface="Arial" pitchFamily="34" charset="0"/>
              </a:rPr>
              <a:t> as soon as the survey will be closed and there are enough answers to cover the research topic.  Due to students being familiar with the University platform, the information collected will reveal the fact that students and professors indeed are confident in using online collaboration.</a:t>
            </a:r>
          </a:p>
        </p:txBody>
      </p:sp>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2" presetClass="entr" presetSubtype="4"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71600"/>
            <a:ext cx="8229600" cy="5083208"/>
          </a:xfrm>
        </p:spPr>
        <p:txBody>
          <a:bodyPr/>
          <a:lstStyle/>
          <a:p>
            <a:pPr algn="just">
              <a:buNone/>
            </a:pPr>
            <a:r>
              <a:rPr lang="en-US" dirty="0"/>
              <a:t>		</a:t>
            </a:r>
            <a:r>
              <a:rPr lang="en-US" sz="2000" dirty="0">
                <a:latin typeface="Arial" pitchFamily="34" charset="0"/>
                <a:cs typeface="Arial" pitchFamily="34" charset="0"/>
              </a:rPr>
              <a:t>Online collaboration can also improve digital skills and communication skills.</a:t>
            </a:r>
          </a:p>
        </p:txBody>
      </p:sp>
      <p:pic>
        <p:nvPicPr>
          <p:cNvPr id="29698" name="Picture 2" descr="https://lifelearners.ng/wp-content/uploads/2017/12/typical-classroom.jpg"/>
          <p:cNvPicPr>
            <a:picLocks noChangeAspect="1" noChangeArrowheads="1"/>
          </p:cNvPicPr>
          <p:nvPr/>
        </p:nvPicPr>
        <p:blipFill>
          <a:blip r:embed="rId2"/>
          <a:srcRect/>
          <a:stretch>
            <a:fillRect/>
          </a:stretch>
        </p:blipFill>
        <p:spPr bwMode="auto">
          <a:xfrm>
            <a:off x="1371600" y="2286000"/>
            <a:ext cx="7010400" cy="3990975"/>
          </a:xfrm>
          <a:prstGeom prst="rect">
            <a:avLst/>
          </a:prstGeom>
          <a:noFill/>
        </p:spPr>
      </p:pic>
      <p:sp>
        <p:nvSpPr>
          <p:cNvPr id="4" name="Title 1"/>
          <p:cNvSpPr>
            <a:spLocks noGrp="1"/>
          </p:cNvSpPr>
          <p:nvPr>
            <p:ph type="title"/>
          </p:nvPr>
        </p:nvSpPr>
        <p:spPr>
          <a:xfrm>
            <a:off x="457200" y="267494"/>
            <a:ext cx="8229600" cy="1399032"/>
          </a:xfrm>
        </p:spPr>
        <p:txBody>
          <a:bodyPr>
            <a:normAutofit fontScale="90000"/>
          </a:bodyPr>
          <a:lstStyle/>
          <a:p>
            <a:pPr algn="r"/>
            <a:r>
              <a:rPr lang="en-US" sz="2700" b="1" dirty="0" err="1">
                <a:latin typeface="Arial" pitchFamily="34" charset="0"/>
                <a:cs typeface="Arial" pitchFamily="34" charset="0"/>
              </a:rPr>
              <a:t>Parasca</a:t>
            </a:r>
            <a:r>
              <a:rPr lang="en-US" sz="2700" b="1" dirty="0">
                <a:latin typeface="Arial" pitchFamily="34" charset="0"/>
                <a:cs typeface="Arial" pitchFamily="34" charset="0"/>
              </a:rPr>
              <a:t> </a:t>
            </a:r>
            <a:r>
              <a:rPr lang="en-US" sz="2700" b="1" dirty="0" err="1">
                <a:latin typeface="Arial" pitchFamily="34" charset="0"/>
                <a:cs typeface="Arial" pitchFamily="34" charset="0"/>
              </a:rPr>
              <a:t>Petru</a:t>
            </a:r>
            <a:br>
              <a:rPr lang="en-US" sz="2700" b="1" dirty="0">
                <a:latin typeface="Arial" pitchFamily="34" charset="0"/>
                <a:cs typeface="Arial" pitchFamily="34" charset="0"/>
              </a:rPr>
            </a:br>
            <a:r>
              <a:rPr lang="en-US" sz="2700" dirty="0">
                <a:latin typeface="Arial" pitchFamily="34" charset="0"/>
                <a:cs typeface="Arial" pitchFamily="34" charset="0"/>
              </a:rPr>
              <a:t> Student ID: 2123010 </a:t>
            </a:r>
            <a:br>
              <a:rPr lang="en-US" sz="2700" dirty="0">
                <a:latin typeface="Arial" pitchFamily="34" charset="0"/>
                <a:cs typeface="Arial" pitchFamily="34" charset="0"/>
              </a:rPr>
            </a:br>
            <a:r>
              <a:rPr lang="en-US" sz="2700" dirty="0">
                <a:latin typeface="Arial" pitchFamily="34" charset="0"/>
                <a:cs typeface="Arial" pitchFamily="34" charset="0"/>
              </a:rPr>
              <a:t>Course: </a:t>
            </a:r>
            <a:r>
              <a:rPr lang="en-US" sz="2700" dirty="0">
                <a:solidFill>
                  <a:schemeClr val="accent1"/>
                </a:solidFill>
                <a:latin typeface="Arial" pitchFamily="34" charset="0"/>
                <a:cs typeface="Arial" pitchFamily="34" charset="0"/>
              </a:rPr>
              <a:t>Digital Skills and Research Methods</a:t>
            </a:r>
            <a:r>
              <a:rPr lang="en-US" sz="2700" dirty="0">
                <a:latin typeface="Arial" pitchFamily="34" charset="0"/>
                <a:cs typeface="Arial" pitchFamily="34" charset="0"/>
              </a:rPr>
              <a:t> </a:t>
            </a:r>
            <a:br>
              <a:rPr lang="en-US" sz="2400" b="1" dirty="0">
                <a:latin typeface="Arial" pitchFamily="34" charset="0"/>
                <a:cs typeface="Arial" pitchFamily="34" charset="0"/>
              </a:rPr>
            </a:br>
            <a:endParaRPr lang="en-US" sz="2400" b="1" dirty="0">
              <a:latin typeface="Arial" pitchFamily="34" charset="0"/>
              <a:cs typeface="Arial" pitchFamily="34" charset="0"/>
            </a:endParaRPr>
          </a:p>
        </p:txBody>
      </p:sp>
      <p:sp>
        <p:nvSpPr>
          <p:cNvPr id="5" name="TextBox 4"/>
          <p:cNvSpPr txBox="1"/>
          <p:nvPr/>
        </p:nvSpPr>
        <p:spPr>
          <a:xfrm>
            <a:off x="228600" y="6324600"/>
            <a:ext cx="8763000" cy="338554"/>
          </a:xfrm>
          <a:prstGeom prst="rect">
            <a:avLst/>
          </a:prstGeom>
          <a:noFill/>
        </p:spPr>
        <p:txBody>
          <a:bodyPr wrap="square" rtlCol="0">
            <a:spAutoFit/>
          </a:bodyPr>
          <a:lstStyle/>
          <a:p>
            <a:r>
              <a:rPr lang="en-US" sz="1600" dirty="0">
                <a:latin typeface="Arial" pitchFamily="34" charset="0"/>
                <a:cs typeface="Arial" pitchFamily="34" charset="0"/>
              </a:rPr>
              <a:t>Source: https://lifelearners.ng/can-classroom-learning-withstand-the-new-trends-of-elearning/</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500"/>
                                        <p:tgtEl>
                                          <p:spTgt spid="3">
                                            <p:txEl>
                                              <p:pRg st="0" end="0"/>
                                            </p:txEl>
                                          </p:spTgt>
                                        </p:tgtEl>
                                      </p:cBhvr>
                                    </p:animEffect>
                                  </p:childTnLst>
                                </p:cTn>
                              </p:par>
                              <p:par>
                                <p:cTn id="12" presetID="8" presetClass="entr" presetSubtype="16" fill="hold" nodeType="withEffect">
                                  <p:stCondLst>
                                    <p:cond delay="0"/>
                                  </p:stCondLst>
                                  <p:childTnLst>
                                    <p:set>
                                      <p:cBhvr>
                                        <p:cTn id="13" dur="1" fill="hold">
                                          <p:stCondLst>
                                            <p:cond delay="0"/>
                                          </p:stCondLst>
                                        </p:cTn>
                                        <p:tgtEl>
                                          <p:spTgt spid="29698"/>
                                        </p:tgtEl>
                                        <p:attrNameLst>
                                          <p:attrName>style.visibility</p:attrName>
                                        </p:attrNameLst>
                                      </p:cBhvr>
                                      <p:to>
                                        <p:strVal val="visible"/>
                                      </p:to>
                                    </p:set>
                                    <p:animEffect transition="in" filter="diamond(in)">
                                      <p:cBhvr>
                                        <p:cTn id="14" dur="2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itchFamily="34" charset="0"/>
                <a:cs typeface="Arial" pitchFamily="34" charset="0"/>
              </a:rPr>
              <a:t>Hypothesis</a:t>
            </a:r>
          </a:p>
        </p:txBody>
      </p:sp>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By doing this research, we can find out exactly if students at UWTSD are confident about online collaboration and technology. If they are familiar with the University platform, if they know all of its functions, if they are using the chat function and if they are satisfied with the platform.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ssolve">
                                      <p:cBhvr>
                                        <p:cTn id="1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Also by doing this research we can find out how often do students at UWTSD are collaborating online and if they are finding it easier to do it online than physically. </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a:t>
            </a:r>
          </a:p>
        </p:txBody>
      </p:sp>
      <p:sp>
        <p:nvSpPr>
          <p:cNvPr id="3" name="Content Placeholder 2"/>
          <p:cNvSpPr>
            <a:spLocks noGrp="1"/>
          </p:cNvSpPr>
          <p:nvPr>
            <p:ph idx="1"/>
          </p:nvPr>
        </p:nvSpPr>
        <p:spPr/>
        <p:txBody>
          <a:bodyPr>
            <a:normAutofit/>
          </a:bodyPr>
          <a:lstStyle/>
          <a:p>
            <a:pPr algn="just"/>
            <a:r>
              <a:rPr lang="en-US" sz="1800" dirty="0">
                <a:latin typeface="Arial" pitchFamily="34" charset="0"/>
                <a:cs typeface="Arial" pitchFamily="34" charset="0"/>
              </a:rPr>
              <a:t>Cohen, L., </a:t>
            </a:r>
            <a:r>
              <a:rPr lang="en-US" sz="1800" dirty="0" err="1">
                <a:latin typeface="Arial" pitchFamily="34" charset="0"/>
                <a:cs typeface="Arial" pitchFamily="34" charset="0"/>
              </a:rPr>
              <a:t>Manion</a:t>
            </a:r>
            <a:r>
              <a:rPr lang="en-US" sz="1800" dirty="0">
                <a:latin typeface="Arial" pitchFamily="34" charset="0"/>
                <a:cs typeface="Arial" pitchFamily="34" charset="0"/>
              </a:rPr>
              <a:t>, L., Morrison, K. (2017). Research Methods in Education. </a:t>
            </a:r>
            <a:r>
              <a:rPr lang="en-US" sz="1800" dirty="0" err="1">
                <a:latin typeface="Arial" pitchFamily="34" charset="0"/>
                <a:cs typeface="Arial" pitchFamily="34" charset="0"/>
              </a:rPr>
              <a:t>Routledge</a:t>
            </a:r>
            <a:endParaRPr lang="en-US" sz="1800" dirty="0">
              <a:latin typeface="Arial" pitchFamily="34" charset="0"/>
              <a:cs typeface="Arial" pitchFamily="34" charset="0"/>
            </a:endParaRPr>
          </a:p>
          <a:p>
            <a:pPr algn="just"/>
            <a:r>
              <a:rPr lang="en-US" sz="1800" dirty="0">
                <a:latin typeface="Arial" pitchFamily="34" charset="0"/>
                <a:cs typeface="Arial" pitchFamily="34" charset="0"/>
              </a:rPr>
              <a:t>Clark, T., Foster, L., Sloan, L., </a:t>
            </a:r>
            <a:r>
              <a:rPr lang="en-US" sz="1800" dirty="0" err="1">
                <a:latin typeface="Arial" pitchFamily="34" charset="0"/>
                <a:cs typeface="Arial" pitchFamily="34" charset="0"/>
              </a:rPr>
              <a:t>Bryman</a:t>
            </a:r>
            <a:r>
              <a:rPr lang="en-US" sz="1800" dirty="0">
                <a:latin typeface="Arial" pitchFamily="34" charset="0"/>
                <a:cs typeface="Arial" pitchFamily="34" charset="0"/>
              </a:rPr>
              <a:t>, A. (2021). </a:t>
            </a:r>
            <a:r>
              <a:rPr lang="en-US" sz="1800" dirty="0" err="1">
                <a:latin typeface="Arial" pitchFamily="34" charset="0"/>
                <a:cs typeface="Arial" pitchFamily="34" charset="0"/>
              </a:rPr>
              <a:t>Bryman's</a:t>
            </a:r>
            <a:r>
              <a:rPr lang="en-US" sz="1800" dirty="0">
                <a:latin typeface="Arial" pitchFamily="34" charset="0"/>
                <a:cs typeface="Arial" pitchFamily="34" charset="0"/>
              </a:rPr>
              <a:t> Social Research Methods. OUP Oxford</a:t>
            </a:r>
          </a:p>
          <a:p>
            <a:pPr algn="just"/>
            <a:r>
              <a:rPr lang="en-US" sz="1800" dirty="0">
                <a:latin typeface="Arial" pitchFamily="34" charset="0"/>
                <a:cs typeface="Arial" pitchFamily="34" charset="0"/>
              </a:rPr>
              <a:t>Dawson, C. (2019). Introduction to Research Methods 5th Edition: A Practical Guide for Anyone Undertaking a Research Project. Robinson Publications</a:t>
            </a:r>
          </a:p>
          <a:p>
            <a:pPr algn="just"/>
            <a:r>
              <a:rPr lang="en-US" sz="1800" dirty="0">
                <a:latin typeface="Arial" pitchFamily="34" charset="0"/>
                <a:cs typeface="Arial" pitchFamily="34" charset="0"/>
              </a:rPr>
              <a:t>Kara, H. (2020). Creative Research Methods 2e: A Practical Guide. Policy Press</a:t>
            </a:r>
          </a:p>
          <a:p>
            <a:pPr algn="just"/>
            <a:r>
              <a:rPr lang="en-US" sz="1800" dirty="0" err="1">
                <a:latin typeface="Arial" pitchFamily="34" charset="0"/>
                <a:cs typeface="Arial" pitchFamily="34" charset="0"/>
              </a:rPr>
              <a:t>Walliman</a:t>
            </a:r>
            <a:r>
              <a:rPr lang="en-US" sz="1800" dirty="0">
                <a:latin typeface="Arial" pitchFamily="34" charset="0"/>
                <a:cs typeface="Arial" pitchFamily="34" charset="0"/>
              </a:rPr>
              <a:t>, N. (2021). Research Methods: The Basics. </a:t>
            </a:r>
            <a:r>
              <a:rPr lang="en-US" sz="1800" dirty="0" err="1">
                <a:latin typeface="Arial" pitchFamily="34" charset="0"/>
                <a:cs typeface="Arial" pitchFamily="34" charset="0"/>
              </a:rPr>
              <a:t>Routledge</a:t>
            </a:r>
            <a:endParaRPr lang="en-US" sz="1800" dirty="0">
              <a:latin typeface="Arial" pitchFamily="34" charset="0"/>
              <a:cs typeface="Arial" pitchFamily="34" charset="0"/>
            </a:endParaRPr>
          </a:p>
          <a:p>
            <a:pPr algn="just"/>
            <a:endParaRPr lang="en-US" sz="1800" dirty="0">
              <a:latin typeface="Arial" pitchFamily="34" charset="0"/>
              <a:cs typeface="Arial" pitchFamily="34" charset="0"/>
            </a:endParaRPr>
          </a:p>
          <a:p>
            <a:pPr algn="just"/>
            <a:endParaRPr lang="en-US" sz="1800" dirty="0">
              <a:latin typeface="Arial" pitchFamily="34" charset="0"/>
              <a:cs typeface="Arial" pitchFamily="34" charset="0"/>
            </a:endParaRPr>
          </a:p>
          <a:p>
            <a:endParaRPr lang="en-US" dirty="0"/>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diamond(in)">
                                      <p:cBhvr>
                                        <p:cTn id="10" dur="2000"/>
                                        <p:tgtEl>
                                          <p:spTgt spid="3">
                                            <p:txEl>
                                              <p:pRg st="0" end="0"/>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diamond(in)">
                                      <p:cBhvr>
                                        <p:cTn id="13" dur="2000"/>
                                        <p:tgtEl>
                                          <p:spTgt spid="3">
                                            <p:txEl>
                                              <p:pRg st="1" end="1"/>
                                            </p:txEl>
                                          </p:spTgt>
                                        </p:tgtEl>
                                      </p:cBhvr>
                                    </p:animEffect>
                                  </p:childTnLst>
                                </p:cTn>
                              </p:par>
                              <p:par>
                                <p:cTn id="14" presetID="8" presetClass="entr" presetSubtype="16" fill="hold"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diamond(in)">
                                      <p:cBhvr>
                                        <p:cTn id="16" dur="2000"/>
                                        <p:tgtEl>
                                          <p:spTgt spid="3">
                                            <p:txEl>
                                              <p:pRg st="2" end="2"/>
                                            </p:txEl>
                                          </p:spTgt>
                                        </p:tgtEl>
                                      </p:cBhvr>
                                    </p:animEffect>
                                  </p:childTnLst>
                                </p:cTn>
                              </p:par>
                              <p:par>
                                <p:cTn id="17" presetID="8" presetClass="entr" presetSubtype="16"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diamond(in)">
                                      <p:cBhvr>
                                        <p:cTn id="19" dur="2000"/>
                                        <p:tgtEl>
                                          <p:spTgt spid="3">
                                            <p:txEl>
                                              <p:pRg st="3" end="3"/>
                                            </p:txEl>
                                          </p:spTgt>
                                        </p:tgtEl>
                                      </p:cBhvr>
                                    </p:animEffect>
                                  </p:childTnLst>
                                </p:cTn>
                              </p:par>
                              <p:par>
                                <p:cTn id="20" presetID="8" presetClass="entr" presetSubtype="16"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diamond(in)">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144</TotalTime>
  <Words>1397</Words>
  <Application>Microsoft Office PowerPoint</Application>
  <PresentationFormat>On-screen Show (4:3)</PresentationFormat>
  <Paragraphs>87</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Verdana</vt:lpstr>
      <vt:lpstr>Wingdings 2</vt:lpstr>
      <vt:lpstr>Verve</vt:lpstr>
      <vt:lpstr>How do we use technology to collaborate at UWTSD</vt:lpstr>
      <vt:lpstr>Bojila Ionela Diana  Student ID: 2121819  Course: Digital Skills and Research Methods  </vt:lpstr>
      <vt:lpstr> </vt:lpstr>
      <vt:lpstr>PowerPoint Presentation</vt:lpstr>
      <vt:lpstr>Bumbu Maria Francisca  Student ID: 2121820  Course: Digital Skills and Research Methods  </vt:lpstr>
      <vt:lpstr>Bumbu Maria Francisca  Student ID: 2121820  Course: Digital Skills and Research Methods</vt:lpstr>
      <vt:lpstr>PowerPoint Presentation</vt:lpstr>
      <vt:lpstr>PowerPoint Presentation</vt:lpstr>
      <vt:lpstr>Szofia Ibolya Dezsi Student ID: 2110294 Course: Digital Skills and Research Methods</vt:lpstr>
      <vt:lpstr> Szofia Ibolya Dezsi Student ID: 2110294 Course: Digital Skills and Research Methods  </vt:lpstr>
      <vt:lpstr>PowerPoint Presentation</vt:lpstr>
      <vt:lpstr>PowerPoint Presentation</vt:lpstr>
      <vt:lpstr>PowerPoint Presentation</vt:lpstr>
      <vt:lpstr>Ana Maria Luiza Macovei Student ID: 2122577 Course: Digital Skills and Research Methods</vt:lpstr>
      <vt:lpstr>PowerPoint Presentation</vt:lpstr>
      <vt:lpstr>PowerPoint Presentation</vt:lpstr>
      <vt:lpstr>Parasca Petru  Student ID: 2123010  Course: Digital Skills and Research Methods  </vt:lpstr>
      <vt:lpstr>Parasca Petru  Student ID: 2123010  Course: Digital Skills and Research Methods  </vt:lpstr>
      <vt:lpstr>Parasca Petru  Student ID: 2123010  Course: Digital Skills and Research Methods  </vt:lpstr>
      <vt:lpstr>Parasca Petru  Student ID: 2123010  Course: Digital Skills and Research Methods  </vt:lpstr>
      <vt:lpstr>Hypothesis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Diana Cutova</dc:creator>
  <cp:lastModifiedBy>Petru Parasca</cp:lastModifiedBy>
  <cp:revision>29</cp:revision>
  <dcterms:created xsi:type="dcterms:W3CDTF">2006-08-16T00:00:00Z</dcterms:created>
  <dcterms:modified xsi:type="dcterms:W3CDTF">2022-02-27T09:10:46Z</dcterms:modified>
</cp:coreProperties>
</file>