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0" r:id="rId4"/>
    <p:sldId id="261" r:id="rId5"/>
    <p:sldId id="262" r:id="rId6"/>
    <p:sldId id="264" r:id="rId7"/>
    <p:sldId id="263" r:id="rId8"/>
    <p:sldId id="265" r:id="rId9"/>
    <p:sldId id="266" r:id="rId10"/>
    <p:sldId id="267"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799" autoAdjust="0"/>
    <p:restoredTop sz="77281" autoAdjust="0"/>
  </p:normalViewPr>
  <p:slideViewPr>
    <p:cSldViewPr snapToGrid="0">
      <p:cViewPr varScale="1">
        <p:scale>
          <a:sx n="56" d="100"/>
          <a:sy n="56" d="100"/>
        </p:scale>
        <p:origin x="16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7320B2-62A3-4003-BB68-1991144CCC6C}" type="datetimeFigureOut">
              <a:rPr lang="en-US" smtClean="0"/>
              <a:t>7/19/2024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784C0-AE97-4380-8C6B-556B4E21954D}" type="slidenum">
              <a:rPr lang="en-US" smtClean="0"/>
              <a:t>‹#›</a:t>
            </a:fld>
            <a:endParaRPr lang="en-US"/>
          </a:p>
        </p:txBody>
      </p:sp>
    </p:spTree>
    <p:extLst>
      <p:ext uri="{BB962C8B-B14F-4D97-AF65-F5344CB8AC3E}">
        <p14:creationId xmlns:p14="http://schemas.microsoft.com/office/powerpoint/2010/main" val="3545943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A784C0-AE97-4380-8C6B-556B4E21954D}" type="slidenum">
              <a:rPr lang="en-US" smtClean="0"/>
              <a:t>1</a:t>
            </a:fld>
            <a:endParaRPr lang="en-US"/>
          </a:p>
        </p:txBody>
      </p:sp>
    </p:spTree>
    <p:extLst>
      <p:ext uri="{BB962C8B-B14F-4D97-AF65-F5344CB8AC3E}">
        <p14:creationId xmlns:p14="http://schemas.microsoft.com/office/powerpoint/2010/main" val="298481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Effective Management is a very essential element that determines success in organizations, it covers managerial principles, functions, positions, and behavior. Knowledge of these elements enables managers to be efficient in handling people and create effective working conditions (Dar,2022). This presentation focuses on the key management theories and roles and responsibilities of managers and the effect of supportive and fair management behaviors on employees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2</a:t>
            </a:fld>
            <a:endParaRPr lang="en-US"/>
          </a:p>
        </p:txBody>
      </p:sp>
    </p:spTree>
    <p:extLst>
      <p:ext uri="{BB962C8B-B14F-4D97-AF65-F5344CB8AC3E}">
        <p14:creationId xmlns:p14="http://schemas.microsoft.com/office/powerpoint/2010/main" val="260846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Managerial Principles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Scientific Management (Frederick Taylor):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principle encourages achievement of the maximum performance with less resources expended by enhancing the use of standardization. </a:t>
            </a:r>
            <a:r>
              <a:rPr lang="en-US" sz="1800" dirty="0">
                <a:solidFill>
                  <a:srgbClr val="101828"/>
                </a:solidFill>
                <a:effectLst/>
                <a:latin typeface="Times New Roman" panose="02020603050405020304" pitchFamily="18" charset="0"/>
                <a:ea typeface="Calibri" panose="020F0502020204030204" pitchFamily="34" charset="0"/>
                <a:cs typeface="Times New Roman" panose="02020603050405020304" pitchFamily="18" charset="0"/>
              </a:rPr>
              <a:t>Frederick Taylor waved scientific management methods, which aims at making thorough calculations and planning on how to increase working efficiency and minimize the amount of effort expended in the process (Taylor,2023)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Administrative Principles (Henri Fayol):</a:t>
            </a:r>
            <a:r>
              <a:rPr lang="en-US" sz="1800" dirty="0">
                <a:effectLst/>
                <a:latin typeface="Times New Roman" panose="02020603050405020304" pitchFamily="18" charset="0"/>
                <a:ea typeface="Calibri" panose="020F0502020204030204" pitchFamily="34" charset="0"/>
              </a:rPr>
              <a:t> Henri Fayol introduced a set of principles, which are considered as the aspects of general management: division of work, unity of command, and centralization (Ali et al., 2021). These principles are designed to facilitate and effective organizational functioning while simultaneously bringing clarity to the roles and responsibilities of managers.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3</a:t>
            </a:fld>
            <a:endParaRPr lang="en-US"/>
          </a:p>
        </p:txBody>
      </p:sp>
    </p:spTree>
    <p:extLst>
      <p:ext uri="{BB962C8B-B14F-4D97-AF65-F5344CB8AC3E}">
        <p14:creationId xmlns:p14="http://schemas.microsoft.com/office/powerpoint/2010/main" val="1096462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15000"/>
              </a:lnSpc>
              <a:spcBef>
                <a:spcPts val="0"/>
              </a:spcBef>
              <a:spcAft>
                <a:spcPts val="800"/>
              </a:spcAft>
              <a:buClrTx/>
              <a:buSzTx/>
              <a:buFontTx/>
              <a:buNone/>
              <a:tabLst>
                <a:tab pos="457200" algn="l"/>
              </a:tabLst>
              <a:defRP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Managerial Principles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Human Relations Movement (Elton Mayo):</a:t>
            </a:r>
            <a:r>
              <a:rPr lang="en-US" sz="1800" dirty="0">
                <a:effectLst/>
                <a:latin typeface="Times New Roman" panose="02020603050405020304" pitchFamily="18" charset="0"/>
                <a:ea typeface="Calibri" panose="020F0502020204030204" pitchFamily="34" charset="0"/>
              </a:rPr>
              <a:t> This principle indicating the importance of social aspects, and the employees’ satisfaction, in achieving organizational goals (Muldoon et al., 2020). According to Elton Mayo, interpersonal relations, incentives and employee morale and satisfaction are important and must be factors taken into consideration to enhance productivity of employees and organizational climate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4</a:t>
            </a:fld>
            <a:endParaRPr lang="en-US"/>
          </a:p>
        </p:txBody>
      </p:sp>
    </p:spTree>
    <p:extLst>
      <p:ext uri="{BB962C8B-B14F-4D97-AF65-F5344CB8AC3E}">
        <p14:creationId xmlns:p14="http://schemas.microsoft.com/office/powerpoint/2010/main" val="71730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Managerial Functions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Planning: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Planning: Managers establish goals, determine how to achieve them and organize activities in order to achieve organizational goals. For instance, Apple intentionally arranges its products’ releasing schedules and markets for their penetration, for example, iPhones and associated marketing promotions globally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Alfes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Organizing: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Organizing: This function is about how work is arranged in order to perform the tasks and achieve objectives that have been set. Matrix organizational structure empowers innovation at Google since communication between software engineers, designers, and marketers for a project like Google Maps is enhanced (Muzaffar ,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Leading: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Leading: Managers promote employee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will enable the organization to achieve its set goals and objectives (Nurani 2022). One good example of visionary leadership is at Tesla led by Elon Musk, encouraging his teams to innovation at the highest level in the production of electric cars and renewable energy technologies.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Controlling: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Managers observe performance, weigh it against objectives and objectives and make the adjustments. For example, Toyota has set organizational standards that enhance quality control in all its factories around the world to maintain the safety features that are well-known in the vehicles such as Toyota Prius (Muzaffar ,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5</a:t>
            </a:fld>
            <a:endParaRPr lang="en-US"/>
          </a:p>
        </p:txBody>
      </p:sp>
    </p:spTree>
    <p:extLst>
      <p:ext uri="{BB962C8B-B14F-4D97-AF65-F5344CB8AC3E}">
        <p14:creationId xmlns:p14="http://schemas.microsoft.com/office/powerpoint/2010/main" val="13136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latin typeface="Arial Narrow" panose="020B0606020202030204" pitchFamily="34" charset="0"/>
              </a:rPr>
              <a:t>Managerial Principles </a:t>
            </a:r>
          </a:p>
          <a:p>
            <a:pPr marL="0" marR="0" lvl="0" indent="0" algn="l" defTabSz="914400" rtl="0" eaLnBrk="1" fontAlgn="auto" latinLnBrk="0" hangingPunct="1">
              <a:lnSpc>
                <a:spcPct val="115000"/>
              </a:lnSpc>
              <a:spcBef>
                <a:spcPts val="0"/>
              </a:spcBef>
              <a:spcAft>
                <a:spcPts val="800"/>
              </a:spcAft>
              <a:buClrTx/>
              <a:buSzTx/>
              <a:buFontTx/>
              <a:buNone/>
              <a:tabLst/>
              <a:defRP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Controlling: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Managers observe performance, weigh it against objectives and objectives and make the adjustments. For example, Toyota has set organizational standards that enhance quality control in all its factories around the world to maintain the safety features that are well-known in the vehicles such as Toyota Prius (Muzaffar ,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6</a:t>
            </a:fld>
            <a:endParaRPr lang="en-US"/>
          </a:p>
        </p:txBody>
      </p:sp>
    </p:spTree>
    <p:extLst>
      <p:ext uri="{BB962C8B-B14F-4D97-AF65-F5344CB8AC3E}">
        <p14:creationId xmlns:p14="http://schemas.microsoft.com/office/powerpoint/2010/main" val="149788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Managerial Roles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Interpersonal Roles (Henry Mintzberg):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Organizations provide managers as figureheads, leaders, and liaisons with a focus on people. For instance, Satya Nadella, the CEO at Microsoft, actively communicates with employees through Townhall Meetings so they are closely aligned with the company goals and vision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Kirisci-Sarikaya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Sonmez</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Informational Roles: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Managers act as information filter, transmitter, and public relations personnel who control access to information in an organization. For example, the CEO of Apple Tim Cook uses his speeches and presentations with the media to deliver information target groups on new developments of products or plans (Nurani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Decisional Roles: </a:t>
            </a:r>
            <a:r>
              <a:rPr lang="en-US" sz="1800" dirty="0">
                <a:effectLst/>
                <a:latin typeface="Times New Roman" panose="02020603050405020304" pitchFamily="18" charset="0"/>
                <a:ea typeface="Calibri" panose="020F0502020204030204" pitchFamily="34" charset="0"/>
              </a:rPr>
              <a:t>Leaders quantify as </a:t>
            </a:r>
            <a:r>
              <a:rPr lang="en-US" sz="1800" dirty="0" err="1">
                <a:effectLst/>
                <a:latin typeface="Times New Roman" panose="02020603050405020304" pitchFamily="18" charset="0"/>
                <a:ea typeface="Calibri" panose="020F0502020204030204" pitchFamily="34" charset="0"/>
              </a:rPr>
              <a:t>enteprenuers</a:t>
            </a:r>
            <a:r>
              <a:rPr lang="en-US" sz="1800" dirty="0">
                <a:effectLst/>
                <a:latin typeface="Times New Roman" panose="02020603050405020304" pitchFamily="18" charset="0"/>
                <a:ea typeface="Calibri" panose="020F0502020204030204" pitchFamily="34" charset="0"/>
              </a:rPr>
              <a:t>, disturbance handlers, resource </a:t>
            </a:r>
            <a:r>
              <a:rPr lang="en-US" sz="1800" dirty="0" err="1">
                <a:effectLst/>
                <a:latin typeface="Times New Roman" panose="02020603050405020304" pitchFamily="18" charset="0"/>
                <a:ea typeface="Calibri" panose="020F0502020204030204" pitchFamily="34" charset="0"/>
              </a:rPr>
              <a:t>allocaters</a:t>
            </a:r>
            <a:r>
              <a:rPr lang="en-US" sz="1800" dirty="0">
                <a:effectLst/>
                <a:latin typeface="Times New Roman" panose="02020603050405020304" pitchFamily="18" charset="0"/>
                <a:ea typeface="Calibri" panose="020F0502020204030204" pitchFamily="34" charset="0"/>
              </a:rPr>
              <a:t>, and </a:t>
            </a:r>
            <a:r>
              <a:rPr lang="en-US" sz="1800" dirty="0" err="1">
                <a:effectLst/>
                <a:latin typeface="Times New Roman" panose="02020603050405020304" pitchFamily="18" charset="0"/>
                <a:ea typeface="Calibri" panose="020F0502020204030204" pitchFamily="34" charset="0"/>
              </a:rPr>
              <a:t>negotators</a:t>
            </a:r>
            <a:r>
              <a:rPr lang="en-US" sz="1800" dirty="0">
                <a:effectLst/>
                <a:latin typeface="Times New Roman" panose="02020603050405020304" pitchFamily="18" charset="0"/>
                <a:ea typeface="Calibri" panose="020F0502020204030204" pitchFamily="34" charset="0"/>
              </a:rPr>
              <a:t>, all very essential in decision making on strategic matters. In different crises like in the case of their recalls, leaders in Johnson &amp; Johnson are involved in fast decision making to retain consumers’ confidence (Muzaffar ,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7</a:t>
            </a:fld>
            <a:endParaRPr lang="en-US"/>
          </a:p>
        </p:txBody>
      </p:sp>
    </p:spTree>
    <p:extLst>
      <p:ext uri="{BB962C8B-B14F-4D97-AF65-F5344CB8AC3E}">
        <p14:creationId xmlns:p14="http://schemas.microsoft.com/office/powerpoint/2010/main" val="4183641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Effective Managerial </a:t>
            </a:r>
            <a:r>
              <a:rPr lang="en-US" sz="1800" b="1"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Supporting Employees to Move Forward: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Managers engage in a variety of custom designed coaching, training, and leadership development initiatives. For instance, Google’s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CareerGuru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an innovative program that connects employees with coaches to improve their knowledge and promote career growth (Nurani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Font typeface="+mj-lt"/>
              <a:buAutoNum type="arabicPeriod"/>
              <a:tabLst>
                <a:tab pos="457200" algn="l"/>
              </a:tabLs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Treating Employees Decently and Fairly: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Managers maintain manners and focus on professional interactions, empathy, and equality in the workplace. The concern about pay equity audits, and equal and diverse hiring leads to fairness and improved organizational satisfaction.</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Implications on Employees.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8</a:t>
            </a:fld>
            <a:endParaRPr lang="en-US"/>
          </a:p>
        </p:txBody>
      </p:sp>
    </p:spTree>
    <p:extLst>
      <p:ext uri="{BB962C8B-B14F-4D97-AF65-F5344CB8AC3E}">
        <p14:creationId xmlns:p14="http://schemas.microsoft.com/office/powerpoint/2010/main" val="2616112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Implications on Employees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feel more valued and empowered resulting in improved levels of satisfaction, engagement and organizational commitment.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With productivity, thus results to reduced turnover and enhanced measure on employee retention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Alfes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positive organizational culture appears, which enhances cooperation and creativity.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9</a:t>
            </a:fld>
            <a:endParaRPr lang="en-US"/>
          </a:p>
        </p:txBody>
      </p:sp>
    </p:spTree>
    <p:extLst>
      <p:ext uri="{BB962C8B-B14F-4D97-AF65-F5344CB8AC3E}">
        <p14:creationId xmlns:p14="http://schemas.microsoft.com/office/powerpoint/2010/main" val="908269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Achieving organizational success depends critically on the use of effective management techniques that are backed by concrete instances of fairness and leadership. Managers can improve employee well-being and organizational performance by creating supportive settings and treating employees fairly. This allows for continuous growth and adaptation in ever-changing corporate conditions.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10</a:t>
            </a:fld>
            <a:endParaRPr lang="en-US"/>
          </a:p>
        </p:txBody>
      </p:sp>
    </p:spTree>
    <p:extLst>
      <p:ext uri="{BB962C8B-B14F-4D97-AF65-F5344CB8AC3E}">
        <p14:creationId xmlns:p14="http://schemas.microsoft.com/office/powerpoint/2010/main" val="2951038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200"/>
              </a:spcAft>
            </a:pPr>
            <a:r>
              <a:rPr lang="en-US"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a:t>
            </a: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 S.A., 2022. The relevance of Taylor's scientific management in the modern era.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Psychology and Political Science (JPPS)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(06), pp.1-6.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Taylor, F.W., 2023. the Rise of Scientific Management.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Quantified Worker: Law and Technology in the Modern Workplace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 I.,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Nayan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F.K.,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Sarker</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M.A.R.,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Kadery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M.T.R.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Firmansah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 2021. Management Skill Development of Academic Institutional Heads in Bangladesh: A Conceptual Study on Henri Fayol’s Management Principles.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Human Resource Studies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pp.1-15.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Muldoon, J.,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Bendickson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Bauman, A. and Liguori, E.W., 2020. Reassessing Elton Mayo: clarifying contradictions and context.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 History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26</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pp.165-185.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Muzaffar, K., 2022. MANAGERIAL FUNCTIONS WITHIN THE ORGANIZATION.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Yosh</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Tadqiqotchi</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Jurnali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pp.211-216.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Kumar, P., 2015. An analytical study on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mintzberg’s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framework: Managerial roles.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 in Management &amp; Business Studies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pp.12-19.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Nurani, 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Mulyadi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Sari, R.K., 2022. Mood and Modality in Tim Cook’s Speeches: Tenor of Discourse.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Scope: Journal of English Language Teaching</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pp.102-105.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Avgoustaki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Beauregard, T.A.,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Cañibano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Muratbekova-Touron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New ways of working and the implications for employees: a systematic framework and suggestions for future research.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33</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(22), pp.4361-4385.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Kirisci-Sarikaya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Sonmez</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2023. Managerial Roles of Public Education Center Administrators: An Analysis within the Scope of Mintzberg Managerial Roles.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Submission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A784C0-AE97-4380-8C6B-556B4E21954D}" type="slidenum">
              <a:rPr lang="en-US" smtClean="0"/>
              <a:t>11</a:t>
            </a:fld>
            <a:endParaRPr lang="en-US"/>
          </a:p>
        </p:txBody>
      </p:sp>
    </p:spTree>
    <p:extLst>
      <p:ext uri="{BB962C8B-B14F-4D97-AF65-F5344CB8AC3E}">
        <p14:creationId xmlns:p14="http://schemas.microsoft.com/office/powerpoint/2010/main" val="3845017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4018560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3946389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902788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EE9BED-3B88-411C-9788-5B07689F37F5}"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2936081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EE9BED-3B88-411C-9788-5B07689F37F5}" type="datetimeFigureOut">
              <a:rPr lang="en-US" smtClean="0"/>
              <a:t>7/19/2024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154182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1231488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440568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423030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EE9BED-3B88-411C-9788-5B07689F37F5}"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426489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EE9BED-3B88-411C-9788-5B07689F37F5}" type="datetimeFigureOut">
              <a:rPr lang="en-US" smtClean="0"/>
              <a:t>7/19/2024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1731057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2022917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75590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511696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400105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1726196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3226540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EE9BED-3B88-411C-9788-5B07689F37F5}" type="datetimeFigureOut">
              <a:rPr lang="en-US" smtClean="0"/>
              <a:t>7/19/2024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1DAAE7-006A-4B29-81C2-A5248A33CC79}" type="slidenum">
              <a:rPr lang="en-US" smtClean="0"/>
              <a:t>‹#›</a:t>
            </a:fld>
            <a:endParaRPr lang="en-US"/>
          </a:p>
        </p:txBody>
      </p:sp>
    </p:spTree>
    <p:extLst>
      <p:ext uri="{BB962C8B-B14F-4D97-AF65-F5344CB8AC3E}">
        <p14:creationId xmlns:p14="http://schemas.microsoft.com/office/powerpoint/2010/main" val="297009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EEE9BED-3B88-411C-9788-5B07689F37F5}" type="datetimeFigureOut">
              <a:rPr lang="en-US" smtClean="0"/>
              <a:t>7/19/2024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81DAAE7-006A-4B29-81C2-A5248A33CC79}" type="slidenum">
              <a:rPr lang="en-US" smtClean="0"/>
              <a:t>‹#›</a:t>
            </a:fld>
            <a:endParaRPr lang="en-US"/>
          </a:p>
        </p:txBody>
      </p:sp>
    </p:spTree>
    <p:extLst>
      <p:ext uri="{BB962C8B-B14F-4D97-AF65-F5344CB8AC3E}">
        <p14:creationId xmlns:p14="http://schemas.microsoft.com/office/powerpoint/2010/main" val="17444700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F65A4-3D79-456C-8792-DBACE4721378}"/>
              </a:ext>
            </a:extLst>
          </p:cNvPr>
          <p:cNvSpPr>
            <a:spLocks noGrp="1"/>
          </p:cNvSpPr>
          <p:nvPr>
            <p:ph type="ctrTitle"/>
          </p:nvPr>
        </p:nvSpPr>
        <p:spPr>
          <a:xfrm>
            <a:off x="2085588" y="1394460"/>
            <a:ext cx="8384291" cy="3017520"/>
          </a:xfrm>
        </p:spPr>
        <p:txBody>
          <a:bodyPr/>
          <a:lstStyle/>
          <a:p>
            <a:pPr algn="ctr"/>
            <a:r>
              <a:rPr lang="en-US" sz="5400" b="1" dirty="0">
                <a:latin typeface="Arial Narrow" panose="020B0606020202030204" pitchFamily="34" charset="0"/>
                <a:cs typeface="Times New Roman" panose="02020603050405020304" pitchFamily="18" charset="0"/>
              </a:rPr>
              <a:t>Mastering Management Theories, Roles, and Impact on Employee Well-being</a:t>
            </a:r>
          </a:p>
        </p:txBody>
      </p:sp>
      <p:sp>
        <p:nvSpPr>
          <p:cNvPr id="5" name="TextBox 4">
            <a:extLst>
              <a:ext uri="{FF2B5EF4-FFF2-40B4-BE49-F238E27FC236}">
                <a16:creationId xmlns:a16="http://schemas.microsoft.com/office/drawing/2014/main" id="{6EA44EBB-F86E-4DD1-AD04-3A5267A68DF8}"/>
              </a:ext>
            </a:extLst>
          </p:cNvPr>
          <p:cNvSpPr txBox="1"/>
          <p:nvPr/>
        </p:nvSpPr>
        <p:spPr>
          <a:xfrm>
            <a:off x="2840355" y="4509433"/>
            <a:ext cx="6092190" cy="954107"/>
          </a:xfrm>
          <a:prstGeom prst="rect">
            <a:avLst/>
          </a:prstGeom>
          <a:noFill/>
        </p:spPr>
        <p:txBody>
          <a:bodyPr wrap="square">
            <a:spAutoFit/>
          </a:bodyPr>
          <a:lstStyle/>
          <a:p>
            <a:pPr algn="ctr"/>
            <a:r>
              <a:rPr lang="en-US" sz="2800" dirty="0" err="1">
                <a:latin typeface="Arial Narrow" panose="020B0606020202030204" pitchFamily="34" charset="0"/>
              </a:rPr>
              <a:t>Misba</a:t>
            </a:r>
            <a:r>
              <a:rPr lang="en-US" sz="2800" dirty="0">
                <a:latin typeface="Arial Narrow" panose="020B0606020202030204" pitchFamily="34" charset="0"/>
              </a:rPr>
              <a:t> </a:t>
            </a:r>
            <a:r>
              <a:rPr lang="en-US" sz="2800" dirty="0" smtClean="0">
                <a:latin typeface="Arial Narrow" panose="020B0606020202030204" pitchFamily="34" charset="0"/>
              </a:rPr>
              <a:t>khan</a:t>
            </a:r>
            <a:r>
              <a:rPr lang="en-US" sz="2800">
                <a:latin typeface="Arial Narrow" panose="020B0606020202030204" pitchFamily="34" charset="0"/>
              </a:rPr>
              <a:t/>
            </a:r>
            <a:br>
              <a:rPr lang="en-US" sz="2800">
                <a:latin typeface="Arial Narrow" panose="020B0606020202030204" pitchFamily="34" charset="0"/>
              </a:rPr>
            </a:br>
            <a:r>
              <a:rPr lang="en-US" sz="2800" smtClean="0">
                <a:latin typeface="Arial Narrow" panose="020B0606020202030204" pitchFamily="34" charset="0"/>
              </a:rPr>
              <a:t> </a:t>
            </a:r>
            <a:r>
              <a:rPr lang="en-US" sz="2800" dirty="0">
                <a:latin typeface="Arial Narrow" panose="020B0606020202030204" pitchFamily="34" charset="0"/>
              </a:rPr>
              <a:t>2212997</a:t>
            </a:r>
            <a:endParaRPr lang="en-US" sz="2800" dirty="0">
              <a:latin typeface="Arial Narrow" panose="020B0606020202030204" pitchFamily="34" charset="0"/>
            </a:endParaRPr>
          </a:p>
        </p:txBody>
      </p:sp>
    </p:spTree>
    <p:extLst>
      <p:ext uri="{BB962C8B-B14F-4D97-AF65-F5344CB8AC3E}">
        <p14:creationId xmlns:p14="http://schemas.microsoft.com/office/powerpoint/2010/main" val="215868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p:txBody>
          <a:bodyPr/>
          <a:lstStyle/>
          <a:p>
            <a:pPr algn="ctr"/>
            <a:r>
              <a:rPr lang="en-US" sz="5400" b="1" dirty="0">
                <a:latin typeface="Arial Narrow" panose="020B0606020202030204" pitchFamily="34" charset="0"/>
              </a:rPr>
              <a:t>Introduction</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15852" y="1853248"/>
            <a:ext cx="8196627" cy="4403090"/>
          </a:xfrm>
        </p:spPr>
        <p:txBody>
          <a:bodyPr>
            <a:normAutofit/>
          </a:bodyPr>
          <a:lstStyle/>
          <a:p>
            <a:pPr>
              <a:buFont typeface="Arial" panose="020B0604020202020204" pitchFamily="34" charset="0"/>
              <a:buChar char="•"/>
            </a:pP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Effective Management is a very essential element that determines success in organizations, it covers managerial principles, functions, positions, and behavior.</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Knowledge of these elements enables managers to be efficient in handling people and create effective working conditions (Dar,2022).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This presentation focuses on the key management theories and roles and responsibilities of managers and the effect of supportive and fair management behaviors on employees.</a:t>
            </a:r>
          </a:p>
          <a:p>
            <a:pPr>
              <a:buFont typeface="Arial" panose="020B0604020202020204" pitchFamily="34" charset="0"/>
              <a:buChar char="•"/>
            </a:pP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A3B5F868-7749-4683-9406-DB534D087827}"/>
              </a:ext>
            </a:extLst>
          </p:cNvPr>
          <p:cNvPicPr>
            <a:picLocks noGrp="1" noChangeAspect="1"/>
          </p:cNvPicPr>
          <p:nvPr>
            <p:ph sz="quarter" idx="4"/>
          </p:nvPr>
        </p:nvPicPr>
        <p:blipFill>
          <a:blip r:embed="rId3"/>
          <a:stretch>
            <a:fillRect/>
          </a:stretch>
        </p:blipFill>
        <p:spPr>
          <a:xfrm>
            <a:off x="8412479" y="2569618"/>
            <a:ext cx="3555505" cy="2970349"/>
          </a:xfrm>
          <a:prstGeom prst="rect">
            <a:avLst/>
          </a:prstGeom>
        </p:spPr>
      </p:pic>
    </p:spTree>
    <p:extLst>
      <p:ext uri="{BB962C8B-B14F-4D97-AF65-F5344CB8AC3E}">
        <p14:creationId xmlns:p14="http://schemas.microsoft.com/office/powerpoint/2010/main" val="2734620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646111" y="167013"/>
            <a:ext cx="9404723" cy="518787"/>
          </a:xfrm>
        </p:spPr>
        <p:txBody>
          <a:bodyPr/>
          <a:lstStyle/>
          <a:p>
            <a:pPr algn="ctr"/>
            <a:r>
              <a:rPr lang="en-US" sz="5400" b="1" dirty="0">
                <a:latin typeface="Arial Narrow" panose="020B0606020202030204" pitchFamily="34" charset="0"/>
              </a:rPr>
              <a:t>Managerial Principles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15850" y="1028701"/>
            <a:ext cx="8086405" cy="5829300"/>
          </a:xfrm>
        </p:spPr>
        <p:txBody>
          <a:bodyPr>
            <a:normAutofit/>
          </a:bodyPr>
          <a:lstStyle/>
          <a:p>
            <a:pPr marL="0" indent="0">
              <a:buNone/>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Scientific Management (Frederick Taylor):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This principle encourages achievement of the maximum performance with less resources expended by enhancing the use of standardization.</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Frederick Taylor waved scientific management methods, which aims at making thorough calculations and planning on how to increase working efficiency and minimize the amount of effort expended in the process (Taylor,2023).</a:t>
            </a:r>
          </a:p>
          <a:p>
            <a:pPr marL="0" indent="0">
              <a:buNone/>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Administrative Principles (Henri Fayol):</a:t>
            </a:r>
            <a:r>
              <a:rPr lang="en-US" sz="20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Henri Fayol introduced a set of principles, which are considered as the aspects of general management: division of work, unity of command, and centralization (Ali et al., 2021).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These principles are designed to facilitate and effective organizational functioning while simultaneously bringing clarity to the roles and responsibilities of managers</a:t>
            </a:r>
          </a:p>
        </p:txBody>
      </p:sp>
      <p:pic>
        <p:nvPicPr>
          <p:cNvPr id="8" name="Content Placeholder 7">
            <a:extLst>
              <a:ext uri="{FF2B5EF4-FFF2-40B4-BE49-F238E27FC236}">
                <a16:creationId xmlns:a16="http://schemas.microsoft.com/office/drawing/2014/main" id="{F5ADA7CE-BE6B-4186-AC04-B9DBC4C92ECC}"/>
              </a:ext>
            </a:extLst>
          </p:cNvPr>
          <p:cNvPicPr>
            <a:picLocks noGrp="1" noChangeAspect="1"/>
          </p:cNvPicPr>
          <p:nvPr>
            <p:ph sz="quarter" idx="4"/>
          </p:nvPr>
        </p:nvPicPr>
        <p:blipFill>
          <a:blip r:embed="rId3"/>
          <a:stretch>
            <a:fillRect/>
          </a:stretch>
        </p:blipFill>
        <p:spPr>
          <a:xfrm>
            <a:off x="8302256" y="1567543"/>
            <a:ext cx="3889744" cy="2345872"/>
          </a:xfrm>
          <a:prstGeom prst="rect">
            <a:avLst/>
          </a:prstGeom>
        </p:spPr>
      </p:pic>
      <p:pic>
        <p:nvPicPr>
          <p:cNvPr id="9" name="Picture 8">
            <a:extLst>
              <a:ext uri="{FF2B5EF4-FFF2-40B4-BE49-F238E27FC236}">
                <a16:creationId xmlns:a16="http://schemas.microsoft.com/office/drawing/2014/main" id="{D9076E0A-8FEC-4051-9F9A-37B7B72AE50B}"/>
              </a:ext>
            </a:extLst>
          </p:cNvPr>
          <p:cNvPicPr>
            <a:picLocks noChangeAspect="1"/>
          </p:cNvPicPr>
          <p:nvPr/>
        </p:nvPicPr>
        <p:blipFill>
          <a:blip r:embed="rId4"/>
          <a:stretch>
            <a:fillRect/>
          </a:stretch>
        </p:blipFill>
        <p:spPr>
          <a:xfrm>
            <a:off x="8302255" y="4201328"/>
            <a:ext cx="3889745" cy="2178257"/>
          </a:xfrm>
          <a:prstGeom prst="rect">
            <a:avLst/>
          </a:prstGeom>
        </p:spPr>
      </p:pic>
    </p:spTree>
    <p:extLst>
      <p:ext uri="{BB962C8B-B14F-4D97-AF65-F5344CB8AC3E}">
        <p14:creationId xmlns:p14="http://schemas.microsoft.com/office/powerpoint/2010/main" val="2192541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p:txBody>
          <a:bodyPr/>
          <a:lstStyle/>
          <a:p>
            <a:pPr algn="ctr"/>
            <a:r>
              <a:rPr lang="en-US" sz="5400" b="1" dirty="0">
                <a:latin typeface="Arial Narrow" panose="020B0606020202030204" pitchFamily="34" charset="0"/>
              </a:rPr>
              <a:t>Managerial Principles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15851" y="1567543"/>
            <a:ext cx="6592709" cy="4837739"/>
          </a:xfrm>
        </p:spPr>
        <p:txBody>
          <a:bodyPr>
            <a:normAutofit/>
          </a:bodyPr>
          <a:lstStyle/>
          <a:p>
            <a:pPr marL="0" indent="0">
              <a:buNone/>
            </a:pPr>
            <a:r>
              <a:rPr lang="en-US" sz="2000" b="1" dirty="0">
                <a:solidFill>
                  <a:srgbClr val="FFFF00"/>
                </a:solidFill>
                <a:effectLst/>
                <a:latin typeface="Times New Roman" panose="02020603050405020304" pitchFamily="18" charset="0"/>
                <a:ea typeface="Calibri" panose="020F0502020204030204" pitchFamily="34" charset="0"/>
              </a:rPr>
              <a:t>Human Relations Movement (Elton Mayo):</a:t>
            </a:r>
            <a:r>
              <a:rPr lang="en-US" sz="2000" dirty="0">
                <a:solidFill>
                  <a:srgbClr val="FFFF00"/>
                </a:solidFill>
                <a:effectLst/>
                <a:latin typeface="Times New Roman" panose="02020603050405020304" pitchFamily="18" charset="0"/>
                <a:ea typeface="Calibri" panose="020F0502020204030204" pitchFamily="34" charset="0"/>
              </a:rPr>
              <a:t>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rPr>
              <a:t>This principle indicating the importance of social aspects, and the employees’ satisfaction, in achieving organizational goals (Muldoon et al., 2020).</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rPr>
              <a:t> According to Elton Mayo, interpersonal relations, incentives and employee morale and satisfaction are important and must be factors taken into consideration to enhance productivity of employees and organizational climate</a:t>
            </a:r>
            <a:endParaRPr lang="en-US" sz="2000" dirty="0">
              <a:effectLst/>
              <a:latin typeface="Arial Narrow" panose="020B0606020202030204" pitchFamily="34" charset="0"/>
              <a:ea typeface="Calibri" panose="020F0502020204030204" pitchFamily="34" charset="0"/>
              <a:cs typeface="Times New Roman" panose="02020603050405020304" pitchFamily="18" charset="0"/>
            </a:endParaRPr>
          </a:p>
        </p:txBody>
      </p:sp>
      <p:pic>
        <p:nvPicPr>
          <p:cNvPr id="11" name="Content Placeholder 10">
            <a:extLst>
              <a:ext uri="{FF2B5EF4-FFF2-40B4-BE49-F238E27FC236}">
                <a16:creationId xmlns:a16="http://schemas.microsoft.com/office/drawing/2014/main" id="{C9E94A6E-60A4-45B6-8080-934A12999DA2}"/>
              </a:ext>
            </a:extLst>
          </p:cNvPr>
          <p:cNvPicPr>
            <a:picLocks noGrp="1" noChangeAspect="1"/>
          </p:cNvPicPr>
          <p:nvPr>
            <p:ph sz="quarter" idx="4"/>
          </p:nvPr>
        </p:nvPicPr>
        <p:blipFill>
          <a:blip r:embed="rId3"/>
          <a:stretch>
            <a:fillRect/>
          </a:stretch>
        </p:blipFill>
        <p:spPr>
          <a:xfrm>
            <a:off x="7037161" y="2087709"/>
            <a:ext cx="4395788" cy="3111308"/>
          </a:xfrm>
          <a:prstGeom prst="rect">
            <a:avLst/>
          </a:prstGeom>
        </p:spPr>
      </p:pic>
    </p:spTree>
    <p:extLst>
      <p:ext uri="{BB962C8B-B14F-4D97-AF65-F5344CB8AC3E}">
        <p14:creationId xmlns:p14="http://schemas.microsoft.com/office/powerpoint/2010/main" val="1399538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989011" y="138143"/>
            <a:ext cx="9404723" cy="874764"/>
          </a:xfrm>
        </p:spPr>
        <p:txBody>
          <a:bodyPr/>
          <a:lstStyle/>
          <a:p>
            <a:pPr algn="ctr"/>
            <a:r>
              <a:rPr lang="en-US" sz="4800" b="1" dirty="0">
                <a:latin typeface="Arial Narrow" panose="020B0606020202030204" pitchFamily="34" charset="0"/>
              </a:rPr>
              <a:t>Managerial Principles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118627" y="898796"/>
            <a:ext cx="8967500" cy="5821061"/>
          </a:xfrm>
        </p:spPr>
        <p:txBody>
          <a:bodyPr>
            <a:noAutofit/>
          </a:bodyPr>
          <a:lstStyle/>
          <a:p>
            <a:pPr marL="0" marR="0" lv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Planning:</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Managers establish goals, determine how to achieve them and organize activities in order to achieve organizational goals. </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For instance, Apple intentionally arranges its products’ releasing schedules and markets for their penetration, for example, iPhones and associated marketing promotions globally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Alfes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et al., 2022).</a:t>
            </a:r>
          </a:p>
          <a:p>
            <a:pPr marL="0" marR="0" lv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Organizing: </a:t>
            </a:r>
            <a:endParaRPr lang="en-US" sz="2000" b="1" dirty="0">
              <a:solidFill>
                <a:srgbClr val="FFFF00"/>
              </a:solidFill>
              <a:latin typeface="Times New Roman" panose="02020603050405020304" pitchFamily="18" charset="0"/>
              <a:ea typeface="Calibri" panose="020F0502020204030204" pitchFamily="34" charset="0"/>
              <a:cs typeface="Times New Roman" panose="02020603050405020304" pitchFamily="18" charset="0"/>
            </a:endParaRP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This function is about how work is arranged in order to perform the tasks and achieve objectives that have been set. </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Matrix organizational structure empowers innovation at Google since communication between software engineers, designers, and marketers for a project like Google Maps is enhanced (Muzaffar , 2022).</a:t>
            </a:r>
          </a:p>
        </p:txBody>
      </p:sp>
      <p:pic>
        <p:nvPicPr>
          <p:cNvPr id="11" name="Content Placeholder 10">
            <a:extLst>
              <a:ext uri="{FF2B5EF4-FFF2-40B4-BE49-F238E27FC236}">
                <a16:creationId xmlns:a16="http://schemas.microsoft.com/office/drawing/2014/main" id="{587DBC21-794D-4938-93BC-5F6CAC7CF2D5}"/>
              </a:ext>
            </a:extLst>
          </p:cNvPr>
          <p:cNvPicPr>
            <a:picLocks noGrp="1" noChangeAspect="1"/>
          </p:cNvPicPr>
          <p:nvPr>
            <p:ph sz="quarter" idx="4"/>
          </p:nvPr>
        </p:nvPicPr>
        <p:blipFill>
          <a:blip r:embed="rId3"/>
          <a:stretch>
            <a:fillRect/>
          </a:stretch>
        </p:blipFill>
        <p:spPr>
          <a:xfrm>
            <a:off x="8801099" y="1685186"/>
            <a:ext cx="3272274" cy="3835937"/>
          </a:xfrm>
          <a:prstGeom prst="rect">
            <a:avLst/>
          </a:prstGeom>
        </p:spPr>
      </p:pic>
    </p:spTree>
    <p:extLst>
      <p:ext uri="{BB962C8B-B14F-4D97-AF65-F5344CB8AC3E}">
        <p14:creationId xmlns:p14="http://schemas.microsoft.com/office/powerpoint/2010/main" val="3897788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p:txBody>
          <a:bodyPr/>
          <a:lstStyle/>
          <a:p>
            <a:pPr algn="ctr"/>
            <a:r>
              <a:rPr lang="en-US" sz="5400" b="1" dirty="0">
                <a:latin typeface="Arial Narrow" panose="020B0606020202030204" pitchFamily="34" charset="0"/>
              </a:rPr>
              <a:t>Managerial Principles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15852" y="1567543"/>
            <a:ext cx="6856280" cy="4837739"/>
          </a:xfrm>
        </p:spPr>
        <p:txBody>
          <a:bodyPr>
            <a:normAutofit/>
          </a:bodyPr>
          <a:lstStyle/>
          <a:p>
            <a:pPr marL="0" marR="0" lv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Leading:</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Managers promote employee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that will enable the organization to achieve its set goals and objectives (Nurani 2022).</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Controlling: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Managers observe performance, weigh it against objectives and objectives and make the adjustments.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For example, Toyota has set organizational standards that enhance quality control in all its factories around the world to maintain the safety features that are well-known in the vehicles such as Toyota Prius (Muzaffar , 2022).</a:t>
            </a:r>
          </a:p>
          <a:p>
            <a:pPr>
              <a:buFont typeface="Arial" panose="020B0604020202020204" pitchFamily="34" charset="0"/>
              <a:buChar char="•"/>
            </a:pP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7A7F4B51-E5E9-4CBC-9BA0-D4B9ADCD7E74}"/>
              </a:ext>
            </a:extLst>
          </p:cNvPr>
          <p:cNvPicPr>
            <a:picLocks noGrp="1" noChangeAspect="1"/>
          </p:cNvPicPr>
          <p:nvPr>
            <p:ph sz="quarter" idx="4"/>
          </p:nvPr>
        </p:nvPicPr>
        <p:blipFill>
          <a:blip r:embed="rId3"/>
          <a:stretch>
            <a:fillRect/>
          </a:stretch>
        </p:blipFill>
        <p:spPr>
          <a:xfrm>
            <a:off x="7298797" y="2647469"/>
            <a:ext cx="4677351" cy="2677886"/>
          </a:xfrm>
          <a:prstGeom prst="rect">
            <a:avLst/>
          </a:prstGeom>
        </p:spPr>
      </p:pic>
    </p:spTree>
    <p:extLst>
      <p:ext uri="{BB962C8B-B14F-4D97-AF65-F5344CB8AC3E}">
        <p14:creationId xmlns:p14="http://schemas.microsoft.com/office/powerpoint/2010/main" val="1340276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1393638" y="-29562"/>
            <a:ext cx="9404723" cy="918882"/>
          </a:xfrm>
        </p:spPr>
        <p:txBody>
          <a:bodyPr/>
          <a:lstStyle/>
          <a:p>
            <a:pPr algn="ctr"/>
            <a:r>
              <a:rPr lang="en-US" sz="4800" b="1" dirty="0">
                <a:latin typeface="Arial Narrow" panose="020B0606020202030204" pitchFamily="34" charset="0"/>
              </a:rPr>
              <a:t>Managerial Roles</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54643" y="761756"/>
            <a:ext cx="7569843" cy="6096244"/>
          </a:xfrm>
        </p:spPr>
        <p:txBody>
          <a:bodyPr>
            <a:noAutofit/>
          </a:bodyPr>
          <a:lstStyle/>
          <a:p>
            <a:pPr mar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Interpersonal Roles (Henry Mintzberg):</a:t>
            </a:r>
          </a:p>
          <a:p>
            <a:pPr>
              <a:lnSpc>
                <a:spcPct val="115000"/>
              </a:lnSpc>
              <a:spcBef>
                <a:spcPts val="0"/>
              </a:spcBef>
              <a:spcAft>
                <a:spcPts val="800"/>
              </a:spcAft>
              <a:buFont typeface="Arial" panose="020B0604020202020204" pitchFamily="34" charset="0"/>
              <a:buChar char="•"/>
              <a:tabLst>
                <a:tab pos="457200" algn="l"/>
              </a:tabLs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Organizations provide managers as figureheads, leaders, and liaisons with a focus on people.</a:t>
            </a:r>
          </a:p>
          <a:p>
            <a:pPr>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For instance, Satya Nadella, the CEO at Microsoft, actively communicates with employees through Townhall Meetings so they are closely aligned with the company goals and vision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Kirisci-Sarikaya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Sonmez</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Informational Roles: </a:t>
            </a:r>
          </a:p>
          <a:p>
            <a:pPr>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Managers act as information filter, transmitter, and public relations personnel who control access to information in an organization.</a:t>
            </a:r>
          </a:p>
          <a:p>
            <a:pPr marL="0" indent="0">
              <a:buNone/>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Decisional Roles: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Leaders quantify as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enteprenuers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disturbance handlers, resource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allocaters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negotators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all very essential in decision making on strategic matters. </a:t>
            </a:r>
          </a:p>
        </p:txBody>
      </p:sp>
      <p:pic>
        <p:nvPicPr>
          <p:cNvPr id="8" name="Content Placeholder 7">
            <a:extLst>
              <a:ext uri="{FF2B5EF4-FFF2-40B4-BE49-F238E27FC236}">
                <a16:creationId xmlns:a16="http://schemas.microsoft.com/office/drawing/2014/main" id="{ACA1FA86-7B40-4B54-B7DB-37C5C9F683BA}"/>
              </a:ext>
            </a:extLst>
          </p:cNvPr>
          <p:cNvPicPr>
            <a:picLocks noGrp="1" noChangeAspect="1"/>
          </p:cNvPicPr>
          <p:nvPr>
            <p:ph sz="quarter" idx="4"/>
          </p:nvPr>
        </p:nvPicPr>
        <p:blipFill>
          <a:blip r:embed="rId3"/>
          <a:stretch>
            <a:fillRect/>
          </a:stretch>
        </p:blipFill>
        <p:spPr>
          <a:xfrm>
            <a:off x="8079129" y="1680638"/>
            <a:ext cx="3867210" cy="3375905"/>
          </a:xfrm>
          <a:prstGeom prst="rect">
            <a:avLst/>
          </a:prstGeom>
        </p:spPr>
      </p:pic>
    </p:spTree>
    <p:extLst>
      <p:ext uri="{BB962C8B-B14F-4D97-AF65-F5344CB8AC3E}">
        <p14:creationId xmlns:p14="http://schemas.microsoft.com/office/powerpoint/2010/main" val="3744532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1226949" y="256775"/>
            <a:ext cx="9404723" cy="817063"/>
          </a:xfrm>
        </p:spPr>
        <p:txBody>
          <a:bodyPr/>
          <a:lstStyle/>
          <a:p>
            <a:pPr algn="ctr"/>
            <a:r>
              <a:rPr lang="en-US" sz="4800" b="1" dirty="0">
                <a:latin typeface="Arial Narrow" panose="020B0606020202030204" pitchFamily="34" charset="0"/>
              </a:rPr>
              <a:t>Effective Managerial Behaviors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186866" y="1295400"/>
            <a:ext cx="8499934" cy="5562600"/>
          </a:xfrm>
        </p:spPr>
        <p:txBody>
          <a:bodyPr>
            <a:noAutofit/>
          </a:bodyPr>
          <a:lstStyle/>
          <a:p>
            <a:pPr marL="0" marR="0" lvl="0" indent="0">
              <a:lnSpc>
                <a:spcPct val="115000"/>
              </a:lnSpc>
              <a:spcBef>
                <a:spcPts val="0"/>
              </a:spcBef>
              <a:spcAft>
                <a:spcPts val="800"/>
              </a:spcAft>
              <a:buNone/>
              <a:tabLst>
                <a:tab pos="457200" algn="l"/>
              </a:tabLst>
            </a:pP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1. Supporting Employees to Move Forward: </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Managers engage in a variety of custom designed coaching, training, and leadership development initiatives.</a:t>
            </a:r>
          </a:p>
          <a:p>
            <a:pPr marR="0" lvl="0">
              <a:lnSpc>
                <a:spcPct val="115000"/>
              </a:lnSpc>
              <a:spcBef>
                <a:spcPts val="0"/>
              </a:spcBef>
              <a:spcAft>
                <a:spcPts val="8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For instance, Google’s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CareerGuru</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is an innovative program that connects employees with coaches to improve their knowledge and promote career growth (Nurani 2022)</a:t>
            </a:r>
          </a:p>
          <a:p>
            <a:pPr marL="0" indent="0">
              <a:buNone/>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2. </a:t>
            </a:r>
            <a:r>
              <a:rPr lang="en-US" sz="2000" b="1"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rPr>
              <a:t>Treating Employees Decently and Fairly: </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Managers maintain manners and focus on professional interactions, empathy, and equality in the workplace.</a:t>
            </a:r>
          </a:p>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The concern about pay equity audits, and equal and diverse hiring leads to fairness and improved organizational satisfaction.</a:t>
            </a:r>
            <a:br>
              <a:rPr lang="en-US" sz="2000" dirty="0">
                <a:effectLst/>
                <a:latin typeface="Times New Roman" panose="02020603050405020304" pitchFamily="18" charset="0"/>
                <a:ea typeface="Calibri" panose="020F0502020204030204" pitchFamily="34" charset="0"/>
                <a:cs typeface="Times New Roman" panose="02020603050405020304" pitchFamily="18" charset="0"/>
              </a:rPr>
            </a:b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Implications on Employees</a:t>
            </a:r>
          </a:p>
        </p:txBody>
      </p:sp>
      <p:pic>
        <p:nvPicPr>
          <p:cNvPr id="11" name="Picture 10">
            <a:extLst>
              <a:ext uri="{FF2B5EF4-FFF2-40B4-BE49-F238E27FC236}">
                <a16:creationId xmlns:a16="http://schemas.microsoft.com/office/drawing/2014/main" id="{14844F07-C0FF-4F9C-A2DB-F63F58FD9605}"/>
              </a:ext>
            </a:extLst>
          </p:cNvPr>
          <p:cNvPicPr>
            <a:picLocks noChangeAspect="1"/>
          </p:cNvPicPr>
          <p:nvPr/>
        </p:nvPicPr>
        <p:blipFill>
          <a:blip r:embed="rId3"/>
          <a:stretch>
            <a:fillRect/>
          </a:stretch>
        </p:blipFill>
        <p:spPr>
          <a:xfrm>
            <a:off x="8686800" y="2190800"/>
            <a:ext cx="3303990" cy="3186605"/>
          </a:xfrm>
          <a:prstGeom prst="rect">
            <a:avLst/>
          </a:prstGeom>
        </p:spPr>
      </p:pic>
    </p:spTree>
    <p:extLst>
      <p:ext uri="{BB962C8B-B14F-4D97-AF65-F5344CB8AC3E}">
        <p14:creationId xmlns:p14="http://schemas.microsoft.com/office/powerpoint/2010/main" val="263338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1226949" y="256775"/>
            <a:ext cx="9404723" cy="817063"/>
          </a:xfrm>
        </p:spPr>
        <p:txBody>
          <a:bodyPr/>
          <a:lstStyle/>
          <a:p>
            <a:pPr algn="ctr"/>
            <a:r>
              <a:rPr lang="en-US" sz="4800" b="1" dirty="0">
                <a:latin typeface="Arial Narrow" panose="020B0606020202030204" pitchFamily="34" charset="0"/>
              </a:rPr>
              <a:t>Implications on Employees </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343172" y="1515319"/>
            <a:ext cx="7600090" cy="4167851"/>
          </a:xfrm>
        </p:spPr>
        <p:txBody>
          <a:bodyPr>
            <a:noAutofit/>
          </a:bodyPr>
          <a:lstStyle/>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Employees feel more valued and empowered resulting in improved levels of satisfaction, engagement and organizational commitment.</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With productivity, thus results to reduced turnover and enhanced measure on employee retention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Alfes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et al., 2022).</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positive organizational culture appears, which enhances cooperation and creativity.</a:t>
            </a:r>
          </a:p>
        </p:txBody>
      </p:sp>
      <p:pic>
        <p:nvPicPr>
          <p:cNvPr id="1028" name="Picture 4" descr="Best Ways to Reward Your Employees Without FBT Implications">
            <a:extLst>
              <a:ext uri="{FF2B5EF4-FFF2-40B4-BE49-F238E27FC236}">
                <a16:creationId xmlns:a16="http://schemas.microsoft.com/office/drawing/2014/main" id="{F41CE5BE-8B5D-47BC-AE48-7C4061DD4926}"/>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8048784" y="1295400"/>
            <a:ext cx="3898900" cy="3870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7313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87DA-9B75-48C8-8568-50ECD935E440}"/>
              </a:ext>
            </a:extLst>
          </p:cNvPr>
          <p:cNvSpPr>
            <a:spLocks noGrp="1"/>
          </p:cNvSpPr>
          <p:nvPr>
            <p:ph type="title"/>
          </p:nvPr>
        </p:nvSpPr>
        <p:spPr>
          <a:xfrm>
            <a:off x="1226949" y="256775"/>
            <a:ext cx="9404723" cy="817063"/>
          </a:xfrm>
        </p:spPr>
        <p:txBody>
          <a:bodyPr/>
          <a:lstStyle/>
          <a:p>
            <a:pPr algn="ctr"/>
            <a:r>
              <a:rPr lang="en-US" sz="4800" b="1" dirty="0">
                <a:latin typeface="Arial Narrow" panose="020B0606020202030204" pitchFamily="34" charset="0"/>
              </a:rPr>
              <a:t>Conclusion</a:t>
            </a:r>
          </a:p>
        </p:txBody>
      </p:sp>
      <p:sp>
        <p:nvSpPr>
          <p:cNvPr id="5" name="Content Placeholder 4">
            <a:extLst>
              <a:ext uri="{FF2B5EF4-FFF2-40B4-BE49-F238E27FC236}">
                <a16:creationId xmlns:a16="http://schemas.microsoft.com/office/drawing/2014/main" id="{0E1D346F-AED4-4D00-98B2-CAC46127E9FB}"/>
              </a:ext>
            </a:extLst>
          </p:cNvPr>
          <p:cNvSpPr>
            <a:spLocks noGrp="1"/>
          </p:cNvSpPr>
          <p:nvPr>
            <p:ph sz="half" idx="2"/>
          </p:nvPr>
        </p:nvSpPr>
        <p:spPr>
          <a:xfrm>
            <a:off x="2129265" y="1380943"/>
            <a:ext cx="7600090" cy="5128260"/>
          </a:xfrm>
        </p:spPr>
        <p:txBody>
          <a:bodyPr>
            <a:noAutofit/>
          </a:bodyPr>
          <a:lstStyle/>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Arial Narrow" panose="020B0606020202030204" pitchFamily="34" charset="0"/>
                <a:ea typeface="Calibri" panose="020F0502020204030204" pitchFamily="34" charset="0"/>
                <a:cs typeface="Arial" panose="020B0604020202020204" pitchFamily="34" charset="0"/>
              </a:rPr>
              <a:t>Achieving organizational success depends critically on the use of effective management techniques that are backed by concrete instances of fairness and leadership. </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Arial Narrow" panose="020B0606020202030204" pitchFamily="34" charset="0"/>
                <a:ea typeface="Calibri" panose="020F0502020204030204" pitchFamily="34" charset="0"/>
                <a:cs typeface="Arial" panose="020B0604020202020204" pitchFamily="34" charset="0"/>
              </a:rPr>
              <a:t>Managers can improve employee well-being and organizational performance by creating supportive settings and treating employees fairly. </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US" sz="2000" dirty="0">
                <a:effectLst/>
                <a:latin typeface="Arial Narrow" panose="020B0606020202030204" pitchFamily="34" charset="0"/>
                <a:ea typeface="Calibri" panose="020F0502020204030204" pitchFamily="34" charset="0"/>
                <a:cs typeface="Arial" panose="020B0604020202020204" pitchFamily="34" charset="0"/>
              </a:rPr>
              <a:t>This allows for continuous growth and adaptation in ever-changing corporate conditions.</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endParaRPr lang="en-US" sz="2000" dirty="0">
              <a:effectLst/>
              <a:latin typeface="Arial Narrow" panose="020B0606020202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81330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C6B9EC-1C75-4096-974F-571286BA2495}"/>
              </a:ext>
            </a:extLst>
          </p:cNvPr>
          <p:cNvSpPr>
            <a:spLocks noGrp="1"/>
          </p:cNvSpPr>
          <p:nvPr>
            <p:ph idx="1"/>
          </p:nvPr>
        </p:nvSpPr>
        <p:spPr>
          <a:xfrm>
            <a:off x="714692" y="1325880"/>
            <a:ext cx="10395268" cy="5532120"/>
          </a:xfrm>
        </p:spPr>
        <p:txBody>
          <a:bodyPr>
            <a:normAutofit fontScale="85000" lnSpcReduction="20000"/>
          </a:bodyPr>
          <a:lstStyle/>
          <a:p>
            <a:r>
              <a:rPr lang="en-US" dirty="0">
                <a:latin typeface="Arial Narrow" panose="020B0606020202030204" pitchFamily="34" charset="0"/>
              </a:rPr>
              <a:t>Dar, S.A., 2022. The relevance of Taylor's scientific management in the modern era. Journal of Psychology and Political Science (JPPS), 2(06), pp.1-6.</a:t>
            </a:r>
          </a:p>
          <a:p>
            <a:r>
              <a:rPr lang="en-US" dirty="0">
                <a:latin typeface="Arial Narrow" panose="020B0606020202030204" pitchFamily="34" charset="0"/>
              </a:rPr>
              <a:t>Taylor, F.W., 2023. the Rise of Scientific Management. The Quantified Worker: Law and Technology in the Modern Workplace, 9.</a:t>
            </a:r>
          </a:p>
          <a:p>
            <a:r>
              <a:rPr lang="en-US" dirty="0">
                <a:latin typeface="Arial Narrow" panose="020B0606020202030204" pitchFamily="34" charset="0"/>
              </a:rPr>
              <a:t>Ali, I., </a:t>
            </a:r>
            <a:r>
              <a:rPr lang="en-US" dirty="0" err="1">
                <a:latin typeface="Arial Narrow" panose="020B0606020202030204" pitchFamily="34" charset="0"/>
              </a:rPr>
              <a:t>Nayan</a:t>
            </a:r>
            <a:r>
              <a:rPr lang="en-US" dirty="0">
                <a:latin typeface="Arial Narrow" panose="020B0606020202030204" pitchFamily="34" charset="0"/>
              </a:rPr>
              <a:t>, F.K., </a:t>
            </a:r>
            <a:r>
              <a:rPr lang="en-US" dirty="0" err="1">
                <a:latin typeface="Arial Narrow" panose="020B0606020202030204" pitchFamily="34" charset="0"/>
              </a:rPr>
              <a:t>Sarker</a:t>
            </a:r>
            <a:r>
              <a:rPr lang="en-US" dirty="0">
                <a:latin typeface="Arial Narrow" panose="020B0606020202030204" pitchFamily="34" charset="0"/>
              </a:rPr>
              <a:t>, M.A.R., </a:t>
            </a:r>
            <a:r>
              <a:rPr lang="en-US" dirty="0" err="1">
                <a:latin typeface="Arial Narrow" panose="020B0606020202030204" pitchFamily="34" charset="0"/>
              </a:rPr>
              <a:t>Kadery</a:t>
            </a:r>
            <a:r>
              <a:rPr lang="en-US" dirty="0">
                <a:latin typeface="Arial Narrow" panose="020B0606020202030204" pitchFamily="34" charset="0"/>
              </a:rPr>
              <a:t>, M.T.R. and </a:t>
            </a:r>
            <a:r>
              <a:rPr lang="en-US" dirty="0" err="1">
                <a:latin typeface="Arial Narrow" panose="020B0606020202030204" pitchFamily="34" charset="0"/>
              </a:rPr>
              <a:t>Firmansah</a:t>
            </a:r>
            <a:r>
              <a:rPr lang="en-US" dirty="0">
                <a:latin typeface="Arial Narrow" panose="020B0606020202030204" pitchFamily="34" charset="0"/>
              </a:rPr>
              <a:t>, Y., 2021. Management Skill Development of Academic Institutional Heads in Bangladesh: A Conceptual Study on Henri Fayol’s Management Principles. International Journal of Human Resource Studies, 11(3), pp.1-15.</a:t>
            </a:r>
          </a:p>
          <a:p>
            <a:r>
              <a:rPr lang="en-US" dirty="0">
                <a:latin typeface="Arial Narrow" panose="020B0606020202030204" pitchFamily="34" charset="0"/>
              </a:rPr>
              <a:t>Muldoon, J., </a:t>
            </a:r>
            <a:r>
              <a:rPr lang="en-US" dirty="0" err="1">
                <a:latin typeface="Arial Narrow" panose="020B0606020202030204" pitchFamily="34" charset="0"/>
              </a:rPr>
              <a:t>Bendickson</a:t>
            </a:r>
            <a:r>
              <a:rPr lang="en-US" dirty="0">
                <a:latin typeface="Arial Narrow" panose="020B0606020202030204" pitchFamily="34" charset="0"/>
              </a:rPr>
              <a:t>, J., Bauman, A. and Liguori, E.W., 2020. Reassessing Elton Mayo: clarifying contradictions and context. Journal of Management History, 26(2), pp.165-185.</a:t>
            </a:r>
          </a:p>
          <a:p>
            <a:r>
              <a:rPr lang="en-US" dirty="0">
                <a:latin typeface="Arial Narrow" panose="020B0606020202030204" pitchFamily="34" charset="0"/>
              </a:rPr>
              <a:t>Muzaffar, K., 2022. MANAGERIAL FUNCTIONS WITHIN THE ORGANIZATION. </a:t>
            </a:r>
            <a:r>
              <a:rPr lang="en-US" dirty="0" err="1">
                <a:latin typeface="Arial Narrow" panose="020B0606020202030204" pitchFamily="34" charset="0"/>
              </a:rPr>
              <a:t>Yosh</a:t>
            </a:r>
            <a:r>
              <a:rPr lang="en-US" dirty="0">
                <a:latin typeface="Arial Narrow" panose="020B0606020202030204" pitchFamily="34" charset="0"/>
              </a:rPr>
              <a:t> </a:t>
            </a:r>
            <a:r>
              <a:rPr lang="en-US" dirty="0" err="1">
                <a:latin typeface="Arial Narrow" panose="020B0606020202030204" pitchFamily="34" charset="0"/>
              </a:rPr>
              <a:t>Tadqiqotchi</a:t>
            </a:r>
            <a:r>
              <a:rPr lang="en-US" dirty="0">
                <a:latin typeface="Arial Narrow" panose="020B0606020202030204" pitchFamily="34" charset="0"/>
              </a:rPr>
              <a:t> </a:t>
            </a:r>
            <a:r>
              <a:rPr lang="en-US" dirty="0" err="1">
                <a:latin typeface="Arial Narrow" panose="020B0606020202030204" pitchFamily="34" charset="0"/>
              </a:rPr>
              <a:t>Jurnali</a:t>
            </a:r>
            <a:r>
              <a:rPr lang="en-US" dirty="0">
                <a:latin typeface="Arial Narrow" panose="020B0606020202030204" pitchFamily="34" charset="0"/>
              </a:rPr>
              <a:t>, 1(4), pp.211-216.</a:t>
            </a:r>
          </a:p>
          <a:p>
            <a:r>
              <a:rPr lang="en-US" dirty="0">
                <a:latin typeface="Arial Narrow" panose="020B0606020202030204" pitchFamily="34" charset="0"/>
              </a:rPr>
              <a:t>Kumar, P., 2015. An analytical study on </a:t>
            </a:r>
            <a:r>
              <a:rPr lang="en-US" dirty="0" err="1">
                <a:latin typeface="Arial Narrow" panose="020B0606020202030204" pitchFamily="34" charset="0"/>
              </a:rPr>
              <a:t>mintzberg’s</a:t>
            </a:r>
            <a:r>
              <a:rPr lang="en-US" dirty="0">
                <a:latin typeface="Arial Narrow" panose="020B0606020202030204" pitchFamily="34" charset="0"/>
              </a:rPr>
              <a:t> framework: Managerial roles. International Journal of Research in Management &amp; Business Studies, 2(3), pp.12-19.</a:t>
            </a:r>
          </a:p>
          <a:p>
            <a:r>
              <a:rPr lang="en-US" dirty="0">
                <a:latin typeface="Arial Narrow" panose="020B0606020202030204" pitchFamily="34" charset="0"/>
              </a:rPr>
              <a:t>Nurani, S., </a:t>
            </a:r>
            <a:r>
              <a:rPr lang="en-US" dirty="0" err="1">
                <a:latin typeface="Arial Narrow" panose="020B0606020202030204" pitchFamily="34" charset="0"/>
              </a:rPr>
              <a:t>Mulyadi</a:t>
            </a:r>
            <a:r>
              <a:rPr lang="en-US" dirty="0">
                <a:latin typeface="Arial Narrow" panose="020B0606020202030204" pitchFamily="34" charset="0"/>
              </a:rPr>
              <a:t>, M. and Sari, R.K., 2022. Mood and Modality in Tim Cook’s Speeches: Tenor of Discourse. Scope: Journal of English Language Teaching, 6(2), pp.102-105.</a:t>
            </a:r>
          </a:p>
          <a:p>
            <a:r>
              <a:rPr lang="en-US" dirty="0" err="1">
                <a:latin typeface="Arial Narrow" panose="020B0606020202030204" pitchFamily="34" charset="0"/>
              </a:rPr>
              <a:t>Alfes</a:t>
            </a:r>
            <a:r>
              <a:rPr lang="en-US" dirty="0">
                <a:latin typeface="Arial Narrow" panose="020B0606020202030204" pitchFamily="34" charset="0"/>
              </a:rPr>
              <a:t>, K., </a:t>
            </a:r>
            <a:r>
              <a:rPr lang="en-US" dirty="0" err="1">
                <a:latin typeface="Arial Narrow" panose="020B0606020202030204" pitchFamily="34" charset="0"/>
              </a:rPr>
              <a:t>Avgoustaki</a:t>
            </a:r>
            <a:r>
              <a:rPr lang="en-US" dirty="0">
                <a:latin typeface="Arial Narrow" panose="020B0606020202030204" pitchFamily="34" charset="0"/>
              </a:rPr>
              <a:t>, A., Beauregard, T.A., </a:t>
            </a:r>
            <a:r>
              <a:rPr lang="en-US" dirty="0" err="1">
                <a:latin typeface="Arial Narrow" panose="020B0606020202030204" pitchFamily="34" charset="0"/>
              </a:rPr>
              <a:t>Cañibano</a:t>
            </a:r>
            <a:r>
              <a:rPr lang="en-US" dirty="0">
                <a:latin typeface="Arial Narrow" panose="020B0606020202030204" pitchFamily="34" charset="0"/>
              </a:rPr>
              <a:t>, A. and </a:t>
            </a:r>
            <a:r>
              <a:rPr lang="en-US" dirty="0" err="1">
                <a:latin typeface="Arial Narrow" panose="020B0606020202030204" pitchFamily="34" charset="0"/>
              </a:rPr>
              <a:t>Muratbekova-Touron</a:t>
            </a:r>
            <a:r>
              <a:rPr lang="en-US" dirty="0">
                <a:latin typeface="Arial Narrow" panose="020B0606020202030204" pitchFamily="34" charset="0"/>
              </a:rPr>
              <a:t>, M., 2022. New ways of working and the implications for employees: a systematic framework and suggestions for future research. The International Journal of Human Resource Management, 33(22), pp.4361-4385.</a:t>
            </a:r>
          </a:p>
          <a:p>
            <a:r>
              <a:rPr lang="en-US" dirty="0" err="1">
                <a:latin typeface="Arial Narrow" panose="020B0606020202030204" pitchFamily="34" charset="0"/>
              </a:rPr>
              <a:t>Kirisci-Sarikaya</a:t>
            </a:r>
            <a:r>
              <a:rPr lang="en-US" dirty="0">
                <a:latin typeface="Arial Narrow" panose="020B0606020202030204" pitchFamily="34" charset="0"/>
              </a:rPr>
              <a:t>, A. and </a:t>
            </a:r>
            <a:r>
              <a:rPr lang="en-US" dirty="0" err="1">
                <a:latin typeface="Arial Narrow" panose="020B0606020202030204" pitchFamily="34" charset="0"/>
              </a:rPr>
              <a:t>Sonmez</a:t>
            </a:r>
            <a:r>
              <a:rPr lang="en-US" dirty="0">
                <a:latin typeface="Arial Narrow" panose="020B0606020202030204" pitchFamily="34" charset="0"/>
              </a:rPr>
              <a:t>, T., 2023. Managerial Roles of Public Education Center Administrators: An Analysis within the Scope of Mintzberg Managerial Roles. Online Submission.</a:t>
            </a:r>
          </a:p>
        </p:txBody>
      </p:sp>
      <p:sp>
        <p:nvSpPr>
          <p:cNvPr id="4" name="Title 1">
            <a:extLst>
              <a:ext uri="{FF2B5EF4-FFF2-40B4-BE49-F238E27FC236}">
                <a16:creationId xmlns:a16="http://schemas.microsoft.com/office/drawing/2014/main" id="{D356495B-36CE-494D-BE8A-8B63DA5DE379}"/>
              </a:ext>
            </a:extLst>
          </p:cNvPr>
          <p:cNvSpPr>
            <a:spLocks noGrp="1"/>
          </p:cNvSpPr>
          <p:nvPr>
            <p:ph type="title"/>
          </p:nvPr>
        </p:nvSpPr>
        <p:spPr>
          <a:xfrm>
            <a:off x="1226949" y="256775"/>
            <a:ext cx="9404723" cy="817063"/>
          </a:xfrm>
        </p:spPr>
        <p:txBody>
          <a:bodyPr/>
          <a:lstStyle/>
          <a:p>
            <a:pPr algn="ctr"/>
            <a:r>
              <a:rPr lang="en-US" sz="4800" b="1" dirty="0">
                <a:latin typeface="Arial Narrow" panose="020B0606020202030204" pitchFamily="34" charset="0"/>
              </a:rPr>
              <a:t>References</a:t>
            </a:r>
          </a:p>
        </p:txBody>
      </p:sp>
    </p:spTree>
    <p:extLst>
      <p:ext uri="{BB962C8B-B14F-4D97-AF65-F5344CB8AC3E}">
        <p14:creationId xmlns:p14="http://schemas.microsoft.com/office/powerpoint/2010/main" val="20046463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109</TotalTime>
  <Words>2069</Words>
  <Application>Microsoft Office PowerPoint</Application>
  <PresentationFormat>Widescreen</PresentationFormat>
  <Paragraphs>112</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 Narrow</vt:lpstr>
      <vt:lpstr>Calibri</vt:lpstr>
      <vt:lpstr>Century Gothic</vt:lpstr>
      <vt:lpstr>Symbol</vt:lpstr>
      <vt:lpstr>Times New Roman</vt:lpstr>
      <vt:lpstr>Wingdings 3</vt:lpstr>
      <vt:lpstr>Ion</vt:lpstr>
      <vt:lpstr>Mastering Management Theories, Roles, and Impact on Employee Well-being</vt:lpstr>
      <vt:lpstr>Introduction</vt:lpstr>
      <vt:lpstr>Managerial Principles </vt:lpstr>
      <vt:lpstr>Managerial Principles </vt:lpstr>
      <vt:lpstr>Managerial Principles </vt:lpstr>
      <vt:lpstr>Managerial Principles </vt:lpstr>
      <vt:lpstr>Managerial Roles</vt:lpstr>
      <vt:lpstr>Effective Managerial Behaviors </vt:lpstr>
      <vt:lpstr>Implications on Employees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Mastering Management Theories, Roles, and Impact on Employee Well-being</dc:title>
  <cp:lastModifiedBy>Umaim Amir</cp:lastModifiedBy>
  <cp:revision>1</cp:revision>
  <dcterms:created xsi:type="dcterms:W3CDTF">2024-07-18T08:58:38Z</dcterms:created>
  <dcterms:modified xsi:type="dcterms:W3CDTF">2024-07-19T09:40:20Z</dcterms:modified>
</cp:coreProperties>
</file>