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15"/>
  </p:notesMasterIdLst>
  <p:sldIdLst>
    <p:sldId id="256" r:id="rId2"/>
    <p:sldId id="257" r:id="rId3"/>
    <p:sldId id="259" r:id="rId4"/>
    <p:sldId id="267" r:id="rId5"/>
    <p:sldId id="268" r:id="rId6"/>
    <p:sldId id="269" r:id="rId7"/>
    <p:sldId id="258" r:id="rId8"/>
    <p:sldId id="260" r:id="rId9"/>
    <p:sldId id="262" r:id="rId10"/>
    <p:sldId id="264" r:id="rId11"/>
    <p:sldId id="261" r:id="rId12"/>
    <p:sldId id="266" r:id="rId13"/>
    <p:sldId id="270"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rianna Jones" initials="BJ" lastIdx="1" clrIdx="0">
    <p:extLst>
      <p:ext uri="{19B8F6BF-5375-455C-9EA6-DF929625EA0E}">
        <p15:presenceInfo xmlns:p15="http://schemas.microsoft.com/office/powerpoint/2012/main" userId="4361933d5f412980"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50"/>
  </p:normalViewPr>
  <p:slideViewPr>
    <p:cSldViewPr snapToGrid="0" snapToObjects="1">
      <p:cViewPr>
        <p:scale>
          <a:sx n="156" d="100"/>
          <a:sy n="156" d="100"/>
        </p:scale>
        <p:origin x="12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8085CD-F4F3-0647-869F-8F56796E4747}" type="doc">
      <dgm:prSet loTypeId="urn:microsoft.com/office/officeart/2005/8/layout/hChevron3" loCatId="" qsTypeId="urn:microsoft.com/office/officeart/2005/8/quickstyle/simple1" qsCatId="simple" csTypeId="urn:microsoft.com/office/officeart/2005/8/colors/accent1_2" csCatId="accent1" phldr="1"/>
      <dgm:spPr/>
    </dgm:pt>
    <dgm:pt modelId="{4D50D30F-2C06-3243-8267-442170613DE0}">
      <dgm:prSet phldrT="[Text]"/>
      <dgm:spPr/>
      <dgm:t>
        <a:bodyPr/>
        <a:lstStyle/>
        <a:p>
          <a:r>
            <a:rPr lang="en-GB" dirty="0"/>
            <a:t>1176</a:t>
          </a:r>
        </a:p>
      </dgm:t>
    </dgm:pt>
    <dgm:pt modelId="{13FADCC4-63BB-6F4A-8406-829AB7CDC049}" type="parTrans" cxnId="{58073B6D-EFD0-A449-857D-D4D9206C5011}">
      <dgm:prSet/>
      <dgm:spPr/>
      <dgm:t>
        <a:bodyPr/>
        <a:lstStyle/>
        <a:p>
          <a:endParaRPr lang="en-GB"/>
        </a:p>
      </dgm:t>
    </dgm:pt>
    <dgm:pt modelId="{B7CD795A-ECB6-8A42-8205-035640C3758D}" type="sibTrans" cxnId="{58073B6D-EFD0-A449-857D-D4D9206C5011}">
      <dgm:prSet/>
      <dgm:spPr/>
      <dgm:t>
        <a:bodyPr/>
        <a:lstStyle/>
        <a:p>
          <a:endParaRPr lang="en-GB"/>
        </a:p>
      </dgm:t>
    </dgm:pt>
    <dgm:pt modelId="{841595B8-29A9-8942-9959-3D7C19A5FCB5}">
      <dgm:prSet phldrT="[Text]"/>
      <dgm:spPr/>
      <dgm:t>
        <a:bodyPr/>
        <a:lstStyle/>
        <a:p>
          <a:r>
            <a:rPr lang="en-GB" dirty="0"/>
            <a:t>1792</a:t>
          </a:r>
        </a:p>
      </dgm:t>
    </dgm:pt>
    <dgm:pt modelId="{F725A76A-7563-6C48-9FF8-71F9B5254264}" type="parTrans" cxnId="{2436AC82-8339-5E40-A38E-C91E9405FAB9}">
      <dgm:prSet/>
      <dgm:spPr/>
      <dgm:t>
        <a:bodyPr/>
        <a:lstStyle/>
        <a:p>
          <a:endParaRPr lang="en-GB"/>
        </a:p>
      </dgm:t>
    </dgm:pt>
    <dgm:pt modelId="{6D55A1BA-BD6D-DC49-8DAA-E04F3D22AB63}" type="sibTrans" cxnId="{2436AC82-8339-5E40-A38E-C91E9405FAB9}">
      <dgm:prSet/>
      <dgm:spPr/>
      <dgm:t>
        <a:bodyPr/>
        <a:lstStyle/>
        <a:p>
          <a:endParaRPr lang="en-GB"/>
        </a:p>
      </dgm:t>
    </dgm:pt>
    <dgm:pt modelId="{2E2FA946-A16E-9842-AD24-BBB40806E3F0}">
      <dgm:prSet phldrT="[Text]"/>
      <dgm:spPr/>
      <dgm:t>
        <a:bodyPr/>
        <a:lstStyle/>
        <a:p>
          <a:r>
            <a:rPr lang="en-GB" dirty="0"/>
            <a:t>1847</a:t>
          </a:r>
        </a:p>
      </dgm:t>
    </dgm:pt>
    <dgm:pt modelId="{945E3D8D-9D56-6D42-947A-DB5550D95050}" type="parTrans" cxnId="{7C9C665A-2AE7-1B4F-A1A0-1FA9638B1558}">
      <dgm:prSet/>
      <dgm:spPr/>
      <dgm:t>
        <a:bodyPr/>
        <a:lstStyle/>
        <a:p>
          <a:endParaRPr lang="en-GB"/>
        </a:p>
      </dgm:t>
    </dgm:pt>
    <dgm:pt modelId="{D469797B-9652-2C46-98E2-BD53097A98D3}" type="sibTrans" cxnId="{7C9C665A-2AE7-1B4F-A1A0-1FA9638B1558}">
      <dgm:prSet/>
      <dgm:spPr/>
      <dgm:t>
        <a:bodyPr/>
        <a:lstStyle/>
        <a:p>
          <a:endParaRPr lang="en-GB"/>
        </a:p>
      </dgm:t>
    </dgm:pt>
    <dgm:pt modelId="{B9BB9FA8-3BC2-7B45-A96E-EC33B23FE753}">
      <dgm:prSet phldrT="[Text]"/>
      <dgm:spPr/>
      <dgm:t>
        <a:bodyPr/>
        <a:lstStyle/>
        <a:p>
          <a:r>
            <a:rPr lang="en-GB" dirty="0"/>
            <a:t>1861</a:t>
          </a:r>
        </a:p>
      </dgm:t>
    </dgm:pt>
    <dgm:pt modelId="{D31E1A54-03EA-D74E-8BFB-825FBD476D59}" type="parTrans" cxnId="{D1820CA5-F62B-4E44-BE0B-9A5DFCDD1838}">
      <dgm:prSet/>
      <dgm:spPr/>
      <dgm:t>
        <a:bodyPr/>
        <a:lstStyle/>
        <a:p>
          <a:endParaRPr lang="en-GB"/>
        </a:p>
      </dgm:t>
    </dgm:pt>
    <dgm:pt modelId="{E48F4FE4-0407-4245-9973-F097CC4B008F}" type="sibTrans" cxnId="{D1820CA5-F62B-4E44-BE0B-9A5DFCDD1838}">
      <dgm:prSet/>
      <dgm:spPr/>
      <dgm:t>
        <a:bodyPr/>
        <a:lstStyle/>
        <a:p>
          <a:endParaRPr lang="en-GB"/>
        </a:p>
      </dgm:t>
    </dgm:pt>
    <dgm:pt modelId="{FBC79680-C9A9-234C-902C-951156942FDA}">
      <dgm:prSet phldrT="[Text]"/>
      <dgm:spPr/>
      <dgm:t>
        <a:bodyPr/>
        <a:lstStyle/>
        <a:p>
          <a:r>
            <a:rPr lang="en-GB" dirty="0"/>
            <a:t>1914</a:t>
          </a:r>
        </a:p>
      </dgm:t>
    </dgm:pt>
    <dgm:pt modelId="{F0F9BDBE-4B7A-C64F-B566-D602CB954D03}" type="parTrans" cxnId="{530C3893-7634-4643-BC32-3E27535750D6}">
      <dgm:prSet/>
      <dgm:spPr/>
      <dgm:t>
        <a:bodyPr/>
        <a:lstStyle/>
        <a:p>
          <a:endParaRPr lang="en-GB"/>
        </a:p>
      </dgm:t>
    </dgm:pt>
    <dgm:pt modelId="{922EFD5C-E65F-E640-9A63-65102ECB9A8E}" type="sibTrans" cxnId="{530C3893-7634-4643-BC32-3E27535750D6}">
      <dgm:prSet/>
      <dgm:spPr/>
      <dgm:t>
        <a:bodyPr/>
        <a:lstStyle/>
        <a:p>
          <a:endParaRPr lang="en-GB"/>
        </a:p>
      </dgm:t>
    </dgm:pt>
    <dgm:pt modelId="{E536F410-74E8-1543-A301-7D6A13FB6CC2}">
      <dgm:prSet phldrT="[Text]"/>
      <dgm:spPr/>
      <dgm:t>
        <a:bodyPr/>
        <a:lstStyle/>
        <a:p>
          <a:r>
            <a:rPr lang="en-GB" dirty="0"/>
            <a:t>1920-30</a:t>
          </a:r>
        </a:p>
      </dgm:t>
    </dgm:pt>
    <dgm:pt modelId="{3D8772FF-0244-E84A-A01C-F78F3D2B2B73}" type="parTrans" cxnId="{42E52A42-E2E2-8644-B553-4E66822A5459}">
      <dgm:prSet/>
      <dgm:spPr/>
      <dgm:t>
        <a:bodyPr/>
        <a:lstStyle/>
        <a:p>
          <a:endParaRPr lang="en-GB"/>
        </a:p>
      </dgm:t>
    </dgm:pt>
    <dgm:pt modelId="{5F3BD163-AC73-D64B-8214-2A3EEA208A90}" type="sibTrans" cxnId="{42E52A42-E2E2-8644-B553-4E66822A5459}">
      <dgm:prSet/>
      <dgm:spPr/>
      <dgm:t>
        <a:bodyPr/>
        <a:lstStyle/>
        <a:p>
          <a:endParaRPr lang="en-GB"/>
        </a:p>
      </dgm:t>
    </dgm:pt>
    <dgm:pt modelId="{8C67DEAF-AF07-0D46-9A13-F4D9E8E7E57A}">
      <dgm:prSet phldrT="[Text]"/>
      <dgm:spPr/>
      <dgm:t>
        <a:bodyPr/>
        <a:lstStyle/>
        <a:p>
          <a:r>
            <a:rPr lang="en-GB" dirty="0"/>
            <a:t>2020</a:t>
          </a:r>
        </a:p>
      </dgm:t>
    </dgm:pt>
    <dgm:pt modelId="{08DFAE14-4F31-544D-80C4-4C42648DC98D}" type="parTrans" cxnId="{984FEB1E-7466-2D40-869D-BA12731BA480}">
      <dgm:prSet/>
      <dgm:spPr/>
      <dgm:t>
        <a:bodyPr/>
        <a:lstStyle/>
        <a:p>
          <a:endParaRPr lang="en-GB"/>
        </a:p>
      </dgm:t>
    </dgm:pt>
    <dgm:pt modelId="{F6D4CAD3-A5E3-BC47-BD44-D031F79E1E85}" type="sibTrans" cxnId="{984FEB1E-7466-2D40-869D-BA12731BA480}">
      <dgm:prSet/>
      <dgm:spPr/>
      <dgm:t>
        <a:bodyPr/>
        <a:lstStyle/>
        <a:p>
          <a:endParaRPr lang="en-GB"/>
        </a:p>
      </dgm:t>
    </dgm:pt>
    <dgm:pt modelId="{A6D4FC9E-CBE8-9E4A-A224-175CF90CF579}" type="pres">
      <dgm:prSet presAssocID="{D08085CD-F4F3-0647-869F-8F56796E4747}" presName="Name0" presStyleCnt="0">
        <dgm:presLayoutVars>
          <dgm:dir/>
          <dgm:resizeHandles val="exact"/>
        </dgm:presLayoutVars>
      </dgm:prSet>
      <dgm:spPr/>
    </dgm:pt>
    <dgm:pt modelId="{7AD7414B-15ED-8A41-94CE-ECB985972851}" type="pres">
      <dgm:prSet presAssocID="{4D50D30F-2C06-3243-8267-442170613DE0}" presName="parTxOnly" presStyleLbl="node1" presStyleIdx="0" presStyleCnt="7">
        <dgm:presLayoutVars>
          <dgm:bulletEnabled val="1"/>
        </dgm:presLayoutVars>
      </dgm:prSet>
      <dgm:spPr/>
    </dgm:pt>
    <dgm:pt modelId="{424016F5-8340-5F48-A881-5AC93909596C}" type="pres">
      <dgm:prSet presAssocID="{B7CD795A-ECB6-8A42-8205-035640C3758D}" presName="parSpace" presStyleCnt="0"/>
      <dgm:spPr/>
    </dgm:pt>
    <dgm:pt modelId="{7BAB3A59-6DD8-C24A-A242-3BEF97A89249}" type="pres">
      <dgm:prSet presAssocID="{841595B8-29A9-8942-9959-3D7C19A5FCB5}" presName="parTxOnly" presStyleLbl="node1" presStyleIdx="1" presStyleCnt="7">
        <dgm:presLayoutVars>
          <dgm:bulletEnabled val="1"/>
        </dgm:presLayoutVars>
      </dgm:prSet>
      <dgm:spPr/>
    </dgm:pt>
    <dgm:pt modelId="{32C682FD-FF8C-C84B-9432-E43A0287AF3F}" type="pres">
      <dgm:prSet presAssocID="{6D55A1BA-BD6D-DC49-8DAA-E04F3D22AB63}" presName="parSpace" presStyleCnt="0"/>
      <dgm:spPr/>
    </dgm:pt>
    <dgm:pt modelId="{D3F00BD0-F1B8-F640-B042-BAC7835B203D}" type="pres">
      <dgm:prSet presAssocID="{2E2FA946-A16E-9842-AD24-BBB40806E3F0}" presName="parTxOnly" presStyleLbl="node1" presStyleIdx="2" presStyleCnt="7">
        <dgm:presLayoutVars>
          <dgm:bulletEnabled val="1"/>
        </dgm:presLayoutVars>
      </dgm:prSet>
      <dgm:spPr/>
    </dgm:pt>
    <dgm:pt modelId="{FA41AF15-2AF0-3C41-B44A-CFD1705A6C3C}" type="pres">
      <dgm:prSet presAssocID="{D469797B-9652-2C46-98E2-BD53097A98D3}" presName="parSpace" presStyleCnt="0"/>
      <dgm:spPr/>
    </dgm:pt>
    <dgm:pt modelId="{441B91E9-6F80-7249-B887-BFE9CCA73E2A}" type="pres">
      <dgm:prSet presAssocID="{B9BB9FA8-3BC2-7B45-A96E-EC33B23FE753}" presName="parTxOnly" presStyleLbl="node1" presStyleIdx="3" presStyleCnt="7">
        <dgm:presLayoutVars>
          <dgm:bulletEnabled val="1"/>
        </dgm:presLayoutVars>
      </dgm:prSet>
      <dgm:spPr/>
    </dgm:pt>
    <dgm:pt modelId="{0BF41AB1-CFD7-724E-842E-70233EF39E01}" type="pres">
      <dgm:prSet presAssocID="{E48F4FE4-0407-4245-9973-F097CC4B008F}" presName="parSpace" presStyleCnt="0"/>
      <dgm:spPr/>
    </dgm:pt>
    <dgm:pt modelId="{DAA2B521-3E02-9A4D-9972-647A3DA06610}" type="pres">
      <dgm:prSet presAssocID="{FBC79680-C9A9-234C-902C-951156942FDA}" presName="parTxOnly" presStyleLbl="node1" presStyleIdx="4" presStyleCnt="7">
        <dgm:presLayoutVars>
          <dgm:bulletEnabled val="1"/>
        </dgm:presLayoutVars>
      </dgm:prSet>
      <dgm:spPr/>
    </dgm:pt>
    <dgm:pt modelId="{796A7BBC-73EC-7D40-87F4-582CBFE83F81}" type="pres">
      <dgm:prSet presAssocID="{922EFD5C-E65F-E640-9A63-65102ECB9A8E}" presName="parSpace" presStyleCnt="0"/>
      <dgm:spPr/>
    </dgm:pt>
    <dgm:pt modelId="{171B0A8E-4B43-5045-B47F-CF35BFF45C6E}" type="pres">
      <dgm:prSet presAssocID="{E536F410-74E8-1543-A301-7D6A13FB6CC2}" presName="parTxOnly" presStyleLbl="node1" presStyleIdx="5" presStyleCnt="7">
        <dgm:presLayoutVars>
          <dgm:bulletEnabled val="1"/>
        </dgm:presLayoutVars>
      </dgm:prSet>
      <dgm:spPr/>
    </dgm:pt>
    <dgm:pt modelId="{CE9E4F3B-0744-0C4C-9986-329CE679F41B}" type="pres">
      <dgm:prSet presAssocID="{5F3BD163-AC73-D64B-8214-2A3EEA208A90}" presName="parSpace" presStyleCnt="0"/>
      <dgm:spPr/>
    </dgm:pt>
    <dgm:pt modelId="{4EF703B5-826F-4341-AB56-A42DF9FEA0E8}" type="pres">
      <dgm:prSet presAssocID="{8C67DEAF-AF07-0D46-9A13-F4D9E8E7E57A}" presName="parTxOnly" presStyleLbl="node1" presStyleIdx="6" presStyleCnt="7">
        <dgm:presLayoutVars>
          <dgm:bulletEnabled val="1"/>
        </dgm:presLayoutVars>
      </dgm:prSet>
      <dgm:spPr/>
    </dgm:pt>
  </dgm:ptLst>
  <dgm:cxnLst>
    <dgm:cxn modelId="{715A2504-BAB8-C045-A594-15764764CC58}" type="presOf" srcId="{D08085CD-F4F3-0647-869F-8F56796E4747}" destId="{A6D4FC9E-CBE8-9E4A-A224-175CF90CF579}" srcOrd="0" destOrd="0" presId="urn:microsoft.com/office/officeart/2005/8/layout/hChevron3"/>
    <dgm:cxn modelId="{E890360D-C103-5749-895E-BAF04C2558B9}" type="presOf" srcId="{B9BB9FA8-3BC2-7B45-A96E-EC33B23FE753}" destId="{441B91E9-6F80-7249-B887-BFE9CCA73E2A}" srcOrd="0" destOrd="0" presId="urn:microsoft.com/office/officeart/2005/8/layout/hChevron3"/>
    <dgm:cxn modelId="{558EDE11-2598-C949-970A-9E5BC7A1BC79}" type="presOf" srcId="{FBC79680-C9A9-234C-902C-951156942FDA}" destId="{DAA2B521-3E02-9A4D-9972-647A3DA06610}" srcOrd="0" destOrd="0" presId="urn:microsoft.com/office/officeart/2005/8/layout/hChevron3"/>
    <dgm:cxn modelId="{984FEB1E-7466-2D40-869D-BA12731BA480}" srcId="{D08085CD-F4F3-0647-869F-8F56796E4747}" destId="{8C67DEAF-AF07-0D46-9A13-F4D9E8E7E57A}" srcOrd="6" destOrd="0" parTransId="{08DFAE14-4F31-544D-80C4-4C42648DC98D}" sibTransId="{F6D4CAD3-A5E3-BC47-BD44-D031F79E1E85}"/>
    <dgm:cxn modelId="{42E52A42-E2E2-8644-B553-4E66822A5459}" srcId="{D08085CD-F4F3-0647-869F-8F56796E4747}" destId="{E536F410-74E8-1543-A301-7D6A13FB6CC2}" srcOrd="5" destOrd="0" parTransId="{3D8772FF-0244-E84A-A01C-F78F3D2B2B73}" sibTransId="{5F3BD163-AC73-D64B-8214-2A3EEA208A90}"/>
    <dgm:cxn modelId="{AEA91359-7110-4E47-B18B-76F10C2CF68D}" type="presOf" srcId="{8C67DEAF-AF07-0D46-9A13-F4D9E8E7E57A}" destId="{4EF703B5-826F-4341-AB56-A42DF9FEA0E8}" srcOrd="0" destOrd="0" presId="urn:microsoft.com/office/officeart/2005/8/layout/hChevron3"/>
    <dgm:cxn modelId="{7C9C665A-2AE7-1B4F-A1A0-1FA9638B1558}" srcId="{D08085CD-F4F3-0647-869F-8F56796E4747}" destId="{2E2FA946-A16E-9842-AD24-BBB40806E3F0}" srcOrd="2" destOrd="0" parTransId="{945E3D8D-9D56-6D42-947A-DB5550D95050}" sibTransId="{D469797B-9652-2C46-98E2-BD53097A98D3}"/>
    <dgm:cxn modelId="{8E28925C-115D-FC48-A20D-13DAEC20F339}" type="presOf" srcId="{E536F410-74E8-1543-A301-7D6A13FB6CC2}" destId="{171B0A8E-4B43-5045-B47F-CF35BFF45C6E}" srcOrd="0" destOrd="0" presId="urn:microsoft.com/office/officeart/2005/8/layout/hChevron3"/>
    <dgm:cxn modelId="{58073B6D-EFD0-A449-857D-D4D9206C5011}" srcId="{D08085CD-F4F3-0647-869F-8F56796E4747}" destId="{4D50D30F-2C06-3243-8267-442170613DE0}" srcOrd="0" destOrd="0" parTransId="{13FADCC4-63BB-6F4A-8406-829AB7CDC049}" sibTransId="{B7CD795A-ECB6-8A42-8205-035640C3758D}"/>
    <dgm:cxn modelId="{2436AC82-8339-5E40-A38E-C91E9405FAB9}" srcId="{D08085CD-F4F3-0647-869F-8F56796E4747}" destId="{841595B8-29A9-8942-9959-3D7C19A5FCB5}" srcOrd="1" destOrd="0" parTransId="{F725A76A-7563-6C48-9FF8-71F9B5254264}" sibTransId="{6D55A1BA-BD6D-DC49-8DAA-E04F3D22AB63}"/>
    <dgm:cxn modelId="{530C3893-7634-4643-BC32-3E27535750D6}" srcId="{D08085CD-F4F3-0647-869F-8F56796E4747}" destId="{FBC79680-C9A9-234C-902C-951156942FDA}" srcOrd="4" destOrd="0" parTransId="{F0F9BDBE-4B7A-C64F-B566-D602CB954D03}" sibTransId="{922EFD5C-E65F-E640-9A63-65102ECB9A8E}"/>
    <dgm:cxn modelId="{D1820CA5-F62B-4E44-BE0B-9A5DFCDD1838}" srcId="{D08085CD-F4F3-0647-869F-8F56796E4747}" destId="{B9BB9FA8-3BC2-7B45-A96E-EC33B23FE753}" srcOrd="3" destOrd="0" parTransId="{D31E1A54-03EA-D74E-8BFB-825FBD476D59}" sibTransId="{E48F4FE4-0407-4245-9973-F097CC4B008F}"/>
    <dgm:cxn modelId="{8389B6A7-C976-1F4E-A7E4-4AF47FAE5560}" type="presOf" srcId="{4D50D30F-2C06-3243-8267-442170613DE0}" destId="{7AD7414B-15ED-8A41-94CE-ECB985972851}" srcOrd="0" destOrd="0" presId="urn:microsoft.com/office/officeart/2005/8/layout/hChevron3"/>
    <dgm:cxn modelId="{5AE7EDDC-F4A7-0B40-802B-FDEFA648AEF9}" type="presOf" srcId="{841595B8-29A9-8942-9959-3D7C19A5FCB5}" destId="{7BAB3A59-6DD8-C24A-A242-3BEF97A89249}" srcOrd="0" destOrd="0" presId="urn:microsoft.com/office/officeart/2005/8/layout/hChevron3"/>
    <dgm:cxn modelId="{4D98A7EC-F194-FF4A-9D80-05B1A4C7479D}" type="presOf" srcId="{2E2FA946-A16E-9842-AD24-BBB40806E3F0}" destId="{D3F00BD0-F1B8-F640-B042-BAC7835B203D}" srcOrd="0" destOrd="0" presId="urn:microsoft.com/office/officeart/2005/8/layout/hChevron3"/>
    <dgm:cxn modelId="{44830AE7-5D2F-A241-A960-1285082E1680}" type="presParOf" srcId="{A6D4FC9E-CBE8-9E4A-A224-175CF90CF579}" destId="{7AD7414B-15ED-8A41-94CE-ECB985972851}" srcOrd="0" destOrd="0" presId="urn:microsoft.com/office/officeart/2005/8/layout/hChevron3"/>
    <dgm:cxn modelId="{BD93B88F-53A4-E848-BED0-D2B757C40B9E}" type="presParOf" srcId="{A6D4FC9E-CBE8-9E4A-A224-175CF90CF579}" destId="{424016F5-8340-5F48-A881-5AC93909596C}" srcOrd="1" destOrd="0" presId="urn:microsoft.com/office/officeart/2005/8/layout/hChevron3"/>
    <dgm:cxn modelId="{FE599D62-7AB1-9742-8CDA-68B4DF617080}" type="presParOf" srcId="{A6D4FC9E-CBE8-9E4A-A224-175CF90CF579}" destId="{7BAB3A59-6DD8-C24A-A242-3BEF97A89249}" srcOrd="2" destOrd="0" presId="urn:microsoft.com/office/officeart/2005/8/layout/hChevron3"/>
    <dgm:cxn modelId="{668EC534-2D76-3D49-9509-747456CE6155}" type="presParOf" srcId="{A6D4FC9E-CBE8-9E4A-A224-175CF90CF579}" destId="{32C682FD-FF8C-C84B-9432-E43A0287AF3F}" srcOrd="3" destOrd="0" presId="urn:microsoft.com/office/officeart/2005/8/layout/hChevron3"/>
    <dgm:cxn modelId="{221099CF-BF94-0B43-9D59-FBAA456BEE2E}" type="presParOf" srcId="{A6D4FC9E-CBE8-9E4A-A224-175CF90CF579}" destId="{D3F00BD0-F1B8-F640-B042-BAC7835B203D}" srcOrd="4" destOrd="0" presId="urn:microsoft.com/office/officeart/2005/8/layout/hChevron3"/>
    <dgm:cxn modelId="{2977E676-345C-DC41-9666-E11938CD57BE}" type="presParOf" srcId="{A6D4FC9E-CBE8-9E4A-A224-175CF90CF579}" destId="{FA41AF15-2AF0-3C41-B44A-CFD1705A6C3C}" srcOrd="5" destOrd="0" presId="urn:microsoft.com/office/officeart/2005/8/layout/hChevron3"/>
    <dgm:cxn modelId="{5F0AF11F-C9FF-AD48-9275-09BE09FA1036}" type="presParOf" srcId="{A6D4FC9E-CBE8-9E4A-A224-175CF90CF579}" destId="{441B91E9-6F80-7249-B887-BFE9CCA73E2A}" srcOrd="6" destOrd="0" presId="urn:microsoft.com/office/officeart/2005/8/layout/hChevron3"/>
    <dgm:cxn modelId="{5BEF64C8-4656-4446-A23B-B04E12410E5F}" type="presParOf" srcId="{A6D4FC9E-CBE8-9E4A-A224-175CF90CF579}" destId="{0BF41AB1-CFD7-724E-842E-70233EF39E01}" srcOrd="7" destOrd="0" presId="urn:microsoft.com/office/officeart/2005/8/layout/hChevron3"/>
    <dgm:cxn modelId="{91870268-A760-184B-A648-8288F18960E9}" type="presParOf" srcId="{A6D4FC9E-CBE8-9E4A-A224-175CF90CF579}" destId="{DAA2B521-3E02-9A4D-9972-647A3DA06610}" srcOrd="8" destOrd="0" presId="urn:microsoft.com/office/officeart/2005/8/layout/hChevron3"/>
    <dgm:cxn modelId="{3EC62726-2FB9-4244-BEA1-DF419AEB00F4}" type="presParOf" srcId="{A6D4FC9E-CBE8-9E4A-A224-175CF90CF579}" destId="{796A7BBC-73EC-7D40-87F4-582CBFE83F81}" srcOrd="9" destOrd="0" presId="urn:microsoft.com/office/officeart/2005/8/layout/hChevron3"/>
    <dgm:cxn modelId="{717CBA91-56DA-3D4E-A87C-86E02FB09AE7}" type="presParOf" srcId="{A6D4FC9E-CBE8-9E4A-A224-175CF90CF579}" destId="{171B0A8E-4B43-5045-B47F-CF35BFF45C6E}" srcOrd="10" destOrd="0" presId="urn:microsoft.com/office/officeart/2005/8/layout/hChevron3"/>
    <dgm:cxn modelId="{3572691F-92B0-A94B-B213-EFAC161C4D01}" type="presParOf" srcId="{A6D4FC9E-CBE8-9E4A-A224-175CF90CF579}" destId="{CE9E4F3B-0744-0C4C-9986-329CE679F41B}" srcOrd="11" destOrd="0" presId="urn:microsoft.com/office/officeart/2005/8/layout/hChevron3"/>
    <dgm:cxn modelId="{22942AC1-ED08-D64D-908C-081463F80CD3}" type="presParOf" srcId="{A6D4FC9E-CBE8-9E4A-A224-175CF90CF579}" destId="{4EF703B5-826F-4341-AB56-A42DF9FEA0E8}" srcOrd="12" destOrd="0" presId="urn:microsoft.com/office/officeart/2005/8/layout/hChevro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D7414B-15ED-8A41-94CE-ECB985972851}">
      <dsp:nvSpPr>
        <dsp:cNvPr id="0" name=""/>
        <dsp:cNvSpPr/>
      </dsp:nvSpPr>
      <dsp:spPr>
        <a:xfrm>
          <a:off x="1080" y="1827091"/>
          <a:ext cx="1271976" cy="508790"/>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42672" rIns="21336" bIns="42672" numCol="1" spcCol="1270" anchor="ctr" anchorCtr="0">
          <a:noAutofit/>
        </a:bodyPr>
        <a:lstStyle/>
        <a:p>
          <a:pPr marL="0" lvl="0" indent="0" algn="ctr" defTabSz="711200">
            <a:lnSpc>
              <a:spcPct val="90000"/>
            </a:lnSpc>
            <a:spcBef>
              <a:spcPct val="0"/>
            </a:spcBef>
            <a:spcAft>
              <a:spcPct val="35000"/>
            </a:spcAft>
            <a:buNone/>
          </a:pPr>
          <a:r>
            <a:rPr lang="en-GB" sz="1600" kern="1200" dirty="0"/>
            <a:t>1176</a:t>
          </a:r>
        </a:p>
      </dsp:txBody>
      <dsp:txXfrm>
        <a:off x="1080" y="1827091"/>
        <a:ext cx="1144779" cy="508790"/>
      </dsp:txXfrm>
    </dsp:sp>
    <dsp:sp modelId="{7BAB3A59-6DD8-C24A-A242-3BEF97A89249}">
      <dsp:nvSpPr>
        <dsp:cNvPr id="0" name=""/>
        <dsp:cNvSpPr/>
      </dsp:nvSpPr>
      <dsp:spPr>
        <a:xfrm>
          <a:off x="1018662" y="1827091"/>
          <a:ext cx="1271976" cy="508790"/>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42672" rIns="21336" bIns="42672" numCol="1" spcCol="1270" anchor="ctr" anchorCtr="0">
          <a:noAutofit/>
        </a:bodyPr>
        <a:lstStyle/>
        <a:p>
          <a:pPr marL="0" lvl="0" indent="0" algn="ctr" defTabSz="711200">
            <a:lnSpc>
              <a:spcPct val="90000"/>
            </a:lnSpc>
            <a:spcBef>
              <a:spcPct val="0"/>
            </a:spcBef>
            <a:spcAft>
              <a:spcPct val="35000"/>
            </a:spcAft>
            <a:buNone/>
          </a:pPr>
          <a:r>
            <a:rPr lang="en-GB" sz="1600" kern="1200" dirty="0"/>
            <a:t>1792</a:t>
          </a:r>
        </a:p>
      </dsp:txBody>
      <dsp:txXfrm>
        <a:off x="1273057" y="1827091"/>
        <a:ext cx="763186" cy="508790"/>
      </dsp:txXfrm>
    </dsp:sp>
    <dsp:sp modelId="{D3F00BD0-F1B8-F640-B042-BAC7835B203D}">
      <dsp:nvSpPr>
        <dsp:cNvPr id="0" name=""/>
        <dsp:cNvSpPr/>
      </dsp:nvSpPr>
      <dsp:spPr>
        <a:xfrm>
          <a:off x="2036243" y="1827091"/>
          <a:ext cx="1271976" cy="508790"/>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42672" rIns="21336" bIns="42672" numCol="1" spcCol="1270" anchor="ctr" anchorCtr="0">
          <a:noAutofit/>
        </a:bodyPr>
        <a:lstStyle/>
        <a:p>
          <a:pPr marL="0" lvl="0" indent="0" algn="ctr" defTabSz="711200">
            <a:lnSpc>
              <a:spcPct val="90000"/>
            </a:lnSpc>
            <a:spcBef>
              <a:spcPct val="0"/>
            </a:spcBef>
            <a:spcAft>
              <a:spcPct val="35000"/>
            </a:spcAft>
            <a:buNone/>
          </a:pPr>
          <a:r>
            <a:rPr lang="en-GB" sz="1600" kern="1200" dirty="0"/>
            <a:t>1847</a:t>
          </a:r>
        </a:p>
      </dsp:txBody>
      <dsp:txXfrm>
        <a:off x="2290638" y="1827091"/>
        <a:ext cx="763186" cy="508790"/>
      </dsp:txXfrm>
    </dsp:sp>
    <dsp:sp modelId="{441B91E9-6F80-7249-B887-BFE9CCA73E2A}">
      <dsp:nvSpPr>
        <dsp:cNvPr id="0" name=""/>
        <dsp:cNvSpPr/>
      </dsp:nvSpPr>
      <dsp:spPr>
        <a:xfrm>
          <a:off x="3053824" y="1827091"/>
          <a:ext cx="1271976" cy="508790"/>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42672" rIns="21336" bIns="42672" numCol="1" spcCol="1270" anchor="ctr" anchorCtr="0">
          <a:noAutofit/>
        </a:bodyPr>
        <a:lstStyle/>
        <a:p>
          <a:pPr marL="0" lvl="0" indent="0" algn="ctr" defTabSz="711200">
            <a:lnSpc>
              <a:spcPct val="90000"/>
            </a:lnSpc>
            <a:spcBef>
              <a:spcPct val="0"/>
            </a:spcBef>
            <a:spcAft>
              <a:spcPct val="35000"/>
            </a:spcAft>
            <a:buNone/>
          </a:pPr>
          <a:r>
            <a:rPr lang="en-GB" sz="1600" kern="1200" dirty="0"/>
            <a:t>1861</a:t>
          </a:r>
        </a:p>
      </dsp:txBody>
      <dsp:txXfrm>
        <a:off x="3308219" y="1827091"/>
        <a:ext cx="763186" cy="508790"/>
      </dsp:txXfrm>
    </dsp:sp>
    <dsp:sp modelId="{DAA2B521-3E02-9A4D-9972-647A3DA06610}">
      <dsp:nvSpPr>
        <dsp:cNvPr id="0" name=""/>
        <dsp:cNvSpPr/>
      </dsp:nvSpPr>
      <dsp:spPr>
        <a:xfrm>
          <a:off x="4071405" y="1827091"/>
          <a:ext cx="1271976" cy="508790"/>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42672" rIns="21336" bIns="42672" numCol="1" spcCol="1270" anchor="ctr" anchorCtr="0">
          <a:noAutofit/>
        </a:bodyPr>
        <a:lstStyle/>
        <a:p>
          <a:pPr marL="0" lvl="0" indent="0" algn="ctr" defTabSz="711200">
            <a:lnSpc>
              <a:spcPct val="90000"/>
            </a:lnSpc>
            <a:spcBef>
              <a:spcPct val="0"/>
            </a:spcBef>
            <a:spcAft>
              <a:spcPct val="35000"/>
            </a:spcAft>
            <a:buNone/>
          </a:pPr>
          <a:r>
            <a:rPr lang="en-GB" sz="1600" kern="1200" dirty="0"/>
            <a:t>1914</a:t>
          </a:r>
        </a:p>
      </dsp:txBody>
      <dsp:txXfrm>
        <a:off x="4325800" y="1827091"/>
        <a:ext cx="763186" cy="508790"/>
      </dsp:txXfrm>
    </dsp:sp>
    <dsp:sp modelId="{171B0A8E-4B43-5045-B47F-CF35BFF45C6E}">
      <dsp:nvSpPr>
        <dsp:cNvPr id="0" name=""/>
        <dsp:cNvSpPr/>
      </dsp:nvSpPr>
      <dsp:spPr>
        <a:xfrm>
          <a:off x="5088987" y="1827091"/>
          <a:ext cx="1271976" cy="508790"/>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42672" rIns="21336" bIns="42672" numCol="1" spcCol="1270" anchor="ctr" anchorCtr="0">
          <a:noAutofit/>
        </a:bodyPr>
        <a:lstStyle/>
        <a:p>
          <a:pPr marL="0" lvl="0" indent="0" algn="ctr" defTabSz="711200">
            <a:lnSpc>
              <a:spcPct val="90000"/>
            </a:lnSpc>
            <a:spcBef>
              <a:spcPct val="0"/>
            </a:spcBef>
            <a:spcAft>
              <a:spcPct val="35000"/>
            </a:spcAft>
            <a:buNone/>
          </a:pPr>
          <a:r>
            <a:rPr lang="en-GB" sz="1600" kern="1200" dirty="0"/>
            <a:t>1920-30</a:t>
          </a:r>
        </a:p>
      </dsp:txBody>
      <dsp:txXfrm>
        <a:off x="5343382" y="1827091"/>
        <a:ext cx="763186" cy="508790"/>
      </dsp:txXfrm>
    </dsp:sp>
    <dsp:sp modelId="{4EF703B5-826F-4341-AB56-A42DF9FEA0E8}">
      <dsp:nvSpPr>
        <dsp:cNvPr id="0" name=""/>
        <dsp:cNvSpPr/>
      </dsp:nvSpPr>
      <dsp:spPr>
        <a:xfrm>
          <a:off x="6106568" y="1827091"/>
          <a:ext cx="1271976" cy="508790"/>
        </a:xfrm>
        <a:prstGeom prst="chevron">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42672" rIns="21336" bIns="42672" numCol="1" spcCol="1270" anchor="ctr" anchorCtr="0">
          <a:noAutofit/>
        </a:bodyPr>
        <a:lstStyle/>
        <a:p>
          <a:pPr marL="0" lvl="0" indent="0" algn="ctr" defTabSz="711200">
            <a:lnSpc>
              <a:spcPct val="90000"/>
            </a:lnSpc>
            <a:spcBef>
              <a:spcPct val="0"/>
            </a:spcBef>
            <a:spcAft>
              <a:spcPct val="35000"/>
            </a:spcAft>
            <a:buNone/>
          </a:pPr>
          <a:r>
            <a:rPr lang="en-GB" sz="1600" kern="1200" dirty="0"/>
            <a:t>2020</a:t>
          </a:r>
        </a:p>
      </dsp:txBody>
      <dsp:txXfrm>
        <a:off x="6360963" y="1827091"/>
        <a:ext cx="763186" cy="508790"/>
      </dsp:txXfrm>
    </dsp:sp>
  </dsp:spTree>
</dsp:drawing>
</file>

<file path=ppt/diagrams/layout1.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5AC0022-B916-C645-8AA4-5F287005A7C2}" type="datetimeFigureOut">
              <a:rPr lang="en-US" smtClean="0"/>
              <a:t>10/31/20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DCC777-8E47-CD41-BD3A-0239B13D0620}" type="slidenum">
              <a:rPr lang="en-US" smtClean="0"/>
              <a:t>‹#›</a:t>
            </a:fld>
            <a:endParaRPr lang="en-US"/>
          </a:p>
        </p:txBody>
      </p:sp>
    </p:spTree>
    <p:extLst>
      <p:ext uri="{BB962C8B-B14F-4D97-AF65-F5344CB8AC3E}">
        <p14:creationId xmlns:p14="http://schemas.microsoft.com/office/powerpoint/2010/main" val="20541202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BDCC777-8E47-CD41-BD3A-0239B13D0620}" type="slidenum">
              <a:rPr lang="en-US" smtClean="0"/>
              <a:t>1</a:t>
            </a:fld>
            <a:endParaRPr lang="en-US"/>
          </a:p>
        </p:txBody>
      </p:sp>
    </p:spTree>
    <p:extLst>
      <p:ext uri="{BB962C8B-B14F-4D97-AF65-F5344CB8AC3E}">
        <p14:creationId xmlns:p14="http://schemas.microsoft.com/office/powerpoint/2010/main" val="42600357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GB"/>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7" name="Date Placeholder 6"/>
          <p:cNvSpPr>
            <a:spLocks noGrp="1"/>
          </p:cNvSpPr>
          <p:nvPr>
            <p:ph type="dt" sz="half" idx="10"/>
          </p:nvPr>
        </p:nvSpPr>
        <p:spPr/>
        <p:txBody>
          <a:bodyPr/>
          <a:lstStyle/>
          <a:p>
            <a:fld id="{517F691A-1681-C74B-BB95-9BBC683BACF8}" type="datetimeFigureOut">
              <a:rPr lang="en-US" smtClean="0"/>
              <a:t>10/31/20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0E3F8B2-79E0-2941-826D-8A88E5725737}" type="slidenum">
              <a:rPr lang="en-US" smtClean="0"/>
              <a:t>‹#›</a:t>
            </a:fld>
            <a:endParaRPr lang="en-US"/>
          </a:p>
        </p:txBody>
      </p:sp>
    </p:spTree>
    <p:extLst>
      <p:ext uri="{BB962C8B-B14F-4D97-AF65-F5344CB8AC3E}">
        <p14:creationId xmlns:p14="http://schemas.microsoft.com/office/powerpoint/2010/main" val="700386511"/>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517F691A-1681-C74B-BB95-9BBC683BACF8}" type="datetimeFigureOut">
              <a:rPr lang="en-US" smtClean="0"/>
              <a:t>10/31/20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0E3F8B2-79E0-2941-826D-8A88E5725737}" type="slidenum">
              <a:rPr lang="en-US" smtClean="0"/>
              <a:t>‹#›</a:t>
            </a:fld>
            <a:endParaRPr lang="en-US"/>
          </a:p>
        </p:txBody>
      </p:sp>
    </p:spTree>
    <p:extLst>
      <p:ext uri="{BB962C8B-B14F-4D97-AF65-F5344CB8AC3E}">
        <p14:creationId xmlns:p14="http://schemas.microsoft.com/office/powerpoint/2010/main" val="36368205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GB"/>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7" name="Date Placeholder 6"/>
          <p:cNvSpPr>
            <a:spLocks noGrp="1"/>
          </p:cNvSpPr>
          <p:nvPr>
            <p:ph type="dt" sz="half" idx="10"/>
          </p:nvPr>
        </p:nvSpPr>
        <p:spPr/>
        <p:txBody>
          <a:bodyPr/>
          <a:lstStyle/>
          <a:p>
            <a:fld id="{517F691A-1681-C74B-BB95-9BBC683BACF8}" type="datetimeFigureOut">
              <a:rPr lang="en-US" smtClean="0"/>
              <a:t>10/31/20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0E3F8B2-79E0-2941-826D-8A88E5725737}" type="slidenum">
              <a:rPr lang="en-US" smtClean="0"/>
              <a:t>‹#›</a:t>
            </a:fld>
            <a:endParaRPr lang="en-US"/>
          </a:p>
        </p:txBody>
      </p:sp>
    </p:spTree>
    <p:extLst>
      <p:ext uri="{BB962C8B-B14F-4D97-AF65-F5344CB8AC3E}">
        <p14:creationId xmlns:p14="http://schemas.microsoft.com/office/powerpoint/2010/main" val="389659707"/>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8" name="Date Placeholder 7"/>
          <p:cNvSpPr>
            <a:spLocks noGrp="1"/>
          </p:cNvSpPr>
          <p:nvPr>
            <p:ph type="dt" sz="half" idx="10"/>
          </p:nvPr>
        </p:nvSpPr>
        <p:spPr/>
        <p:txBody>
          <a:bodyPr/>
          <a:lstStyle/>
          <a:p>
            <a:fld id="{517F691A-1681-C74B-BB95-9BBC683BACF8}" type="datetimeFigureOut">
              <a:rPr lang="en-US" smtClean="0"/>
              <a:t>10/31/20</a:t>
            </a:fld>
            <a:endParaRPr lang="en-US"/>
          </a:p>
        </p:txBody>
      </p:sp>
      <p:sp>
        <p:nvSpPr>
          <p:cNvPr id="9" name="Footer Placeholder 8"/>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00E3F8B2-79E0-2941-826D-8A88E5725737}" type="slidenum">
              <a:rPr lang="en-US" smtClean="0"/>
              <a:t>‹#›</a:t>
            </a:fld>
            <a:endParaRPr lang="en-US"/>
          </a:p>
        </p:txBody>
      </p:sp>
    </p:spTree>
    <p:extLst>
      <p:ext uri="{BB962C8B-B14F-4D97-AF65-F5344CB8AC3E}">
        <p14:creationId xmlns:p14="http://schemas.microsoft.com/office/powerpoint/2010/main" val="8364959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7" name="Date Placeholder 6"/>
          <p:cNvSpPr>
            <a:spLocks noGrp="1"/>
          </p:cNvSpPr>
          <p:nvPr>
            <p:ph type="dt" sz="half" idx="10"/>
          </p:nvPr>
        </p:nvSpPr>
        <p:spPr/>
        <p:txBody>
          <a:bodyPr/>
          <a:lstStyle/>
          <a:p>
            <a:fld id="{517F691A-1681-C74B-BB95-9BBC683BACF8}" type="datetimeFigureOut">
              <a:rPr lang="en-US" smtClean="0"/>
              <a:t>10/31/20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0E3F8B2-79E0-2941-826D-8A88E5725737}" type="slidenum">
              <a:rPr lang="en-US" smtClean="0"/>
              <a:t>‹#›</a:t>
            </a:fld>
            <a:endParaRPr lang="en-US"/>
          </a:p>
        </p:txBody>
      </p:sp>
      <p:sp>
        <p:nvSpPr>
          <p:cNvPr id="10" name="Title 9"/>
          <p:cNvSpPr>
            <a:spLocks noGrp="1"/>
          </p:cNvSpPr>
          <p:nvPr>
            <p:ph type="title"/>
          </p:nvPr>
        </p:nvSpPr>
        <p:spPr/>
        <p:txBody>
          <a:bodyPr/>
          <a:lstStyle/>
          <a:p>
            <a:r>
              <a:rPr lang="en-GB"/>
              <a:t>Click to edit Master title style</a:t>
            </a:r>
            <a:endParaRPr lang="en-US" dirty="0"/>
          </a:p>
        </p:txBody>
      </p:sp>
    </p:spTree>
    <p:extLst>
      <p:ext uri="{BB962C8B-B14F-4D97-AF65-F5344CB8AC3E}">
        <p14:creationId xmlns:p14="http://schemas.microsoft.com/office/powerpoint/2010/main" val="32003418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517F691A-1681-C74B-BB95-9BBC683BACF8}" type="datetimeFigureOut">
              <a:rPr lang="en-US" smtClean="0"/>
              <a:t>10/31/20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0E3F8B2-79E0-2941-826D-8A88E5725737}" type="slidenum">
              <a:rPr lang="en-US" smtClean="0"/>
              <a:t>‹#›</a:t>
            </a:fld>
            <a:endParaRPr lang="en-US"/>
          </a:p>
        </p:txBody>
      </p:sp>
    </p:spTree>
    <p:extLst>
      <p:ext uri="{BB962C8B-B14F-4D97-AF65-F5344CB8AC3E}">
        <p14:creationId xmlns:p14="http://schemas.microsoft.com/office/powerpoint/2010/main" val="33474726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17F691A-1681-C74B-BB95-9BBC683BACF8}" type="datetimeFigureOut">
              <a:rPr lang="en-US" smtClean="0"/>
              <a:t>10/31/20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0E3F8B2-79E0-2941-826D-8A88E5725737}" type="slidenum">
              <a:rPr lang="en-US" smtClean="0"/>
              <a:t>‹#›</a:t>
            </a:fld>
            <a:endParaRPr lang="en-US"/>
          </a:p>
        </p:txBody>
      </p:sp>
    </p:spTree>
    <p:extLst>
      <p:ext uri="{BB962C8B-B14F-4D97-AF65-F5344CB8AC3E}">
        <p14:creationId xmlns:p14="http://schemas.microsoft.com/office/powerpoint/2010/main" val="26302852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GB"/>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9" name="Date Placeholder 8"/>
          <p:cNvSpPr>
            <a:spLocks noGrp="1"/>
          </p:cNvSpPr>
          <p:nvPr>
            <p:ph type="dt" sz="half" idx="10"/>
          </p:nvPr>
        </p:nvSpPr>
        <p:spPr/>
        <p:txBody>
          <a:bodyPr/>
          <a:lstStyle/>
          <a:p>
            <a:fld id="{517F691A-1681-C74B-BB95-9BBC683BACF8}" type="datetimeFigureOut">
              <a:rPr lang="en-US" smtClean="0"/>
              <a:t>10/31/20</a:t>
            </a:fld>
            <a:endParaRPr lang="en-US"/>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a:p>
        </p:txBody>
      </p:sp>
      <p:sp>
        <p:nvSpPr>
          <p:cNvPr id="11" name="Slide Number Placeholder 10"/>
          <p:cNvSpPr>
            <a:spLocks noGrp="1"/>
          </p:cNvSpPr>
          <p:nvPr>
            <p:ph type="sldNum" sz="quarter" idx="12"/>
          </p:nvPr>
        </p:nvSpPr>
        <p:spPr/>
        <p:txBody>
          <a:bodyPr/>
          <a:lstStyle/>
          <a:p>
            <a:fld id="{00E3F8B2-79E0-2941-826D-8A88E5725737}" type="slidenum">
              <a:rPr lang="en-US" smtClean="0"/>
              <a:t>‹#›</a:t>
            </a:fld>
            <a:endParaRPr lang="en-US"/>
          </a:p>
        </p:txBody>
      </p:sp>
    </p:spTree>
    <p:extLst>
      <p:ext uri="{BB962C8B-B14F-4D97-AF65-F5344CB8AC3E}">
        <p14:creationId xmlns:p14="http://schemas.microsoft.com/office/powerpoint/2010/main" val="6729936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GB"/>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517F691A-1681-C74B-BB95-9BBC683BACF8}" type="datetimeFigureOut">
              <a:rPr lang="en-US" smtClean="0"/>
              <a:t>10/31/20</a:t>
            </a:fld>
            <a:endParaRPr lang="en-US"/>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a:p>
        </p:txBody>
      </p:sp>
      <p:sp>
        <p:nvSpPr>
          <p:cNvPr id="10" name="Slide Number Placeholder 9"/>
          <p:cNvSpPr>
            <a:spLocks noGrp="1"/>
          </p:cNvSpPr>
          <p:nvPr>
            <p:ph type="sldNum" sz="quarter" idx="12"/>
          </p:nvPr>
        </p:nvSpPr>
        <p:spPr/>
        <p:txBody>
          <a:bodyPr/>
          <a:lstStyle/>
          <a:p>
            <a:fld id="{00E3F8B2-79E0-2941-826D-8A88E5725737}" type="slidenum">
              <a:rPr lang="en-US" smtClean="0"/>
              <a:t>‹#›</a:t>
            </a:fld>
            <a:endParaRPr lang="en-US"/>
          </a:p>
        </p:txBody>
      </p:sp>
    </p:spTree>
    <p:extLst>
      <p:ext uri="{BB962C8B-B14F-4D97-AF65-F5344CB8AC3E}">
        <p14:creationId xmlns:p14="http://schemas.microsoft.com/office/powerpoint/2010/main" val="38458048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17F691A-1681-C74B-BB95-9BBC683BACF8}" type="datetimeFigureOut">
              <a:rPr lang="en-US" smtClean="0"/>
              <a:t>10/31/20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0E3F8B2-79E0-2941-826D-8A88E5725737}" type="slidenum">
              <a:rPr lang="en-US" smtClean="0"/>
              <a:t>‹#›</a:t>
            </a:fld>
            <a:endParaRPr lang="en-US"/>
          </a:p>
        </p:txBody>
      </p:sp>
    </p:spTree>
    <p:extLst>
      <p:ext uri="{BB962C8B-B14F-4D97-AF65-F5344CB8AC3E}">
        <p14:creationId xmlns:p14="http://schemas.microsoft.com/office/powerpoint/2010/main" val="443284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17F691A-1681-C74B-BB95-9BBC683BACF8}" type="datetimeFigureOut">
              <a:rPr lang="en-US" smtClean="0"/>
              <a:t>10/31/20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0E3F8B2-79E0-2941-826D-8A88E5725737}" type="slidenum">
              <a:rPr lang="en-US" smtClean="0"/>
              <a:t>‹#›</a:t>
            </a:fld>
            <a:endParaRPr lang="en-US"/>
          </a:p>
        </p:txBody>
      </p:sp>
    </p:spTree>
    <p:extLst>
      <p:ext uri="{BB962C8B-B14F-4D97-AF65-F5344CB8AC3E}">
        <p14:creationId xmlns:p14="http://schemas.microsoft.com/office/powerpoint/2010/main" val="27776650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517F691A-1681-C74B-BB95-9BBC683BACF8}" type="datetimeFigureOut">
              <a:rPr lang="en-US" smtClean="0"/>
              <a:t>10/31/20</a:t>
            </a:fld>
            <a:endParaRPr lang="en-US"/>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00E3F8B2-79E0-2941-826D-8A88E5725737}" type="slidenum">
              <a:rPr lang="en-US" smtClean="0"/>
              <a:t>‹#›</a:t>
            </a:fld>
            <a:endParaRPr lang="en-US"/>
          </a:p>
        </p:txBody>
      </p:sp>
    </p:spTree>
    <p:extLst>
      <p:ext uri="{BB962C8B-B14F-4D97-AF65-F5344CB8AC3E}">
        <p14:creationId xmlns:p14="http://schemas.microsoft.com/office/powerpoint/2010/main" val="179680875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5.jpeg"/></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2.xml.rels><?xml version="1.0" encoding="UTF-8" standalone="yes"?>
<Relationships xmlns="http://schemas.openxmlformats.org/package/2006/relationships"><Relationship Id="rId8" Type="http://schemas.openxmlformats.org/officeDocument/2006/relationships/hyperlink" Target="https://twitter.com/TheActorsPad/status/1167403783460130816" TargetMode="External"/><Relationship Id="rId3" Type="http://schemas.openxmlformats.org/officeDocument/2006/relationships/hyperlink" Target="https://www.facebook.com/watch/BBCCymruWales/" TargetMode="External"/><Relationship Id="rId7" Type="http://schemas.openxmlformats.org/officeDocument/2006/relationships/hyperlink" Target="https://www.dailypost.co.uk/whats-on/whats-on-news/national-eisteddfod-2014-chair-crown-7493018" TargetMode="External"/><Relationship Id="rId12" Type="http://schemas.openxmlformats.org/officeDocument/2006/relationships/hyperlink" Target="https://www.historic-uk.com/HistoryUK/HistoryofWales/The-National-Eisteddfod-of-Wales/" TargetMode="External"/><Relationship Id="rId2" Type="http://schemas.openxmlformats.org/officeDocument/2006/relationships/hyperlink" Target="https://www.bbc.co.uk/cymru/eisteddfod2008/sites/ormaes/sadwrn09/ymlaen.shtml" TargetMode="External"/><Relationship Id="rId1" Type="http://schemas.openxmlformats.org/officeDocument/2006/relationships/slideLayout" Target="../slideLayouts/slideLayout2.xml"/><Relationship Id="rId6" Type="http://schemas.openxmlformats.org/officeDocument/2006/relationships/hyperlink" Target="https://www.cardigancastle.com/visit/" TargetMode="External"/><Relationship Id="rId11" Type="http://schemas.openxmlformats.org/officeDocument/2006/relationships/hyperlink" Target="https://www.hiclipart.com/search?clipart=Eisteddfod" TargetMode="External"/><Relationship Id="rId5" Type="http://schemas.openxmlformats.org/officeDocument/2006/relationships/hyperlink" Target="https://museum.wales/bigpit/visit/families/" TargetMode="External"/><Relationship Id="rId10" Type="http://schemas.openxmlformats.org/officeDocument/2006/relationships/hyperlink" Target="https://eisteddfod.wales/about-us" TargetMode="External"/><Relationship Id="rId4" Type="http://schemas.openxmlformats.org/officeDocument/2006/relationships/hyperlink" Target="https://www.bbc.co.uk/wales/history/sites/themes/society/language_betweenwars" TargetMode="External"/><Relationship Id="rId9" Type="http://schemas.openxmlformats.org/officeDocument/2006/relationships/hyperlink" Target="https://twitter.com/AmeerPresenter/status/1168965724393660416"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s4c.cymru/en/entertainment/eisteddfod-genedlaethol/" TargetMode="External"/><Relationship Id="rId3" Type="http://schemas.openxmlformats.org/officeDocument/2006/relationships/hyperlink" Target="https://www.mermaidquay.co.uk/2018/03/national-eisteddfod-comes-to-cardiff-bay/" TargetMode="External"/><Relationship Id="rId7" Type="http://schemas.openxmlformats.org/officeDocument/2006/relationships/hyperlink" Target="https://twitter.com/eisteddfodurdd/status/1001042603574472704" TargetMode="External"/><Relationship Id="rId12" Type="http://schemas.openxmlformats.org/officeDocument/2006/relationships/hyperlink" Target="https://www.visitwales.com/en-us/things-do/culture/hedd-wyn-soldier-poet-snowdonia" TargetMode="External"/><Relationship Id="rId2" Type="http://schemas.openxmlformats.org/officeDocument/2006/relationships/hyperlink" Target="https://www.marcels-kid-crafts.com/celtic-knot-patterns.html" TargetMode="External"/><Relationship Id="rId1" Type="http://schemas.openxmlformats.org/officeDocument/2006/relationships/slideLayout" Target="../slideLayouts/slideLayout2.xml"/><Relationship Id="rId6" Type="http://schemas.openxmlformats.org/officeDocument/2006/relationships/hyperlink" Target="http://www.nwrail.org.uk/nw1607c.htm" TargetMode="External"/><Relationship Id="rId11" Type="http://schemas.openxmlformats.org/officeDocument/2006/relationships/hyperlink" Target="https://www.urdd.cymru/en/about-us/what-urdd/our-history/" TargetMode="External"/><Relationship Id="rId5" Type="http://schemas.openxmlformats.org/officeDocument/2006/relationships/hyperlink" Target="https://www.library.wales/discover/digital-gallery/printed-material/the-blue-books-of-1847" TargetMode="External"/><Relationship Id="rId10" Type="http://schemas.openxmlformats.org/officeDocument/2006/relationships/hyperlink" Target="https://www.urdd.cymru/en/residential-centres/llangrannog/" TargetMode="External"/><Relationship Id="rId4" Type="http://schemas.openxmlformats.org/officeDocument/2006/relationships/hyperlink" Target="http://www.mynewtown.co.uk/viewernews/ArticleId/915" TargetMode="External"/><Relationship Id="rId9" Type="http://schemas.openxmlformats.org/officeDocument/2006/relationships/hyperlink" Target="https://www.twinkl.co.in/resource/wl2-t-93-our-eisteddfod-achievements-bann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lumMod val="50000"/>
          </a:schemeClr>
        </a:solidFill>
        <a:effectLst/>
      </p:bgPr>
    </p:bg>
    <p:spTree>
      <p:nvGrpSpPr>
        <p:cNvPr id="1" name=""/>
        <p:cNvGrpSpPr/>
        <p:nvPr/>
      </p:nvGrpSpPr>
      <p:grpSpPr>
        <a:xfrm>
          <a:off x="0" y="0"/>
          <a:ext cx="0" cy="0"/>
          <a:chOff x="0" y="0"/>
          <a:chExt cx="0" cy="0"/>
        </a:xfrm>
      </p:grpSpPr>
      <p:pic>
        <p:nvPicPr>
          <p:cNvPr id="11" name="Picture 10" descr="A picture containing map&#10;&#10;Description automatically generated">
            <a:extLst>
              <a:ext uri="{FF2B5EF4-FFF2-40B4-BE49-F238E27FC236}">
                <a16:creationId xmlns:a16="http://schemas.microsoft.com/office/drawing/2014/main" id="{B9924F4C-3621-9A46-9828-D2E1EAB5EBAB}"/>
              </a:ext>
            </a:extLst>
          </p:cNvPr>
          <p:cNvPicPr>
            <a:picLocks noChangeAspect="1"/>
          </p:cNvPicPr>
          <p:nvPr/>
        </p:nvPicPr>
        <p:blipFill>
          <a:blip r:embed="rId3"/>
          <a:stretch>
            <a:fillRect/>
          </a:stretch>
        </p:blipFill>
        <p:spPr>
          <a:xfrm>
            <a:off x="2478876" y="0"/>
            <a:ext cx="7234247" cy="6858000"/>
          </a:xfrm>
          <a:prstGeom prst="rect">
            <a:avLst/>
          </a:prstGeom>
        </p:spPr>
      </p:pic>
      <p:pic>
        <p:nvPicPr>
          <p:cNvPr id="28" name="Picture 27" descr="A picture containing shape&#10;&#10;Description automatically generated">
            <a:extLst>
              <a:ext uri="{FF2B5EF4-FFF2-40B4-BE49-F238E27FC236}">
                <a16:creationId xmlns:a16="http://schemas.microsoft.com/office/drawing/2014/main" id="{BD8C536D-E857-6041-BF2D-633B7D23ED25}"/>
              </a:ext>
            </a:extLst>
          </p:cNvPr>
          <p:cNvPicPr>
            <a:picLocks noChangeAspect="1"/>
          </p:cNvPicPr>
          <p:nvPr/>
        </p:nvPicPr>
        <p:blipFill>
          <a:blip r:embed="rId4"/>
          <a:stretch>
            <a:fillRect/>
          </a:stretch>
        </p:blipFill>
        <p:spPr>
          <a:xfrm rot="1343506">
            <a:off x="8104495" y="1947257"/>
            <a:ext cx="3939637" cy="4376689"/>
          </a:xfrm>
          <a:prstGeom prst="rect">
            <a:avLst/>
          </a:prstGeom>
        </p:spPr>
      </p:pic>
      <p:pic>
        <p:nvPicPr>
          <p:cNvPr id="20" name="Picture 19" descr="Shape, rectangle&#10;&#10;Description automatically generated">
            <a:extLst>
              <a:ext uri="{FF2B5EF4-FFF2-40B4-BE49-F238E27FC236}">
                <a16:creationId xmlns:a16="http://schemas.microsoft.com/office/drawing/2014/main" id="{36B5211B-72CE-3547-9473-47E23A136D21}"/>
              </a:ext>
            </a:extLst>
          </p:cNvPr>
          <p:cNvPicPr>
            <a:picLocks noChangeAspect="1"/>
          </p:cNvPicPr>
          <p:nvPr/>
        </p:nvPicPr>
        <p:blipFill rotWithShape="1">
          <a:blip r:embed="rId5"/>
          <a:srcRect l="30087" r="33767"/>
          <a:stretch/>
        </p:blipFill>
        <p:spPr>
          <a:xfrm>
            <a:off x="0" y="0"/>
            <a:ext cx="2478876" cy="6858000"/>
          </a:xfrm>
          <a:prstGeom prst="rect">
            <a:avLst/>
          </a:prstGeom>
        </p:spPr>
      </p:pic>
      <p:sp>
        <p:nvSpPr>
          <p:cNvPr id="22" name="TextBox 21">
            <a:extLst>
              <a:ext uri="{FF2B5EF4-FFF2-40B4-BE49-F238E27FC236}">
                <a16:creationId xmlns:a16="http://schemas.microsoft.com/office/drawing/2014/main" id="{642C2080-ECA0-6C4D-80FB-6BD96BB5CCF9}"/>
              </a:ext>
            </a:extLst>
          </p:cNvPr>
          <p:cNvSpPr txBox="1"/>
          <p:nvPr/>
        </p:nvSpPr>
        <p:spPr>
          <a:xfrm>
            <a:off x="9493624" y="1007935"/>
            <a:ext cx="1600200" cy="707886"/>
          </a:xfrm>
          <a:prstGeom prst="rect">
            <a:avLst/>
          </a:prstGeom>
          <a:noFill/>
        </p:spPr>
        <p:txBody>
          <a:bodyPr wrap="square" rtlCol="0">
            <a:spAutoFit/>
          </a:bodyPr>
          <a:lstStyle/>
          <a:p>
            <a:r>
              <a:rPr lang="en-US" sz="4000" b="1" dirty="0"/>
              <a:t>405</a:t>
            </a:r>
          </a:p>
        </p:txBody>
      </p:sp>
      <p:sp>
        <p:nvSpPr>
          <p:cNvPr id="23" name="TextBox 22">
            <a:extLst>
              <a:ext uri="{FF2B5EF4-FFF2-40B4-BE49-F238E27FC236}">
                <a16:creationId xmlns:a16="http://schemas.microsoft.com/office/drawing/2014/main" id="{2E95105F-59D8-A942-B1CA-BD375803E5DE}"/>
              </a:ext>
            </a:extLst>
          </p:cNvPr>
          <p:cNvSpPr txBox="1"/>
          <p:nvPr/>
        </p:nvSpPr>
        <p:spPr>
          <a:xfrm>
            <a:off x="1949823" y="5750004"/>
            <a:ext cx="2151529" cy="1107996"/>
          </a:xfrm>
          <a:prstGeom prst="rect">
            <a:avLst/>
          </a:prstGeom>
          <a:noFill/>
        </p:spPr>
        <p:txBody>
          <a:bodyPr wrap="square" rtlCol="0">
            <a:spAutoFit/>
          </a:bodyPr>
          <a:lstStyle/>
          <a:p>
            <a:r>
              <a:rPr lang="en-US" sz="2400" dirty="0"/>
              <a:t>Richard Davies</a:t>
            </a:r>
          </a:p>
          <a:p>
            <a:r>
              <a:rPr lang="en-GB" sz="2400" dirty="0"/>
              <a:t>1806173</a:t>
            </a:r>
          </a:p>
          <a:p>
            <a:endParaRPr lang="en-US" dirty="0"/>
          </a:p>
        </p:txBody>
      </p:sp>
      <p:sp>
        <p:nvSpPr>
          <p:cNvPr id="2" name="TextBox 1">
            <a:extLst>
              <a:ext uri="{FF2B5EF4-FFF2-40B4-BE49-F238E27FC236}">
                <a16:creationId xmlns:a16="http://schemas.microsoft.com/office/drawing/2014/main" id="{325C9CC3-ACF4-C34E-9622-E4C8A0B02987}"/>
              </a:ext>
            </a:extLst>
          </p:cNvPr>
          <p:cNvSpPr txBox="1"/>
          <p:nvPr/>
        </p:nvSpPr>
        <p:spPr>
          <a:xfrm>
            <a:off x="4675993" y="6468164"/>
            <a:ext cx="2478876" cy="276999"/>
          </a:xfrm>
          <a:prstGeom prst="rect">
            <a:avLst/>
          </a:prstGeom>
          <a:noFill/>
        </p:spPr>
        <p:txBody>
          <a:bodyPr wrap="square" rtlCol="0">
            <a:spAutoFit/>
          </a:bodyPr>
          <a:lstStyle/>
          <a:p>
            <a:r>
              <a:rPr lang="en-US" sz="1200" dirty="0"/>
              <a:t>Logo Created Adobe Spark (2020)</a:t>
            </a:r>
          </a:p>
        </p:txBody>
      </p:sp>
      <p:sp>
        <p:nvSpPr>
          <p:cNvPr id="8" name="TextBox 7">
            <a:extLst>
              <a:ext uri="{FF2B5EF4-FFF2-40B4-BE49-F238E27FC236}">
                <a16:creationId xmlns:a16="http://schemas.microsoft.com/office/drawing/2014/main" id="{30135C0E-FE86-574E-89F7-2CFED375762F}"/>
              </a:ext>
            </a:extLst>
          </p:cNvPr>
          <p:cNvSpPr txBox="1"/>
          <p:nvPr/>
        </p:nvSpPr>
        <p:spPr>
          <a:xfrm>
            <a:off x="10476589" y="5750004"/>
            <a:ext cx="2517169" cy="276999"/>
          </a:xfrm>
          <a:prstGeom prst="rect">
            <a:avLst/>
          </a:prstGeom>
          <a:noFill/>
        </p:spPr>
        <p:txBody>
          <a:bodyPr wrap="square" rtlCol="0">
            <a:spAutoFit/>
          </a:bodyPr>
          <a:lstStyle/>
          <a:p>
            <a:r>
              <a:rPr lang="en-US" sz="1200" dirty="0" err="1"/>
              <a:t>Hiclipart</a:t>
            </a:r>
            <a:r>
              <a:rPr lang="en-US" sz="1200" dirty="0"/>
              <a:t> (2020)</a:t>
            </a:r>
          </a:p>
        </p:txBody>
      </p:sp>
    </p:spTree>
    <p:extLst>
      <p:ext uri="{BB962C8B-B14F-4D97-AF65-F5344CB8AC3E}">
        <p14:creationId xmlns:p14="http://schemas.microsoft.com/office/powerpoint/2010/main" val="25094084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7410CD-A469-DF4C-A6A1-C3067ED32D3B}"/>
              </a:ext>
            </a:extLst>
          </p:cNvPr>
          <p:cNvSpPr>
            <a:spLocks noGrp="1"/>
          </p:cNvSpPr>
          <p:nvPr>
            <p:ph type="title"/>
          </p:nvPr>
        </p:nvSpPr>
        <p:spPr>
          <a:xfrm>
            <a:off x="5414862" y="1975611"/>
            <a:ext cx="5925310" cy="1174991"/>
          </a:xfrm>
          <a:prstGeom prst="ellipse">
            <a:avLst/>
          </a:prstGeom>
        </p:spPr>
        <p:txBody>
          <a:bodyPr>
            <a:normAutofit/>
          </a:bodyPr>
          <a:lstStyle/>
          <a:p>
            <a:r>
              <a:rPr lang="en-US" sz="2400" dirty="0"/>
              <a:t>Eisteddfod </a:t>
            </a:r>
          </a:p>
        </p:txBody>
      </p:sp>
      <p:pic>
        <p:nvPicPr>
          <p:cNvPr id="3074" name="Picture 2" descr="An old brick building&#10;&#10;Description automatically generated">
            <a:extLst>
              <a:ext uri="{FF2B5EF4-FFF2-40B4-BE49-F238E27FC236}">
                <a16:creationId xmlns:a16="http://schemas.microsoft.com/office/drawing/2014/main" id="{D9B02385-87BC-4945-A251-0C54B3590BC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5626" r="34815" b="-1"/>
          <a:stretch/>
        </p:blipFill>
        <p:spPr bwMode="auto">
          <a:xfrm>
            <a:off x="20" y="10"/>
            <a:ext cx="4657325" cy="685799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C8F0F724-BA84-D541-884E-E8339F3E7943}"/>
              </a:ext>
            </a:extLst>
          </p:cNvPr>
          <p:cNvSpPr>
            <a:spLocks noGrp="1"/>
          </p:cNvSpPr>
          <p:nvPr>
            <p:ph idx="1"/>
          </p:nvPr>
        </p:nvSpPr>
        <p:spPr>
          <a:xfrm>
            <a:off x="5015753" y="3286198"/>
            <a:ext cx="6938682" cy="3458393"/>
          </a:xfrm>
        </p:spPr>
        <p:txBody>
          <a:bodyPr>
            <a:normAutofit fontScale="92500" lnSpcReduction="20000"/>
          </a:bodyPr>
          <a:lstStyle/>
          <a:p>
            <a:r>
              <a:rPr lang="en-US" dirty="0"/>
              <a:t>The Eisteddfod can be tracked back to 1176 when Cardigan castle was in the reign of Lord Rhys.</a:t>
            </a:r>
          </a:p>
          <a:p>
            <a:r>
              <a:rPr lang="en-GB" i="1" dirty="0"/>
              <a:t>The National Eisteddfod is the largest and oldest celebration of Welsh culture.</a:t>
            </a:r>
          </a:p>
          <a:p>
            <a:r>
              <a:rPr lang="en-GB" dirty="0"/>
              <a:t>Other than 1914, when the outbreak of the First World War saw it postponed for a year, 2020 with COVID the Eisteddfod has been held every year. </a:t>
            </a:r>
            <a:endParaRPr lang="en-GB" i="1" dirty="0"/>
          </a:p>
          <a:p>
            <a:r>
              <a:rPr lang="en-GB" dirty="0"/>
              <a:t>The National Eisteddfod 2020 described the festival as Wales’ leading mobile regeneration project,.</a:t>
            </a:r>
          </a:p>
          <a:p>
            <a:r>
              <a:rPr lang="en-GB" dirty="0"/>
              <a:t>The Eisteddfod brings together communities, people of all ages and background from all over Wales whilst celebrating the welsh culture but also all cultures all over the world.</a:t>
            </a:r>
            <a:endParaRPr lang="en-GB" i="1" dirty="0"/>
          </a:p>
          <a:p>
            <a:pPr marL="0" indent="0">
              <a:buNone/>
            </a:pPr>
            <a:r>
              <a:rPr lang="en-GB" sz="1400" dirty="0"/>
              <a:t>Eisteddfod </a:t>
            </a:r>
            <a:r>
              <a:rPr lang="en-GB" sz="1400" dirty="0" err="1"/>
              <a:t>Genedlaethol</a:t>
            </a:r>
            <a:r>
              <a:rPr lang="en-GB" sz="1400" dirty="0"/>
              <a:t> Cymru (2020)</a:t>
            </a:r>
            <a:endParaRPr lang="en-US" sz="1400" dirty="0"/>
          </a:p>
          <a:p>
            <a:endParaRPr lang="en-US" dirty="0"/>
          </a:p>
        </p:txBody>
      </p:sp>
      <p:sp>
        <p:nvSpPr>
          <p:cNvPr id="4" name="TextBox 3">
            <a:extLst>
              <a:ext uri="{FF2B5EF4-FFF2-40B4-BE49-F238E27FC236}">
                <a16:creationId xmlns:a16="http://schemas.microsoft.com/office/drawing/2014/main" id="{471C9226-E3B9-784E-ABCC-028C3545EFBC}"/>
              </a:ext>
            </a:extLst>
          </p:cNvPr>
          <p:cNvSpPr txBox="1"/>
          <p:nvPr/>
        </p:nvSpPr>
        <p:spPr>
          <a:xfrm>
            <a:off x="20" y="5467319"/>
            <a:ext cx="4657325" cy="1277273"/>
          </a:xfrm>
          <a:prstGeom prst="rect">
            <a:avLst/>
          </a:prstGeom>
          <a:noFill/>
        </p:spPr>
        <p:txBody>
          <a:bodyPr wrap="square" rtlCol="0">
            <a:spAutoFit/>
          </a:bodyPr>
          <a:lstStyle/>
          <a:p>
            <a:pPr algn="ctr">
              <a:spcAft>
                <a:spcPts val="600"/>
              </a:spcAft>
            </a:pPr>
            <a:r>
              <a:rPr lang="en-US" b="1" dirty="0">
                <a:solidFill>
                  <a:schemeClr val="bg1"/>
                </a:solidFill>
              </a:rPr>
              <a:t>9ft replica of the Eisteddfod chair at Cardigan Castle the first known site of the </a:t>
            </a:r>
            <a:r>
              <a:rPr lang="en-US" b="1" dirty="0" err="1">
                <a:solidFill>
                  <a:schemeClr val="bg1"/>
                </a:solidFill>
              </a:rPr>
              <a:t>Eisterddfod</a:t>
            </a:r>
            <a:r>
              <a:rPr lang="en-US" b="1" dirty="0">
                <a:solidFill>
                  <a:schemeClr val="bg1"/>
                </a:solidFill>
              </a:rPr>
              <a:t>.</a:t>
            </a:r>
          </a:p>
          <a:p>
            <a:pPr algn="ctr">
              <a:spcAft>
                <a:spcPts val="600"/>
              </a:spcAft>
            </a:pPr>
            <a:r>
              <a:rPr lang="en-US" dirty="0" err="1">
                <a:solidFill>
                  <a:schemeClr val="bg1"/>
                </a:solidFill>
              </a:rPr>
              <a:t>cardigancastle.com</a:t>
            </a:r>
            <a:r>
              <a:rPr lang="en-US" dirty="0">
                <a:solidFill>
                  <a:schemeClr val="bg1"/>
                </a:solidFill>
              </a:rPr>
              <a:t> 2020</a:t>
            </a:r>
          </a:p>
        </p:txBody>
      </p:sp>
      <p:sp>
        <p:nvSpPr>
          <p:cNvPr id="5" name="TextBox 4">
            <a:extLst>
              <a:ext uri="{FF2B5EF4-FFF2-40B4-BE49-F238E27FC236}">
                <a16:creationId xmlns:a16="http://schemas.microsoft.com/office/drawing/2014/main" id="{5FD6F88A-8E5A-5343-86EC-A5128A046D61}"/>
              </a:ext>
            </a:extLst>
          </p:cNvPr>
          <p:cNvSpPr txBox="1"/>
          <p:nvPr/>
        </p:nvSpPr>
        <p:spPr>
          <a:xfrm>
            <a:off x="5015753" y="262159"/>
            <a:ext cx="6535271" cy="923330"/>
          </a:xfrm>
          <a:prstGeom prst="rect">
            <a:avLst/>
          </a:prstGeom>
          <a:noFill/>
        </p:spPr>
        <p:txBody>
          <a:bodyPr wrap="square" rtlCol="0">
            <a:spAutoFit/>
          </a:bodyPr>
          <a:lstStyle/>
          <a:p>
            <a:r>
              <a:rPr lang="en-US" dirty="0"/>
              <a:t>Throughout this presentation I will look at the Eisteddfod and how during history it has provided a much-valued lifeline in retaining and developing the welsh language as well as Wales as a county.</a:t>
            </a:r>
          </a:p>
        </p:txBody>
      </p:sp>
      <p:graphicFrame>
        <p:nvGraphicFramePr>
          <p:cNvPr id="6" name="Diagram 5">
            <a:extLst>
              <a:ext uri="{FF2B5EF4-FFF2-40B4-BE49-F238E27FC236}">
                <a16:creationId xmlns:a16="http://schemas.microsoft.com/office/drawing/2014/main" id="{9BD4A526-CD44-F941-8F5A-3D0AE7278245}"/>
              </a:ext>
            </a:extLst>
          </p:cNvPr>
          <p:cNvGraphicFramePr/>
          <p:nvPr>
            <p:extLst>
              <p:ext uri="{D42A27DB-BD31-4B8C-83A1-F6EECF244321}">
                <p14:modId xmlns:p14="http://schemas.microsoft.com/office/powerpoint/2010/main" val="132040189"/>
              </p:ext>
            </p:extLst>
          </p:nvPr>
        </p:nvGraphicFramePr>
        <p:xfrm>
          <a:off x="4812354" y="-491927"/>
          <a:ext cx="7379626" cy="416297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732758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1660E788-AFA9-4A1B-9991-6AA74632A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descr="National Eisteddfod comes to Cardiff Bay - Mermaid Quay">
            <a:extLst>
              <a:ext uri="{FF2B5EF4-FFF2-40B4-BE49-F238E27FC236}">
                <a16:creationId xmlns:a16="http://schemas.microsoft.com/office/drawing/2014/main" id="{6C49DBE5-3199-8340-9263-662E1D28007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7815" r="8785" b="-1"/>
          <a:stretch/>
        </p:blipFill>
        <p:spPr bwMode="auto">
          <a:xfrm>
            <a:off x="4650909" y="10"/>
            <a:ext cx="7541090" cy="6857989"/>
          </a:xfrm>
          <a:prstGeom prst="rect">
            <a:avLst/>
          </a:prstGeom>
          <a:noFill/>
          <a:extLst>
            <a:ext uri="{909E8E84-426E-40DD-AFC4-6F175D3DCCD1}">
              <a14:hiddenFill xmlns:a14="http://schemas.microsoft.com/office/drawing/2010/main">
                <a:solidFill>
                  <a:srgbClr val="FFFFFF"/>
                </a:solidFill>
              </a14:hiddenFill>
            </a:ext>
          </a:extLst>
        </p:spPr>
      </p:pic>
      <p:sp>
        <p:nvSpPr>
          <p:cNvPr id="73" name="Rectangle 72">
            <a:extLst>
              <a:ext uri="{FF2B5EF4-FFF2-40B4-BE49-F238E27FC236}">
                <a16:creationId xmlns:a16="http://schemas.microsoft.com/office/drawing/2014/main" id="{867D4867-5BA7-4462-B2F6-A23F4A622AA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B55DE6E-6ED0-A14A-A7AD-0330A4F84B59}"/>
              </a:ext>
            </a:extLst>
          </p:cNvPr>
          <p:cNvSpPr>
            <a:spLocks noGrp="1"/>
          </p:cNvSpPr>
          <p:nvPr>
            <p:ph type="title"/>
          </p:nvPr>
        </p:nvSpPr>
        <p:spPr>
          <a:xfrm>
            <a:off x="860611" y="255494"/>
            <a:ext cx="2972017" cy="1336087"/>
          </a:xfrm>
          <a:prstGeom prst="ellipse">
            <a:avLst/>
          </a:prstGeom>
          <a:noFill/>
          <a:ln>
            <a:solidFill>
              <a:schemeClr val="bg1"/>
            </a:solidFill>
          </a:ln>
        </p:spPr>
        <p:txBody>
          <a:bodyPr wrap="square">
            <a:normAutofit fontScale="90000"/>
          </a:bodyPr>
          <a:lstStyle/>
          <a:p>
            <a:r>
              <a:rPr lang="en-US" sz="2000" dirty="0">
                <a:solidFill>
                  <a:schemeClr val="bg1"/>
                </a:solidFill>
              </a:rPr>
              <a:t>Benefits to the welsh economy</a:t>
            </a:r>
          </a:p>
        </p:txBody>
      </p:sp>
      <p:sp>
        <p:nvSpPr>
          <p:cNvPr id="3" name="Content Placeholder 2">
            <a:extLst>
              <a:ext uri="{FF2B5EF4-FFF2-40B4-BE49-F238E27FC236}">
                <a16:creationId xmlns:a16="http://schemas.microsoft.com/office/drawing/2014/main" id="{0B6846FE-1408-6843-BF10-74A8CA9940C0}"/>
              </a:ext>
            </a:extLst>
          </p:cNvPr>
          <p:cNvSpPr>
            <a:spLocks noGrp="1"/>
          </p:cNvSpPr>
          <p:nvPr>
            <p:ph idx="1"/>
          </p:nvPr>
        </p:nvSpPr>
        <p:spPr>
          <a:xfrm>
            <a:off x="282387" y="1847075"/>
            <a:ext cx="4128247" cy="4755431"/>
          </a:xfrm>
        </p:spPr>
        <p:txBody>
          <a:bodyPr>
            <a:normAutofit lnSpcReduction="10000"/>
          </a:bodyPr>
          <a:lstStyle/>
          <a:p>
            <a:pPr algn="ctr">
              <a:lnSpc>
                <a:spcPct val="90000"/>
              </a:lnSpc>
            </a:pPr>
            <a:r>
              <a:rPr lang="en-GB" sz="1600" dirty="0">
                <a:solidFill>
                  <a:schemeClr val="bg1"/>
                </a:solidFill>
              </a:rPr>
              <a:t>Over 160,00 visitors are attracted to the Eisteddfod every year. </a:t>
            </a:r>
          </a:p>
          <a:p>
            <a:pPr algn="ctr">
              <a:lnSpc>
                <a:spcPct val="90000"/>
              </a:lnSpc>
            </a:pPr>
            <a:r>
              <a:rPr lang="en-GB" sz="1600" dirty="0">
                <a:solidFill>
                  <a:schemeClr val="bg1"/>
                </a:solidFill>
              </a:rPr>
              <a:t>More than 350 trade stands </a:t>
            </a:r>
          </a:p>
          <a:p>
            <a:pPr algn="ctr">
              <a:lnSpc>
                <a:spcPct val="90000"/>
              </a:lnSpc>
            </a:pPr>
            <a:r>
              <a:rPr lang="en-GB" sz="1600" dirty="0">
                <a:solidFill>
                  <a:schemeClr val="bg1"/>
                </a:solidFill>
              </a:rPr>
              <a:t>Independent research concluded a positive economic effect of between £6-£8 million on the local area of where the Eisteddfod is held.       Welsh Government (2012).</a:t>
            </a:r>
          </a:p>
          <a:p>
            <a:pPr algn="ctr">
              <a:lnSpc>
                <a:spcPct val="90000"/>
              </a:lnSpc>
            </a:pPr>
            <a:r>
              <a:rPr lang="en-GB" sz="1600" dirty="0">
                <a:solidFill>
                  <a:schemeClr val="bg1"/>
                </a:solidFill>
              </a:rPr>
              <a:t>ASDA reported a 15% increase on welsh produced product for the week of the Eisteddfod when compared to previous weeks.                                          Carmarthenshire County council (CCC)  2001.</a:t>
            </a:r>
          </a:p>
          <a:p>
            <a:pPr algn="ctr">
              <a:lnSpc>
                <a:spcPct val="90000"/>
              </a:lnSpc>
            </a:pPr>
            <a:r>
              <a:rPr lang="en-GB" sz="1600" dirty="0">
                <a:solidFill>
                  <a:schemeClr val="bg1"/>
                </a:solidFill>
              </a:rPr>
              <a:t>75% of visitor expenditure was spent on locally produced goods according to Carmarthenshire county council.</a:t>
            </a:r>
          </a:p>
          <a:p>
            <a:pPr algn="ctr">
              <a:lnSpc>
                <a:spcPct val="90000"/>
              </a:lnSpc>
            </a:pPr>
            <a:r>
              <a:rPr lang="en-GB" sz="1600" dirty="0">
                <a:solidFill>
                  <a:schemeClr val="bg1"/>
                </a:solidFill>
              </a:rPr>
              <a:t>The local tourism and hospitality sector is always one of the main beneficiaries of an Eisteddfod according to </a:t>
            </a:r>
            <a:r>
              <a:rPr lang="en-GB" sz="1600" dirty="0" err="1">
                <a:solidFill>
                  <a:schemeClr val="bg1"/>
                </a:solidFill>
              </a:rPr>
              <a:t>MyNewtown.com</a:t>
            </a:r>
            <a:r>
              <a:rPr lang="en-GB" sz="1600" dirty="0">
                <a:solidFill>
                  <a:schemeClr val="bg1"/>
                </a:solidFill>
              </a:rPr>
              <a:t> (2015)</a:t>
            </a:r>
          </a:p>
          <a:p>
            <a:pPr>
              <a:lnSpc>
                <a:spcPct val="90000"/>
              </a:lnSpc>
            </a:pPr>
            <a:endParaRPr lang="en-US" sz="1100" dirty="0">
              <a:solidFill>
                <a:schemeClr val="bg1"/>
              </a:solidFill>
            </a:endParaRPr>
          </a:p>
        </p:txBody>
      </p:sp>
      <p:sp>
        <p:nvSpPr>
          <p:cNvPr id="4" name="TextBox 3">
            <a:extLst>
              <a:ext uri="{FF2B5EF4-FFF2-40B4-BE49-F238E27FC236}">
                <a16:creationId xmlns:a16="http://schemas.microsoft.com/office/drawing/2014/main" id="{0FB9E968-5962-D641-A234-425D15F454B5}"/>
              </a:ext>
            </a:extLst>
          </p:cNvPr>
          <p:cNvSpPr txBox="1"/>
          <p:nvPr/>
        </p:nvSpPr>
        <p:spPr>
          <a:xfrm>
            <a:off x="7059706" y="255494"/>
            <a:ext cx="3402106" cy="376518"/>
          </a:xfrm>
          <a:prstGeom prst="rect">
            <a:avLst/>
          </a:prstGeom>
          <a:noFill/>
        </p:spPr>
        <p:txBody>
          <a:bodyPr wrap="square" rtlCol="0">
            <a:spAutoFit/>
          </a:bodyPr>
          <a:lstStyle/>
          <a:p>
            <a:r>
              <a:rPr lang="en-US" dirty="0" err="1"/>
              <a:t>Mermaidquay</a:t>
            </a:r>
            <a:r>
              <a:rPr lang="en-US" dirty="0"/>
              <a:t> (2018)</a:t>
            </a:r>
          </a:p>
        </p:txBody>
      </p:sp>
    </p:spTree>
    <p:extLst>
      <p:ext uri="{BB962C8B-B14F-4D97-AF65-F5344CB8AC3E}">
        <p14:creationId xmlns:p14="http://schemas.microsoft.com/office/powerpoint/2010/main" val="8658472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64213A-B2B5-3C45-8224-6D1BC0038FC7}"/>
              </a:ext>
            </a:extLst>
          </p:cNvPr>
          <p:cNvSpPr>
            <a:spLocks noGrp="1"/>
          </p:cNvSpPr>
          <p:nvPr>
            <p:ph type="title"/>
          </p:nvPr>
        </p:nvSpPr>
        <p:spPr>
          <a:xfrm>
            <a:off x="804672" y="225628"/>
            <a:ext cx="3619410" cy="877031"/>
          </a:xfrm>
        </p:spPr>
        <p:txBody>
          <a:bodyPr vert="horz" lIns="182880" tIns="182880" rIns="182880" bIns="182880" rtlCol="0" anchor="ctr">
            <a:normAutofit fontScale="90000"/>
          </a:bodyPr>
          <a:lstStyle/>
          <a:p>
            <a:r>
              <a:rPr lang="en-US" dirty="0"/>
              <a:t>Belonging &amp; Heritage  </a:t>
            </a:r>
          </a:p>
        </p:txBody>
      </p:sp>
      <p:sp>
        <p:nvSpPr>
          <p:cNvPr id="4" name="Rectangle 3">
            <a:extLst>
              <a:ext uri="{FF2B5EF4-FFF2-40B4-BE49-F238E27FC236}">
                <a16:creationId xmlns:a16="http://schemas.microsoft.com/office/drawing/2014/main" id="{F2D652F8-1493-C545-82D6-D162A88CE288}"/>
              </a:ext>
            </a:extLst>
          </p:cNvPr>
          <p:cNvSpPr/>
          <p:nvPr/>
        </p:nvSpPr>
        <p:spPr>
          <a:xfrm>
            <a:off x="180972" y="2088031"/>
            <a:ext cx="5049934" cy="3101983"/>
          </a:xfrm>
          <a:prstGeom prst="rect">
            <a:avLst/>
          </a:prstGeom>
        </p:spPr>
        <p:txBody>
          <a:bodyPr vert="horz" lIns="91440" tIns="45720" rIns="91440" bIns="45720" rtlCol="0">
            <a:normAutofit/>
          </a:bodyPr>
          <a:lstStyle/>
          <a:p>
            <a:pPr algn="ctr" defTabSz="914400">
              <a:spcBef>
                <a:spcPts val="1000"/>
              </a:spcBef>
              <a:buClr>
                <a:schemeClr val="accent2"/>
              </a:buClr>
            </a:pPr>
            <a:r>
              <a:rPr lang="en-US" dirty="0">
                <a:solidFill>
                  <a:schemeClr val="tx1">
                    <a:lumMod val="85000"/>
                    <a:lumOff val="15000"/>
                  </a:schemeClr>
                </a:solidFill>
              </a:rPr>
              <a:t> </a:t>
            </a:r>
            <a:r>
              <a:rPr lang="en-US" u="sng" dirty="0">
                <a:solidFill>
                  <a:schemeClr val="tx1">
                    <a:lumMod val="85000"/>
                    <a:lumOff val="15000"/>
                  </a:schemeClr>
                </a:solidFill>
              </a:rPr>
              <a:t>The Gorsedd of the Bards</a:t>
            </a:r>
            <a:r>
              <a:rPr lang="en-US" dirty="0">
                <a:solidFill>
                  <a:schemeClr val="tx1">
                    <a:lumMod val="85000"/>
                    <a:lumOff val="15000"/>
                  </a:schemeClr>
                </a:solidFill>
              </a:rPr>
              <a:t>.</a:t>
            </a:r>
          </a:p>
          <a:p>
            <a:pPr algn="ctr" defTabSz="914400">
              <a:spcBef>
                <a:spcPts val="1000"/>
              </a:spcBef>
              <a:buClr>
                <a:schemeClr val="accent2"/>
              </a:buClr>
            </a:pPr>
            <a:r>
              <a:rPr lang="en-US" dirty="0">
                <a:solidFill>
                  <a:schemeClr val="tx1">
                    <a:lumMod val="85000"/>
                    <a:lumOff val="15000"/>
                  </a:schemeClr>
                </a:solidFill>
              </a:rPr>
              <a:t>A cultural association made up of poets, writers, musicians, artists and other people who have made a distinguished contribution to the Welsh nation, the language, and its culture</a:t>
            </a:r>
          </a:p>
        </p:txBody>
      </p:sp>
      <p:pic>
        <p:nvPicPr>
          <p:cNvPr id="5" name="Picture 2">
            <a:extLst>
              <a:ext uri="{FF2B5EF4-FFF2-40B4-BE49-F238E27FC236}">
                <a16:creationId xmlns:a16="http://schemas.microsoft.com/office/drawing/2014/main" id="{6DB38253-E2AC-5441-BA0E-ED7AA0B22CC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 b="23895"/>
          <a:stretch/>
        </p:blipFill>
        <p:spPr bwMode="auto">
          <a:xfrm>
            <a:off x="5453178" y="-2"/>
            <a:ext cx="6739097" cy="3410712"/>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No picture description available">
            <a:extLst>
              <a:ext uri="{FF2B5EF4-FFF2-40B4-BE49-F238E27FC236}">
                <a16:creationId xmlns:a16="http://schemas.microsoft.com/office/drawing/2014/main" id="{E7672B0B-DCDD-C34A-933C-F3620C63C77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0025" r="2" b="2"/>
          <a:stretch/>
        </p:blipFill>
        <p:spPr bwMode="auto">
          <a:xfrm>
            <a:off x="5452903" y="3447288"/>
            <a:ext cx="6739097" cy="341071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FA270E0-940B-714E-B594-4321DF35DB11}"/>
              </a:ext>
            </a:extLst>
          </p:cNvPr>
          <p:cNvSpPr txBox="1"/>
          <p:nvPr/>
        </p:nvSpPr>
        <p:spPr>
          <a:xfrm>
            <a:off x="180972" y="1389702"/>
            <a:ext cx="4910139" cy="646331"/>
          </a:xfrm>
          <a:prstGeom prst="rect">
            <a:avLst/>
          </a:prstGeom>
          <a:noFill/>
        </p:spPr>
        <p:txBody>
          <a:bodyPr wrap="square" rtlCol="0">
            <a:spAutoFit/>
          </a:bodyPr>
          <a:lstStyle/>
          <a:p>
            <a:pPr>
              <a:spcAft>
                <a:spcPts val="600"/>
              </a:spcAft>
            </a:pPr>
            <a:r>
              <a:rPr lang="en-US" dirty="0"/>
              <a:t>An integral part of todays Eisteddfod celebrates the Welsh language being that of Celtic heritage.</a:t>
            </a:r>
          </a:p>
        </p:txBody>
      </p:sp>
      <p:sp>
        <p:nvSpPr>
          <p:cNvPr id="11" name="Rectangle 10">
            <a:extLst>
              <a:ext uri="{FF2B5EF4-FFF2-40B4-BE49-F238E27FC236}">
                <a16:creationId xmlns:a16="http://schemas.microsoft.com/office/drawing/2014/main" id="{72EE9C72-0C5A-AA43-8386-DE3E3FFD35A7}"/>
              </a:ext>
            </a:extLst>
          </p:cNvPr>
          <p:cNvSpPr/>
          <p:nvPr/>
        </p:nvSpPr>
        <p:spPr>
          <a:xfrm rot="222180">
            <a:off x="6592718" y="3796620"/>
            <a:ext cx="4905683" cy="784830"/>
          </a:xfrm>
          <a:prstGeom prst="rect">
            <a:avLst/>
          </a:prstGeom>
        </p:spPr>
        <p:txBody>
          <a:bodyPr wrap="square">
            <a:spAutoFit/>
          </a:bodyPr>
          <a:lstStyle/>
          <a:p>
            <a:pPr>
              <a:spcAft>
                <a:spcPts val="600"/>
              </a:spcAft>
            </a:pPr>
            <a:r>
              <a:rPr lang="en-GB" sz="2000" b="1" dirty="0">
                <a:solidFill>
                  <a:schemeClr val="bg1"/>
                </a:solidFill>
                <a:latin typeface="arial" panose="020B0604020202020204" pitchFamily="34" charset="0"/>
              </a:rPr>
              <a:t>Gorsedd Stones (</a:t>
            </a:r>
            <a:r>
              <a:rPr lang="en-GB" sz="2000" b="1" dirty="0" err="1">
                <a:solidFill>
                  <a:schemeClr val="bg1"/>
                </a:solidFill>
                <a:latin typeface="arial" panose="020B0604020202020204" pitchFamily="34" charset="0"/>
              </a:rPr>
              <a:t>Cerrig</a:t>
            </a:r>
            <a:r>
              <a:rPr lang="en-GB" sz="2000" b="1" dirty="0">
                <a:solidFill>
                  <a:schemeClr val="bg1"/>
                </a:solidFill>
                <a:latin typeface="arial" panose="020B0604020202020204" pitchFamily="34" charset="0"/>
              </a:rPr>
              <a:t> </a:t>
            </a:r>
            <a:r>
              <a:rPr lang="en-GB" sz="2000" b="1" dirty="0" err="1">
                <a:solidFill>
                  <a:schemeClr val="bg1"/>
                </a:solidFill>
                <a:latin typeface="arial" panose="020B0604020202020204" pitchFamily="34" charset="0"/>
              </a:rPr>
              <a:t>yr</a:t>
            </a:r>
            <a:r>
              <a:rPr lang="en-GB" sz="2000" b="1" dirty="0">
                <a:solidFill>
                  <a:schemeClr val="bg1"/>
                </a:solidFill>
                <a:latin typeface="arial" panose="020B0604020202020204" pitchFamily="34" charset="0"/>
              </a:rPr>
              <a:t> </a:t>
            </a:r>
            <a:r>
              <a:rPr lang="en-GB" sz="2000" b="1" dirty="0" err="1">
                <a:solidFill>
                  <a:schemeClr val="bg1"/>
                </a:solidFill>
                <a:latin typeface="arial" panose="020B0604020202020204" pitchFamily="34" charset="0"/>
              </a:rPr>
              <a:t>Orsedd</a:t>
            </a:r>
            <a:r>
              <a:rPr lang="en-GB" sz="2000" b="1" dirty="0">
                <a:solidFill>
                  <a:schemeClr val="bg1"/>
                </a:solidFill>
                <a:latin typeface="arial" panose="020B0604020202020204" pitchFamily="34" charset="0"/>
              </a:rPr>
              <a:t>)</a:t>
            </a:r>
          </a:p>
          <a:p>
            <a:pPr>
              <a:spcAft>
                <a:spcPts val="600"/>
              </a:spcAft>
            </a:pPr>
            <a:r>
              <a:rPr lang="en-GB" sz="2000" b="1" i="0" dirty="0">
                <a:solidFill>
                  <a:schemeClr val="bg1"/>
                </a:solidFill>
                <a:effectLst/>
                <a:latin typeface="arial" panose="020B0604020202020204" pitchFamily="34" charset="0"/>
              </a:rPr>
              <a:t>Llandeilo. </a:t>
            </a:r>
            <a:r>
              <a:rPr lang="en-GB" sz="1400" b="1" dirty="0">
                <a:solidFill>
                  <a:schemeClr val="bg1"/>
                </a:solidFill>
                <a:latin typeface="arial" panose="020B0604020202020204" pitchFamily="34" charset="0"/>
              </a:rPr>
              <a:t>Davies, R (2019)</a:t>
            </a:r>
            <a:endParaRPr lang="en-GB" sz="1400" b="1" i="0" dirty="0">
              <a:solidFill>
                <a:schemeClr val="bg1"/>
              </a:solidFill>
              <a:effectLst/>
              <a:latin typeface="arial" panose="020B0604020202020204" pitchFamily="34" charset="0"/>
            </a:endParaRPr>
          </a:p>
        </p:txBody>
      </p:sp>
      <p:pic>
        <p:nvPicPr>
          <p:cNvPr id="4104" name="Picture 8" descr="dara celtic knot vector&#10;">
            <a:extLst>
              <a:ext uri="{FF2B5EF4-FFF2-40B4-BE49-F238E27FC236}">
                <a16:creationId xmlns:a16="http://schemas.microsoft.com/office/drawing/2014/main" id="{A7ED68F9-7AFC-3C43-ACC2-F9E7149EC75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8025" y="3639022"/>
            <a:ext cx="3325394" cy="3347088"/>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ADDCF3FC-6E62-0740-9E07-432228A74740}"/>
              </a:ext>
            </a:extLst>
          </p:cNvPr>
          <p:cNvSpPr/>
          <p:nvPr/>
        </p:nvSpPr>
        <p:spPr>
          <a:xfrm>
            <a:off x="2726451" y="4007452"/>
            <a:ext cx="2598584" cy="2308324"/>
          </a:xfrm>
          <a:prstGeom prst="rect">
            <a:avLst/>
          </a:prstGeom>
        </p:spPr>
        <p:txBody>
          <a:bodyPr wrap="square">
            <a:spAutoFit/>
          </a:bodyPr>
          <a:lstStyle/>
          <a:p>
            <a:pPr>
              <a:spcAft>
                <a:spcPts val="600"/>
              </a:spcAft>
            </a:pPr>
            <a:r>
              <a:rPr lang="en-US" dirty="0"/>
              <a:t>Established in 1792 on Primrose Hill in London by Iolo </a:t>
            </a:r>
            <a:r>
              <a:rPr lang="en-US" dirty="0" err="1"/>
              <a:t>Morganwg</a:t>
            </a:r>
            <a:r>
              <a:rPr lang="en-US" dirty="0"/>
              <a:t> with the purpose of letting the world know the Welsh had direct links to the Celtic culture and heritage.                                           </a:t>
            </a:r>
          </a:p>
        </p:txBody>
      </p:sp>
      <p:sp>
        <p:nvSpPr>
          <p:cNvPr id="10" name="TextBox 9">
            <a:extLst>
              <a:ext uri="{FF2B5EF4-FFF2-40B4-BE49-F238E27FC236}">
                <a16:creationId xmlns:a16="http://schemas.microsoft.com/office/drawing/2014/main" id="{6BFA4275-EED1-BA4F-B71A-E6EF85AABEA6}"/>
              </a:ext>
            </a:extLst>
          </p:cNvPr>
          <p:cNvSpPr txBox="1"/>
          <p:nvPr/>
        </p:nvSpPr>
        <p:spPr>
          <a:xfrm>
            <a:off x="7707576" y="2982089"/>
            <a:ext cx="2675965" cy="369332"/>
          </a:xfrm>
          <a:prstGeom prst="rect">
            <a:avLst/>
          </a:prstGeom>
          <a:noFill/>
        </p:spPr>
        <p:txBody>
          <a:bodyPr wrap="square" rtlCol="0">
            <a:spAutoFit/>
          </a:bodyPr>
          <a:lstStyle/>
          <a:p>
            <a:r>
              <a:rPr lang="en-US" dirty="0"/>
              <a:t>BBC (2008)</a:t>
            </a:r>
          </a:p>
        </p:txBody>
      </p:sp>
      <p:sp>
        <p:nvSpPr>
          <p:cNvPr id="3" name="TextBox 2">
            <a:extLst>
              <a:ext uri="{FF2B5EF4-FFF2-40B4-BE49-F238E27FC236}">
                <a16:creationId xmlns:a16="http://schemas.microsoft.com/office/drawing/2014/main" id="{8ECA7FE3-C3C5-7B42-8E58-6377C30BCE3A}"/>
              </a:ext>
            </a:extLst>
          </p:cNvPr>
          <p:cNvSpPr txBox="1"/>
          <p:nvPr/>
        </p:nvSpPr>
        <p:spPr>
          <a:xfrm>
            <a:off x="2875012" y="6315776"/>
            <a:ext cx="2806687" cy="276999"/>
          </a:xfrm>
          <a:prstGeom prst="rect">
            <a:avLst/>
          </a:prstGeom>
          <a:noFill/>
        </p:spPr>
        <p:txBody>
          <a:bodyPr wrap="square" rtlCol="0">
            <a:spAutoFit/>
          </a:bodyPr>
          <a:lstStyle/>
          <a:p>
            <a:r>
              <a:rPr lang="en-US" sz="1200" dirty="0"/>
              <a:t>Johnson, B. accessed (2020)</a:t>
            </a:r>
          </a:p>
        </p:txBody>
      </p:sp>
      <p:sp>
        <p:nvSpPr>
          <p:cNvPr id="6" name="TextBox 5">
            <a:extLst>
              <a:ext uri="{FF2B5EF4-FFF2-40B4-BE49-F238E27FC236}">
                <a16:creationId xmlns:a16="http://schemas.microsoft.com/office/drawing/2014/main" id="{DF26E456-80CB-C143-B9E2-27479E93C407}"/>
              </a:ext>
            </a:extLst>
          </p:cNvPr>
          <p:cNvSpPr txBox="1"/>
          <p:nvPr/>
        </p:nvSpPr>
        <p:spPr>
          <a:xfrm>
            <a:off x="1422379" y="6606441"/>
            <a:ext cx="783021" cy="215444"/>
          </a:xfrm>
          <a:prstGeom prst="rect">
            <a:avLst/>
          </a:prstGeom>
          <a:noFill/>
        </p:spPr>
        <p:txBody>
          <a:bodyPr wrap="square" rtlCol="0">
            <a:spAutoFit/>
          </a:bodyPr>
          <a:lstStyle/>
          <a:p>
            <a:r>
              <a:rPr lang="en-US" sz="800" dirty="0"/>
              <a:t>Marcel (2020)</a:t>
            </a:r>
          </a:p>
        </p:txBody>
      </p:sp>
    </p:spTree>
    <p:extLst>
      <p:ext uri="{BB962C8B-B14F-4D97-AF65-F5344CB8AC3E}">
        <p14:creationId xmlns:p14="http://schemas.microsoft.com/office/powerpoint/2010/main" val="1521835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8379FB-824B-A74D-8CFB-F0A2A61AD72D}"/>
              </a:ext>
            </a:extLst>
          </p:cNvPr>
          <p:cNvSpPr>
            <a:spLocks noGrp="1"/>
          </p:cNvSpPr>
          <p:nvPr>
            <p:ph type="title"/>
          </p:nvPr>
        </p:nvSpPr>
        <p:spPr>
          <a:xfrm>
            <a:off x="2231136" y="164592"/>
            <a:ext cx="7729728" cy="1188720"/>
          </a:xfrm>
        </p:spPr>
        <p:txBody>
          <a:bodyPr>
            <a:normAutofit fontScale="90000"/>
          </a:bodyPr>
          <a:lstStyle/>
          <a:p>
            <a:r>
              <a:rPr lang="en-US" dirty="0"/>
              <a:t>The unfit welsh language</a:t>
            </a:r>
            <a:br>
              <a:rPr lang="en-US" dirty="0"/>
            </a:br>
            <a:br>
              <a:rPr lang="en-US" dirty="0"/>
            </a:br>
            <a:r>
              <a:rPr lang="en-US" dirty="0"/>
              <a:t>Why was the Blue book commissioned?</a:t>
            </a:r>
          </a:p>
        </p:txBody>
      </p:sp>
      <p:sp>
        <p:nvSpPr>
          <p:cNvPr id="6" name="Rectangle 5">
            <a:extLst>
              <a:ext uri="{FF2B5EF4-FFF2-40B4-BE49-F238E27FC236}">
                <a16:creationId xmlns:a16="http://schemas.microsoft.com/office/drawing/2014/main" id="{38C157D1-91AD-404D-8063-A287BB368709}"/>
              </a:ext>
            </a:extLst>
          </p:cNvPr>
          <p:cNvSpPr/>
          <p:nvPr/>
        </p:nvSpPr>
        <p:spPr>
          <a:xfrm>
            <a:off x="5042647" y="5215961"/>
            <a:ext cx="7005918" cy="1169551"/>
          </a:xfrm>
          <a:prstGeom prst="rect">
            <a:avLst/>
          </a:prstGeom>
          <a:solidFill>
            <a:schemeClr val="bg2">
              <a:lumMod val="75000"/>
            </a:schemeClr>
          </a:solidFill>
        </p:spPr>
        <p:txBody>
          <a:bodyPr wrap="square">
            <a:spAutoFit/>
          </a:bodyPr>
          <a:lstStyle/>
          <a:p>
            <a:pPr algn="ctr" fontAlgn="base">
              <a:spcAft>
                <a:spcPts val="0"/>
              </a:spcAft>
            </a:pPr>
            <a:r>
              <a:rPr lang="en-GB" sz="1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In a time where the welsh language and those who spoke the language where scrutinised, Iolo </a:t>
            </a:r>
            <a:r>
              <a:rPr lang="en-GB" sz="1400" dirty="0" err="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Morgawg</a:t>
            </a:r>
            <a:r>
              <a:rPr lang="en-GB" sz="1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used his presence in London literacy circles to refashion the Eisteddfod from dying away in society and bring the Welsh culture into the public eye by transforming the </a:t>
            </a:r>
            <a:r>
              <a:rPr lang="en-GB" sz="1400" dirty="0">
                <a:latin typeface="Times New Roman" panose="02020603050405020304" pitchFamily="18" charset="0"/>
                <a:cs typeface="Times New Roman" panose="02020603050405020304" pitchFamily="18" charset="0"/>
              </a:rPr>
              <a:t>bardic cultural roles into the Romantic </a:t>
            </a:r>
            <a:r>
              <a:rPr lang="en-GB" sz="1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The Eisteddfod grew and grew for a number of decades until 1861 where the National Eisteddfod was established in Aberdare. </a:t>
            </a:r>
            <a:r>
              <a:rPr lang="en-GB" sz="800" dirty="0">
                <a:solidFill>
                  <a:srgbClr val="000000"/>
                </a:solidFill>
                <a:latin typeface="Georgia" panose="02040502050405020303" pitchFamily="18" charset="0"/>
                <a:ea typeface="Times New Roman" panose="02020603050405020304" pitchFamily="18" charset="0"/>
                <a:cs typeface="Times New Roman" panose="02020603050405020304" pitchFamily="18" charset="0"/>
              </a:rPr>
              <a:t>Edwards, H, T (2019)</a:t>
            </a:r>
          </a:p>
        </p:txBody>
      </p:sp>
      <p:pic>
        <p:nvPicPr>
          <p:cNvPr id="6146" name="Picture 2">
            <a:extLst>
              <a:ext uri="{FF2B5EF4-FFF2-40B4-BE49-F238E27FC236}">
                <a16:creationId xmlns:a16="http://schemas.microsoft.com/office/drawing/2014/main" id="{62422D3B-970E-6448-8A3A-6224B52E1FF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426" y="2615808"/>
            <a:ext cx="4064000" cy="200900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02292B1A-EEFF-2A48-98FC-32EA0F4DEC94}"/>
              </a:ext>
            </a:extLst>
          </p:cNvPr>
          <p:cNvSpPr txBox="1"/>
          <p:nvPr/>
        </p:nvSpPr>
        <p:spPr>
          <a:xfrm>
            <a:off x="391454" y="1458108"/>
            <a:ext cx="3965944" cy="1292662"/>
          </a:xfrm>
          <a:prstGeom prst="rect">
            <a:avLst/>
          </a:prstGeom>
          <a:noFill/>
        </p:spPr>
        <p:txBody>
          <a:bodyPr wrap="square" rtlCol="0">
            <a:spAutoFit/>
          </a:bodyPr>
          <a:lstStyle/>
          <a:p>
            <a:pPr algn="ctr"/>
            <a:r>
              <a:rPr lang="en-GB" dirty="0"/>
              <a:t>In the year 1847 the British government commissioned a report into the state of education in Wales. </a:t>
            </a:r>
          </a:p>
          <a:p>
            <a:pPr algn="ctr"/>
            <a:r>
              <a:rPr lang="en-GB" sz="1200" dirty="0"/>
              <a:t>National Library of Wales (2020) </a:t>
            </a:r>
          </a:p>
          <a:p>
            <a:pPr algn="ctr"/>
            <a:endParaRPr lang="en-US" sz="1200" dirty="0"/>
          </a:p>
        </p:txBody>
      </p:sp>
      <p:sp>
        <p:nvSpPr>
          <p:cNvPr id="10" name="Rectangle 9">
            <a:extLst>
              <a:ext uri="{FF2B5EF4-FFF2-40B4-BE49-F238E27FC236}">
                <a16:creationId xmlns:a16="http://schemas.microsoft.com/office/drawing/2014/main" id="{59F9797B-2EB3-504D-9BAF-4BE1B56C6B75}"/>
              </a:ext>
            </a:extLst>
          </p:cNvPr>
          <p:cNvSpPr/>
          <p:nvPr/>
        </p:nvSpPr>
        <p:spPr>
          <a:xfrm>
            <a:off x="5042647" y="2294595"/>
            <a:ext cx="6683188" cy="1138773"/>
          </a:xfrm>
          <a:prstGeom prst="rect">
            <a:avLst/>
          </a:prstGeom>
          <a:solidFill>
            <a:schemeClr val="accent4"/>
          </a:solidFill>
          <a:effectLst>
            <a:outerShdw blurRad="50800" dist="50800" dir="5400000" sx="33000" sy="33000" algn="ctr" rotWithShape="0">
              <a:srgbClr val="000000"/>
            </a:outerShdw>
            <a:softEdge rad="88900"/>
          </a:effectLst>
        </p:spPr>
        <p:txBody>
          <a:bodyPr wrap="square">
            <a:spAutoFit/>
          </a:bodyPr>
          <a:lstStyle/>
          <a:p>
            <a:pPr fontAlgn="base">
              <a:spcAft>
                <a:spcPts val="0"/>
              </a:spcAft>
            </a:pPr>
            <a:r>
              <a:rPr lang="en-GB" sz="1400" dirty="0">
                <a:solidFill>
                  <a:srgbClr val="000000"/>
                </a:solidFill>
                <a:latin typeface="Georgia" panose="02040502050405020303" pitchFamily="18" charset="0"/>
                <a:ea typeface="Times New Roman" panose="02020603050405020304" pitchFamily="18" charset="0"/>
                <a:cs typeface="Times New Roman" panose="02020603050405020304" pitchFamily="18" charset="0"/>
              </a:rPr>
              <a:t>Hywel </a:t>
            </a:r>
            <a:r>
              <a:rPr lang="en-GB" sz="1400" dirty="0" err="1">
                <a:solidFill>
                  <a:srgbClr val="000000"/>
                </a:solidFill>
                <a:latin typeface="Georgia" panose="02040502050405020303" pitchFamily="18" charset="0"/>
                <a:ea typeface="Times New Roman" panose="02020603050405020304" pitchFamily="18" charset="0"/>
                <a:cs typeface="Times New Roman" panose="02020603050405020304" pitchFamily="18" charset="0"/>
              </a:rPr>
              <a:t>Teifi</a:t>
            </a:r>
            <a:r>
              <a:rPr lang="en-GB" sz="1400" dirty="0">
                <a:solidFill>
                  <a:srgbClr val="000000"/>
                </a:solidFill>
                <a:latin typeface="Georgia" panose="02040502050405020303" pitchFamily="18" charset="0"/>
                <a:ea typeface="Times New Roman" panose="02020603050405020304" pitchFamily="18" charset="0"/>
                <a:cs typeface="Times New Roman" panose="02020603050405020304" pitchFamily="18" charset="0"/>
              </a:rPr>
              <a:t> Edwards (1990) explains, </a:t>
            </a:r>
          </a:p>
          <a:p>
            <a:pPr algn="ctr" fontAlgn="base">
              <a:spcAft>
                <a:spcPts val="0"/>
              </a:spcAft>
            </a:pPr>
            <a:r>
              <a:rPr lang="en-GB" dirty="0">
                <a:solidFill>
                  <a:srgbClr val="000000"/>
                </a:solidFill>
                <a:latin typeface="Georgia" panose="02040502050405020303" pitchFamily="18" charset="0"/>
                <a:ea typeface="Times New Roman" panose="02020603050405020304" pitchFamily="18" charset="0"/>
                <a:cs typeface="Times New Roman" panose="02020603050405020304" pitchFamily="18" charset="0"/>
              </a:rPr>
              <a:t>“the </a:t>
            </a:r>
            <a:r>
              <a:rPr lang="en-GB" i="1" dirty="0">
                <a:solidFill>
                  <a:srgbClr val="000000"/>
                </a:solidFill>
                <a:latin typeface="Georgia" panose="02040502050405020303" pitchFamily="18" charset="0"/>
                <a:ea typeface="Times New Roman" panose="02020603050405020304" pitchFamily="18" charset="0"/>
                <a:cs typeface="Times New Roman" panose="02020603050405020304" pitchFamily="18" charset="0"/>
              </a:rPr>
              <a:t>eisteddfodau</a:t>
            </a:r>
            <a:r>
              <a:rPr lang="en-GB" dirty="0">
                <a:solidFill>
                  <a:srgbClr val="000000"/>
                </a:solidFill>
                <a:latin typeface="Georgia" panose="02040502050405020303" pitchFamily="18" charset="0"/>
                <a:ea typeface="Times New Roman" panose="02020603050405020304" pitchFamily="18" charset="0"/>
                <a:cs typeface="Times New Roman" panose="02020603050405020304" pitchFamily="18" charset="0"/>
              </a:rPr>
              <a:t> over these decades witnessed the intrusion of Anglicizing forces that sought to marginalize the Welsh language”</a:t>
            </a:r>
            <a:endParaRPr lang="en-US" dirty="0"/>
          </a:p>
        </p:txBody>
      </p:sp>
      <p:sp>
        <p:nvSpPr>
          <p:cNvPr id="11" name="TextBox 10">
            <a:extLst>
              <a:ext uri="{FF2B5EF4-FFF2-40B4-BE49-F238E27FC236}">
                <a16:creationId xmlns:a16="http://schemas.microsoft.com/office/drawing/2014/main" id="{9679E691-C0C0-1448-A482-C97B2D4C98B6}"/>
              </a:ext>
            </a:extLst>
          </p:cNvPr>
          <p:cNvSpPr txBox="1"/>
          <p:nvPr/>
        </p:nvSpPr>
        <p:spPr>
          <a:xfrm rot="20764976">
            <a:off x="427576" y="198562"/>
            <a:ext cx="1763823" cy="923330"/>
          </a:xfrm>
          <a:prstGeom prst="rect">
            <a:avLst/>
          </a:prstGeom>
          <a:noFill/>
        </p:spPr>
        <p:txBody>
          <a:bodyPr wrap="square" rtlCol="0">
            <a:spAutoFit/>
          </a:bodyPr>
          <a:lstStyle/>
          <a:p>
            <a:r>
              <a:rPr lang="en-US" sz="5400" b="1" dirty="0">
                <a:latin typeface="Aharoni" panose="02010803020104030203" pitchFamily="2" charset="-79"/>
                <a:cs typeface="Aharoni" panose="02010803020104030203" pitchFamily="2" charset="-79"/>
              </a:rPr>
              <a:t>1847</a:t>
            </a:r>
          </a:p>
        </p:txBody>
      </p:sp>
      <p:sp>
        <p:nvSpPr>
          <p:cNvPr id="13" name="Rectangle 12">
            <a:extLst>
              <a:ext uri="{FF2B5EF4-FFF2-40B4-BE49-F238E27FC236}">
                <a16:creationId xmlns:a16="http://schemas.microsoft.com/office/drawing/2014/main" id="{9C658344-08AD-C64D-9BFA-B9FB4E0FABA8}"/>
              </a:ext>
            </a:extLst>
          </p:cNvPr>
          <p:cNvSpPr/>
          <p:nvPr/>
        </p:nvSpPr>
        <p:spPr>
          <a:xfrm>
            <a:off x="342426" y="4700812"/>
            <a:ext cx="4199203" cy="1600438"/>
          </a:xfrm>
          <a:prstGeom prst="rect">
            <a:avLst/>
          </a:prstGeom>
        </p:spPr>
        <p:txBody>
          <a:bodyPr wrap="square">
            <a:spAutoFit/>
          </a:bodyPr>
          <a:lstStyle/>
          <a:p>
            <a:r>
              <a:rPr lang="en-GB" sz="1400" dirty="0">
                <a:solidFill>
                  <a:srgbClr val="050505"/>
                </a:solidFill>
                <a:latin typeface="inherit"/>
              </a:rPr>
              <a:t>The report concluded;</a:t>
            </a:r>
          </a:p>
          <a:p>
            <a:r>
              <a:rPr lang="en-GB" sz="1400" dirty="0">
                <a:solidFill>
                  <a:srgbClr val="050505"/>
                </a:solidFill>
                <a:latin typeface="inherit"/>
              </a:rPr>
              <a:t>* That schools in Wales were extremely inadequate</a:t>
            </a:r>
          </a:p>
          <a:p>
            <a:r>
              <a:rPr lang="en-GB" sz="1400" dirty="0">
                <a:solidFill>
                  <a:srgbClr val="050505"/>
                </a:solidFill>
                <a:latin typeface="inherit"/>
              </a:rPr>
              <a:t>* That teachers only spoke English in areas where children only spoke Welsh</a:t>
            </a:r>
          </a:p>
          <a:p>
            <a:r>
              <a:rPr lang="en-GB" sz="1400" dirty="0">
                <a:solidFill>
                  <a:srgbClr val="050505"/>
                </a:solidFill>
                <a:latin typeface="inherit"/>
              </a:rPr>
              <a:t>* Nonconformist Sunday Schools to acquire literacy</a:t>
            </a:r>
          </a:p>
          <a:p>
            <a:r>
              <a:rPr lang="en-GB" sz="1400" dirty="0">
                <a:solidFill>
                  <a:srgbClr val="050505"/>
                </a:solidFill>
                <a:latin typeface="inherit"/>
              </a:rPr>
              <a:t>* That the Welsh were ignorant, lazy and immoral as a result of the use of Welsh and Nonconformity</a:t>
            </a:r>
            <a:endParaRPr lang="en-GB" sz="1400" b="0" i="0" dirty="0">
              <a:solidFill>
                <a:srgbClr val="050505"/>
              </a:solidFill>
              <a:effectLst/>
              <a:latin typeface="inherit"/>
            </a:endParaRPr>
          </a:p>
        </p:txBody>
      </p:sp>
      <p:sp>
        <p:nvSpPr>
          <p:cNvPr id="14" name="TextBox 13">
            <a:extLst>
              <a:ext uri="{FF2B5EF4-FFF2-40B4-BE49-F238E27FC236}">
                <a16:creationId xmlns:a16="http://schemas.microsoft.com/office/drawing/2014/main" id="{683DD36E-0E98-0A47-9E43-B8D9FF1C8099}"/>
              </a:ext>
            </a:extLst>
          </p:cNvPr>
          <p:cNvSpPr txBox="1"/>
          <p:nvPr/>
        </p:nvSpPr>
        <p:spPr>
          <a:xfrm>
            <a:off x="5236843" y="1642039"/>
            <a:ext cx="6683189" cy="461665"/>
          </a:xfrm>
          <a:prstGeom prst="rect">
            <a:avLst/>
          </a:prstGeom>
          <a:noFill/>
        </p:spPr>
        <p:txBody>
          <a:bodyPr wrap="square" rtlCol="0">
            <a:spAutoFit/>
          </a:bodyPr>
          <a:lstStyle/>
          <a:p>
            <a:r>
              <a:rPr lang="en-GB" sz="2400" dirty="0">
                <a:latin typeface="Algerian" pitchFamily="82" charset="77"/>
              </a:rPr>
              <a:t>British Empire a global superpower </a:t>
            </a:r>
            <a:endParaRPr lang="en-US" sz="2400" dirty="0">
              <a:latin typeface="Algerian" pitchFamily="82" charset="77"/>
            </a:endParaRPr>
          </a:p>
        </p:txBody>
      </p:sp>
      <p:sp>
        <p:nvSpPr>
          <p:cNvPr id="15" name="Rectangle 14">
            <a:extLst>
              <a:ext uri="{FF2B5EF4-FFF2-40B4-BE49-F238E27FC236}">
                <a16:creationId xmlns:a16="http://schemas.microsoft.com/office/drawing/2014/main" id="{BBB22AD9-E877-1C46-A587-9351A7F45682}"/>
              </a:ext>
            </a:extLst>
          </p:cNvPr>
          <p:cNvSpPr/>
          <p:nvPr/>
        </p:nvSpPr>
        <p:spPr>
          <a:xfrm>
            <a:off x="5695666" y="3446476"/>
            <a:ext cx="5161991" cy="523220"/>
          </a:xfrm>
          <a:prstGeom prst="rect">
            <a:avLst/>
          </a:prstGeom>
        </p:spPr>
        <p:txBody>
          <a:bodyPr wrap="none">
            <a:spAutoFit/>
          </a:bodyPr>
          <a:lstStyle/>
          <a:p>
            <a:r>
              <a:rPr lang="en-GB" sz="2800" dirty="0">
                <a:solidFill>
                  <a:srgbClr val="444444"/>
                </a:solidFill>
                <a:latin typeface="Britannic Bold" panose="020B0903060703020204" pitchFamily="34" charset="77"/>
              </a:rPr>
              <a:t>The Treason of the Blue Books </a:t>
            </a:r>
            <a:endParaRPr lang="en-US" sz="2800" dirty="0">
              <a:latin typeface="Britannic Bold" panose="020B0903060703020204" pitchFamily="34" charset="77"/>
            </a:endParaRPr>
          </a:p>
        </p:txBody>
      </p:sp>
      <p:sp>
        <p:nvSpPr>
          <p:cNvPr id="16" name="Rectangle 15">
            <a:extLst>
              <a:ext uri="{FF2B5EF4-FFF2-40B4-BE49-F238E27FC236}">
                <a16:creationId xmlns:a16="http://schemas.microsoft.com/office/drawing/2014/main" id="{7B4CC54E-4D77-C84C-9CE2-221E4B359DE0}"/>
              </a:ext>
            </a:extLst>
          </p:cNvPr>
          <p:cNvSpPr/>
          <p:nvPr/>
        </p:nvSpPr>
        <p:spPr>
          <a:xfrm>
            <a:off x="4933509" y="3909009"/>
            <a:ext cx="6096000" cy="1754326"/>
          </a:xfrm>
          <a:prstGeom prst="rect">
            <a:avLst/>
          </a:prstGeom>
        </p:spPr>
        <p:txBody>
          <a:bodyPr>
            <a:spAutoFit/>
          </a:bodyPr>
          <a:lstStyle/>
          <a:p>
            <a:pPr marL="285750" indent="-285750" algn="ctr">
              <a:buFont typeface="Arial" panose="020B0604020202020204" pitchFamily="34" charset="0"/>
              <a:buChar char="•"/>
            </a:pPr>
            <a:r>
              <a:rPr lang="en-GB" dirty="0"/>
              <a:t>Those who conducted the report could not speak or understand welsh. </a:t>
            </a:r>
          </a:p>
          <a:p>
            <a:pPr marL="285750" indent="-285750" algn="ctr">
              <a:buFont typeface="Arial" panose="020B0604020202020204" pitchFamily="34" charset="0"/>
              <a:buChar char="•"/>
            </a:pPr>
            <a:r>
              <a:rPr lang="en-GB" dirty="0"/>
              <a:t>A commission into education yet comments and discriminates the welsh speaking population.</a:t>
            </a:r>
          </a:p>
          <a:p>
            <a:pPr marL="285750" indent="-285750" algn="ctr">
              <a:buFont typeface="Arial" panose="020B0604020202020204" pitchFamily="34" charset="0"/>
              <a:buChar char="•"/>
            </a:pPr>
            <a:endParaRPr lang="en-GB" dirty="0"/>
          </a:p>
          <a:p>
            <a:pPr marL="285750" indent="-285750" algn="ctr">
              <a:buFont typeface="Arial" panose="020B0604020202020204" pitchFamily="34" charset="0"/>
              <a:buChar char="•"/>
            </a:pPr>
            <a:endParaRPr lang="en-GB" dirty="0"/>
          </a:p>
        </p:txBody>
      </p:sp>
      <p:sp>
        <p:nvSpPr>
          <p:cNvPr id="3" name="TextBox 2">
            <a:extLst>
              <a:ext uri="{FF2B5EF4-FFF2-40B4-BE49-F238E27FC236}">
                <a16:creationId xmlns:a16="http://schemas.microsoft.com/office/drawing/2014/main" id="{FAC66385-355C-464B-BEAD-59C8B8CCB822}"/>
              </a:ext>
            </a:extLst>
          </p:cNvPr>
          <p:cNvSpPr txBox="1"/>
          <p:nvPr/>
        </p:nvSpPr>
        <p:spPr>
          <a:xfrm>
            <a:off x="5522119" y="1983962"/>
            <a:ext cx="2192690" cy="307777"/>
          </a:xfrm>
          <a:prstGeom prst="rect">
            <a:avLst/>
          </a:prstGeom>
          <a:noFill/>
        </p:spPr>
        <p:txBody>
          <a:bodyPr wrap="square" rtlCol="0">
            <a:spAutoFit/>
          </a:bodyPr>
          <a:lstStyle/>
          <a:p>
            <a:r>
              <a:rPr lang="en-US" sz="1400" dirty="0"/>
              <a:t>Reynolds, D (2019). </a:t>
            </a:r>
          </a:p>
        </p:txBody>
      </p:sp>
    </p:spTree>
    <p:extLst>
      <p:ext uri="{BB962C8B-B14F-4D97-AF65-F5344CB8AC3E}">
        <p14:creationId xmlns:p14="http://schemas.microsoft.com/office/powerpoint/2010/main" val="24117215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DCD3F51F-E0F2-41F0-9EAD-111C87DFF5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15061" y="-2"/>
            <a:ext cx="6876939" cy="68580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4A3AD86-E39B-D349-8DC0-299F6C01DA73}"/>
              </a:ext>
            </a:extLst>
          </p:cNvPr>
          <p:cNvSpPr>
            <a:spLocks noGrp="1"/>
          </p:cNvSpPr>
          <p:nvPr>
            <p:ph type="title"/>
          </p:nvPr>
        </p:nvSpPr>
        <p:spPr>
          <a:xfrm>
            <a:off x="2810655" y="27293"/>
            <a:ext cx="5291327" cy="767828"/>
          </a:xfrm>
          <a:solidFill>
            <a:srgbClr val="FFFFFF"/>
          </a:solidFill>
          <a:ln>
            <a:solidFill>
              <a:srgbClr val="404040"/>
            </a:solidFill>
          </a:ln>
        </p:spPr>
        <p:txBody>
          <a:bodyPr>
            <a:normAutofit/>
          </a:bodyPr>
          <a:lstStyle/>
          <a:p>
            <a:r>
              <a:rPr lang="en-US" dirty="0"/>
              <a:t>Ceremony of the Bard</a:t>
            </a:r>
          </a:p>
        </p:txBody>
      </p:sp>
      <p:pic>
        <p:nvPicPr>
          <p:cNvPr id="8194" name="Picture 2" descr="Ellis Evans, c.1910. Frontispiece in Cerddi'r Bugail (1918)">
            <a:extLst>
              <a:ext uri="{FF2B5EF4-FFF2-40B4-BE49-F238E27FC236}">
                <a16:creationId xmlns:a16="http://schemas.microsoft.com/office/drawing/2014/main" id="{3E8C3D9A-4DDD-A346-83F2-59B9178F0E0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7131427" y="2436064"/>
            <a:ext cx="1503080" cy="2247788"/>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B24A8E93-4E04-C94D-83DB-76B558A7968D}"/>
              </a:ext>
            </a:extLst>
          </p:cNvPr>
          <p:cNvSpPr>
            <a:spLocks noGrp="1"/>
          </p:cNvSpPr>
          <p:nvPr>
            <p:ph idx="1"/>
          </p:nvPr>
        </p:nvSpPr>
        <p:spPr>
          <a:xfrm>
            <a:off x="5401078" y="4996786"/>
            <a:ext cx="6660934" cy="3042547"/>
          </a:xfrm>
        </p:spPr>
        <p:txBody>
          <a:bodyPr>
            <a:normAutofit/>
          </a:bodyPr>
          <a:lstStyle/>
          <a:p>
            <a:r>
              <a:rPr lang="en-GB" dirty="0">
                <a:solidFill>
                  <a:srgbClr val="FFFFFF"/>
                </a:solidFill>
              </a:rPr>
              <a:t>It was in 1917 that the famous poet, Ellis Beavan or better known as </a:t>
            </a:r>
            <a:r>
              <a:rPr lang="en-GB" b="1" dirty="0" err="1">
                <a:solidFill>
                  <a:srgbClr val="FFFFFF"/>
                </a:solidFill>
              </a:rPr>
              <a:t>Hedd</a:t>
            </a:r>
            <a:r>
              <a:rPr lang="en-GB" b="1" dirty="0">
                <a:solidFill>
                  <a:srgbClr val="FFFFFF"/>
                </a:solidFill>
              </a:rPr>
              <a:t> Wyn</a:t>
            </a:r>
            <a:r>
              <a:rPr lang="en-GB" dirty="0">
                <a:solidFill>
                  <a:srgbClr val="FFFFFF"/>
                </a:solidFill>
              </a:rPr>
              <a:t> won the chair for his poem '</a:t>
            </a:r>
            <a:r>
              <a:rPr lang="en-GB" dirty="0" err="1">
                <a:solidFill>
                  <a:srgbClr val="FFFFFF"/>
                </a:solidFill>
              </a:rPr>
              <a:t>Yr</a:t>
            </a:r>
            <a:r>
              <a:rPr lang="en-GB" dirty="0">
                <a:solidFill>
                  <a:srgbClr val="FFFFFF"/>
                </a:solidFill>
              </a:rPr>
              <a:t> </a:t>
            </a:r>
            <a:r>
              <a:rPr lang="en-GB" dirty="0" err="1">
                <a:solidFill>
                  <a:srgbClr val="FFFFFF"/>
                </a:solidFill>
              </a:rPr>
              <a:t>Arwr</a:t>
            </a:r>
            <a:r>
              <a:rPr lang="en-GB" dirty="0">
                <a:solidFill>
                  <a:srgbClr val="FFFFFF"/>
                </a:solidFill>
              </a:rPr>
              <a:t>' (The Hero). He reluctantly served in the First World War and managed to get his poem sent past letter-censoring from France. Tragically, he died six weeks before the announcement that he'd won the Chair at this Eisteddfod in Birkenhead, England. </a:t>
            </a:r>
            <a:endParaRPr lang="en-US" dirty="0">
              <a:solidFill>
                <a:srgbClr val="FFFFFF"/>
              </a:solidFill>
            </a:endParaRPr>
          </a:p>
        </p:txBody>
      </p:sp>
      <p:pic>
        <p:nvPicPr>
          <p:cNvPr id="16" name="Picture 4" descr="Hedd Wyn: the shepherd poet whose story shows the stupidity of war | First  world war | The Guardian">
            <a:extLst>
              <a:ext uri="{FF2B5EF4-FFF2-40B4-BE49-F238E27FC236}">
                <a16:creationId xmlns:a16="http://schemas.microsoft.com/office/drawing/2014/main" id="{C699C5DE-6565-5C48-8103-94DD8C0B1BF0}"/>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930342" y="2192937"/>
            <a:ext cx="1216649" cy="2734043"/>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698E39C8-F8ED-1F49-825E-05C819D23CE4}"/>
              </a:ext>
            </a:extLst>
          </p:cNvPr>
          <p:cNvSpPr txBox="1"/>
          <p:nvPr/>
        </p:nvSpPr>
        <p:spPr>
          <a:xfrm>
            <a:off x="8536113" y="403970"/>
            <a:ext cx="3221756" cy="461665"/>
          </a:xfrm>
          <a:prstGeom prst="rect">
            <a:avLst/>
          </a:prstGeom>
          <a:noFill/>
        </p:spPr>
        <p:txBody>
          <a:bodyPr wrap="square" rtlCol="0">
            <a:spAutoFit/>
          </a:bodyPr>
          <a:lstStyle/>
          <a:p>
            <a:r>
              <a:rPr lang="en-US" sz="2400" b="1" u="sng" dirty="0">
                <a:solidFill>
                  <a:schemeClr val="bg1"/>
                </a:solidFill>
              </a:rPr>
              <a:t>THE CHAIR</a:t>
            </a:r>
          </a:p>
        </p:txBody>
      </p:sp>
      <p:sp>
        <p:nvSpPr>
          <p:cNvPr id="18" name="TextBox 17">
            <a:extLst>
              <a:ext uri="{FF2B5EF4-FFF2-40B4-BE49-F238E27FC236}">
                <a16:creationId xmlns:a16="http://schemas.microsoft.com/office/drawing/2014/main" id="{BD8491BD-9C71-414D-8A59-4EB4070F19E7}"/>
              </a:ext>
            </a:extLst>
          </p:cNvPr>
          <p:cNvSpPr txBox="1"/>
          <p:nvPr/>
        </p:nvSpPr>
        <p:spPr>
          <a:xfrm>
            <a:off x="197066" y="403969"/>
            <a:ext cx="3221756" cy="461665"/>
          </a:xfrm>
          <a:prstGeom prst="rect">
            <a:avLst/>
          </a:prstGeom>
          <a:noFill/>
        </p:spPr>
        <p:txBody>
          <a:bodyPr wrap="square" rtlCol="0">
            <a:spAutoFit/>
          </a:bodyPr>
          <a:lstStyle/>
          <a:p>
            <a:r>
              <a:rPr lang="en-US" sz="2400" b="1" u="sng" dirty="0"/>
              <a:t>THE CROWN</a:t>
            </a:r>
          </a:p>
        </p:txBody>
      </p:sp>
      <p:sp>
        <p:nvSpPr>
          <p:cNvPr id="9" name="TextBox 8">
            <a:extLst>
              <a:ext uri="{FF2B5EF4-FFF2-40B4-BE49-F238E27FC236}">
                <a16:creationId xmlns:a16="http://schemas.microsoft.com/office/drawing/2014/main" id="{322137B5-31A7-2A4E-9F79-3EA76FBC858C}"/>
              </a:ext>
            </a:extLst>
          </p:cNvPr>
          <p:cNvSpPr txBox="1"/>
          <p:nvPr/>
        </p:nvSpPr>
        <p:spPr>
          <a:xfrm>
            <a:off x="2501153" y="1075765"/>
            <a:ext cx="5701553" cy="646331"/>
          </a:xfrm>
          <a:prstGeom prst="rect">
            <a:avLst/>
          </a:prstGeom>
          <a:noFill/>
        </p:spPr>
        <p:txBody>
          <a:bodyPr wrap="square" rtlCol="0">
            <a:spAutoFit/>
          </a:bodyPr>
          <a:lstStyle/>
          <a:p>
            <a:pPr algn="ctr"/>
            <a:r>
              <a:rPr lang="en-US" dirty="0"/>
              <a:t>Designed by local artist and awarded to the best poet and writer at the Eisteddfod.</a:t>
            </a:r>
          </a:p>
        </p:txBody>
      </p:sp>
      <p:pic>
        <p:nvPicPr>
          <p:cNvPr id="8198" name="Picture 6" descr="National Eisteddfod 2014: Chair and crown handed over to festival - North  Wales Live">
            <a:extLst>
              <a:ext uri="{FF2B5EF4-FFF2-40B4-BE49-F238E27FC236}">
                <a16:creationId xmlns:a16="http://schemas.microsoft.com/office/drawing/2014/main" id="{BE659B64-4507-5348-A923-7CF811EAF94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4494" y="2201023"/>
            <a:ext cx="3492500" cy="23241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2D7EA622-9394-3F4B-A454-F9083CA19289}"/>
              </a:ext>
            </a:extLst>
          </p:cNvPr>
          <p:cNvSpPr/>
          <p:nvPr/>
        </p:nvSpPr>
        <p:spPr>
          <a:xfrm>
            <a:off x="9398031" y="6523571"/>
            <a:ext cx="2113656" cy="369332"/>
          </a:xfrm>
          <a:prstGeom prst="rect">
            <a:avLst/>
          </a:prstGeom>
        </p:spPr>
        <p:txBody>
          <a:bodyPr wrap="none">
            <a:spAutoFit/>
          </a:bodyPr>
          <a:lstStyle/>
          <a:p>
            <a:r>
              <a:rPr lang="en-GB" b="1" dirty="0"/>
              <a:t>Visit Wales (2020)</a:t>
            </a:r>
            <a:endParaRPr lang="en-US" dirty="0"/>
          </a:p>
        </p:txBody>
      </p:sp>
      <p:sp>
        <p:nvSpPr>
          <p:cNvPr id="12" name="Rectangle 11">
            <a:extLst>
              <a:ext uri="{FF2B5EF4-FFF2-40B4-BE49-F238E27FC236}">
                <a16:creationId xmlns:a16="http://schemas.microsoft.com/office/drawing/2014/main" id="{05731455-C79E-3E46-8EDB-FCEDBEF25D0E}"/>
              </a:ext>
            </a:extLst>
          </p:cNvPr>
          <p:cNvSpPr/>
          <p:nvPr/>
        </p:nvSpPr>
        <p:spPr>
          <a:xfrm>
            <a:off x="7772773" y="4684884"/>
            <a:ext cx="1477071" cy="276999"/>
          </a:xfrm>
          <a:prstGeom prst="rect">
            <a:avLst/>
          </a:prstGeom>
        </p:spPr>
        <p:txBody>
          <a:bodyPr wrap="none">
            <a:spAutoFit/>
          </a:bodyPr>
          <a:lstStyle/>
          <a:p>
            <a:r>
              <a:rPr lang="en-GB" sz="1200" b="1" dirty="0">
                <a:solidFill>
                  <a:schemeClr val="bg1"/>
                </a:solidFill>
              </a:rPr>
              <a:t>Visit Wales (2020)</a:t>
            </a:r>
            <a:endParaRPr lang="en-US" sz="1200" dirty="0">
              <a:solidFill>
                <a:schemeClr val="bg1"/>
              </a:solidFill>
            </a:endParaRPr>
          </a:p>
        </p:txBody>
      </p:sp>
      <p:sp>
        <p:nvSpPr>
          <p:cNvPr id="5" name="TextBox 4">
            <a:extLst>
              <a:ext uri="{FF2B5EF4-FFF2-40B4-BE49-F238E27FC236}">
                <a16:creationId xmlns:a16="http://schemas.microsoft.com/office/drawing/2014/main" id="{CEC9AA9A-798A-5847-8368-F86B2810DC48}"/>
              </a:ext>
            </a:extLst>
          </p:cNvPr>
          <p:cNvSpPr txBox="1"/>
          <p:nvPr/>
        </p:nvSpPr>
        <p:spPr>
          <a:xfrm>
            <a:off x="1357520" y="4525123"/>
            <a:ext cx="1953093" cy="369332"/>
          </a:xfrm>
          <a:prstGeom prst="rect">
            <a:avLst/>
          </a:prstGeom>
          <a:noFill/>
        </p:spPr>
        <p:txBody>
          <a:bodyPr wrap="square" rtlCol="0">
            <a:spAutoFit/>
          </a:bodyPr>
          <a:lstStyle/>
          <a:p>
            <a:r>
              <a:rPr lang="en-US" dirty="0"/>
              <a:t>Crump, E (2014)</a:t>
            </a:r>
          </a:p>
        </p:txBody>
      </p:sp>
    </p:spTree>
    <p:extLst>
      <p:ext uri="{BB962C8B-B14F-4D97-AF65-F5344CB8AC3E}">
        <p14:creationId xmlns:p14="http://schemas.microsoft.com/office/powerpoint/2010/main" val="7847218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C2E09D-A97C-D140-81EE-87D000A90661}"/>
              </a:ext>
            </a:extLst>
          </p:cNvPr>
          <p:cNvSpPr>
            <a:spLocks noGrp="1"/>
          </p:cNvSpPr>
          <p:nvPr>
            <p:ph type="title"/>
          </p:nvPr>
        </p:nvSpPr>
        <p:spPr>
          <a:xfrm>
            <a:off x="1121343" y="1444753"/>
            <a:ext cx="4379439" cy="3968496"/>
          </a:xfrm>
          <a:prstGeom prst="rect">
            <a:avLst/>
          </a:prstGeom>
          <a:solidFill>
            <a:schemeClr val="accent2"/>
          </a:solidFill>
          <a:ln w="190500" cap="sq" cmpd="thinThick">
            <a:solidFill>
              <a:schemeClr val="accent2"/>
            </a:solidFill>
            <a:miter lim="800000"/>
          </a:ln>
        </p:spPr>
        <p:txBody>
          <a:bodyPr wrap="square" anchor="ctr">
            <a:normAutofit/>
          </a:bodyPr>
          <a:lstStyle/>
          <a:p>
            <a:r>
              <a:rPr lang="en-US" sz="3200">
                <a:solidFill>
                  <a:srgbClr val="FFFFFF"/>
                </a:solidFill>
              </a:rPr>
              <a:t>The decline of the welsh language during 1920-30</a:t>
            </a:r>
          </a:p>
        </p:txBody>
      </p:sp>
      <p:sp>
        <p:nvSpPr>
          <p:cNvPr id="3" name="Content Placeholder 2">
            <a:extLst>
              <a:ext uri="{FF2B5EF4-FFF2-40B4-BE49-F238E27FC236}">
                <a16:creationId xmlns:a16="http://schemas.microsoft.com/office/drawing/2014/main" id="{302ADF0E-D827-0147-9679-7A8C8F11C6F8}"/>
              </a:ext>
            </a:extLst>
          </p:cNvPr>
          <p:cNvSpPr>
            <a:spLocks noGrp="1"/>
          </p:cNvSpPr>
          <p:nvPr>
            <p:ph idx="1"/>
          </p:nvPr>
        </p:nvSpPr>
        <p:spPr>
          <a:xfrm>
            <a:off x="5974976" y="618565"/>
            <a:ext cx="5549154" cy="5876365"/>
          </a:xfrm>
        </p:spPr>
        <p:txBody>
          <a:bodyPr anchor="ctr">
            <a:normAutofit/>
          </a:bodyPr>
          <a:lstStyle/>
          <a:p>
            <a:pPr>
              <a:lnSpc>
                <a:spcPct val="90000"/>
              </a:lnSpc>
            </a:pPr>
            <a:r>
              <a:rPr lang="en-GB" b="1" dirty="0">
                <a:solidFill>
                  <a:schemeClr val="tx1">
                    <a:lumMod val="75000"/>
                    <a:lumOff val="25000"/>
                  </a:schemeClr>
                </a:solidFill>
              </a:rPr>
              <a:t>Estimated some 20,000 Welsh speakers died in the conflict of the first World War. BBC Welsh History </a:t>
            </a:r>
          </a:p>
          <a:p>
            <a:pPr>
              <a:lnSpc>
                <a:spcPct val="90000"/>
              </a:lnSpc>
            </a:pPr>
            <a:r>
              <a:rPr lang="en-US" b="1" dirty="0">
                <a:solidFill>
                  <a:schemeClr val="tx1">
                    <a:lumMod val="75000"/>
                    <a:lumOff val="25000"/>
                  </a:schemeClr>
                </a:solidFill>
              </a:rPr>
              <a:t>The English language became more common in the 1920 and 30’s. Causing the welsh language to decline. </a:t>
            </a:r>
          </a:p>
          <a:p>
            <a:pPr>
              <a:lnSpc>
                <a:spcPct val="90000"/>
              </a:lnSpc>
            </a:pPr>
            <a:r>
              <a:rPr lang="en-US" b="1" dirty="0">
                <a:solidFill>
                  <a:schemeClr val="tx1">
                    <a:lumMod val="75000"/>
                    <a:lumOff val="25000"/>
                  </a:schemeClr>
                </a:solidFill>
              </a:rPr>
              <a:t>Disastrous consequences of the sharp fall in demand for coal. </a:t>
            </a:r>
          </a:p>
          <a:p>
            <a:pPr>
              <a:lnSpc>
                <a:spcPct val="90000"/>
              </a:lnSpc>
            </a:pPr>
            <a:r>
              <a:rPr lang="en-US" b="1" dirty="0">
                <a:solidFill>
                  <a:schemeClr val="tx1">
                    <a:lumMod val="75000"/>
                    <a:lumOff val="25000"/>
                  </a:schemeClr>
                </a:solidFill>
              </a:rPr>
              <a:t>Mass unemployment</a:t>
            </a:r>
          </a:p>
          <a:p>
            <a:pPr>
              <a:lnSpc>
                <a:spcPct val="90000"/>
              </a:lnSpc>
            </a:pPr>
            <a:r>
              <a:rPr lang="en-US" b="1" dirty="0">
                <a:solidFill>
                  <a:schemeClr val="tx1">
                    <a:lumMod val="75000"/>
                    <a:lumOff val="25000"/>
                  </a:schemeClr>
                </a:solidFill>
              </a:rPr>
              <a:t>Jobs where more likely to be found in England therefore the welsh language would not be passed down through generations as individuals would move away from Wales to find work else where. Taking the language with them. </a:t>
            </a:r>
          </a:p>
          <a:p>
            <a:pPr marL="0" indent="0">
              <a:lnSpc>
                <a:spcPct val="90000"/>
              </a:lnSpc>
              <a:buNone/>
            </a:pPr>
            <a:endParaRPr lang="en-US" b="1" dirty="0">
              <a:solidFill>
                <a:schemeClr val="tx1">
                  <a:lumMod val="75000"/>
                  <a:lumOff val="25000"/>
                </a:schemeClr>
              </a:solidFill>
            </a:endParaRPr>
          </a:p>
          <a:p>
            <a:pPr marL="0" indent="0">
              <a:lnSpc>
                <a:spcPct val="90000"/>
              </a:lnSpc>
              <a:buNone/>
            </a:pPr>
            <a:r>
              <a:rPr lang="en-GB" b="1" dirty="0">
                <a:solidFill>
                  <a:schemeClr val="tx1">
                    <a:lumMod val="75000"/>
                    <a:lumOff val="25000"/>
                  </a:schemeClr>
                </a:solidFill>
              </a:rPr>
              <a:t>BBC Welsh History (2014)</a:t>
            </a:r>
            <a:endParaRPr lang="en-US" b="1" dirty="0">
              <a:solidFill>
                <a:schemeClr val="tx1">
                  <a:lumMod val="75000"/>
                  <a:lumOff val="25000"/>
                </a:schemeClr>
              </a:solidFill>
            </a:endParaRPr>
          </a:p>
        </p:txBody>
      </p:sp>
    </p:spTree>
    <p:extLst>
      <p:ext uri="{BB962C8B-B14F-4D97-AF65-F5344CB8AC3E}">
        <p14:creationId xmlns:p14="http://schemas.microsoft.com/office/powerpoint/2010/main" val="16253609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AE0908-54EF-2642-BE81-708880B1F6C9}"/>
              </a:ext>
            </a:extLst>
          </p:cNvPr>
          <p:cNvSpPr>
            <a:spLocks noGrp="1"/>
          </p:cNvSpPr>
          <p:nvPr>
            <p:ph type="title"/>
          </p:nvPr>
        </p:nvSpPr>
        <p:spPr>
          <a:xfrm>
            <a:off x="651754" y="430306"/>
            <a:ext cx="4879901" cy="1188720"/>
          </a:xfrm>
        </p:spPr>
        <p:txBody>
          <a:bodyPr>
            <a:normAutofit/>
          </a:bodyPr>
          <a:lstStyle/>
          <a:p>
            <a:r>
              <a:rPr lang="en-US" sz="2600"/>
              <a:t>Urdd gobaith cymru</a:t>
            </a:r>
          </a:p>
        </p:txBody>
      </p:sp>
      <p:sp>
        <p:nvSpPr>
          <p:cNvPr id="3" name="Content Placeholder 2">
            <a:extLst>
              <a:ext uri="{FF2B5EF4-FFF2-40B4-BE49-F238E27FC236}">
                <a16:creationId xmlns:a16="http://schemas.microsoft.com/office/drawing/2014/main" id="{93B2191D-1A6B-314C-B765-18A62E4A18D5}"/>
              </a:ext>
            </a:extLst>
          </p:cNvPr>
          <p:cNvSpPr>
            <a:spLocks noGrp="1"/>
          </p:cNvSpPr>
          <p:nvPr>
            <p:ph idx="1"/>
          </p:nvPr>
        </p:nvSpPr>
        <p:spPr>
          <a:xfrm>
            <a:off x="363071" y="2153412"/>
            <a:ext cx="5321501" cy="4274282"/>
          </a:xfrm>
        </p:spPr>
        <p:txBody>
          <a:bodyPr>
            <a:normAutofit lnSpcReduction="10000"/>
          </a:bodyPr>
          <a:lstStyle/>
          <a:p>
            <a:pPr>
              <a:lnSpc>
                <a:spcPct val="90000"/>
              </a:lnSpc>
            </a:pPr>
            <a:r>
              <a:rPr lang="en-US" dirty="0"/>
              <a:t>Sir </a:t>
            </a:r>
            <a:r>
              <a:rPr lang="en-US" dirty="0" err="1"/>
              <a:t>Ifan</a:t>
            </a:r>
            <a:r>
              <a:rPr lang="en-US" dirty="0"/>
              <a:t> ab Owen Edwards founded the organization, </a:t>
            </a:r>
            <a:r>
              <a:rPr lang="en-US" dirty="0" err="1"/>
              <a:t>Urdd</a:t>
            </a:r>
            <a:r>
              <a:rPr lang="en-US" dirty="0"/>
              <a:t> </a:t>
            </a:r>
            <a:r>
              <a:rPr lang="en-US" dirty="0" err="1"/>
              <a:t>Gobaith</a:t>
            </a:r>
            <a:r>
              <a:rPr lang="en-US" dirty="0"/>
              <a:t> Cymru in the attempt to revitalize the welsh language. Identifying there is a lost generation unable to speak welsh because of numerous factors previously discussed.</a:t>
            </a:r>
          </a:p>
          <a:p>
            <a:pPr>
              <a:lnSpc>
                <a:spcPct val="90000"/>
              </a:lnSpc>
            </a:pPr>
            <a:r>
              <a:rPr lang="en-US" dirty="0"/>
              <a:t>55,000 member.</a:t>
            </a:r>
          </a:p>
          <a:p>
            <a:pPr>
              <a:lnSpc>
                <a:spcPct val="90000"/>
              </a:lnSpc>
            </a:pPr>
            <a:r>
              <a:rPr lang="en-US" dirty="0"/>
              <a:t>Providing opportunities and experiences for children and your people to socialize and compete through the medium of welsh.</a:t>
            </a:r>
          </a:p>
          <a:p>
            <a:pPr>
              <a:lnSpc>
                <a:spcPct val="90000"/>
              </a:lnSpc>
            </a:pPr>
            <a:r>
              <a:rPr lang="en-US" dirty="0"/>
              <a:t>Member can compete in sport tournaments and attend residential setting established by the </a:t>
            </a:r>
            <a:r>
              <a:rPr lang="en-US" dirty="0" err="1"/>
              <a:t>Urdd</a:t>
            </a:r>
            <a:r>
              <a:rPr lang="en-US" dirty="0"/>
              <a:t> such as </a:t>
            </a:r>
            <a:r>
              <a:rPr lang="en-US" dirty="0" err="1"/>
              <a:t>Gwersyll</a:t>
            </a:r>
            <a:r>
              <a:rPr lang="en-US" dirty="0"/>
              <a:t> </a:t>
            </a:r>
            <a:r>
              <a:rPr lang="en-US" dirty="0" err="1"/>
              <a:t>Llangrannog</a:t>
            </a:r>
            <a:r>
              <a:rPr lang="en-US" dirty="0"/>
              <a:t>.</a:t>
            </a:r>
          </a:p>
          <a:p>
            <a:pPr>
              <a:lnSpc>
                <a:spcPct val="90000"/>
              </a:lnSpc>
            </a:pPr>
            <a:r>
              <a:rPr lang="en-US" dirty="0"/>
              <a:t>The </a:t>
            </a:r>
            <a:r>
              <a:rPr lang="en-US" dirty="0" err="1"/>
              <a:t>Urdd</a:t>
            </a:r>
            <a:r>
              <a:rPr lang="en-US" dirty="0"/>
              <a:t> Eisteddfod festival is broadcasted by S4C. Bringing the welsh language into homes.</a:t>
            </a:r>
          </a:p>
          <a:p>
            <a:pPr marL="0" indent="0">
              <a:lnSpc>
                <a:spcPct val="90000"/>
              </a:lnSpc>
              <a:buNone/>
            </a:pPr>
            <a:r>
              <a:rPr lang="en-US" sz="1200" dirty="0" err="1"/>
              <a:t>Urdd</a:t>
            </a:r>
            <a:r>
              <a:rPr lang="en-US" sz="1200" dirty="0"/>
              <a:t> </a:t>
            </a:r>
            <a:r>
              <a:rPr lang="en-US" sz="1200" dirty="0" err="1"/>
              <a:t>Gobaith</a:t>
            </a:r>
            <a:r>
              <a:rPr lang="en-US" sz="1200" dirty="0"/>
              <a:t> Cymru (2020)</a:t>
            </a:r>
          </a:p>
          <a:p>
            <a:pPr>
              <a:lnSpc>
                <a:spcPct val="90000"/>
              </a:lnSpc>
            </a:pPr>
            <a:endParaRPr lang="en-US" sz="1400" dirty="0"/>
          </a:p>
        </p:txBody>
      </p:sp>
      <p:sp>
        <p:nvSpPr>
          <p:cNvPr id="73" name="Rectangle 72">
            <a:extLst>
              <a:ext uri="{FF2B5EF4-FFF2-40B4-BE49-F238E27FC236}">
                <a16:creationId xmlns:a16="http://schemas.microsoft.com/office/drawing/2014/main" id="{B8D39262-9511-4F20-8344-1B9DA68877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2"/>
            <a:ext cx="6096000" cy="68580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4F924495-5138-4BB6-B18C-C83EC04341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82157" y="479893"/>
            <a:ext cx="5123687" cy="5458969"/>
          </a:xfrm>
          <a:prstGeom prst="rect">
            <a:avLst/>
          </a:prstGeom>
          <a:noFill/>
          <a:ln w="317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Rectangle 76">
            <a:extLst>
              <a:ext uri="{FF2B5EF4-FFF2-40B4-BE49-F238E27FC236}">
                <a16:creationId xmlns:a16="http://schemas.microsoft.com/office/drawing/2014/main" id="{428AFF86-4DDC-4A60-AC4C-48C6DAE568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83355" y="644485"/>
            <a:ext cx="4756891" cy="5129784"/>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Eisteddfod yr Urdd on Twitter: &quot;Enillydd Ysgoloriaeth Celf, Dylunio a  Thechnoleg 2018 yw Efa Lois Thomas o Aberystwyth ⭐️ The winner of the 2018  Art, Design and Technology Scholarship is Efa Lois">
            <a:extLst>
              <a:ext uri="{FF2B5EF4-FFF2-40B4-BE49-F238E27FC236}">
                <a16:creationId xmlns:a16="http://schemas.microsoft.com/office/drawing/2014/main" id="{5241B18F-7928-5344-A631-DDBE54B73776}"/>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941977" y="983044"/>
            <a:ext cx="2161366" cy="1549658"/>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Treuddyn Community Website">
            <a:extLst>
              <a:ext uri="{FF2B5EF4-FFF2-40B4-BE49-F238E27FC236}">
                <a16:creationId xmlns:a16="http://schemas.microsoft.com/office/drawing/2014/main" id="{191EE7C8-1504-6443-8929-73DDB34462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33521" y="884420"/>
            <a:ext cx="1936608" cy="193660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descr="Eisteddfod Genedlaethol | S4C">
            <a:extLst>
              <a:ext uri="{FF2B5EF4-FFF2-40B4-BE49-F238E27FC236}">
                <a16:creationId xmlns:a16="http://schemas.microsoft.com/office/drawing/2014/main" id="{1F222C32-15B2-0B4F-B388-DB143B027F78}"/>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941976" y="3060975"/>
            <a:ext cx="4425123" cy="2356234"/>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descr="A picture containing shape&#10;&#10;Description automatically generated">
            <a:extLst>
              <a:ext uri="{FF2B5EF4-FFF2-40B4-BE49-F238E27FC236}">
                <a16:creationId xmlns:a16="http://schemas.microsoft.com/office/drawing/2014/main" id="{0048F3AC-E8B6-C141-B0E4-8EAA15E6DFC4}"/>
              </a:ext>
            </a:extLst>
          </p:cNvPr>
          <p:cNvPicPr>
            <a:picLocks noChangeAspect="1"/>
          </p:cNvPicPr>
          <p:nvPr/>
        </p:nvPicPr>
        <p:blipFill>
          <a:blip r:embed="rId5"/>
          <a:stretch>
            <a:fillRect/>
          </a:stretch>
        </p:blipFill>
        <p:spPr>
          <a:xfrm>
            <a:off x="5374573" y="4134074"/>
            <a:ext cx="1913733" cy="2126371"/>
          </a:xfrm>
          <a:prstGeom prst="rect">
            <a:avLst/>
          </a:prstGeom>
        </p:spPr>
      </p:pic>
      <p:sp>
        <p:nvSpPr>
          <p:cNvPr id="6" name="TextBox 5">
            <a:extLst>
              <a:ext uri="{FF2B5EF4-FFF2-40B4-BE49-F238E27FC236}">
                <a16:creationId xmlns:a16="http://schemas.microsoft.com/office/drawing/2014/main" id="{0C2EF232-E167-9A4C-B6A1-FB13E727ABE7}"/>
              </a:ext>
            </a:extLst>
          </p:cNvPr>
          <p:cNvSpPr txBox="1"/>
          <p:nvPr/>
        </p:nvSpPr>
        <p:spPr>
          <a:xfrm>
            <a:off x="9333521" y="2764825"/>
            <a:ext cx="2142648" cy="276999"/>
          </a:xfrm>
          <a:prstGeom prst="rect">
            <a:avLst/>
          </a:prstGeom>
          <a:noFill/>
        </p:spPr>
        <p:txBody>
          <a:bodyPr wrap="square" rtlCol="0">
            <a:spAutoFit/>
          </a:bodyPr>
          <a:lstStyle/>
          <a:p>
            <a:r>
              <a:rPr lang="en-US" sz="1200" dirty="0" err="1"/>
              <a:t>Urdd</a:t>
            </a:r>
            <a:r>
              <a:rPr lang="en-US" sz="1200" dirty="0"/>
              <a:t> </a:t>
            </a:r>
            <a:r>
              <a:rPr lang="en-US" sz="1200" dirty="0" err="1"/>
              <a:t>Gobaith</a:t>
            </a:r>
            <a:r>
              <a:rPr lang="en-US" sz="1200" dirty="0"/>
              <a:t> Cymru (2020)</a:t>
            </a:r>
          </a:p>
        </p:txBody>
      </p:sp>
      <p:sp>
        <p:nvSpPr>
          <p:cNvPr id="15" name="TextBox 14">
            <a:extLst>
              <a:ext uri="{FF2B5EF4-FFF2-40B4-BE49-F238E27FC236}">
                <a16:creationId xmlns:a16="http://schemas.microsoft.com/office/drawing/2014/main" id="{053B582A-58A5-1848-8BFF-3B0972E0CD5C}"/>
              </a:ext>
            </a:extLst>
          </p:cNvPr>
          <p:cNvSpPr txBox="1"/>
          <p:nvPr/>
        </p:nvSpPr>
        <p:spPr>
          <a:xfrm>
            <a:off x="7557034" y="2553604"/>
            <a:ext cx="2142648" cy="276999"/>
          </a:xfrm>
          <a:prstGeom prst="rect">
            <a:avLst/>
          </a:prstGeom>
          <a:noFill/>
        </p:spPr>
        <p:txBody>
          <a:bodyPr wrap="square" rtlCol="0">
            <a:spAutoFit/>
          </a:bodyPr>
          <a:lstStyle/>
          <a:p>
            <a:r>
              <a:rPr lang="en-US" sz="1200" dirty="0"/>
              <a:t>S4C (2018)</a:t>
            </a:r>
          </a:p>
        </p:txBody>
      </p:sp>
      <p:sp>
        <p:nvSpPr>
          <p:cNvPr id="16" name="TextBox 15">
            <a:extLst>
              <a:ext uri="{FF2B5EF4-FFF2-40B4-BE49-F238E27FC236}">
                <a16:creationId xmlns:a16="http://schemas.microsoft.com/office/drawing/2014/main" id="{B8F68403-D271-2E45-AA9D-7DE74FC59EC6}"/>
              </a:ext>
            </a:extLst>
          </p:cNvPr>
          <p:cNvSpPr txBox="1"/>
          <p:nvPr/>
        </p:nvSpPr>
        <p:spPr>
          <a:xfrm>
            <a:off x="8533364" y="5443301"/>
            <a:ext cx="2142648" cy="276999"/>
          </a:xfrm>
          <a:prstGeom prst="rect">
            <a:avLst/>
          </a:prstGeom>
          <a:noFill/>
        </p:spPr>
        <p:txBody>
          <a:bodyPr wrap="square" rtlCol="0">
            <a:spAutoFit/>
          </a:bodyPr>
          <a:lstStyle/>
          <a:p>
            <a:r>
              <a:rPr lang="en-US" sz="1200" dirty="0"/>
              <a:t>S4C (2020)</a:t>
            </a:r>
          </a:p>
        </p:txBody>
      </p:sp>
      <p:sp>
        <p:nvSpPr>
          <p:cNvPr id="4" name="TextBox 3">
            <a:extLst>
              <a:ext uri="{FF2B5EF4-FFF2-40B4-BE49-F238E27FC236}">
                <a16:creationId xmlns:a16="http://schemas.microsoft.com/office/drawing/2014/main" id="{43F09FCE-F3C9-4B4E-AD32-07D442F227BE}"/>
              </a:ext>
            </a:extLst>
          </p:cNvPr>
          <p:cNvSpPr txBox="1"/>
          <p:nvPr/>
        </p:nvSpPr>
        <p:spPr>
          <a:xfrm>
            <a:off x="5374573" y="6262179"/>
            <a:ext cx="2517169" cy="369332"/>
          </a:xfrm>
          <a:prstGeom prst="rect">
            <a:avLst/>
          </a:prstGeom>
          <a:noFill/>
        </p:spPr>
        <p:txBody>
          <a:bodyPr wrap="square" rtlCol="0">
            <a:spAutoFit/>
          </a:bodyPr>
          <a:lstStyle/>
          <a:p>
            <a:r>
              <a:rPr lang="en-US" dirty="0" err="1"/>
              <a:t>Hiclipart</a:t>
            </a:r>
            <a:r>
              <a:rPr lang="en-US" dirty="0"/>
              <a:t> (2020)</a:t>
            </a:r>
          </a:p>
        </p:txBody>
      </p:sp>
    </p:spTree>
    <p:extLst>
      <p:ext uri="{BB962C8B-B14F-4D97-AF65-F5344CB8AC3E}">
        <p14:creationId xmlns:p14="http://schemas.microsoft.com/office/powerpoint/2010/main" val="41916798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5" name="Rectangle 74">
            <a:extLst>
              <a:ext uri="{FF2B5EF4-FFF2-40B4-BE49-F238E27FC236}">
                <a16:creationId xmlns:a16="http://schemas.microsoft.com/office/drawing/2014/main" id="{3F47E20B-1205-4238-A82B-90EF577F32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id="{D13567AC-EB9A-47A9-B6EC-B5BDB73B11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54296" cy="6858000"/>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6F3403C-8378-4943-9656-B0A241DD1CAA}"/>
              </a:ext>
            </a:extLst>
          </p:cNvPr>
          <p:cNvSpPr>
            <a:spLocks noGrp="1"/>
          </p:cNvSpPr>
          <p:nvPr>
            <p:ph type="title"/>
          </p:nvPr>
        </p:nvSpPr>
        <p:spPr>
          <a:xfrm>
            <a:off x="616974" y="597717"/>
            <a:ext cx="3415288" cy="2037820"/>
          </a:xfrm>
          <a:noFill/>
          <a:ln>
            <a:solidFill>
              <a:schemeClr val="bg1"/>
            </a:solidFill>
          </a:ln>
        </p:spPr>
        <p:txBody>
          <a:bodyPr vert="horz" lIns="274320" tIns="182880" rIns="274320" bIns="182880" rtlCol="0" anchor="ctr" anchorCtr="1">
            <a:normAutofit/>
          </a:bodyPr>
          <a:lstStyle/>
          <a:p>
            <a:r>
              <a:rPr lang="en-US" sz="3800">
                <a:solidFill>
                  <a:schemeClr val="bg1"/>
                </a:solidFill>
              </a:rPr>
              <a:t>Gwersyll yr urdd</a:t>
            </a:r>
          </a:p>
        </p:txBody>
      </p:sp>
      <p:pic>
        <p:nvPicPr>
          <p:cNvPr id="9220" name="Picture 4" descr="Glan-llyn Outdoor Activity Centre">
            <a:extLst>
              <a:ext uri="{FF2B5EF4-FFF2-40B4-BE49-F238E27FC236}">
                <a16:creationId xmlns:a16="http://schemas.microsoft.com/office/drawing/2014/main" id="{A55DCB81-BF0E-734E-B30F-2A2E920F56B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646" r="1" b="1"/>
          <a:stretch/>
        </p:blipFill>
        <p:spPr bwMode="auto">
          <a:xfrm>
            <a:off x="4649234" y="10"/>
            <a:ext cx="3775438" cy="2634800"/>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descr="Gwersyll Yr Urdd Llangrannog | Activity Accommodation | New Quay|Ceredigion">
            <a:extLst>
              <a:ext uri="{FF2B5EF4-FFF2-40B4-BE49-F238E27FC236}">
                <a16:creationId xmlns:a16="http://schemas.microsoft.com/office/drawing/2014/main" id="{4BF27C21-8FFE-0B4D-8B22-6917682B6EE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5257" r="1" b="10758"/>
          <a:stretch/>
        </p:blipFill>
        <p:spPr bwMode="auto">
          <a:xfrm>
            <a:off x="4649234" y="2634810"/>
            <a:ext cx="7537702" cy="4212708"/>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Coronavirus: Urdd jobs at risk over £14m covid loss - BBC News">
            <a:extLst>
              <a:ext uri="{FF2B5EF4-FFF2-40B4-BE49-F238E27FC236}">
                <a16:creationId xmlns:a16="http://schemas.microsoft.com/office/drawing/2014/main" id="{15CE4CEC-945E-9647-99DA-F4CB0CD6126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0247" r="1" b="1"/>
          <a:stretch/>
        </p:blipFill>
        <p:spPr bwMode="auto">
          <a:xfrm>
            <a:off x="8424672" y="1"/>
            <a:ext cx="3767328" cy="264529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E5966C6-84BC-8B41-8F5B-4144EB4BA88B}"/>
              </a:ext>
            </a:extLst>
          </p:cNvPr>
          <p:cNvSpPr txBox="1"/>
          <p:nvPr/>
        </p:nvSpPr>
        <p:spPr>
          <a:xfrm>
            <a:off x="311355" y="3086333"/>
            <a:ext cx="4031585" cy="646331"/>
          </a:xfrm>
          <a:prstGeom prst="rect">
            <a:avLst/>
          </a:prstGeom>
          <a:noFill/>
        </p:spPr>
        <p:txBody>
          <a:bodyPr wrap="square" rtlCol="0">
            <a:spAutoFit/>
          </a:bodyPr>
          <a:lstStyle/>
          <a:p>
            <a:pPr marL="285750" indent="-285750" algn="ctr">
              <a:spcAft>
                <a:spcPts val="600"/>
              </a:spcAft>
              <a:buFont typeface="Arial" panose="020B0604020202020204" pitchFamily="34" charset="0"/>
              <a:buChar char="•"/>
            </a:pPr>
            <a:r>
              <a:rPr lang="en-US" dirty="0">
                <a:solidFill>
                  <a:schemeClr val="bg1"/>
                </a:solidFill>
              </a:rPr>
              <a:t>Socializing through the medium of welsh.</a:t>
            </a:r>
          </a:p>
        </p:txBody>
      </p:sp>
      <p:sp>
        <p:nvSpPr>
          <p:cNvPr id="5" name="Rectangle 4">
            <a:extLst>
              <a:ext uri="{FF2B5EF4-FFF2-40B4-BE49-F238E27FC236}">
                <a16:creationId xmlns:a16="http://schemas.microsoft.com/office/drawing/2014/main" id="{8BC61983-E6FC-D84B-A5FE-5177F2600656}"/>
              </a:ext>
            </a:extLst>
          </p:cNvPr>
          <p:cNvSpPr/>
          <p:nvPr/>
        </p:nvSpPr>
        <p:spPr>
          <a:xfrm>
            <a:off x="278472" y="3771667"/>
            <a:ext cx="4406039" cy="2769989"/>
          </a:xfrm>
          <a:prstGeom prst="rect">
            <a:avLst/>
          </a:prstGeom>
        </p:spPr>
        <p:txBody>
          <a:bodyPr wrap="square">
            <a:spAutoFit/>
          </a:bodyPr>
          <a:lstStyle/>
          <a:p>
            <a:pPr marL="285750" indent="-285750" algn="ctr">
              <a:spcAft>
                <a:spcPts val="600"/>
              </a:spcAft>
              <a:buFont typeface="Arial" panose="020B0604020202020204" pitchFamily="34" charset="0"/>
              <a:buChar char="•"/>
              <a:tabLst>
                <a:tab pos="2971800" algn="ctr"/>
                <a:tab pos="5943600" algn="r"/>
              </a:tabLst>
            </a:pPr>
            <a:r>
              <a:rPr lang="en-GB" dirty="0">
                <a:solidFill>
                  <a:schemeClr val="bg1"/>
                </a:solidFill>
                <a:latin typeface="Arial" panose="020B0604020202020204" pitchFamily="34" charset="0"/>
                <a:ea typeface="Times New Roman" panose="02020603050405020304" pitchFamily="18" charset="0"/>
              </a:rPr>
              <a:t>Enjoyable experiences through the medium of Welsh.</a:t>
            </a:r>
          </a:p>
          <a:p>
            <a:pPr marL="285750" indent="-285750" algn="ctr">
              <a:spcAft>
                <a:spcPts val="600"/>
              </a:spcAft>
              <a:buFont typeface="Arial" panose="020B0604020202020204" pitchFamily="34" charset="0"/>
              <a:buChar char="•"/>
              <a:tabLst>
                <a:tab pos="2971800" algn="ctr"/>
                <a:tab pos="5943600" algn="r"/>
              </a:tabLst>
            </a:pPr>
            <a:endParaRPr lang="en-GB" dirty="0">
              <a:solidFill>
                <a:schemeClr val="bg1"/>
              </a:solidFill>
              <a:latin typeface="Arial" panose="020B0604020202020204" pitchFamily="34" charset="0"/>
              <a:ea typeface="Times New Roman" panose="02020603050405020304" pitchFamily="18" charset="0"/>
            </a:endParaRPr>
          </a:p>
          <a:p>
            <a:pPr marL="285750" indent="-285750" algn="ctr">
              <a:spcAft>
                <a:spcPts val="600"/>
              </a:spcAft>
              <a:buFont typeface="Arial" panose="020B0604020202020204" pitchFamily="34" charset="0"/>
              <a:buChar char="•"/>
              <a:tabLst>
                <a:tab pos="2971800" algn="ctr"/>
                <a:tab pos="5943600" algn="r"/>
              </a:tabLst>
            </a:pPr>
            <a:r>
              <a:rPr lang="en-GB" dirty="0">
                <a:solidFill>
                  <a:schemeClr val="bg1"/>
                </a:solidFill>
                <a:latin typeface="Arial" panose="020B0604020202020204" pitchFamily="34" charset="0"/>
                <a:ea typeface="Times New Roman" panose="02020603050405020304" pitchFamily="18" charset="0"/>
              </a:rPr>
              <a:t>Providing a jobs</a:t>
            </a:r>
          </a:p>
          <a:p>
            <a:pPr marL="285750" indent="-285750" algn="ctr">
              <a:spcAft>
                <a:spcPts val="600"/>
              </a:spcAft>
              <a:buFont typeface="Arial" panose="020B0604020202020204" pitchFamily="34" charset="0"/>
              <a:buChar char="•"/>
              <a:tabLst>
                <a:tab pos="2971800" algn="ctr"/>
                <a:tab pos="5943600" algn="r"/>
              </a:tabLst>
            </a:pPr>
            <a:endParaRPr lang="en-GB" dirty="0">
              <a:solidFill>
                <a:schemeClr val="bg1"/>
              </a:solidFill>
              <a:latin typeface="Arial" panose="020B0604020202020204" pitchFamily="34" charset="0"/>
              <a:ea typeface="Times New Roman" panose="02020603050405020304" pitchFamily="18" charset="0"/>
            </a:endParaRPr>
          </a:p>
          <a:p>
            <a:pPr marL="285750" indent="-285750" algn="ctr">
              <a:spcAft>
                <a:spcPts val="600"/>
              </a:spcAft>
              <a:buFont typeface="Arial" panose="020B0604020202020204" pitchFamily="34" charset="0"/>
              <a:buChar char="•"/>
              <a:tabLst>
                <a:tab pos="2971800" algn="ctr"/>
                <a:tab pos="5943600" algn="r"/>
              </a:tabLst>
            </a:pPr>
            <a:r>
              <a:rPr lang="en-GB" dirty="0">
                <a:solidFill>
                  <a:schemeClr val="bg1"/>
                </a:solidFill>
                <a:latin typeface="Arial" panose="020B0604020202020204" pitchFamily="34" charset="0"/>
                <a:ea typeface="Times New Roman" panose="02020603050405020304" pitchFamily="18" charset="0"/>
              </a:rPr>
              <a:t>Apprenticeships</a:t>
            </a:r>
          </a:p>
          <a:p>
            <a:pPr>
              <a:spcAft>
                <a:spcPts val="600"/>
              </a:spcAft>
              <a:tabLst>
                <a:tab pos="2971800" algn="ctr"/>
                <a:tab pos="5943600" algn="r"/>
              </a:tabLst>
            </a:pPr>
            <a:endParaRPr lang="en-GB" dirty="0">
              <a:solidFill>
                <a:schemeClr val="bg1"/>
              </a:solidFill>
              <a:latin typeface="Arial" panose="020B0604020202020204" pitchFamily="34" charset="0"/>
              <a:ea typeface="Times New Roman" panose="02020603050405020304" pitchFamily="18" charset="0"/>
            </a:endParaRPr>
          </a:p>
          <a:p>
            <a:pPr>
              <a:spcAft>
                <a:spcPts val="600"/>
              </a:spcAft>
              <a:tabLst>
                <a:tab pos="2971800" algn="ctr"/>
                <a:tab pos="5943600" algn="r"/>
              </a:tabLst>
            </a:pPr>
            <a:endParaRPr lang="en-GB" dirty="0">
              <a:solidFill>
                <a:schemeClr val="bg1"/>
              </a:solidFill>
              <a:latin typeface="Times New Roman" panose="02020603050405020304" pitchFamily="18" charset="0"/>
              <a:ea typeface="Times New Roman" panose="02020603050405020304" pitchFamily="18" charset="0"/>
            </a:endParaRPr>
          </a:p>
        </p:txBody>
      </p:sp>
      <p:sp>
        <p:nvSpPr>
          <p:cNvPr id="3" name="Rectangle 2">
            <a:extLst>
              <a:ext uri="{FF2B5EF4-FFF2-40B4-BE49-F238E27FC236}">
                <a16:creationId xmlns:a16="http://schemas.microsoft.com/office/drawing/2014/main" id="{478A10A3-BCE5-C249-AFC5-851D9C47F41C}"/>
              </a:ext>
            </a:extLst>
          </p:cNvPr>
          <p:cNvSpPr/>
          <p:nvPr/>
        </p:nvSpPr>
        <p:spPr>
          <a:xfrm>
            <a:off x="7245617" y="6403157"/>
            <a:ext cx="2786404" cy="369332"/>
          </a:xfrm>
          <a:prstGeom prst="rect">
            <a:avLst/>
          </a:prstGeom>
        </p:spPr>
        <p:txBody>
          <a:bodyPr wrap="none">
            <a:spAutoFit/>
          </a:bodyPr>
          <a:lstStyle/>
          <a:p>
            <a:r>
              <a:rPr lang="en-GB" dirty="0">
                <a:solidFill>
                  <a:schemeClr val="bg1"/>
                </a:solidFill>
                <a:latin typeface="Gotham Rounded SSm A"/>
              </a:rPr>
              <a:t>Urdd </a:t>
            </a:r>
            <a:r>
              <a:rPr lang="en-GB" dirty="0" err="1">
                <a:solidFill>
                  <a:schemeClr val="bg1"/>
                </a:solidFill>
                <a:latin typeface="Gotham Rounded SSm A"/>
              </a:rPr>
              <a:t>Gobaith</a:t>
            </a:r>
            <a:r>
              <a:rPr lang="en-GB" dirty="0">
                <a:solidFill>
                  <a:schemeClr val="bg1"/>
                </a:solidFill>
                <a:latin typeface="Gotham Rounded SSm A"/>
              </a:rPr>
              <a:t> Cymru (2020)</a:t>
            </a:r>
            <a:endParaRPr lang="en-US" dirty="0">
              <a:solidFill>
                <a:schemeClr val="bg1"/>
              </a:solidFill>
            </a:endParaRPr>
          </a:p>
        </p:txBody>
      </p:sp>
      <p:sp>
        <p:nvSpPr>
          <p:cNvPr id="11" name="Rectangle 10">
            <a:extLst>
              <a:ext uri="{FF2B5EF4-FFF2-40B4-BE49-F238E27FC236}">
                <a16:creationId xmlns:a16="http://schemas.microsoft.com/office/drawing/2014/main" id="{7393F9E5-B41F-9441-9A12-2BB4BAF87C9E}"/>
              </a:ext>
            </a:extLst>
          </p:cNvPr>
          <p:cNvSpPr/>
          <p:nvPr/>
        </p:nvSpPr>
        <p:spPr>
          <a:xfrm>
            <a:off x="5228593" y="85511"/>
            <a:ext cx="2821991" cy="369332"/>
          </a:xfrm>
          <a:prstGeom prst="rect">
            <a:avLst/>
          </a:prstGeom>
        </p:spPr>
        <p:txBody>
          <a:bodyPr wrap="none">
            <a:spAutoFit/>
          </a:bodyPr>
          <a:lstStyle/>
          <a:p>
            <a:r>
              <a:rPr lang="en-GB" b="1" dirty="0">
                <a:solidFill>
                  <a:schemeClr val="bg1"/>
                </a:solidFill>
                <a:latin typeface="Gotham Rounded SSm A"/>
              </a:rPr>
              <a:t>Urdd </a:t>
            </a:r>
            <a:r>
              <a:rPr lang="en-GB" b="1" dirty="0" err="1">
                <a:solidFill>
                  <a:schemeClr val="bg1"/>
                </a:solidFill>
                <a:latin typeface="Gotham Rounded SSm A"/>
              </a:rPr>
              <a:t>Gobaith</a:t>
            </a:r>
            <a:r>
              <a:rPr lang="en-GB" b="1" dirty="0">
                <a:solidFill>
                  <a:schemeClr val="bg1"/>
                </a:solidFill>
                <a:latin typeface="Gotham Rounded SSm A"/>
              </a:rPr>
              <a:t> Cymru (2020</a:t>
            </a:r>
            <a:r>
              <a:rPr lang="en-GB" dirty="0">
                <a:solidFill>
                  <a:schemeClr val="bg1"/>
                </a:solidFill>
                <a:latin typeface="Gotham Rounded SSm A"/>
              </a:rPr>
              <a:t>)</a:t>
            </a:r>
            <a:endParaRPr lang="en-US" dirty="0">
              <a:solidFill>
                <a:schemeClr val="bg1"/>
              </a:solidFill>
            </a:endParaRPr>
          </a:p>
        </p:txBody>
      </p:sp>
      <p:sp>
        <p:nvSpPr>
          <p:cNvPr id="12" name="Rectangle 11">
            <a:extLst>
              <a:ext uri="{FF2B5EF4-FFF2-40B4-BE49-F238E27FC236}">
                <a16:creationId xmlns:a16="http://schemas.microsoft.com/office/drawing/2014/main" id="{A4D176CF-75C9-294F-9309-342CF31FE6B8}"/>
              </a:ext>
            </a:extLst>
          </p:cNvPr>
          <p:cNvSpPr/>
          <p:nvPr/>
        </p:nvSpPr>
        <p:spPr>
          <a:xfrm>
            <a:off x="8638819" y="131678"/>
            <a:ext cx="1915396" cy="276999"/>
          </a:xfrm>
          <a:prstGeom prst="rect">
            <a:avLst/>
          </a:prstGeom>
        </p:spPr>
        <p:txBody>
          <a:bodyPr wrap="none">
            <a:spAutoFit/>
          </a:bodyPr>
          <a:lstStyle/>
          <a:p>
            <a:r>
              <a:rPr lang="en-GB" sz="1200" dirty="0">
                <a:solidFill>
                  <a:schemeClr val="bg1"/>
                </a:solidFill>
                <a:latin typeface="Gotham Rounded SSm A"/>
              </a:rPr>
              <a:t>Urdd </a:t>
            </a:r>
            <a:r>
              <a:rPr lang="en-GB" sz="1200" dirty="0" err="1">
                <a:solidFill>
                  <a:schemeClr val="bg1"/>
                </a:solidFill>
                <a:latin typeface="Gotham Rounded SSm A"/>
              </a:rPr>
              <a:t>Gobaith</a:t>
            </a:r>
            <a:r>
              <a:rPr lang="en-GB" sz="1200" dirty="0">
                <a:solidFill>
                  <a:schemeClr val="bg1"/>
                </a:solidFill>
                <a:latin typeface="Gotham Rounded SSm A"/>
              </a:rPr>
              <a:t> Cymru (2020)</a:t>
            </a:r>
            <a:endParaRPr lang="en-US" sz="1200" dirty="0">
              <a:solidFill>
                <a:schemeClr val="bg1"/>
              </a:solidFill>
            </a:endParaRPr>
          </a:p>
        </p:txBody>
      </p:sp>
    </p:spTree>
    <p:extLst>
      <p:ext uri="{BB962C8B-B14F-4D97-AF65-F5344CB8AC3E}">
        <p14:creationId xmlns:p14="http://schemas.microsoft.com/office/powerpoint/2010/main" val="8076082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71" name="Rectangle 70">
            <a:extLst>
              <a:ext uri="{FF2B5EF4-FFF2-40B4-BE49-F238E27FC236}">
                <a16:creationId xmlns:a16="http://schemas.microsoft.com/office/drawing/2014/main" id="{8E1D4842-F208-47E0-A3A4-6469A9F045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6876939" cy="68580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FB9A8EF-47B3-6A4B-BE46-CFD9A874E722}"/>
              </a:ext>
            </a:extLst>
          </p:cNvPr>
          <p:cNvSpPr>
            <a:spLocks noGrp="1"/>
          </p:cNvSpPr>
          <p:nvPr>
            <p:ph type="title"/>
          </p:nvPr>
        </p:nvSpPr>
        <p:spPr>
          <a:xfrm>
            <a:off x="722669" y="172296"/>
            <a:ext cx="5373331" cy="663157"/>
          </a:xfrm>
          <a:solidFill>
            <a:srgbClr val="FFFFFF"/>
          </a:solidFill>
          <a:ln>
            <a:solidFill>
              <a:srgbClr val="404040"/>
            </a:solidFill>
          </a:ln>
        </p:spPr>
        <p:txBody>
          <a:bodyPr vert="horz" lIns="182880" tIns="182880" rIns="182880" bIns="182880" rtlCol="0" anchor="ctr">
            <a:normAutofit fontScale="90000"/>
          </a:bodyPr>
          <a:lstStyle/>
          <a:p>
            <a:r>
              <a:rPr lang="en-US" sz="2200"/>
              <a:t>Eisteddfod within schools and national objectives.</a:t>
            </a:r>
          </a:p>
        </p:txBody>
      </p:sp>
      <p:sp>
        <p:nvSpPr>
          <p:cNvPr id="6" name="Rectangle 5">
            <a:extLst>
              <a:ext uri="{FF2B5EF4-FFF2-40B4-BE49-F238E27FC236}">
                <a16:creationId xmlns:a16="http://schemas.microsoft.com/office/drawing/2014/main" id="{A5D13CEE-B5C9-B645-B1FE-6DD2B2447B38}"/>
              </a:ext>
            </a:extLst>
          </p:cNvPr>
          <p:cNvSpPr/>
          <p:nvPr/>
        </p:nvSpPr>
        <p:spPr>
          <a:xfrm>
            <a:off x="207726" y="883584"/>
            <a:ext cx="6461487" cy="3042547"/>
          </a:xfrm>
          <a:prstGeom prst="rect">
            <a:avLst/>
          </a:prstGeom>
        </p:spPr>
        <p:txBody>
          <a:bodyPr vert="horz" lIns="91440" tIns="45720" rIns="91440" bIns="45720" rtlCol="0">
            <a:normAutofit/>
          </a:bodyPr>
          <a:lstStyle/>
          <a:p>
            <a:pPr indent="-228600" algn="ctr" defTabSz="914400">
              <a:lnSpc>
                <a:spcPct val="90000"/>
              </a:lnSpc>
              <a:spcBef>
                <a:spcPts val="1000"/>
              </a:spcBef>
              <a:buClr>
                <a:schemeClr val="accent2"/>
              </a:buClr>
              <a:buFont typeface="Arial" panose="020B0604020202020204" pitchFamily="34" charset="0"/>
              <a:buChar char="•"/>
            </a:pPr>
            <a:r>
              <a:rPr lang="en-GB" dirty="0">
                <a:solidFill>
                  <a:schemeClr val="bg1"/>
                </a:solidFill>
              </a:rPr>
              <a:t>The Urdd supports Welsh-medium secondary schools to develop activities to encourage learners informal use of Welsh </a:t>
            </a:r>
            <a:r>
              <a:rPr lang="en-GB" dirty="0">
                <a:solidFill>
                  <a:schemeClr val="bg1"/>
                </a:solidFill>
                <a:sym typeface="Symbol" pitchFamily="2" charset="2"/>
              </a:rPr>
              <a:t>as well as </a:t>
            </a:r>
            <a:r>
              <a:rPr lang="en-GB" dirty="0">
                <a:solidFill>
                  <a:schemeClr val="bg1"/>
                </a:solidFill>
              </a:rPr>
              <a:t>English-medium secondary schools to provide informal opportunities to use the language and intensive Welsh learning opportunities through the Urdd’s Cymraeg Bob </a:t>
            </a:r>
            <a:r>
              <a:rPr lang="en-GB" dirty="0" err="1">
                <a:solidFill>
                  <a:schemeClr val="bg1"/>
                </a:solidFill>
              </a:rPr>
              <a:t>Dydd</a:t>
            </a:r>
            <a:r>
              <a:rPr lang="en-GB" dirty="0">
                <a:solidFill>
                  <a:schemeClr val="bg1"/>
                </a:solidFill>
              </a:rPr>
              <a:t> project.</a:t>
            </a:r>
            <a:endParaRPr lang="en-US" dirty="0">
              <a:solidFill>
                <a:schemeClr val="bg1"/>
              </a:solidFill>
            </a:endParaRPr>
          </a:p>
          <a:p>
            <a:pPr indent="-228600" defTabSz="914400">
              <a:lnSpc>
                <a:spcPct val="90000"/>
              </a:lnSpc>
              <a:spcBef>
                <a:spcPts val="1000"/>
              </a:spcBef>
              <a:buClr>
                <a:schemeClr val="accent2"/>
              </a:buClr>
              <a:buFont typeface="Arial" panose="020B0604020202020204" pitchFamily="34" charset="0"/>
              <a:buChar char="•"/>
            </a:pPr>
            <a:endParaRPr lang="en-US" dirty="0">
              <a:solidFill>
                <a:srgbClr val="FFFFFF"/>
              </a:solidFill>
            </a:endParaRPr>
          </a:p>
        </p:txBody>
      </p:sp>
      <p:pic>
        <p:nvPicPr>
          <p:cNvPr id="11266" name="Picture 2" descr="Our Eisteddfod Achievements Banner">
            <a:extLst>
              <a:ext uri="{FF2B5EF4-FFF2-40B4-BE49-F238E27FC236}">
                <a16:creationId xmlns:a16="http://schemas.microsoft.com/office/drawing/2014/main" id="{68A016F2-7A3E-E741-8A2E-80FCC4259F7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0615" r="11883"/>
          <a:stretch/>
        </p:blipFill>
        <p:spPr bwMode="auto">
          <a:xfrm>
            <a:off x="6876939" y="-2"/>
            <a:ext cx="5315061" cy="3429002"/>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Logo, company name&#10;&#10;Description automatically generated">
            <a:extLst>
              <a:ext uri="{FF2B5EF4-FFF2-40B4-BE49-F238E27FC236}">
                <a16:creationId xmlns:a16="http://schemas.microsoft.com/office/drawing/2014/main" id="{8BC220E7-6451-2542-BF4E-5A71325A5805}"/>
              </a:ext>
            </a:extLst>
          </p:cNvPr>
          <p:cNvPicPr>
            <a:picLocks noChangeAspect="1"/>
          </p:cNvPicPr>
          <p:nvPr/>
        </p:nvPicPr>
        <p:blipFill rotWithShape="1">
          <a:blip r:embed="rId3"/>
          <a:srcRect t="20376" r="3" b="15111"/>
          <a:stretch/>
        </p:blipFill>
        <p:spPr>
          <a:xfrm>
            <a:off x="6876939" y="3429001"/>
            <a:ext cx="5315061" cy="3429000"/>
          </a:xfrm>
          <a:prstGeom prst="rect">
            <a:avLst/>
          </a:prstGeom>
        </p:spPr>
      </p:pic>
      <p:sp>
        <p:nvSpPr>
          <p:cNvPr id="11" name="TextBox 10">
            <a:extLst>
              <a:ext uri="{FF2B5EF4-FFF2-40B4-BE49-F238E27FC236}">
                <a16:creationId xmlns:a16="http://schemas.microsoft.com/office/drawing/2014/main" id="{D961D230-EE85-9B4C-9D33-3AA7D2DC3292}"/>
              </a:ext>
            </a:extLst>
          </p:cNvPr>
          <p:cNvSpPr txBox="1"/>
          <p:nvPr/>
        </p:nvSpPr>
        <p:spPr>
          <a:xfrm>
            <a:off x="207726" y="4826675"/>
            <a:ext cx="6992471" cy="2031325"/>
          </a:xfrm>
          <a:prstGeom prst="rect">
            <a:avLst/>
          </a:prstGeom>
          <a:noFill/>
        </p:spPr>
        <p:txBody>
          <a:bodyPr wrap="square" rtlCol="0">
            <a:spAutoFit/>
          </a:bodyPr>
          <a:lstStyle/>
          <a:p>
            <a:r>
              <a:rPr lang="en-US" sz="5400" dirty="0">
                <a:latin typeface="Algerian" pitchFamily="82" charset="77"/>
              </a:rPr>
              <a:t>1,000,000 Welsh speakers by 2050</a:t>
            </a:r>
            <a:r>
              <a:rPr lang="en-US" dirty="0"/>
              <a:t>. Welsh Government (2017)</a:t>
            </a:r>
          </a:p>
        </p:txBody>
      </p:sp>
      <p:pic>
        <p:nvPicPr>
          <p:cNvPr id="11268" name="Picture 4" descr="Big Pit">
            <a:extLst>
              <a:ext uri="{FF2B5EF4-FFF2-40B4-BE49-F238E27FC236}">
                <a16:creationId xmlns:a16="http://schemas.microsoft.com/office/drawing/2014/main" id="{8199A97A-DCC7-C14D-84C7-24E00A66644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3388" y="2233127"/>
            <a:ext cx="2772944" cy="2136992"/>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140EE17C-FAEB-084A-AFAD-8B5EB5F59A99}"/>
              </a:ext>
            </a:extLst>
          </p:cNvPr>
          <p:cNvSpPr/>
          <p:nvPr/>
        </p:nvSpPr>
        <p:spPr>
          <a:xfrm>
            <a:off x="2923681" y="2332587"/>
            <a:ext cx="3674208" cy="2529923"/>
          </a:xfrm>
          <a:prstGeom prst="rect">
            <a:avLst/>
          </a:prstGeom>
        </p:spPr>
        <p:txBody>
          <a:bodyPr wrap="square">
            <a:spAutoFit/>
          </a:bodyPr>
          <a:lstStyle/>
          <a:p>
            <a:pPr indent="-228600" algn="ctr" defTabSz="914400">
              <a:lnSpc>
                <a:spcPct val="90000"/>
              </a:lnSpc>
              <a:spcBef>
                <a:spcPts val="1000"/>
              </a:spcBef>
              <a:buClr>
                <a:schemeClr val="accent2"/>
              </a:buClr>
              <a:buFont typeface="Arial" panose="020B0604020202020204" pitchFamily="34" charset="0"/>
              <a:buChar char="•"/>
            </a:pPr>
            <a:r>
              <a:rPr lang="en-US" sz="1600" dirty="0">
                <a:solidFill>
                  <a:srgbClr val="FFFFFF"/>
                </a:solidFill>
              </a:rPr>
              <a:t>The Eisteddfod can can provide an invaluable opportunity to extend the educational experience for all pupils in Wales, through providing opportunities the </a:t>
            </a:r>
            <a:r>
              <a:rPr lang="en-US" sz="1600" dirty="0" err="1">
                <a:solidFill>
                  <a:srgbClr val="FFFFFF"/>
                </a:solidFill>
              </a:rPr>
              <a:t>Urdd</a:t>
            </a:r>
            <a:r>
              <a:rPr lang="en-US" sz="1600" dirty="0">
                <a:solidFill>
                  <a:srgbClr val="FFFFFF"/>
                </a:solidFill>
              </a:rPr>
              <a:t> possess such as its Youth working Scheme, </a:t>
            </a:r>
            <a:r>
              <a:rPr lang="en-US" sz="1600" dirty="0" err="1">
                <a:solidFill>
                  <a:srgbClr val="FFFFFF"/>
                </a:solidFill>
              </a:rPr>
              <a:t>Urdd</a:t>
            </a:r>
            <a:r>
              <a:rPr lang="en-US" sz="1600" dirty="0">
                <a:solidFill>
                  <a:srgbClr val="FFFFFF"/>
                </a:solidFill>
              </a:rPr>
              <a:t> sport </a:t>
            </a:r>
            <a:r>
              <a:rPr lang="en-US" sz="1600" dirty="0" err="1">
                <a:solidFill>
                  <a:srgbClr val="FFFFFF"/>
                </a:solidFill>
              </a:rPr>
              <a:t>programes</a:t>
            </a:r>
            <a:r>
              <a:rPr lang="en-US" sz="1600" dirty="0">
                <a:solidFill>
                  <a:srgbClr val="FFFFFF"/>
                </a:solidFill>
              </a:rPr>
              <a:t>, residential setting, Eisteddfod and cultural experiences. All this can only aid the welsh governments objectives of having one million people able to speak welsh by 2050.</a:t>
            </a:r>
          </a:p>
        </p:txBody>
      </p:sp>
      <p:sp>
        <p:nvSpPr>
          <p:cNvPr id="16" name="TextBox 15">
            <a:extLst>
              <a:ext uri="{FF2B5EF4-FFF2-40B4-BE49-F238E27FC236}">
                <a16:creationId xmlns:a16="http://schemas.microsoft.com/office/drawing/2014/main" id="{482A1557-F03A-5144-A4D8-8DBB00A543C8}"/>
              </a:ext>
            </a:extLst>
          </p:cNvPr>
          <p:cNvSpPr txBox="1"/>
          <p:nvPr/>
        </p:nvSpPr>
        <p:spPr>
          <a:xfrm>
            <a:off x="8794163" y="6453251"/>
            <a:ext cx="2142648" cy="276999"/>
          </a:xfrm>
          <a:prstGeom prst="rect">
            <a:avLst/>
          </a:prstGeom>
          <a:noFill/>
        </p:spPr>
        <p:txBody>
          <a:bodyPr wrap="square" rtlCol="0">
            <a:spAutoFit/>
          </a:bodyPr>
          <a:lstStyle/>
          <a:p>
            <a:r>
              <a:rPr lang="en-US" sz="1200" dirty="0"/>
              <a:t>Davies-Rana, A (2019)</a:t>
            </a:r>
          </a:p>
        </p:txBody>
      </p:sp>
      <p:sp>
        <p:nvSpPr>
          <p:cNvPr id="17" name="TextBox 16">
            <a:extLst>
              <a:ext uri="{FF2B5EF4-FFF2-40B4-BE49-F238E27FC236}">
                <a16:creationId xmlns:a16="http://schemas.microsoft.com/office/drawing/2014/main" id="{FA550BAD-A299-3D42-93B6-1DB522E5F063}"/>
              </a:ext>
            </a:extLst>
          </p:cNvPr>
          <p:cNvSpPr txBox="1"/>
          <p:nvPr/>
        </p:nvSpPr>
        <p:spPr>
          <a:xfrm>
            <a:off x="8664175" y="3013502"/>
            <a:ext cx="2142648" cy="276999"/>
          </a:xfrm>
          <a:prstGeom prst="rect">
            <a:avLst/>
          </a:prstGeom>
          <a:noFill/>
        </p:spPr>
        <p:txBody>
          <a:bodyPr wrap="square" rtlCol="0">
            <a:spAutoFit/>
          </a:bodyPr>
          <a:lstStyle/>
          <a:p>
            <a:r>
              <a:rPr lang="en-US" sz="1200" dirty="0" err="1"/>
              <a:t>Twincl</a:t>
            </a:r>
            <a:r>
              <a:rPr lang="en-US" sz="1200" dirty="0"/>
              <a:t> accessed (2020)</a:t>
            </a:r>
          </a:p>
        </p:txBody>
      </p:sp>
      <p:sp>
        <p:nvSpPr>
          <p:cNvPr id="3" name="Rectangle 2">
            <a:extLst>
              <a:ext uri="{FF2B5EF4-FFF2-40B4-BE49-F238E27FC236}">
                <a16:creationId xmlns:a16="http://schemas.microsoft.com/office/drawing/2014/main" id="{D9D57F4D-5E3C-D940-97B4-E27A200898F0}"/>
              </a:ext>
            </a:extLst>
          </p:cNvPr>
          <p:cNvSpPr/>
          <p:nvPr/>
        </p:nvSpPr>
        <p:spPr>
          <a:xfrm>
            <a:off x="185018" y="4424791"/>
            <a:ext cx="2142702" cy="276999"/>
          </a:xfrm>
          <a:prstGeom prst="rect">
            <a:avLst/>
          </a:prstGeom>
        </p:spPr>
        <p:txBody>
          <a:bodyPr wrap="none">
            <a:spAutoFit/>
          </a:bodyPr>
          <a:lstStyle/>
          <a:p>
            <a:r>
              <a:rPr lang="en-GB" sz="1200" dirty="0"/>
              <a:t>Big pit national museum, (2020)</a:t>
            </a:r>
            <a:endParaRPr lang="en-US" sz="1200" dirty="0"/>
          </a:p>
        </p:txBody>
      </p:sp>
    </p:spTree>
    <p:extLst>
      <p:ext uri="{BB962C8B-B14F-4D97-AF65-F5344CB8AC3E}">
        <p14:creationId xmlns:p14="http://schemas.microsoft.com/office/powerpoint/2010/main" val="20317773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useBgFill="1">
        <p:nvSpPr>
          <p:cNvPr id="75" name="Rectangle 74">
            <a:extLst>
              <a:ext uri="{FF2B5EF4-FFF2-40B4-BE49-F238E27FC236}">
                <a16:creationId xmlns:a16="http://schemas.microsoft.com/office/drawing/2014/main" id="{930BC020-BDBF-49EB-9898-BAB5BF5593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id="{64950C64-5D81-40F1-9601-8BA0D63BAE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426761"/>
            <a:ext cx="12192000" cy="3431239"/>
          </a:xfrm>
          <a:prstGeom prst="rect">
            <a:avLst/>
          </a:prstGeom>
          <a:solidFill>
            <a:schemeClr val="tx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31775A5-8BEB-F84A-85EA-06A6C1994CB7}"/>
              </a:ext>
            </a:extLst>
          </p:cNvPr>
          <p:cNvSpPr>
            <a:spLocks noGrp="1"/>
          </p:cNvSpPr>
          <p:nvPr>
            <p:ph type="title"/>
          </p:nvPr>
        </p:nvSpPr>
        <p:spPr>
          <a:xfrm>
            <a:off x="2228087" y="3551162"/>
            <a:ext cx="7729729" cy="1035750"/>
          </a:xfrm>
          <a:noFill/>
          <a:ln>
            <a:solidFill>
              <a:schemeClr val="bg1"/>
            </a:solidFill>
          </a:ln>
        </p:spPr>
        <p:txBody>
          <a:bodyPr>
            <a:normAutofit/>
          </a:bodyPr>
          <a:lstStyle/>
          <a:p>
            <a:r>
              <a:rPr lang="en-US" sz="2400" dirty="0">
                <a:solidFill>
                  <a:schemeClr val="bg1"/>
                </a:solidFill>
              </a:rPr>
              <a:t>Developing skills for life</a:t>
            </a:r>
            <a:br>
              <a:rPr lang="en-US" sz="2400" dirty="0">
                <a:solidFill>
                  <a:schemeClr val="bg1"/>
                </a:solidFill>
              </a:rPr>
            </a:br>
            <a:endParaRPr lang="en-US" sz="2400" dirty="0">
              <a:solidFill>
                <a:schemeClr val="bg1"/>
              </a:solidFill>
            </a:endParaRPr>
          </a:p>
        </p:txBody>
      </p:sp>
      <p:pic>
        <p:nvPicPr>
          <p:cNvPr id="10246" name="Picture 6">
            <a:extLst>
              <a:ext uri="{FF2B5EF4-FFF2-40B4-BE49-F238E27FC236}">
                <a16:creationId xmlns:a16="http://schemas.microsoft.com/office/drawing/2014/main" id="{23AF979D-64CB-8042-992E-2C8885421D3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 b="15597"/>
          <a:stretch/>
        </p:blipFill>
        <p:spPr bwMode="auto">
          <a:xfrm>
            <a:off x="47075" y="10"/>
            <a:ext cx="4059916" cy="3426751"/>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How the Urdd gave Game of Thrones star the platform to succeed - North  Wales Live">
            <a:extLst>
              <a:ext uri="{FF2B5EF4-FFF2-40B4-BE49-F238E27FC236}">
                <a16:creationId xmlns:a16="http://schemas.microsoft.com/office/drawing/2014/main" id="{EFB1E0F6-6BCA-2843-AA71-DA7CB2D74A2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97" r="19800" b="4"/>
          <a:stretch/>
        </p:blipFill>
        <p:spPr bwMode="auto">
          <a:xfrm>
            <a:off x="4059936" y="10"/>
            <a:ext cx="4066032" cy="3426751"/>
          </a:xfrm>
          <a:prstGeom prst="rect">
            <a:avLst/>
          </a:prstGeom>
          <a:noFill/>
          <a:extLst>
            <a:ext uri="{909E8E84-426E-40DD-AFC4-6F175D3DCCD1}">
              <a14:hiddenFill xmlns:a14="http://schemas.microsoft.com/office/drawing/2010/main">
                <a:solidFill>
                  <a:srgbClr val="FFFFFF"/>
                </a:solidFill>
              </a14:hiddenFill>
            </a:ext>
          </a:extLst>
        </p:spPr>
      </p:pic>
      <p:pic>
        <p:nvPicPr>
          <p:cNvPr id="10242" name="Picture 2" descr="North Wales Coast Railway Notice Board 25 July 2016">
            <a:extLst>
              <a:ext uri="{FF2B5EF4-FFF2-40B4-BE49-F238E27FC236}">
                <a16:creationId xmlns:a16="http://schemas.microsoft.com/office/drawing/2014/main" id="{64B9460C-96FB-9E4A-9C6A-12B2D562397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29042" b="-2"/>
          <a:stretch/>
        </p:blipFill>
        <p:spPr bwMode="auto">
          <a:xfrm>
            <a:off x="8119872" y="-1"/>
            <a:ext cx="4072128" cy="3429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18532C12-FA22-2740-BBFE-9C2AD7C57CC8}"/>
              </a:ext>
            </a:extLst>
          </p:cNvPr>
          <p:cNvSpPr>
            <a:spLocks noGrp="1"/>
          </p:cNvSpPr>
          <p:nvPr>
            <p:ph idx="1"/>
          </p:nvPr>
        </p:nvSpPr>
        <p:spPr>
          <a:xfrm>
            <a:off x="295835" y="4747229"/>
            <a:ext cx="10866970" cy="1950453"/>
          </a:xfrm>
        </p:spPr>
        <p:txBody>
          <a:bodyPr>
            <a:normAutofit/>
          </a:bodyPr>
          <a:lstStyle/>
          <a:p>
            <a:pPr marL="0" indent="0" algn="ctr">
              <a:lnSpc>
                <a:spcPct val="90000"/>
              </a:lnSpc>
              <a:buNone/>
            </a:pPr>
            <a:r>
              <a:rPr lang="en-GB" dirty="0">
                <a:solidFill>
                  <a:schemeClr val="bg1"/>
                </a:solidFill>
              </a:rPr>
              <a:t>The Urdd National Eisteddfod has played a part in developing Welsh talent. Talent such as Bryn Terfel (opera singer), Matthew Rhys (actor), </a:t>
            </a:r>
            <a:r>
              <a:rPr lang="en-GB" dirty="0" err="1">
                <a:solidFill>
                  <a:schemeClr val="bg1"/>
                </a:solidFill>
              </a:rPr>
              <a:t>Iwan</a:t>
            </a:r>
            <a:r>
              <a:rPr lang="en-GB" dirty="0">
                <a:solidFill>
                  <a:schemeClr val="bg1"/>
                </a:solidFill>
              </a:rPr>
              <a:t> Rheon (Actor, Game of Thrones), </a:t>
            </a:r>
            <a:r>
              <a:rPr lang="en-GB" dirty="0" err="1">
                <a:solidFill>
                  <a:schemeClr val="bg1"/>
                </a:solidFill>
              </a:rPr>
              <a:t>Ioan</a:t>
            </a:r>
            <a:r>
              <a:rPr lang="en-GB" dirty="0">
                <a:solidFill>
                  <a:schemeClr val="bg1"/>
                </a:solidFill>
              </a:rPr>
              <a:t> </a:t>
            </a:r>
            <a:r>
              <a:rPr lang="en-GB" dirty="0" err="1">
                <a:solidFill>
                  <a:schemeClr val="bg1"/>
                </a:solidFill>
              </a:rPr>
              <a:t>Gruffydd</a:t>
            </a:r>
            <a:r>
              <a:rPr lang="en-GB" dirty="0">
                <a:solidFill>
                  <a:schemeClr val="bg1"/>
                </a:solidFill>
              </a:rPr>
              <a:t> (Actor) and Wyn Jones (Rugby Player). It develops skills that individuals can aid from later in life.</a:t>
            </a:r>
          </a:p>
          <a:p>
            <a:pPr marL="0" indent="0" algn="ctr">
              <a:lnSpc>
                <a:spcPct val="90000"/>
              </a:lnSpc>
              <a:buNone/>
            </a:pPr>
            <a:r>
              <a:rPr lang="en-GB" dirty="0">
                <a:solidFill>
                  <a:schemeClr val="bg1"/>
                </a:solidFill>
              </a:rPr>
              <a:t>Whether you're signing in a choir, public speaking, raising funds or watching the event from your lounge. The Eisteddfod brings together communities, boosts Wales economic value and most importantly showcases the welsh language to the world.. </a:t>
            </a:r>
          </a:p>
          <a:p>
            <a:pPr>
              <a:lnSpc>
                <a:spcPct val="90000"/>
              </a:lnSpc>
            </a:pPr>
            <a:endParaRPr lang="en-US" sz="1400" dirty="0">
              <a:solidFill>
                <a:schemeClr val="bg1"/>
              </a:solidFill>
            </a:endParaRPr>
          </a:p>
        </p:txBody>
      </p:sp>
      <p:sp>
        <p:nvSpPr>
          <p:cNvPr id="4" name="Rectangle 3">
            <a:extLst>
              <a:ext uri="{FF2B5EF4-FFF2-40B4-BE49-F238E27FC236}">
                <a16:creationId xmlns:a16="http://schemas.microsoft.com/office/drawing/2014/main" id="{A0081B03-14F9-A84E-9758-24912DFF0FC6}"/>
              </a:ext>
            </a:extLst>
          </p:cNvPr>
          <p:cNvSpPr/>
          <p:nvPr/>
        </p:nvSpPr>
        <p:spPr>
          <a:xfrm>
            <a:off x="8119872" y="3086099"/>
            <a:ext cx="4072128" cy="342900"/>
          </a:xfrm>
          <a:prstGeom prst="rect">
            <a:avLst/>
          </a:prstGeom>
          <a:solidFill>
            <a:srgbClr val="000000">
              <a:alpha val="50000"/>
            </a:srgbClr>
          </a:solidFill>
          <a:ln>
            <a:noFill/>
          </a:ln>
        </p:spPr>
        <p:txBody>
          <a:bodyPr wrap="square">
            <a:noAutofit/>
          </a:bodyPr>
          <a:lstStyle/>
          <a:p>
            <a:pPr algn="ctr">
              <a:spcAft>
                <a:spcPts val="600"/>
              </a:spcAft>
            </a:pPr>
            <a:r>
              <a:rPr lang="en-GB" sz="1300" dirty="0">
                <a:solidFill>
                  <a:srgbClr val="FFFFFF"/>
                </a:solidFill>
              </a:rPr>
              <a:t>North Wales Coast Railway (2016)</a:t>
            </a:r>
          </a:p>
        </p:txBody>
      </p:sp>
      <p:sp>
        <p:nvSpPr>
          <p:cNvPr id="5" name="TextBox 4">
            <a:extLst>
              <a:ext uri="{FF2B5EF4-FFF2-40B4-BE49-F238E27FC236}">
                <a16:creationId xmlns:a16="http://schemas.microsoft.com/office/drawing/2014/main" id="{ED845CCA-1F08-2149-B405-8B8F52EE6152}"/>
              </a:ext>
            </a:extLst>
          </p:cNvPr>
          <p:cNvSpPr txBox="1"/>
          <p:nvPr/>
        </p:nvSpPr>
        <p:spPr>
          <a:xfrm>
            <a:off x="4059936" y="3084086"/>
            <a:ext cx="4066032" cy="342675"/>
          </a:xfrm>
          <a:prstGeom prst="rect">
            <a:avLst/>
          </a:prstGeom>
          <a:solidFill>
            <a:srgbClr val="000000">
              <a:alpha val="50000"/>
            </a:srgbClr>
          </a:solidFill>
          <a:ln>
            <a:noFill/>
          </a:ln>
        </p:spPr>
        <p:txBody>
          <a:bodyPr wrap="square" rtlCol="0">
            <a:noAutofit/>
          </a:bodyPr>
          <a:lstStyle/>
          <a:p>
            <a:pPr algn="ctr">
              <a:spcAft>
                <a:spcPts val="600"/>
              </a:spcAft>
            </a:pPr>
            <a:r>
              <a:rPr lang="en-US" sz="1300">
                <a:solidFill>
                  <a:srgbClr val="FFFFFF"/>
                </a:solidFill>
              </a:rPr>
              <a:t>Daily post Wales (2019)</a:t>
            </a:r>
          </a:p>
        </p:txBody>
      </p:sp>
      <p:sp>
        <p:nvSpPr>
          <p:cNvPr id="6" name="TextBox 5">
            <a:extLst>
              <a:ext uri="{FF2B5EF4-FFF2-40B4-BE49-F238E27FC236}">
                <a16:creationId xmlns:a16="http://schemas.microsoft.com/office/drawing/2014/main" id="{11F35384-B400-784C-905B-B1EE021DAB2C}"/>
              </a:ext>
            </a:extLst>
          </p:cNvPr>
          <p:cNvSpPr txBox="1"/>
          <p:nvPr/>
        </p:nvSpPr>
        <p:spPr>
          <a:xfrm>
            <a:off x="130345" y="0"/>
            <a:ext cx="4195483" cy="369332"/>
          </a:xfrm>
          <a:prstGeom prst="rect">
            <a:avLst/>
          </a:prstGeom>
          <a:noFill/>
        </p:spPr>
        <p:txBody>
          <a:bodyPr wrap="square" rtlCol="0">
            <a:spAutoFit/>
          </a:bodyPr>
          <a:lstStyle/>
          <a:p>
            <a:r>
              <a:rPr lang="en-US" dirty="0">
                <a:solidFill>
                  <a:schemeClr val="bg1"/>
                </a:solidFill>
              </a:rPr>
              <a:t>BBC Cymru </a:t>
            </a:r>
            <a:r>
              <a:rPr lang="en-US" dirty="0" err="1">
                <a:solidFill>
                  <a:schemeClr val="bg1"/>
                </a:solidFill>
              </a:rPr>
              <a:t>Fyw</a:t>
            </a:r>
            <a:r>
              <a:rPr lang="en-US" dirty="0">
                <a:solidFill>
                  <a:schemeClr val="bg1"/>
                </a:solidFill>
              </a:rPr>
              <a:t>. (2019) </a:t>
            </a:r>
          </a:p>
        </p:txBody>
      </p:sp>
    </p:spTree>
    <p:extLst>
      <p:ext uri="{BB962C8B-B14F-4D97-AF65-F5344CB8AC3E}">
        <p14:creationId xmlns:p14="http://schemas.microsoft.com/office/powerpoint/2010/main" val="28398851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A518E-2997-5344-9388-F0F7E46D841F}"/>
              </a:ext>
            </a:extLst>
          </p:cNvPr>
          <p:cNvSpPr>
            <a:spLocks noGrp="1"/>
          </p:cNvSpPr>
          <p:nvPr>
            <p:ph type="title"/>
          </p:nvPr>
        </p:nvSpPr>
        <p:spPr>
          <a:xfrm>
            <a:off x="4782133" y="104080"/>
            <a:ext cx="2524640" cy="662402"/>
          </a:xfrm>
        </p:spPr>
        <p:txBody>
          <a:bodyPr>
            <a:normAutofit fontScale="90000"/>
          </a:bodyPr>
          <a:lstStyle/>
          <a:p>
            <a:r>
              <a:rPr lang="en-US" dirty="0"/>
              <a:t>References</a:t>
            </a:r>
          </a:p>
        </p:txBody>
      </p:sp>
      <p:sp>
        <p:nvSpPr>
          <p:cNvPr id="3" name="Content Placeholder 2">
            <a:extLst>
              <a:ext uri="{FF2B5EF4-FFF2-40B4-BE49-F238E27FC236}">
                <a16:creationId xmlns:a16="http://schemas.microsoft.com/office/drawing/2014/main" id="{6D043FED-0CD0-5B49-9226-C28CB33F3CAB}"/>
              </a:ext>
            </a:extLst>
          </p:cNvPr>
          <p:cNvSpPr>
            <a:spLocks noGrp="1"/>
          </p:cNvSpPr>
          <p:nvPr>
            <p:ph idx="1"/>
          </p:nvPr>
        </p:nvSpPr>
        <p:spPr>
          <a:xfrm>
            <a:off x="242047" y="874060"/>
            <a:ext cx="11604812" cy="5879860"/>
          </a:xfrm>
        </p:spPr>
        <p:txBody>
          <a:bodyPr>
            <a:normAutofit fontScale="55000" lnSpcReduction="20000"/>
          </a:bodyPr>
          <a:lstStyle/>
          <a:p>
            <a:pPr lvl="0" algn="just"/>
            <a:r>
              <a:rPr lang="en-GB" sz="2900" dirty="0">
                <a:latin typeface="Times New Roman" panose="02020603050405020304" pitchFamily="18" charset="0"/>
                <a:cs typeface="Times New Roman" panose="02020603050405020304" pitchFamily="18" charset="0"/>
              </a:rPr>
              <a:t>BBC (2008), Eisteddfod </a:t>
            </a:r>
            <a:r>
              <a:rPr lang="en-GB" sz="2900" dirty="0" err="1">
                <a:latin typeface="Times New Roman" panose="02020603050405020304" pitchFamily="18" charset="0"/>
                <a:cs typeface="Times New Roman" panose="02020603050405020304" pitchFamily="18" charset="0"/>
              </a:rPr>
              <a:t>Genedlaethol</a:t>
            </a:r>
            <a:r>
              <a:rPr lang="en-GB" sz="2900" dirty="0">
                <a:latin typeface="Times New Roman" panose="02020603050405020304" pitchFamily="18" charset="0"/>
                <a:cs typeface="Times New Roman" panose="02020603050405020304" pitchFamily="18" charset="0"/>
              </a:rPr>
              <a:t> Cymru, [online] available at: </a:t>
            </a:r>
            <a:r>
              <a:rPr lang="en-GB" sz="2900" u="sng" dirty="0">
                <a:latin typeface="Times New Roman" panose="02020603050405020304" pitchFamily="18" charset="0"/>
                <a:cs typeface="Times New Roman" panose="02020603050405020304" pitchFamily="18" charset="0"/>
                <a:hlinkClick r:id="rId2"/>
              </a:rPr>
              <a:t>https://www.bbc.co.uk/cymru/eisteddfod2008/sites/ormaes/sadwrn09/ymlaen.shtml</a:t>
            </a:r>
            <a:r>
              <a:rPr lang="en-GB" sz="2900" dirty="0">
                <a:latin typeface="Times New Roman" panose="02020603050405020304" pitchFamily="18" charset="0"/>
                <a:cs typeface="Times New Roman" panose="02020603050405020304" pitchFamily="18" charset="0"/>
              </a:rPr>
              <a:t> accessed (2020) </a:t>
            </a:r>
          </a:p>
          <a:p>
            <a:pPr lvl="0" algn="just"/>
            <a:r>
              <a:rPr lang="en-US" sz="2900" dirty="0">
                <a:latin typeface="Times New Roman" panose="02020603050405020304" pitchFamily="18" charset="0"/>
                <a:cs typeface="Times New Roman" panose="02020603050405020304" pitchFamily="18" charset="0"/>
              </a:rPr>
              <a:t>BBC Cymru </a:t>
            </a:r>
            <a:r>
              <a:rPr lang="en-US" sz="2900" dirty="0" err="1">
                <a:latin typeface="Times New Roman" panose="02020603050405020304" pitchFamily="18" charset="0"/>
                <a:cs typeface="Times New Roman" panose="02020603050405020304" pitchFamily="18" charset="0"/>
              </a:rPr>
              <a:t>Fyw</a:t>
            </a:r>
            <a:r>
              <a:rPr lang="en-US" sz="2900" dirty="0">
                <a:latin typeface="Times New Roman" panose="02020603050405020304" pitchFamily="18" charset="0"/>
                <a:cs typeface="Times New Roman" panose="02020603050405020304" pitchFamily="18" charset="0"/>
              </a:rPr>
              <a:t>. (2019) </a:t>
            </a:r>
            <a:r>
              <a:rPr lang="en-GB" sz="2900" dirty="0">
                <a:latin typeface="Times New Roman" panose="02020603050405020304" pitchFamily="18" charset="0"/>
                <a:cs typeface="Times New Roman" panose="02020603050405020304" pitchFamily="18" charset="0"/>
              </a:rPr>
              <a:t> Cymru </a:t>
            </a:r>
            <a:r>
              <a:rPr lang="en-GB" sz="2900" dirty="0" err="1">
                <a:latin typeface="Times New Roman" panose="02020603050405020304" pitchFamily="18" charset="0"/>
                <a:cs typeface="Times New Roman" panose="02020603050405020304" pitchFamily="18" charset="0"/>
              </a:rPr>
              <a:t>Fyw</a:t>
            </a:r>
            <a:r>
              <a:rPr lang="en-GB" sz="2900" dirty="0">
                <a:latin typeface="Times New Roman" panose="02020603050405020304" pitchFamily="18" charset="0"/>
                <a:cs typeface="Times New Roman" panose="02020603050405020304" pitchFamily="18" charset="0"/>
              </a:rPr>
              <a:t>, </a:t>
            </a:r>
            <a:r>
              <a:rPr lang="en-GB" sz="2900" dirty="0" err="1">
                <a:latin typeface="Times New Roman" panose="02020603050405020304" pitchFamily="18" charset="0"/>
                <a:cs typeface="Times New Roman" panose="02020603050405020304" pitchFamily="18" charset="0"/>
              </a:rPr>
              <a:t>Ioan</a:t>
            </a:r>
            <a:r>
              <a:rPr lang="en-GB" sz="2900" dirty="0">
                <a:latin typeface="Times New Roman" panose="02020603050405020304" pitchFamily="18" charset="0"/>
                <a:cs typeface="Times New Roman" panose="02020603050405020304" pitchFamily="18" charset="0"/>
              </a:rPr>
              <a:t> </a:t>
            </a:r>
            <a:r>
              <a:rPr lang="en-GB" sz="2900" dirty="0" err="1">
                <a:latin typeface="Times New Roman" panose="02020603050405020304" pitchFamily="18" charset="0"/>
                <a:cs typeface="Times New Roman" panose="02020603050405020304" pitchFamily="18" charset="0"/>
              </a:rPr>
              <a:t>Gruffydd</a:t>
            </a:r>
            <a:r>
              <a:rPr lang="en-GB" sz="2900" dirty="0">
                <a:latin typeface="Times New Roman" panose="02020603050405020304" pitchFamily="18" charset="0"/>
                <a:cs typeface="Times New Roman" panose="02020603050405020304" pitchFamily="18" charset="0"/>
              </a:rPr>
              <a:t> [online] available at: </a:t>
            </a:r>
            <a:r>
              <a:rPr lang="en-GB" sz="2900" u="sng" dirty="0">
                <a:latin typeface="Times New Roman" panose="02020603050405020304" pitchFamily="18" charset="0"/>
                <a:cs typeface="Times New Roman" panose="02020603050405020304" pitchFamily="18" charset="0"/>
                <a:hlinkClick r:id="rId3"/>
              </a:rPr>
              <a:t>https://www.facebook.com/watch/BBCCymruWales/</a:t>
            </a:r>
            <a:r>
              <a:rPr lang="en-GB" sz="2900" dirty="0">
                <a:latin typeface="Times New Roman" panose="02020603050405020304" pitchFamily="18" charset="0"/>
                <a:cs typeface="Times New Roman" panose="02020603050405020304" pitchFamily="18" charset="0"/>
              </a:rPr>
              <a:t> accessed (2020)</a:t>
            </a:r>
          </a:p>
          <a:p>
            <a:pPr lvl="0" algn="just"/>
            <a:r>
              <a:rPr lang="en-GB" sz="2900" dirty="0">
                <a:latin typeface="Times New Roman" panose="02020603050405020304" pitchFamily="18" charset="0"/>
                <a:cs typeface="Times New Roman" panose="02020603050405020304" pitchFamily="18" charset="0"/>
              </a:rPr>
              <a:t>BBC Wales History (2014), Between Wars [online] available at: </a:t>
            </a:r>
            <a:r>
              <a:rPr lang="en-GB" sz="2900" u="sng" dirty="0">
                <a:latin typeface="Times New Roman" panose="02020603050405020304" pitchFamily="18" charset="0"/>
                <a:cs typeface="Times New Roman" panose="02020603050405020304" pitchFamily="18" charset="0"/>
                <a:hlinkClick r:id="rId4"/>
              </a:rPr>
              <a:t>https://www.bbc.co.uk/wales/history/sites/themes/society/language_betweenwars</a:t>
            </a:r>
            <a:endParaRPr lang="en-GB" sz="2900" dirty="0">
              <a:latin typeface="Times New Roman" panose="02020603050405020304" pitchFamily="18" charset="0"/>
              <a:cs typeface="Times New Roman" panose="02020603050405020304" pitchFamily="18" charset="0"/>
            </a:endParaRPr>
          </a:p>
          <a:p>
            <a:pPr lvl="0" algn="just"/>
            <a:r>
              <a:rPr lang="en-GB" sz="2900" dirty="0">
                <a:latin typeface="Times New Roman" panose="02020603050405020304" pitchFamily="18" charset="0"/>
                <a:cs typeface="Times New Roman" panose="02020603050405020304" pitchFamily="18" charset="0"/>
              </a:rPr>
              <a:t>Big pit national museum, accessed (October 2020). [online] available at: </a:t>
            </a:r>
            <a:r>
              <a:rPr lang="en-GB" sz="2900" u="sng" dirty="0">
                <a:latin typeface="Times New Roman" panose="02020603050405020304" pitchFamily="18" charset="0"/>
                <a:cs typeface="Times New Roman" panose="02020603050405020304" pitchFamily="18" charset="0"/>
                <a:hlinkClick r:id="rId5"/>
              </a:rPr>
              <a:t>https://museum.wales/bigpit/visit/families/</a:t>
            </a:r>
            <a:r>
              <a:rPr lang="en-GB" sz="2900" dirty="0">
                <a:latin typeface="Times New Roman" panose="02020603050405020304" pitchFamily="18" charset="0"/>
                <a:cs typeface="Times New Roman" panose="02020603050405020304" pitchFamily="18" charset="0"/>
              </a:rPr>
              <a:t> accessed (2020)</a:t>
            </a:r>
          </a:p>
          <a:p>
            <a:pPr algn="just"/>
            <a:r>
              <a:rPr lang="en-GB" sz="2900" i="1" dirty="0">
                <a:latin typeface="Times New Roman" panose="02020603050405020304" pitchFamily="18" charset="0"/>
                <a:cs typeface="Times New Roman" panose="02020603050405020304" pitchFamily="18" charset="0"/>
              </a:rPr>
              <a:t>Cardigan Castle (2020), </a:t>
            </a:r>
            <a:r>
              <a:rPr lang="en-GB" sz="2900" i="1" dirty="0" err="1">
                <a:latin typeface="Times New Roman" panose="02020603050405020304" pitchFamily="18" charset="0"/>
                <a:cs typeface="Times New Roman" panose="02020603050405020304" pitchFamily="18" charset="0"/>
              </a:rPr>
              <a:t>Eisterddfod</a:t>
            </a:r>
            <a:r>
              <a:rPr lang="en-GB" sz="2900" i="1" dirty="0">
                <a:latin typeface="Times New Roman" panose="02020603050405020304" pitchFamily="18" charset="0"/>
                <a:cs typeface="Times New Roman" panose="02020603050405020304" pitchFamily="18" charset="0"/>
              </a:rPr>
              <a:t> chair [online] available at: </a:t>
            </a:r>
            <a:r>
              <a:rPr lang="en-GB" sz="2900" dirty="0">
                <a:solidFill>
                  <a:srgbClr val="00B0F0"/>
                </a:solidFill>
                <a:latin typeface="Times New Roman" panose="02020603050405020304" pitchFamily="18" charset="0"/>
                <a:cs typeface="Times New Roman" panose="02020603050405020304" pitchFamily="18" charset="0"/>
                <a:hlinkClick r:id="rId6">
                  <a:extLst>
                    <a:ext uri="{A12FA001-AC4F-418D-AE19-62706E023703}">
                      <ahyp:hlinkClr xmlns:ahyp="http://schemas.microsoft.com/office/drawing/2018/hyperlinkcolor" val="tx"/>
                    </a:ext>
                  </a:extLst>
                </a:hlinkClick>
              </a:rPr>
              <a:t>https://www.cardigancastle.com/visit/</a:t>
            </a:r>
            <a:endParaRPr lang="en-GB" sz="2900" i="1" dirty="0">
              <a:latin typeface="Times New Roman" panose="02020603050405020304" pitchFamily="18" charset="0"/>
              <a:cs typeface="Times New Roman" panose="02020603050405020304" pitchFamily="18" charset="0"/>
            </a:endParaRPr>
          </a:p>
          <a:p>
            <a:pPr algn="just"/>
            <a:r>
              <a:rPr lang="en-GB" sz="2900" i="1" dirty="0">
                <a:latin typeface="Times New Roman" panose="02020603050405020304" pitchFamily="18" charset="0"/>
                <a:cs typeface="Times New Roman" panose="02020603050405020304" pitchFamily="18" charset="0"/>
              </a:rPr>
              <a:t>Carmarthenshire county council 2001, The Economic and Cultural Impact of the National Eisteddfod - Llanelli 2000</a:t>
            </a:r>
            <a:endParaRPr lang="en-GB" sz="2900" dirty="0">
              <a:latin typeface="Times New Roman" panose="02020603050405020304" pitchFamily="18" charset="0"/>
              <a:cs typeface="Times New Roman" panose="02020603050405020304" pitchFamily="18" charset="0"/>
            </a:endParaRPr>
          </a:p>
          <a:p>
            <a:pPr lvl="0" algn="just"/>
            <a:r>
              <a:rPr lang="en-GB" sz="2900" dirty="0">
                <a:latin typeface="Times New Roman" panose="02020603050405020304" pitchFamily="18" charset="0"/>
                <a:cs typeface="Times New Roman" panose="02020603050405020304" pitchFamily="18" charset="0"/>
              </a:rPr>
              <a:t>Crump, E (2014), National Eisteddfod 2014: Chair and crown handed over to festival [online] available at: </a:t>
            </a:r>
            <a:r>
              <a:rPr lang="en-GB" sz="2900" u="sng" dirty="0">
                <a:latin typeface="Times New Roman" panose="02020603050405020304" pitchFamily="18" charset="0"/>
                <a:cs typeface="Times New Roman" panose="02020603050405020304" pitchFamily="18" charset="0"/>
                <a:hlinkClick r:id="rId7"/>
              </a:rPr>
              <a:t>https://www.dailypost.co.uk/whats-on/whats-on-news/national-eisteddfod-2014-chair-crown-7493018</a:t>
            </a:r>
            <a:endParaRPr lang="en-GB" sz="2900" dirty="0">
              <a:latin typeface="Times New Roman" panose="02020603050405020304" pitchFamily="18" charset="0"/>
              <a:cs typeface="Times New Roman" panose="02020603050405020304" pitchFamily="18" charset="0"/>
            </a:endParaRPr>
          </a:p>
          <a:p>
            <a:pPr lvl="0" algn="just"/>
            <a:r>
              <a:rPr lang="en-GB" sz="2900" dirty="0">
                <a:latin typeface="Times New Roman" panose="02020603050405020304" pitchFamily="18" charset="0"/>
                <a:cs typeface="Times New Roman" panose="02020603050405020304" pitchFamily="18" charset="0"/>
              </a:rPr>
              <a:t>Daily Post Wales (2019), </a:t>
            </a:r>
            <a:r>
              <a:rPr lang="en-GB" sz="2900" dirty="0" err="1">
                <a:latin typeface="Times New Roman" panose="02020603050405020304" pitchFamily="18" charset="0"/>
                <a:cs typeface="Times New Roman" panose="02020603050405020304" pitchFamily="18" charset="0"/>
              </a:rPr>
              <a:t>Iwan</a:t>
            </a:r>
            <a:r>
              <a:rPr lang="en-GB" sz="2900" dirty="0">
                <a:latin typeface="Times New Roman" panose="02020603050405020304" pitchFamily="18" charset="0"/>
                <a:cs typeface="Times New Roman" panose="02020603050405020304" pitchFamily="18" charset="0"/>
              </a:rPr>
              <a:t> Rheon picture [online] available at: </a:t>
            </a:r>
            <a:r>
              <a:rPr lang="en-GB" sz="2900" u="sng" dirty="0">
                <a:latin typeface="Times New Roman" panose="02020603050405020304" pitchFamily="18" charset="0"/>
                <a:cs typeface="Times New Roman" panose="02020603050405020304" pitchFamily="18" charset="0"/>
                <a:hlinkClick r:id="rId8"/>
              </a:rPr>
              <a:t>https://twitter.com/TheActorsPad/status/1167403783460130816</a:t>
            </a:r>
            <a:r>
              <a:rPr lang="en-GB" sz="2900" dirty="0">
                <a:latin typeface="Times New Roman" panose="02020603050405020304" pitchFamily="18" charset="0"/>
                <a:cs typeface="Times New Roman" panose="02020603050405020304" pitchFamily="18" charset="0"/>
              </a:rPr>
              <a:t> accessed (2020)</a:t>
            </a:r>
          </a:p>
          <a:p>
            <a:pPr lvl="0" algn="just"/>
            <a:r>
              <a:rPr lang="en-GB" sz="2900" dirty="0">
                <a:latin typeface="Times New Roman" panose="02020603050405020304" pitchFamily="18" charset="0"/>
                <a:cs typeface="Times New Roman" panose="02020603050405020304" pitchFamily="18" charset="0"/>
              </a:rPr>
              <a:t>Davies-Rana, A (2019). Project un </a:t>
            </a:r>
            <a:r>
              <a:rPr lang="en-GB" sz="2900" dirty="0" err="1">
                <a:latin typeface="Times New Roman" panose="02020603050405020304" pitchFamily="18" charset="0"/>
                <a:cs typeface="Times New Roman" panose="02020603050405020304" pitchFamily="18" charset="0"/>
              </a:rPr>
              <a:t>miliwn</a:t>
            </a:r>
            <a:r>
              <a:rPr lang="en-GB" sz="2900" dirty="0">
                <a:latin typeface="Times New Roman" panose="02020603050405020304" pitchFamily="18" charset="0"/>
                <a:cs typeface="Times New Roman" panose="02020603050405020304" pitchFamily="18" charset="0"/>
              </a:rPr>
              <a:t>. [online] available at: </a:t>
            </a:r>
            <a:r>
              <a:rPr lang="en-GB" sz="2900" u="sng" dirty="0">
                <a:latin typeface="Times New Roman" panose="02020603050405020304" pitchFamily="18" charset="0"/>
                <a:cs typeface="Times New Roman" panose="02020603050405020304" pitchFamily="18" charset="0"/>
                <a:hlinkClick r:id="rId9"/>
              </a:rPr>
              <a:t>https://twitter.com/AmeerPresenter/status/1168965724393660416</a:t>
            </a:r>
            <a:r>
              <a:rPr lang="en-GB" sz="2900" dirty="0">
                <a:latin typeface="Times New Roman" panose="02020603050405020304" pitchFamily="18" charset="0"/>
                <a:cs typeface="Times New Roman" panose="02020603050405020304" pitchFamily="18" charset="0"/>
              </a:rPr>
              <a:t> accessed (2020)</a:t>
            </a:r>
          </a:p>
          <a:p>
            <a:pPr lvl="0" algn="just"/>
            <a:r>
              <a:rPr lang="en-GB" sz="2900" dirty="0">
                <a:latin typeface="Times New Roman" panose="02020603050405020304" pitchFamily="18" charset="0"/>
                <a:cs typeface="Times New Roman" panose="02020603050405020304" pitchFamily="18" charset="0"/>
              </a:rPr>
              <a:t>Davies, R 2019, Gorsedd Stones (</a:t>
            </a:r>
            <a:r>
              <a:rPr lang="en-GB" sz="2900" dirty="0" err="1">
                <a:latin typeface="Times New Roman" panose="02020603050405020304" pitchFamily="18" charset="0"/>
                <a:cs typeface="Times New Roman" panose="02020603050405020304" pitchFamily="18" charset="0"/>
              </a:rPr>
              <a:t>Cerrig</a:t>
            </a:r>
            <a:r>
              <a:rPr lang="en-GB" sz="2900" dirty="0">
                <a:latin typeface="Times New Roman" panose="02020603050405020304" pitchFamily="18" charset="0"/>
                <a:cs typeface="Times New Roman" panose="02020603050405020304" pitchFamily="18" charset="0"/>
              </a:rPr>
              <a:t> </a:t>
            </a:r>
            <a:r>
              <a:rPr lang="en-GB" sz="2900" dirty="0" err="1">
                <a:latin typeface="Times New Roman" panose="02020603050405020304" pitchFamily="18" charset="0"/>
                <a:cs typeface="Times New Roman" panose="02020603050405020304" pitchFamily="18" charset="0"/>
              </a:rPr>
              <a:t>yr</a:t>
            </a:r>
            <a:r>
              <a:rPr lang="en-GB" sz="2900" dirty="0">
                <a:latin typeface="Times New Roman" panose="02020603050405020304" pitchFamily="18" charset="0"/>
                <a:cs typeface="Times New Roman" panose="02020603050405020304" pitchFamily="18" charset="0"/>
              </a:rPr>
              <a:t> </a:t>
            </a:r>
            <a:r>
              <a:rPr lang="en-GB" sz="2900" dirty="0" err="1">
                <a:latin typeface="Times New Roman" panose="02020603050405020304" pitchFamily="18" charset="0"/>
                <a:cs typeface="Times New Roman" panose="02020603050405020304" pitchFamily="18" charset="0"/>
              </a:rPr>
              <a:t>Orsedd</a:t>
            </a:r>
            <a:r>
              <a:rPr lang="en-GB" sz="2900" dirty="0">
                <a:latin typeface="Times New Roman" panose="02020603050405020304" pitchFamily="18" charset="0"/>
                <a:cs typeface="Times New Roman" panose="02020603050405020304" pitchFamily="18" charset="0"/>
              </a:rPr>
              <a:t>) Llandeilo.</a:t>
            </a:r>
          </a:p>
          <a:p>
            <a:pPr lvl="0" algn="just"/>
            <a:r>
              <a:rPr lang="en-GB" sz="2900" dirty="0">
                <a:latin typeface="Times New Roman" panose="02020603050405020304" pitchFamily="18" charset="0"/>
                <a:cs typeface="Times New Roman" panose="02020603050405020304" pitchFamily="18" charset="0"/>
              </a:rPr>
              <a:t>Edwards, H T (1990). </a:t>
            </a:r>
            <a:r>
              <a:rPr lang="en-GB" sz="2900" i="1" dirty="0">
                <a:latin typeface="Times New Roman" panose="02020603050405020304" pitchFamily="18" charset="0"/>
                <a:cs typeface="Times New Roman" panose="02020603050405020304" pitchFamily="18" charset="0"/>
              </a:rPr>
              <a:t>The Eisteddfod</a:t>
            </a:r>
            <a:r>
              <a:rPr lang="en-GB" sz="2900" dirty="0">
                <a:latin typeface="Times New Roman" panose="02020603050405020304" pitchFamily="18" charset="0"/>
                <a:cs typeface="Times New Roman" panose="02020603050405020304" pitchFamily="18" charset="0"/>
              </a:rPr>
              <a:t>. Cardiff: U of Wales P, 1990. Print.</a:t>
            </a:r>
          </a:p>
          <a:p>
            <a:pPr lvl="0" algn="just"/>
            <a:r>
              <a:rPr lang="en-GB" sz="2900" dirty="0">
                <a:latin typeface="Times New Roman" panose="02020603050405020304" pitchFamily="18" charset="0"/>
                <a:cs typeface="Times New Roman" panose="02020603050405020304" pitchFamily="18" charset="0"/>
              </a:rPr>
              <a:t>Eisteddfod </a:t>
            </a:r>
            <a:r>
              <a:rPr lang="en-GB" sz="2900" dirty="0" err="1">
                <a:latin typeface="Times New Roman" panose="02020603050405020304" pitchFamily="18" charset="0"/>
                <a:cs typeface="Times New Roman" panose="02020603050405020304" pitchFamily="18" charset="0"/>
              </a:rPr>
              <a:t>Genedlaethol</a:t>
            </a:r>
            <a:r>
              <a:rPr lang="en-GB" sz="2900" dirty="0">
                <a:latin typeface="Times New Roman" panose="02020603050405020304" pitchFamily="18" charset="0"/>
                <a:cs typeface="Times New Roman" panose="02020603050405020304" pitchFamily="18" charset="0"/>
              </a:rPr>
              <a:t> Cymru (2020), [online] available at: </a:t>
            </a:r>
            <a:r>
              <a:rPr lang="en-GB" sz="2900" u="sng" dirty="0">
                <a:latin typeface="Times New Roman" panose="02020603050405020304" pitchFamily="18" charset="0"/>
                <a:cs typeface="Times New Roman" panose="02020603050405020304" pitchFamily="18" charset="0"/>
                <a:hlinkClick r:id="rId10"/>
              </a:rPr>
              <a:t>https://eisteddfod.wales/about-us</a:t>
            </a:r>
            <a:r>
              <a:rPr lang="en-GB" sz="2900" dirty="0">
                <a:latin typeface="Times New Roman" panose="02020603050405020304" pitchFamily="18" charset="0"/>
                <a:cs typeface="Times New Roman" panose="02020603050405020304" pitchFamily="18" charset="0"/>
              </a:rPr>
              <a:t> accessed (2020)</a:t>
            </a:r>
          </a:p>
          <a:p>
            <a:pPr lvl="0" algn="just"/>
            <a:r>
              <a:rPr lang="en-GB" sz="2900" dirty="0" err="1">
                <a:latin typeface="Times New Roman" panose="02020603050405020304" pitchFamily="18" charset="0"/>
                <a:cs typeface="Times New Roman" panose="02020603050405020304" pitchFamily="18" charset="0"/>
              </a:rPr>
              <a:t>Hiclipart</a:t>
            </a:r>
            <a:r>
              <a:rPr lang="en-GB" sz="2900" dirty="0">
                <a:latin typeface="Times New Roman" panose="02020603050405020304" pitchFamily="18" charset="0"/>
                <a:cs typeface="Times New Roman" panose="02020603050405020304" pitchFamily="18" charset="0"/>
              </a:rPr>
              <a:t> (2020), Mr Urdd logo, [online] available at: </a:t>
            </a:r>
            <a:r>
              <a:rPr lang="en-GB" sz="2900" u="sng" dirty="0">
                <a:latin typeface="Times New Roman" panose="02020603050405020304" pitchFamily="18" charset="0"/>
                <a:cs typeface="Times New Roman" panose="02020603050405020304" pitchFamily="18" charset="0"/>
                <a:hlinkClick r:id="rId11"/>
              </a:rPr>
              <a:t>https://www.hiclipart.com/search?clipart=Eisteddfod</a:t>
            </a:r>
            <a:endParaRPr lang="en-GB" sz="2900" dirty="0">
              <a:latin typeface="Times New Roman" panose="02020603050405020304" pitchFamily="18" charset="0"/>
              <a:cs typeface="Times New Roman" panose="02020603050405020304" pitchFamily="18" charset="0"/>
            </a:endParaRPr>
          </a:p>
          <a:p>
            <a:pPr lvl="0" algn="just"/>
            <a:r>
              <a:rPr lang="en-GB" sz="2900" dirty="0">
                <a:latin typeface="Times New Roman" panose="02020603050405020304" pitchFamily="18" charset="0"/>
                <a:cs typeface="Times New Roman" panose="02020603050405020304" pitchFamily="18" charset="0"/>
              </a:rPr>
              <a:t>Johnson, B, The National Eisteddfod of Wales [online] available at: </a:t>
            </a:r>
            <a:r>
              <a:rPr lang="en-GB" sz="2900" u="sng" dirty="0">
                <a:latin typeface="Times New Roman" panose="02020603050405020304" pitchFamily="18" charset="0"/>
                <a:cs typeface="Times New Roman" panose="02020603050405020304" pitchFamily="18" charset="0"/>
                <a:hlinkClick r:id="rId12"/>
              </a:rPr>
              <a:t>https://www.historic-uk.com/HistoryUK/HistoryofWales/The-National-Eisteddfod-of-Wales/</a:t>
            </a:r>
            <a:r>
              <a:rPr lang="en-GB" sz="2900" dirty="0">
                <a:latin typeface="Times New Roman" panose="02020603050405020304" pitchFamily="18" charset="0"/>
                <a:cs typeface="Times New Roman" panose="02020603050405020304" pitchFamily="18" charset="0"/>
              </a:rPr>
              <a:t> accessed (2020)</a:t>
            </a:r>
          </a:p>
          <a:p>
            <a:pPr>
              <a:spcAft>
                <a:spcPts val="600"/>
              </a:spcAft>
            </a:pPr>
            <a:endParaRPr lang="en-GB" sz="2500" dirty="0">
              <a:solidFill>
                <a:schemeClr val="tx1"/>
              </a:solidFill>
              <a:latin typeface="arial" panose="020B0604020202020204" pitchFamily="34" charset="0"/>
            </a:endParaRPr>
          </a:p>
          <a:p>
            <a:pPr fontAlgn="b"/>
            <a:endParaRPr lang="en-GB" sz="2500" dirty="0"/>
          </a:p>
          <a:p>
            <a:pPr fontAlgn="b"/>
            <a:endParaRPr lang="en-GB" sz="2500" dirty="0">
              <a:solidFill>
                <a:schemeClr val="tx1"/>
              </a:solidFill>
            </a:endParaRPr>
          </a:p>
          <a:p>
            <a:pPr fontAlgn="b"/>
            <a:endParaRPr lang="en-GB" sz="2500" dirty="0">
              <a:solidFill>
                <a:schemeClr val="tx1"/>
              </a:solidFill>
            </a:endParaRPr>
          </a:p>
          <a:p>
            <a:endParaRPr lang="en-US" dirty="0"/>
          </a:p>
        </p:txBody>
      </p:sp>
    </p:spTree>
    <p:extLst>
      <p:ext uri="{BB962C8B-B14F-4D97-AF65-F5344CB8AC3E}">
        <p14:creationId xmlns:p14="http://schemas.microsoft.com/office/powerpoint/2010/main" val="12476472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8294643-046E-8649-A769-FA94994E5DD0}"/>
              </a:ext>
            </a:extLst>
          </p:cNvPr>
          <p:cNvSpPr>
            <a:spLocks noGrp="1"/>
          </p:cNvSpPr>
          <p:nvPr>
            <p:ph type="title"/>
          </p:nvPr>
        </p:nvSpPr>
        <p:spPr>
          <a:xfrm>
            <a:off x="4683521" y="117529"/>
            <a:ext cx="2725808" cy="568272"/>
          </a:xfrm>
        </p:spPr>
        <p:txBody>
          <a:bodyPr>
            <a:normAutofit fontScale="90000"/>
          </a:bodyPr>
          <a:lstStyle/>
          <a:p>
            <a:r>
              <a:rPr lang="en-US" dirty="0"/>
              <a:t>References</a:t>
            </a:r>
          </a:p>
        </p:txBody>
      </p:sp>
      <p:sp>
        <p:nvSpPr>
          <p:cNvPr id="5" name="Rectangle 4">
            <a:extLst>
              <a:ext uri="{FF2B5EF4-FFF2-40B4-BE49-F238E27FC236}">
                <a16:creationId xmlns:a16="http://schemas.microsoft.com/office/drawing/2014/main" id="{2E1B2D45-BB6A-F540-A096-E7696E2C424B}"/>
              </a:ext>
            </a:extLst>
          </p:cNvPr>
          <p:cNvSpPr/>
          <p:nvPr/>
        </p:nvSpPr>
        <p:spPr>
          <a:xfrm>
            <a:off x="127000" y="828065"/>
            <a:ext cx="11938000" cy="5262979"/>
          </a:xfrm>
          <a:prstGeom prst="rect">
            <a:avLst/>
          </a:prstGeom>
        </p:spPr>
        <p:txBody>
          <a:bodyPr wrap="square">
            <a:spAutoFit/>
          </a:bodyPr>
          <a:lstStyle/>
          <a:p>
            <a:pPr marL="285750" lvl="0" indent="-285750" algn="just">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Jones, M (2019). “On Nineteenth-Century Welsh Literacies, and the ‘Blue Book’ Education Reports of 1847.” </a:t>
            </a:r>
            <a:r>
              <a:rPr lang="en-GB" sz="1600" dirty="0" err="1">
                <a:latin typeface="Times New Roman" panose="02020603050405020304" pitchFamily="18" charset="0"/>
                <a:cs typeface="Times New Roman" panose="02020603050405020304" pitchFamily="18" charset="0"/>
              </a:rPr>
              <a:t>BRANCH:Britain</a:t>
            </a:r>
            <a:r>
              <a:rPr lang="en-GB" sz="1600" dirty="0">
                <a:latin typeface="Times New Roman" panose="02020603050405020304" pitchFamily="18" charset="0"/>
                <a:cs typeface="Times New Roman" panose="02020603050405020304" pitchFamily="18" charset="0"/>
              </a:rPr>
              <a:t>, Representation and Nineteenth-Century History. Ed. Dino Franco </a:t>
            </a:r>
            <a:r>
              <a:rPr lang="en-GB" sz="1600" dirty="0" err="1">
                <a:latin typeface="Times New Roman" panose="02020603050405020304" pitchFamily="18" charset="0"/>
                <a:cs typeface="Times New Roman" panose="02020603050405020304" pitchFamily="18" charset="0"/>
              </a:rPr>
              <a:t>Felluga</a:t>
            </a:r>
            <a:r>
              <a:rPr lang="en-GB" sz="1600" dirty="0">
                <a:latin typeface="Times New Roman" panose="02020603050405020304" pitchFamily="18" charset="0"/>
                <a:cs typeface="Times New Roman" panose="02020603050405020304" pitchFamily="18" charset="0"/>
              </a:rPr>
              <a:t>. Extension of Romanticism and Victorianism on the Net. Web. </a:t>
            </a:r>
          </a:p>
          <a:p>
            <a:pPr marL="285750" lvl="0" indent="-285750" algn="just">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Marcels (2020), Clipart Celtic pattern. [online] available at: </a:t>
            </a:r>
            <a:r>
              <a:rPr lang="en-GB" sz="1600" u="sng" dirty="0">
                <a:latin typeface="Times New Roman" panose="02020603050405020304" pitchFamily="18" charset="0"/>
                <a:cs typeface="Times New Roman" panose="02020603050405020304" pitchFamily="18" charset="0"/>
                <a:hlinkClick r:id="rId2"/>
              </a:rPr>
              <a:t>https://www.marcels-kid-crafts.com/celtic-knot-patterns.html</a:t>
            </a:r>
            <a:r>
              <a:rPr lang="en-GB" sz="1600" dirty="0">
                <a:latin typeface="Times New Roman" panose="02020603050405020304" pitchFamily="18" charset="0"/>
                <a:cs typeface="Times New Roman" panose="02020603050405020304" pitchFamily="18" charset="0"/>
              </a:rPr>
              <a:t> accessed (2020)</a:t>
            </a:r>
          </a:p>
          <a:p>
            <a:pPr marL="285750" lvl="0" indent="-285750" algn="just">
              <a:buFont typeface="Arial" panose="020B0604020202020204" pitchFamily="34" charset="0"/>
              <a:buChar char="•"/>
            </a:pPr>
            <a:r>
              <a:rPr lang="en-GB" sz="1600" dirty="0" err="1">
                <a:latin typeface="Times New Roman" panose="02020603050405020304" pitchFamily="18" charset="0"/>
                <a:cs typeface="Times New Roman" panose="02020603050405020304" pitchFamily="18" charset="0"/>
              </a:rPr>
              <a:t>Mermaidquay</a:t>
            </a:r>
            <a:r>
              <a:rPr lang="en-GB" sz="1600" dirty="0">
                <a:latin typeface="Times New Roman" panose="02020603050405020304" pitchFamily="18" charset="0"/>
                <a:cs typeface="Times New Roman" panose="02020603050405020304" pitchFamily="18" charset="0"/>
              </a:rPr>
              <a:t> (2018), national eisteddfod comes to Cardiff bay. [online] available at: </a:t>
            </a:r>
            <a:r>
              <a:rPr lang="en-GB" sz="1600" u="sng" dirty="0">
                <a:latin typeface="Times New Roman" panose="02020603050405020304" pitchFamily="18" charset="0"/>
                <a:cs typeface="Times New Roman" panose="02020603050405020304" pitchFamily="18" charset="0"/>
                <a:hlinkClick r:id="rId3"/>
              </a:rPr>
              <a:t>https://www.mermaidquay.co.uk/2018/03/national-eisteddfod-comes-to-cardiff-bay/</a:t>
            </a:r>
            <a:r>
              <a:rPr lang="en-GB" sz="1600" dirty="0">
                <a:latin typeface="Times New Roman" panose="02020603050405020304" pitchFamily="18" charset="0"/>
                <a:cs typeface="Times New Roman" panose="02020603050405020304" pitchFamily="18" charset="0"/>
              </a:rPr>
              <a:t>. accessed (2020)</a:t>
            </a:r>
          </a:p>
          <a:p>
            <a:pPr marL="285750" lvl="0" indent="-285750" algn="just">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My Newtown. Com (2015) Newtown benefiting from National [online] available at: </a:t>
            </a:r>
            <a:r>
              <a:rPr lang="en-GB" sz="1600" u="sng" dirty="0">
                <a:latin typeface="Times New Roman" panose="02020603050405020304" pitchFamily="18" charset="0"/>
                <a:cs typeface="Times New Roman" panose="02020603050405020304" pitchFamily="18" charset="0"/>
                <a:hlinkClick r:id="rId4"/>
              </a:rPr>
              <a:t>http://www.mynewtown.co.uk/viewernews/ArticleId/915</a:t>
            </a:r>
            <a:r>
              <a:rPr lang="en-GB" sz="1600" dirty="0">
                <a:latin typeface="Times New Roman" panose="02020603050405020304" pitchFamily="18" charset="0"/>
                <a:cs typeface="Times New Roman" panose="02020603050405020304" pitchFamily="18" charset="0"/>
              </a:rPr>
              <a:t>  accessed (2020)</a:t>
            </a:r>
          </a:p>
          <a:p>
            <a:pPr marL="285750" lvl="0" indent="-285750" algn="just">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National Library of Wales (2020), Treachery of the Blue Books [online] available at: </a:t>
            </a:r>
            <a:r>
              <a:rPr lang="en-GB" sz="1600" u="sng" dirty="0">
                <a:latin typeface="Times New Roman" panose="02020603050405020304" pitchFamily="18" charset="0"/>
                <a:cs typeface="Times New Roman" panose="02020603050405020304" pitchFamily="18" charset="0"/>
                <a:hlinkClick r:id="rId5"/>
              </a:rPr>
              <a:t>https://www.library.wales/discover/digital-gallery/printed-material/the-blue-books-of-1847</a:t>
            </a:r>
            <a:r>
              <a:rPr lang="en-GB" sz="1600" dirty="0">
                <a:latin typeface="Times New Roman" panose="02020603050405020304" pitchFamily="18" charset="0"/>
                <a:cs typeface="Times New Roman" panose="02020603050405020304" pitchFamily="18" charset="0"/>
              </a:rPr>
              <a:t> accessed (2020)</a:t>
            </a:r>
          </a:p>
          <a:p>
            <a:pPr marL="285750" lvl="0" indent="-285750" algn="just">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North Wales Coast Railway (2016) [online] available at: </a:t>
            </a:r>
            <a:r>
              <a:rPr lang="en-GB" sz="1600" u="sng" dirty="0">
                <a:latin typeface="Times New Roman" panose="02020603050405020304" pitchFamily="18" charset="0"/>
                <a:cs typeface="Times New Roman" panose="02020603050405020304" pitchFamily="18" charset="0"/>
                <a:hlinkClick r:id="rId6"/>
              </a:rPr>
              <a:t>http://www.nwrail.org.uk/nw1607c.htm</a:t>
            </a:r>
            <a:r>
              <a:rPr lang="en-GB" sz="1600" dirty="0">
                <a:latin typeface="Times New Roman" panose="02020603050405020304" pitchFamily="18" charset="0"/>
                <a:cs typeface="Times New Roman" panose="02020603050405020304" pitchFamily="18" charset="0"/>
              </a:rPr>
              <a:t> accessed (2020)</a:t>
            </a:r>
          </a:p>
          <a:p>
            <a:pPr marL="285750" lvl="0" indent="-285750" algn="just">
              <a:buFont typeface="Arial" panose="020B0604020202020204" pitchFamily="34" charset="0"/>
              <a:buChar char="•"/>
            </a:pPr>
            <a:r>
              <a:rPr lang="en-US" sz="1600" dirty="0">
                <a:latin typeface="Times New Roman" panose="02020603050405020304" pitchFamily="18" charset="0"/>
                <a:cs typeface="Times New Roman" panose="02020603050405020304" pitchFamily="18" charset="0"/>
              </a:rPr>
              <a:t>Reynolds, D (2019). </a:t>
            </a:r>
            <a:r>
              <a:rPr lang="en-GB" sz="1600" dirty="0">
                <a:latin typeface="Times New Roman" panose="02020603050405020304" pitchFamily="18" charset="0"/>
                <a:cs typeface="Times New Roman" panose="02020603050405020304" pitchFamily="18" charset="0"/>
              </a:rPr>
              <a:t>Why Britain punched above its weight, BBC History Magazine</a:t>
            </a:r>
          </a:p>
          <a:p>
            <a:pPr marL="285750" lvl="0" indent="-285750" algn="just">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S4C (2018), Eisteddfod </a:t>
            </a:r>
            <a:r>
              <a:rPr lang="en-GB" sz="1600" dirty="0" err="1">
                <a:latin typeface="Times New Roman" panose="02020603050405020304" pitchFamily="18" charset="0"/>
                <a:cs typeface="Times New Roman" panose="02020603050405020304" pitchFamily="18" charset="0"/>
              </a:rPr>
              <a:t>yr</a:t>
            </a:r>
            <a:r>
              <a:rPr lang="en-GB" sz="1600" dirty="0">
                <a:latin typeface="Times New Roman" panose="02020603050405020304" pitchFamily="18" charset="0"/>
                <a:cs typeface="Times New Roman" panose="02020603050405020304" pitchFamily="18" charset="0"/>
              </a:rPr>
              <a:t> Urdd. [online] available at: </a:t>
            </a:r>
            <a:r>
              <a:rPr lang="en-GB" sz="1600" u="sng" dirty="0">
                <a:latin typeface="Times New Roman" panose="02020603050405020304" pitchFamily="18" charset="0"/>
                <a:cs typeface="Times New Roman" panose="02020603050405020304" pitchFamily="18" charset="0"/>
                <a:hlinkClick r:id="rId7"/>
              </a:rPr>
              <a:t>https://twitter.com/eisteddfodurdd/status/1001042603574472704</a:t>
            </a:r>
            <a:r>
              <a:rPr lang="en-GB" sz="1600" dirty="0">
                <a:latin typeface="Times New Roman" panose="02020603050405020304" pitchFamily="18" charset="0"/>
                <a:cs typeface="Times New Roman" panose="02020603050405020304" pitchFamily="18" charset="0"/>
              </a:rPr>
              <a:t> accessed (2020)</a:t>
            </a:r>
          </a:p>
          <a:p>
            <a:pPr marL="285750" lvl="0" indent="-285750" algn="just">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S4C (2020), Eisteddfod </a:t>
            </a:r>
            <a:r>
              <a:rPr lang="en-GB" sz="1600" dirty="0" err="1">
                <a:latin typeface="Times New Roman" panose="02020603050405020304" pitchFamily="18" charset="0"/>
                <a:cs typeface="Times New Roman" panose="02020603050405020304" pitchFamily="18" charset="0"/>
              </a:rPr>
              <a:t>clic</a:t>
            </a:r>
            <a:r>
              <a:rPr lang="en-GB" sz="1600" dirty="0">
                <a:latin typeface="Times New Roman" panose="02020603050405020304" pitchFamily="18" charset="0"/>
                <a:cs typeface="Times New Roman" panose="02020603050405020304" pitchFamily="18" charset="0"/>
              </a:rPr>
              <a:t> [online] available at: </a:t>
            </a:r>
            <a:r>
              <a:rPr lang="en-GB" sz="1600" u="sng" dirty="0">
                <a:latin typeface="Times New Roman" panose="02020603050405020304" pitchFamily="18" charset="0"/>
                <a:cs typeface="Times New Roman" panose="02020603050405020304" pitchFamily="18" charset="0"/>
                <a:hlinkClick r:id="rId8"/>
              </a:rPr>
              <a:t>https://www.s4c.cymru/en/entertainment/eisteddfod-genedlaethol/</a:t>
            </a:r>
            <a:r>
              <a:rPr lang="en-GB" sz="1600" dirty="0">
                <a:latin typeface="Times New Roman" panose="02020603050405020304" pitchFamily="18" charset="0"/>
                <a:cs typeface="Times New Roman" panose="02020603050405020304" pitchFamily="18" charset="0"/>
              </a:rPr>
              <a:t> accessed (2020)</a:t>
            </a:r>
          </a:p>
          <a:p>
            <a:pPr marL="285750" lvl="0" indent="-285750" algn="just">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Twinkl (2020), Our Eisteddfod, [online] available at:  </a:t>
            </a:r>
            <a:r>
              <a:rPr lang="en-GB" sz="1600" u="sng" dirty="0">
                <a:latin typeface="Times New Roman" panose="02020603050405020304" pitchFamily="18" charset="0"/>
                <a:cs typeface="Times New Roman" panose="02020603050405020304" pitchFamily="18" charset="0"/>
                <a:hlinkClick r:id="rId9"/>
              </a:rPr>
              <a:t>https://www.twinkl.co.in/resource/wl2-t-93-our-eisteddfod-achievements-banner</a:t>
            </a:r>
            <a:r>
              <a:rPr lang="en-GB" sz="1600" dirty="0">
                <a:latin typeface="Times New Roman" panose="02020603050405020304" pitchFamily="18" charset="0"/>
                <a:cs typeface="Times New Roman" panose="02020603050405020304" pitchFamily="18" charset="0"/>
              </a:rPr>
              <a:t> accessed (2020)</a:t>
            </a:r>
          </a:p>
          <a:p>
            <a:pPr marL="285750" lvl="0" indent="-285750" algn="just">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Urdd </a:t>
            </a:r>
            <a:r>
              <a:rPr lang="en-GB" sz="1600" dirty="0" err="1">
                <a:latin typeface="Times New Roman" panose="02020603050405020304" pitchFamily="18" charset="0"/>
                <a:cs typeface="Times New Roman" panose="02020603050405020304" pitchFamily="18" charset="0"/>
              </a:rPr>
              <a:t>Gobaith</a:t>
            </a:r>
            <a:r>
              <a:rPr lang="en-GB" sz="1600" dirty="0">
                <a:latin typeface="Times New Roman" panose="02020603050405020304" pitchFamily="18" charset="0"/>
                <a:cs typeface="Times New Roman" panose="02020603050405020304" pitchFamily="18" charset="0"/>
              </a:rPr>
              <a:t> Cymru (2020), [online] available at: </a:t>
            </a:r>
            <a:r>
              <a:rPr lang="en-GB" sz="1600" u="sng" dirty="0">
                <a:latin typeface="Times New Roman" panose="02020603050405020304" pitchFamily="18" charset="0"/>
                <a:cs typeface="Times New Roman" panose="02020603050405020304" pitchFamily="18" charset="0"/>
                <a:hlinkClick r:id="rId10"/>
              </a:rPr>
              <a:t>https://www.urdd.cymru/en/residential-centres/llangrannog/</a:t>
            </a:r>
            <a:r>
              <a:rPr lang="en-GB" sz="1600" dirty="0">
                <a:latin typeface="Times New Roman" panose="02020603050405020304" pitchFamily="18" charset="0"/>
                <a:cs typeface="Times New Roman" panose="02020603050405020304" pitchFamily="18" charset="0"/>
              </a:rPr>
              <a:t> accessed (2020) </a:t>
            </a:r>
          </a:p>
          <a:p>
            <a:pPr marL="285750" lvl="0" indent="-285750" algn="just">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Urdd </a:t>
            </a:r>
            <a:r>
              <a:rPr lang="en-GB" sz="1600" dirty="0" err="1">
                <a:latin typeface="Times New Roman" panose="02020603050405020304" pitchFamily="18" charset="0"/>
                <a:cs typeface="Times New Roman" panose="02020603050405020304" pitchFamily="18" charset="0"/>
              </a:rPr>
              <a:t>Gobaith</a:t>
            </a:r>
            <a:r>
              <a:rPr lang="en-GB" sz="1600" dirty="0">
                <a:latin typeface="Times New Roman" panose="02020603050405020304" pitchFamily="18" charset="0"/>
                <a:cs typeface="Times New Roman" panose="02020603050405020304" pitchFamily="18" charset="0"/>
              </a:rPr>
              <a:t> Cymru (2020), Our history [online] available at: </a:t>
            </a:r>
            <a:r>
              <a:rPr lang="en-GB" sz="1600" u="sng" dirty="0">
                <a:latin typeface="Times New Roman" panose="02020603050405020304" pitchFamily="18" charset="0"/>
                <a:cs typeface="Times New Roman" panose="02020603050405020304" pitchFamily="18" charset="0"/>
                <a:hlinkClick r:id="rId11"/>
              </a:rPr>
              <a:t>https://www.urdd.cymru/en/about-us/what-urdd/our-history/</a:t>
            </a:r>
            <a:endParaRPr lang="en-GB" sz="1600" dirty="0">
              <a:latin typeface="Times New Roman" panose="02020603050405020304" pitchFamily="18" charset="0"/>
              <a:cs typeface="Times New Roman" panose="02020603050405020304" pitchFamily="18" charset="0"/>
            </a:endParaRPr>
          </a:p>
          <a:p>
            <a:pPr marL="285750" lvl="0" indent="-285750" algn="just">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Visit Wales (2020), </a:t>
            </a:r>
            <a:r>
              <a:rPr lang="en-GB" sz="1600" dirty="0" err="1">
                <a:latin typeface="Times New Roman" panose="02020603050405020304" pitchFamily="18" charset="0"/>
                <a:cs typeface="Times New Roman" panose="02020603050405020304" pitchFamily="18" charset="0"/>
              </a:rPr>
              <a:t>Hedd</a:t>
            </a:r>
            <a:r>
              <a:rPr lang="en-GB" sz="1600" dirty="0">
                <a:latin typeface="Times New Roman" panose="02020603050405020304" pitchFamily="18" charset="0"/>
                <a:cs typeface="Times New Roman" panose="02020603050405020304" pitchFamily="18" charset="0"/>
              </a:rPr>
              <a:t> Wyn: the soldier poet of Snowdonia [online] available at; </a:t>
            </a:r>
            <a:r>
              <a:rPr lang="en-GB" sz="1600" u="sng" dirty="0">
                <a:latin typeface="Times New Roman" panose="02020603050405020304" pitchFamily="18" charset="0"/>
                <a:cs typeface="Times New Roman" panose="02020603050405020304" pitchFamily="18" charset="0"/>
                <a:hlinkClick r:id="rId12"/>
              </a:rPr>
              <a:t>https://www.visitwales.com/en-us/things-do/culture/hedd-wyn-soldier-poet-snowdonia</a:t>
            </a:r>
            <a:r>
              <a:rPr lang="en-GB" sz="1600" dirty="0">
                <a:latin typeface="Times New Roman" panose="02020603050405020304" pitchFamily="18" charset="0"/>
                <a:cs typeface="Times New Roman" panose="02020603050405020304" pitchFamily="18" charset="0"/>
              </a:rPr>
              <a:t> accessed (2020)</a:t>
            </a:r>
          </a:p>
          <a:p>
            <a:pPr marL="285750" lvl="0" indent="-285750" algn="just">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Welsh Government (2012), Eisteddfod National Eisteddfod task and finish group (2012). </a:t>
            </a:r>
          </a:p>
          <a:p>
            <a:pPr marL="285750" lvl="0" indent="-285750" algn="just">
              <a:buFont typeface="Arial" panose="020B0604020202020204" pitchFamily="34" charset="0"/>
              <a:buChar char="•"/>
            </a:pPr>
            <a:r>
              <a:rPr lang="en-GB" sz="1600" dirty="0">
                <a:latin typeface="Times New Roman" panose="02020603050405020304" pitchFamily="18" charset="0"/>
                <a:cs typeface="Times New Roman" panose="02020603050405020304" pitchFamily="18" charset="0"/>
              </a:rPr>
              <a:t>Welsh Government (2017), Cymraeg 2017, one million welsh speakers by 2050.</a:t>
            </a:r>
          </a:p>
        </p:txBody>
      </p:sp>
    </p:spTree>
    <p:extLst>
      <p:ext uri="{BB962C8B-B14F-4D97-AF65-F5344CB8AC3E}">
        <p14:creationId xmlns:p14="http://schemas.microsoft.com/office/powerpoint/2010/main" val="3751091007"/>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1137</TotalTime>
  <Words>2182</Words>
  <Application>Microsoft Macintosh PowerPoint</Application>
  <PresentationFormat>Widescreen</PresentationFormat>
  <Paragraphs>142</Paragraphs>
  <Slides>13</Slides>
  <Notes>1</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13</vt:i4>
      </vt:variant>
    </vt:vector>
  </HeadingPairs>
  <TitlesOfParts>
    <vt:vector size="25" baseType="lpstr">
      <vt:lpstr>Aharoni</vt:lpstr>
      <vt:lpstr>Algerian</vt:lpstr>
      <vt:lpstr>Arial</vt:lpstr>
      <vt:lpstr>Arial</vt:lpstr>
      <vt:lpstr>Britannic Bold</vt:lpstr>
      <vt:lpstr>Calibri</vt:lpstr>
      <vt:lpstr>Georgia</vt:lpstr>
      <vt:lpstr>Gill Sans MT</vt:lpstr>
      <vt:lpstr>Gotham Rounded SSm A</vt:lpstr>
      <vt:lpstr>inherit</vt:lpstr>
      <vt:lpstr>Times New Roman</vt:lpstr>
      <vt:lpstr>Parcel</vt:lpstr>
      <vt:lpstr>PowerPoint Presentation</vt:lpstr>
      <vt:lpstr>Eisteddfod </vt:lpstr>
      <vt:lpstr>Benefits to the welsh economy</vt:lpstr>
      <vt:lpstr>Belonging &amp; Heritage  </vt:lpstr>
      <vt:lpstr>The unfit welsh language  Why was the Blue book commissioned?</vt:lpstr>
      <vt:lpstr>Ceremony of the Bard</vt:lpstr>
      <vt:lpstr>The decline of the welsh language during 1920-30</vt:lpstr>
      <vt:lpstr>Urdd gobaith cymru</vt:lpstr>
      <vt:lpstr>Gwersyll yr urdd</vt:lpstr>
      <vt:lpstr>Eisteddfod within schools and national objectives.</vt:lpstr>
      <vt:lpstr>Developing skills for life </vt:lpstr>
      <vt:lpstr>References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Brianna Jones</dc:creator>
  <cp:lastModifiedBy>Brianna Jones</cp:lastModifiedBy>
  <cp:revision>28</cp:revision>
  <dcterms:created xsi:type="dcterms:W3CDTF">2020-10-09T10:31:04Z</dcterms:created>
  <dcterms:modified xsi:type="dcterms:W3CDTF">2020-10-31T17:42:04Z</dcterms:modified>
</cp:coreProperties>
</file>