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17209-CACB-6C9B-ACE8-E289985B39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B311F8-4A95-E1E7-DAC2-CB8E29F548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6F74AD-D91E-6BAD-2B3A-2F47DBC2FF4C}"/>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5" name="Footer Placeholder 4">
            <a:extLst>
              <a:ext uri="{FF2B5EF4-FFF2-40B4-BE49-F238E27FC236}">
                <a16:creationId xmlns:a16="http://schemas.microsoft.com/office/drawing/2014/main" id="{81BE5095-ECCE-8649-8C44-E8F12344ED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16E21-EF10-91B0-32EE-5E19935BDF8C}"/>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1387847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AFAE-FC92-BB6B-4E12-298DCD713C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475048-EF5E-0B61-F512-311219C3AE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941C7D-789C-F678-66FA-89DC329DE2A8}"/>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5" name="Footer Placeholder 4">
            <a:extLst>
              <a:ext uri="{FF2B5EF4-FFF2-40B4-BE49-F238E27FC236}">
                <a16:creationId xmlns:a16="http://schemas.microsoft.com/office/drawing/2014/main" id="{71F23D21-5E50-47E7-363E-A2CB2A82A1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04FB1-A3F0-B48B-2040-807ECDB9BF8B}"/>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4247432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5EB40-8C91-4A0B-510A-1389C485BB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15503E-4A4D-37EB-8A15-655112868C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306447-3EAE-9E79-F85A-827E4119FAE5}"/>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5" name="Footer Placeholder 4">
            <a:extLst>
              <a:ext uri="{FF2B5EF4-FFF2-40B4-BE49-F238E27FC236}">
                <a16:creationId xmlns:a16="http://schemas.microsoft.com/office/drawing/2014/main" id="{2844D5A5-43D0-16FE-6B3B-FEF21ED07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077C60-5E04-0F78-0872-1A306DA325BF}"/>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1680433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2ED2-F225-A9B9-9444-361098003E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217910-C600-E6C8-A232-AA7EF26FA3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6787B2-0E5C-2284-15C3-45EC0AF1DB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A60EC-8EC1-D627-1055-B0697268E460}"/>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6" name="Footer Placeholder 5">
            <a:extLst>
              <a:ext uri="{FF2B5EF4-FFF2-40B4-BE49-F238E27FC236}">
                <a16:creationId xmlns:a16="http://schemas.microsoft.com/office/drawing/2014/main" id="{FD9FF323-3425-0DB4-90DD-67DA08B41B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4C381-0596-8562-0881-ED2EDD800595}"/>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1659479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F047A-2FAD-555D-B09F-06512AD617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E9CE29-2621-1FC9-5CC2-C388B8D610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E39FA1-FFFB-5A93-2752-D3D7D419FE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0E11ED-91CB-C0B8-2141-80F8B6C409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B19634-67A4-32BF-5B52-F740A97769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C42BC3-7DF7-615C-FA21-A32C3A8B3D15}"/>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8" name="Footer Placeholder 7">
            <a:extLst>
              <a:ext uri="{FF2B5EF4-FFF2-40B4-BE49-F238E27FC236}">
                <a16:creationId xmlns:a16="http://schemas.microsoft.com/office/drawing/2014/main" id="{96FC98A1-7BC2-1953-576C-AB06515E77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4B252D-49C1-4DA5-3D0E-2D3ECEA5734A}"/>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3615694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D9379-336A-57B5-F4B4-75938C8F02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53DE61-77F5-C8D4-5663-9E5141ABEE08}"/>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4" name="Footer Placeholder 3">
            <a:extLst>
              <a:ext uri="{FF2B5EF4-FFF2-40B4-BE49-F238E27FC236}">
                <a16:creationId xmlns:a16="http://schemas.microsoft.com/office/drawing/2014/main" id="{CBF26E3A-A23C-B202-C67B-3D6FA7D421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9182FE-E264-FAB0-5F06-35D941A8A66F}"/>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3203543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73FBD1-818D-3807-3698-95B22F2A1544}"/>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3" name="Footer Placeholder 2">
            <a:extLst>
              <a:ext uri="{FF2B5EF4-FFF2-40B4-BE49-F238E27FC236}">
                <a16:creationId xmlns:a16="http://schemas.microsoft.com/office/drawing/2014/main" id="{943A0FDB-1A64-A8FB-FE0C-38FC54DBF7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EFE056-482D-275E-3BFC-4BD30838DF90}"/>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2740246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B113A-0F3E-96C9-12F3-034C314EAF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56066E-45D4-20E5-C411-ED09FE03AD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46FC6D-3C4E-4749-EF8C-C8A846212E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2FF11-2D70-221F-743F-49D65D78FDF0}"/>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6" name="Footer Placeholder 5">
            <a:extLst>
              <a:ext uri="{FF2B5EF4-FFF2-40B4-BE49-F238E27FC236}">
                <a16:creationId xmlns:a16="http://schemas.microsoft.com/office/drawing/2014/main" id="{9CAC803D-98A3-F85F-8978-0584AF24E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B08365-323B-7F1E-DE29-1E8D71F47AC9}"/>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3284530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CF13F-00CC-2F93-0160-25FEB6FD77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CE12C1-55AD-CE35-0071-A7912DD270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F588B1-FB98-C9A5-6099-C26D5F961E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D1784D-A3F5-8F05-726A-0418707BD01B}"/>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6" name="Footer Placeholder 5">
            <a:extLst>
              <a:ext uri="{FF2B5EF4-FFF2-40B4-BE49-F238E27FC236}">
                <a16:creationId xmlns:a16="http://schemas.microsoft.com/office/drawing/2014/main" id="{E5C0685A-76E8-4C87-8552-AA594AF73E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79BF76-0240-6644-E998-7FABD78110BA}"/>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3932985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FF0B-52C4-A291-78A0-43A571F44F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05D0EA-D174-157A-EA15-3F72BA1525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4B04D4-143F-F2F0-3EE9-31138A9FEF1B}"/>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5" name="Footer Placeholder 4">
            <a:extLst>
              <a:ext uri="{FF2B5EF4-FFF2-40B4-BE49-F238E27FC236}">
                <a16:creationId xmlns:a16="http://schemas.microsoft.com/office/drawing/2014/main" id="{5AC5227E-737A-AE7D-2EDB-D89B336AB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8BE23-2133-D7D0-8DDE-BCC3FB42A399}"/>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209820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C8DF5B-995C-CD09-6865-F523D3A081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7B7BE-E3B0-E449-546A-D10772982B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D68C82-D43F-14BA-431A-C6C442D7EB69}"/>
              </a:ext>
            </a:extLst>
          </p:cNvPr>
          <p:cNvSpPr>
            <a:spLocks noGrp="1"/>
          </p:cNvSpPr>
          <p:nvPr>
            <p:ph type="dt" sz="half" idx="10"/>
          </p:nvPr>
        </p:nvSpPr>
        <p:spPr/>
        <p:txBody>
          <a:bodyPr/>
          <a:lstStyle/>
          <a:p>
            <a:fld id="{3CF38618-DF23-4F5A-9214-B98532410FCB}" type="datetimeFigureOut">
              <a:rPr lang="en-GB" smtClean="0"/>
              <a:t>22/10/2024</a:t>
            </a:fld>
            <a:endParaRPr lang="en-GB"/>
          </a:p>
        </p:txBody>
      </p:sp>
      <p:sp>
        <p:nvSpPr>
          <p:cNvPr id="5" name="Footer Placeholder 4">
            <a:extLst>
              <a:ext uri="{FF2B5EF4-FFF2-40B4-BE49-F238E27FC236}">
                <a16:creationId xmlns:a16="http://schemas.microsoft.com/office/drawing/2014/main" id="{B45B455F-C8EC-B98F-DC74-D67E1215D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6810DE-558D-50E0-0599-CBCAD68C4E18}"/>
              </a:ext>
            </a:extLst>
          </p:cNvPr>
          <p:cNvSpPr>
            <a:spLocks noGrp="1"/>
          </p:cNvSpPr>
          <p:nvPr>
            <p:ph type="sldNum" sz="quarter" idx="12"/>
          </p:nvPr>
        </p:nvSpPr>
        <p:spPr/>
        <p:txBody>
          <a:bodyPr/>
          <a:lstStyle/>
          <a:p>
            <a:fld id="{F2C43709-31F3-4360-81EC-C50131F05F8D}" type="slidenum">
              <a:rPr lang="en-GB" smtClean="0"/>
              <a:t>‹#›</a:t>
            </a:fld>
            <a:endParaRPr lang="en-GB"/>
          </a:p>
        </p:txBody>
      </p:sp>
    </p:spTree>
    <p:extLst>
      <p:ext uri="{BB962C8B-B14F-4D97-AF65-F5344CB8AC3E}">
        <p14:creationId xmlns:p14="http://schemas.microsoft.com/office/powerpoint/2010/main" val="2634382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EFD780-8F42-5D9A-EE04-5B015F6BDF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FE8DEB-D725-FD4B-A04B-65EF9801E3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A126D-2347-DAA6-EEB5-97F4A332AF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F38618-DF23-4F5A-9214-B98532410FCB}" type="datetimeFigureOut">
              <a:rPr lang="en-GB" smtClean="0"/>
              <a:t>22/10/2024</a:t>
            </a:fld>
            <a:endParaRPr lang="en-GB"/>
          </a:p>
        </p:txBody>
      </p:sp>
      <p:sp>
        <p:nvSpPr>
          <p:cNvPr id="5" name="Footer Placeholder 4">
            <a:extLst>
              <a:ext uri="{FF2B5EF4-FFF2-40B4-BE49-F238E27FC236}">
                <a16:creationId xmlns:a16="http://schemas.microsoft.com/office/drawing/2014/main" id="{23C8C4A7-A97C-D57A-ED3E-B20F355DB8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88DA5D-B1F1-1ADB-E586-507376031B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C43709-31F3-4360-81EC-C50131F05F8D}" type="slidenum">
              <a:rPr lang="en-GB" smtClean="0"/>
              <a:t>‹#›</a:t>
            </a:fld>
            <a:endParaRPr lang="en-GB"/>
          </a:p>
        </p:txBody>
      </p:sp>
    </p:spTree>
    <p:extLst>
      <p:ext uri="{BB962C8B-B14F-4D97-AF65-F5344CB8AC3E}">
        <p14:creationId xmlns:p14="http://schemas.microsoft.com/office/powerpoint/2010/main" val="1920416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2661F-153C-7FC7-5060-835CDA397034}"/>
              </a:ext>
            </a:extLst>
          </p:cNvPr>
          <p:cNvSpPr>
            <a:spLocks noGrp="1"/>
          </p:cNvSpPr>
          <p:nvPr>
            <p:ph type="ctrTitle"/>
          </p:nvPr>
        </p:nvSpPr>
        <p:spPr/>
        <p:txBody>
          <a:bodyPr>
            <a:normAutofit/>
          </a:bodyPr>
          <a:lstStyle/>
          <a:p>
            <a:r>
              <a:rPr lang="en-GB" sz="2400" dirty="0"/>
              <a:t>UNIVERSITY OF WALES TSD</a:t>
            </a:r>
            <a:br>
              <a:rPr lang="en-GB" sz="2400" dirty="0"/>
            </a:br>
            <a:r>
              <a:rPr lang="en-GB" sz="2400" dirty="0"/>
              <a:t>EFFECTIVE TEAMWORKING AND COMMUNICATION MODULE – BMSW4009</a:t>
            </a:r>
          </a:p>
        </p:txBody>
      </p:sp>
      <p:sp>
        <p:nvSpPr>
          <p:cNvPr id="3" name="Subtitle 2">
            <a:extLst>
              <a:ext uri="{FF2B5EF4-FFF2-40B4-BE49-F238E27FC236}">
                <a16:creationId xmlns:a16="http://schemas.microsoft.com/office/drawing/2014/main" id="{A4D52BB8-8214-5263-2E58-541FCFB9D103}"/>
              </a:ext>
            </a:extLst>
          </p:cNvPr>
          <p:cNvSpPr>
            <a:spLocks noGrp="1"/>
          </p:cNvSpPr>
          <p:nvPr>
            <p:ph type="subTitle" idx="1"/>
          </p:nvPr>
        </p:nvSpPr>
        <p:spPr/>
        <p:txBody>
          <a:bodyPr/>
          <a:lstStyle/>
          <a:p>
            <a:r>
              <a:rPr lang="en-GB" dirty="0"/>
              <a:t>PRESENTATION ASSESSMENT</a:t>
            </a:r>
          </a:p>
          <a:p>
            <a:r>
              <a:rPr lang="en-GB" dirty="0"/>
              <a:t>“WHAT WE HAVE LEARNT ABOUT EFFECTIVE TEAMS”</a:t>
            </a:r>
          </a:p>
          <a:p>
            <a:r>
              <a:rPr lang="en-GB" dirty="0"/>
              <a:t>DECEMBER 2024</a:t>
            </a:r>
          </a:p>
        </p:txBody>
      </p:sp>
    </p:spTree>
    <p:extLst>
      <p:ext uri="{BB962C8B-B14F-4D97-AF65-F5344CB8AC3E}">
        <p14:creationId xmlns:p14="http://schemas.microsoft.com/office/powerpoint/2010/main" val="4257423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26F67-C197-8EA0-DAF2-E7DE6959F571}"/>
              </a:ext>
            </a:extLst>
          </p:cNvPr>
          <p:cNvSpPr>
            <a:spLocks noGrp="1"/>
          </p:cNvSpPr>
          <p:nvPr>
            <p:ph type="title"/>
          </p:nvPr>
        </p:nvSpPr>
        <p:spPr/>
        <p:txBody>
          <a:bodyPr/>
          <a:lstStyle/>
          <a:p>
            <a:r>
              <a:rPr lang="en-GB" dirty="0"/>
              <a:t>Presentation Assessment</a:t>
            </a:r>
          </a:p>
        </p:txBody>
      </p:sp>
      <p:sp>
        <p:nvSpPr>
          <p:cNvPr id="3" name="Content Placeholder 2">
            <a:extLst>
              <a:ext uri="{FF2B5EF4-FFF2-40B4-BE49-F238E27FC236}">
                <a16:creationId xmlns:a16="http://schemas.microsoft.com/office/drawing/2014/main" id="{DBBA2DE1-2C78-A828-77B6-E4E341F96844}"/>
              </a:ext>
            </a:extLst>
          </p:cNvPr>
          <p:cNvSpPr>
            <a:spLocks noGrp="1"/>
          </p:cNvSpPr>
          <p:nvPr>
            <p:ph idx="1"/>
          </p:nvPr>
        </p:nvSpPr>
        <p:spPr/>
        <p:txBody>
          <a:bodyPr/>
          <a:lstStyle/>
          <a:p>
            <a:r>
              <a:rPr lang="en-GB" dirty="0"/>
              <a:t>It is YOUR responsibility to read and complete ALL of the terms of the  assessment and form part of a team within your class.</a:t>
            </a:r>
          </a:p>
          <a:p>
            <a:r>
              <a:rPr lang="en-GB" dirty="0"/>
              <a:t>The following slides are an example – you are at liberty to create your own presentation topics which relate to a) the assessment and b) the key topics covered in lectures.</a:t>
            </a:r>
          </a:p>
          <a:p>
            <a:r>
              <a:rPr lang="en-GB" dirty="0"/>
              <a:t>You will be given an opportunity to conduct a “mock” presentation and feedback will be given by your lecturer.</a:t>
            </a:r>
          </a:p>
        </p:txBody>
      </p:sp>
    </p:spTree>
    <p:extLst>
      <p:ext uri="{BB962C8B-B14F-4D97-AF65-F5344CB8AC3E}">
        <p14:creationId xmlns:p14="http://schemas.microsoft.com/office/powerpoint/2010/main" val="2695693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D805-AF5E-B12E-C238-259CBFBFB2FA}"/>
              </a:ext>
            </a:extLst>
          </p:cNvPr>
          <p:cNvSpPr>
            <a:spLocks noGrp="1"/>
          </p:cNvSpPr>
          <p:nvPr>
            <p:ph type="title"/>
          </p:nvPr>
        </p:nvSpPr>
        <p:spPr/>
        <p:txBody>
          <a:bodyPr/>
          <a:lstStyle/>
          <a:p>
            <a:r>
              <a:rPr lang="en-GB" dirty="0"/>
              <a:t>SAMPLE TEAM PRESENTATION OVERVIEW</a:t>
            </a:r>
          </a:p>
        </p:txBody>
      </p:sp>
      <p:sp>
        <p:nvSpPr>
          <p:cNvPr id="3" name="Content Placeholder 2">
            <a:extLst>
              <a:ext uri="{FF2B5EF4-FFF2-40B4-BE49-F238E27FC236}">
                <a16:creationId xmlns:a16="http://schemas.microsoft.com/office/drawing/2014/main" id="{5AF48DEE-A323-33C6-8D6A-7117B5D530C6}"/>
              </a:ext>
            </a:extLst>
          </p:cNvPr>
          <p:cNvSpPr>
            <a:spLocks noGrp="1"/>
          </p:cNvSpPr>
          <p:nvPr>
            <p:ph idx="1"/>
          </p:nvPr>
        </p:nvSpPr>
        <p:spPr/>
        <p:txBody>
          <a:bodyPr/>
          <a:lstStyle/>
          <a:p>
            <a:r>
              <a:rPr lang="en-GB" dirty="0"/>
              <a:t>WELCOME AND TEAM INTRODUCTION</a:t>
            </a:r>
          </a:p>
          <a:p>
            <a:endParaRPr lang="en-GB" dirty="0"/>
          </a:p>
        </p:txBody>
      </p:sp>
      <p:graphicFrame>
        <p:nvGraphicFramePr>
          <p:cNvPr id="4" name="Table 3">
            <a:extLst>
              <a:ext uri="{FF2B5EF4-FFF2-40B4-BE49-F238E27FC236}">
                <a16:creationId xmlns:a16="http://schemas.microsoft.com/office/drawing/2014/main" id="{110D562F-9E00-B170-C6AA-DD989B12791D}"/>
              </a:ext>
            </a:extLst>
          </p:cNvPr>
          <p:cNvGraphicFramePr>
            <a:graphicFrameLocks noGrp="1"/>
          </p:cNvGraphicFramePr>
          <p:nvPr>
            <p:extLst>
              <p:ext uri="{D42A27DB-BD31-4B8C-83A1-F6EECF244321}">
                <p14:modId xmlns:p14="http://schemas.microsoft.com/office/powerpoint/2010/main" val="2361235522"/>
              </p:ext>
            </p:extLst>
          </p:nvPr>
        </p:nvGraphicFramePr>
        <p:xfrm>
          <a:off x="2032000" y="2588030"/>
          <a:ext cx="8127999" cy="4249011"/>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205762319"/>
                    </a:ext>
                  </a:extLst>
                </a:gridCol>
                <a:gridCol w="1709343">
                  <a:extLst>
                    <a:ext uri="{9D8B030D-6E8A-4147-A177-3AD203B41FA5}">
                      <a16:colId xmlns:a16="http://schemas.microsoft.com/office/drawing/2014/main" val="1002869738"/>
                    </a:ext>
                  </a:extLst>
                </a:gridCol>
                <a:gridCol w="3709323">
                  <a:extLst>
                    <a:ext uri="{9D8B030D-6E8A-4147-A177-3AD203B41FA5}">
                      <a16:colId xmlns:a16="http://schemas.microsoft.com/office/drawing/2014/main" val="3020826124"/>
                    </a:ext>
                  </a:extLst>
                </a:gridCol>
              </a:tblGrid>
              <a:tr h="1091737">
                <a:tc>
                  <a:txBody>
                    <a:bodyPr/>
                    <a:lstStyle/>
                    <a:p>
                      <a:r>
                        <a:rPr lang="en-GB" dirty="0"/>
                        <a:t>STUDENT NAME</a:t>
                      </a:r>
                    </a:p>
                  </a:txBody>
                  <a:tcPr/>
                </a:tc>
                <a:tc>
                  <a:txBody>
                    <a:bodyPr/>
                    <a:lstStyle/>
                    <a:p>
                      <a:r>
                        <a:rPr lang="en-GB" dirty="0"/>
                        <a:t>STUDENT ID</a:t>
                      </a:r>
                    </a:p>
                  </a:txBody>
                  <a:tcPr/>
                </a:tc>
                <a:tc>
                  <a:txBody>
                    <a:bodyPr/>
                    <a:lstStyle/>
                    <a:p>
                      <a:r>
                        <a:rPr lang="en-GB" dirty="0"/>
                        <a:t>PRESENTATION TOPIC</a:t>
                      </a:r>
                    </a:p>
                  </a:txBody>
                  <a:tcPr/>
                </a:tc>
                <a:extLst>
                  <a:ext uri="{0D108BD9-81ED-4DB2-BD59-A6C34878D82A}">
                    <a16:rowId xmlns:a16="http://schemas.microsoft.com/office/drawing/2014/main" val="3226506735"/>
                  </a:ext>
                </a:extLst>
              </a:tr>
              <a:tr h="481357">
                <a:tc>
                  <a:txBody>
                    <a:bodyPr/>
                    <a:lstStyle/>
                    <a:p>
                      <a:endParaRPr lang="en-GB"/>
                    </a:p>
                  </a:txBody>
                  <a:tcPr/>
                </a:tc>
                <a:tc>
                  <a:txBody>
                    <a:bodyPr/>
                    <a:lstStyle/>
                    <a:p>
                      <a:endParaRPr lang="en-GB" dirty="0"/>
                    </a:p>
                  </a:txBody>
                  <a:tcPr/>
                </a:tc>
                <a:tc>
                  <a:txBody>
                    <a:bodyPr/>
                    <a:lstStyle/>
                    <a:p>
                      <a:r>
                        <a:rPr lang="en-GB" dirty="0"/>
                        <a:t>1.How we worked as a Team</a:t>
                      </a:r>
                    </a:p>
                  </a:txBody>
                  <a:tcPr/>
                </a:tc>
                <a:extLst>
                  <a:ext uri="{0D108BD9-81ED-4DB2-BD59-A6C34878D82A}">
                    <a16:rowId xmlns:a16="http://schemas.microsoft.com/office/drawing/2014/main" val="90680642"/>
                  </a:ext>
                </a:extLst>
              </a:tr>
              <a:tr h="481357">
                <a:tc>
                  <a:txBody>
                    <a:bodyPr/>
                    <a:lstStyle/>
                    <a:p>
                      <a:endParaRPr lang="en-GB"/>
                    </a:p>
                  </a:txBody>
                  <a:tcPr/>
                </a:tc>
                <a:tc>
                  <a:txBody>
                    <a:bodyPr/>
                    <a:lstStyle/>
                    <a:p>
                      <a:endParaRPr lang="en-GB" dirty="0"/>
                    </a:p>
                  </a:txBody>
                  <a:tcPr/>
                </a:tc>
                <a:tc>
                  <a:txBody>
                    <a:bodyPr/>
                    <a:lstStyle/>
                    <a:p>
                      <a:r>
                        <a:rPr lang="en-GB" dirty="0"/>
                        <a:t>2.How to collaborate in the workplace and form sustainable relationships.</a:t>
                      </a:r>
                    </a:p>
                  </a:txBody>
                  <a:tcPr/>
                </a:tc>
                <a:extLst>
                  <a:ext uri="{0D108BD9-81ED-4DB2-BD59-A6C34878D82A}">
                    <a16:rowId xmlns:a16="http://schemas.microsoft.com/office/drawing/2014/main" val="2771833949"/>
                  </a:ext>
                </a:extLst>
              </a:tr>
              <a:tr h="481357">
                <a:tc>
                  <a:txBody>
                    <a:bodyPr/>
                    <a:lstStyle/>
                    <a:p>
                      <a:endParaRPr lang="en-GB" dirty="0"/>
                    </a:p>
                  </a:txBody>
                  <a:tcPr/>
                </a:tc>
                <a:tc>
                  <a:txBody>
                    <a:bodyPr/>
                    <a:lstStyle/>
                    <a:p>
                      <a:endParaRPr lang="en-GB"/>
                    </a:p>
                  </a:txBody>
                  <a:tcPr/>
                </a:tc>
                <a:tc>
                  <a:txBody>
                    <a:bodyPr/>
                    <a:lstStyle/>
                    <a:p>
                      <a:r>
                        <a:rPr lang="en-GB" dirty="0"/>
                        <a:t>3.Effective Communication in the workplace</a:t>
                      </a:r>
                    </a:p>
                  </a:txBody>
                  <a:tcPr/>
                </a:tc>
                <a:extLst>
                  <a:ext uri="{0D108BD9-81ED-4DB2-BD59-A6C34878D82A}">
                    <a16:rowId xmlns:a16="http://schemas.microsoft.com/office/drawing/2014/main" val="1104276517"/>
                  </a:ext>
                </a:extLst>
              </a:tr>
              <a:tr h="481357">
                <a:tc>
                  <a:txBody>
                    <a:bodyPr/>
                    <a:lstStyle/>
                    <a:p>
                      <a:endParaRPr lang="en-GB" dirty="0"/>
                    </a:p>
                  </a:txBody>
                  <a:tcPr/>
                </a:tc>
                <a:tc>
                  <a:txBody>
                    <a:bodyPr/>
                    <a:lstStyle/>
                    <a:p>
                      <a:endParaRPr lang="en-GB"/>
                    </a:p>
                  </a:txBody>
                  <a:tcPr/>
                </a:tc>
                <a:tc>
                  <a:txBody>
                    <a:bodyPr/>
                    <a:lstStyle/>
                    <a:p>
                      <a:r>
                        <a:rPr lang="en-GB" dirty="0"/>
                        <a:t>4.How to create a high performing team</a:t>
                      </a:r>
                    </a:p>
                  </a:txBody>
                  <a:tcPr/>
                </a:tc>
                <a:extLst>
                  <a:ext uri="{0D108BD9-81ED-4DB2-BD59-A6C34878D82A}">
                    <a16:rowId xmlns:a16="http://schemas.microsoft.com/office/drawing/2014/main" val="2895681595"/>
                  </a:ext>
                </a:extLst>
              </a:tr>
              <a:tr h="481357">
                <a:tc>
                  <a:txBody>
                    <a:bodyPr/>
                    <a:lstStyle/>
                    <a:p>
                      <a:endParaRPr lang="en-GB" dirty="0"/>
                    </a:p>
                  </a:txBody>
                  <a:tcPr/>
                </a:tc>
                <a:tc>
                  <a:txBody>
                    <a:bodyPr/>
                    <a:lstStyle/>
                    <a:p>
                      <a:endParaRPr lang="en-GB" dirty="0"/>
                    </a:p>
                  </a:txBody>
                  <a:tcPr/>
                </a:tc>
                <a:tc>
                  <a:txBody>
                    <a:bodyPr/>
                    <a:lstStyle/>
                    <a:p>
                      <a:r>
                        <a:rPr lang="en-GB" dirty="0"/>
                        <a:t>5.Managing conflict in teams</a:t>
                      </a:r>
                    </a:p>
                  </a:txBody>
                  <a:tcPr/>
                </a:tc>
                <a:extLst>
                  <a:ext uri="{0D108BD9-81ED-4DB2-BD59-A6C34878D82A}">
                    <a16:rowId xmlns:a16="http://schemas.microsoft.com/office/drawing/2014/main" val="2296945022"/>
                  </a:ext>
                </a:extLst>
              </a:tr>
            </a:tbl>
          </a:graphicData>
        </a:graphic>
      </p:graphicFrame>
    </p:spTree>
    <p:extLst>
      <p:ext uri="{BB962C8B-B14F-4D97-AF65-F5344CB8AC3E}">
        <p14:creationId xmlns:p14="http://schemas.microsoft.com/office/powerpoint/2010/main" val="663254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A17FA-3D0A-0C2F-A48C-99B0C91CB0CA}"/>
              </a:ext>
            </a:extLst>
          </p:cNvPr>
          <p:cNvSpPr>
            <a:spLocks noGrp="1"/>
          </p:cNvSpPr>
          <p:nvPr>
            <p:ph type="title"/>
          </p:nvPr>
        </p:nvSpPr>
        <p:spPr/>
        <p:txBody>
          <a:bodyPr/>
          <a:lstStyle/>
          <a:p>
            <a:r>
              <a:rPr lang="en-GB" dirty="0"/>
              <a:t>Each presentation topic can include…</a:t>
            </a:r>
          </a:p>
        </p:txBody>
      </p:sp>
      <p:sp>
        <p:nvSpPr>
          <p:cNvPr id="3" name="Content Placeholder 2">
            <a:extLst>
              <a:ext uri="{FF2B5EF4-FFF2-40B4-BE49-F238E27FC236}">
                <a16:creationId xmlns:a16="http://schemas.microsoft.com/office/drawing/2014/main" id="{5C404E95-52E6-9BDB-919E-10AD3373EA07}"/>
              </a:ext>
            </a:extLst>
          </p:cNvPr>
          <p:cNvSpPr>
            <a:spLocks noGrp="1"/>
          </p:cNvSpPr>
          <p:nvPr>
            <p:ph idx="1"/>
          </p:nvPr>
        </p:nvSpPr>
        <p:spPr/>
        <p:txBody>
          <a:bodyPr>
            <a:normAutofit fontScale="92500" lnSpcReduction="10000"/>
          </a:bodyPr>
          <a:lstStyle/>
          <a:p>
            <a:r>
              <a:rPr lang="en-GB" dirty="0"/>
              <a:t>Slide 1 – front cover (UWTSD, Module Name/Title, Date, Student name and ID, Presentation topic.</a:t>
            </a:r>
          </a:p>
          <a:p>
            <a:r>
              <a:rPr lang="en-GB" dirty="0"/>
              <a:t>Slide 2 – Presentation overview – break down your topic into sub topics (typically 3-4)</a:t>
            </a:r>
          </a:p>
          <a:p>
            <a:r>
              <a:rPr lang="en-GB" dirty="0"/>
              <a:t>Slides 3-7 – share your knowledge, understanding and application of your presentation topic (use visuals, diagrams, charts, tables etc). It is important that your references are cited throughout these slides and you narrate them during your presentation.</a:t>
            </a:r>
          </a:p>
          <a:p>
            <a:r>
              <a:rPr lang="en-GB" dirty="0"/>
              <a:t>Slide 8 – summarise your </a:t>
            </a:r>
            <a:r>
              <a:rPr lang="en-GB"/>
              <a:t>findings briefly.</a:t>
            </a:r>
            <a:endParaRPr lang="en-GB" dirty="0"/>
          </a:p>
          <a:p>
            <a:r>
              <a:rPr lang="en-GB" dirty="0"/>
              <a:t>Your last slide should be your REFERENCE slide (minimum 5 references).</a:t>
            </a:r>
          </a:p>
        </p:txBody>
      </p:sp>
    </p:spTree>
    <p:extLst>
      <p:ext uri="{BB962C8B-B14F-4D97-AF65-F5344CB8AC3E}">
        <p14:creationId xmlns:p14="http://schemas.microsoft.com/office/powerpoint/2010/main" val="1614599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276</Words>
  <Application>Microsoft Office PowerPoint</Application>
  <PresentationFormat>Widescreen</PresentationFormat>
  <Paragraphs>24</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UNIVERSITY OF WALES TSD EFFECTIVE TEAMWORKING AND COMMUNICATION MODULE – BMSW4009</vt:lpstr>
      <vt:lpstr>Presentation Assessment</vt:lpstr>
      <vt:lpstr>SAMPLE TEAM PRESENTATION OVERVIEW</vt:lpstr>
      <vt:lpstr>Each presentation topic can include…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Squire</dc:creator>
  <cp:lastModifiedBy>Melanie Squire</cp:lastModifiedBy>
  <cp:revision>1</cp:revision>
  <dcterms:created xsi:type="dcterms:W3CDTF">2024-10-22T07:55:44Z</dcterms:created>
  <dcterms:modified xsi:type="dcterms:W3CDTF">2024-10-22T08:13:28Z</dcterms:modified>
</cp:coreProperties>
</file>