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7"/>
    <p:restoredTop sz="94718"/>
  </p:normalViewPr>
  <p:slideViewPr>
    <p:cSldViewPr snapToGrid="0" snapToObjects="1">
      <p:cViewPr varScale="1">
        <p:scale>
          <a:sx n="80" d="100"/>
          <a:sy n="80" d="100"/>
        </p:scale>
        <p:origin x="-96" y="-59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7C3EC6-DC5A-AF42-BEA2-DCD473664B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4737C64-9891-8744-BAF9-F038894810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295CE58-A799-A94A-9191-C37847776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710A487-451D-FF4D-887C-5C83AF341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0945AF2-6F40-FA45-BF24-842AF41DB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065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AE668D-6194-FE4D-BE19-5443EEA83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452E5A4-DFB8-9D40-AE0D-8F353F3E18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FBB374C-D76F-2C49-B504-8AF2AB8D5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36876BA-58B0-3449-8257-300DC783D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F792E3A-7F40-9845-B44E-CE8A35892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300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E16382-FD72-354F-9A45-04C14FB04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E27586A-103B-1A4C-93B6-307615C12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72D1C83-48BA-A74A-AB00-AA99BFE73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7FC29B-932A-C747-88B0-C95313ADA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9156B83-06B2-7F49-84D1-A2BAE26C2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350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6138648-F223-7647-92F0-8AACEF057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E88520-6C9B-9D4B-9A94-2F1102727D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BA131A6-4A73-0543-A6AA-159A96B01D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D9D24EE-C5F2-F444-80CC-2F4730A56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79EBFC8-7353-BA49-AA6D-060EF4B23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8744D03-BD1D-7E46-B6EB-7688B4FFF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42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D75405-3CDE-1144-BB31-E98720792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CDE83ADE-B7EE-C943-8287-A0FD7BA64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D21EBD2-A037-124A-99E1-8B4C3462C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775C8D3-6CE8-3C4A-8EF0-E86D472C4F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132A6C36-6FBA-8F43-9DF4-9A813BA008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1229C1E-C426-2A4F-9AB4-78EA7AFD1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A9C4241-F16E-E24D-803B-80D48152E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18D07CF5-D7CB-744B-8311-DFA12CA9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626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1A71F8-A32C-0F4D-BC13-E0289503B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D61A2CBF-536E-D14A-8DE8-A0DD477DF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C2872F12-8A52-224F-B505-742303A29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D22C42F2-3E20-344B-8CE6-49539F3B6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565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FF6ACC3-A330-764F-B1D3-A2BEC2D76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4E787F37-E94D-7D49-AF9E-1AADE96A7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8C181B61-8DD1-634E-8123-DDE000C41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951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9851BB1-CB37-984A-9293-9D7162DB2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E205B2-8823-A043-B6BF-156F873F4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BD245BE-2D09-BB47-BA95-1CCD35BFB2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998A49A-8311-714E-AA6B-D0D402010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5DB62CD-F42A-C44B-8B8B-F0A31298E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A741479-F5CA-2F4C-ACAA-8CF035F2A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746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FE7F12-B4C7-EC43-A05D-C3B8FE602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C2CD5CF-83DB-5E4E-9D3D-75F9A5DA26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9673923-9A67-6B4D-928A-C959A9FB0D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8ED167E-9C58-254F-A3AA-B4673CDD4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7E42D51-2082-584E-9FF8-1C1505384E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C4F83DB-DDAD-9546-911D-2E7455EE7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314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AB20FEA-072B-F04D-A514-2C2BAFF74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39C3E08-3F39-714F-A600-45059AC38C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0CC6244-626C-444A-A4BC-05011A8FF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DE1BC07-14D8-1145-99EA-57E6E7A74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A87FEE3-11E4-0E46-BDE0-22910DCFA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66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5960EAC-EDE9-2A40-9B5D-2633EB537A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2266F469-9AD5-454E-AB93-DA73D5FF8B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22E8EEF-DAA0-A049-A1EF-BC633C50F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581F3F7-6C49-5E4B-819B-F0C2C39D2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32B08D-DC20-704F-B42E-131230061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822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DDC775BA-53BA-2543-8975-597A08E0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61240B2-F38A-534A-9CAC-B82BA2CE3E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15C83A0-6B12-9245-A550-EDB281831A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E980C-E6CA-5C40-84F0-C073D80F8B1F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BAC3BA9-4D4B-4141-8913-B27002F454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E84807-2468-1148-912B-C825CE447F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79464-E44B-4C49-B4BC-906B8CCBBC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292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tishmuseum.org/about_us/news_and_press/press_releases/2011/grayson_perry.aspx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legraph.co.uk/culture/art/art-reviews/8809185/Grayson-Perry-The-Tomb-of-the-Unknown-Craftsman-British-Museum-review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av/entertainment-arts-15188690/grayson-perry-s-tribute-to-craftsmanship-at-the-british-museu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te.org.uk/research/publications/tate-papers/12/les-immateriaux-or-how-to-construct-the-history-of-exhibition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pen.edu/openlearn/society-politics-law/geography/doreen-massey-space-place-and-politics?track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ory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92659A-7A08-BE4E-BD06-E115E24166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Wythnos</a:t>
            </a:r>
            <a:r>
              <a:rPr lang="en-GB"/>
              <a:t>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187B017-9264-0B4F-8A83-D0BE74E97CB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81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69D4C3-A40D-184A-90BC-71F8253A8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2EC76BC-ABCC-C94A-9209-E837A41118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Tate Album</a:t>
            </a:r>
          </a:p>
        </p:txBody>
      </p:sp>
    </p:spTree>
    <p:extLst>
      <p:ext uri="{BB962C8B-B14F-4D97-AF65-F5344CB8AC3E}">
        <p14:creationId xmlns:p14="http://schemas.microsoft.com/office/powerpoint/2010/main" val="227934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949A53-4D1A-C144-9F4D-DB4B77837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videoplayback">
            <a:hlinkClick r:id="" action="ppaction://media"/>
            <a:extLst>
              <a:ext uri="{FF2B5EF4-FFF2-40B4-BE49-F238E27FC236}">
                <a16:creationId xmlns:a16="http://schemas.microsoft.com/office/drawing/2014/main" xmlns="" id="{982577F6-E25B-0C42-B4F1-2F1A0EFCBC7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17209" y="229054"/>
            <a:ext cx="8839401" cy="662894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5BD2937D-FD20-6E48-96B4-91F48C4862B8}"/>
              </a:ext>
            </a:extLst>
          </p:cNvPr>
          <p:cNvSpPr txBox="1"/>
          <p:nvPr/>
        </p:nvSpPr>
        <p:spPr>
          <a:xfrm>
            <a:off x="3294743" y="6066971"/>
            <a:ext cx="4935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=OqIfk9FOMr0</a:t>
            </a:r>
          </a:p>
        </p:txBody>
      </p:sp>
    </p:spTree>
    <p:extLst>
      <p:ext uri="{BB962C8B-B14F-4D97-AF65-F5344CB8AC3E}">
        <p14:creationId xmlns:p14="http://schemas.microsoft.com/office/powerpoint/2010/main" val="120766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6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CBA98F-16C8-8140-9D59-04749E6BA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FBF6B50-4527-7E44-A6BA-F12485E1CB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http://www.britishmuseum.org/about_us/news_and_press/press_releases/2011/grayson_perry.aspx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15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5F1F13C-2441-CC4A-9159-72AACD43A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4345D65-E358-E048-83B3-3A6924324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http://www.telegraph.co.uk/culture/art/art-reviews/8809185/Grayson-Perry-The-Tomb-of-the-Unknown-Craftsman-British-Museum-review.html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22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8E5F22-636C-AD45-A84E-2ACFABE06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752CBF-24DD-C344-A183-840F5E58B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http://www.bbc.co.uk/news/av/entertainment-arts-15188690/grayson-perry-s-tribute-to-craftsmanship-at-the-british-museum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07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A5796A-DD9F-FA4D-A512-E11B4CA23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66FBEA2-A0F8-8442-AAA3-FDFFA5F11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http://www.tate.org.uk/research/publications/tate-papers/12/les-immateriaux-or-how-to-construct-the-history-of-exhibitions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51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647BE1D-906E-8548-9F3C-782480D03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52D28F8-BB3D-8741-AC7B-9BAC1E83F1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hlinkClick r:id="rId2"/>
              </a:rPr>
              <a:t>http://www.open.edu/openlearn/society-politics-law/geography/doreen-massey-space-place-and-politics?track=1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21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8276F25-4947-F34E-A75C-9701617677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77370"/>
            <a:ext cx="10515600" cy="6212115"/>
          </a:xfrm>
        </p:spPr>
        <p:txBody>
          <a:bodyPr>
            <a:normAutofit fontScale="55000" lnSpcReduction="20000"/>
          </a:bodyPr>
          <a:lstStyle/>
          <a:p>
            <a:pPr hangingPunct="0"/>
            <a:r>
              <a:rPr lang="en-GB" b="1" dirty="0"/>
              <a:t>Reading List</a:t>
            </a:r>
            <a:endParaRPr lang="cy-GB" b="1" dirty="0"/>
          </a:p>
          <a:p>
            <a:pPr hangingPunct="0"/>
            <a:r>
              <a:rPr lang="en-GB" b="1" dirty="0"/>
              <a:t>Essential</a:t>
            </a:r>
            <a:endParaRPr lang="cy-GB" b="1" dirty="0"/>
          </a:p>
          <a:p>
            <a:r>
              <a:rPr lang="en-US" dirty="0"/>
              <a:t>Adams, I. &amp; Dyson, R.W. (2004) </a:t>
            </a:r>
            <a:r>
              <a:rPr lang="en-US" i="1" dirty="0"/>
              <a:t>Fifty Major Political Thinkers</a:t>
            </a:r>
            <a:r>
              <a:rPr lang="en-US" dirty="0"/>
              <a:t>. London: Routledge </a:t>
            </a:r>
            <a:endParaRPr lang="cy-GB" dirty="0"/>
          </a:p>
          <a:p>
            <a:r>
              <a:rPr lang="en-GB" dirty="0"/>
              <a:t>Augé, M (1995) </a:t>
            </a:r>
            <a:r>
              <a:rPr lang="en-GB" i="1" dirty="0"/>
              <a:t>Non-places : introduction to an anthropology of </a:t>
            </a:r>
            <a:r>
              <a:rPr lang="en-GB" i="1" dirty="0" err="1"/>
              <a:t>supermodernity</a:t>
            </a:r>
            <a:r>
              <a:rPr lang="en-GB" dirty="0"/>
              <a:t>. London : Verso</a:t>
            </a:r>
            <a:endParaRPr lang="cy-GB" b="1" dirty="0"/>
          </a:p>
          <a:p>
            <a:r>
              <a:rPr lang="en-GB" dirty="0" err="1"/>
              <a:t>Bala</a:t>
            </a:r>
            <a:r>
              <a:rPr lang="en-GB" dirty="0"/>
              <a:t>, I. (2005) </a:t>
            </a:r>
            <a:r>
              <a:rPr lang="en-GB" i="1" dirty="0" err="1"/>
              <a:t>Groundbreaking</a:t>
            </a:r>
            <a:r>
              <a:rPr lang="en-GB" i="1" dirty="0"/>
              <a:t>. </a:t>
            </a:r>
            <a:r>
              <a:rPr lang="en-GB" dirty="0"/>
              <a:t>Bridgend: </a:t>
            </a:r>
            <a:r>
              <a:rPr lang="en-GB" dirty="0" err="1"/>
              <a:t>Seren</a:t>
            </a:r>
            <a:r>
              <a:rPr lang="en-GB" dirty="0"/>
              <a:t>. </a:t>
            </a:r>
            <a:endParaRPr lang="cy-GB" dirty="0"/>
          </a:p>
          <a:p>
            <a:r>
              <a:rPr lang="en-GB" dirty="0"/>
              <a:t>Becker, C. (1994) </a:t>
            </a:r>
            <a:r>
              <a:rPr lang="en-GB" i="1" dirty="0"/>
              <a:t>The Subversive Imagination: The Artist, Society and Social Responsibility: </a:t>
            </a:r>
            <a:r>
              <a:rPr lang="en-GB" dirty="0"/>
              <a:t>London: </a:t>
            </a:r>
            <a:r>
              <a:rPr lang="en-US" dirty="0"/>
              <a:t>Routledge.</a:t>
            </a:r>
            <a:endParaRPr lang="cy-GB" dirty="0"/>
          </a:p>
          <a:p>
            <a:r>
              <a:rPr lang="en-GB" dirty="0" err="1"/>
              <a:t>Certeau</a:t>
            </a:r>
            <a:r>
              <a:rPr lang="en-GB" dirty="0"/>
              <a:t>, H, de. (1988) The Practice of Everyday Life London : University of California Press </a:t>
            </a:r>
            <a:endParaRPr lang="cy-GB" b="1" dirty="0"/>
          </a:p>
          <a:p>
            <a:r>
              <a:rPr lang="en-US" dirty="0" err="1"/>
              <a:t>Debord</a:t>
            </a:r>
            <a:r>
              <a:rPr lang="en-US" dirty="0"/>
              <a:t>, G. (1967) Society of the Spectacle. London: Rebel Books</a:t>
            </a:r>
            <a:endParaRPr lang="cy-GB" dirty="0"/>
          </a:p>
          <a:p>
            <a:r>
              <a:rPr lang="en-GB" dirty="0" err="1"/>
              <a:t>Finnemore</a:t>
            </a:r>
            <a:r>
              <a:rPr lang="en-GB" dirty="0"/>
              <a:t>, P. 92000) </a:t>
            </a:r>
            <a:r>
              <a:rPr lang="en-GB" i="1" dirty="0" err="1"/>
              <a:t>Gwendraeth</a:t>
            </a:r>
            <a:r>
              <a:rPr lang="en-GB" i="1" dirty="0"/>
              <a:t> House. </a:t>
            </a:r>
            <a:r>
              <a:rPr lang="en-GB" dirty="0"/>
              <a:t>Cardiff: </a:t>
            </a:r>
            <a:r>
              <a:rPr lang="en-GB" dirty="0" err="1"/>
              <a:t>Ffotogallery</a:t>
            </a:r>
            <a:r>
              <a:rPr lang="en-GB" dirty="0"/>
              <a:t>.</a:t>
            </a:r>
            <a:endParaRPr lang="cy-GB" dirty="0"/>
          </a:p>
          <a:p>
            <a:r>
              <a:rPr lang="en-GB" dirty="0"/>
              <a:t>Hastie, D. (2007) </a:t>
            </a:r>
            <a:r>
              <a:rPr lang="en-GB" i="1" dirty="0"/>
              <a:t>LOCW3 </a:t>
            </a:r>
            <a:r>
              <a:rPr lang="en-GB" i="1" dirty="0" err="1"/>
              <a:t>Celf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Draws y </a:t>
            </a:r>
            <a:r>
              <a:rPr lang="en-GB" i="1" dirty="0" err="1"/>
              <a:t>Ddinas</a:t>
            </a:r>
            <a:r>
              <a:rPr lang="en-GB" i="1" dirty="0"/>
              <a:t>. </a:t>
            </a:r>
            <a:r>
              <a:rPr lang="en-GB" dirty="0"/>
              <a:t>Swansea: </a:t>
            </a:r>
            <a:r>
              <a:rPr lang="en-GB" dirty="0" err="1"/>
              <a:t>Locws</a:t>
            </a:r>
            <a:r>
              <a:rPr lang="en-GB" dirty="0"/>
              <a:t> International.</a:t>
            </a:r>
            <a:endParaRPr lang="cy-GB" dirty="0"/>
          </a:p>
          <a:p>
            <a:r>
              <a:rPr lang="en-US" dirty="0"/>
              <a:t>Higgins, J. R. (2001) </a:t>
            </a:r>
            <a:r>
              <a:rPr lang="en-US" i="1" dirty="0"/>
              <a:t>The Raymond Williams Reader.</a:t>
            </a:r>
            <a:r>
              <a:rPr lang="en-US" dirty="0"/>
              <a:t> (Oxford: Blackwell)</a:t>
            </a:r>
            <a:endParaRPr lang="cy-GB" dirty="0"/>
          </a:p>
          <a:p>
            <a:r>
              <a:rPr lang="en-US" dirty="0"/>
              <a:t>Johnson, D. (2006) </a:t>
            </a:r>
            <a:r>
              <a:rPr lang="en-US" i="1" dirty="0"/>
              <a:t>A Brief History of Philosophy</a:t>
            </a:r>
            <a:r>
              <a:rPr lang="en-US" dirty="0"/>
              <a:t>: from Socrates to Derrida</a:t>
            </a:r>
            <a:endParaRPr lang="cy-GB" dirty="0"/>
          </a:p>
          <a:p>
            <a:r>
              <a:rPr lang="en-US" dirty="0"/>
              <a:t>Lefebvre, H. (1991) </a:t>
            </a:r>
            <a:r>
              <a:rPr lang="en-US" i="1" dirty="0"/>
              <a:t>The Production of Space.</a:t>
            </a:r>
            <a:r>
              <a:rPr lang="en-US" dirty="0"/>
              <a:t> Oxford: Basil Blackwell</a:t>
            </a:r>
            <a:endParaRPr lang="cy-GB" dirty="0"/>
          </a:p>
          <a:p>
            <a:r>
              <a:rPr lang="en-US" dirty="0"/>
              <a:t>Massey, D. (1994) </a:t>
            </a:r>
            <a:r>
              <a:rPr lang="en-US" i="1" dirty="0"/>
              <a:t>Space, Place and Gender</a:t>
            </a:r>
            <a:r>
              <a:rPr lang="en-US" dirty="0"/>
              <a:t>. Cambridge Polity Press.</a:t>
            </a:r>
            <a:endParaRPr lang="cy-GB" dirty="0"/>
          </a:p>
          <a:p>
            <a:r>
              <a:rPr lang="en-GB" dirty="0" err="1"/>
              <a:t>Obrist</a:t>
            </a:r>
            <a:r>
              <a:rPr lang="en-GB" dirty="0"/>
              <a:t>, H. U. (2016) </a:t>
            </a:r>
            <a:r>
              <a:rPr lang="en-GB" i="1" dirty="0"/>
              <a:t>Ways of Curating</a:t>
            </a:r>
            <a:r>
              <a:rPr lang="en-GB" dirty="0"/>
              <a:t>. New York : Farrar, Straus and Giroux</a:t>
            </a:r>
            <a:endParaRPr lang="cy-GB" b="1" dirty="0"/>
          </a:p>
          <a:p>
            <a:r>
              <a:rPr lang="en-GB" dirty="0"/>
              <a:t>Putnam, J. (2001) </a:t>
            </a:r>
            <a:r>
              <a:rPr lang="en-GB" i="1" dirty="0"/>
              <a:t>Art and Artefact: The Museum as Medium.</a:t>
            </a:r>
            <a:r>
              <a:rPr lang="en-GB" dirty="0"/>
              <a:t> London:</a:t>
            </a:r>
            <a:r>
              <a:rPr lang="en-GB" i="1" dirty="0"/>
              <a:t> </a:t>
            </a:r>
            <a:r>
              <a:rPr lang="en-GB" dirty="0"/>
              <a:t>Thames and Hudson.</a:t>
            </a:r>
            <a:endParaRPr lang="cy-GB" dirty="0"/>
          </a:p>
          <a:p>
            <a:r>
              <a:rPr lang="en-US" dirty="0" err="1"/>
              <a:t>Sharples</a:t>
            </a:r>
            <a:r>
              <a:rPr lang="en-US" dirty="0"/>
              <a:t>, I. (1998) </a:t>
            </a:r>
            <a:r>
              <a:rPr lang="en-GB" i="1" dirty="0"/>
              <a:t>How We Write: Writing as Creative Design. </a:t>
            </a:r>
            <a:r>
              <a:rPr lang="en-GB" dirty="0"/>
              <a:t>London: Routledge.</a:t>
            </a:r>
            <a:r>
              <a:rPr lang="en-GB" i="1" dirty="0"/>
              <a:t> </a:t>
            </a:r>
            <a:endParaRPr lang="cy-GB" dirty="0"/>
          </a:p>
          <a:p>
            <a:r>
              <a:rPr lang="en-GB" dirty="0"/>
              <a:t>Thompson, N. (2012) </a:t>
            </a:r>
            <a:r>
              <a:rPr lang="en-GB" i="1" dirty="0"/>
              <a:t>Living as Form: Socially Engaged Art from 1991-2011</a:t>
            </a:r>
            <a:r>
              <a:rPr lang="en-GB" dirty="0"/>
              <a:t> . USA: MIT Press 2012.</a:t>
            </a:r>
            <a:endParaRPr lang="cy-GB" dirty="0"/>
          </a:p>
          <a:p>
            <a:r>
              <a:rPr lang="en-US" dirty="0" err="1"/>
              <a:t>Tonfini</a:t>
            </a:r>
            <a:r>
              <a:rPr lang="en-US" dirty="0"/>
              <a:t>, G. (2000), </a:t>
            </a:r>
            <a:r>
              <a:rPr lang="en-US" i="1" dirty="0"/>
              <a:t>Writing as a Visual Art</a:t>
            </a:r>
            <a:r>
              <a:rPr lang="en-US" dirty="0"/>
              <a:t>. Abridged by James Richardson. Exeter: The Scarecrow Press.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1011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5A658AC-D96A-2E4C-B666-D5041F6B3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657"/>
            <a:ext cx="10515600" cy="6017306"/>
          </a:xfrm>
        </p:spPr>
        <p:txBody>
          <a:bodyPr>
            <a:normAutofit fontScale="77500" lnSpcReduction="20000"/>
          </a:bodyPr>
          <a:lstStyle/>
          <a:p>
            <a:pPr hangingPunct="0"/>
            <a:r>
              <a:rPr lang="en-GB" dirty="0"/>
              <a:t>Barry, P (2017) Beginning Theory: An Introduction to Literary and Cultural Theory, Sections on Postmodernism. Manchester: MUP</a:t>
            </a:r>
            <a:endParaRPr lang="cy-GB" b="1" dirty="0"/>
          </a:p>
          <a:p>
            <a:pPr hangingPunct="0"/>
            <a:r>
              <a:rPr lang="en-US" dirty="0" err="1"/>
              <a:t>Ranciere</a:t>
            </a:r>
            <a:r>
              <a:rPr lang="en-US" dirty="0"/>
              <a:t>, J. (2009) </a:t>
            </a:r>
            <a:r>
              <a:rPr lang="en-US" i="1" dirty="0"/>
              <a:t>The Politics of Aesthetics.</a:t>
            </a:r>
            <a:r>
              <a:rPr lang="en-US" dirty="0"/>
              <a:t> London: Continuum</a:t>
            </a:r>
            <a:endParaRPr lang="cy-GB" dirty="0"/>
          </a:p>
          <a:p>
            <a:pPr hangingPunct="0"/>
            <a:r>
              <a:rPr lang="en-US" dirty="0" err="1"/>
              <a:t>Szeman</a:t>
            </a:r>
            <a:r>
              <a:rPr lang="en-US" dirty="0"/>
              <a:t> &amp; </a:t>
            </a:r>
            <a:r>
              <a:rPr lang="en-US" dirty="0" err="1"/>
              <a:t>Kaposy</a:t>
            </a:r>
            <a:r>
              <a:rPr lang="en-US" dirty="0"/>
              <a:t>. (2010) </a:t>
            </a:r>
            <a:r>
              <a:rPr lang="en-US" i="1" dirty="0"/>
              <a:t>Cultural Theory: An Anthology.</a:t>
            </a:r>
            <a:r>
              <a:rPr lang="en-US" dirty="0"/>
              <a:t> Oxford: Wiley-Blackwell</a:t>
            </a:r>
            <a:endParaRPr lang="cy-GB" dirty="0"/>
          </a:p>
          <a:p>
            <a:pPr hangingPunct="0"/>
            <a:r>
              <a:rPr lang="en-GB" b="1" dirty="0"/>
              <a:t> </a:t>
            </a:r>
            <a:endParaRPr lang="cy-GB" b="1" dirty="0"/>
          </a:p>
          <a:p>
            <a:pPr hangingPunct="0"/>
            <a:r>
              <a:rPr lang="en-GB" b="1" dirty="0"/>
              <a:t>Key Background Texts </a:t>
            </a:r>
            <a:endParaRPr lang="cy-GB" b="1" dirty="0"/>
          </a:p>
          <a:p>
            <a:r>
              <a:rPr lang="en-US" dirty="0"/>
              <a:t>Berger J (1972) </a:t>
            </a:r>
            <a:r>
              <a:rPr lang="en-US" i="1" dirty="0"/>
              <a:t>Ways of Seeing</a:t>
            </a:r>
            <a:r>
              <a:rPr lang="en-US" dirty="0"/>
              <a:t> London: Penguin</a:t>
            </a:r>
            <a:endParaRPr lang="cy-GB" dirty="0"/>
          </a:p>
          <a:p>
            <a:pPr hangingPunct="0"/>
            <a:r>
              <a:rPr lang="en-GB" b="1" dirty="0"/>
              <a:t> </a:t>
            </a:r>
            <a:endParaRPr lang="cy-GB" b="1" dirty="0"/>
          </a:p>
          <a:p>
            <a:pPr hangingPunct="0"/>
            <a:r>
              <a:rPr lang="en-GB" b="1" dirty="0"/>
              <a:t>Journals </a:t>
            </a:r>
            <a:endParaRPr lang="cy-GB" b="1" dirty="0"/>
          </a:p>
          <a:p>
            <a:r>
              <a:rPr lang="en-US" dirty="0"/>
              <a:t>Photography &amp; Culture</a:t>
            </a:r>
            <a:endParaRPr lang="cy-GB" dirty="0"/>
          </a:p>
          <a:p>
            <a:r>
              <a:rPr lang="en-US" dirty="0"/>
              <a:t>Visual Communication</a:t>
            </a:r>
            <a:endParaRPr lang="cy-GB" dirty="0"/>
          </a:p>
          <a:p>
            <a:r>
              <a:rPr lang="en-US" i="1" dirty="0"/>
              <a:t>The Journal of Writing in Creative Practice (JWCP)</a:t>
            </a:r>
            <a:endParaRPr lang="cy-GB" dirty="0"/>
          </a:p>
          <a:p>
            <a:pPr hangingPunct="0"/>
            <a:r>
              <a:rPr lang="en-GB" b="1" dirty="0"/>
              <a:t> </a:t>
            </a:r>
            <a:endParaRPr lang="cy-GB" b="1" dirty="0"/>
          </a:p>
          <a:p>
            <a:pPr hangingPunct="0"/>
            <a:r>
              <a:rPr lang="en-GB" b="1" dirty="0"/>
              <a:t>Websites </a:t>
            </a:r>
            <a:endParaRPr lang="cy-GB" b="1" dirty="0"/>
          </a:p>
          <a:p>
            <a:r>
              <a:rPr lang="en-US" u="sng" dirty="0">
                <a:hlinkClick r:id="rId2"/>
              </a:rPr>
              <a:t>http://www.theory.org.uk/</a:t>
            </a:r>
            <a:endParaRPr lang="cy-GB" dirty="0"/>
          </a:p>
          <a:p>
            <a:r>
              <a:rPr lang="en-US" dirty="0"/>
              <a:t>Massey, D. [various recordings] http://</a:t>
            </a:r>
            <a:r>
              <a:rPr lang="en-US" dirty="0" err="1"/>
              <a:t>www.open.edu</a:t>
            </a:r>
            <a:r>
              <a:rPr lang="en-US" dirty="0"/>
              <a:t>/</a:t>
            </a:r>
            <a:r>
              <a:rPr lang="en-US" dirty="0" err="1"/>
              <a:t>openlearn</a:t>
            </a:r>
            <a:r>
              <a:rPr lang="en-US" dirty="0"/>
              <a:t>/society-politics-law/geography/</a:t>
            </a:r>
            <a:r>
              <a:rPr lang="en-US" dirty="0" err="1"/>
              <a:t>doreen-massey-space-place-and-politics?track</a:t>
            </a:r>
            <a:r>
              <a:rPr lang="en-US" dirty="0"/>
              <a:t>=1</a:t>
            </a: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771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122</Words>
  <Application>Microsoft Office PowerPoint</Application>
  <PresentationFormat>Custom</PresentationFormat>
  <Paragraphs>42</Paragraphs>
  <Slides>10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Wythnos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Gwenllian Beynon</dc:creator>
  <cp:lastModifiedBy>Gwenllian Beynon</cp:lastModifiedBy>
  <cp:revision>6</cp:revision>
  <dcterms:created xsi:type="dcterms:W3CDTF">2018-02-13T00:40:04Z</dcterms:created>
  <dcterms:modified xsi:type="dcterms:W3CDTF">2018-02-13T11:02:29Z</dcterms:modified>
</cp:coreProperties>
</file>