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handoutMasterIdLst>
    <p:handoutMasterId r:id="rId36"/>
  </p:handoutMasterIdLst>
  <p:sldIdLst>
    <p:sldId id="256" r:id="rId2"/>
    <p:sldId id="280" r:id="rId3"/>
    <p:sldId id="281" r:id="rId4"/>
    <p:sldId id="282" r:id="rId5"/>
    <p:sldId id="283" r:id="rId6"/>
    <p:sldId id="291" r:id="rId7"/>
    <p:sldId id="267" r:id="rId8"/>
    <p:sldId id="272" r:id="rId9"/>
    <p:sldId id="273" r:id="rId10"/>
    <p:sldId id="284" r:id="rId11"/>
    <p:sldId id="285" r:id="rId12"/>
    <p:sldId id="286" r:id="rId13"/>
    <p:sldId id="287" r:id="rId14"/>
    <p:sldId id="288" r:id="rId15"/>
    <p:sldId id="289" r:id="rId16"/>
    <p:sldId id="290" r:id="rId17"/>
    <p:sldId id="257" r:id="rId18"/>
    <p:sldId id="275" r:id="rId19"/>
    <p:sldId id="276" r:id="rId20"/>
    <p:sldId id="258" r:id="rId21"/>
    <p:sldId id="277" r:id="rId22"/>
    <p:sldId id="278" r:id="rId23"/>
    <p:sldId id="279" r:id="rId24"/>
    <p:sldId id="259" r:id="rId25"/>
    <p:sldId id="260" r:id="rId26"/>
    <p:sldId id="261" r:id="rId27"/>
    <p:sldId id="262" r:id="rId28"/>
    <p:sldId id="263" r:id="rId29"/>
    <p:sldId id="264" r:id="rId30"/>
    <p:sldId id="265" r:id="rId31"/>
    <p:sldId id="266" r:id="rId32"/>
    <p:sldId id="268" r:id="rId33"/>
    <p:sldId id="270" r:id="rId34"/>
    <p:sldId id="271" r:id="rId35"/>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78" d="100"/>
          <a:sy n="78" d="100"/>
        </p:scale>
        <p:origin x="64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5BBFC757-2110-4A0E-B3B1-9506F7A7B392}" type="datetimeFigureOut">
              <a:rPr lang="en-GB" smtClean="0"/>
              <a:t>16/10/2018</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0AE3195C-724A-4131-A0A8-59306F0B7889}" type="slidenum">
              <a:rPr lang="en-GB" smtClean="0"/>
              <a:t>‹#›</a:t>
            </a:fld>
            <a:endParaRPr lang="en-GB"/>
          </a:p>
        </p:txBody>
      </p:sp>
    </p:spTree>
    <p:extLst>
      <p:ext uri="{BB962C8B-B14F-4D97-AF65-F5344CB8AC3E}">
        <p14:creationId xmlns:p14="http://schemas.microsoft.com/office/powerpoint/2010/main" val="4199421188"/>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ADD63E5-F858-4584-A8D2-06823D7193F2}" type="datetimeFigureOut">
              <a:rPr lang="en-GB" smtClean="0"/>
              <a:t>16/10/2018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375712-06FF-4805-8787-97BA2A19BC3D}" type="slidenum">
              <a:rPr lang="en-GB" smtClean="0"/>
              <a:t>‹#›</a:t>
            </a:fld>
            <a:endParaRPr lang="en-GB"/>
          </a:p>
        </p:txBody>
      </p:sp>
    </p:spTree>
    <p:extLst>
      <p:ext uri="{BB962C8B-B14F-4D97-AF65-F5344CB8AC3E}">
        <p14:creationId xmlns:p14="http://schemas.microsoft.com/office/powerpoint/2010/main" val="954005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ADD63E5-F858-4584-A8D2-06823D7193F2}" type="datetimeFigureOut">
              <a:rPr lang="en-GB" smtClean="0"/>
              <a:t>16/10/2018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375712-06FF-4805-8787-97BA2A19BC3D}" type="slidenum">
              <a:rPr lang="en-GB" smtClean="0"/>
              <a:t>‹#›</a:t>
            </a:fld>
            <a:endParaRPr lang="en-GB"/>
          </a:p>
        </p:txBody>
      </p:sp>
    </p:spTree>
    <p:extLst>
      <p:ext uri="{BB962C8B-B14F-4D97-AF65-F5344CB8AC3E}">
        <p14:creationId xmlns:p14="http://schemas.microsoft.com/office/powerpoint/2010/main" val="25338540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ADD63E5-F858-4584-A8D2-06823D7193F2}" type="datetimeFigureOut">
              <a:rPr lang="en-GB" smtClean="0"/>
              <a:t>16/10/2018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375712-06FF-4805-8787-97BA2A19BC3D}" type="slidenum">
              <a:rPr lang="en-GB" smtClean="0"/>
              <a:t>‹#›</a:t>
            </a:fld>
            <a:endParaRPr lang="en-GB"/>
          </a:p>
        </p:txBody>
      </p:sp>
    </p:spTree>
    <p:extLst>
      <p:ext uri="{BB962C8B-B14F-4D97-AF65-F5344CB8AC3E}">
        <p14:creationId xmlns:p14="http://schemas.microsoft.com/office/powerpoint/2010/main" val="42622949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ADD63E5-F858-4584-A8D2-06823D7193F2}" type="datetimeFigureOut">
              <a:rPr lang="en-GB" smtClean="0"/>
              <a:t>16/10/2018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375712-06FF-4805-8787-97BA2A19BC3D}" type="slidenum">
              <a:rPr lang="en-GB" smtClean="0"/>
              <a:t>‹#›</a:t>
            </a:fld>
            <a:endParaRPr lang="en-GB"/>
          </a:p>
        </p:txBody>
      </p:sp>
    </p:spTree>
    <p:extLst>
      <p:ext uri="{BB962C8B-B14F-4D97-AF65-F5344CB8AC3E}">
        <p14:creationId xmlns:p14="http://schemas.microsoft.com/office/powerpoint/2010/main" val="17618458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ADD63E5-F858-4584-A8D2-06823D7193F2}" type="datetimeFigureOut">
              <a:rPr lang="en-GB" smtClean="0"/>
              <a:t>16/10/2018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9375712-06FF-4805-8787-97BA2A19BC3D}" type="slidenum">
              <a:rPr lang="en-GB" smtClean="0"/>
              <a:t>‹#›</a:t>
            </a:fld>
            <a:endParaRPr lang="en-GB"/>
          </a:p>
        </p:txBody>
      </p:sp>
    </p:spTree>
    <p:extLst>
      <p:ext uri="{BB962C8B-B14F-4D97-AF65-F5344CB8AC3E}">
        <p14:creationId xmlns:p14="http://schemas.microsoft.com/office/powerpoint/2010/main" val="29114370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ADD63E5-F858-4584-A8D2-06823D7193F2}" type="datetimeFigureOut">
              <a:rPr lang="en-GB" smtClean="0"/>
              <a:t>16/10/2018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9375712-06FF-4805-8787-97BA2A19BC3D}" type="slidenum">
              <a:rPr lang="en-GB" smtClean="0"/>
              <a:t>‹#›</a:t>
            </a:fld>
            <a:endParaRPr lang="en-GB"/>
          </a:p>
        </p:txBody>
      </p:sp>
    </p:spTree>
    <p:extLst>
      <p:ext uri="{BB962C8B-B14F-4D97-AF65-F5344CB8AC3E}">
        <p14:creationId xmlns:p14="http://schemas.microsoft.com/office/powerpoint/2010/main" val="13137511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ADD63E5-F858-4584-A8D2-06823D7193F2}" type="datetimeFigureOut">
              <a:rPr lang="en-GB" smtClean="0"/>
              <a:t>16/10/2018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9375712-06FF-4805-8787-97BA2A19BC3D}" type="slidenum">
              <a:rPr lang="en-GB" smtClean="0"/>
              <a:t>‹#›</a:t>
            </a:fld>
            <a:endParaRPr lang="en-GB"/>
          </a:p>
        </p:txBody>
      </p:sp>
    </p:spTree>
    <p:extLst>
      <p:ext uri="{BB962C8B-B14F-4D97-AF65-F5344CB8AC3E}">
        <p14:creationId xmlns:p14="http://schemas.microsoft.com/office/powerpoint/2010/main" val="9780776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ADD63E5-F858-4584-A8D2-06823D7193F2}" type="datetimeFigureOut">
              <a:rPr lang="en-GB" smtClean="0"/>
              <a:t>16/10/2018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375712-06FF-4805-8787-97BA2A19BC3D}" type="slidenum">
              <a:rPr lang="en-GB" smtClean="0"/>
              <a:t>‹#›</a:t>
            </a:fld>
            <a:endParaRPr lang="en-GB"/>
          </a:p>
        </p:txBody>
      </p:sp>
    </p:spTree>
    <p:extLst>
      <p:ext uri="{BB962C8B-B14F-4D97-AF65-F5344CB8AC3E}">
        <p14:creationId xmlns:p14="http://schemas.microsoft.com/office/powerpoint/2010/main" val="888328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ADD63E5-F858-4584-A8D2-06823D7193F2}" type="datetimeFigureOut">
              <a:rPr lang="en-GB" smtClean="0"/>
              <a:t>16/10/2018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375712-06FF-4805-8787-97BA2A19BC3D}" type="slidenum">
              <a:rPr lang="en-GB" smtClean="0"/>
              <a:t>‹#›</a:t>
            </a:fld>
            <a:endParaRPr lang="en-GB"/>
          </a:p>
        </p:txBody>
      </p:sp>
    </p:spTree>
    <p:extLst>
      <p:ext uri="{BB962C8B-B14F-4D97-AF65-F5344CB8AC3E}">
        <p14:creationId xmlns:p14="http://schemas.microsoft.com/office/powerpoint/2010/main" val="26012216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ADD63E5-F858-4584-A8D2-06823D7193F2}" type="datetimeFigureOut">
              <a:rPr lang="en-GB" smtClean="0"/>
              <a:t>16/10/2018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375712-06FF-4805-8787-97BA2A19BC3D}" type="slidenum">
              <a:rPr lang="en-GB" smtClean="0"/>
              <a:t>‹#›</a:t>
            </a:fld>
            <a:endParaRPr lang="en-GB"/>
          </a:p>
        </p:txBody>
      </p:sp>
    </p:spTree>
    <p:extLst>
      <p:ext uri="{BB962C8B-B14F-4D97-AF65-F5344CB8AC3E}">
        <p14:creationId xmlns:p14="http://schemas.microsoft.com/office/powerpoint/2010/main" val="13753654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ADD63E5-F858-4584-A8D2-06823D7193F2}" type="datetimeFigureOut">
              <a:rPr lang="en-GB" smtClean="0"/>
              <a:t>16/10/2018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375712-06FF-4805-8787-97BA2A19BC3D}"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7076171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ADD63E5-F858-4584-A8D2-06823D7193F2}" type="datetimeFigureOut">
              <a:rPr lang="en-GB" smtClean="0"/>
              <a:t>16/10/2018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375712-06FF-4805-8787-97BA2A19BC3D}" type="slidenum">
              <a:rPr lang="en-GB" smtClean="0"/>
              <a:t>‹#›</a:t>
            </a:fld>
            <a:endParaRPr lang="en-GB"/>
          </a:p>
        </p:txBody>
      </p:sp>
    </p:spTree>
    <p:extLst>
      <p:ext uri="{BB962C8B-B14F-4D97-AF65-F5344CB8AC3E}">
        <p14:creationId xmlns:p14="http://schemas.microsoft.com/office/powerpoint/2010/main" val="16071319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ADD63E5-F858-4584-A8D2-06823D7193F2}" type="datetimeFigureOut">
              <a:rPr lang="en-GB" smtClean="0"/>
              <a:t>16/10/2018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375712-06FF-4805-8787-97BA2A19BC3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0944099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ADD63E5-F858-4584-A8D2-06823D7193F2}" type="datetimeFigureOut">
              <a:rPr lang="en-GB" smtClean="0"/>
              <a:t>16/10/2018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375712-06FF-4805-8787-97BA2A19BC3D}" type="slidenum">
              <a:rPr lang="en-GB" smtClean="0"/>
              <a:t>‹#›</a:t>
            </a:fld>
            <a:endParaRPr lang="en-GB"/>
          </a:p>
        </p:txBody>
      </p:sp>
    </p:spTree>
    <p:extLst>
      <p:ext uri="{BB962C8B-B14F-4D97-AF65-F5344CB8AC3E}">
        <p14:creationId xmlns:p14="http://schemas.microsoft.com/office/powerpoint/2010/main" val="2898642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ADD63E5-F858-4584-A8D2-06823D7193F2}" type="datetimeFigureOut">
              <a:rPr lang="en-GB" smtClean="0"/>
              <a:t>16/10/2018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375712-06FF-4805-8787-97BA2A19BC3D}" type="slidenum">
              <a:rPr lang="en-GB" smtClean="0"/>
              <a:t>‹#›</a:t>
            </a:fld>
            <a:endParaRPr lang="en-GB"/>
          </a:p>
        </p:txBody>
      </p:sp>
    </p:spTree>
    <p:extLst>
      <p:ext uri="{BB962C8B-B14F-4D97-AF65-F5344CB8AC3E}">
        <p14:creationId xmlns:p14="http://schemas.microsoft.com/office/powerpoint/2010/main" val="28086032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ADD63E5-F858-4584-A8D2-06823D7193F2}" type="datetimeFigureOut">
              <a:rPr lang="en-GB" smtClean="0"/>
              <a:t>16/10/2018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375712-06FF-4805-8787-97BA2A19BC3D}" type="slidenum">
              <a:rPr lang="en-GB" smtClean="0"/>
              <a:t>‹#›</a:t>
            </a:fld>
            <a:endParaRPr lang="en-GB"/>
          </a:p>
        </p:txBody>
      </p:sp>
    </p:spTree>
    <p:extLst>
      <p:ext uri="{BB962C8B-B14F-4D97-AF65-F5344CB8AC3E}">
        <p14:creationId xmlns:p14="http://schemas.microsoft.com/office/powerpoint/2010/main" val="31471075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ADD63E5-F858-4584-A8D2-06823D7193F2}" type="datetimeFigureOut">
              <a:rPr lang="en-GB" smtClean="0"/>
              <a:t>16/10/2018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9375712-06FF-4805-8787-97BA2A19BC3D}" type="slidenum">
              <a:rPr lang="en-GB" smtClean="0"/>
              <a:t>‹#›</a:t>
            </a:fld>
            <a:endParaRPr lang="en-GB"/>
          </a:p>
        </p:txBody>
      </p:sp>
    </p:spTree>
    <p:extLst>
      <p:ext uri="{BB962C8B-B14F-4D97-AF65-F5344CB8AC3E}">
        <p14:creationId xmlns:p14="http://schemas.microsoft.com/office/powerpoint/2010/main" val="381162966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Person Centred care</a:t>
            </a: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9180419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The challenges facing the NHS are well understood. There are growing numbers of older people and people living with long-term conditions and disabilities. At the same time, health and social care budgets are under increasing pressure. If we are to provide high quality care that affords people the best possible quality of life, we need to rethink the relationship between people and the services that provide their care. </a:t>
            </a:r>
            <a:endParaRPr lang="en-GB" dirty="0"/>
          </a:p>
        </p:txBody>
      </p:sp>
    </p:spTree>
    <p:extLst>
      <p:ext uri="{BB962C8B-B14F-4D97-AF65-F5344CB8AC3E}">
        <p14:creationId xmlns:p14="http://schemas.microsoft.com/office/powerpoint/2010/main" val="29068096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In person-centred care, health and social care professionals work collaboratively with people who use services. </a:t>
            </a:r>
            <a:endParaRPr lang="en-GB" dirty="0" smtClean="0"/>
          </a:p>
          <a:p>
            <a:r>
              <a:rPr lang="en-GB" dirty="0" smtClean="0"/>
              <a:t>Person-centred </a:t>
            </a:r>
            <a:r>
              <a:rPr lang="en-GB" dirty="0"/>
              <a:t>care supports people to develop the knowledge, skills and confidence they need to more effectively manage and make informed decisions about their own health and health care. </a:t>
            </a:r>
            <a:endParaRPr lang="en-GB" dirty="0" smtClean="0"/>
          </a:p>
          <a:p>
            <a:r>
              <a:rPr lang="en-GB" dirty="0" smtClean="0"/>
              <a:t>It </a:t>
            </a:r>
            <a:r>
              <a:rPr lang="en-GB" dirty="0"/>
              <a:t>is coordinated and tailored to the needs of the individual. </a:t>
            </a:r>
            <a:endParaRPr lang="en-GB" dirty="0" smtClean="0"/>
          </a:p>
          <a:p>
            <a:r>
              <a:rPr lang="en-GB" dirty="0"/>
              <a:t>C</a:t>
            </a:r>
            <a:r>
              <a:rPr lang="en-GB" dirty="0" smtClean="0"/>
              <a:t>rucially</a:t>
            </a:r>
            <a:r>
              <a:rPr lang="en-GB" dirty="0"/>
              <a:t>, it ensures that people are always treated with dignity, compassion and respect. </a:t>
            </a:r>
            <a:endParaRPr lang="en-GB" dirty="0"/>
          </a:p>
        </p:txBody>
      </p:sp>
    </p:spTree>
    <p:extLst>
      <p:ext uri="{BB962C8B-B14F-4D97-AF65-F5344CB8AC3E}">
        <p14:creationId xmlns:p14="http://schemas.microsoft.com/office/powerpoint/2010/main" val="28502265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This might seem a common sense vision for any form of health care, but it is not standard practice. </a:t>
            </a:r>
            <a:endParaRPr lang="en-GB" dirty="0" smtClean="0"/>
          </a:p>
          <a:p>
            <a:r>
              <a:rPr lang="en-GB" dirty="0" smtClean="0"/>
              <a:t>Often</a:t>
            </a:r>
            <a:r>
              <a:rPr lang="en-GB" dirty="0"/>
              <a:t>, health care does ‘to’ or ‘for’ people rather than ‘with’ them, finds it difficult to include people in decisions, and views people’s goals only in terms of particular clinical outcomes </a:t>
            </a:r>
            <a:endParaRPr lang="en-GB" dirty="0"/>
          </a:p>
        </p:txBody>
      </p:sp>
    </p:spTree>
    <p:extLst>
      <p:ext uri="{BB962C8B-B14F-4D97-AF65-F5344CB8AC3E}">
        <p14:creationId xmlns:p14="http://schemas.microsoft.com/office/powerpoint/2010/main" val="39041720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Adopting person-centred care as ‘business as usual’ requires fundamental changes to how services are delivered and to roles – not only those of health care professionals, but of patients too – and the relationships between patients, health care professionals and teams. </a:t>
            </a:r>
            <a:endParaRPr lang="en-GB" dirty="0" smtClean="0"/>
          </a:p>
          <a:p>
            <a:r>
              <a:rPr lang="en-GB" dirty="0" smtClean="0"/>
              <a:t>Despite </a:t>
            </a:r>
            <a:r>
              <a:rPr lang="en-GB" dirty="0"/>
              <a:t>the challenges in making this shift, person-centred care does exist, in a modest but growing number of services, with positive outcomes. </a:t>
            </a:r>
            <a:endParaRPr lang="en-GB" dirty="0" smtClean="0"/>
          </a:p>
          <a:p>
            <a:r>
              <a:rPr lang="en-GB" dirty="0" smtClean="0"/>
              <a:t>It </a:t>
            </a:r>
            <a:r>
              <a:rPr lang="en-GB" dirty="0"/>
              <a:t>requires effort, but it certainly is possible.</a:t>
            </a:r>
            <a:endParaRPr lang="en-GB" dirty="0"/>
          </a:p>
        </p:txBody>
      </p:sp>
    </p:spTree>
    <p:extLst>
      <p:ext uri="{BB962C8B-B14F-4D97-AF65-F5344CB8AC3E}">
        <p14:creationId xmlns:p14="http://schemas.microsoft.com/office/powerpoint/2010/main" val="36313344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algn="ctr"/>
            <a:endParaRPr lang="en-GB" sz="3600" dirty="0" smtClean="0"/>
          </a:p>
          <a:p>
            <a:pPr algn="ctr"/>
            <a:endParaRPr lang="en-GB" sz="3600" dirty="0"/>
          </a:p>
          <a:p>
            <a:pPr algn="ctr"/>
            <a:r>
              <a:rPr lang="en-GB" sz="3600" dirty="0" smtClean="0"/>
              <a:t>What is person centred care?</a:t>
            </a:r>
            <a:endParaRPr lang="en-GB" sz="3600" dirty="0"/>
          </a:p>
        </p:txBody>
      </p:sp>
    </p:spTree>
    <p:extLst>
      <p:ext uri="{BB962C8B-B14F-4D97-AF65-F5344CB8AC3E}">
        <p14:creationId xmlns:p14="http://schemas.microsoft.com/office/powerpoint/2010/main" val="4175788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marL="0" indent="0">
              <a:buNone/>
            </a:pPr>
            <a:endParaRPr lang="en-GB" dirty="0" smtClean="0"/>
          </a:p>
          <a:p>
            <a:r>
              <a:rPr lang="en-GB" dirty="0"/>
              <a:t>In the early 1960s, psychologist Carl Rogers was the first to use the term ‘person-centred’, in relation to psychotherapy (and had used ‘client-centred’ as early as the 1950s). </a:t>
            </a:r>
            <a:endParaRPr lang="en-GB" dirty="0" smtClean="0"/>
          </a:p>
          <a:p>
            <a:r>
              <a:rPr lang="en-GB" dirty="0" smtClean="0"/>
              <a:t>Although </a:t>
            </a:r>
            <a:r>
              <a:rPr lang="en-GB" dirty="0"/>
              <a:t>different in many ways from today’s meaning of ‘person-centred care’, a key element that both approaches share is empathy – the professional’s willingness to suspend judgement and appreciate the service user’s perspective. </a:t>
            </a:r>
            <a:endParaRPr lang="en-GB" dirty="0" smtClean="0"/>
          </a:p>
          <a:p>
            <a:r>
              <a:rPr lang="en-GB" dirty="0" smtClean="0"/>
              <a:t>Rogers </a:t>
            </a:r>
            <a:r>
              <a:rPr lang="en-GB" dirty="0"/>
              <a:t>termed this ‘unconditional positive regard’</a:t>
            </a:r>
            <a:endParaRPr lang="en-GB" dirty="0"/>
          </a:p>
          <a:p>
            <a:r>
              <a:rPr lang="en-GB" dirty="0" smtClean="0"/>
              <a:t>Originally used as a counselling technique, Person Centred approaches has now become the basis for good social care practice</a:t>
            </a:r>
          </a:p>
        </p:txBody>
      </p:sp>
    </p:spTree>
    <p:extLst>
      <p:ext uri="{BB962C8B-B14F-4D97-AF65-F5344CB8AC3E}">
        <p14:creationId xmlns:p14="http://schemas.microsoft.com/office/powerpoint/2010/main" val="26710766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The term ‘person centred care’ is used to refer to many different principles and activities and there is no single agreed definition of the concept.</a:t>
            </a:r>
          </a:p>
          <a:p>
            <a:r>
              <a:rPr lang="en-GB" dirty="0" smtClean="0"/>
              <a:t>This is because it is still emerging and evolving.</a:t>
            </a:r>
          </a:p>
          <a:p>
            <a:r>
              <a:rPr lang="en-GB" dirty="0" smtClean="0"/>
              <a:t>It is also because if care is to be person centred then what it looks like will depend on the needs, circumstances and </a:t>
            </a:r>
            <a:r>
              <a:rPr lang="en-GB" dirty="0" err="1" smtClean="0"/>
              <a:t>preferemnces</a:t>
            </a:r>
            <a:r>
              <a:rPr lang="en-GB" dirty="0" smtClean="0"/>
              <a:t> of the individual receiving the care.</a:t>
            </a:r>
          </a:p>
          <a:p>
            <a:r>
              <a:rPr lang="en-GB" dirty="0" smtClean="0"/>
              <a:t>What is important to one person may be </a:t>
            </a:r>
            <a:r>
              <a:rPr lang="en-GB" dirty="0" err="1" smtClean="0"/>
              <a:t>unessary</a:t>
            </a:r>
            <a:r>
              <a:rPr lang="en-GB" dirty="0" smtClean="0"/>
              <a:t> or undesirable to another.</a:t>
            </a:r>
          </a:p>
          <a:p>
            <a:r>
              <a:rPr lang="en-GB" dirty="0" smtClean="0"/>
              <a:t>It may also change over time as the individuals needs change.</a:t>
            </a:r>
            <a:endParaRPr lang="en-GB" dirty="0"/>
          </a:p>
        </p:txBody>
      </p:sp>
    </p:spTree>
    <p:extLst>
      <p:ext uri="{BB962C8B-B14F-4D97-AF65-F5344CB8AC3E}">
        <p14:creationId xmlns:p14="http://schemas.microsoft.com/office/powerpoint/2010/main" val="30649972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Instead </a:t>
            </a:r>
            <a:r>
              <a:rPr lang="en-GB" dirty="0"/>
              <a:t>of offering a concise but inevitably limited definition, the Health Foundation has identified a framework that comprises four principles of person-centred care:* </a:t>
            </a:r>
          </a:p>
          <a:p>
            <a:r>
              <a:rPr lang="en-GB" dirty="0"/>
              <a:t>Affording people dignity, compassion and respect. </a:t>
            </a:r>
          </a:p>
          <a:p>
            <a:r>
              <a:rPr lang="en-GB" dirty="0"/>
              <a:t>Offering coordinated care, support or treatment. </a:t>
            </a:r>
          </a:p>
          <a:p>
            <a:r>
              <a:rPr lang="en-GB" dirty="0"/>
              <a:t>Offering personalised care, support or treatment. </a:t>
            </a:r>
          </a:p>
          <a:p>
            <a:r>
              <a:rPr lang="en-GB" dirty="0"/>
              <a:t>Supporting people to recognise and develop their own strengths and abilities to enable them to live an </a:t>
            </a:r>
            <a:r>
              <a:rPr lang="en-GB" dirty="0" smtClean="0"/>
              <a:t>independent and fulfilling life</a:t>
            </a:r>
            <a:endParaRPr lang="en-GB" dirty="0"/>
          </a:p>
          <a:p>
            <a:endParaRPr lang="en-GB" dirty="0"/>
          </a:p>
        </p:txBody>
      </p:sp>
    </p:spTree>
    <p:extLst>
      <p:ext uri="{BB962C8B-B14F-4D97-AF65-F5344CB8AC3E}">
        <p14:creationId xmlns:p14="http://schemas.microsoft.com/office/powerpoint/2010/main" val="36824465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smtClean="0"/>
          </a:p>
          <a:p>
            <a:endParaRPr lang="en-GB" dirty="0"/>
          </a:p>
          <a:p>
            <a:pPr algn="ctr"/>
            <a:r>
              <a:rPr lang="en-GB" sz="2800" dirty="0" smtClean="0"/>
              <a:t>Why is it important?</a:t>
            </a:r>
            <a:endParaRPr lang="en-GB" sz="2800" dirty="0"/>
          </a:p>
        </p:txBody>
      </p:sp>
    </p:spTree>
    <p:extLst>
      <p:ext uri="{BB962C8B-B14F-4D97-AF65-F5344CB8AC3E}">
        <p14:creationId xmlns:p14="http://schemas.microsoft.com/office/powerpoint/2010/main" val="26745729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Given the current focus on safety and financial targets, some might ask whether person-centred care is a ‘nice to have’ rather than an essential – or at least a lower priority. However, if we turn this thinking around then, according to the four principles </a:t>
            </a:r>
            <a:r>
              <a:rPr lang="en-GB" dirty="0" smtClean="0"/>
              <a:t>are </a:t>
            </a:r>
            <a:r>
              <a:rPr lang="en-GB" dirty="0"/>
              <a:t>we saying it is acceptable for health care to: </a:t>
            </a:r>
          </a:p>
          <a:p>
            <a:r>
              <a:rPr lang="en-GB" dirty="0"/>
              <a:t>fail to offer people dignity, compassion or respect?</a:t>
            </a:r>
          </a:p>
          <a:p>
            <a:r>
              <a:rPr lang="en-GB" dirty="0"/>
              <a:t>be poorly coordinated?</a:t>
            </a:r>
          </a:p>
          <a:p>
            <a:r>
              <a:rPr lang="en-GB" dirty="0"/>
              <a:t>treat patients as a set of diagnoses or symptoms, without taking into account their wider emotional, social and practical needs or those of their carers?</a:t>
            </a:r>
          </a:p>
          <a:p>
            <a:r>
              <a:rPr lang="en-GB" dirty="0"/>
              <a:t>maintain dependency, so that patients fail to recognise and develop their own strengths and abilities and live an independent and fulfilling life?</a:t>
            </a:r>
          </a:p>
          <a:p>
            <a:endParaRPr lang="en-GB" dirty="0"/>
          </a:p>
        </p:txBody>
      </p:sp>
    </p:spTree>
    <p:extLst>
      <p:ext uri="{BB962C8B-B14F-4D97-AF65-F5344CB8AC3E}">
        <p14:creationId xmlns:p14="http://schemas.microsoft.com/office/powerpoint/2010/main" val="29654116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Obviously, most people would answer ‘no’ to these questions. </a:t>
            </a:r>
            <a:endParaRPr lang="en-GB" dirty="0" smtClean="0"/>
          </a:p>
          <a:p>
            <a:r>
              <a:rPr lang="en-GB" dirty="0" smtClean="0"/>
              <a:t>However</a:t>
            </a:r>
            <a:r>
              <a:rPr lang="en-GB" dirty="0"/>
              <a:t>, in addition to the clear ethical rationale, there are also some very practical reasons for adopting person-centred care. </a:t>
            </a:r>
            <a:endParaRPr lang="en-GB" dirty="0" smtClean="0"/>
          </a:p>
          <a:p>
            <a:r>
              <a:rPr lang="en-GB" dirty="0" smtClean="0"/>
              <a:t>Many </a:t>
            </a:r>
            <a:r>
              <a:rPr lang="en-GB" dirty="0"/>
              <a:t>people want to play a more active role in their health care, and there is growing evidence that approaches to person-centred care such as shared decision making and self-management support can improve a range of factors, including patient experience, care quality and health </a:t>
            </a:r>
            <a:r>
              <a:rPr lang="en-GB" dirty="0" smtClean="0"/>
              <a:t>outcomes</a:t>
            </a:r>
            <a:endParaRPr lang="en-GB" dirty="0"/>
          </a:p>
        </p:txBody>
      </p:sp>
    </p:spTree>
    <p:extLst>
      <p:ext uri="{BB962C8B-B14F-4D97-AF65-F5344CB8AC3E}">
        <p14:creationId xmlns:p14="http://schemas.microsoft.com/office/powerpoint/2010/main" val="32349407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a:t>
            </a:r>
            <a:endParaRPr lang="en-GB" dirty="0"/>
          </a:p>
        </p:txBody>
      </p:sp>
      <p:sp>
        <p:nvSpPr>
          <p:cNvPr id="3" name="Content Placeholder 2"/>
          <p:cNvSpPr>
            <a:spLocks noGrp="1"/>
          </p:cNvSpPr>
          <p:nvPr>
            <p:ph idx="1"/>
          </p:nvPr>
        </p:nvSpPr>
        <p:spPr/>
        <p:txBody>
          <a:bodyPr/>
          <a:lstStyle/>
          <a:p>
            <a:r>
              <a:rPr lang="en-GB" dirty="0"/>
              <a:t>Supporting patients with long-term conditions to manage their health and care can improve clinical outcomes</a:t>
            </a:r>
            <a:r>
              <a:rPr lang="en-GB" dirty="0" smtClean="0"/>
              <a:t>. </a:t>
            </a:r>
          </a:p>
          <a:p>
            <a:r>
              <a:rPr lang="en-GB" dirty="0" smtClean="0"/>
              <a:t>When </a:t>
            </a:r>
            <a:r>
              <a:rPr lang="en-GB" dirty="0"/>
              <a:t>people play a more collaborative role in managing their health and care, they are less likely to use emergency hospital </a:t>
            </a:r>
            <a:r>
              <a:rPr lang="en-GB" dirty="0" smtClean="0"/>
              <a:t>services.</a:t>
            </a:r>
          </a:p>
          <a:p>
            <a:r>
              <a:rPr lang="en-GB" dirty="0" smtClean="0"/>
              <a:t>They </a:t>
            </a:r>
            <a:r>
              <a:rPr lang="en-GB" dirty="0"/>
              <a:t>are also more likely to stick to their treatment </a:t>
            </a:r>
            <a:r>
              <a:rPr lang="en-GB" dirty="0" smtClean="0"/>
              <a:t>plans  </a:t>
            </a:r>
          </a:p>
          <a:p>
            <a:r>
              <a:rPr lang="en-GB" dirty="0"/>
              <a:t>T</a:t>
            </a:r>
            <a:r>
              <a:rPr lang="en-GB" dirty="0" smtClean="0"/>
              <a:t>ake </a:t>
            </a:r>
            <a:r>
              <a:rPr lang="en-GB" dirty="0"/>
              <a:t>their medicine correctly</a:t>
            </a:r>
            <a:r>
              <a:rPr lang="en-GB" dirty="0" smtClean="0"/>
              <a:t>. </a:t>
            </a:r>
            <a:endParaRPr lang="en-GB" dirty="0"/>
          </a:p>
          <a:p>
            <a:endParaRPr lang="en-GB" dirty="0"/>
          </a:p>
        </p:txBody>
      </p:sp>
    </p:spTree>
    <p:extLst>
      <p:ext uri="{BB962C8B-B14F-4D97-AF65-F5344CB8AC3E}">
        <p14:creationId xmlns:p14="http://schemas.microsoft.com/office/powerpoint/2010/main" val="19239417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endParaRPr lang="en-GB" dirty="0"/>
          </a:p>
          <a:p>
            <a:r>
              <a:rPr lang="en-GB" dirty="0"/>
              <a:t>Patients who have the opportunity and support to make decisions about their care and treatment in partnership with health professionals are more satisfied with their </a:t>
            </a:r>
            <a:r>
              <a:rPr lang="en-GB" dirty="0" smtClean="0"/>
              <a:t>care</a:t>
            </a:r>
          </a:p>
          <a:p>
            <a:r>
              <a:rPr lang="en-GB" dirty="0"/>
              <a:t>M</a:t>
            </a:r>
            <a:r>
              <a:rPr lang="en-GB" dirty="0" smtClean="0"/>
              <a:t>ore </a:t>
            </a:r>
            <a:r>
              <a:rPr lang="en-GB" dirty="0"/>
              <a:t>likely to choose treatments based on their values and preferences rather than those of their </a:t>
            </a:r>
            <a:r>
              <a:rPr lang="en-GB" dirty="0" smtClean="0"/>
              <a:t>clinician.</a:t>
            </a:r>
          </a:p>
          <a:p>
            <a:r>
              <a:rPr lang="en-GB" dirty="0"/>
              <a:t>T</a:t>
            </a:r>
            <a:r>
              <a:rPr lang="en-GB" dirty="0" smtClean="0"/>
              <a:t>end </a:t>
            </a:r>
            <a:r>
              <a:rPr lang="en-GB" dirty="0"/>
              <a:t>to choose less invasive and costly </a:t>
            </a:r>
            <a:r>
              <a:rPr lang="en-GB" dirty="0" smtClean="0"/>
              <a:t>treatments.</a:t>
            </a:r>
            <a:endParaRPr lang="en-GB" dirty="0"/>
          </a:p>
        </p:txBody>
      </p:sp>
    </p:spTree>
    <p:extLst>
      <p:ext uri="{BB962C8B-B14F-4D97-AF65-F5344CB8AC3E}">
        <p14:creationId xmlns:p14="http://schemas.microsoft.com/office/powerpoint/2010/main" val="36427422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Individuals </a:t>
            </a:r>
            <a:r>
              <a:rPr lang="en-GB" dirty="0"/>
              <a:t>who have more knowledge, skills and confidence to manage their health and health care are more likely to engage in positive health behaviours and to have better health outcomes</a:t>
            </a:r>
            <a:r>
              <a:rPr lang="en-GB" dirty="0" smtClean="0"/>
              <a:t>. </a:t>
            </a:r>
            <a:endParaRPr lang="en-GB" dirty="0"/>
          </a:p>
          <a:p>
            <a:r>
              <a:rPr lang="en-GB" dirty="0" smtClean="0"/>
              <a:t>Person-centred </a:t>
            </a:r>
            <a:r>
              <a:rPr lang="en-GB" dirty="0"/>
              <a:t>care is good for health care professionals too. As patient engagement increases, staff performance and morale see a corresponding increase</a:t>
            </a:r>
            <a:r>
              <a:rPr lang="en-GB" dirty="0" smtClean="0"/>
              <a:t>. </a:t>
            </a:r>
            <a:endParaRPr lang="en-GB" dirty="0"/>
          </a:p>
          <a:p>
            <a:r>
              <a:rPr lang="en-GB" dirty="0"/>
              <a:t>Care that is person-centred should also represent better value for money because it ensures that services are built on the needs and preferences of the people who use them, rather than on the convenience of providers. </a:t>
            </a:r>
          </a:p>
          <a:p>
            <a:endParaRPr lang="en-GB" dirty="0"/>
          </a:p>
        </p:txBody>
      </p:sp>
    </p:spTree>
    <p:extLst>
      <p:ext uri="{BB962C8B-B14F-4D97-AF65-F5344CB8AC3E}">
        <p14:creationId xmlns:p14="http://schemas.microsoft.com/office/powerpoint/2010/main" val="36500138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Collaborative care and support planning</a:t>
            </a:r>
            <a:r>
              <a:rPr lang="en-GB" dirty="0"/>
              <a:t/>
            </a:r>
            <a:br>
              <a:rPr lang="en-GB" dirty="0"/>
            </a:b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A </a:t>
            </a:r>
            <a:r>
              <a:rPr lang="en-GB" dirty="0"/>
              <a:t>way of supporting people with long-term conditions and disabilities to work together with their health care professionals to plan their care. The process involves exploring </a:t>
            </a:r>
            <a:endParaRPr lang="en-GB" dirty="0" smtClean="0"/>
          </a:p>
          <a:p>
            <a:r>
              <a:rPr lang="en-GB" dirty="0" smtClean="0"/>
              <a:t>what </a:t>
            </a:r>
            <a:r>
              <a:rPr lang="en-GB" dirty="0"/>
              <a:t>matters to the person; </a:t>
            </a:r>
            <a:endParaRPr lang="en-GB" dirty="0" smtClean="0"/>
          </a:p>
          <a:p>
            <a:r>
              <a:rPr lang="en-GB" dirty="0" smtClean="0"/>
              <a:t>identifying </a:t>
            </a:r>
            <a:r>
              <a:rPr lang="en-GB" dirty="0"/>
              <a:t>the best treatment, </a:t>
            </a:r>
            <a:endParaRPr lang="en-GB" dirty="0" smtClean="0"/>
          </a:p>
          <a:p>
            <a:r>
              <a:rPr lang="en-GB" dirty="0" smtClean="0"/>
              <a:t>care </a:t>
            </a:r>
            <a:r>
              <a:rPr lang="en-GB" dirty="0"/>
              <a:t>and support; </a:t>
            </a:r>
            <a:r>
              <a:rPr lang="en-GB" dirty="0" smtClean="0"/>
              <a:t> </a:t>
            </a:r>
          </a:p>
          <a:p>
            <a:r>
              <a:rPr lang="en-GB" dirty="0" smtClean="0"/>
              <a:t>supporting </a:t>
            </a:r>
            <a:r>
              <a:rPr lang="en-GB" dirty="0"/>
              <a:t>them to set goals and think about actions they can take to reach them. </a:t>
            </a:r>
          </a:p>
          <a:p>
            <a:r>
              <a:rPr lang="en-GB" dirty="0" smtClean="0"/>
              <a:t>preparing </a:t>
            </a:r>
            <a:r>
              <a:rPr lang="en-GB" dirty="0"/>
              <a:t>for a discussion</a:t>
            </a:r>
          </a:p>
          <a:p>
            <a:r>
              <a:rPr lang="en-GB" dirty="0"/>
              <a:t>having the discussion (with the care and support partner)</a:t>
            </a:r>
          </a:p>
          <a:p>
            <a:r>
              <a:rPr lang="en-GB" dirty="0"/>
              <a:t>writing down the main points from the discussion</a:t>
            </a:r>
          </a:p>
          <a:p>
            <a:r>
              <a:rPr lang="en-GB" dirty="0"/>
              <a:t>review.</a:t>
            </a:r>
          </a:p>
          <a:p>
            <a:endParaRPr lang="en-GB" dirty="0"/>
          </a:p>
        </p:txBody>
      </p:sp>
    </p:spTree>
    <p:extLst>
      <p:ext uri="{BB962C8B-B14F-4D97-AF65-F5344CB8AC3E}">
        <p14:creationId xmlns:p14="http://schemas.microsoft.com/office/powerpoint/2010/main" val="5610522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Person centred care</a:t>
            </a:r>
            <a:endParaRPr lang="en-GB" dirty="0"/>
          </a:p>
        </p:txBody>
      </p:sp>
      <p:sp>
        <p:nvSpPr>
          <p:cNvPr id="3" name="Content Placeholder 2"/>
          <p:cNvSpPr>
            <a:spLocks noGrp="1"/>
          </p:cNvSpPr>
          <p:nvPr>
            <p:ph idx="1"/>
          </p:nvPr>
        </p:nvSpPr>
        <p:spPr/>
        <p:txBody>
          <a:bodyPr>
            <a:normAutofit/>
          </a:bodyPr>
          <a:lstStyle/>
          <a:p>
            <a:endParaRPr lang="en-GB" dirty="0" smtClean="0"/>
          </a:p>
          <a:p>
            <a:endParaRPr lang="en-GB" dirty="0"/>
          </a:p>
          <a:p>
            <a:pPr marL="0" indent="0" algn="ctr">
              <a:buNone/>
            </a:pPr>
            <a:r>
              <a:rPr lang="en-GB" dirty="0"/>
              <a:t> </a:t>
            </a:r>
            <a:r>
              <a:rPr lang="en-GB" dirty="0" smtClean="0"/>
              <a:t>    </a:t>
            </a:r>
            <a:r>
              <a:rPr lang="en-GB" sz="6600" dirty="0" smtClean="0"/>
              <a:t>What does it mean?</a:t>
            </a:r>
            <a:endParaRPr lang="en-GB" sz="6600" dirty="0"/>
          </a:p>
        </p:txBody>
      </p:sp>
    </p:spTree>
    <p:extLst>
      <p:ext uri="{BB962C8B-B14F-4D97-AF65-F5344CB8AC3E}">
        <p14:creationId xmlns:p14="http://schemas.microsoft.com/office/powerpoint/2010/main" val="4995005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smtClean="0"/>
          </a:p>
          <a:p>
            <a:r>
              <a:rPr lang="en-GB" dirty="0" smtClean="0"/>
              <a:t>Care is personalised</a:t>
            </a:r>
          </a:p>
          <a:p>
            <a:r>
              <a:rPr lang="en-GB" dirty="0" smtClean="0"/>
              <a:t>Care is coordinated</a:t>
            </a:r>
          </a:p>
          <a:p>
            <a:r>
              <a:rPr lang="en-GB" dirty="0" smtClean="0"/>
              <a:t>Care is enabling</a:t>
            </a:r>
          </a:p>
          <a:p>
            <a:r>
              <a:rPr lang="en-GB" dirty="0" smtClean="0"/>
              <a:t>Person is treated with dignity, compassion and respect</a:t>
            </a:r>
            <a:endParaRPr lang="en-GB" dirty="0"/>
          </a:p>
        </p:txBody>
      </p:sp>
    </p:spTree>
    <p:extLst>
      <p:ext uri="{BB962C8B-B14F-4D97-AF65-F5344CB8AC3E}">
        <p14:creationId xmlns:p14="http://schemas.microsoft.com/office/powerpoint/2010/main" val="11698747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Whatever the specific care or interventions a person receives, it should be done with these principles in mind. Any example of person-centred care, within any health care experience, will involve a combination of these principles. </a:t>
            </a:r>
          </a:p>
          <a:p>
            <a:r>
              <a:rPr lang="en-GB" dirty="0"/>
              <a:t>If the person is highly dependent – for example, if they are unconscious or otherwise lack capacity – there is likely to be more emphasis on the principles of dignity, compassion and respect, coordination and personalisation. However, even in these cases it is usually possible to practise all four principles to some extent. </a:t>
            </a:r>
          </a:p>
        </p:txBody>
      </p:sp>
    </p:spTree>
    <p:extLst>
      <p:ext uri="{BB962C8B-B14F-4D97-AF65-F5344CB8AC3E}">
        <p14:creationId xmlns:p14="http://schemas.microsoft.com/office/powerpoint/2010/main" val="9657986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B</a:t>
            </a:r>
            <a:r>
              <a:rPr lang="en-GB" dirty="0" smtClean="0">
                <a:effectLst/>
              </a:rPr>
              <a:t>eing person-centred is about focusing care on the needs of the person rather than the needs of the service. </a:t>
            </a:r>
          </a:p>
          <a:p>
            <a:r>
              <a:rPr lang="en-GB" dirty="0" smtClean="0">
                <a:effectLst/>
              </a:rPr>
              <a:t>Most people who need health care these days are not happy just to sit back and let health care staff do what they think is best. </a:t>
            </a:r>
          </a:p>
          <a:p>
            <a:r>
              <a:rPr lang="en-GB" dirty="0" smtClean="0">
                <a:effectLst/>
              </a:rPr>
              <a:t>They have their own views on what is best for them and their own priorities in life. </a:t>
            </a:r>
          </a:p>
          <a:p>
            <a:r>
              <a:rPr lang="en-GB" dirty="0" smtClean="0">
                <a:effectLst/>
              </a:rPr>
              <a:t>So as health care workers, we have to be flexible to meet their needs – we have to make our system suit them, rather than the other way round (RCN,2015)</a:t>
            </a:r>
            <a:endParaRPr lang="en-GB" dirty="0"/>
          </a:p>
        </p:txBody>
      </p:sp>
    </p:spTree>
    <p:extLst>
      <p:ext uri="{BB962C8B-B14F-4D97-AF65-F5344CB8AC3E}">
        <p14:creationId xmlns:p14="http://schemas.microsoft.com/office/powerpoint/2010/main" val="7591092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2000" dirty="0" smtClean="0"/>
              <a:t>The </a:t>
            </a:r>
            <a:r>
              <a:rPr lang="en-GB" sz="2000" dirty="0"/>
              <a:t>principle of being enabling is rather different from the others. A health care provider could feasibly uphold the other three principles without the person’s input. They could work on behalf of the population they serve to ensure that people are treated with dignity and receive services that are better coordinated and personalised to fit around their needs. </a:t>
            </a:r>
          </a:p>
          <a:p>
            <a:endParaRPr lang="en-GB" dirty="0"/>
          </a:p>
        </p:txBody>
      </p:sp>
    </p:spTree>
    <p:extLst>
      <p:ext uri="{BB962C8B-B14F-4D97-AF65-F5344CB8AC3E}">
        <p14:creationId xmlns:p14="http://schemas.microsoft.com/office/powerpoint/2010/main" val="38546642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But for care to be enabling, the relationship between health care professionals and patients needs to be a partnership rather than the professional being the expert while the patient simply follows their instructions. It is a relationship in which health care professionals and patients work together to: </a:t>
            </a:r>
          </a:p>
          <a:p>
            <a:r>
              <a:rPr lang="en-GB" dirty="0"/>
              <a:t>understand what is important to the person </a:t>
            </a:r>
          </a:p>
          <a:p>
            <a:r>
              <a:rPr lang="en-GB" dirty="0"/>
              <a:t>make decisions about their care and treatment </a:t>
            </a:r>
          </a:p>
          <a:p>
            <a:r>
              <a:rPr lang="en-GB" dirty="0"/>
              <a:t>identify and achieve their goals. </a:t>
            </a:r>
          </a:p>
          <a:p>
            <a:endParaRPr lang="en-GB" dirty="0"/>
          </a:p>
        </p:txBody>
      </p:sp>
    </p:spTree>
    <p:extLst>
      <p:ext uri="{BB962C8B-B14F-4D97-AF65-F5344CB8AC3E}">
        <p14:creationId xmlns:p14="http://schemas.microsoft.com/office/powerpoint/2010/main" val="28669772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Health care professionals, health and care workers, peer support workers and others, have a role in supporting people to develop the knowledge, skills and confidence they need to fully participate in this partnership.</a:t>
            </a:r>
          </a:p>
        </p:txBody>
      </p:sp>
    </p:spTree>
    <p:extLst>
      <p:ext uri="{BB962C8B-B14F-4D97-AF65-F5344CB8AC3E}">
        <p14:creationId xmlns:p14="http://schemas.microsoft.com/office/powerpoint/2010/main" val="22704243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952875" y="344465"/>
            <a:ext cx="5116984" cy="2917719"/>
          </a:xfrm>
        </p:spPr>
      </p:pic>
      <p:sp>
        <p:nvSpPr>
          <p:cNvPr id="5" name="Rectangle 4"/>
          <p:cNvSpPr/>
          <p:nvPr/>
        </p:nvSpPr>
        <p:spPr>
          <a:xfrm>
            <a:off x="343930" y="5053052"/>
            <a:ext cx="11504140" cy="1661993"/>
          </a:xfrm>
          <a:prstGeom prst="rect">
            <a:avLst/>
          </a:prstGeom>
        </p:spPr>
        <p:txBody>
          <a:bodyPr wrap="square">
            <a:spAutoFit/>
          </a:bodyPr>
          <a:lstStyle/>
          <a:p>
            <a:r>
              <a:rPr lang="en-GB" sz="2800" dirty="0" smtClean="0"/>
              <a:t>Person-centred </a:t>
            </a:r>
            <a:r>
              <a:rPr lang="en-GB" sz="2800" dirty="0"/>
              <a:t>care is about developing a plan of care with people that fits with what that person is ready, willing and able to action. Let's take helping someone to quit smoking as an example.</a:t>
            </a:r>
            <a:r>
              <a:rPr lang="en-GB" sz="2800" dirty="0" smtClean="0">
                <a:solidFill>
                  <a:srgbClr val="FFFFFF"/>
                </a:solidFill>
                <a:effectLst/>
              </a:rPr>
              <a:t> fits </a:t>
            </a:r>
            <a:r>
              <a:rPr lang="en-GB" dirty="0" smtClean="0">
                <a:solidFill>
                  <a:srgbClr val="FFFFFF"/>
                </a:solidFill>
                <a:effectLst/>
              </a:rPr>
              <a:t>with what that person is ready, willing and able to action. Let's take helping someone to quit smoking as an example.</a:t>
            </a:r>
            <a:endParaRPr lang="en-GB" dirty="0"/>
          </a:p>
        </p:txBody>
      </p:sp>
    </p:spTree>
    <p:extLst>
      <p:ext uri="{BB962C8B-B14F-4D97-AF65-F5344CB8AC3E}">
        <p14:creationId xmlns:p14="http://schemas.microsoft.com/office/powerpoint/2010/main" val="16854644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a:bodyPr>
          <a:lstStyle/>
          <a:p>
            <a:r>
              <a:rPr lang="en-GB" sz="3600" dirty="0"/>
              <a:t>Person-centred care means the person is an equal partner in planning their care. It is important to find out what they know, what </a:t>
            </a:r>
            <a:r>
              <a:rPr lang="en-GB" sz="3600" dirty="0" smtClean="0"/>
              <a:t>they have </a:t>
            </a:r>
            <a:r>
              <a:rPr lang="en-GB" sz="3600" dirty="0"/>
              <a:t>tried before, what </a:t>
            </a:r>
            <a:r>
              <a:rPr lang="en-GB" sz="3600" dirty="0" smtClean="0"/>
              <a:t>they are </a:t>
            </a:r>
            <a:r>
              <a:rPr lang="en-GB" sz="3600" dirty="0"/>
              <a:t>willing to do now and what they think they can </a:t>
            </a:r>
            <a:r>
              <a:rPr lang="en-GB" sz="3600" dirty="0" smtClean="0"/>
              <a:t>manage </a:t>
            </a:r>
            <a:r>
              <a:rPr lang="en-GB" sz="3600" dirty="0"/>
              <a:t>over an extended period of time</a:t>
            </a:r>
            <a:r>
              <a:rPr lang="en-GB" sz="3600" dirty="0" smtClean="0"/>
              <a:t>.</a:t>
            </a:r>
          </a:p>
          <a:p>
            <a:endParaRPr lang="en-GB" sz="3600" dirty="0" smtClean="0"/>
          </a:p>
          <a:p>
            <a:endParaRPr lang="en-GB" dirty="0"/>
          </a:p>
          <a:p>
            <a:endParaRPr lang="en-GB" dirty="0"/>
          </a:p>
        </p:txBody>
      </p:sp>
    </p:spTree>
    <p:extLst>
      <p:ext uri="{BB962C8B-B14F-4D97-AF65-F5344CB8AC3E}">
        <p14:creationId xmlns:p14="http://schemas.microsoft.com/office/powerpoint/2010/main" val="22416071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smtClean="0">
                <a:effectLst/>
              </a:rPr>
              <a:t>That doesn’t mean that ‘what the person says, goes’, but it does mean that we have to take into consideration and act on what people want when we plan and deliver their care.</a:t>
            </a:r>
          </a:p>
          <a:p>
            <a:r>
              <a:rPr lang="en-GB" dirty="0" smtClean="0">
                <a:effectLst/>
              </a:rPr>
              <a:t>We cannot always assume, however, that a person will tell us what he or she thinks or wants. There are many reasons why people may feel awkward about this, or they may live with a mental health condition, dementia or physical or learning disability that makes communication challenging. </a:t>
            </a:r>
            <a:endParaRPr lang="en-GB" dirty="0"/>
          </a:p>
        </p:txBody>
      </p:sp>
    </p:spTree>
    <p:extLst>
      <p:ext uri="{BB962C8B-B14F-4D97-AF65-F5344CB8AC3E}">
        <p14:creationId xmlns:p14="http://schemas.microsoft.com/office/powerpoint/2010/main" val="33556080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effectLst/>
              </a:rPr>
              <a:t>So we may have to ask them what they want, using appropriate communication methods to actively encourage them to participate in their own care and be real partners in the decisions that are made. </a:t>
            </a:r>
          </a:p>
          <a:p>
            <a:r>
              <a:rPr lang="en-GB" dirty="0" smtClean="0">
                <a:effectLst/>
              </a:rPr>
              <a:t>To support them with this, we need to make sure they get information in a format that is acceptable to them to help them make decisions about their care and treatment and to agree – or disagree – with the treatment plan that is developing. </a:t>
            </a:r>
          </a:p>
          <a:p>
            <a:r>
              <a:rPr lang="en-GB" dirty="0" smtClean="0">
                <a:effectLst/>
              </a:rPr>
              <a:t>We should always be prepared to negotiate with patients/clients to agree a plan that is acceptable to them and the health care team.</a:t>
            </a:r>
          </a:p>
          <a:p>
            <a:endParaRPr lang="en-GB" dirty="0"/>
          </a:p>
        </p:txBody>
      </p:sp>
    </p:spTree>
    <p:extLst>
      <p:ext uri="{BB962C8B-B14F-4D97-AF65-F5344CB8AC3E}">
        <p14:creationId xmlns:p14="http://schemas.microsoft.com/office/powerpoint/2010/main" val="9823669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effectLst/>
              </a:rPr>
              <a:t>Being person-centred means that when we plan care with the person, we think about the effect of what we’re doing on the person as a whole. </a:t>
            </a:r>
          </a:p>
          <a:p>
            <a:r>
              <a:rPr lang="en-GB" dirty="0" smtClean="0">
                <a:effectLst/>
              </a:rPr>
              <a:t>Think, for example, of a young female health care assistant planning to bathe an older man. The ‘mechanics’ of the procedure are very straightforward – ensure the water temperature and depth are appropriate, ensure the bath hoist is working and is used properly, make sure the person’s dignity is protected, end up with the person being clean and refreshed. The health care assistant is perfectly competent to ensure all these issues are addressed.</a:t>
            </a:r>
            <a:endParaRPr lang="en-GB" dirty="0"/>
          </a:p>
        </p:txBody>
      </p:sp>
    </p:spTree>
    <p:extLst>
      <p:ext uri="{BB962C8B-B14F-4D97-AF65-F5344CB8AC3E}">
        <p14:creationId xmlns:p14="http://schemas.microsoft.com/office/powerpoint/2010/main" val="9770725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effectLst/>
              </a:rPr>
              <a:t>But what might the older man feel about being bathed by a young woman who might be no older than his own daughter, or even granddaughter? </a:t>
            </a:r>
          </a:p>
          <a:p>
            <a:r>
              <a:rPr lang="en-GB" dirty="0" smtClean="0">
                <a:effectLst/>
              </a:rPr>
              <a:t>Will it make him feel helpless, humiliated, useless? </a:t>
            </a:r>
          </a:p>
          <a:p>
            <a:r>
              <a:rPr lang="en-GB" dirty="0"/>
              <a:t>D</a:t>
            </a:r>
            <a:r>
              <a:rPr lang="en-GB" dirty="0" smtClean="0">
                <a:effectLst/>
              </a:rPr>
              <a:t>oes he want a bath in the first place? When we begin to think of the care we give in this way – of the effect of what we are doing on the whole person – we are giving care in a person-centred way. And that might mean compromise – the health care assistant might, for instance,  negotiate with the man and agree that for today, a wash from a basin at the bedside or the bathroom will be sufficient.</a:t>
            </a:r>
            <a:endParaRPr lang="en-GB" dirty="0"/>
          </a:p>
        </p:txBody>
      </p:sp>
    </p:spTree>
    <p:extLst>
      <p:ext uri="{BB962C8B-B14F-4D97-AF65-F5344CB8AC3E}">
        <p14:creationId xmlns:p14="http://schemas.microsoft.com/office/powerpoint/2010/main" val="31102075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effectLst/>
              </a:rPr>
              <a:t>Being person-centred means that we always have the person’s safety, comfort and well-being uppermost in our mind. There is much we can do to promote people’s safety.</a:t>
            </a:r>
          </a:p>
          <a:p>
            <a:r>
              <a:rPr lang="en-GB" dirty="0" smtClean="0">
                <a:effectLst/>
              </a:rPr>
              <a:t>Ensuring people are comfortable calls for us to be aware of the things that can cause discomfort – feeling cold or hot, having a thirst or being hungry, being in pain or having an itch, needing to go to the toilet or change a sitting position, for instance –  and taking steps to relieve them.  Having people’s well-being uppermost means that nothing we do – or don’t do – causes the person any physical, emotional or social harm.</a:t>
            </a:r>
            <a:endParaRPr lang="en-GB" dirty="0"/>
          </a:p>
        </p:txBody>
      </p:sp>
    </p:spTree>
    <p:extLst>
      <p:ext uri="{BB962C8B-B14F-4D97-AF65-F5344CB8AC3E}">
        <p14:creationId xmlns:p14="http://schemas.microsoft.com/office/powerpoint/2010/main" val="38001643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effectLst/>
              </a:rPr>
              <a:t>And being person-centred means being aware of a person’s emotional and spiritual well-being. Spiritual care is not just about religious beliefs and practices: it also reflects a person’s values, relationships and need for self-expression</a:t>
            </a:r>
            <a:endParaRPr lang="en-GB" dirty="0"/>
          </a:p>
        </p:txBody>
      </p:sp>
    </p:spTree>
    <p:extLst>
      <p:ext uri="{BB962C8B-B14F-4D97-AF65-F5344CB8AC3E}">
        <p14:creationId xmlns:p14="http://schemas.microsoft.com/office/powerpoint/2010/main" val="20486942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t>
            </a:r>
            <a:r>
              <a:rPr lang="en-GB" dirty="0" smtClean="0"/>
              <a:t>erson-centred care</a:t>
            </a:r>
            <a:endParaRPr lang="en-GB" dirty="0"/>
          </a:p>
        </p:txBody>
      </p:sp>
      <p:sp>
        <p:nvSpPr>
          <p:cNvPr id="3" name="Content Placeholder 2"/>
          <p:cNvSpPr>
            <a:spLocks noGrp="1"/>
          </p:cNvSpPr>
          <p:nvPr>
            <p:ph idx="1"/>
          </p:nvPr>
        </p:nvSpPr>
        <p:spPr/>
        <p:txBody>
          <a:bodyPr>
            <a:normAutofit/>
          </a:bodyPr>
          <a:lstStyle/>
          <a:p>
            <a:r>
              <a:rPr lang="en-GB" sz="2000" dirty="0"/>
              <a:t>H</a:t>
            </a:r>
            <a:r>
              <a:rPr lang="en-GB" sz="2000" dirty="0" smtClean="0"/>
              <a:t>ealth </a:t>
            </a:r>
            <a:r>
              <a:rPr lang="en-GB" sz="2000" dirty="0"/>
              <a:t>and social care professionals work collaboratively with people who use services. </a:t>
            </a:r>
            <a:endParaRPr lang="en-GB" sz="2000" dirty="0" smtClean="0"/>
          </a:p>
          <a:p>
            <a:r>
              <a:rPr lang="en-GB" sz="2000" dirty="0" smtClean="0"/>
              <a:t>Person-centred </a:t>
            </a:r>
            <a:r>
              <a:rPr lang="en-GB" sz="2000" dirty="0"/>
              <a:t>care supports people to develop the knowledge, skills and confidence they need to more effectively manage and make informed decisions about their own health and health care. </a:t>
            </a:r>
            <a:endParaRPr lang="en-GB" sz="2000" dirty="0" smtClean="0"/>
          </a:p>
          <a:p>
            <a:r>
              <a:rPr lang="en-GB" sz="2000" dirty="0" smtClean="0"/>
              <a:t>It </a:t>
            </a:r>
            <a:r>
              <a:rPr lang="en-GB" sz="2000" dirty="0"/>
              <a:t>is coordinated and tailored to the needs of the individual. </a:t>
            </a:r>
          </a:p>
          <a:p>
            <a:r>
              <a:rPr lang="en-GB" sz="2000" dirty="0"/>
              <a:t>I</a:t>
            </a:r>
            <a:r>
              <a:rPr lang="en-GB" sz="2000" dirty="0" smtClean="0"/>
              <a:t>t </a:t>
            </a:r>
            <a:r>
              <a:rPr lang="en-GB" sz="2000" dirty="0"/>
              <a:t>ensures that people are always treated with dignity, compassion and respect. </a:t>
            </a:r>
          </a:p>
        </p:txBody>
      </p:sp>
    </p:spTree>
    <p:extLst>
      <p:ext uri="{BB962C8B-B14F-4D97-AF65-F5344CB8AC3E}">
        <p14:creationId xmlns:p14="http://schemas.microsoft.com/office/powerpoint/2010/main" val="16949945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a:p>
            <a:r>
              <a:rPr lang="en-GB" sz="2000" dirty="0"/>
              <a:t>Patients who have the opportunity and support to make decisions about their care and treatment in partnership with health professionals are more satisfied with their care</a:t>
            </a:r>
            <a:r>
              <a:rPr lang="en-GB" sz="2000" dirty="0" smtClean="0"/>
              <a:t>,</a:t>
            </a:r>
          </a:p>
          <a:p>
            <a:r>
              <a:rPr lang="en-GB" sz="2000" dirty="0"/>
              <a:t>A</a:t>
            </a:r>
            <a:r>
              <a:rPr lang="en-GB" sz="2000" dirty="0" smtClean="0"/>
              <a:t>re </a:t>
            </a:r>
            <a:r>
              <a:rPr lang="en-GB" sz="2000" dirty="0"/>
              <a:t>more likely to choose treatments based on their values and preferences rather than those of their clinician</a:t>
            </a:r>
            <a:r>
              <a:rPr lang="en-GB" sz="2000" dirty="0" smtClean="0"/>
              <a:t>,</a:t>
            </a:r>
          </a:p>
          <a:p>
            <a:r>
              <a:rPr lang="en-GB" sz="2000" dirty="0"/>
              <a:t>T</a:t>
            </a:r>
            <a:r>
              <a:rPr lang="en-GB" sz="2000" dirty="0" smtClean="0"/>
              <a:t>end </a:t>
            </a:r>
            <a:r>
              <a:rPr lang="en-GB" sz="2000" dirty="0"/>
              <a:t>to choose less invasive and costly </a:t>
            </a:r>
            <a:r>
              <a:rPr lang="en-GB" sz="2000" dirty="0" smtClean="0"/>
              <a:t>treatments (De Silva 2012)</a:t>
            </a:r>
          </a:p>
          <a:p>
            <a:endParaRPr lang="en-GB" dirty="0" smtClean="0"/>
          </a:p>
          <a:p>
            <a:pPr marL="0" indent="0">
              <a:buNone/>
            </a:pPr>
            <a:endParaRPr lang="en-GB" dirty="0"/>
          </a:p>
          <a:p>
            <a:endParaRPr lang="en-GB" dirty="0"/>
          </a:p>
        </p:txBody>
      </p:sp>
    </p:spTree>
    <p:extLst>
      <p:ext uri="{BB962C8B-B14F-4D97-AF65-F5344CB8AC3E}">
        <p14:creationId xmlns:p14="http://schemas.microsoft.com/office/powerpoint/2010/main" val="75498960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2000" dirty="0" smtClean="0"/>
              <a:t>Today, person-centred care is also central to the policies of the four UK countries. </a:t>
            </a:r>
          </a:p>
          <a:p>
            <a:r>
              <a:rPr lang="en-GB" sz="2000" dirty="0" smtClean="0"/>
              <a:t>The Health and Social Care Act 2012 imposes a legal duty for NHS England and clinical commissioning groups (CCGs) to involve patients in their care.</a:t>
            </a:r>
            <a:endParaRPr lang="en-GB" sz="2000" dirty="0"/>
          </a:p>
          <a:p>
            <a:r>
              <a:rPr lang="en-GB" sz="2000" dirty="0" smtClean="0"/>
              <a:t>Vision 2020 for Scotland has a focus on supported self-management. Northern Ireland’s 2020 quality strategy cites ‘patient and client focus’ as one of its three main areas of focus, while the Welsh White Paper </a:t>
            </a:r>
            <a:r>
              <a:rPr lang="en-GB" sz="2000" i="1" dirty="0" smtClean="0"/>
              <a:t>The listening organisation </a:t>
            </a:r>
            <a:r>
              <a:rPr lang="en-GB" sz="2000" dirty="0" smtClean="0"/>
              <a:t>focuses exclusively on ‘ensuring care is person-centred in NHS Wales’.</a:t>
            </a:r>
          </a:p>
          <a:p>
            <a:endParaRPr lang="en-GB" dirty="0"/>
          </a:p>
        </p:txBody>
      </p:sp>
    </p:spTree>
    <p:extLst>
      <p:ext uri="{BB962C8B-B14F-4D97-AF65-F5344CB8AC3E}">
        <p14:creationId xmlns:p14="http://schemas.microsoft.com/office/powerpoint/2010/main" val="373866830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69</TotalTime>
  <Words>1989</Words>
  <Application>Microsoft Office PowerPoint</Application>
  <PresentationFormat>Widescreen</PresentationFormat>
  <Paragraphs>112</Paragraphs>
  <Slides>34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Arial</vt:lpstr>
      <vt:lpstr>Calibri</vt:lpstr>
      <vt:lpstr>Trebuchet MS</vt:lpstr>
      <vt:lpstr>Wingdings 3</vt:lpstr>
      <vt:lpstr>Facet</vt:lpstr>
      <vt:lpstr>Person Centred care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Examples</vt:lpstr>
      <vt:lpstr>PowerPoint Presentation</vt:lpstr>
      <vt:lpstr>PowerPoint Presentation</vt:lpstr>
      <vt:lpstr>Collaborative care and support planning </vt:lpstr>
      <vt:lpstr>Person centred care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Person-centred care</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 Centred care</dc:title>
  <dc:creator>Karen Burton</dc:creator>
  <cp:lastModifiedBy>Karen Burton</cp:lastModifiedBy>
  <cp:revision>4</cp:revision>
  <cp:lastPrinted>2018-10-15T15:36:12Z</cp:lastPrinted>
  <dcterms:created xsi:type="dcterms:W3CDTF">2018-06-27T08:19:30Z</dcterms:created>
  <dcterms:modified xsi:type="dcterms:W3CDTF">2018-10-16T09:02:43Z</dcterms:modified>
</cp:coreProperties>
</file>