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231C55-F7A5-A6D6-C8B4-04463453D2FD}" v="77" dt="2026-06-13T14:25:29.701"/>
    <p1510:client id="{51047D6E-1855-154E-927D-91A8040A1D7F}" v="262" dt="2026-06-14T11:51:34.6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6/14/2026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6/14/2026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6/14/2026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s://assets.publishing.service.gov.uk/media/5a7baa00ed915d4147621d62/The_relationship_between_wellbeing_and_health.pdf" TargetMode="External"/><Relationship Id="rId3" Type="http://schemas.openxmlformats.org/officeDocument/2006/relationships/hyperlink" Target="https://dictionary.cambridge.org/dictionary/english/lifestyle" TargetMode="External"/><Relationship Id="rId7" Type="http://schemas.openxmlformats.org/officeDocument/2006/relationships/hyperlink" Target="https://doi.org/10.3726/b21409" TargetMode="External"/><Relationship Id="rId12" Type="http://schemas.openxmlformats.org/officeDocument/2006/relationships/hyperlink" Target="https://www.nhs.uk/live-well/healthy-weight/childrens-weight/healthy-weight-children-advice-for-parents/?utm_source=chatgpt.com" TargetMode="External"/><Relationship Id="rId2" Type="http://schemas.openxmlformats.org/officeDocument/2006/relationships/hyperlink" Target="https://doi.org/10.1371/journal.pone.0272948" TargetMode="External"/><Relationship Id="rId1" Type="http://schemas.openxmlformats.org/officeDocument/2006/relationships/slideLayout" Target="../slideLayouts/slideLayout2.xml"/><Relationship Id="rId6" Type="http://schemas.openxmlformats.org/officeDocument/2006/relationships/hyperlink" Target="https://doi.org/10.1016/j.chiabu.2019.104089" TargetMode="External"/><Relationship Id="rId11" Type="http://schemas.openxmlformats.org/officeDocument/2006/relationships/hyperlink" Target="https://www.mentalhealth.org.uk/explore-mental-health/blogs/what-well-being-how-can-we-measure-it-and-how-can-we-support-people-improve-it" TargetMode="External"/><Relationship Id="rId5" Type="http://schemas.openxmlformats.org/officeDocument/2006/relationships/hyperlink" Target="https://www.cypcs.org.uk/rights/uncrc/articles/article-24/?utm_source=chatgpt.com" TargetMode="External"/><Relationship Id="rId10" Type="http://schemas.openxmlformats.org/officeDocument/2006/relationships/hyperlink" Target="https://doi.org/10.4324/9781315646206" TargetMode="External"/><Relationship Id="rId4" Type="http://schemas.openxmlformats.org/officeDocument/2006/relationships/hyperlink" Target="https://www.childcomwales.org.uk/our-work/policy-positions/child-poverty/?utm_source=chatgpt.com" TargetMode="External"/><Relationship Id="rId9" Type="http://schemas.openxmlformats.org/officeDocument/2006/relationships/hyperlink" Target="https://ezproxy.uwtsd.ac.uk/login?url=https://www.vlebooks.com/product/openreader?id=TrinityStD&amp;accId=8886856&amp;isbn=9781492580782&amp;uid=%5Eu" TargetMode="External"/></Relationships>
</file>

<file path=ppt/slides/_rels/slide7.xml.rels><?xml version="1.0" encoding="UTF-8" standalone="yes"?>
<Relationships xmlns="http://schemas.openxmlformats.org/package/2006/relationships"><Relationship Id="rId8" Type="http://schemas.openxmlformats.org/officeDocument/2006/relationships/hyperlink" Target="https://www.gov.wales/free-breakfast-primary-schools?utm_source=chatgpt.com" TargetMode="External"/><Relationship Id="rId3" Type="http://schemas.openxmlformats.org/officeDocument/2006/relationships/hyperlink" Target="https://safeguarding-guide.nhs.uk/context-of-NHS-safeguarding/s2-07/" TargetMode="External"/><Relationship Id="rId7" Type="http://schemas.openxmlformats.org/officeDocument/2006/relationships/hyperlink" Target="https://www.gov.wales/sites/default/files/publications/2021-09/a-healthier-wales-our-plan-for-health-and-social-care.pdf" TargetMode="External"/><Relationship Id="rId12" Type="http://schemas.openxmlformats.org/officeDocument/2006/relationships/hyperlink" Target="https://www.who.int/data/gho/data/major-themes/health-and-well-being" TargetMode="External"/><Relationship Id="rId2" Type="http://schemas.openxmlformats.org/officeDocument/2006/relationships/hyperlink" Target="https://www.nhs.uk/every-mind-matters/supporting-others/childrens-mental-health/" TargetMode="External"/><Relationship Id="rId1" Type="http://schemas.openxmlformats.org/officeDocument/2006/relationships/slideLayout" Target="../slideLayouts/slideLayout2.xml"/><Relationship Id="rId6" Type="http://schemas.openxmlformats.org/officeDocument/2006/relationships/hyperlink" Target="https://hwb.gov.wales/curriculum-for-wales/health-and-well-being/statements-of-what-matters/?utm_source=chatgpt.com" TargetMode="External"/><Relationship Id="rId11" Type="http://schemas.openxmlformats.org/officeDocument/2006/relationships/hyperlink" Target="https://www.who.int/news-room/questions-and-answers/item/determinants-of-health" TargetMode="External"/><Relationship Id="rId5" Type="http://schemas.openxmlformats.org/officeDocument/2006/relationships/hyperlink" Target="https://www.kingsfund.org.uk/" TargetMode="External"/><Relationship Id="rId10" Type="http://schemas.openxmlformats.org/officeDocument/2006/relationships/hyperlink" Target="https://www.gov.wales/sites/default/files/statistics-and-research/2025-10/wellbeing-wales-2025-easy-read-216.pdf" TargetMode="External"/><Relationship Id="rId4" Type="http://schemas.openxmlformats.org/officeDocument/2006/relationships/hyperlink" Target="https://learning.nspcc.org.uk/child-health-development" TargetMode="External"/><Relationship Id="rId9" Type="http://schemas.openxmlformats.org/officeDocument/2006/relationships/hyperlink" Target="https://www.gov.wales/child-poverty-strategy-wales-2024-html?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30507" y="259376"/>
            <a:ext cx="10337493" cy="4636874"/>
          </a:xfrm>
        </p:spPr>
        <p:txBody>
          <a:bodyPr>
            <a:normAutofit/>
          </a:bodyPr>
          <a:lstStyle/>
          <a:p>
            <a:pPr algn="l"/>
            <a:r>
              <a:rPr lang="en-GB" sz="1800">
                <a:highlight>
                  <a:srgbClr val="FFFFFF"/>
                </a:highlight>
                <a:latin typeface="Aptos"/>
              </a:rPr>
              <a:t>Student number 2501327</a:t>
            </a:r>
            <a:endParaRPr lang="en-US" sz="1800">
              <a:highlight>
                <a:srgbClr val="C6C6C6"/>
              </a:highlight>
              <a:latin typeface="Aptos"/>
            </a:endParaRPr>
          </a:p>
          <a:p>
            <a:pPr algn="l"/>
            <a:r>
              <a:rPr lang="en-GB" sz="1800">
                <a:highlight>
                  <a:srgbClr val="FFFFFF"/>
                </a:highlight>
                <a:latin typeface="Aptos"/>
              </a:rPr>
              <a:t>Word count </a:t>
            </a:r>
            <a:endParaRPr lang="en-US" sz="1800">
              <a:highlight>
                <a:srgbClr val="C6C6C6"/>
              </a:highlight>
              <a:latin typeface="Aptos"/>
            </a:endParaRPr>
          </a:p>
          <a:p>
            <a:pPr algn="l"/>
            <a:r>
              <a:rPr lang="en-GB" sz="1800">
                <a:highlight>
                  <a:srgbClr val="FFFFFF"/>
                </a:highlight>
                <a:latin typeface="Aptos"/>
              </a:rPr>
              <a:t>Module code ECEY5009</a:t>
            </a:r>
            <a:endParaRPr lang="en-US" sz="1800">
              <a:highlight>
                <a:srgbClr val="C6C6C6"/>
              </a:highlight>
              <a:latin typeface="Aptos"/>
            </a:endParaRPr>
          </a:p>
          <a:p>
            <a:pPr algn="l"/>
            <a:r>
              <a:rPr lang="en-GB" sz="1800" dirty="0">
                <a:highlight>
                  <a:srgbClr val="FFFFFF"/>
                </a:highlight>
                <a:latin typeface="Aptos"/>
              </a:rPr>
              <a:t>Health, Wellbeing and </a:t>
            </a:r>
            <a:r>
              <a:rPr lang="en-GB" sz="1800">
                <a:highlight>
                  <a:srgbClr val="FFFFFF"/>
                </a:highlight>
                <a:latin typeface="Aptos"/>
              </a:rPr>
              <a:t>Lifestyles</a:t>
            </a:r>
            <a:endParaRPr lang="en-GB" sz="1800" dirty="0">
              <a:highlight>
                <a:srgbClr val="FFFFFF"/>
              </a:highlight>
              <a:latin typeface="Aptos"/>
            </a:endParaRPr>
          </a:p>
          <a:p>
            <a:br>
              <a:rPr lang="en-GB" sz="1800" dirty="0">
                <a:highlight>
                  <a:srgbClr val="FFFFFF"/>
                </a:highlight>
                <a:latin typeface="Aptos"/>
              </a:rPr>
            </a:br>
            <a:r>
              <a:rPr lang="en-GB" sz="1800">
                <a:highlight>
                  <a:srgbClr val="FFFFFF"/>
                </a:highlight>
                <a:latin typeface="Aptos"/>
              </a:rPr>
              <a:t>I confirm that I have not used any AI tools in the research and creation of the assignment. I confirm that I have not presented any AI generated materials as my own work, I confirm that I have copies of my drafts, notes, and other resources I used which I may be asked to provide as evidence.</a:t>
            </a:r>
            <a:endParaRPr lang="en-US" sz="1800">
              <a:highlight>
                <a:srgbClr val="C6C6C6"/>
              </a:highlight>
              <a:latin typeface="Aptos"/>
            </a:endParaRPr>
          </a:p>
          <a:p>
            <a:br>
              <a:rPr lang="en-US" dirty="0"/>
            </a:br>
            <a:br>
              <a:rPr lang="en-US" dirty="0"/>
            </a:br>
            <a:r>
              <a:rPr lang="en-US" b="1">
                <a:solidFill>
                  <a:srgbClr val="FFFFFF"/>
                </a:solidFill>
              </a:rPr>
              <a:t>ECEY50</a:t>
            </a:r>
            <a:endParaRPr lang="en-US"/>
          </a:p>
        </p:txBody>
      </p:sp>
      <p:sp>
        <p:nvSpPr>
          <p:cNvPr id="3" name="Subtitle 2"/>
          <p:cNvSpPr>
            <a:spLocks noGrp="1"/>
          </p:cNvSpPr>
          <p:nvPr>
            <p:ph type="subTitle" idx="1"/>
          </p:nvPr>
        </p:nvSpPr>
        <p:spPr/>
        <p:txBody>
          <a:bodyPr/>
          <a:lstStyle/>
          <a:p>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7F8E9-45BD-46A9-5565-3B7CA501FC93}"/>
              </a:ext>
            </a:extLst>
          </p:cNvPr>
          <p:cNvSpPr>
            <a:spLocks noGrp="1"/>
          </p:cNvSpPr>
          <p:nvPr>
            <p:ph type="title"/>
          </p:nvPr>
        </p:nvSpPr>
        <p:spPr>
          <a:xfrm>
            <a:off x="2755" y="-84730"/>
            <a:ext cx="11351045" cy="1013418"/>
          </a:xfrm>
        </p:spPr>
        <p:txBody>
          <a:bodyPr>
            <a:normAutofit/>
          </a:bodyPr>
          <a:lstStyle/>
          <a:p>
            <a:r>
              <a:rPr lang="en-US" sz="1400" u="sng"/>
              <a:t>Introduction</a:t>
            </a:r>
            <a:endParaRPr lang="en-US" sz="1400" u="sng" dirty="0"/>
          </a:p>
        </p:txBody>
      </p:sp>
      <p:sp>
        <p:nvSpPr>
          <p:cNvPr id="3" name="Content Placeholder 2">
            <a:extLst>
              <a:ext uri="{FF2B5EF4-FFF2-40B4-BE49-F238E27FC236}">
                <a16:creationId xmlns:a16="http://schemas.microsoft.com/office/drawing/2014/main" id="{582FF715-1F89-9E24-2F28-B23D28EB8E39}"/>
              </a:ext>
            </a:extLst>
          </p:cNvPr>
          <p:cNvSpPr>
            <a:spLocks noGrp="1"/>
          </p:cNvSpPr>
          <p:nvPr>
            <p:ph idx="1"/>
          </p:nvPr>
        </p:nvSpPr>
        <p:spPr>
          <a:xfrm>
            <a:off x="2755" y="521964"/>
            <a:ext cx="11351045" cy="5654999"/>
          </a:xfrm>
        </p:spPr>
        <p:txBody>
          <a:bodyPr vert="horz" lIns="91440" tIns="45720" rIns="91440" bIns="45720" rtlCol="0" anchor="t">
            <a:normAutofit/>
          </a:bodyPr>
          <a:lstStyle/>
          <a:p>
            <a:pPr marL="0" indent="0">
              <a:buNone/>
            </a:pPr>
            <a:r>
              <a:rPr lang="en-GB" sz="1200" dirty="0">
                <a:highlight>
                  <a:srgbClr val="FFFFFF"/>
                </a:highlight>
                <a:latin typeface="Arial"/>
                <a:cs typeface="Arial"/>
              </a:rPr>
              <a:t>This poster will explore health, wellbeing, and lifestyle and explain why they are important for children in their early years. The poster will also discuss the role of practitioners in promoting and supporting children's health, wellbeing, and lifestyle within early years settings. </a:t>
            </a:r>
            <a:r>
              <a:rPr lang="en-GB" sz="1200" dirty="0" err="1">
                <a:highlight>
                  <a:srgbClr val="FFFFFF"/>
                </a:highlight>
                <a:latin typeface="Arial"/>
                <a:cs typeface="Arial"/>
              </a:rPr>
              <a:t>Alazmi</a:t>
            </a:r>
            <a:r>
              <a:rPr lang="en-GB" sz="1200" dirty="0">
                <a:highlight>
                  <a:srgbClr val="FFFFFF"/>
                </a:highlight>
                <a:latin typeface="Arial"/>
                <a:cs typeface="Arial"/>
              </a:rPr>
              <a:t>, Viktor, and Erjavec (2022) state that health, wellbeing, and lifestyle are connected together when children develop and play a significant role in children's physical, emotional, social, and cognitive development. Promoting positive habits and supporting wellbeing during early childhood can contribute to healthy growth and better future outcomes for children as they grow.</a:t>
            </a:r>
            <a:endParaRPr lang="en-GB" sz="1200" dirty="0">
              <a:highlight>
                <a:srgbClr val="C6C6C6"/>
              </a:highlight>
              <a:latin typeface="Arial"/>
              <a:cs typeface="Arial"/>
            </a:endParaRPr>
          </a:p>
        </p:txBody>
      </p:sp>
      <p:sp>
        <p:nvSpPr>
          <p:cNvPr id="4" name="TextBox 3">
            <a:extLst>
              <a:ext uri="{FF2B5EF4-FFF2-40B4-BE49-F238E27FC236}">
                <a16:creationId xmlns:a16="http://schemas.microsoft.com/office/drawing/2014/main" id="{222E886C-F360-9EA3-A6ED-5AFBB1E28805}"/>
              </a:ext>
            </a:extLst>
          </p:cNvPr>
          <p:cNvSpPr txBox="1"/>
          <p:nvPr/>
        </p:nvSpPr>
        <p:spPr>
          <a:xfrm>
            <a:off x="5157" y="1613795"/>
            <a:ext cx="12185711" cy="53245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u="sng">
                <a:highlight>
                  <a:srgbClr val="FFFFFF"/>
                </a:highlight>
                <a:latin typeface="Arial"/>
                <a:cs typeface="Arial"/>
              </a:rPr>
              <a:t>Healthy living</a:t>
            </a:r>
            <a:endParaRPr lang="en-GB" sz="1000">
              <a:highlight>
                <a:srgbClr val="C6C6C6"/>
              </a:highlight>
              <a:latin typeface="Arial"/>
              <a:cs typeface="Arial"/>
            </a:endParaRPr>
          </a:p>
          <a:p>
            <a:endParaRPr lang="en-GB" sz="1000" u="sng" dirty="0">
              <a:highlight>
                <a:srgbClr val="FFFFFF"/>
              </a:highlight>
              <a:latin typeface="Arial"/>
              <a:cs typeface="Arial"/>
            </a:endParaRPr>
          </a:p>
          <a:p>
            <a:r>
              <a:rPr lang="en-GB" sz="1000">
                <a:highlight>
                  <a:srgbClr val="FFFFFF"/>
                </a:highlight>
                <a:latin typeface="Arial"/>
                <a:cs typeface="Arial"/>
              </a:rPr>
              <a:t>According to the World Health Organization (2026), health is good physical, mental, and social well-being. For children, health is more than just not having illness or injury, it includes growing, developing, learning, and living a balanced and fulfilling life. According to Musgrave (2017), health is shaped by a combination of physical, social, intellectual, and emotional factors. When these elements of health work well together, they improve children's overall well-being and quality of life, allowing them to develop effectively, build positive relationships, achieve their potential, and cope successfully with everyday challenges.</a:t>
            </a:r>
            <a:endParaRPr lang="en-GB" sz="1000">
              <a:highlight>
                <a:srgbClr val="C6C6C6"/>
              </a:highlight>
              <a:latin typeface="Arial"/>
              <a:cs typeface="Arial"/>
            </a:endParaRPr>
          </a:p>
          <a:p>
            <a:endParaRPr lang="en-GB" sz="1000" dirty="0">
              <a:highlight>
                <a:srgbClr val="FFFFFF"/>
              </a:highlight>
              <a:latin typeface="Arial"/>
              <a:cs typeface="Arial"/>
            </a:endParaRPr>
          </a:p>
          <a:p>
            <a:r>
              <a:rPr lang="en-GB" sz="1000" dirty="0">
                <a:highlight>
                  <a:srgbClr val="FFFFFF"/>
                </a:highlight>
                <a:latin typeface="Arial"/>
                <a:cs typeface="Arial"/>
              </a:rPr>
              <a:t>The World Health Organization (2024) states that there are many factors of health and they are the different social, economic, environmental, and personal factors that affect a child's overall well-being. Children's health is affected by their social and economic environment and their physical environment. Because children's life circumstances are </a:t>
            </a:r>
            <a:r>
              <a:rPr lang="en-GB" sz="1000" dirty="0" err="1">
                <a:highlight>
                  <a:srgbClr val="FFFFFF"/>
                </a:highlight>
                <a:latin typeface="Arial"/>
                <a:cs typeface="Arial"/>
              </a:rPr>
              <a:t>massivley</a:t>
            </a:r>
            <a:r>
              <a:rPr lang="en-GB" sz="1000" dirty="0">
                <a:highlight>
                  <a:srgbClr val="FFFFFF"/>
                </a:highlight>
                <a:latin typeface="Arial"/>
                <a:cs typeface="Arial"/>
              </a:rPr>
              <a:t> shaped by their parents it would not be fair to place responsibility for poor health on the child.</a:t>
            </a:r>
            <a:endParaRPr lang="en-GB" sz="1000">
              <a:highlight>
                <a:srgbClr val="C6C6C6"/>
              </a:highlight>
              <a:latin typeface="Arial"/>
              <a:cs typeface="Arial"/>
            </a:endParaRPr>
          </a:p>
          <a:p>
            <a:r>
              <a:rPr lang="en-GB" sz="1000">
                <a:highlight>
                  <a:srgbClr val="FFFFFF"/>
                </a:highlight>
                <a:latin typeface="Arial"/>
                <a:cs typeface="Arial"/>
              </a:rPr>
              <a:t>Children and Young People’s Commissioner Scotland (n.d.) explains that Article 24 of the United Nations Convention Rights of the Child sets out that every child has a right to the highest standard of health and access to healthcare services as possible, it is important for practitioners to promote the rights of the child in setting so children are aware of their rights.</a:t>
            </a:r>
            <a:endParaRPr lang="en-US" sz="1000">
              <a:highlight>
                <a:srgbClr val="C6C6C6"/>
              </a:highlight>
              <a:latin typeface="Arial"/>
              <a:cs typeface="Arial"/>
            </a:endParaRPr>
          </a:p>
          <a:p>
            <a:endParaRPr lang="en-GB" sz="1000" dirty="0">
              <a:highlight>
                <a:srgbClr val="FFFFFF"/>
              </a:highlight>
              <a:latin typeface="Arial"/>
              <a:cs typeface="Arial"/>
            </a:endParaRPr>
          </a:p>
          <a:p>
            <a:r>
              <a:rPr lang="en-GB" sz="1000" dirty="0">
                <a:highlight>
                  <a:srgbClr val="FFFFFF"/>
                </a:highlight>
                <a:latin typeface="Arial"/>
                <a:cs typeface="Arial"/>
              </a:rPr>
              <a:t>NSPCC Learning (n.d.) states that family circumstances and parental employment can also affect children's health, with long term employment often providing better financial security and opportunities for healthy development. Support from family members, friends, schools, and the wider community can improve children's health and well-being. While lifestyle factors such as, physical activity, sleep, and the ability to manage stress are also important. Children's diets are another big factor that is why Welsh Government (2022) outlines the Free Breakfast in Primary Schools scheme, which aims to support children’s wellbeing by providing access to a healthy and nutritious breakfast before the school day starts. Overall, these factors work together and demonstrate that children's health is affected by much more than individual choices alone.</a:t>
            </a:r>
            <a:endParaRPr lang="en-GB" sz="1000">
              <a:highlight>
                <a:srgbClr val="C6C6C6"/>
              </a:highlight>
              <a:latin typeface="Arial"/>
              <a:cs typeface="Arial"/>
            </a:endParaRPr>
          </a:p>
          <a:p>
            <a:endParaRPr lang="en-GB" sz="1000" dirty="0">
              <a:highlight>
                <a:srgbClr val="FFFFFF"/>
              </a:highlight>
              <a:latin typeface="Arial"/>
              <a:cs typeface="Arial"/>
            </a:endParaRPr>
          </a:p>
          <a:p>
            <a:r>
              <a:rPr lang="en-GB" sz="1000">
                <a:highlight>
                  <a:srgbClr val="FFFFFF"/>
                </a:highlight>
                <a:latin typeface="Arial"/>
                <a:cs typeface="Arial"/>
              </a:rPr>
              <a:t>This view is supported by Lev Vygotsky, who argued that children's learning and development occur through social interaction with others. Vygotsky believed that relationships with parents, carers, teachers, and peers play a vital role in helping children develop communication skills, confidence, emotional understanding, and problem-solving abilities. Positive relationships can give children support and opportunities to learn from others, which can contribute to their overall health and well-being. This suggests that children's health is influenced not only just by the physical factors around the child but also by the quality of their relationships and the environment in which they grow and develop (De Rosa, 2018)</a:t>
            </a:r>
            <a:endParaRPr lang="en-GB" sz="1000">
              <a:highlight>
                <a:srgbClr val="C6C6C6"/>
              </a:highlight>
              <a:latin typeface="Arial"/>
              <a:cs typeface="Arial"/>
            </a:endParaRPr>
          </a:p>
          <a:p>
            <a:endParaRPr lang="en-GB" sz="1000" dirty="0">
              <a:highlight>
                <a:srgbClr val="FFFFFF"/>
              </a:highlight>
              <a:latin typeface="Arial"/>
              <a:cs typeface="Arial"/>
            </a:endParaRPr>
          </a:p>
          <a:p>
            <a:r>
              <a:rPr lang="en-GB" sz="1000">
                <a:highlight>
                  <a:srgbClr val="FFFFFF"/>
                </a:highlight>
                <a:latin typeface="Arial"/>
                <a:cs typeface="Arial"/>
              </a:rPr>
              <a:t>Welsh Government (2021) sets out a plan called </a:t>
            </a:r>
            <a:r>
              <a:rPr lang="en-GB" sz="1000" i="1">
                <a:highlight>
                  <a:srgbClr val="FFFFFF"/>
                </a:highlight>
                <a:latin typeface="Arial"/>
                <a:cs typeface="Arial"/>
              </a:rPr>
              <a:t>A Healthier Wales</a:t>
            </a:r>
            <a:r>
              <a:rPr lang="en-GB" sz="1000">
                <a:highlight>
                  <a:srgbClr val="FFFFFF"/>
                </a:highlight>
                <a:latin typeface="Arial"/>
                <a:cs typeface="Arial"/>
              </a:rPr>
              <a:t>, which aims to provide a long-term approach to improving health and social care across Wales. The plan is key for children, as it focuses on helping them achieve a good start to life in supporting their physical, mental, and emotional wellbeing in their earliest years of life. The plan promotes healthy lifestyles, early intervention, and access to support services before health problems become more serious. For children, this includes plans that support healthy eating, physical activity, mental health, and positive development within families, schools, and communities.</a:t>
            </a:r>
            <a:endParaRPr lang="en-GB" sz="1000">
              <a:highlight>
                <a:srgbClr val="C6C6C6"/>
              </a:highlight>
              <a:latin typeface="Arial"/>
              <a:cs typeface="Arial"/>
            </a:endParaRPr>
          </a:p>
          <a:p>
            <a:endParaRPr lang="en-GB" sz="1000" dirty="0">
              <a:highlight>
                <a:srgbClr val="FFFFFF"/>
              </a:highlight>
              <a:latin typeface="Arial"/>
              <a:cs typeface="Arial"/>
            </a:endParaRPr>
          </a:p>
          <a:p>
            <a:r>
              <a:rPr lang="en-GB" sz="1000">
                <a:highlight>
                  <a:srgbClr val="FFFFFF"/>
                </a:highlight>
                <a:latin typeface="Arial"/>
                <a:cs typeface="Arial"/>
              </a:rPr>
              <a:t>A Healthier Wales also emphasises the importance of services working together, encouraging health, social care, education, and community organisations to work together to meet the needs of children and young people. By providing joint support, the policy aims to improve health outcomes and reduce poor care experienced by disadvantaged children. However, although policies such as A Healthier Wales aim to improve prevention and community-based care, their success may be limited if wider factors of health, such as child poverty, poor housing, low family income, and educational disadvantages, are not effectively sorted out. These factors can significantly influence children's health and development, showing us that improving child health needs improvement beyond healthcare services alone (The King's Fund, 2024).</a:t>
            </a:r>
            <a:endParaRPr lang="en-GB" sz="1000"/>
          </a:p>
          <a:p>
            <a:endParaRPr lang="en-GB" sz="1000" u="sng" dirty="0">
              <a:highlight>
                <a:srgbClr val="FFFFFF"/>
              </a:highlight>
              <a:latin typeface="Arial"/>
              <a:cs typeface="Arial"/>
            </a:endParaRPr>
          </a:p>
          <a:p>
            <a:endParaRPr lang="en-GB" sz="1000" dirty="0">
              <a:highlight>
                <a:srgbClr val="FFFFFF"/>
              </a:highlight>
              <a:latin typeface="Arial"/>
              <a:cs typeface="Arial"/>
            </a:endParaRPr>
          </a:p>
        </p:txBody>
      </p:sp>
    </p:spTree>
    <p:extLst>
      <p:ext uri="{BB962C8B-B14F-4D97-AF65-F5344CB8AC3E}">
        <p14:creationId xmlns:p14="http://schemas.microsoft.com/office/powerpoint/2010/main" val="13151901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D96CD-347A-5A21-1759-8ECBE0F2F4F8}"/>
              </a:ext>
            </a:extLst>
          </p:cNvPr>
          <p:cNvSpPr>
            <a:spLocks noGrp="1"/>
          </p:cNvSpPr>
          <p:nvPr>
            <p:ph type="title"/>
          </p:nvPr>
        </p:nvSpPr>
        <p:spPr>
          <a:xfrm>
            <a:off x="4244248" y="34619"/>
            <a:ext cx="10515600" cy="1325563"/>
          </a:xfrm>
        </p:spPr>
        <p:txBody>
          <a:bodyPr/>
          <a:lstStyle/>
          <a:p>
            <a:r>
              <a:rPr lang="en-US" u="sng"/>
              <a:t>Wellbeing</a:t>
            </a:r>
            <a:r>
              <a:rPr lang="en-US" dirty="0"/>
              <a:t> </a:t>
            </a:r>
          </a:p>
        </p:txBody>
      </p:sp>
      <p:sp>
        <p:nvSpPr>
          <p:cNvPr id="3" name="Content Placeholder 2">
            <a:extLst>
              <a:ext uri="{FF2B5EF4-FFF2-40B4-BE49-F238E27FC236}">
                <a16:creationId xmlns:a16="http://schemas.microsoft.com/office/drawing/2014/main" id="{AE4C39BF-D2ED-65B9-8B3A-41677B402625}"/>
              </a:ext>
            </a:extLst>
          </p:cNvPr>
          <p:cNvSpPr>
            <a:spLocks noGrp="1"/>
          </p:cNvSpPr>
          <p:nvPr>
            <p:ph idx="1"/>
          </p:nvPr>
        </p:nvSpPr>
        <p:spPr>
          <a:xfrm>
            <a:off x="2755" y="1357409"/>
            <a:ext cx="11956972" cy="5131698"/>
          </a:xfrm>
        </p:spPr>
        <p:txBody>
          <a:bodyPr vert="horz" lIns="91440" tIns="45720" rIns="91440" bIns="45720" rtlCol="0" anchor="t">
            <a:normAutofit/>
          </a:bodyPr>
          <a:lstStyle/>
          <a:p>
            <a:pPr>
              <a:buNone/>
            </a:pPr>
            <a:r>
              <a:rPr lang="en-GB" sz="1200" dirty="0">
                <a:highlight>
                  <a:srgbClr val="FFFFFF"/>
                </a:highlight>
                <a:latin typeface="Arial"/>
                <a:cs typeface="Arial"/>
              </a:rPr>
              <a:t>Wellbeing can be defined as a person’s overall sense of comfort, happiness, and health, and includes life satisfaction, purpose, and the ability to cope </a:t>
            </a:r>
            <a:r>
              <a:rPr lang="en-GB" sz="1200" dirty="0" err="1">
                <a:highlight>
                  <a:srgbClr val="FFFFFF"/>
                </a:highlight>
                <a:latin typeface="Arial"/>
                <a:cs typeface="Arial"/>
              </a:rPr>
              <a:t>witheveryday</a:t>
            </a:r>
            <a:r>
              <a:rPr lang="en-GB" sz="1200" dirty="0">
                <a:highlight>
                  <a:srgbClr val="FFFFFF"/>
                </a:highlight>
                <a:latin typeface="Arial"/>
                <a:cs typeface="Arial"/>
              </a:rPr>
              <a:t> challenges. It is affected by both internal factors, such as self-esteem and resilience, and external factors such as income, housing, relationships, and social support (Mental Health Foundation, 2015). Furthermore, Statham and Chase (2010) state that wellbeing is a broad and wide concept that includes a child’s physical, emotional, and social health, and considers both children’s present experiences and their future lives. </a:t>
            </a:r>
            <a:endParaRPr lang="en-US" sz="1200">
              <a:highlight>
                <a:srgbClr val="C6C6C6"/>
              </a:highlight>
              <a:latin typeface="Arial"/>
              <a:cs typeface="Arial"/>
            </a:endParaRPr>
          </a:p>
          <a:p>
            <a:pPr>
              <a:buNone/>
            </a:pPr>
            <a:r>
              <a:rPr lang="en-GB" sz="1200">
                <a:highlight>
                  <a:srgbClr val="FFFFFF"/>
                </a:highlight>
                <a:latin typeface="Arial"/>
                <a:cs typeface="Arial"/>
              </a:rPr>
              <a:t>Although these definitions are similar, the Welsh Government (2025) defines wellbeing in the </a:t>
            </a:r>
            <a:r>
              <a:rPr lang="en-GB" sz="1200" i="1">
                <a:highlight>
                  <a:srgbClr val="FFFFFF"/>
                </a:highlight>
                <a:latin typeface="Arial"/>
                <a:cs typeface="Arial"/>
              </a:rPr>
              <a:t>Wellbeing of Wales</a:t>
            </a:r>
            <a:r>
              <a:rPr lang="en-GB" sz="1200">
                <a:highlight>
                  <a:srgbClr val="FFFFFF"/>
                </a:highlight>
                <a:latin typeface="Arial"/>
                <a:cs typeface="Arial"/>
              </a:rPr>
              <a:t> report as a broad concept that goes beyond physical health. It includes mental and emotional wellbeing, social relationships, and overall quality of life, including factors such as housing, income, and the environment in which people live. The report also highlights that wellbeing is about how people are doing both in the present and in the future, not just at a single point in time, and links it to wider national wellbeing goals such as creating a healthier, a more equal, and a society that works together better. This is particularly important in relation to children, as their wellbeing influences their development, learning, relationships, and long-term life chances.</a:t>
            </a:r>
            <a:endParaRPr lang="en-US" sz="1200">
              <a:highlight>
                <a:srgbClr val="C6C6C6"/>
              </a:highlight>
              <a:latin typeface="Arial"/>
              <a:cs typeface="Arial"/>
            </a:endParaRPr>
          </a:p>
          <a:p>
            <a:pPr>
              <a:buNone/>
            </a:pPr>
            <a:r>
              <a:rPr lang="en-GB" sz="1200" dirty="0">
                <a:highlight>
                  <a:srgbClr val="FFFFFF"/>
                </a:highlight>
                <a:latin typeface="Arial"/>
                <a:cs typeface="Arial"/>
              </a:rPr>
              <a:t>Cefai (2024) explores the work of Paul Cooper who suggested that children’s wellbeing is influenced by a wide range of social, emotional, behavioural, and environmental factors, particularly for those who are disadvantaged. Therefore, wellbeing can be seen as context based, meaning it may be difficult to define or measure consistently across different settings. Welsh Government (2024) recognises that there is a direct link between poverty and poor wellbeing therefore they have a document called the child poverty strategy for which states that no child in Wales should live in poverty. However,</a:t>
            </a:r>
            <a:r>
              <a:rPr lang="en-GB" sz="1200" b="1" dirty="0">
                <a:highlight>
                  <a:srgbClr val="FFFFFF"/>
                </a:highlight>
                <a:latin typeface="Arial"/>
                <a:cs typeface="Arial"/>
              </a:rPr>
              <a:t> </a:t>
            </a:r>
            <a:r>
              <a:rPr lang="en-GB" sz="1200" dirty="0">
                <a:highlight>
                  <a:srgbClr val="FFFFFF"/>
                </a:highlight>
                <a:latin typeface="Arial"/>
                <a:cs typeface="Arial"/>
              </a:rPr>
              <a:t>according to the Children's Commissioner for Wales (</a:t>
            </a:r>
            <a:r>
              <a:rPr lang="en-GB" sz="1200" dirty="0" err="1">
                <a:highlight>
                  <a:srgbClr val="FFFFFF"/>
                </a:highlight>
                <a:latin typeface="Arial"/>
                <a:cs typeface="Arial"/>
              </a:rPr>
              <a:t>n.d</a:t>
            </a:r>
            <a:r>
              <a:rPr lang="en-GB" sz="1200" dirty="0">
                <a:highlight>
                  <a:srgbClr val="FFFFFF"/>
                </a:highlight>
                <a:latin typeface="Arial"/>
                <a:cs typeface="Arial"/>
              </a:rPr>
              <a:t>), 30% of children in Wales are living in poverty, this shows an ongoing issue faced by many families and the impact that poverty can have on children's health, development, and overall well-being.</a:t>
            </a:r>
            <a:endParaRPr lang="en-US" sz="1200" dirty="0">
              <a:highlight>
                <a:srgbClr val="FFFFFF"/>
              </a:highlight>
              <a:latin typeface="Arial"/>
              <a:cs typeface="Arial"/>
            </a:endParaRPr>
          </a:p>
          <a:p>
            <a:pPr>
              <a:buNone/>
            </a:pPr>
            <a:r>
              <a:rPr lang="en-GB" sz="1200" dirty="0">
                <a:highlight>
                  <a:srgbClr val="FFFFFF"/>
                </a:highlight>
                <a:latin typeface="Arial"/>
                <a:cs typeface="Arial"/>
              </a:rPr>
              <a:t>Department of Health (2014) states that there is a clear connection between health and wellbeing, where both affect each other continuously. Physical and mental health conditions can significantly affect a person’s overall wellbeing by influencing their ability to function, cope with daily life, and experience positive and negative emotions. For example, poor physical health or long-term illness can lead to stress, low mood, reduced independence, and isolation, all of which negatively impact wellbeing. Similarly, mental health difficulties such as anxiety or depression can reduce motivation, self-esteem, and life satisfaction.</a:t>
            </a:r>
            <a:endParaRPr lang="en-US" sz="1200" dirty="0">
              <a:highlight>
                <a:srgbClr val="C6C6C6"/>
              </a:highlight>
              <a:latin typeface="Arial"/>
              <a:cs typeface="Arial"/>
            </a:endParaRPr>
          </a:p>
          <a:p>
            <a:pPr>
              <a:buNone/>
            </a:pPr>
            <a:r>
              <a:rPr lang="en-GB" sz="1200" dirty="0">
                <a:highlight>
                  <a:srgbClr val="FFFFFF"/>
                </a:highlight>
                <a:latin typeface="Arial"/>
                <a:cs typeface="Arial"/>
              </a:rPr>
              <a:t>Overall, these perspectives show that wellbeing is a complex issue that is shaped by a combination of personal, social, and environmental factors. It is closely linked to health and varies depending on individual circumstances, meaning it cannot be defined or measured in a single way. This emphasises the need for a whole-child approach to understanding and supporting wellbeing, especially in children, as their development and future outcomes are significantly shaped by their emotional, physical, and social experiences.</a:t>
            </a:r>
            <a:endParaRPr lang="en-US" sz="1200">
              <a:highlight>
                <a:srgbClr val="C6C6C6"/>
              </a:highlight>
              <a:latin typeface="Arial"/>
              <a:cs typeface="Arial"/>
            </a:endParaRPr>
          </a:p>
          <a:p>
            <a:pPr marL="0" indent="0">
              <a:buNone/>
            </a:pPr>
            <a:endParaRPr lang="en-GB" sz="1200" u="sng" dirty="0">
              <a:highlight>
                <a:srgbClr val="FFFFFF"/>
              </a:highlight>
              <a:latin typeface="Arial"/>
              <a:cs typeface="Arial"/>
            </a:endParaRPr>
          </a:p>
          <a:p>
            <a:pPr marL="0" indent="0">
              <a:buNone/>
            </a:pPr>
            <a:endParaRPr lang="en-US" dirty="0"/>
          </a:p>
        </p:txBody>
      </p:sp>
    </p:spTree>
    <p:extLst>
      <p:ext uri="{BB962C8B-B14F-4D97-AF65-F5344CB8AC3E}">
        <p14:creationId xmlns:p14="http://schemas.microsoft.com/office/powerpoint/2010/main" val="17612524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F5CC6-E8BF-CAE9-A184-1310688D76DC}"/>
              </a:ext>
            </a:extLst>
          </p:cNvPr>
          <p:cNvSpPr>
            <a:spLocks noGrp="1"/>
          </p:cNvSpPr>
          <p:nvPr>
            <p:ph type="title"/>
          </p:nvPr>
        </p:nvSpPr>
        <p:spPr/>
        <p:txBody>
          <a:bodyPr/>
          <a:lstStyle/>
          <a:p>
            <a:r>
              <a:rPr lang="en-US"/>
              <a:t>Lifestyles </a:t>
            </a:r>
            <a:br>
              <a:rPr lang="en-US" dirty="0"/>
            </a:br>
            <a:endParaRPr lang="en-US" dirty="0"/>
          </a:p>
        </p:txBody>
      </p:sp>
      <p:sp>
        <p:nvSpPr>
          <p:cNvPr id="3" name="Content Placeholder 2">
            <a:extLst>
              <a:ext uri="{FF2B5EF4-FFF2-40B4-BE49-F238E27FC236}">
                <a16:creationId xmlns:a16="http://schemas.microsoft.com/office/drawing/2014/main" id="{58859C07-618D-B7A6-4A3D-7EC404621D4F}"/>
              </a:ext>
            </a:extLst>
          </p:cNvPr>
          <p:cNvSpPr>
            <a:spLocks noGrp="1"/>
          </p:cNvSpPr>
          <p:nvPr>
            <p:ph idx="1"/>
          </p:nvPr>
        </p:nvSpPr>
        <p:spPr>
          <a:xfrm>
            <a:off x="149646" y="1302324"/>
            <a:ext cx="11204154" cy="5186783"/>
          </a:xfrm>
        </p:spPr>
        <p:txBody>
          <a:bodyPr vert="horz" lIns="91440" tIns="45720" rIns="91440" bIns="45720" rtlCol="0" anchor="t">
            <a:normAutofit/>
          </a:bodyPr>
          <a:lstStyle/>
          <a:p>
            <a:pPr>
              <a:buNone/>
            </a:pPr>
            <a:r>
              <a:rPr lang="en-GB" sz="1200" dirty="0">
                <a:highlight>
                  <a:srgbClr val="FFFFFF"/>
                </a:highlight>
                <a:latin typeface="Arial"/>
                <a:cs typeface="Arial"/>
              </a:rPr>
              <a:t>Cambridge University Press &amp; Assessment (n.d.) defines lifestyle as the way children and their families live that includes their habits, behaviours, and daily activities. The type of lifestyle parents bring their children up in can affect the type of adult they will become as they grow up (LeBlanc et al., 2012). Harris and Cale (2019) explain that promoting active lifestyles in schools involves encouraging children to engage in regular physical activity both within and beyond physical education lessons. They highlight that schools should take an approach that supports the child as a whole by including physical activity across the curriculum and providing inclusive opportunities that support all pupils, helping to develop lifelong healthy habits and improve overall wellbeing. </a:t>
            </a:r>
            <a:endParaRPr lang="en-US" sz="1200" dirty="0">
              <a:highlight>
                <a:srgbClr val="C6C6C6"/>
              </a:highlight>
              <a:latin typeface="Arial"/>
              <a:cs typeface="Arial"/>
            </a:endParaRPr>
          </a:p>
          <a:p>
            <a:pPr>
              <a:buNone/>
            </a:pPr>
            <a:r>
              <a:rPr lang="en-GB" sz="1200" dirty="0">
                <a:highlight>
                  <a:srgbClr val="FFFFFF"/>
                </a:highlight>
                <a:latin typeface="Arial"/>
                <a:cs typeface="Arial"/>
              </a:rPr>
              <a:t>Hayes, Halpenny and O’Toole (2017) explain and discuss Bronfenbrenner’s ecological systems theory as a framework for understanding how children’s development is shaped by a range of environmental influences. They emphasise that children’s lifestyles, including experiences within the home, school, and wider community, do not affect the children by themselves but interact across different systems to influence development over time. This suggests that factors such as family routines, educational experiences, and community resources collectively contribute to shaping children’s behaviour, identity, and wellbeing. The theory highlights that development is therefore context based rather than being determined by individual choice, reinforcing the importance of recognising the wider social and environmental conditions that influence children’s outcomes.</a:t>
            </a:r>
            <a:endParaRPr lang="en-US" sz="1200" dirty="0">
              <a:highlight>
                <a:srgbClr val="FFFFFF"/>
              </a:highlight>
              <a:latin typeface="Arial"/>
              <a:cs typeface="Arial"/>
            </a:endParaRPr>
          </a:p>
          <a:p>
            <a:pPr>
              <a:buNone/>
            </a:pPr>
            <a:r>
              <a:rPr lang="en-GB" sz="1200" dirty="0">
                <a:highlight>
                  <a:srgbClr val="FFFFFF"/>
                </a:highlight>
                <a:latin typeface="Arial"/>
                <a:cs typeface="Arial"/>
              </a:rPr>
              <a:t>NHS (2026) provides advice for parents on supporting children to maintain a healthy weight through a balanced diet, regular physical activity, healthy sleep routines, and positive lifestyle habits. If children develop bad habits in these areas, they may get health issues later in life. </a:t>
            </a:r>
            <a:endParaRPr lang="en-US" sz="1200" dirty="0">
              <a:highlight>
                <a:srgbClr val="C6C6C6"/>
              </a:highlight>
              <a:latin typeface="Arial"/>
              <a:cs typeface="Arial"/>
            </a:endParaRPr>
          </a:p>
          <a:p>
            <a:pPr>
              <a:buNone/>
            </a:pPr>
            <a:r>
              <a:rPr lang="en-GB" sz="1200" dirty="0">
                <a:highlight>
                  <a:srgbClr val="FFFFFF"/>
                </a:highlight>
                <a:latin typeface="Arial"/>
                <a:cs typeface="Arial"/>
              </a:rPr>
              <a:t>Depending on the lifestyle parents live and the experiences they give their children, they could give their children Adverse Childhood Experiences (ACES). Crandall et al. (2019) looks at the negative impact's ACES can have on children going into adulthood, these include health related issues and difficulty regulating their emotions meaning they may struggle with everyday activities. NHS Safeguarding (n.d.) says these can include situations where children are exposed to difficult or harmful environments, even if they are not directly harmed themselves. This includes witnessing domestic violence or living in households where there is drug or alcohol misuse. These experiences can be highly distressing for children and can affect their sense of safety, stability, and emotional wellbeing. Over time, exposure to such situations could impact brain development, behaviour, relationships, and mental health, increasing the risk of anxiety, low self-esteem, and difficulties in school. Therefore, ACEs highlight the importance of early identification and support, as positive, stable relationships and safe environments can help reduce the long-term negative effects on the child’s development.</a:t>
            </a:r>
            <a:endParaRPr lang="en-US" dirty="0"/>
          </a:p>
          <a:p>
            <a:pPr marL="0" indent="0">
              <a:buNone/>
            </a:pPr>
            <a:endParaRPr lang="en-US" dirty="0"/>
          </a:p>
        </p:txBody>
      </p:sp>
    </p:spTree>
    <p:extLst>
      <p:ext uri="{BB962C8B-B14F-4D97-AF65-F5344CB8AC3E}">
        <p14:creationId xmlns:p14="http://schemas.microsoft.com/office/powerpoint/2010/main" val="37378000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8F90A-5410-EF54-1A90-C13517E400FE}"/>
              </a:ext>
            </a:extLst>
          </p:cNvPr>
          <p:cNvSpPr>
            <a:spLocks noGrp="1"/>
          </p:cNvSpPr>
          <p:nvPr>
            <p:ph type="title"/>
          </p:nvPr>
        </p:nvSpPr>
        <p:spPr/>
        <p:txBody>
          <a:bodyPr/>
          <a:lstStyle/>
          <a:p>
            <a:r>
              <a:rPr lang="en-US" dirty="0"/>
              <a:t>Applying these </a:t>
            </a:r>
            <a:r>
              <a:rPr lang="en-US"/>
              <a:t>to Early Years</a:t>
            </a:r>
            <a:endParaRPr lang="en-US" dirty="0"/>
          </a:p>
        </p:txBody>
      </p:sp>
      <p:sp>
        <p:nvSpPr>
          <p:cNvPr id="3" name="Content Placeholder 2">
            <a:extLst>
              <a:ext uri="{FF2B5EF4-FFF2-40B4-BE49-F238E27FC236}">
                <a16:creationId xmlns:a16="http://schemas.microsoft.com/office/drawing/2014/main" id="{53FB04D7-7057-0D6B-24C0-FB59D8F0393A}"/>
              </a:ext>
            </a:extLst>
          </p:cNvPr>
          <p:cNvSpPr>
            <a:spLocks noGrp="1"/>
          </p:cNvSpPr>
          <p:nvPr>
            <p:ph idx="1"/>
          </p:nvPr>
        </p:nvSpPr>
        <p:spPr>
          <a:xfrm>
            <a:off x="94562" y="1311505"/>
            <a:ext cx="11259238" cy="4865458"/>
          </a:xfrm>
        </p:spPr>
        <p:txBody>
          <a:bodyPr vert="horz" lIns="91440" tIns="45720" rIns="91440" bIns="45720" rtlCol="0" anchor="t">
            <a:normAutofit/>
          </a:bodyPr>
          <a:lstStyle/>
          <a:p>
            <a:pPr>
              <a:buNone/>
            </a:pPr>
            <a:r>
              <a:rPr lang="en-GB" sz="1200">
                <a:highlight>
                  <a:srgbClr val="FFFFFF"/>
                </a:highlight>
                <a:latin typeface="Arial"/>
                <a:cs typeface="Arial"/>
              </a:rPr>
              <a:t>An activity schools can do to support health is called the daily mile. The Daily Mile is a classroom based physical activity where children walk or run for around 15 minutes each day.</a:t>
            </a:r>
            <a:r>
              <a:rPr lang="en-GB" sz="1200" b="1" dirty="0">
                <a:highlight>
                  <a:srgbClr val="FFFFFF"/>
                </a:highlight>
                <a:latin typeface="Arial"/>
                <a:cs typeface="Arial"/>
              </a:rPr>
              <a:t> </a:t>
            </a:r>
            <a:r>
              <a:rPr lang="en-GB" sz="1200">
                <a:highlight>
                  <a:srgbClr val="FFFFFF"/>
                </a:highlight>
                <a:latin typeface="Arial"/>
                <a:cs typeface="Arial"/>
              </a:rPr>
              <a:t>Brustio (2023) suggests it may improve children’s mental health, including self-esteem, perceived competence, and emotional wellbeing. In Early Years settings, this is important as children are developing physical coordination, confidence, and social skills. Regular activity supports physical health and motor development, while also promoting positive mood and reducing stress. It can also encourage social interaction and inclusion through shared participation. Overall, The Daily Mile supports wellbeing in Early Years by addressing physical, emotional, and social development together. </a:t>
            </a:r>
            <a:endParaRPr lang="en-US" sz="1200">
              <a:highlight>
                <a:srgbClr val="FFFFFF"/>
              </a:highlight>
              <a:latin typeface="Arial"/>
              <a:cs typeface="Arial"/>
            </a:endParaRPr>
          </a:p>
          <a:p>
            <a:pPr>
              <a:buNone/>
            </a:pPr>
            <a:r>
              <a:rPr lang="en-GB" sz="1200" dirty="0">
                <a:highlight>
                  <a:srgbClr val="FFFFFF"/>
                </a:highlight>
                <a:latin typeface="Arial"/>
                <a:cs typeface="Arial"/>
              </a:rPr>
              <a:t>NHS (2026) provides ways to support children and young people’s mental health, including listening, maintaining routines, and encouraging positive relationships and activities. In Early Years settings, supporting children’s wellbeing involves creating secure, and consistent environments that can help the children feel safe and valued. Practitioners can support children by actively listening to them through communication, play, and observation, helping them begin to recognise and express their emotions. By encouraging interests through play-based learning we can support creativity, confidence, and social interaction. Taking children’s feelings seriously helps them develop emotional regulation skills, while consistent routines help them feel secure in the setting. Overall, these approaches promote wellbeing by supporting children’s emotional, social, and physical development in line with Early Years practice.</a:t>
            </a:r>
            <a:endParaRPr lang="en-US" sz="1200" dirty="0">
              <a:highlight>
                <a:srgbClr val="C6C6C6"/>
              </a:highlight>
              <a:latin typeface="Arial"/>
              <a:cs typeface="Arial"/>
            </a:endParaRPr>
          </a:p>
          <a:p>
            <a:pPr>
              <a:buNone/>
            </a:pPr>
            <a:r>
              <a:rPr lang="en-GB" sz="1200" dirty="0">
                <a:highlight>
                  <a:srgbClr val="FFFFFF"/>
                </a:highlight>
                <a:latin typeface="Arial"/>
                <a:cs typeface="Arial"/>
              </a:rPr>
              <a:t>Welsh Government (n.d.) states that practitioners in settings can support wellbeing by promoting children’s physical, emotional, and social development. This includes encouraging healthy routines such as active play, good hygiene, balanced diets, and enough rest. They also support emotional wellbeing by helping children recognise and express their feelings through language and play, and by teaching strategies to manage their emotions. Building secure, positive relationships is essential, as it helps children feel safe, valued, and confident. Overall, practitioners create a caring and nurturing environment that supports children’s overall wellbeing and development as a whole.</a:t>
            </a:r>
            <a:endParaRPr lang="en-US" sz="1200" dirty="0">
              <a:highlight>
                <a:srgbClr val="C6C6C6"/>
              </a:highlight>
              <a:latin typeface="Arial"/>
              <a:cs typeface="Arial"/>
            </a:endParaRPr>
          </a:p>
          <a:p>
            <a:pPr>
              <a:buNone/>
            </a:pPr>
            <a:r>
              <a:rPr lang="en-GB" sz="1800" u="sng">
                <a:highlight>
                  <a:srgbClr val="FFFFFF"/>
                </a:highlight>
                <a:latin typeface="Arial"/>
                <a:cs typeface="Arial"/>
              </a:rPr>
              <a:t>Conclusion</a:t>
            </a:r>
            <a:endParaRPr lang="en-GB" sz="1800" u="sng" dirty="0">
              <a:highlight>
                <a:srgbClr val="FFFFFF"/>
              </a:highlight>
              <a:latin typeface="Arial"/>
              <a:cs typeface="Arial"/>
            </a:endParaRPr>
          </a:p>
          <a:p>
            <a:pPr>
              <a:buNone/>
            </a:pPr>
            <a:r>
              <a:rPr lang="en-GB" sz="1200" dirty="0">
                <a:highlight>
                  <a:srgbClr val="FFFFFF"/>
                </a:highlight>
                <a:latin typeface="Arial"/>
                <a:cs typeface="Arial"/>
              </a:rPr>
              <a:t>In conclusion, health, wellbeing, and lifestyle are linked and have a significant impact on children’s development in the early years. These concepts are influenced by a wide range of factors including family, education, social relationships, and wider society, showing that children’s health and wellbeing are not based on individual choice alone. The evidence highlights the importance of a holistic approach, where physical, emotional, and social needs are all supported together. Practitioners play a vital role in promoting positive outcomes by creating safe, supportive environments and encouraging healthy routines and behaviours. Overall, supporting children’s health, wellbeing, and lifestyle in early years settings is essential for promoting positive development and long-term life chances.</a:t>
            </a:r>
            <a:endParaRPr lang="en-US" sz="1200" dirty="0">
              <a:highlight>
                <a:srgbClr val="FFFFFF"/>
              </a:highlight>
              <a:latin typeface="Arial"/>
              <a:cs typeface="Arial"/>
            </a:endParaRPr>
          </a:p>
          <a:p>
            <a:pPr>
              <a:buNone/>
            </a:pPr>
            <a:endParaRPr lang="en-US" sz="1200" dirty="0">
              <a:highlight>
                <a:srgbClr val="FFFFFF"/>
              </a:highlight>
              <a:latin typeface="Arial"/>
              <a:cs typeface="Arial"/>
            </a:endParaRPr>
          </a:p>
          <a:p>
            <a:pPr>
              <a:buNone/>
            </a:pPr>
            <a:endParaRPr lang="en-GB" sz="1800" dirty="0">
              <a:highlight>
                <a:srgbClr val="FFFFFF"/>
              </a:highlight>
              <a:latin typeface="Arial"/>
              <a:cs typeface="Arial"/>
            </a:endParaRPr>
          </a:p>
          <a:p>
            <a:pPr marL="0" indent="0">
              <a:buNone/>
            </a:pPr>
            <a:endParaRPr lang="en-US" dirty="0"/>
          </a:p>
        </p:txBody>
      </p:sp>
    </p:spTree>
    <p:extLst>
      <p:ext uri="{BB962C8B-B14F-4D97-AF65-F5344CB8AC3E}">
        <p14:creationId xmlns:p14="http://schemas.microsoft.com/office/powerpoint/2010/main" val="21622884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674B0-ACCD-DC28-060C-674A7D89E721}"/>
              </a:ext>
            </a:extLst>
          </p:cNvPr>
          <p:cNvSpPr>
            <a:spLocks noGrp="1"/>
          </p:cNvSpPr>
          <p:nvPr>
            <p:ph type="title"/>
          </p:nvPr>
        </p:nvSpPr>
        <p:spPr>
          <a:xfrm>
            <a:off x="838200" y="365125"/>
            <a:ext cx="10515600" cy="600286"/>
          </a:xfrm>
        </p:spPr>
        <p:txBody>
          <a:bodyPr>
            <a:normAutofit fontScale="90000"/>
          </a:bodyPr>
          <a:lstStyle/>
          <a:p>
            <a:r>
              <a:rPr lang="en-US" u="sng"/>
              <a:t>References</a:t>
            </a:r>
            <a:endParaRPr lang="en-US" u="sng" dirty="0"/>
          </a:p>
        </p:txBody>
      </p:sp>
      <p:sp>
        <p:nvSpPr>
          <p:cNvPr id="3" name="Content Placeholder 2">
            <a:extLst>
              <a:ext uri="{FF2B5EF4-FFF2-40B4-BE49-F238E27FC236}">
                <a16:creationId xmlns:a16="http://schemas.microsoft.com/office/drawing/2014/main" id="{03474F38-4B00-2584-447F-F1892218207E}"/>
              </a:ext>
            </a:extLst>
          </p:cNvPr>
          <p:cNvSpPr>
            <a:spLocks noGrp="1"/>
          </p:cNvSpPr>
          <p:nvPr>
            <p:ph idx="1"/>
          </p:nvPr>
        </p:nvSpPr>
        <p:spPr>
          <a:xfrm>
            <a:off x="158827" y="779024"/>
            <a:ext cx="11194973" cy="6224204"/>
          </a:xfrm>
        </p:spPr>
        <p:txBody>
          <a:bodyPr vert="horz" lIns="91440" tIns="45720" rIns="91440" bIns="45720" rtlCol="0" anchor="t">
            <a:normAutofit/>
          </a:bodyPr>
          <a:lstStyle/>
          <a:p>
            <a:pPr>
              <a:buNone/>
            </a:pPr>
            <a:r>
              <a:rPr lang="en-GB" sz="1200" u="sng">
                <a:highlight>
                  <a:srgbClr val="FFFFFF"/>
                </a:highlight>
                <a:latin typeface="Arial"/>
                <a:cs typeface="Arial"/>
              </a:rPr>
              <a:t>References </a:t>
            </a:r>
            <a:endParaRPr lang="en-GB" sz="1200">
              <a:highlight>
                <a:srgbClr val="C6C6C6"/>
              </a:highlight>
              <a:latin typeface="Arial"/>
              <a:cs typeface="Arial"/>
            </a:endParaRPr>
          </a:p>
          <a:p>
            <a:pPr>
              <a:buNone/>
            </a:pPr>
            <a:r>
              <a:rPr lang="en-GB" sz="1100" dirty="0">
                <a:highlight>
                  <a:srgbClr val="FFFFFF"/>
                </a:highlight>
                <a:latin typeface="Arial"/>
                <a:cs typeface="Arial"/>
              </a:rPr>
              <a:t>Alazmi, A., Viktor, S. and Erjavec, M. (2022) ‘Exploring the determinants of mental health, wellbeing, and lifestyle in 8–11 year old children with type 1 diabetes and their healthy counterparts in Kuwait’, </a:t>
            </a:r>
            <a:r>
              <a:rPr lang="en-GB" sz="1100" i="1" dirty="0">
                <a:highlight>
                  <a:srgbClr val="FFFFFF"/>
                </a:highlight>
                <a:latin typeface="Arial"/>
                <a:cs typeface="Arial"/>
              </a:rPr>
              <a:t>PLOS ONE</a:t>
            </a:r>
            <a:r>
              <a:rPr lang="en-GB" sz="1100" dirty="0">
                <a:highlight>
                  <a:srgbClr val="FFFFFF"/>
                </a:highlight>
                <a:latin typeface="Arial"/>
                <a:cs typeface="Arial"/>
              </a:rPr>
              <a:t>, 17(12), p. e0272948. </a:t>
            </a:r>
            <a:r>
              <a:rPr lang="en-GB" sz="1100" u="sng" dirty="0">
                <a:highlight>
                  <a:srgbClr val="FFFFFF"/>
                </a:highlight>
                <a:latin typeface="Arial"/>
                <a:cs typeface="Arial"/>
                <a:hlinkClick r:id="rId2"/>
              </a:rPr>
              <a:t>https://doi.org/10.1371/journal.pone.0272948</a:t>
            </a:r>
            <a:endParaRPr lang="en-US" sz="1100" dirty="0">
              <a:highlight>
                <a:srgbClr val="C6C6C6"/>
              </a:highlight>
              <a:latin typeface="Arial"/>
              <a:cs typeface="Arial"/>
            </a:endParaRPr>
          </a:p>
          <a:p>
            <a:pPr>
              <a:buNone/>
            </a:pPr>
            <a:r>
              <a:rPr lang="en-GB" sz="1100">
                <a:highlight>
                  <a:srgbClr val="FFFFFF"/>
                </a:highlight>
                <a:latin typeface="Arial"/>
                <a:cs typeface="Arial"/>
              </a:rPr>
              <a:t>Cambridge University Press &amp; Assessment (n.d.) </a:t>
            </a:r>
            <a:r>
              <a:rPr lang="en-GB" sz="1100" i="1">
                <a:highlight>
                  <a:srgbClr val="FFFFFF"/>
                </a:highlight>
                <a:latin typeface="Arial"/>
                <a:cs typeface="Arial"/>
              </a:rPr>
              <a:t>Lifestyle</a:t>
            </a:r>
            <a:r>
              <a:rPr lang="en-GB" sz="1100">
                <a:highlight>
                  <a:srgbClr val="FFFFFF"/>
                </a:highlight>
                <a:latin typeface="Arial"/>
                <a:cs typeface="Arial"/>
              </a:rPr>
              <a:t>. Available at: </a:t>
            </a:r>
            <a:r>
              <a:rPr lang="en-GB" sz="1100" u="sng" dirty="0">
                <a:highlight>
                  <a:srgbClr val="FFFFFF"/>
                </a:highlight>
                <a:latin typeface="Arial"/>
                <a:cs typeface="Arial"/>
                <a:hlinkClick r:id="rId3"/>
              </a:rPr>
              <a:t>https://dictionary.cambridge.org/dictionary/english/lifestyle</a:t>
            </a:r>
            <a:r>
              <a:rPr lang="en-GB" sz="1100">
                <a:highlight>
                  <a:srgbClr val="FFFFFF"/>
                </a:highlight>
                <a:latin typeface="Arial"/>
                <a:cs typeface="Arial"/>
              </a:rPr>
              <a:t> (Accessed: 13 June 2026).</a:t>
            </a:r>
            <a:endParaRPr lang="en-US" sz="1100" dirty="0">
              <a:highlight>
                <a:srgbClr val="C6C6C6"/>
              </a:highlight>
              <a:latin typeface="Arial"/>
              <a:cs typeface="Arial"/>
            </a:endParaRPr>
          </a:p>
          <a:p>
            <a:pPr>
              <a:buNone/>
            </a:pPr>
            <a:r>
              <a:rPr lang="en-GB" sz="1100" dirty="0">
                <a:highlight>
                  <a:srgbClr val="FFFFFF"/>
                </a:highlight>
                <a:latin typeface="Arial"/>
                <a:cs typeface="Arial"/>
              </a:rPr>
              <a:t>Children's Commissioner for Wales (</a:t>
            </a:r>
            <a:r>
              <a:rPr lang="en-GB" sz="1100" dirty="0" err="1">
                <a:highlight>
                  <a:srgbClr val="FFFFFF"/>
                </a:highlight>
                <a:latin typeface="Arial"/>
                <a:cs typeface="Arial"/>
              </a:rPr>
              <a:t>n.d</a:t>
            </a:r>
            <a:r>
              <a:rPr lang="en-GB" sz="1100" dirty="0">
                <a:highlight>
                  <a:srgbClr val="FFFFFF"/>
                </a:highlight>
                <a:latin typeface="Arial"/>
                <a:cs typeface="Arial"/>
              </a:rPr>
              <a:t>) </a:t>
            </a:r>
            <a:r>
              <a:rPr lang="en-GB" sz="1100" i="1" dirty="0">
                <a:highlight>
                  <a:srgbClr val="FFFFFF"/>
                </a:highlight>
                <a:latin typeface="Arial"/>
                <a:cs typeface="Arial"/>
              </a:rPr>
              <a:t>Child poverty</a:t>
            </a:r>
            <a:r>
              <a:rPr lang="en-GB" sz="1100" dirty="0">
                <a:highlight>
                  <a:srgbClr val="FFFFFF"/>
                </a:highlight>
                <a:latin typeface="Arial"/>
                <a:cs typeface="Arial"/>
              </a:rPr>
              <a:t>. Available at: </a:t>
            </a:r>
            <a:r>
              <a:rPr lang="en-GB" sz="1100" u="sng" dirty="0">
                <a:highlight>
                  <a:srgbClr val="FFFFFF"/>
                </a:highlight>
                <a:latin typeface="Arial"/>
                <a:cs typeface="Arial"/>
                <a:hlinkClick r:id="rId4"/>
              </a:rPr>
              <a:t>Children's Commissioner for Wales – Child Poverty</a:t>
            </a:r>
            <a:r>
              <a:rPr lang="en-GB" sz="1100" dirty="0">
                <a:highlight>
                  <a:srgbClr val="FFFFFF"/>
                </a:highlight>
                <a:latin typeface="Arial"/>
                <a:cs typeface="Arial"/>
              </a:rPr>
              <a:t> (Accessed: 14 June 2026)</a:t>
            </a:r>
            <a:endParaRPr lang="en-US" sz="1100" dirty="0">
              <a:highlight>
                <a:srgbClr val="C6C6C6"/>
              </a:highlight>
              <a:latin typeface="Arial"/>
              <a:cs typeface="Arial"/>
            </a:endParaRPr>
          </a:p>
          <a:p>
            <a:pPr>
              <a:buNone/>
            </a:pPr>
            <a:r>
              <a:rPr lang="en-GB" sz="1100">
                <a:highlight>
                  <a:srgbClr val="FFFFFF"/>
                </a:highlight>
                <a:latin typeface="Arial"/>
                <a:cs typeface="Arial"/>
              </a:rPr>
              <a:t>Children and Young People’s Commissioner Scotland (n.d.) </a:t>
            </a:r>
            <a:r>
              <a:rPr lang="en-GB" sz="1100" i="1">
                <a:highlight>
                  <a:srgbClr val="FFFFFF"/>
                </a:highlight>
                <a:latin typeface="Arial"/>
                <a:cs typeface="Arial"/>
              </a:rPr>
              <a:t>Article 24 – The right to health</a:t>
            </a:r>
            <a:r>
              <a:rPr lang="en-GB" sz="1100">
                <a:highlight>
                  <a:srgbClr val="FFFFFF"/>
                </a:highlight>
                <a:latin typeface="Arial"/>
                <a:cs typeface="Arial"/>
              </a:rPr>
              <a:t>. Available at: </a:t>
            </a:r>
            <a:r>
              <a:rPr lang="en-GB" sz="1100" u="sng" dirty="0">
                <a:highlight>
                  <a:srgbClr val="FFFFFF"/>
                </a:highlight>
                <a:latin typeface="Arial"/>
                <a:cs typeface="Arial"/>
                <a:hlinkClick r:id="rId5"/>
              </a:rPr>
              <a:t>https://www.cypcs.org.uk/rights/uncrc/articles/article-24/</a:t>
            </a:r>
            <a:r>
              <a:rPr lang="en-GB" sz="1100">
                <a:highlight>
                  <a:srgbClr val="FFFFFF"/>
                </a:highlight>
                <a:latin typeface="Arial"/>
                <a:cs typeface="Arial"/>
              </a:rPr>
              <a:t> (Accessed: 13 June 2026).</a:t>
            </a:r>
            <a:endParaRPr lang="en-US" sz="1100" dirty="0">
              <a:highlight>
                <a:srgbClr val="C6C6C6"/>
              </a:highlight>
              <a:latin typeface="Arial"/>
              <a:cs typeface="Arial"/>
            </a:endParaRPr>
          </a:p>
          <a:p>
            <a:pPr>
              <a:buNone/>
            </a:pPr>
            <a:r>
              <a:rPr lang="en-GB" sz="1100">
                <a:highlight>
                  <a:srgbClr val="FFFFFF"/>
                </a:highlight>
                <a:latin typeface="Arial"/>
                <a:cs typeface="Arial"/>
              </a:rPr>
              <a:t>Crandall, A. et al. (2019) ‘ACEs and counter-ACEs: How positive and negative childhood experiences influence adult health’, </a:t>
            </a:r>
            <a:r>
              <a:rPr lang="en-GB" sz="1100" i="1">
                <a:highlight>
                  <a:srgbClr val="FFFFFF"/>
                </a:highlight>
                <a:latin typeface="Arial"/>
                <a:cs typeface="Arial"/>
              </a:rPr>
              <a:t>Child Abuse &amp; Neglect</a:t>
            </a:r>
            <a:r>
              <a:rPr lang="en-GB" sz="1100">
                <a:highlight>
                  <a:srgbClr val="FFFFFF"/>
                </a:highlight>
                <a:latin typeface="Arial"/>
                <a:cs typeface="Arial"/>
              </a:rPr>
              <a:t>, 96. </a:t>
            </a:r>
            <a:r>
              <a:rPr lang="en-GB" sz="1100" u="sng" dirty="0">
                <a:highlight>
                  <a:srgbClr val="FFFFFF"/>
                </a:highlight>
                <a:latin typeface="Arial"/>
                <a:cs typeface="Arial"/>
                <a:hlinkClick r:id="rId6"/>
              </a:rPr>
              <a:t>https://doi.org/10.1016/j.chiabu.2019.104089</a:t>
            </a:r>
            <a:endParaRPr lang="en-US" sz="1100" dirty="0">
              <a:highlight>
                <a:srgbClr val="C6C6C6"/>
              </a:highlight>
              <a:latin typeface="Arial"/>
              <a:cs typeface="Arial"/>
            </a:endParaRPr>
          </a:p>
          <a:p>
            <a:pPr>
              <a:buNone/>
            </a:pPr>
            <a:r>
              <a:rPr lang="en-GB" sz="1100">
                <a:highlight>
                  <a:srgbClr val="FFFFFF"/>
                </a:highlight>
                <a:latin typeface="Arial"/>
                <a:cs typeface="Arial"/>
              </a:rPr>
              <a:t>Cefai, C. (2024) </a:t>
            </a:r>
            <a:r>
              <a:rPr lang="en-GB" sz="1100" i="1">
                <a:highlight>
                  <a:srgbClr val="FFFFFF"/>
                </a:highlight>
                <a:latin typeface="Arial"/>
                <a:cs typeface="Arial"/>
              </a:rPr>
              <a:t>Nurturing the Wellbeing of Students in Difficulty: The Legacy of Paul Cooper</a:t>
            </a:r>
            <a:r>
              <a:rPr lang="en-GB" sz="1100">
                <a:highlight>
                  <a:srgbClr val="FFFFFF"/>
                </a:highlight>
                <a:latin typeface="Arial"/>
                <a:cs typeface="Arial"/>
              </a:rPr>
              <a:t>. 1st ed. Oxford: Peter Lang Ltd. </a:t>
            </a:r>
            <a:r>
              <a:rPr lang="en-GB" sz="1100" u="sng" dirty="0">
                <a:highlight>
                  <a:srgbClr val="FFFFFF"/>
                </a:highlight>
                <a:latin typeface="Arial"/>
                <a:cs typeface="Arial"/>
                <a:hlinkClick r:id="rId7"/>
              </a:rPr>
              <a:t>https://doi.org/10.3726/b21409</a:t>
            </a:r>
            <a:endParaRPr lang="en-US" sz="1100" dirty="0">
              <a:highlight>
                <a:srgbClr val="C6C6C6"/>
              </a:highlight>
              <a:latin typeface="Arial"/>
              <a:cs typeface="Arial"/>
            </a:endParaRPr>
          </a:p>
          <a:p>
            <a:pPr>
              <a:buNone/>
            </a:pPr>
            <a:r>
              <a:rPr lang="en-GB" sz="1100">
                <a:highlight>
                  <a:srgbClr val="FFFFFF"/>
                </a:highlight>
                <a:latin typeface="Arial"/>
                <a:cs typeface="Arial"/>
              </a:rPr>
              <a:t>Department of Health (2014) </a:t>
            </a:r>
            <a:r>
              <a:rPr lang="en-GB" sz="1100" i="1">
                <a:highlight>
                  <a:srgbClr val="FFFFFF"/>
                </a:highlight>
                <a:latin typeface="Arial"/>
                <a:cs typeface="Arial"/>
              </a:rPr>
              <a:t>The relationship between wellbeing and health</a:t>
            </a:r>
            <a:r>
              <a:rPr lang="en-GB" sz="1100">
                <a:highlight>
                  <a:srgbClr val="FFFFFF"/>
                </a:highlight>
                <a:latin typeface="Arial"/>
                <a:cs typeface="Arial"/>
              </a:rPr>
              <a:t>. Available at: </a:t>
            </a:r>
            <a:r>
              <a:rPr lang="en-GB" sz="1100" u="sng" dirty="0">
                <a:highlight>
                  <a:srgbClr val="FFFFFF"/>
                </a:highlight>
                <a:latin typeface="Arial"/>
                <a:cs typeface="Arial"/>
                <a:hlinkClick r:id="rId8"/>
              </a:rPr>
              <a:t>https://assets.publishing.service.gov.uk/media/5a7baa00ed915d4147621d62/The_relationship_between_wellbeing_and_health.pdf</a:t>
            </a:r>
            <a:r>
              <a:rPr lang="en-GB" sz="1100">
                <a:highlight>
                  <a:srgbClr val="FFFFFF"/>
                </a:highlight>
                <a:latin typeface="Arial"/>
                <a:cs typeface="Arial"/>
              </a:rPr>
              <a:t> (Accessed: 13 June 2026).</a:t>
            </a:r>
            <a:endParaRPr lang="en-US" sz="1100" dirty="0">
              <a:highlight>
                <a:srgbClr val="C6C6C6"/>
              </a:highlight>
              <a:latin typeface="Arial"/>
              <a:cs typeface="Arial"/>
            </a:endParaRPr>
          </a:p>
          <a:p>
            <a:pPr>
              <a:buNone/>
            </a:pPr>
            <a:r>
              <a:rPr lang="en-GB" sz="1100" dirty="0">
                <a:highlight>
                  <a:srgbClr val="FFFFFF"/>
                </a:highlight>
                <a:latin typeface="Arial"/>
                <a:cs typeface="Arial"/>
              </a:rPr>
              <a:t>Harris, J. and Cale, L. (2019) </a:t>
            </a:r>
            <a:r>
              <a:rPr lang="en-GB" sz="1100" i="1" dirty="0">
                <a:highlight>
                  <a:srgbClr val="FFFFFF"/>
                </a:highlight>
                <a:latin typeface="Arial"/>
                <a:cs typeface="Arial"/>
              </a:rPr>
              <a:t>Promoting active lifestyles in schools</a:t>
            </a:r>
            <a:r>
              <a:rPr lang="en-GB" sz="1100" dirty="0">
                <a:highlight>
                  <a:srgbClr val="FFFFFF"/>
                </a:highlight>
                <a:latin typeface="Arial"/>
                <a:cs typeface="Arial"/>
              </a:rPr>
              <a:t>. Champaign, IL: Human Kinetics. Available at: </a:t>
            </a:r>
            <a:r>
              <a:rPr lang="en-GB" sz="1100" u="sng" dirty="0">
                <a:highlight>
                  <a:srgbClr val="FFFFFF"/>
                </a:highlight>
                <a:latin typeface="Arial"/>
                <a:cs typeface="Arial"/>
                <a:hlinkClick r:id="rId9"/>
              </a:rPr>
              <a:t>https://ezproxy.uwtsd.ac.uk/login?url=https://www.vlebooks.com/product/openreader?id=TrinityStD&amp;accId=8886856&amp;isbn=9781492580782&amp;uid=^u</a:t>
            </a:r>
            <a:endParaRPr lang="en-US" sz="1100" dirty="0">
              <a:highlight>
                <a:srgbClr val="C6C6C6"/>
              </a:highlight>
              <a:latin typeface="Arial"/>
              <a:cs typeface="Arial"/>
            </a:endParaRPr>
          </a:p>
          <a:p>
            <a:pPr>
              <a:buNone/>
            </a:pPr>
            <a:r>
              <a:rPr lang="en-GB" sz="1100">
                <a:highlight>
                  <a:srgbClr val="FFFFFF"/>
                </a:highlight>
                <a:latin typeface="Arial"/>
                <a:cs typeface="Arial"/>
              </a:rPr>
              <a:t>Hayes, N., Halpenny, A.M. and O’Toole, L. (2017) </a:t>
            </a:r>
            <a:r>
              <a:rPr lang="en-GB" sz="1100" i="1">
                <a:highlight>
                  <a:srgbClr val="FFFFFF"/>
                </a:highlight>
                <a:latin typeface="Arial"/>
                <a:cs typeface="Arial"/>
              </a:rPr>
              <a:t>Introducing Bronfenbrenner: A guide for practitioners and students in early years education</a:t>
            </a:r>
            <a:r>
              <a:rPr lang="en-GB" sz="1100">
                <a:highlight>
                  <a:srgbClr val="FFFFFF"/>
                </a:highlight>
                <a:latin typeface="Arial"/>
                <a:cs typeface="Arial"/>
              </a:rPr>
              <a:t>. 1st ed. London: Routledge. </a:t>
            </a:r>
            <a:r>
              <a:rPr lang="en-GB" sz="1100" u="sng" dirty="0">
                <a:highlight>
                  <a:srgbClr val="FFFFFF"/>
                </a:highlight>
                <a:latin typeface="Arial"/>
                <a:cs typeface="Arial"/>
                <a:hlinkClick r:id="rId10"/>
              </a:rPr>
              <a:t>https://doi.org/10.4324/9781315646206</a:t>
            </a:r>
            <a:endParaRPr lang="en-US" sz="1100" dirty="0">
              <a:highlight>
                <a:srgbClr val="C6C6C6"/>
              </a:highlight>
              <a:latin typeface="Arial"/>
              <a:cs typeface="Arial"/>
            </a:endParaRPr>
          </a:p>
          <a:p>
            <a:pPr>
              <a:buNone/>
            </a:pPr>
            <a:r>
              <a:rPr lang="en-GB" sz="1100">
                <a:highlight>
                  <a:srgbClr val="FFFFFF"/>
                </a:highlight>
                <a:latin typeface="Arial"/>
                <a:cs typeface="Arial"/>
              </a:rPr>
              <a:t>LeBlanc, A.G. et al. (2012) ‘Systematic review of sedentary behaviour and health indicators in the early years (aged 0–4)’, </a:t>
            </a:r>
            <a:r>
              <a:rPr lang="en-GB" sz="1100" i="1">
                <a:highlight>
                  <a:srgbClr val="FFFFFF"/>
                </a:highlight>
                <a:latin typeface="Arial"/>
                <a:cs typeface="Arial"/>
              </a:rPr>
              <a:t>Applied Physiology, Nutrition and Metabolism</a:t>
            </a:r>
            <a:r>
              <a:rPr lang="en-GB" sz="1100">
                <a:highlight>
                  <a:srgbClr val="FFFFFF"/>
                </a:highlight>
                <a:latin typeface="Arial"/>
                <a:cs typeface="Arial"/>
              </a:rPr>
              <a:t>, 37, p. 4</a:t>
            </a:r>
            <a:endParaRPr lang="en-US" sz="1100" dirty="0">
              <a:highlight>
                <a:srgbClr val="C6C6C6"/>
              </a:highlight>
              <a:latin typeface="Arial"/>
              <a:cs typeface="Arial"/>
            </a:endParaRPr>
          </a:p>
          <a:p>
            <a:pPr>
              <a:buNone/>
            </a:pPr>
            <a:r>
              <a:rPr lang="en-GB" sz="1100">
                <a:highlight>
                  <a:srgbClr val="FFFFFF"/>
                </a:highlight>
                <a:latin typeface="Arial"/>
                <a:cs typeface="Arial"/>
              </a:rPr>
              <a:t>Mental Health Foundation (2015) </a:t>
            </a:r>
            <a:r>
              <a:rPr lang="en-GB" sz="1100" i="1">
                <a:highlight>
                  <a:srgbClr val="FFFFFF"/>
                </a:highlight>
                <a:latin typeface="Arial"/>
                <a:cs typeface="Arial"/>
              </a:rPr>
              <a:t>What is well-being? How can we measure it and how can we support people to improve it?</a:t>
            </a:r>
            <a:r>
              <a:rPr lang="en-GB" sz="1100">
                <a:highlight>
                  <a:srgbClr val="FFFFFF"/>
                </a:highlight>
                <a:latin typeface="Arial"/>
                <a:cs typeface="Arial"/>
              </a:rPr>
              <a:t> Available at: </a:t>
            </a:r>
            <a:r>
              <a:rPr lang="en-GB" sz="1100" u="sng" dirty="0">
                <a:highlight>
                  <a:srgbClr val="FFFFFF"/>
                </a:highlight>
                <a:latin typeface="Arial"/>
                <a:cs typeface="Arial"/>
                <a:hlinkClick r:id="rId11"/>
              </a:rPr>
              <a:t>https://www.mentalhealth.org.uk/explore-mental-health/blogs/what-well-being-how-can-we-measure-it-and-how-can-we-support-people-improve-it</a:t>
            </a:r>
            <a:r>
              <a:rPr lang="en-GB" sz="1100">
                <a:highlight>
                  <a:srgbClr val="FFFFFF"/>
                </a:highlight>
                <a:latin typeface="Arial"/>
                <a:cs typeface="Arial"/>
              </a:rPr>
              <a:t> (Accessed: 13 June 2026).</a:t>
            </a:r>
            <a:endParaRPr lang="en-US" sz="1100" dirty="0">
              <a:highlight>
                <a:srgbClr val="C6C6C6"/>
              </a:highlight>
              <a:latin typeface="Arial"/>
              <a:cs typeface="Arial"/>
            </a:endParaRPr>
          </a:p>
          <a:p>
            <a:pPr>
              <a:buNone/>
            </a:pPr>
            <a:r>
              <a:rPr lang="en-GB" sz="1100">
                <a:highlight>
                  <a:srgbClr val="FFFFFF"/>
                </a:highlight>
                <a:latin typeface="Arial"/>
                <a:cs typeface="Arial"/>
              </a:rPr>
              <a:t>National Health Service (NHS) (2026) </a:t>
            </a:r>
            <a:r>
              <a:rPr lang="en-GB" sz="1100" i="1">
                <a:highlight>
                  <a:srgbClr val="FFFFFF"/>
                </a:highlight>
                <a:latin typeface="Arial"/>
                <a:cs typeface="Arial"/>
              </a:rPr>
              <a:t>Healthy weight in children: Advice for parents</a:t>
            </a:r>
            <a:r>
              <a:rPr lang="en-GB" sz="1100">
                <a:highlight>
                  <a:srgbClr val="FFFFFF"/>
                </a:highlight>
                <a:latin typeface="Arial"/>
                <a:cs typeface="Arial"/>
              </a:rPr>
              <a:t>. Available at: </a:t>
            </a:r>
            <a:r>
              <a:rPr lang="en-GB" sz="1100" u="sng" dirty="0">
                <a:highlight>
                  <a:srgbClr val="FFFFFF"/>
                </a:highlight>
                <a:latin typeface="Arial"/>
                <a:cs typeface="Arial"/>
                <a:hlinkClick r:id="rId12"/>
              </a:rPr>
              <a:t>https://www.nhs.uk/live-well/healthy-weight/childrens-weight/healthy-weight-children-advice-for-parents/</a:t>
            </a:r>
            <a:r>
              <a:rPr lang="en-GB" sz="1100">
                <a:highlight>
                  <a:srgbClr val="FFFFFF"/>
                </a:highlight>
                <a:latin typeface="Arial"/>
                <a:cs typeface="Arial"/>
              </a:rPr>
              <a:t> (Accessed: 13 June 2026).</a:t>
            </a:r>
            <a:endParaRPr lang="en-US" sz="1100" dirty="0">
              <a:highlight>
                <a:srgbClr val="C6C6C6"/>
              </a:highlight>
              <a:latin typeface="Arial"/>
              <a:cs typeface="Arial"/>
            </a:endParaRPr>
          </a:p>
          <a:p>
            <a:pPr>
              <a:buNone/>
            </a:pPr>
            <a:endParaRPr lang="en-US" sz="1100" dirty="0">
              <a:highlight>
                <a:srgbClr val="C6C6C6"/>
              </a:highlight>
              <a:latin typeface="Arial"/>
              <a:cs typeface="Arial"/>
            </a:endParaRPr>
          </a:p>
        </p:txBody>
      </p:sp>
    </p:spTree>
    <p:extLst>
      <p:ext uri="{BB962C8B-B14F-4D97-AF65-F5344CB8AC3E}">
        <p14:creationId xmlns:p14="http://schemas.microsoft.com/office/powerpoint/2010/main" val="2847777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AF5DE-94BA-2B0D-02CC-E3423A7A0B0F}"/>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0DD1D1AF-6EC9-08A1-4490-3475CFF0AAD7}"/>
              </a:ext>
            </a:extLst>
          </p:cNvPr>
          <p:cNvSpPr>
            <a:spLocks noGrp="1"/>
          </p:cNvSpPr>
          <p:nvPr>
            <p:ph idx="1"/>
          </p:nvPr>
        </p:nvSpPr>
        <p:spPr>
          <a:xfrm>
            <a:off x="186369" y="1825625"/>
            <a:ext cx="11167431" cy="5471386"/>
          </a:xfrm>
        </p:spPr>
        <p:txBody>
          <a:bodyPr vert="horz" lIns="91440" tIns="45720" rIns="91440" bIns="45720" rtlCol="0" anchor="t">
            <a:normAutofit/>
          </a:bodyPr>
          <a:lstStyle/>
          <a:p>
            <a:pPr>
              <a:buNone/>
            </a:pPr>
            <a:r>
              <a:rPr lang="en-GB" sz="1100">
                <a:highlight>
                  <a:srgbClr val="FFFFFF"/>
                </a:highlight>
                <a:latin typeface="Arial"/>
                <a:cs typeface="Arial"/>
              </a:rPr>
              <a:t>National Health Service (NHS) (2026b) </a:t>
            </a:r>
            <a:r>
              <a:rPr lang="en-GB" sz="1100" i="1">
                <a:highlight>
                  <a:srgbClr val="FFFFFF"/>
                </a:highlight>
                <a:latin typeface="Arial"/>
                <a:cs typeface="Arial"/>
              </a:rPr>
              <a:t>Supporting a child or young person’s mental health</a:t>
            </a:r>
            <a:r>
              <a:rPr lang="en-GB" sz="1100">
                <a:highlight>
                  <a:srgbClr val="FFFFFF"/>
                </a:highlight>
                <a:latin typeface="Arial"/>
                <a:cs typeface="Arial"/>
              </a:rPr>
              <a:t>. Available at: </a:t>
            </a:r>
            <a:r>
              <a:rPr lang="en-GB" sz="1100" dirty="0">
                <a:highlight>
                  <a:srgbClr val="FFFFFF"/>
                </a:highlight>
                <a:latin typeface="Arial"/>
                <a:cs typeface="Arial"/>
                <a:hlinkClick r:id="rId2"/>
              </a:rPr>
              <a:t>https://www.nhs.uk/every-mind-matters/supporting-others/childrens-mental-health/</a:t>
            </a:r>
            <a:r>
              <a:rPr lang="en-GB" sz="1100">
                <a:highlight>
                  <a:srgbClr val="FFFFFF"/>
                </a:highlight>
                <a:latin typeface="Arial"/>
                <a:cs typeface="Arial"/>
              </a:rPr>
              <a:t> (Accessed: 13 June 2026).</a:t>
            </a:r>
            <a:endParaRPr lang="en-US" sz="1100">
              <a:latin typeface="Arial"/>
              <a:cs typeface="Arial"/>
            </a:endParaRPr>
          </a:p>
          <a:p>
            <a:pPr>
              <a:buNone/>
            </a:pPr>
            <a:r>
              <a:rPr lang="en-GB" sz="1100">
                <a:highlight>
                  <a:srgbClr val="FFFFFF"/>
                </a:highlight>
                <a:latin typeface="Arial"/>
                <a:cs typeface="Arial"/>
              </a:rPr>
              <a:t>NHS Safeguarding (n.d.) </a:t>
            </a:r>
            <a:r>
              <a:rPr lang="en-GB" sz="1100" i="1">
                <a:highlight>
                  <a:srgbClr val="FFFFFF"/>
                </a:highlight>
                <a:latin typeface="Arial"/>
                <a:cs typeface="Arial"/>
              </a:rPr>
              <a:t>Context of NHS safeguarding</a:t>
            </a:r>
            <a:r>
              <a:rPr lang="en-GB" sz="1100">
                <a:highlight>
                  <a:srgbClr val="FFFFFF"/>
                </a:highlight>
                <a:latin typeface="Arial"/>
                <a:cs typeface="Arial"/>
              </a:rPr>
              <a:t>. Available at: </a:t>
            </a:r>
            <a:r>
              <a:rPr lang="en-GB" sz="1100" dirty="0">
                <a:highlight>
                  <a:srgbClr val="FFFFFF"/>
                </a:highlight>
                <a:latin typeface="Arial"/>
                <a:cs typeface="Arial"/>
                <a:hlinkClick r:id="rId3"/>
              </a:rPr>
              <a:t>https://safeguarding-guide.nhs.uk/context-of-NHS-safeguarding/s2-07/</a:t>
            </a:r>
            <a:r>
              <a:rPr lang="en-GB" sz="1100">
                <a:highlight>
                  <a:srgbClr val="FFFFFF"/>
                </a:highlight>
                <a:latin typeface="Arial"/>
                <a:cs typeface="Arial"/>
              </a:rPr>
              <a:t> (Accessed: 13 June 2026).</a:t>
            </a:r>
            <a:endParaRPr lang="en-US" sz="1100">
              <a:latin typeface="Arial"/>
              <a:cs typeface="Arial"/>
            </a:endParaRPr>
          </a:p>
          <a:p>
            <a:pPr>
              <a:buNone/>
            </a:pPr>
            <a:r>
              <a:rPr lang="en-GB" sz="1100">
                <a:highlight>
                  <a:srgbClr val="FFFFFF"/>
                </a:highlight>
                <a:latin typeface="Arial"/>
                <a:cs typeface="Arial"/>
              </a:rPr>
              <a:t>NSPCC Learning (n.d.) </a:t>
            </a:r>
            <a:r>
              <a:rPr lang="en-GB" sz="1100" i="1">
                <a:highlight>
                  <a:srgbClr val="FFFFFF"/>
                </a:highlight>
                <a:latin typeface="Arial"/>
                <a:cs typeface="Arial"/>
              </a:rPr>
              <a:t>Child health and development</a:t>
            </a:r>
            <a:r>
              <a:rPr lang="en-GB" sz="1100">
                <a:highlight>
                  <a:srgbClr val="FFFFFF"/>
                </a:highlight>
                <a:latin typeface="Arial"/>
                <a:cs typeface="Arial"/>
              </a:rPr>
              <a:t>. NSPCC Learning. Available at: </a:t>
            </a:r>
            <a:r>
              <a:rPr lang="en-GB" sz="1100" dirty="0">
                <a:highlight>
                  <a:srgbClr val="FFFFFF"/>
                </a:highlight>
                <a:latin typeface="Arial"/>
                <a:cs typeface="Arial"/>
                <a:hlinkClick r:id="rId4"/>
              </a:rPr>
              <a:t>https://learning.nspcc.org.uk/child-health-development</a:t>
            </a:r>
            <a:r>
              <a:rPr lang="en-GB" sz="1100">
                <a:highlight>
                  <a:srgbClr val="FFFFFF"/>
                </a:highlight>
                <a:latin typeface="Arial"/>
                <a:cs typeface="Arial"/>
              </a:rPr>
              <a:t> (Accessed: 14 June 2026).</a:t>
            </a:r>
            <a:endParaRPr lang="en-GB" sz="1100">
              <a:latin typeface="Arial"/>
              <a:cs typeface="Arial"/>
            </a:endParaRPr>
          </a:p>
          <a:p>
            <a:pPr>
              <a:buNone/>
            </a:pPr>
            <a:r>
              <a:rPr lang="en-GB" sz="1100" dirty="0">
                <a:highlight>
                  <a:srgbClr val="FFFFFF"/>
                </a:highlight>
                <a:latin typeface="Arial"/>
                <a:cs typeface="Arial"/>
              </a:rPr>
              <a:t>Statham, J. and Chase, E. (2010) </a:t>
            </a:r>
            <a:r>
              <a:rPr lang="en-GB" sz="1100" i="1" dirty="0">
                <a:highlight>
                  <a:srgbClr val="FFFFFF"/>
                </a:highlight>
                <a:latin typeface="Arial"/>
                <a:cs typeface="Arial"/>
              </a:rPr>
              <a:t>Childhood Wellbeing: A brief overview</a:t>
            </a:r>
            <a:r>
              <a:rPr lang="en-GB" sz="1100" dirty="0">
                <a:highlight>
                  <a:srgbClr val="FFFFFF"/>
                </a:highlight>
                <a:latin typeface="Arial"/>
                <a:cs typeface="Arial"/>
              </a:rPr>
              <a:t>. Loughborough: Childhood Wellbeing Research Centre.</a:t>
            </a:r>
            <a:endParaRPr lang="en-US" sz="1100">
              <a:latin typeface="Arial"/>
              <a:cs typeface="Arial"/>
            </a:endParaRPr>
          </a:p>
          <a:p>
            <a:pPr>
              <a:buNone/>
            </a:pPr>
            <a:r>
              <a:rPr lang="en-GB" sz="1100">
                <a:highlight>
                  <a:srgbClr val="FFFFFF"/>
                </a:highlight>
                <a:latin typeface="Arial"/>
                <a:cs typeface="Arial"/>
              </a:rPr>
              <a:t>The King’s Fund (2024) </a:t>
            </a:r>
            <a:r>
              <a:rPr lang="en-GB" sz="1100" i="1">
                <a:highlight>
                  <a:srgbClr val="FFFFFF"/>
                </a:highlight>
                <a:latin typeface="Arial"/>
                <a:cs typeface="Arial"/>
              </a:rPr>
              <a:t>Poverty taking a heavy toll on UK’s health and NHS services</a:t>
            </a:r>
            <a:r>
              <a:rPr lang="en-GB" sz="1100">
                <a:highlight>
                  <a:srgbClr val="FFFFFF"/>
                </a:highlight>
                <a:latin typeface="Arial"/>
                <a:cs typeface="Arial"/>
              </a:rPr>
              <a:t>. Available at: </a:t>
            </a:r>
            <a:r>
              <a:rPr lang="en-GB" sz="1100" dirty="0">
                <a:highlight>
                  <a:srgbClr val="FFFFFF"/>
                </a:highlight>
                <a:latin typeface="Arial"/>
                <a:cs typeface="Arial"/>
                <a:hlinkClick r:id="rId5"/>
              </a:rPr>
              <a:t>https://www.kingsfund.org.uk</a:t>
            </a:r>
            <a:r>
              <a:rPr lang="en-GB" sz="1100">
                <a:highlight>
                  <a:srgbClr val="FFFFFF"/>
                </a:highlight>
                <a:latin typeface="Arial"/>
                <a:cs typeface="Arial"/>
              </a:rPr>
              <a:t> (Accessed: 13 June 2026).</a:t>
            </a:r>
            <a:endParaRPr lang="en-US" sz="1100">
              <a:latin typeface="Arial"/>
              <a:cs typeface="Arial"/>
            </a:endParaRPr>
          </a:p>
          <a:p>
            <a:pPr>
              <a:buNone/>
            </a:pPr>
            <a:r>
              <a:rPr lang="en-GB" sz="1100">
                <a:highlight>
                  <a:srgbClr val="FFFFFF"/>
                </a:highlight>
                <a:latin typeface="Arial"/>
                <a:cs typeface="Arial"/>
              </a:rPr>
              <a:t>Welsh Government (n.d.) </a:t>
            </a:r>
            <a:r>
              <a:rPr lang="en-GB" sz="1100" i="1">
                <a:highlight>
                  <a:srgbClr val="FFFFFF"/>
                </a:highlight>
                <a:latin typeface="Arial"/>
                <a:cs typeface="Arial"/>
              </a:rPr>
              <a:t>Health and well-being: Statements of what matters</a:t>
            </a:r>
            <a:r>
              <a:rPr lang="en-GB" sz="1100">
                <a:highlight>
                  <a:srgbClr val="FFFFFF"/>
                </a:highlight>
                <a:latin typeface="Arial"/>
                <a:cs typeface="Arial"/>
              </a:rPr>
              <a:t>. Available at: </a:t>
            </a:r>
            <a:r>
              <a:rPr lang="en-GB" sz="1100" dirty="0">
                <a:highlight>
                  <a:srgbClr val="FFFFFF"/>
                </a:highlight>
                <a:latin typeface="Arial"/>
                <a:cs typeface="Arial"/>
                <a:hlinkClick r:id="rId6"/>
              </a:rPr>
              <a:t>https://hwb.gov.wales/curriculum-for-wales/health-and-well-being/statements-of-what-matters/</a:t>
            </a:r>
            <a:r>
              <a:rPr lang="en-GB" sz="1100">
                <a:highlight>
                  <a:srgbClr val="FFFFFF"/>
                </a:highlight>
                <a:latin typeface="Arial"/>
                <a:cs typeface="Arial"/>
              </a:rPr>
              <a:t> (Accessed: 13 June 2026).</a:t>
            </a:r>
            <a:endParaRPr lang="en-US" sz="1100">
              <a:latin typeface="Arial"/>
              <a:cs typeface="Arial"/>
            </a:endParaRPr>
          </a:p>
          <a:p>
            <a:pPr>
              <a:buNone/>
            </a:pPr>
            <a:r>
              <a:rPr lang="en-GB" sz="1100">
                <a:highlight>
                  <a:srgbClr val="FFFFFF"/>
                </a:highlight>
                <a:latin typeface="Arial"/>
                <a:cs typeface="Arial"/>
              </a:rPr>
              <a:t>Welsh Government (2021) </a:t>
            </a:r>
            <a:r>
              <a:rPr lang="en-GB" sz="1100" i="1">
                <a:highlight>
                  <a:srgbClr val="FFFFFF"/>
                </a:highlight>
                <a:latin typeface="Arial"/>
                <a:cs typeface="Arial"/>
              </a:rPr>
              <a:t>A Healthier Wales: Our plan for health and social care</a:t>
            </a:r>
            <a:r>
              <a:rPr lang="en-GB" sz="1100">
                <a:highlight>
                  <a:srgbClr val="FFFFFF"/>
                </a:highlight>
                <a:latin typeface="Arial"/>
                <a:cs typeface="Arial"/>
              </a:rPr>
              <a:t>. Available at: </a:t>
            </a:r>
            <a:r>
              <a:rPr lang="en-GB" sz="1100" dirty="0">
                <a:highlight>
                  <a:srgbClr val="FFFFFF"/>
                </a:highlight>
                <a:latin typeface="Arial"/>
                <a:cs typeface="Arial"/>
                <a:hlinkClick r:id="rId7"/>
              </a:rPr>
              <a:t>https://www.gov.wales/sites/default/files/publications/2021-09/a-healthier-wales-our-plan-for-health-and-social-care.pdf</a:t>
            </a:r>
            <a:r>
              <a:rPr lang="en-GB" sz="1100">
                <a:highlight>
                  <a:srgbClr val="FFFFFF"/>
                </a:highlight>
                <a:latin typeface="Arial"/>
                <a:cs typeface="Arial"/>
              </a:rPr>
              <a:t> (Accessed: 13 June 2026).</a:t>
            </a:r>
            <a:endParaRPr lang="en-US" sz="1100">
              <a:latin typeface="Arial"/>
              <a:cs typeface="Arial"/>
            </a:endParaRPr>
          </a:p>
          <a:p>
            <a:pPr>
              <a:buNone/>
            </a:pPr>
            <a:r>
              <a:rPr lang="en-GB" sz="1100">
                <a:highlight>
                  <a:srgbClr val="FFFFFF"/>
                </a:highlight>
                <a:latin typeface="Arial"/>
                <a:cs typeface="Arial"/>
              </a:rPr>
              <a:t>Welsh Government (2022) </a:t>
            </a:r>
            <a:r>
              <a:rPr lang="en-GB" sz="1100" i="1">
                <a:highlight>
                  <a:srgbClr val="FFFFFF"/>
                </a:highlight>
                <a:latin typeface="Arial"/>
                <a:cs typeface="Arial"/>
              </a:rPr>
              <a:t>Free breakfast in primary schools</a:t>
            </a:r>
            <a:r>
              <a:rPr lang="en-GB" sz="1100">
                <a:highlight>
                  <a:srgbClr val="FFFFFF"/>
                </a:highlight>
                <a:latin typeface="Arial"/>
                <a:cs typeface="Arial"/>
              </a:rPr>
              <a:t>. Available at: </a:t>
            </a:r>
            <a:r>
              <a:rPr lang="en-GB" sz="1100" dirty="0">
                <a:highlight>
                  <a:srgbClr val="FFFFFF"/>
                </a:highlight>
                <a:latin typeface="Arial"/>
                <a:cs typeface="Arial"/>
                <a:hlinkClick r:id="rId8"/>
              </a:rPr>
              <a:t>https://www.gov.wales/free-breakfast-primary-schools</a:t>
            </a:r>
            <a:r>
              <a:rPr lang="en-GB" sz="1100">
                <a:highlight>
                  <a:srgbClr val="FFFFFF"/>
                </a:highlight>
                <a:latin typeface="Arial"/>
                <a:cs typeface="Arial"/>
              </a:rPr>
              <a:t> (Accessed: 13 June 2026).</a:t>
            </a:r>
            <a:endParaRPr lang="en-US" sz="1100">
              <a:latin typeface="Arial"/>
              <a:cs typeface="Arial"/>
            </a:endParaRPr>
          </a:p>
          <a:p>
            <a:pPr>
              <a:buNone/>
            </a:pPr>
            <a:r>
              <a:rPr lang="en-GB" sz="1100">
                <a:highlight>
                  <a:srgbClr val="FFFFFF"/>
                </a:highlight>
                <a:latin typeface="Arial"/>
                <a:cs typeface="Arial"/>
              </a:rPr>
              <a:t>Welsh Government (2024a) </a:t>
            </a:r>
            <a:r>
              <a:rPr lang="en-GB" sz="1100" i="1">
                <a:highlight>
                  <a:srgbClr val="FFFFFF"/>
                </a:highlight>
                <a:latin typeface="Arial"/>
                <a:cs typeface="Arial"/>
              </a:rPr>
              <a:t>Child Poverty Strategy for Wales 2024</a:t>
            </a:r>
            <a:r>
              <a:rPr lang="en-GB" sz="1100">
                <a:highlight>
                  <a:srgbClr val="FFFFFF"/>
                </a:highlight>
                <a:latin typeface="Arial"/>
                <a:cs typeface="Arial"/>
              </a:rPr>
              <a:t>. Available at: </a:t>
            </a:r>
            <a:r>
              <a:rPr lang="en-GB" sz="1100" dirty="0">
                <a:highlight>
                  <a:srgbClr val="FFFFFF"/>
                </a:highlight>
                <a:latin typeface="Arial"/>
                <a:cs typeface="Arial"/>
                <a:hlinkClick r:id="rId9"/>
              </a:rPr>
              <a:t>https://www.gov.wales/child-poverty-strategy-wales-2024-html</a:t>
            </a:r>
            <a:r>
              <a:rPr lang="en-GB" sz="1100">
                <a:highlight>
                  <a:srgbClr val="FFFFFF"/>
                </a:highlight>
                <a:latin typeface="Arial"/>
                <a:cs typeface="Arial"/>
              </a:rPr>
              <a:t> (Accessed: 13 June 2026).</a:t>
            </a:r>
            <a:endParaRPr lang="en-US" sz="1100">
              <a:latin typeface="Arial"/>
              <a:cs typeface="Arial"/>
            </a:endParaRPr>
          </a:p>
          <a:p>
            <a:pPr>
              <a:buNone/>
            </a:pPr>
            <a:r>
              <a:rPr lang="en-GB" sz="1100">
                <a:highlight>
                  <a:srgbClr val="FFFFFF"/>
                </a:highlight>
                <a:latin typeface="Arial"/>
                <a:cs typeface="Arial"/>
              </a:rPr>
              <a:t>Welsh Government (2024b) </a:t>
            </a:r>
            <a:r>
              <a:rPr lang="en-GB" sz="1100" i="1">
                <a:highlight>
                  <a:srgbClr val="FFFFFF"/>
                </a:highlight>
                <a:latin typeface="Arial"/>
                <a:cs typeface="Arial"/>
              </a:rPr>
              <a:t>Wellbeing of Wales 2025: Easy read</a:t>
            </a:r>
            <a:r>
              <a:rPr lang="en-GB" sz="1100">
                <a:highlight>
                  <a:srgbClr val="FFFFFF"/>
                </a:highlight>
                <a:latin typeface="Arial"/>
                <a:cs typeface="Arial"/>
              </a:rPr>
              <a:t>. Available at: </a:t>
            </a:r>
            <a:r>
              <a:rPr lang="en-GB" sz="1100" dirty="0">
                <a:highlight>
                  <a:srgbClr val="FFFFFF"/>
                </a:highlight>
                <a:latin typeface="Arial"/>
                <a:cs typeface="Arial"/>
                <a:hlinkClick r:id="rId10"/>
              </a:rPr>
              <a:t>https://www.gov.wales/sites/default/files/statistics-and-research/2025-10/wellbeing-wales-2025-easy-read-216.pdf</a:t>
            </a:r>
            <a:r>
              <a:rPr lang="en-GB" sz="1100">
                <a:highlight>
                  <a:srgbClr val="FFFFFF"/>
                </a:highlight>
                <a:latin typeface="Arial"/>
                <a:cs typeface="Arial"/>
              </a:rPr>
              <a:t> (Accessed: 13 June 2026).</a:t>
            </a:r>
            <a:endParaRPr lang="en-US" sz="1100">
              <a:latin typeface="Arial"/>
              <a:cs typeface="Arial"/>
            </a:endParaRPr>
          </a:p>
          <a:p>
            <a:pPr>
              <a:buNone/>
            </a:pPr>
            <a:r>
              <a:rPr lang="en-GB" sz="1100">
                <a:highlight>
                  <a:srgbClr val="FFFFFF"/>
                </a:highlight>
                <a:latin typeface="Arial"/>
                <a:cs typeface="Arial"/>
              </a:rPr>
              <a:t>World Health Organization (2024) </a:t>
            </a:r>
            <a:r>
              <a:rPr lang="en-GB" sz="1100" i="1">
                <a:highlight>
                  <a:srgbClr val="FFFFFF"/>
                </a:highlight>
                <a:latin typeface="Arial"/>
                <a:cs typeface="Arial"/>
              </a:rPr>
              <a:t>Determinants of health</a:t>
            </a:r>
            <a:r>
              <a:rPr lang="en-GB" sz="1100">
                <a:highlight>
                  <a:srgbClr val="FFFFFF"/>
                </a:highlight>
                <a:latin typeface="Arial"/>
                <a:cs typeface="Arial"/>
              </a:rPr>
              <a:t>. Available at: </a:t>
            </a:r>
            <a:r>
              <a:rPr lang="en-GB" sz="1100" dirty="0">
                <a:highlight>
                  <a:srgbClr val="FFFFFF"/>
                </a:highlight>
                <a:latin typeface="Arial"/>
                <a:cs typeface="Arial"/>
                <a:hlinkClick r:id="rId11"/>
              </a:rPr>
              <a:t>https://www.who.int/news-room/questions-and-answers/item/determinants-of-health</a:t>
            </a:r>
            <a:r>
              <a:rPr lang="en-GB" sz="1100">
                <a:highlight>
                  <a:srgbClr val="FFFFFF"/>
                </a:highlight>
                <a:latin typeface="Arial"/>
                <a:cs typeface="Arial"/>
              </a:rPr>
              <a:t> (Accessed: 12 June 2026).</a:t>
            </a:r>
            <a:endParaRPr lang="en-US" sz="1100">
              <a:latin typeface="Arial"/>
              <a:cs typeface="Arial"/>
            </a:endParaRPr>
          </a:p>
          <a:p>
            <a:pPr>
              <a:buNone/>
            </a:pPr>
            <a:r>
              <a:rPr lang="en-GB" sz="1100">
                <a:highlight>
                  <a:srgbClr val="FFFFFF"/>
                </a:highlight>
                <a:latin typeface="Arial"/>
                <a:cs typeface="Arial"/>
              </a:rPr>
              <a:t>World Health Organization (2026) </a:t>
            </a:r>
            <a:r>
              <a:rPr lang="en-GB" sz="1100" i="1">
                <a:highlight>
                  <a:srgbClr val="FFFFFF"/>
                </a:highlight>
                <a:latin typeface="Arial"/>
                <a:cs typeface="Arial"/>
              </a:rPr>
              <a:t>Health and well-being</a:t>
            </a:r>
            <a:r>
              <a:rPr lang="en-GB" sz="1100">
                <a:highlight>
                  <a:srgbClr val="FFFFFF"/>
                </a:highlight>
                <a:latin typeface="Arial"/>
                <a:cs typeface="Arial"/>
              </a:rPr>
              <a:t>. Available at: </a:t>
            </a:r>
            <a:r>
              <a:rPr lang="en-GB" sz="1100" dirty="0">
                <a:highlight>
                  <a:srgbClr val="FFFFFF"/>
                </a:highlight>
                <a:latin typeface="Arial"/>
                <a:cs typeface="Arial"/>
                <a:hlinkClick r:id="rId12"/>
              </a:rPr>
              <a:t>https://www.who.int/data/gho/data/major-themes/health-and-well-being</a:t>
            </a:r>
            <a:r>
              <a:rPr lang="en-GB" sz="1100">
                <a:highlight>
                  <a:srgbClr val="FFFFFF"/>
                </a:highlight>
                <a:latin typeface="Arial"/>
                <a:cs typeface="Arial"/>
              </a:rPr>
              <a:t> (Accessed: 12 June 2026).</a:t>
            </a:r>
            <a:endParaRPr lang="en-US" sz="1100">
              <a:latin typeface="Arial"/>
              <a:cs typeface="Arial"/>
            </a:endParaRPr>
          </a:p>
          <a:p>
            <a:pPr marL="0" indent="0">
              <a:buNone/>
            </a:pPr>
            <a:endParaRPr lang="en-US" dirty="0"/>
          </a:p>
          <a:p>
            <a:pPr marL="0" indent="0">
              <a:buNone/>
            </a:pPr>
            <a:endParaRPr lang="en-US" dirty="0"/>
          </a:p>
        </p:txBody>
      </p:sp>
    </p:spTree>
    <p:extLst>
      <p:ext uri="{BB962C8B-B14F-4D97-AF65-F5344CB8AC3E}">
        <p14:creationId xmlns:p14="http://schemas.microsoft.com/office/powerpoint/2010/main" val="42076794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Student number 2501327 Word count  Module code ECEY5009 Health, Wellbeing and Lifestyles  I confirm that I have not used any AI tools in the research and creation of the assignment. I confirm that I have not presented any AI generated materials as my own work, I confirm that I have copies of my drafts, notes, and other resources I used which I may be asked to provide as evidence.   ECEY50</vt:lpstr>
      <vt:lpstr>Introduction</vt:lpstr>
      <vt:lpstr>Wellbeing </vt:lpstr>
      <vt:lpstr>Lifestyles  </vt:lpstr>
      <vt:lpstr>Applying these to Early Years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130</cp:revision>
  <dcterms:created xsi:type="dcterms:W3CDTF">2026-06-13T13:30:03Z</dcterms:created>
  <dcterms:modified xsi:type="dcterms:W3CDTF">2026-06-14T11:51:43Z</dcterms:modified>
</cp:coreProperties>
</file>