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25"/>
  </p:notesMasterIdLst>
  <p:sldIdLst>
    <p:sldId id="320" r:id="rId2"/>
    <p:sldId id="257" r:id="rId3"/>
    <p:sldId id="263" r:id="rId4"/>
    <p:sldId id="264" r:id="rId5"/>
    <p:sldId id="265" r:id="rId6"/>
    <p:sldId id="266" r:id="rId7"/>
    <p:sldId id="267" r:id="rId8"/>
    <p:sldId id="268" r:id="rId9"/>
    <p:sldId id="269" r:id="rId10"/>
    <p:sldId id="274" r:id="rId11"/>
    <p:sldId id="275" r:id="rId12"/>
    <p:sldId id="327" r:id="rId13"/>
    <p:sldId id="273" r:id="rId14"/>
    <p:sldId id="326" r:id="rId15"/>
    <p:sldId id="272" r:id="rId16"/>
    <p:sldId id="321" r:id="rId17"/>
    <p:sldId id="322" r:id="rId18"/>
    <p:sldId id="325" r:id="rId19"/>
    <p:sldId id="323" r:id="rId20"/>
    <p:sldId id="324" r:id="rId21"/>
    <p:sldId id="271" r:id="rId22"/>
    <p:sldId id="319" r:id="rId23"/>
    <p:sldId id="328"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h018" initials="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98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3F38B10-E6C5-47BC-B07F-E035D1BC7FEF}" type="datetimeFigureOut">
              <a:rPr lang="en-GB" smtClean="0"/>
              <a:pPr/>
              <a:t>16/02/2017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24D523-27C2-4AAC-B0CD-99D706E60625}" type="slidenum">
              <a:rPr lang="en-GB" smtClean="0"/>
              <a:pPr/>
              <a:t>‹#›</a:t>
            </a:fld>
            <a:endParaRPr lang="en-GB"/>
          </a:p>
        </p:txBody>
      </p:sp>
    </p:spTree>
    <p:extLst>
      <p:ext uri="{BB962C8B-B14F-4D97-AF65-F5344CB8AC3E}">
        <p14:creationId xmlns:p14="http://schemas.microsoft.com/office/powerpoint/2010/main" val="2020062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24D523-27C2-4AAC-B0CD-99D706E60625}" type="slidenum">
              <a:rPr lang="en-GB" smtClean="0"/>
              <a:pPr/>
              <a:t>12</a:t>
            </a:fld>
            <a:endParaRPr lang="en-GB"/>
          </a:p>
        </p:txBody>
      </p:sp>
    </p:spTree>
    <p:extLst>
      <p:ext uri="{BB962C8B-B14F-4D97-AF65-F5344CB8AC3E}">
        <p14:creationId xmlns:p14="http://schemas.microsoft.com/office/powerpoint/2010/main" val="598676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2/16/2017</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2/16/2017</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2/16/2017</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2/16/2017</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2/16/2017</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ww.hrpub.org/download/20150201/SA7-19603350.pdf"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Week </a:t>
            </a:r>
            <a:r>
              <a:rPr lang="en-GB" sz="4400" dirty="0" smtClean="0"/>
              <a:t>3-2:</a:t>
            </a:r>
            <a:endParaRPr lang="en-GB" dirty="0"/>
          </a:p>
        </p:txBody>
      </p:sp>
      <p:sp>
        <p:nvSpPr>
          <p:cNvPr id="3" name="Content Placeholder 2"/>
          <p:cNvSpPr>
            <a:spLocks noGrp="1"/>
          </p:cNvSpPr>
          <p:nvPr>
            <p:ph idx="1"/>
          </p:nvPr>
        </p:nvSpPr>
        <p:spPr>
          <a:xfrm>
            <a:off x="1435608" y="1828800"/>
            <a:ext cx="7498080" cy="4419600"/>
          </a:xfrm>
        </p:spPr>
        <p:txBody>
          <a:bodyPr>
            <a:normAutofit fontScale="62500" lnSpcReduction="20000"/>
          </a:bodyPr>
          <a:lstStyle/>
          <a:p>
            <a:r>
              <a:rPr lang="en-GB" sz="4000" b="1" dirty="0" smtClean="0"/>
              <a:t>Special Terminology of </a:t>
            </a:r>
            <a:r>
              <a:rPr lang="en-GB" sz="4000" b="1" dirty="0" err="1" smtClean="0"/>
              <a:t>Daoist</a:t>
            </a:r>
            <a:r>
              <a:rPr lang="en-GB" sz="4000" b="1" dirty="0" smtClean="0"/>
              <a:t> Body Philosophy </a:t>
            </a:r>
          </a:p>
          <a:p>
            <a:endParaRPr lang="en-GB" sz="3600" dirty="0" smtClean="0"/>
          </a:p>
          <a:p>
            <a:r>
              <a:rPr lang="en-GB" sz="3600" b="1" dirty="0" err="1" smtClean="0"/>
              <a:t>Daoist</a:t>
            </a:r>
            <a:r>
              <a:rPr lang="en-GB" sz="3600" b="1" dirty="0" smtClean="0"/>
              <a:t> Contribution to Chinese Medical and </a:t>
            </a:r>
            <a:r>
              <a:rPr lang="en-GB" sz="3600" b="1" dirty="0" err="1" smtClean="0"/>
              <a:t>Yangsheng</a:t>
            </a:r>
            <a:r>
              <a:rPr lang="en-GB" sz="3600" b="1" dirty="0" smtClean="0"/>
              <a:t> Terminologies</a:t>
            </a:r>
          </a:p>
          <a:p>
            <a:endParaRPr lang="en-GB" sz="3600" dirty="0" smtClean="0"/>
          </a:p>
          <a:p>
            <a:r>
              <a:rPr lang="en-GB" sz="3600" dirty="0" err="1" smtClean="0"/>
              <a:t>Yanxia</a:t>
            </a:r>
            <a:r>
              <a:rPr lang="en-GB" sz="3600" dirty="0" smtClean="0"/>
              <a:t> Zhao: </a:t>
            </a:r>
          </a:p>
          <a:p>
            <a:pPr lvl="0"/>
            <a:r>
              <a:rPr lang="en-GB" sz="3600" dirty="0" smtClean="0"/>
              <a:t>1. </a:t>
            </a:r>
            <a:r>
              <a:rPr lang="en-GB" dirty="0" err="1"/>
              <a:t>Yangzhu’s</a:t>
            </a:r>
            <a:r>
              <a:rPr lang="en-GB" dirty="0"/>
              <a:t> ‘</a:t>
            </a:r>
            <a:r>
              <a:rPr lang="en-GB" dirty="0" err="1"/>
              <a:t>Guiji</a:t>
            </a:r>
            <a:r>
              <a:rPr lang="en-GB" dirty="0"/>
              <a:t>’ </a:t>
            </a:r>
            <a:r>
              <a:rPr lang="en-GB" dirty="0" err="1"/>
              <a:t>Yangsheng</a:t>
            </a:r>
            <a:r>
              <a:rPr lang="en-GB" dirty="0"/>
              <a:t> and Its Modern </a:t>
            </a:r>
            <a:r>
              <a:rPr lang="en-GB" dirty="0" smtClean="0"/>
              <a:t>Relevance, </a:t>
            </a:r>
            <a:r>
              <a:rPr lang="en-GB" sz="2800" i="1" dirty="0"/>
              <a:t>Philosophy Study</a:t>
            </a:r>
            <a:r>
              <a:rPr lang="en-GB" sz="2800" dirty="0"/>
              <a:t>, ISSN 2159-5313, March 2014, Vol. 4 No.3 pp.173-188.</a:t>
            </a:r>
            <a:r>
              <a:rPr lang="en-GB" sz="2800" i="1" dirty="0"/>
              <a:t> </a:t>
            </a:r>
            <a:endParaRPr lang="en-GB" sz="2800" dirty="0"/>
          </a:p>
          <a:p>
            <a:r>
              <a:rPr lang="en-GB" sz="3600" dirty="0" smtClean="0"/>
              <a:t>2. </a:t>
            </a:r>
            <a:r>
              <a:rPr lang="en-US" dirty="0"/>
              <a:t>The Spirit of Charity and </a:t>
            </a:r>
            <a:r>
              <a:rPr lang="en-US"/>
              <a:t>Compassion </a:t>
            </a:r>
            <a:r>
              <a:rPr lang="en-US" smtClean="0"/>
              <a:t>Heart in </a:t>
            </a:r>
            <a:r>
              <a:rPr lang="en-US" dirty="0" err="1"/>
              <a:t>Daoist</a:t>
            </a:r>
            <a:r>
              <a:rPr lang="en-US" dirty="0"/>
              <a:t> Religion, </a:t>
            </a:r>
            <a:r>
              <a:rPr lang="en-GB" i="1" dirty="0"/>
              <a:t>Sociology and Anthropology</a:t>
            </a:r>
            <a:r>
              <a:rPr lang="en-GB" dirty="0"/>
              <a:t> 3(2): 122-135, 2015 http://www.hrpub.org</a:t>
            </a:r>
          </a:p>
          <a:p>
            <a:r>
              <a:rPr lang="en-GB" sz="3600" dirty="0" smtClean="0">
                <a:hlinkClick r:id="rId2"/>
              </a:rPr>
              <a:t>http</a:t>
            </a:r>
            <a:r>
              <a:rPr lang="en-GB" sz="3600" dirty="0">
                <a:hlinkClick r:id="rId2"/>
              </a:rPr>
              <a:t>://</a:t>
            </a:r>
            <a:r>
              <a:rPr lang="en-GB" sz="3600" dirty="0" smtClean="0">
                <a:hlinkClick r:id="rId2"/>
              </a:rPr>
              <a:t>www.hrpub.org/download/20150201/SA7-19603350.pdf</a:t>
            </a:r>
            <a:endParaRPr lang="en-GB" sz="3600" dirty="0" smtClean="0"/>
          </a:p>
          <a:p>
            <a:endParaRPr lang="en-GB" sz="3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381000"/>
            <a:ext cx="7620000" cy="1143000"/>
          </a:xfrm>
        </p:spPr>
        <p:txBody>
          <a:bodyPr>
            <a:normAutofit/>
          </a:bodyPr>
          <a:lstStyle/>
          <a:p>
            <a:pPr algn="l"/>
            <a:r>
              <a:rPr lang="en-GB" sz="3200" b="1" dirty="0" smtClean="0"/>
              <a:t>Chinese understanding of health, sickness, treatment</a:t>
            </a:r>
            <a:endParaRPr lang="en-GB" sz="3200" dirty="0"/>
          </a:p>
        </p:txBody>
      </p:sp>
      <p:sp>
        <p:nvSpPr>
          <p:cNvPr id="3" name="Content Placeholder 2"/>
          <p:cNvSpPr>
            <a:spLocks noGrp="1"/>
          </p:cNvSpPr>
          <p:nvPr>
            <p:ph idx="1"/>
          </p:nvPr>
        </p:nvSpPr>
        <p:spPr>
          <a:xfrm>
            <a:off x="1435608" y="1447800"/>
            <a:ext cx="7498080" cy="5410200"/>
          </a:xfrm>
        </p:spPr>
        <p:txBody>
          <a:bodyPr>
            <a:noAutofit/>
          </a:bodyPr>
          <a:lstStyle/>
          <a:p>
            <a:r>
              <a:rPr lang="en-GB" sz="2000" dirty="0" smtClean="0"/>
              <a:t>Health, sickness, and treatment are three interrelated issues. </a:t>
            </a:r>
          </a:p>
          <a:p>
            <a:endParaRPr lang="en-GB" sz="2400" dirty="0" smtClean="0"/>
          </a:p>
          <a:p>
            <a:r>
              <a:rPr lang="en-GB" sz="2400" dirty="0" smtClean="0"/>
              <a:t>In the </a:t>
            </a:r>
            <a:r>
              <a:rPr lang="en-GB" sz="2400" i="1" dirty="0" smtClean="0"/>
              <a:t>Inner Cannon of the Yellow Emperor, </a:t>
            </a:r>
            <a:r>
              <a:rPr lang="en-GB" sz="2400" dirty="0" smtClean="0"/>
              <a:t>the person in a healthy condition is called Ping </a:t>
            </a:r>
            <a:r>
              <a:rPr lang="en-GB" sz="2400" dirty="0" err="1" smtClean="0"/>
              <a:t>Ren</a:t>
            </a:r>
            <a:r>
              <a:rPr lang="zh-CN" altLang="en-US" sz="2400" dirty="0" smtClean="0"/>
              <a:t>平人</a:t>
            </a:r>
            <a:r>
              <a:rPr lang="en-GB" sz="2400" dirty="0" smtClean="0"/>
              <a:t>, to mean this person’s yin and yang are in balance and his/her </a:t>
            </a:r>
            <a:r>
              <a:rPr lang="en-GB" sz="2400" dirty="0" err="1" smtClean="0"/>
              <a:t>qi</a:t>
            </a:r>
            <a:r>
              <a:rPr lang="en-GB" sz="2400" dirty="0" smtClean="0"/>
              <a:t> are in harmony.  </a:t>
            </a:r>
          </a:p>
          <a:p>
            <a:endParaRPr lang="en-GB" sz="2400" dirty="0" smtClean="0"/>
          </a:p>
          <a:p>
            <a:r>
              <a:rPr lang="en-GB" sz="2400" dirty="0" smtClean="0"/>
              <a:t> While sickness is referred to a state or condition when yin and yang of a body are out of balance and the </a:t>
            </a:r>
            <a:r>
              <a:rPr lang="en-GB" sz="2400" dirty="0" err="1" smtClean="0"/>
              <a:t>qi</a:t>
            </a:r>
            <a:r>
              <a:rPr lang="en-GB" sz="2400" dirty="0" smtClean="0"/>
              <a:t> and blood within one’s body is in disharmony.  </a:t>
            </a:r>
          </a:p>
          <a:p>
            <a:r>
              <a:rPr lang="en-GB" sz="2400" dirty="0" smtClean="0"/>
              <a:t> </a:t>
            </a:r>
          </a:p>
          <a:p>
            <a:r>
              <a:rPr lang="en-GB" sz="2000" dirty="0" smtClean="0"/>
              <a:t>The basic of the treatment is to restore the balance of yin and yang and regain the harmony between </a:t>
            </a:r>
            <a:r>
              <a:rPr lang="en-GB" sz="2000" dirty="0" err="1" smtClean="0"/>
              <a:t>qi</a:t>
            </a:r>
            <a:r>
              <a:rPr lang="en-GB" sz="2000" dirty="0" smtClean="0"/>
              <a:t> and blood. </a:t>
            </a:r>
          </a:p>
          <a:p>
            <a:endParaRPr lang="en-GB"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Two Stages of </a:t>
            </a:r>
            <a:r>
              <a:rPr lang="en-GB" dirty="0" err="1" smtClean="0"/>
              <a:t>Yangsheng</a:t>
            </a:r>
            <a:r>
              <a:rPr lang="en-GB" dirty="0" smtClean="0"/>
              <a:t> Treatment</a:t>
            </a:r>
            <a:endParaRPr lang="en-GB" dirty="0"/>
          </a:p>
        </p:txBody>
      </p:sp>
      <p:sp>
        <p:nvSpPr>
          <p:cNvPr id="3" name="Content Placeholder 2"/>
          <p:cNvSpPr>
            <a:spLocks noGrp="1"/>
          </p:cNvSpPr>
          <p:nvPr>
            <p:ph idx="1"/>
          </p:nvPr>
        </p:nvSpPr>
        <p:spPr/>
        <p:txBody>
          <a:bodyPr>
            <a:normAutofit lnSpcReduction="10000"/>
          </a:bodyPr>
          <a:lstStyle/>
          <a:p>
            <a:r>
              <a:rPr lang="en-GB" dirty="0" smtClean="0"/>
              <a:t>The focus of </a:t>
            </a:r>
            <a:r>
              <a:rPr lang="en-GB" altLang="zh-CN" b="1" dirty="0" smtClean="0"/>
              <a:t>the </a:t>
            </a:r>
            <a:r>
              <a:rPr lang="en-GB" b="1" dirty="0" smtClean="0"/>
              <a:t>Dao of  Yangsheng</a:t>
            </a:r>
            <a:r>
              <a:rPr lang="zh-CN" altLang="en-US" b="1" dirty="0" smtClean="0"/>
              <a:t>养生之道</a:t>
            </a:r>
            <a:r>
              <a:rPr lang="en-GB" b="1" dirty="0" smtClean="0"/>
              <a:t>: </a:t>
            </a:r>
            <a:r>
              <a:rPr lang="en-GB" dirty="0" smtClean="0"/>
              <a:t>Treatment before a disease has actually attacked one’s body and when the sickness has not yet appeared in one’s physical body</a:t>
            </a:r>
          </a:p>
          <a:p>
            <a:endParaRPr lang="en-GB" dirty="0" smtClean="0"/>
          </a:p>
          <a:p>
            <a:r>
              <a:rPr lang="en-GB" dirty="0" smtClean="0"/>
              <a:t>The focus of the </a:t>
            </a:r>
            <a:r>
              <a:rPr lang="en-GB" b="1" dirty="0" smtClean="0"/>
              <a:t>Dao of Medicine</a:t>
            </a:r>
            <a:r>
              <a:rPr lang="zh-CN" altLang="en-US" dirty="0" smtClean="0"/>
              <a:t>医道</a:t>
            </a:r>
            <a:r>
              <a:rPr lang="en-GB" altLang="zh-CN" dirty="0" smtClean="0"/>
              <a:t>: </a:t>
            </a:r>
            <a:r>
              <a:rPr lang="en-GB" dirty="0" smtClean="0"/>
              <a:t>Treatment after the disease has already attacked one’s body and one has become a ill patient.  </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Chinese Dao of </a:t>
            </a:r>
            <a:r>
              <a:rPr lang="en-GB" dirty="0" err="1" smtClean="0"/>
              <a:t>Yangsheng</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The Dao of Yangsheng in China is a systematic theoretical and practical system including special terminologies, distinctive principles designed for its theory; and particular skills and techniques designed for its exercises. </a:t>
            </a:r>
          </a:p>
          <a:p>
            <a:endParaRPr lang="en-GB" dirty="0" smtClean="0"/>
          </a:p>
          <a:p>
            <a:r>
              <a:rPr lang="en-GB" dirty="0" smtClean="0"/>
              <a:t>Nearly all these terminologies, principles, skills and technologies to be used in Chinese </a:t>
            </a:r>
            <a:r>
              <a:rPr lang="en-GB" dirty="0" err="1" smtClean="0"/>
              <a:t>Yangsheng</a:t>
            </a:r>
            <a:r>
              <a:rPr lang="en-GB" dirty="0" smtClean="0"/>
              <a:t> are more or less come from </a:t>
            </a:r>
            <a:r>
              <a:rPr lang="en-GB" dirty="0" err="1" smtClean="0"/>
              <a:t>Daoist</a:t>
            </a:r>
            <a:r>
              <a:rPr lang="en-GB" dirty="0" smtClean="0"/>
              <a:t> tradition. </a:t>
            </a:r>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920" y="304800"/>
            <a:ext cx="7498080" cy="1143000"/>
          </a:xfrm>
        </p:spPr>
        <p:txBody>
          <a:bodyPr>
            <a:normAutofit/>
          </a:bodyPr>
          <a:lstStyle/>
          <a:p>
            <a:r>
              <a:rPr lang="en-GB" sz="2800" b="1" dirty="0" err="1" smtClean="0"/>
              <a:t>Daoist</a:t>
            </a:r>
            <a:r>
              <a:rPr lang="en-GB" sz="2800" b="1" dirty="0" smtClean="0"/>
              <a:t> Contributions to Chinese Medicine and Chinese </a:t>
            </a:r>
            <a:r>
              <a:rPr lang="en-GB" sz="2800" b="1" dirty="0" err="1" smtClean="0"/>
              <a:t>Yangsheng</a:t>
            </a:r>
            <a:endParaRPr lang="en-GB" sz="2800" dirty="0"/>
          </a:p>
        </p:txBody>
      </p:sp>
      <p:sp>
        <p:nvSpPr>
          <p:cNvPr id="3" name="Content Placeholder 2"/>
          <p:cNvSpPr>
            <a:spLocks noGrp="1"/>
          </p:cNvSpPr>
          <p:nvPr>
            <p:ph idx="1"/>
          </p:nvPr>
        </p:nvSpPr>
        <p:spPr/>
        <p:txBody>
          <a:bodyPr>
            <a:normAutofit fontScale="77500" lnSpcReduction="20000"/>
          </a:bodyPr>
          <a:lstStyle/>
          <a:p>
            <a:r>
              <a:rPr lang="en-GB" dirty="0" smtClean="0">
                <a:solidFill>
                  <a:srgbClr val="FF0000"/>
                </a:solidFill>
              </a:rPr>
              <a:t>Dr Edward H. Hume states: </a:t>
            </a:r>
          </a:p>
          <a:p>
            <a:r>
              <a:rPr lang="en-GB" dirty="0" smtClean="0"/>
              <a:t>‘To understand the older conceptions of medicine, it is essential to form a picture of the cosmogony, or philosophy of the origin of the world existing for centuries, but given form chiefly by Taoism. ’ </a:t>
            </a:r>
          </a:p>
          <a:p>
            <a:endParaRPr lang="en-GB" dirty="0" smtClean="0"/>
          </a:p>
          <a:p>
            <a:r>
              <a:rPr lang="en-GB" dirty="0" smtClean="0"/>
              <a:t>Indeed, not only the principles to be used in Chinese Medicine and Life Preservation/Health Maintenance practice come from Daoism, the terminologies to be used by both of them are also derived or from </a:t>
            </a:r>
            <a:r>
              <a:rPr lang="en-GB" dirty="0" err="1" smtClean="0"/>
              <a:t>Daoist</a:t>
            </a:r>
            <a:r>
              <a:rPr lang="en-GB" dirty="0" smtClean="0"/>
              <a:t> philosophy and religion.</a:t>
            </a:r>
          </a:p>
          <a:p>
            <a:pPr>
              <a:buNone/>
            </a:pPr>
            <a:r>
              <a:rPr lang="en-GB" dirty="0" smtClean="0"/>
              <a:t>-----  </a:t>
            </a:r>
            <a:r>
              <a:rPr lang="en-GB" sz="2300" dirty="0" smtClean="0"/>
              <a:t>Edward H. Hume, ‘Some Foundations of Chinese medicine’, </a:t>
            </a:r>
            <a:r>
              <a:rPr lang="en-GB" sz="2300" i="1" dirty="0" smtClean="0"/>
              <a:t>Chinese Medicine Journal, LXI </a:t>
            </a:r>
            <a:r>
              <a:rPr lang="en-GB" sz="2300" dirty="0" smtClean="0"/>
              <a:t>(Sep-Oct), 1942, p.296). </a:t>
            </a:r>
          </a:p>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t>
            </a:r>
            <a:br>
              <a:rPr lang="en-GB" dirty="0" smtClean="0"/>
            </a:br>
            <a:r>
              <a:rPr lang="en-GB" sz="3100" b="1" dirty="0" err="1" smtClean="0"/>
              <a:t>Daoist</a:t>
            </a:r>
            <a:r>
              <a:rPr lang="en-GB" sz="3100" b="1" dirty="0" smtClean="0"/>
              <a:t> Contribution to Chinese Medical and </a:t>
            </a:r>
            <a:r>
              <a:rPr lang="en-GB" sz="3100" b="1" err="1" smtClean="0"/>
              <a:t>Yangsheng</a:t>
            </a:r>
            <a:r>
              <a:rPr lang="en-GB" sz="3100" b="1" smtClean="0"/>
              <a:t> Terminologies:  Dao and De </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GB" dirty="0" smtClean="0"/>
              <a:t> </a:t>
            </a:r>
          </a:p>
          <a:p>
            <a:r>
              <a:rPr lang="en-GB" b="1" dirty="0" smtClean="0"/>
              <a:t>The original meaning of Dao: </a:t>
            </a:r>
          </a:p>
          <a:p>
            <a:endParaRPr lang="en-GB" dirty="0" smtClean="0"/>
          </a:p>
          <a:p>
            <a:r>
              <a:rPr lang="en-GB" dirty="0" smtClean="0"/>
              <a:t>Dao in Chinese originally means road, path, track or course. </a:t>
            </a:r>
          </a:p>
          <a:p>
            <a:r>
              <a:rPr lang="en-GB" dirty="0" smtClean="0"/>
              <a:t>Later it came to mean way, in the sense of a way of looking at world, a certain attitude of mind, a philosophy. </a:t>
            </a:r>
          </a:p>
          <a:p>
            <a:endParaRPr lang="en-GB" b="1" dirty="0" smtClean="0"/>
          </a:p>
          <a:p>
            <a:endParaRPr lang="en-GB" dirty="0" smtClean="0"/>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b="1" dirty="0" err="1" smtClean="0"/>
              <a:t>Daoist</a:t>
            </a:r>
            <a:r>
              <a:rPr lang="en-GB" sz="2800" b="1" dirty="0" smtClean="0"/>
              <a:t> Contribution to Chinese Medical and Yangsheng Terminologies 1:  Dao (2)</a:t>
            </a:r>
            <a:endParaRPr lang="en-GB" sz="2800" dirty="0"/>
          </a:p>
        </p:txBody>
      </p:sp>
      <p:sp>
        <p:nvSpPr>
          <p:cNvPr id="3" name="Content Placeholder 2"/>
          <p:cNvSpPr>
            <a:spLocks noGrp="1"/>
          </p:cNvSpPr>
          <p:nvPr>
            <p:ph idx="1"/>
          </p:nvPr>
        </p:nvSpPr>
        <p:spPr/>
        <p:txBody>
          <a:bodyPr>
            <a:normAutofit fontScale="92500" lnSpcReduction="20000"/>
          </a:bodyPr>
          <a:lstStyle/>
          <a:p>
            <a:pPr lvl="0"/>
            <a:r>
              <a:rPr lang="en-GB" b="1" dirty="0" smtClean="0"/>
              <a:t>The meaning of Dao in Daoism </a:t>
            </a:r>
            <a:endParaRPr lang="en-GB" dirty="0" smtClean="0"/>
          </a:p>
          <a:p>
            <a:r>
              <a:rPr lang="en-GB" dirty="0" smtClean="0"/>
              <a:t>For Daoism, The Dao is at the base of all creation; it is the fundamental productive power of the universe that causes things to come into existence and maintains them throughout their existence.  </a:t>
            </a:r>
          </a:p>
          <a:p>
            <a:endParaRPr lang="en-GB" dirty="0" smtClean="0"/>
          </a:p>
          <a:p>
            <a:r>
              <a:rPr lang="en-GB" dirty="0" smtClean="0"/>
              <a:t>Lao Tzu (chapter 1) : </a:t>
            </a:r>
          </a:p>
          <a:p>
            <a:r>
              <a:rPr lang="en-GB" sz="2400" dirty="0" smtClean="0"/>
              <a:t>The Tao gives birth to the One; the One gives Birth to the Two; the Two gives birth to the Three, and the Three gives birth to every being</a:t>
            </a:r>
            <a:r>
              <a:rPr lang="en-GB" dirty="0" smtClean="0"/>
              <a:t>. </a:t>
            </a:r>
          </a:p>
          <a:p>
            <a:r>
              <a:rPr lang="zh-CN" altLang="en-US" sz="2600" dirty="0" smtClean="0"/>
              <a:t>道生一，一生二，二生三，三生万物</a:t>
            </a:r>
            <a:r>
              <a:rPr lang="en-US" altLang="zh-CN" sz="2600" dirty="0" smtClean="0"/>
              <a:t>.</a:t>
            </a:r>
            <a:endParaRPr lang="en-GB" sz="2600" dirty="0" smtClean="0"/>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GB" b="1" dirty="0" smtClean="0"/>
              <a:t>The Dao and Primeval Chaos </a:t>
            </a:r>
            <a:r>
              <a:rPr lang="en-GB" dirty="0" smtClean="0"/>
              <a:t/>
            </a:r>
            <a:br>
              <a:rPr lang="en-GB" dirty="0" smtClean="0"/>
            </a:b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Same as primeval chaos, Dao is formless anarchic. </a:t>
            </a:r>
          </a:p>
          <a:p>
            <a:r>
              <a:rPr lang="en-GB" dirty="0" smtClean="0"/>
              <a:t>However, within this formless anarchic the principle of order has existed from within;</a:t>
            </a:r>
          </a:p>
          <a:p>
            <a:pPr>
              <a:buNone/>
            </a:pPr>
            <a:endParaRPr lang="en-GB" dirty="0" smtClean="0"/>
          </a:p>
          <a:p>
            <a:pPr>
              <a:buNone/>
            </a:pPr>
            <a:r>
              <a:rPr lang="en-GB" dirty="0" smtClean="0"/>
              <a:t>out of this primeval chaos, </a:t>
            </a:r>
            <a:r>
              <a:rPr lang="en-GB" b="1" dirty="0" smtClean="0"/>
              <a:t>Dao evolves the spontaneous creation</a:t>
            </a:r>
            <a:r>
              <a:rPr lang="en-GB" dirty="0" smtClean="0"/>
              <a:t> that has unfolded all life, including life on Earth, especially consciousness, the creative source of our own. </a:t>
            </a:r>
          </a:p>
          <a:p>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Dao is the Ultimate Reality</a:t>
            </a:r>
            <a:endParaRPr lang="en-GB" dirty="0"/>
          </a:p>
        </p:txBody>
      </p:sp>
      <p:sp>
        <p:nvSpPr>
          <p:cNvPr id="3" name="Content Placeholder 2"/>
          <p:cNvSpPr>
            <a:spLocks noGrp="1"/>
          </p:cNvSpPr>
          <p:nvPr>
            <p:ph idx="1"/>
          </p:nvPr>
        </p:nvSpPr>
        <p:spPr/>
        <p:txBody>
          <a:bodyPr>
            <a:normAutofit fontScale="92500" lnSpcReduction="20000"/>
          </a:bodyPr>
          <a:lstStyle/>
          <a:p>
            <a:pPr>
              <a:buNone/>
            </a:pPr>
            <a:r>
              <a:rPr lang="en-GB" dirty="0" smtClean="0"/>
              <a:t>This Ultimate Reality is ‘a presence that existed before the universe was formed’ and that this presence ‘continues to guide the world and everything in it’. </a:t>
            </a:r>
          </a:p>
          <a:p>
            <a:pPr>
              <a:buNone/>
            </a:pPr>
            <a:endParaRPr lang="en-GB" dirty="0" smtClean="0"/>
          </a:p>
          <a:p>
            <a:pPr>
              <a:buNone/>
            </a:pPr>
            <a:r>
              <a:rPr lang="en-GB" dirty="0" smtClean="0"/>
              <a:t>It is the source of all things, and can be manifested through different beings; and therefore, Dao can reach into ‘intellectual and spiritual lives of its followers but also into their physical life’. </a:t>
            </a:r>
          </a:p>
          <a:p>
            <a:endParaRPr lang="en-GB" sz="1900" dirty="0" smtClean="0"/>
          </a:p>
          <a:p>
            <a:r>
              <a:rPr lang="en-GB" sz="1900" dirty="0" smtClean="0"/>
              <a:t>Paula </a:t>
            </a:r>
            <a:r>
              <a:rPr lang="en-GB" sz="1900" dirty="0" err="1" smtClean="0"/>
              <a:t>Hartz</a:t>
            </a:r>
            <a:r>
              <a:rPr lang="en-GB" sz="1900" dirty="0" smtClean="0"/>
              <a:t>, edited by Joanne O’Brien and Martin Palmer, Daoism (world religions), New York: Chelsea House Publishing, 2009, p.8-11. </a:t>
            </a:r>
          </a:p>
          <a:p>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Dao and </a:t>
            </a:r>
            <a:r>
              <a:rPr lang="en-GB" dirty="0" err="1" smtClean="0"/>
              <a:t>Daos</a:t>
            </a:r>
            <a:endParaRPr lang="en-GB" dirty="0"/>
          </a:p>
        </p:txBody>
      </p:sp>
      <p:sp>
        <p:nvSpPr>
          <p:cNvPr id="3" name="Content Placeholder 2"/>
          <p:cNvSpPr>
            <a:spLocks noGrp="1"/>
          </p:cNvSpPr>
          <p:nvPr>
            <p:ph idx="1"/>
          </p:nvPr>
        </p:nvSpPr>
        <p:spPr>
          <a:xfrm>
            <a:off x="1435608" y="1447800"/>
            <a:ext cx="7498080" cy="5105400"/>
          </a:xfrm>
        </p:spPr>
        <p:txBody>
          <a:bodyPr>
            <a:normAutofit fontScale="92500" lnSpcReduction="20000"/>
          </a:bodyPr>
          <a:lstStyle/>
          <a:p>
            <a:r>
              <a:rPr lang="en-GB" dirty="0" smtClean="0"/>
              <a:t>A Dao answers a ‘how’ question; </a:t>
            </a:r>
          </a:p>
          <a:p>
            <a:r>
              <a:rPr lang="en-GB" dirty="0" err="1" smtClean="0"/>
              <a:t>Daos</a:t>
            </a:r>
            <a:r>
              <a:rPr lang="en-GB" dirty="0" smtClean="0"/>
              <a:t> are what we seek when we wonder what to do. </a:t>
            </a:r>
          </a:p>
          <a:p>
            <a:r>
              <a:rPr lang="en-GB" dirty="0" err="1" smtClean="0"/>
              <a:t>Daos</a:t>
            </a:r>
            <a:r>
              <a:rPr lang="en-GB" dirty="0" smtClean="0"/>
              <a:t>, can also tell us categorically what is to do.  </a:t>
            </a:r>
          </a:p>
          <a:p>
            <a:endParaRPr lang="en-GB" dirty="0" smtClean="0"/>
          </a:p>
          <a:p>
            <a:endParaRPr lang="en-GB" dirty="0" smtClean="0"/>
          </a:p>
          <a:p>
            <a:r>
              <a:rPr lang="en-GB" dirty="0" smtClean="0"/>
              <a:t>The Concept of Dao is broader than morality and encompasses norms of all types: legal </a:t>
            </a:r>
            <a:r>
              <a:rPr lang="en-GB" dirty="0" err="1" smtClean="0"/>
              <a:t>daos</a:t>
            </a:r>
            <a:r>
              <a:rPr lang="en-GB" dirty="0" smtClean="0"/>
              <a:t>, prudential </a:t>
            </a:r>
            <a:r>
              <a:rPr lang="en-GB" dirty="0" err="1" smtClean="0"/>
              <a:t>daos</a:t>
            </a:r>
            <a:r>
              <a:rPr lang="en-GB" dirty="0" smtClean="0"/>
              <a:t>, fashion </a:t>
            </a:r>
            <a:r>
              <a:rPr lang="en-GB" dirty="0" err="1" smtClean="0"/>
              <a:t>daos</a:t>
            </a:r>
            <a:r>
              <a:rPr lang="en-GB" dirty="0" smtClean="0"/>
              <a:t>; scientific, linguistic and epistemological </a:t>
            </a:r>
            <a:r>
              <a:rPr lang="en-GB" dirty="0" err="1" smtClean="0"/>
              <a:t>daos</a:t>
            </a:r>
            <a:r>
              <a:rPr lang="en-GB" dirty="0" smtClean="0"/>
              <a:t>.        ----- Chad Hansen, p.27.</a:t>
            </a: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Guiding Dao and Interpretive/ Choice Dao</a:t>
            </a:r>
            <a:endParaRPr lang="en-GB" sz="3200" dirty="0"/>
          </a:p>
        </p:txBody>
      </p:sp>
      <p:sp>
        <p:nvSpPr>
          <p:cNvPr id="3" name="Content Placeholder 2"/>
          <p:cNvSpPr>
            <a:spLocks noGrp="1"/>
          </p:cNvSpPr>
          <p:nvPr>
            <p:ph idx="1"/>
          </p:nvPr>
        </p:nvSpPr>
        <p:spPr/>
        <p:txBody>
          <a:bodyPr>
            <a:normAutofit fontScale="77500" lnSpcReduction="20000"/>
          </a:bodyPr>
          <a:lstStyle/>
          <a:p>
            <a:r>
              <a:rPr lang="en-GB" dirty="0" err="1" smtClean="0">
                <a:solidFill>
                  <a:srgbClr val="7030A0"/>
                </a:solidFill>
              </a:rPr>
              <a:t>Daos</a:t>
            </a:r>
            <a:r>
              <a:rPr lang="en-GB" dirty="0" smtClean="0">
                <a:solidFill>
                  <a:srgbClr val="7030A0"/>
                </a:solidFill>
              </a:rPr>
              <a:t> are not forces or things, but the results of the placement of things. </a:t>
            </a:r>
          </a:p>
          <a:p>
            <a:r>
              <a:rPr lang="en-GB" dirty="0" err="1" smtClean="0">
                <a:solidFill>
                  <a:srgbClr val="7030A0"/>
                </a:solidFill>
              </a:rPr>
              <a:t>Daos</a:t>
            </a:r>
            <a:r>
              <a:rPr lang="en-GB" dirty="0" smtClean="0">
                <a:solidFill>
                  <a:srgbClr val="7030A0"/>
                </a:solidFill>
              </a:rPr>
              <a:t> are opportunities or openings for action by some creature, so </a:t>
            </a:r>
            <a:r>
              <a:rPr lang="en-GB" dirty="0" err="1" smtClean="0">
                <a:solidFill>
                  <a:srgbClr val="7030A0"/>
                </a:solidFill>
              </a:rPr>
              <a:t>daos</a:t>
            </a:r>
            <a:r>
              <a:rPr lang="en-GB" dirty="0" smtClean="0">
                <a:solidFill>
                  <a:srgbClr val="7030A0"/>
                </a:solidFill>
              </a:rPr>
              <a:t> are relative to potential </a:t>
            </a:r>
            <a:r>
              <a:rPr lang="en-GB" dirty="0" err="1" smtClean="0">
                <a:solidFill>
                  <a:srgbClr val="7030A0"/>
                </a:solidFill>
              </a:rPr>
              <a:t>dao</a:t>
            </a:r>
            <a:r>
              <a:rPr lang="en-GB" dirty="0" smtClean="0">
                <a:solidFill>
                  <a:srgbClr val="7030A0"/>
                </a:solidFill>
              </a:rPr>
              <a:t>-walkers. </a:t>
            </a:r>
          </a:p>
          <a:p>
            <a:endParaRPr lang="en-GB" dirty="0" smtClean="0"/>
          </a:p>
          <a:p>
            <a:r>
              <a:rPr lang="en-GB" dirty="0" smtClean="0"/>
              <a:t>A universe is Dao with 4 and more than 4 dimensions </a:t>
            </a:r>
          </a:p>
          <a:p>
            <a:r>
              <a:rPr lang="en-GB" dirty="0" smtClean="0"/>
              <a:t>A </a:t>
            </a:r>
            <a:r>
              <a:rPr lang="en-GB" dirty="0" smtClean="0"/>
              <a:t>road is a Dao in three dimensions</a:t>
            </a:r>
          </a:p>
          <a:p>
            <a:r>
              <a:rPr lang="en-GB" dirty="0" smtClean="0"/>
              <a:t>A map is a </a:t>
            </a:r>
            <a:r>
              <a:rPr lang="en-GB" dirty="0" err="1" smtClean="0"/>
              <a:t>dao</a:t>
            </a:r>
            <a:r>
              <a:rPr lang="en-GB" dirty="0" smtClean="0"/>
              <a:t> in two dimensions,</a:t>
            </a:r>
          </a:p>
          <a:p>
            <a:r>
              <a:rPr lang="en-GB" dirty="0" smtClean="0"/>
              <a:t>A single arrow or point finger is a one-dimensional </a:t>
            </a:r>
            <a:r>
              <a:rPr lang="en-GB" dirty="0" err="1" smtClean="0"/>
              <a:t>dao</a:t>
            </a:r>
            <a:r>
              <a:rPr lang="en-GB" dirty="0" smtClean="0"/>
              <a:t>.</a:t>
            </a:r>
          </a:p>
          <a:p>
            <a:r>
              <a:rPr lang="en-GB" dirty="0" smtClean="0"/>
              <a:t>A way of behaviour is the fourth dimension of Dao.</a:t>
            </a:r>
            <a:endParaRPr lang="en-GB" dirty="0">
              <a:solidFill>
                <a:srgbClr val="7030A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GB" dirty="0" smtClean="0"/>
              <a:t>Dao </a:t>
            </a:r>
            <a:endParaRPr lang="en-GB" dirty="0"/>
          </a:p>
        </p:txBody>
      </p:sp>
      <p:sp>
        <p:nvSpPr>
          <p:cNvPr id="3" name="Content Placeholder 2"/>
          <p:cNvSpPr>
            <a:spLocks noGrp="1"/>
          </p:cNvSpPr>
          <p:nvPr>
            <p:ph sz="quarter" idx="1"/>
          </p:nvPr>
        </p:nvSpPr>
        <p:spPr>
          <a:xfrm>
            <a:off x="990600" y="457200"/>
            <a:ext cx="8153400" cy="6400800"/>
          </a:xfrm>
        </p:spPr>
        <p:txBody>
          <a:bodyPr>
            <a:noAutofit/>
          </a:bodyPr>
          <a:lstStyle/>
          <a:p>
            <a:r>
              <a:rPr lang="zh-CN" altLang="en-US" sz="1400" dirty="0" smtClean="0"/>
              <a:t>道理 </a:t>
            </a:r>
            <a:r>
              <a:rPr lang="en-GB" altLang="zh-CN" sz="1400" dirty="0" err="1" smtClean="0"/>
              <a:t>dao</a:t>
            </a:r>
            <a:r>
              <a:rPr lang="en-GB" altLang="zh-CN" sz="1400" dirty="0" smtClean="0"/>
              <a:t> li </a:t>
            </a:r>
            <a:r>
              <a:rPr lang="zh-CN" altLang="en-US" sz="1400" dirty="0" smtClean="0"/>
              <a:t>：</a:t>
            </a:r>
            <a:r>
              <a:rPr lang="en-GB" altLang="zh-CN" sz="1400" dirty="0" smtClean="0"/>
              <a:t>truth, principle that identical with the Way</a:t>
            </a:r>
            <a:endParaRPr lang="en-US" altLang="zh-CN" sz="1400" dirty="0" smtClean="0"/>
          </a:p>
          <a:p>
            <a:r>
              <a:rPr lang="zh-CN" altLang="en-US" sz="1400" dirty="0" smtClean="0"/>
              <a:t>道路 </a:t>
            </a:r>
            <a:r>
              <a:rPr lang="en-GB" altLang="zh-CN" sz="1400" dirty="0" err="1" smtClean="0"/>
              <a:t>dao</a:t>
            </a:r>
            <a:r>
              <a:rPr lang="en-GB" altLang="zh-CN" sz="1400" dirty="0" smtClean="0"/>
              <a:t> </a:t>
            </a:r>
            <a:r>
              <a:rPr lang="en-GB" altLang="zh-CN" sz="1400" dirty="0" err="1" smtClean="0"/>
              <a:t>lu</a:t>
            </a:r>
            <a:r>
              <a:rPr lang="en-GB" altLang="zh-CN" sz="1400" dirty="0" smtClean="0"/>
              <a:t>: road, way, path</a:t>
            </a:r>
            <a:endParaRPr lang="en-US" altLang="zh-CN" sz="1400" dirty="0" smtClean="0"/>
          </a:p>
          <a:p>
            <a:r>
              <a:rPr lang="zh-CN" altLang="en-US" sz="1400" dirty="0" smtClean="0"/>
              <a:t>道义 </a:t>
            </a:r>
            <a:r>
              <a:rPr lang="en-GB" altLang="zh-CN" sz="1400" dirty="0" err="1" smtClean="0"/>
              <a:t>dao</a:t>
            </a:r>
            <a:r>
              <a:rPr lang="en-GB" altLang="zh-CN" sz="1400" dirty="0" smtClean="0"/>
              <a:t> </a:t>
            </a:r>
            <a:r>
              <a:rPr lang="en-GB" altLang="zh-CN" sz="1400" dirty="0" err="1" smtClean="0"/>
              <a:t>yi</a:t>
            </a:r>
            <a:r>
              <a:rPr lang="en-GB" altLang="zh-CN" sz="1400" dirty="0" smtClean="0"/>
              <a:t>:  justice, righteousness </a:t>
            </a:r>
            <a:endParaRPr lang="en-US" altLang="zh-CN" sz="1400" dirty="0" smtClean="0"/>
          </a:p>
          <a:p>
            <a:r>
              <a:rPr lang="zh-CN" altLang="en-US" sz="1400" dirty="0" smtClean="0"/>
              <a:t>道统 </a:t>
            </a:r>
            <a:r>
              <a:rPr lang="en-GB" altLang="zh-CN" sz="1400" dirty="0" err="1" smtClean="0"/>
              <a:t>dao</a:t>
            </a:r>
            <a:r>
              <a:rPr lang="en-GB" altLang="zh-CN" sz="1400" dirty="0" smtClean="0"/>
              <a:t> tong: transformation chain of a teaching </a:t>
            </a:r>
            <a:endParaRPr lang="en-US" altLang="zh-CN" sz="1400" dirty="0" smtClean="0"/>
          </a:p>
          <a:p>
            <a:r>
              <a:rPr lang="zh-CN" altLang="en-US" sz="1400" dirty="0" smtClean="0"/>
              <a:t>道行 </a:t>
            </a:r>
            <a:r>
              <a:rPr lang="en-GB" altLang="zh-CN" sz="1400" dirty="0" err="1" smtClean="0"/>
              <a:t>dao</a:t>
            </a:r>
            <a:r>
              <a:rPr lang="en-GB" altLang="zh-CN" sz="1400" dirty="0" smtClean="0"/>
              <a:t> hang: level of achievements/attainments </a:t>
            </a:r>
            <a:endParaRPr lang="en-US" altLang="zh-CN" sz="1400" dirty="0" smtClean="0"/>
          </a:p>
          <a:p>
            <a:r>
              <a:rPr lang="zh-CN" altLang="en-US" sz="1400" dirty="0" smtClean="0"/>
              <a:t>道谢 </a:t>
            </a:r>
            <a:r>
              <a:rPr lang="en-GB" altLang="zh-CN" sz="1400" dirty="0" err="1" smtClean="0"/>
              <a:t>dao</a:t>
            </a:r>
            <a:r>
              <a:rPr lang="en-GB" altLang="zh-CN" sz="1400" dirty="0" smtClean="0"/>
              <a:t> </a:t>
            </a:r>
            <a:r>
              <a:rPr lang="en-GB" altLang="zh-CN" sz="1400" dirty="0" err="1" smtClean="0"/>
              <a:t>xie</a:t>
            </a:r>
            <a:r>
              <a:rPr lang="en-GB" altLang="zh-CN" sz="1400" dirty="0" smtClean="0"/>
              <a:t>: to give/speak thanks </a:t>
            </a:r>
          </a:p>
          <a:p>
            <a:r>
              <a:rPr lang="zh-CN" altLang="en-US" sz="1400" dirty="0"/>
              <a:t>大</a:t>
            </a:r>
            <a:r>
              <a:rPr lang="zh-CN" altLang="en-US" sz="1400" dirty="0" smtClean="0"/>
              <a:t>道</a:t>
            </a:r>
            <a:r>
              <a:rPr lang="en-GB" altLang="zh-CN" sz="1400" dirty="0" smtClean="0"/>
              <a:t>Da Dao: Great Path</a:t>
            </a:r>
            <a:endParaRPr lang="en-US" altLang="zh-CN" sz="1400" dirty="0" smtClean="0"/>
          </a:p>
          <a:p>
            <a:r>
              <a:rPr lang="zh-CN" altLang="en-US" sz="1400" dirty="0"/>
              <a:t>达</a:t>
            </a:r>
            <a:r>
              <a:rPr lang="zh-CN" altLang="en-US" sz="1400" dirty="0" smtClean="0"/>
              <a:t>道</a:t>
            </a:r>
            <a:r>
              <a:rPr lang="en-GB" altLang="zh-CN" sz="1400" dirty="0" smtClean="0"/>
              <a:t>: Da Dao: Unblocked path</a:t>
            </a:r>
            <a:endParaRPr lang="en-US" altLang="zh-CN" sz="1400" dirty="0" smtClean="0"/>
          </a:p>
          <a:p>
            <a:r>
              <a:rPr lang="zh-CN" altLang="en-US" sz="1400" dirty="0" smtClean="0"/>
              <a:t>尊师重道</a:t>
            </a:r>
            <a:r>
              <a:rPr lang="en-GB" altLang="zh-CN" sz="1400" dirty="0" smtClean="0"/>
              <a:t>: Honour the </a:t>
            </a:r>
            <a:r>
              <a:rPr lang="en-GB" altLang="zh-CN" sz="1400" dirty="0"/>
              <a:t>t</a:t>
            </a:r>
            <a:r>
              <a:rPr lang="en-GB" altLang="zh-CN" sz="1400" dirty="0" smtClean="0"/>
              <a:t>eacher and Emphasis on the Dao(his teaching)</a:t>
            </a:r>
            <a:r>
              <a:rPr lang="zh-CN" altLang="en-US" sz="1400" dirty="0" smtClean="0"/>
              <a:t> </a:t>
            </a:r>
            <a:endParaRPr lang="en-US" altLang="zh-CN" sz="1400" dirty="0" smtClean="0"/>
          </a:p>
          <a:p>
            <a:r>
              <a:rPr lang="zh-CN" altLang="en-US" sz="1400" dirty="0"/>
              <a:t>师道尊严 </a:t>
            </a:r>
            <a:r>
              <a:rPr lang="en-GB" altLang="zh-CN" sz="1400" dirty="0" smtClean="0"/>
              <a:t>: The Dao of teacher is dignity </a:t>
            </a:r>
            <a:endParaRPr lang="en-US" altLang="zh-CN" sz="1400" dirty="0"/>
          </a:p>
          <a:p>
            <a:r>
              <a:rPr lang="zh-CN" altLang="en-US" sz="1400" dirty="0" smtClean="0"/>
              <a:t>八</a:t>
            </a:r>
            <a:r>
              <a:rPr lang="zh-CN" altLang="en-US" sz="1400" dirty="0"/>
              <a:t>正</a:t>
            </a:r>
            <a:r>
              <a:rPr lang="zh-CN" altLang="en-US" sz="1400" dirty="0" smtClean="0"/>
              <a:t>道</a:t>
            </a:r>
            <a:r>
              <a:rPr lang="en-GB" altLang="zh-CN" sz="1400" dirty="0" smtClean="0"/>
              <a:t>: </a:t>
            </a:r>
            <a:r>
              <a:rPr lang="en-GB" sz="1400" dirty="0"/>
              <a:t>Noble Eightfold </a:t>
            </a:r>
            <a:r>
              <a:rPr lang="en-GB" sz="1400" dirty="0" smtClean="0"/>
              <a:t>Path</a:t>
            </a:r>
          </a:p>
          <a:p>
            <a:r>
              <a:rPr lang="zh-CN" altLang="en-US" sz="1400" dirty="0"/>
              <a:t>胡说八</a:t>
            </a:r>
            <a:r>
              <a:rPr lang="zh-CN" altLang="en-US" sz="1400" dirty="0" smtClean="0"/>
              <a:t>道 </a:t>
            </a:r>
            <a:r>
              <a:rPr lang="en-US" altLang="zh-CN" sz="1400" dirty="0" smtClean="0"/>
              <a:t>what a crock of shit</a:t>
            </a:r>
          </a:p>
          <a:p>
            <a:r>
              <a:rPr lang="zh-CN" altLang="en-US" sz="1400" dirty="0"/>
              <a:t>歪门邪</a:t>
            </a:r>
            <a:r>
              <a:rPr lang="zh-CN" altLang="en-US" sz="1400" dirty="0" smtClean="0"/>
              <a:t>道</a:t>
            </a:r>
            <a:r>
              <a:rPr lang="en-US" altLang="zh-CN" sz="1400" dirty="0" smtClean="0"/>
              <a:t>: oblique door and  crooked ways; dishonest practices</a:t>
            </a:r>
          </a:p>
          <a:p>
            <a:r>
              <a:rPr lang="zh-CN" altLang="en-US" sz="1400" dirty="0"/>
              <a:t>盗亦有</a:t>
            </a:r>
            <a:r>
              <a:rPr lang="zh-CN" altLang="en-US" sz="1400" dirty="0" smtClean="0"/>
              <a:t>道 </a:t>
            </a:r>
            <a:r>
              <a:rPr lang="en-US" altLang="zh-CN" sz="1400" dirty="0" smtClean="0"/>
              <a:t>robbers should also have their Dao (moral standard )</a:t>
            </a:r>
          </a:p>
          <a:p>
            <a:r>
              <a:rPr lang="zh-CN" altLang="en-US" sz="1400" dirty="0"/>
              <a:t>道不远</a:t>
            </a:r>
            <a:r>
              <a:rPr lang="zh-CN" altLang="en-US" sz="1400" dirty="0" smtClean="0"/>
              <a:t>人 </a:t>
            </a:r>
            <a:r>
              <a:rPr lang="en-US" altLang="zh-CN" sz="1400" dirty="0" smtClean="0"/>
              <a:t>Dao is not far from people</a:t>
            </a:r>
          </a:p>
          <a:p>
            <a:r>
              <a:rPr lang="zh-CN" altLang="en-US" sz="1400" dirty="0"/>
              <a:t>为父之</a:t>
            </a:r>
            <a:r>
              <a:rPr lang="zh-CN" altLang="en-US" sz="1400" dirty="0" smtClean="0"/>
              <a:t>道，为人之道</a:t>
            </a:r>
            <a:r>
              <a:rPr lang="en-US" altLang="zh-CN" sz="1400" dirty="0" smtClean="0"/>
              <a:t>/</a:t>
            </a:r>
            <a:r>
              <a:rPr lang="zh-CN" altLang="en-US" sz="1400" dirty="0" smtClean="0"/>
              <a:t>畜牲道 </a:t>
            </a:r>
            <a:r>
              <a:rPr lang="en-US" altLang="zh-CN" sz="1400" dirty="0" smtClean="0"/>
              <a:t>Dao of father/ Dao of humans/ Dao of animals</a:t>
            </a:r>
          </a:p>
          <a:p>
            <a:r>
              <a:rPr lang="zh-CN" altLang="en-US" sz="1400" dirty="0"/>
              <a:t>君道</a:t>
            </a:r>
            <a:r>
              <a:rPr lang="zh-CN" altLang="en-US" sz="1400" dirty="0" smtClean="0"/>
              <a:t>，</a:t>
            </a:r>
            <a:r>
              <a:rPr lang="zh-CN" altLang="en-US" sz="1400" dirty="0"/>
              <a:t>臣道</a:t>
            </a:r>
            <a:r>
              <a:rPr lang="zh-CN" altLang="en-US" sz="1400" dirty="0" smtClean="0"/>
              <a:t>，</a:t>
            </a:r>
            <a:r>
              <a:rPr lang="zh-CN" altLang="en-US" sz="1400" dirty="0"/>
              <a:t>妇道</a:t>
            </a:r>
            <a:r>
              <a:rPr lang="zh-CN" altLang="en-US" sz="1400" dirty="0" smtClean="0"/>
              <a:t>，</a:t>
            </a:r>
            <a:r>
              <a:rPr lang="zh-CN" altLang="en-US" sz="1400" dirty="0"/>
              <a:t>子道</a:t>
            </a:r>
            <a:r>
              <a:rPr lang="zh-CN" altLang="en-US" sz="1400" dirty="0" smtClean="0"/>
              <a:t>，</a:t>
            </a:r>
            <a:r>
              <a:rPr lang="zh-CN" altLang="en-US" sz="1400" dirty="0"/>
              <a:t>夫</a:t>
            </a:r>
            <a:r>
              <a:rPr lang="zh-CN" altLang="en-US" sz="1400" dirty="0" smtClean="0"/>
              <a:t>道，交友之道 </a:t>
            </a:r>
            <a:r>
              <a:rPr lang="en-US" altLang="zh-CN" sz="1400" dirty="0" smtClean="0"/>
              <a:t>Dao of ruler/ minister/ woman  /son </a:t>
            </a:r>
            <a:r>
              <a:rPr lang="en-US" altLang="zh-CN" sz="1400" dirty="0" smtClean="0"/>
              <a:t>/</a:t>
            </a:r>
            <a:endParaRPr lang="en-US" altLang="zh-CN" sz="1400" dirty="0" smtClean="0"/>
          </a:p>
          <a:p>
            <a:r>
              <a:rPr lang="zh-CN" altLang="en-US" sz="1400" dirty="0"/>
              <a:t>生活之</a:t>
            </a:r>
            <a:r>
              <a:rPr lang="zh-CN" altLang="en-US" sz="1400" dirty="0" smtClean="0"/>
              <a:t>道，养生之道 </a:t>
            </a:r>
            <a:r>
              <a:rPr lang="en-US" altLang="zh-CN" sz="1400" dirty="0" smtClean="0"/>
              <a:t>way of life/ way of Nourishment </a:t>
            </a:r>
          </a:p>
          <a:p>
            <a:r>
              <a:rPr lang="zh-CN" altLang="en-US" sz="1400" dirty="0" smtClean="0"/>
              <a:t>医道不同于医术 </a:t>
            </a:r>
            <a:r>
              <a:rPr lang="zh-CN" altLang="en-US" sz="1400" dirty="0" smtClean="0"/>
              <a:t>，</a:t>
            </a:r>
            <a:r>
              <a:rPr lang="en-GB" altLang="zh-CN" sz="1400" dirty="0" smtClean="0"/>
              <a:t>The Dao od Medicine is different from the Technique/skills of Medicine</a:t>
            </a:r>
            <a:r>
              <a:rPr lang="zh-CN" altLang="en-US" sz="1400" dirty="0" smtClean="0"/>
              <a:t> </a:t>
            </a:r>
            <a:endParaRPr lang="en-US" altLang="zh-CN" sz="1400" dirty="0" smtClean="0"/>
          </a:p>
          <a:p>
            <a:r>
              <a:rPr lang="zh-CN" altLang="en-US" sz="1400" dirty="0" smtClean="0"/>
              <a:t>道德</a:t>
            </a:r>
            <a:r>
              <a:rPr lang="en-US" altLang="zh-CN" sz="1400" dirty="0" smtClean="0"/>
              <a:t>&amp;</a:t>
            </a:r>
            <a:r>
              <a:rPr lang="zh-CN" altLang="en-US" sz="1400" dirty="0" smtClean="0"/>
              <a:t>得</a:t>
            </a:r>
            <a:r>
              <a:rPr lang="zh-CN" altLang="en-US" sz="1400" dirty="0" smtClean="0"/>
              <a:t>道 </a:t>
            </a:r>
            <a:r>
              <a:rPr lang="en-GB" altLang="zh-CN" sz="1400" dirty="0" smtClean="0"/>
              <a:t>Morality and Obtain of the Dao</a:t>
            </a:r>
          </a:p>
          <a:p>
            <a:r>
              <a:rPr lang="zh-CN" altLang="en-US" sz="1400" dirty="0" smtClean="0"/>
              <a:t>体</a:t>
            </a:r>
            <a:r>
              <a:rPr lang="zh-CN" altLang="en-US" sz="1400" dirty="0" smtClean="0"/>
              <a:t>道</a:t>
            </a:r>
            <a:r>
              <a:rPr lang="en-US" altLang="zh-CN" sz="1400" dirty="0" smtClean="0"/>
              <a:t>&amp;</a:t>
            </a:r>
            <a:r>
              <a:rPr lang="zh-CN" altLang="en-US" sz="1400" dirty="0" smtClean="0"/>
              <a:t>悟</a:t>
            </a:r>
            <a:r>
              <a:rPr lang="zh-CN" altLang="en-US" sz="1400" dirty="0" smtClean="0"/>
              <a:t>道 </a:t>
            </a:r>
            <a:r>
              <a:rPr lang="en-GB" altLang="zh-CN" sz="1400" dirty="0" smtClean="0"/>
              <a:t>Experiencing of Dao and Enlightened (Knew the Dao) </a:t>
            </a:r>
          </a:p>
          <a:p>
            <a:r>
              <a:rPr lang="zh-CN" altLang="en-US" sz="1400" dirty="0" smtClean="0"/>
              <a:t>知</a:t>
            </a:r>
            <a:r>
              <a:rPr lang="zh-CN" altLang="en-US" sz="1400" dirty="0" smtClean="0"/>
              <a:t>道</a:t>
            </a:r>
            <a:r>
              <a:rPr lang="en-US" altLang="zh-CN" sz="1400" dirty="0" smtClean="0"/>
              <a:t>&amp;</a:t>
            </a:r>
            <a:r>
              <a:rPr lang="zh-CN" altLang="en-US" sz="1400" dirty="0" smtClean="0"/>
              <a:t>行</a:t>
            </a:r>
            <a:r>
              <a:rPr lang="zh-CN" altLang="en-US" sz="1400" dirty="0" smtClean="0"/>
              <a:t>道 </a:t>
            </a:r>
            <a:r>
              <a:rPr lang="en-GB" altLang="zh-CN" sz="1400" dirty="0" smtClean="0"/>
              <a:t>Knowing the Dao and Practiced the Dao</a:t>
            </a:r>
            <a:endParaRPr lang="en-US" altLang="zh-CN" sz="1400" dirty="0" smtClean="0"/>
          </a:p>
          <a:p>
            <a:endParaRPr lang="en-GB" altLang="zh-CN" sz="1600" dirty="0" smtClean="0"/>
          </a:p>
        </p:txBody>
      </p:sp>
    </p:spTree>
    <p:extLst>
      <p:ext uri="{BB962C8B-B14F-4D97-AF65-F5344CB8AC3E}">
        <p14:creationId xmlns:p14="http://schemas.microsoft.com/office/powerpoint/2010/main" val="20103327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Dao of </a:t>
            </a:r>
            <a:r>
              <a:rPr lang="en-GB" dirty="0" err="1" smtClean="0"/>
              <a:t>Yangsheng</a:t>
            </a:r>
            <a:r>
              <a:rPr lang="en-GB" dirty="0" smtClean="0"/>
              <a:t> </a:t>
            </a:r>
            <a:endParaRPr lang="en-GB" dirty="0"/>
          </a:p>
        </p:txBody>
      </p:sp>
      <p:sp>
        <p:nvSpPr>
          <p:cNvPr id="3" name="Content Placeholder 2"/>
          <p:cNvSpPr>
            <a:spLocks noGrp="1"/>
          </p:cNvSpPr>
          <p:nvPr>
            <p:ph idx="1"/>
          </p:nvPr>
        </p:nvSpPr>
        <p:spPr>
          <a:xfrm>
            <a:off x="1435608" y="1447800"/>
            <a:ext cx="7498080" cy="5029200"/>
          </a:xfrm>
        </p:spPr>
        <p:txBody>
          <a:bodyPr>
            <a:normAutofit/>
          </a:bodyPr>
          <a:lstStyle/>
          <a:p>
            <a:r>
              <a:rPr lang="en-GB" sz="2400" dirty="0" smtClean="0"/>
              <a:t>Dao of </a:t>
            </a:r>
            <a:r>
              <a:rPr lang="en-GB" sz="2400" dirty="0" err="1" smtClean="0"/>
              <a:t>Yangsheng</a:t>
            </a:r>
            <a:r>
              <a:rPr lang="en-GB" sz="2400" dirty="0" smtClean="0"/>
              <a:t> is the Road to guide people to maintain their health and to preserve their live energy and to prolong their life length in four dimensions by giving practitioners</a:t>
            </a:r>
          </a:p>
          <a:p>
            <a:endParaRPr lang="en-GB" dirty="0" smtClean="0"/>
          </a:p>
          <a:p>
            <a:r>
              <a:rPr lang="en-GB" dirty="0" smtClean="0"/>
              <a:t>Metaphysics of Dao</a:t>
            </a:r>
          </a:p>
          <a:p>
            <a:r>
              <a:rPr lang="en-GB" dirty="0" smtClean="0"/>
              <a:t>Psychological guidance </a:t>
            </a:r>
          </a:p>
          <a:p>
            <a:r>
              <a:rPr lang="en-GB" dirty="0" smtClean="0"/>
              <a:t>Physical guidance for space enlargement and time lasting</a:t>
            </a:r>
          </a:p>
          <a:p>
            <a:r>
              <a:rPr lang="en-GB" dirty="0" smtClean="0"/>
              <a:t>And individual practice/experience of Dao </a:t>
            </a: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i="1" smtClean="0"/>
              <a:t>Dao </a:t>
            </a:r>
            <a:r>
              <a:rPr lang="en-GB" i="1" dirty="0" smtClean="0"/>
              <a:t>De Jing </a:t>
            </a:r>
            <a:r>
              <a:rPr lang="zh-CN" altLang="en-US" i="1" dirty="0" smtClean="0"/>
              <a:t>道德经 </a:t>
            </a:r>
            <a:r>
              <a:rPr lang="en-US" altLang="zh-CN" i="1" dirty="0" smtClean="0"/>
              <a:t>(</a:t>
            </a:r>
            <a:r>
              <a:rPr lang="en-GB" altLang="zh-CN" i="1" dirty="0" smtClean="0"/>
              <a:t>Tao Te </a:t>
            </a:r>
            <a:r>
              <a:rPr lang="en-GB" altLang="zh-CN" i="1" dirty="0" err="1" smtClean="0"/>
              <a:t>Ching</a:t>
            </a:r>
            <a:r>
              <a:rPr lang="en-US" altLang="zh-CN" i="1" dirty="0" smtClean="0"/>
              <a:t>)</a:t>
            </a:r>
            <a:endParaRPr lang="en-GB" dirty="0"/>
          </a:p>
        </p:txBody>
      </p:sp>
      <p:sp>
        <p:nvSpPr>
          <p:cNvPr id="3" name="Content Placeholder 2"/>
          <p:cNvSpPr>
            <a:spLocks noGrp="1"/>
          </p:cNvSpPr>
          <p:nvPr>
            <p:ph sz="quarter" idx="1"/>
          </p:nvPr>
        </p:nvSpPr>
        <p:spPr/>
        <p:txBody>
          <a:bodyPr>
            <a:normAutofit/>
          </a:bodyPr>
          <a:lstStyle/>
          <a:p>
            <a:r>
              <a:rPr lang="en-GB" sz="1800" b="1" dirty="0" smtClean="0"/>
              <a:t>Dao and Empty:</a:t>
            </a:r>
          </a:p>
          <a:p>
            <a:r>
              <a:rPr lang="en-GB" sz="1800" dirty="0" smtClean="0"/>
              <a:t>The Tao is like the hole in the wheel which takes the axle, the inside of a vessel, the doors and windows of a house; they are nothing, but we draw advantage from the wheel, vessel or house only by using its empty spaces’ (Dao de </a:t>
            </a:r>
            <a:r>
              <a:rPr lang="en-GB" sz="1800" dirty="0" err="1" smtClean="0"/>
              <a:t>jing</a:t>
            </a:r>
            <a:r>
              <a:rPr lang="en-GB" sz="1800" dirty="0" smtClean="0"/>
              <a:t>, chapter 11)</a:t>
            </a:r>
          </a:p>
          <a:p>
            <a:endParaRPr lang="en-GB" sz="1800" b="1" dirty="0" smtClean="0"/>
          </a:p>
          <a:p>
            <a:r>
              <a:rPr lang="en-GB" sz="1800" b="1" dirty="0" smtClean="0"/>
              <a:t>Dao and None Action: </a:t>
            </a:r>
          </a:p>
          <a:p>
            <a:r>
              <a:rPr lang="en-GB" sz="1800" dirty="0" smtClean="0"/>
              <a:t>Man is weak and pliant when he is born, solid and strong when they die; Herbs and trees are soft and lush when they germinate, parched and hard when they die. For that which is solid and powerful is a part of death, that which is soft and weak is a part of life.’ (Dao de </a:t>
            </a:r>
            <a:r>
              <a:rPr lang="en-GB" sz="1800" dirty="0" err="1" smtClean="0"/>
              <a:t>Ching</a:t>
            </a:r>
            <a:r>
              <a:rPr lang="en-GB" sz="1800" dirty="0" smtClean="0"/>
              <a:t>: chapter 76).</a:t>
            </a:r>
            <a:endParaRPr lang="en-GB" sz="1800" b="1" dirty="0" smtClean="0"/>
          </a:p>
          <a:p>
            <a:endParaRPr lang="en-GB" sz="1800" dirty="0" smtClean="0"/>
          </a:p>
          <a:p>
            <a:r>
              <a:rPr lang="en-GB" sz="1800" b="1" dirty="0" smtClean="0"/>
              <a:t>The Wisdom of Water:</a:t>
            </a:r>
            <a:r>
              <a:rPr lang="zh-CN" altLang="en-US" sz="1800" b="1" dirty="0" smtClean="0"/>
              <a:t>水近乎道</a:t>
            </a:r>
            <a:endParaRPr lang="en-GB" sz="1800" b="1" dirty="0" smtClean="0"/>
          </a:p>
          <a:p>
            <a:r>
              <a:rPr lang="en-GB" sz="1800" dirty="0" smtClean="0"/>
              <a:t>In all of the world nothing is more pliant than water. And yet it has no equal in resiliency against that which is hard. (chapter 78)</a:t>
            </a:r>
            <a:endParaRPr lang="en-GB" sz="1800" dirty="0"/>
          </a:p>
        </p:txBody>
      </p:sp>
    </p:spTree>
    <p:extLst>
      <p:ext uri="{BB962C8B-B14F-4D97-AF65-F5344CB8AC3E}">
        <p14:creationId xmlns:p14="http://schemas.microsoft.com/office/powerpoint/2010/main" val="41675294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dirty="0" smtClean="0"/>
              <a:t>道可道非常道</a:t>
            </a:r>
            <a:endParaRPr lang="en-GB" dirty="0"/>
          </a:p>
        </p:txBody>
      </p:sp>
      <p:sp>
        <p:nvSpPr>
          <p:cNvPr id="3" name="Content Placeholder 2"/>
          <p:cNvSpPr>
            <a:spLocks noGrp="1"/>
          </p:cNvSpPr>
          <p:nvPr>
            <p:ph idx="1"/>
          </p:nvPr>
        </p:nvSpPr>
        <p:spPr>
          <a:xfrm>
            <a:off x="1435608" y="1447800"/>
            <a:ext cx="7498080" cy="5181600"/>
          </a:xfrm>
        </p:spPr>
        <p:txBody>
          <a:bodyPr>
            <a:normAutofit fontScale="92500" lnSpcReduction="10000"/>
          </a:bodyPr>
          <a:lstStyle/>
          <a:p>
            <a:r>
              <a:rPr lang="en-GB" dirty="0" smtClean="0"/>
              <a:t>Dao that acts as guide is not a constant Dao</a:t>
            </a:r>
          </a:p>
          <a:p>
            <a:r>
              <a:rPr lang="en-GB" dirty="0" smtClean="0"/>
              <a:t>Dao in practice is not a constant Dao</a:t>
            </a:r>
          </a:p>
          <a:p>
            <a:r>
              <a:rPr lang="en-GB" dirty="0" smtClean="0"/>
              <a:t>Dao can talk about is not a constant Dao </a:t>
            </a:r>
          </a:p>
          <a:p>
            <a:endParaRPr lang="en-GB" dirty="0" smtClean="0"/>
          </a:p>
          <a:p>
            <a:r>
              <a:rPr lang="en-GB" dirty="0" smtClean="0"/>
              <a:t>Since the interlocking system of linguistic control interferes with our natural flow, </a:t>
            </a:r>
          </a:p>
          <a:p>
            <a:r>
              <a:rPr lang="en-GB" dirty="0" smtClean="0"/>
              <a:t>The key to liberation from it is forgetting the names that lie at its base. </a:t>
            </a:r>
          </a:p>
          <a:p>
            <a:endParaRPr lang="en-GB" sz="2200" dirty="0" smtClean="0"/>
          </a:p>
          <a:p>
            <a:r>
              <a:rPr lang="en-GB" sz="2200" dirty="0" smtClean="0"/>
              <a:t>Chad Hansen (trans.) </a:t>
            </a:r>
            <a:r>
              <a:rPr lang="en-GB" sz="2200" i="1" dirty="0" err="1" smtClean="0"/>
              <a:t>Laozi</a:t>
            </a:r>
            <a:r>
              <a:rPr lang="en-GB" sz="2200" i="1" dirty="0" smtClean="0"/>
              <a:t> Tao De </a:t>
            </a:r>
            <a:r>
              <a:rPr lang="en-GB" sz="2200" i="1" dirty="0" err="1" smtClean="0"/>
              <a:t>Ching</a:t>
            </a:r>
            <a:r>
              <a:rPr lang="en-GB" sz="2200" i="1" dirty="0" smtClean="0"/>
              <a:t>: on the Art of Harmony</a:t>
            </a:r>
            <a:r>
              <a:rPr lang="en-GB" sz="2200" dirty="0" smtClean="0"/>
              <a:t>, Duncan Baird Publishers Ltd, 2009,p.25</a:t>
            </a:r>
            <a:endParaRPr lang="en-GB" sz="2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dirty="0" smtClean="0"/>
              <a:t>道可道非常道 </a:t>
            </a:r>
            <a:r>
              <a:rPr lang="en-GB" altLang="zh-CN" dirty="0" smtClean="0"/>
              <a:t>2</a:t>
            </a:r>
            <a:endParaRPr lang="en-GB" dirty="0"/>
          </a:p>
        </p:txBody>
      </p:sp>
      <p:sp>
        <p:nvSpPr>
          <p:cNvPr id="3" name="Content Placeholder 2"/>
          <p:cNvSpPr>
            <a:spLocks noGrp="1"/>
          </p:cNvSpPr>
          <p:nvPr>
            <p:ph idx="1"/>
          </p:nvPr>
        </p:nvSpPr>
        <p:spPr/>
        <p:txBody>
          <a:bodyPr/>
          <a:lstStyle/>
          <a:p>
            <a:r>
              <a:rPr lang="en-GB" dirty="0" smtClean="0"/>
              <a:t>Dao is something that must be experienced rather than explained.</a:t>
            </a:r>
          </a:p>
          <a:p>
            <a:endParaRPr lang="en-GB" dirty="0" smtClean="0"/>
          </a:p>
          <a:p>
            <a:r>
              <a:rPr lang="en-GB" dirty="0" smtClean="0"/>
              <a:t>The Dao is the Way of nature, if you could become part of it, would take you to the edge of reality and beyond.</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err="1" smtClean="0"/>
              <a:t>Zhuangzi</a:t>
            </a:r>
            <a:r>
              <a:rPr lang="en-GB" sz="2800" dirty="0" smtClean="0"/>
              <a:t>: Language is a tool to guide the reader to experience ideas that cannot be put into words</a:t>
            </a:r>
            <a:endParaRPr lang="en-GB" sz="2800" dirty="0"/>
          </a:p>
        </p:txBody>
      </p:sp>
      <p:sp>
        <p:nvSpPr>
          <p:cNvPr id="3" name="Content Placeholder 2"/>
          <p:cNvSpPr>
            <a:spLocks noGrp="1"/>
          </p:cNvSpPr>
          <p:nvPr>
            <p:ph idx="1"/>
          </p:nvPr>
        </p:nvSpPr>
        <p:spPr/>
        <p:txBody>
          <a:bodyPr>
            <a:normAutofit fontScale="92500"/>
          </a:bodyPr>
          <a:lstStyle/>
          <a:p>
            <a:r>
              <a:rPr lang="en-GB" dirty="0" smtClean="0"/>
              <a:t>‘A fish trap is used to catch fish, but once the fish have been taken, the trap is forgotten.</a:t>
            </a:r>
          </a:p>
          <a:p>
            <a:r>
              <a:rPr lang="en-GB" dirty="0" smtClean="0"/>
              <a:t>The rabbit trap is used to snare rabbits, but once the rabbit is captured, the trap is ignored. </a:t>
            </a:r>
          </a:p>
          <a:p>
            <a:r>
              <a:rPr lang="en-GB" dirty="0" smtClean="0"/>
              <a:t> words are used to express concepts, but once you have grasped the concepts, the words are forgotten.’</a:t>
            </a:r>
          </a:p>
          <a:p>
            <a:r>
              <a:rPr lang="en-GB" sz="2200" dirty="0" smtClean="0"/>
              <a:t>Martin Palmer and others,  </a:t>
            </a:r>
            <a:r>
              <a:rPr lang="en-GB" sz="2200" i="1" dirty="0" smtClean="0"/>
              <a:t>the book of Chuang Tzu, </a:t>
            </a:r>
            <a:r>
              <a:rPr lang="en-GB" sz="2200" dirty="0" smtClean="0"/>
              <a:t>1996, p.242</a:t>
            </a:r>
            <a:endParaRPr lang="en-GB" sz="2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Jack Roman’s dissertation p.13</a:t>
            </a:r>
            <a:endParaRPr lang="en-GB" dirty="0"/>
          </a:p>
        </p:txBody>
      </p:sp>
      <p:sp>
        <p:nvSpPr>
          <p:cNvPr id="3" name="Content Placeholder 2"/>
          <p:cNvSpPr>
            <a:spLocks noGrp="1"/>
          </p:cNvSpPr>
          <p:nvPr>
            <p:ph idx="1"/>
          </p:nvPr>
        </p:nvSpPr>
        <p:spPr/>
        <p:txBody>
          <a:bodyPr/>
          <a:lstStyle/>
          <a:p>
            <a:r>
              <a:rPr lang="en-GB" dirty="0" smtClean="0"/>
              <a:t>We can describe the wind with words, but we cannot truly understand it until we have felt the wind blowing against us.</a:t>
            </a:r>
          </a:p>
          <a:p>
            <a:r>
              <a:rPr lang="en-GB" dirty="0" smtClean="0"/>
              <a:t>When we talk about the wind people understand what you mean, but if you try to define it, to recreate it with words the essence is lost. </a:t>
            </a:r>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Citation from </a:t>
            </a:r>
            <a:br>
              <a:rPr lang="en-GB" dirty="0" smtClean="0"/>
            </a:br>
            <a:r>
              <a:rPr lang="en-GB" dirty="0" smtClean="0"/>
              <a:t>Jack Rowan’s Dissertation, p.10</a:t>
            </a:r>
            <a:endParaRPr lang="en-GB" dirty="0"/>
          </a:p>
        </p:txBody>
      </p:sp>
      <p:sp>
        <p:nvSpPr>
          <p:cNvPr id="3" name="Content Placeholder 2"/>
          <p:cNvSpPr>
            <a:spLocks noGrp="1"/>
          </p:cNvSpPr>
          <p:nvPr>
            <p:ph idx="1"/>
          </p:nvPr>
        </p:nvSpPr>
        <p:spPr/>
        <p:txBody>
          <a:bodyPr/>
          <a:lstStyle/>
          <a:p>
            <a:r>
              <a:rPr lang="en-GB" dirty="0" smtClean="0"/>
              <a:t>Wittgenstein sought to define the limits of knowledge and understanding and this limit lay in language.</a:t>
            </a:r>
          </a:p>
          <a:p>
            <a:r>
              <a:rPr lang="en-GB" dirty="0" smtClean="0"/>
              <a:t>Chinese philosophy also subscribe the view that language constrains our thinking, but the key difference is that for Chinese philosophy, this limit is the frontier at which true worthwhile knowledge begins.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Citation from </a:t>
            </a:r>
            <a:br>
              <a:rPr lang="en-GB" dirty="0" smtClean="0"/>
            </a:br>
            <a:r>
              <a:rPr lang="en-GB" dirty="0" smtClean="0"/>
              <a:t>Jack Rowan’s Dissertation, p.11</a:t>
            </a:r>
            <a:endParaRPr lang="en-GB" dirty="0"/>
          </a:p>
        </p:txBody>
      </p:sp>
      <p:sp>
        <p:nvSpPr>
          <p:cNvPr id="3" name="Content Placeholder 2"/>
          <p:cNvSpPr>
            <a:spLocks noGrp="1"/>
          </p:cNvSpPr>
          <p:nvPr>
            <p:ph idx="1"/>
          </p:nvPr>
        </p:nvSpPr>
        <p:spPr/>
        <p:txBody>
          <a:bodyPr/>
          <a:lstStyle/>
          <a:p>
            <a:r>
              <a:rPr lang="en-GB" dirty="0" err="1" smtClean="0"/>
              <a:t>Zhuangzi</a:t>
            </a:r>
            <a:r>
              <a:rPr lang="en-GB" dirty="0" smtClean="0"/>
              <a:t> highlight that to gain true knowledge we must act though there is an ultimate awakening around the corner. The frog must imagine beyond the boundaries of his well, in the same way we must contemplate beyond what we think we know. </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GB" sz="3100" b="1" dirty="0" err="1" smtClean="0"/>
              <a:t>Daoist</a:t>
            </a:r>
            <a:r>
              <a:rPr lang="en-GB" sz="3100" b="1" dirty="0" smtClean="0"/>
              <a:t> Contribution to Chinese Medical and </a:t>
            </a:r>
            <a:r>
              <a:rPr lang="en-GB" sz="3100" b="1" dirty="0" err="1" smtClean="0"/>
              <a:t>Yangsheng</a:t>
            </a:r>
            <a:r>
              <a:rPr lang="en-GB" sz="3100" b="1" dirty="0" smtClean="0"/>
              <a:t> Terminologies 3: De</a:t>
            </a:r>
            <a:r>
              <a:rPr lang="zh-CN" altLang="en-US" sz="3100" b="1" dirty="0" smtClean="0"/>
              <a:t>德 </a:t>
            </a:r>
            <a:r>
              <a:rPr lang="en-GB" dirty="0" smtClean="0"/>
              <a:t/>
            </a:r>
            <a:br>
              <a:rPr lang="en-GB" dirty="0" smtClean="0"/>
            </a:br>
            <a:endParaRPr lang="en-GB" dirty="0"/>
          </a:p>
        </p:txBody>
      </p:sp>
      <p:sp>
        <p:nvSpPr>
          <p:cNvPr id="3" name="Content Placeholder 2"/>
          <p:cNvSpPr>
            <a:spLocks noGrp="1"/>
          </p:cNvSpPr>
          <p:nvPr>
            <p:ph idx="1"/>
          </p:nvPr>
        </p:nvSpPr>
        <p:spPr>
          <a:xfrm>
            <a:off x="1435608" y="1447800"/>
            <a:ext cx="7498080" cy="5410200"/>
          </a:xfrm>
        </p:spPr>
        <p:txBody>
          <a:bodyPr>
            <a:normAutofit fontScale="77500" lnSpcReduction="20000"/>
          </a:bodyPr>
          <a:lstStyle/>
          <a:p>
            <a:r>
              <a:rPr lang="en-GB" dirty="0" smtClean="0"/>
              <a:t>In the same time, within this non-being of Tao, among this undifferentiated void, there exists a powerful creative force can be called as de</a:t>
            </a:r>
            <a:r>
              <a:rPr lang="zh-CN" altLang="en-US" dirty="0" smtClean="0"/>
              <a:t>德 </a:t>
            </a:r>
            <a:r>
              <a:rPr lang="en-GB" altLang="zh-CN" dirty="0" smtClean="0"/>
              <a:t>(inner power)</a:t>
            </a:r>
            <a:r>
              <a:rPr lang="en-GB" dirty="0" smtClean="0"/>
              <a:t>. </a:t>
            </a:r>
          </a:p>
          <a:p>
            <a:endParaRPr lang="en-GB" dirty="0" smtClean="0"/>
          </a:p>
          <a:p>
            <a:r>
              <a:rPr lang="en-GB" dirty="0" smtClean="0"/>
              <a:t>De is the most powerful creative force (inner power) that help the </a:t>
            </a:r>
            <a:r>
              <a:rPr lang="en-GB" dirty="0" err="1" smtClean="0"/>
              <a:t>Qi</a:t>
            </a:r>
            <a:r>
              <a:rPr lang="en-GB" dirty="0" smtClean="0"/>
              <a:t>/Chi (Subtle or Vital Energy) emerging from non-existence to existence. ------ Arthur </a:t>
            </a:r>
            <a:r>
              <a:rPr lang="en-GB" dirty="0" err="1" smtClean="0"/>
              <a:t>Waley</a:t>
            </a:r>
            <a:endParaRPr lang="en-GB" dirty="0" smtClean="0"/>
          </a:p>
          <a:p>
            <a:endParaRPr lang="en-GB" dirty="0" smtClean="0"/>
          </a:p>
          <a:p>
            <a:r>
              <a:rPr lang="en-GB" dirty="0" smtClean="0"/>
              <a:t>De is what is achieved when a person internalized some </a:t>
            </a:r>
            <a:r>
              <a:rPr lang="en-GB" dirty="0" err="1" smtClean="0"/>
              <a:t>dao</a:t>
            </a:r>
            <a:r>
              <a:rPr lang="en-GB" dirty="0" smtClean="0"/>
              <a:t>, learns and practices it.  ---- Chad Hansen</a:t>
            </a:r>
          </a:p>
          <a:p>
            <a:endParaRPr lang="en-GB" dirty="0" smtClean="0"/>
          </a:p>
          <a:p>
            <a:r>
              <a:rPr lang="en-GB" dirty="0" smtClean="0"/>
              <a:t>De governs the quality of our performance = virtuosity</a:t>
            </a:r>
          </a:p>
          <a:p>
            <a:endParaRPr lang="en-GB" dirty="0" smtClean="0"/>
          </a:p>
          <a:p>
            <a:r>
              <a:rPr lang="en-GB" dirty="0" smtClean="0"/>
              <a:t>De decides our destiny/fate </a:t>
            </a:r>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 in Confucianism and Daoism</a:t>
            </a:r>
            <a:endParaRPr lang="en-GB" dirty="0"/>
          </a:p>
        </p:txBody>
      </p:sp>
      <p:sp>
        <p:nvSpPr>
          <p:cNvPr id="3" name="Content Placeholder 2"/>
          <p:cNvSpPr>
            <a:spLocks noGrp="1"/>
          </p:cNvSpPr>
          <p:nvPr>
            <p:ph idx="1"/>
          </p:nvPr>
        </p:nvSpPr>
        <p:spPr/>
        <p:txBody>
          <a:bodyPr/>
          <a:lstStyle/>
          <a:p>
            <a:r>
              <a:rPr lang="en-GB" dirty="0" smtClean="0"/>
              <a:t>Daoism:                        Confucianism </a:t>
            </a:r>
          </a:p>
          <a:p>
            <a:r>
              <a:rPr lang="en-GB" dirty="0" smtClean="0"/>
              <a:t>Inner Power                  Moral Power</a:t>
            </a:r>
          </a:p>
          <a:p>
            <a:r>
              <a:rPr lang="en-GB" dirty="0" smtClean="0"/>
              <a:t>  </a:t>
            </a:r>
            <a:r>
              <a:rPr lang="en-GB" sz="2400" dirty="0" smtClean="0"/>
              <a:t>Dao </a:t>
            </a:r>
            <a:r>
              <a:rPr lang="en-GB" sz="2400" dirty="0" err="1" smtClean="0"/>
              <a:t>Dejing</a:t>
            </a:r>
            <a:r>
              <a:rPr lang="en-GB" sz="2400" dirty="0" smtClean="0"/>
              <a:t> (28)                         Mencius </a:t>
            </a:r>
            <a:r>
              <a:rPr lang="zh-CN" altLang="en-US" sz="2400" dirty="0" smtClean="0"/>
              <a:t>仁者无敌</a:t>
            </a:r>
            <a:endParaRPr lang="en-GB" sz="2400" dirty="0" smtClean="0"/>
          </a:p>
          <a:p>
            <a:endParaRPr lang="en-GB" dirty="0" smtClean="0"/>
          </a:p>
          <a:p>
            <a:r>
              <a:rPr lang="en-GB" dirty="0" err="1" smtClean="0"/>
              <a:t>Xuan</a:t>
            </a:r>
            <a:r>
              <a:rPr lang="en-GB" dirty="0" smtClean="0"/>
              <a:t> De (10)                  Dao De</a:t>
            </a:r>
          </a:p>
          <a:p>
            <a:r>
              <a:rPr lang="en-GB" sz="2400" dirty="0" smtClean="0"/>
              <a:t>Guard/ defend/observe                  extend/expand</a:t>
            </a:r>
          </a:p>
          <a:p>
            <a:r>
              <a:rPr lang="en-GB" sz="2400" dirty="0" smtClean="0"/>
              <a:t>Weakness/soft/dishonour              righteousness/ virtue</a:t>
            </a:r>
          </a:p>
          <a:p>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a:t>
            </a:r>
            <a:endParaRPr lang="en-GB" dirty="0"/>
          </a:p>
        </p:txBody>
      </p:sp>
      <p:sp>
        <p:nvSpPr>
          <p:cNvPr id="3" name="Content Placeholder 2"/>
          <p:cNvSpPr>
            <a:spLocks noGrp="1"/>
          </p:cNvSpPr>
          <p:nvPr>
            <p:ph idx="1"/>
          </p:nvPr>
        </p:nvSpPr>
        <p:spPr>
          <a:xfrm>
            <a:off x="1435608" y="1295400"/>
            <a:ext cx="7498080" cy="4953000"/>
          </a:xfrm>
        </p:spPr>
        <p:txBody>
          <a:bodyPr>
            <a:normAutofit fontScale="70000" lnSpcReduction="20000"/>
          </a:bodyPr>
          <a:lstStyle/>
          <a:p>
            <a:r>
              <a:rPr lang="zh-CN" altLang="en-US" dirty="0"/>
              <a:t>道</a:t>
            </a:r>
            <a:r>
              <a:rPr lang="zh-CN" altLang="en-US" dirty="0" smtClean="0"/>
              <a:t>德</a:t>
            </a:r>
            <a:r>
              <a:rPr lang="en-GB" altLang="zh-CN" dirty="0" smtClean="0"/>
              <a:t>morality = Dao + De = obtained ultimate principle </a:t>
            </a:r>
            <a:endParaRPr lang="en-US" altLang="zh-CN" dirty="0" smtClean="0"/>
          </a:p>
          <a:p>
            <a:r>
              <a:rPr lang="zh-CN" altLang="en-US" dirty="0"/>
              <a:t>德高望</a:t>
            </a:r>
            <a:r>
              <a:rPr lang="zh-CN" altLang="en-US" dirty="0" smtClean="0"/>
              <a:t>重</a:t>
            </a:r>
            <a:r>
              <a:rPr lang="en-GB" altLang="zh-CN" dirty="0" smtClean="0"/>
              <a:t>:  be of noble character and high prestige </a:t>
            </a:r>
            <a:endParaRPr lang="en-US" altLang="zh-CN" dirty="0" smtClean="0"/>
          </a:p>
          <a:p>
            <a:r>
              <a:rPr lang="zh-CN" altLang="en-US" dirty="0"/>
              <a:t>品</a:t>
            </a:r>
            <a:r>
              <a:rPr lang="zh-CN" altLang="en-US" dirty="0" smtClean="0"/>
              <a:t>德 </a:t>
            </a:r>
            <a:r>
              <a:rPr lang="en-GB" altLang="zh-CN" dirty="0" smtClean="0"/>
              <a:t>intrinsic quality </a:t>
            </a:r>
            <a:endParaRPr lang="en-US" altLang="zh-CN" dirty="0" smtClean="0"/>
          </a:p>
          <a:p>
            <a:r>
              <a:rPr lang="zh-CN" altLang="en-US" dirty="0"/>
              <a:t>德才兼</a:t>
            </a:r>
            <a:r>
              <a:rPr lang="zh-CN" altLang="en-US" dirty="0" smtClean="0"/>
              <a:t>备 </a:t>
            </a:r>
            <a:r>
              <a:rPr lang="en-GB" altLang="zh-CN" dirty="0" smtClean="0"/>
              <a:t>have both ability and integrity</a:t>
            </a:r>
            <a:endParaRPr lang="en-US" altLang="zh-CN" dirty="0" smtClean="0"/>
          </a:p>
          <a:p>
            <a:r>
              <a:rPr lang="zh-CN" altLang="en-US" dirty="0"/>
              <a:t>德</a:t>
            </a:r>
            <a:r>
              <a:rPr lang="zh-CN" altLang="en-US" dirty="0" smtClean="0"/>
              <a:t>行 </a:t>
            </a:r>
            <a:r>
              <a:rPr lang="en-GB" altLang="zh-CN" dirty="0" smtClean="0"/>
              <a:t>moral conduct; moral integrity </a:t>
            </a:r>
            <a:endParaRPr lang="en-US" altLang="zh-CN" dirty="0" smtClean="0"/>
          </a:p>
          <a:p>
            <a:r>
              <a:rPr lang="zh-CN" altLang="en-US" dirty="0" smtClean="0"/>
              <a:t>德育</a:t>
            </a:r>
            <a:r>
              <a:rPr lang="en-GB" altLang="zh-CN" dirty="0" smtClean="0"/>
              <a:t>moral education</a:t>
            </a:r>
            <a:endParaRPr lang="en-US" altLang="zh-CN" dirty="0" smtClean="0"/>
          </a:p>
          <a:p>
            <a:r>
              <a:rPr lang="zh-CN" altLang="en-US" dirty="0"/>
              <a:t>德</a:t>
            </a:r>
            <a:r>
              <a:rPr lang="zh-CN" altLang="en-US" dirty="0" smtClean="0"/>
              <a:t>性 </a:t>
            </a:r>
            <a:r>
              <a:rPr lang="en-GB" altLang="zh-CN" dirty="0" smtClean="0"/>
              <a:t>moral character/ moral integrity </a:t>
            </a:r>
            <a:endParaRPr lang="en-US" altLang="zh-CN" dirty="0" smtClean="0"/>
          </a:p>
          <a:p>
            <a:r>
              <a:rPr lang="zh-CN" altLang="en-US" dirty="0"/>
              <a:t>德</a:t>
            </a:r>
            <a:r>
              <a:rPr lang="zh-CN" altLang="en-US" dirty="0" smtClean="0"/>
              <a:t>政 </a:t>
            </a:r>
            <a:r>
              <a:rPr lang="en-GB" altLang="zh-CN" dirty="0" smtClean="0"/>
              <a:t>benevolent government </a:t>
            </a:r>
            <a:endParaRPr lang="en-US" altLang="zh-CN" dirty="0" smtClean="0"/>
          </a:p>
          <a:p>
            <a:r>
              <a:rPr lang="zh-CN" altLang="en-US" dirty="0"/>
              <a:t>德</a:t>
            </a:r>
            <a:r>
              <a:rPr lang="zh-CN" altLang="en-US" dirty="0" smtClean="0"/>
              <a:t>治</a:t>
            </a:r>
            <a:r>
              <a:rPr lang="en-US" altLang="zh-CN" dirty="0" smtClean="0"/>
              <a:t>/</a:t>
            </a:r>
            <a:r>
              <a:rPr lang="zh-CN" altLang="en-US" dirty="0" smtClean="0"/>
              <a:t>法制</a:t>
            </a:r>
            <a:r>
              <a:rPr lang="en-US" altLang="zh-CN" dirty="0" smtClean="0"/>
              <a:t>/</a:t>
            </a:r>
            <a:r>
              <a:rPr lang="zh-CN" altLang="en-US" dirty="0" smtClean="0"/>
              <a:t> 人治 </a:t>
            </a:r>
            <a:r>
              <a:rPr lang="en-GB" altLang="zh-CN" dirty="0" smtClean="0"/>
              <a:t>rule by virtue/ Rule by law/ Rule by person</a:t>
            </a:r>
            <a:endParaRPr lang="en-US" altLang="zh-CN" dirty="0" smtClean="0"/>
          </a:p>
          <a:p>
            <a:r>
              <a:rPr lang="zh-CN" altLang="en-US" dirty="0"/>
              <a:t>同心同</a:t>
            </a:r>
            <a:r>
              <a:rPr lang="zh-CN" altLang="en-US" dirty="0" smtClean="0"/>
              <a:t>德 </a:t>
            </a:r>
            <a:r>
              <a:rPr lang="en-US" altLang="zh-CN" dirty="0" smtClean="0"/>
              <a:t>to be one heart and one mind; be dedicated to the same cause </a:t>
            </a:r>
          </a:p>
          <a:p>
            <a:r>
              <a:rPr lang="zh-CN" altLang="en-US" dirty="0"/>
              <a:t>以德报</a:t>
            </a:r>
            <a:r>
              <a:rPr lang="zh-CN" altLang="en-US" dirty="0" smtClean="0"/>
              <a:t>怨</a:t>
            </a:r>
            <a:r>
              <a:rPr lang="en-US" altLang="zh-CN" dirty="0" smtClean="0"/>
              <a:t>return evil with good; requite ingratitude with kindness</a:t>
            </a:r>
          </a:p>
          <a:p>
            <a:r>
              <a:rPr lang="zh-CN" altLang="en-US" dirty="0"/>
              <a:t>以怨报</a:t>
            </a:r>
            <a:r>
              <a:rPr lang="zh-CN" altLang="en-US" dirty="0" smtClean="0"/>
              <a:t>德</a:t>
            </a:r>
            <a:r>
              <a:rPr lang="en-US" altLang="zh-CN" dirty="0" smtClean="0"/>
              <a:t>bite the hand that feeds one</a:t>
            </a:r>
            <a:endParaRPr lang="en-GB" dirty="0"/>
          </a:p>
        </p:txBody>
      </p:sp>
    </p:spTree>
    <p:extLst>
      <p:ext uri="{BB962C8B-B14F-4D97-AF65-F5344CB8AC3E}">
        <p14:creationId xmlns:p14="http://schemas.microsoft.com/office/powerpoint/2010/main" val="212961704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2265</TotalTime>
  <Words>1986</Words>
  <Application>Microsoft Office PowerPoint</Application>
  <PresentationFormat>On-screen Show (4:3)</PresentationFormat>
  <Paragraphs>169</Paragraphs>
  <Slides>23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华文中宋</vt:lpstr>
      <vt:lpstr>Calibri</vt:lpstr>
      <vt:lpstr>Gill Sans MT</vt:lpstr>
      <vt:lpstr>Verdana</vt:lpstr>
      <vt:lpstr>Wingdings 2</vt:lpstr>
      <vt:lpstr>Solstice</vt:lpstr>
      <vt:lpstr>Week 3-2:</vt:lpstr>
      <vt:lpstr>Chinese understanding of health, sickness, treatment</vt:lpstr>
      <vt:lpstr>Two Stages of Yangsheng Treatment</vt:lpstr>
      <vt:lpstr>Chinese Dao of Yangsheng</vt:lpstr>
      <vt:lpstr>Daoist Contributions to Chinese Medicine and Chinese Yangsheng</vt:lpstr>
      <vt:lpstr>  Daoist Contribution to Chinese Medical and Yangsheng Terminologies:  Dao and De  </vt:lpstr>
      <vt:lpstr>Daoist Contribution to Chinese Medical and Yangsheng Terminologies 1:  Dao (2)</vt:lpstr>
      <vt:lpstr>The Dao and Primeval Chaos  </vt:lpstr>
      <vt:lpstr>Dao is the Ultimate Reality</vt:lpstr>
      <vt:lpstr>The Dao and Daos</vt:lpstr>
      <vt:lpstr>Guiding Dao and Interpretive/ Choice Dao</vt:lpstr>
      <vt:lpstr>Dao </vt:lpstr>
      <vt:lpstr>Dao of Yangsheng </vt:lpstr>
      <vt:lpstr>Dao De Jing 道德经 (Tao Te Ching)</vt:lpstr>
      <vt:lpstr>道可道非常道</vt:lpstr>
      <vt:lpstr>道可道非常道 2</vt:lpstr>
      <vt:lpstr>Zhuangzi: Language is a tool to guide the reader to experience ideas that cannot be put into words</vt:lpstr>
      <vt:lpstr>Jack Roman’s dissertation p.13</vt:lpstr>
      <vt:lpstr>Citation from  Jack Rowan’s Dissertation, p.10</vt:lpstr>
      <vt:lpstr>Citation from  Jack Rowan’s Dissertation, p.11</vt:lpstr>
      <vt:lpstr>Daoist Contribution to Chinese Medical and Yangsheng Terminologies 3: De德  </vt:lpstr>
      <vt:lpstr>De in Confucianism and Daoism</vt:lpstr>
      <vt:lpstr>De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 Two: Essential Principle of Daoist Yangsheng 道家养生之道</dc:title>
  <dc:creator>Yanxia Zhao</dc:creator>
  <cp:lastModifiedBy>Yanxia Zhao</cp:lastModifiedBy>
  <cp:revision>269</cp:revision>
  <dcterms:created xsi:type="dcterms:W3CDTF">2006-08-16T00:00:00Z</dcterms:created>
  <dcterms:modified xsi:type="dcterms:W3CDTF">2017-02-16T08:26:43Z</dcterms:modified>
</cp:coreProperties>
</file>