
<file path=[Content_Types].xml><?xml version="1.0" encoding="utf-8"?>
<Types xmlns="http://schemas.openxmlformats.org/package/2006/content-types">
  <Default Extension="fntdata" ContentType="application/x-fontdata"/>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1"/>
  </p:notesMasterIdLst>
  <p:handoutMasterIdLst>
    <p:handoutMasterId r:id="rId12"/>
  </p:handoutMasterIdLst>
  <p:sldIdLst>
    <p:sldId id="323" r:id="rId2"/>
    <p:sldId id="328" r:id="rId3"/>
    <p:sldId id="329" r:id="rId4"/>
    <p:sldId id="321" r:id="rId5"/>
    <p:sldId id="331" r:id="rId6"/>
    <p:sldId id="326" r:id="rId7"/>
    <p:sldId id="296" r:id="rId8"/>
    <p:sldId id="325" r:id="rId9"/>
    <p:sldId id="297" r:id="rId10"/>
  </p:sldIdLst>
  <p:sldSz cx="12190413" cy="6859588"/>
  <p:notesSz cx="6858000" cy="9144000"/>
  <p:embeddedFontLst>
    <p:embeddedFont>
      <p:font typeface="굴림체" panose="020B0609000101010101" pitchFamily="49" charset="-127"/>
      <p:regular r:id="rId13"/>
    </p:embeddedFont>
    <p:embeddedFont>
      <p:font typeface="맑은 고딕" panose="020B0503020000020004" pitchFamily="34" charset="-127"/>
      <p:regular r:id="rId14"/>
      <p:bold r:id="rId15"/>
    </p:embeddedFont>
    <p:embeddedFont>
      <p:font typeface="Arial Black" panose="020B0A04020102020204" pitchFamily="34" charset="0"/>
      <p:bold r:id="rId16"/>
    </p:embeddedFont>
    <p:embeddedFont>
      <p:font typeface="Noto Sans" panose="020B0502040504020204" pitchFamily="34" charset="0"/>
      <p:regular r:id="rId17"/>
      <p:bold r:id="rId18"/>
      <p:italic r:id="rId19"/>
      <p:boldItalic r:id="rId20"/>
    </p:embeddedFont>
  </p:embeddedFontLst>
  <p:defaultTextStyle>
    <a:defPPr>
      <a:defRPr lang="ko-KR"/>
    </a:defPPr>
    <a:lvl1pPr marL="0" algn="l" defTabSz="995690" rtl="0" eaLnBrk="1" latinLnBrk="1" hangingPunct="1">
      <a:defRPr sz="2000" kern="1200">
        <a:solidFill>
          <a:schemeClr val="tx1"/>
        </a:solidFill>
        <a:latin typeface="+mn-lt"/>
        <a:ea typeface="+mn-ea"/>
        <a:cs typeface="+mn-cs"/>
      </a:defRPr>
    </a:lvl1pPr>
    <a:lvl2pPr marL="497845" algn="l" defTabSz="995690" rtl="0" eaLnBrk="1" latinLnBrk="1" hangingPunct="1">
      <a:defRPr sz="2000" kern="1200">
        <a:solidFill>
          <a:schemeClr val="tx1"/>
        </a:solidFill>
        <a:latin typeface="+mn-lt"/>
        <a:ea typeface="+mn-ea"/>
        <a:cs typeface="+mn-cs"/>
      </a:defRPr>
    </a:lvl2pPr>
    <a:lvl3pPr marL="995690" algn="l" defTabSz="995690" rtl="0" eaLnBrk="1" latinLnBrk="1" hangingPunct="1">
      <a:defRPr sz="2000" kern="1200">
        <a:solidFill>
          <a:schemeClr val="tx1"/>
        </a:solidFill>
        <a:latin typeface="+mn-lt"/>
        <a:ea typeface="+mn-ea"/>
        <a:cs typeface="+mn-cs"/>
      </a:defRPr>
    </a:lvl3pPr>
    <a:lvl4pPr marL="1493535" algn="l" defTabSz="995690" rtl="0" eaLnBrk="1" latinLnBrk="1" hangingPunct="1">
      <a:defRPr sz="2000" kern="1200">
        <a:solidFill>
          <a:schemeClr val="tx1"/>
        </a:solidFill>
        <a:latin typeface="+mn-lt"/>
        <a:ea typeface="+mn-ea"/>
        <a:cs typeface="+mn-cs"/>
      </a:defRPr>
    </a:lvl4pPr>
    <a:lvl5pPr marL="1991380" algn="l" defTabSz="995690" rtl="0" eaLnBrk="1" latinLnBrk="1" hangingPunct="1">
      <a:defRPr sz="2000" kern="1200">
        <a:solidFill>
          <a:schemeClr val="tx1"/>
        </a:solidFill>
        <a:latin typeface="+mn-lt"/>
        <a:ea typeface="+mn-ea"/>
        <a:cs typeface="+mn-cs"/>
      </a:defRPr>
    </a:lvl5pPr>
    <a:lvl6pPr marL="2489225" algn="l" defTabSz="995690" rtl="0" eaLnBrk="1" latinLnBrk="1" hangingPunct="1">
      <a:defRPr sz="2000" kern="1200">
        <a:solidFill>
          <a:schemeClr val="tx1"/>
        </a:solidFill>
        <a:latin typeface="+mn-lt"/>
        <a:ea typeface="+mn-ea"/>
        <a:cs typeface="+mn-cs"/>
      </a:defRPr>
    </a:lvl6pPr>
    <a:lvl7pPr marL="2987070" algn="l" defTabSz="995690" rtl="0" eaLnBrk="1" latinLnBrk="1" hangingPunct="1">
      <a:defRPr sz="2000" kern="1200">
        <a:solidFill>
          <a:schemeClr val="tx1"/>
        </a:solidFill>
        <a:latin typeface="+mn-lt"/>
        <a:ea typeface="+mn-ea"/>
        <a:cs typeface="+mn-cs"/>
      </a:defRPr>
    </a:lvl7pPr>
    <a:lvl8pPr marL="3484916" algn="l" defTabSz="995690" rtl="0" eaLnBrk="1" latinLnBrk="1" hangingPunct="1">
      <a:defRPr sz="2000" kern="1200">
        <a:solidFill>
          <a:schemeClr val="tx1"/>
        </a:solidFill>
        <a:latin typeface="+mn-lt"/>
        <a:ea typeface="+mn-ea"/>
        <a:cs typeface="+mn-cs"/>
      </a:defRPr>
    </a:lvl8pPr>
    <a:lvl9pPr marL="3982761" algn="l" defTabSz="995690" rtl="0" eaLnBrk="1" latinLnBrk="1" hangingPunct="1">
      <a:defRPr sz="20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orient="horz" pos="2161">
          <p15:clr>
            <a:srgbClr val="A4A3A4"/>
          </p15:clr>
        </p15:guide>
        <p15:guide id="4"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hsan Alahi Rafi" initials="AR" lastIdx="3" clrIdx="0">
    <p:extLst>
      <p:ext uri="{19B8F6BF-5375-455C-9EA6-DF929625EA0E}">
        <p15:presenceInfo xmlns:p15="http://schemas.microsoft.com/office/powerpoint/2012/main" userId="e4c981747e2faa4d"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FBFB"/>
    <a:srgbClr val="030A24"/>
    <a:srgbClr val="0F131F"/>
    <a:srgbClr val="00223D"/>
    <a:srgbClr val="8B685D"/>
    <a:srgbClr val="252A85"/>
    <a:srgbClr val="1A76D4"/>
    <a:srgbClr val="7EB1DE"/>
    <a:srgbClr val="0C0F14"/>
    <a:srgbClr val="C7CF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5AB1C69-6EDB-4FF4-983F-18BD219EF322}" styleName="보통 스타일 2 - 강조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059" autoAdjust="0"/>
    <p:restoredTop sz="95343" autoAdjust="0"/>
  </p:normalViewPr>
  <p:slideViewPr>
    <p:cSldViewPr>
      <p:cViewPr varScale="1">
        <p:scale>
          <a:sx n="126" d="100"/>
          <a:sy n="126" d="100"/>
        </p:scale>
        <p:origin x="312" y="120"/>
      </p:cViewPr>
      <p:guideLst>
        <p:guide orient="horz" pos="2160"/>
        <p:guide pos="2880"/>
        <p:guide orient="horz" pos="2161"/>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92" d="100"/>
          <a:sy n="92" d="100"/>
        </p:scale>
        <p:origin x="354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4CCFBE2-2B8D-499C-81C9-2CD5B3EB8E93}" type="datetimeFigureOut">
              <a:rPr lang="ko-KR" altLang="en-US" smtClean="0"/>
              <a:pPr/>
              <a:t>2025-12-03</a:t>
            </a:fld>
            <a:endParaRPr lang="ko-KR" altLang="en-US"/>
          </a:p>
        </p:txBody>
      </p:sp>
      <p:sp>
        <p:nvSpPr>
          <p:cNvPr id="4" name="바닥글 개체 틀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554DD7E-3179-445A-81DB-781C4554AFF2}" type="slidenum">
              <a:rPr lang="ko-KR" altLang="en-US" smtClean="0"/>
              <a:pPr/>
              <a:t>‹#›</a:t>
            </a:fld>
            <a:endParaRPr lang="ko-KR" altLang="en-US"/>
          </a:p>
        </p:txBody>
      </p:sp>
    </p:spTree>
    <p:extLst>
      <p:ext uri="{BB962C8B-B14F-4D97-AF65-F5344CB8AC3E}">
        <p14:creationId xmlns:p14="http://schemas.microsoft.com/office/powerpoint/2010/main" val="24695366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B545AC5-813F-4ED1-B011-8EA17CB93331}" type="datetimeFigureOut">
              <a:rPr lang="ko-KR" altLang="en-US" smtClean="0"/>
              <a:pPr/>
              <a:t>2025-12-03</a:t>
            </a:fld>
            <a:endParaRPr lang="ko-KR" altLang="en-US"/>
          </a:p>
        </p:txBody>
      </p:sp>
      <p:sp>
        <p:nvSpPr>
          <p:cNvPr id="4" name="슬라이드 이미지 개체 틀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504B90-27FD-422C-8CC6-2AADAD122D08}" type="slidenum">
              <a:rPr lang="ko-KR" altLang="en-US" smtClean="0"/>
              <a:pPr/>
              <a:t>‹#›</a:t>
            </a:fld>
            <a:endParaRPr lang="ko-KR" altLang="en-US"/>
          </a:p>
        </p:txBody>
      </p:sp>
    </p:spTree>
    <p:extLst>
      <p:ext uri="{BB962C8B-B14F-4D97-AF65-F5344CB8AC3E}">
        <p14:creationId xmlns:p14="http://schemas.microsoft.com/office/powerpoint/2010/main" val="268707270"/>
      </p:ext>
    </p:extLst>
  </p:cSld>
  <p:clrMap bg1="lt1" tx1="dk1" bg2="lt2" tx2="dk2" accent1="accent1" accent2="accent2" accent3="accent3" accent4="accent4" accent5="accent5" accent6="accent6" hlink="hlink" folHlink="folHlink"/>
  <p:notesStyle>
    <a:lvl1pPr marL="0" algn="l" defTabSz="995690" rtl="0" eaLnBrk="1" latinLnBrk="1" hangingPunct="1">
      <a:defRPr sz="1300" kern="1200">
        <a:solidFill>
          <a:schemeClr val="tx1"/>
        </a:solidFill>
        <a:latin typeface="+mn-lt"/>
        <a:ea typeface="+mn-ea"/>
        <a:cs typeface="+mn-cs"/>
      </a:defRPr>
    </a:lvl1pPr>
    <a:lvl2pPr marL="497845" algn="l" defTabSz="995690" rtl="0" eaLnBrk="1" latinLnBrk="1" hangingPunct="1">
      <a:defRPr sz="1300" kern="1200">
        <a:solidFill>
          <a:schemeClr val="tx1"/>
        </a:solidFill>
        <a:latin typeface="+mn-lt"/>
        <a:ea typeface="+mn-ea"/>
        <a:cs typeface="+mn-cs"/>
      </a:defRPr>
    </a:lvl2pPr>
    <a:lvl3pPr marL="995690" algn="l" defTabSz="995690" rtl="0" eaLnBrk="1" latinLnBrk="1" hangingPunct="1">
      <a:defRPr sz="1300" kern="1200">
        <a:solidFill>
          <a:schemeClr val="tx1"/>
        </a:solidFill>
        <a:latin typeface="+mn-lt"/>
        <a:ea typeface="+mn-ea"/>
        <a:cs typeface="+mn-cs"/>
      </a:defRPr>
    </a:lvl3pPr>
    <a:lvl4pPr marL="1493535" algn="l" defTabSz="995690" rtl="0" eaLnBrk="1" latinLnBrk="1" hangingPunct="1">
      <a:defRPr sz="1300" kern="1200">
        <a:solidFill>
          <a:schemeClr val="tx1"/>
        </a:solidFill>
        <a:latin typeface="+mn-lt"/>
        <a:ea typeface="+mn-ea"/>
        <a:cs typeface="+mn-cs"/>
      </a:defRPr>
    </a:lvl4pPr>
    <a:lvl5pPr marL="1991380" algn="l" defTabSz="995690" rtl="0" eaLnBrk="1" latinLnBrk="1" hangingPunct="1">
      <a:defRPr sz="1300" kern="1200">
        <a:solidFill>
          <a:schemeClr val="tx1"/>
        </a:solidFill>
        <a:latin typeface="+mn-lt"/>
        <a:ea typeface="+mn-ea"/>
        <a:cs typeface="+mn-cs"/>
      </a:defRPr>
    </a:lvl5pPr>
    <a:lvl6pPr marL="2489225" algn="l" defTabSz="995690" rtl="0" eaLnBrk="1" latinLnBrk="1" hangingPunct="1">
      <a:defRPr sz="1300" kern="1200">
        <a:solidFill>
          <a:schemeClr val="tx1"/>
        </a:solidFill>
        <a:latin typeface="+mn-lt"/>
        <a:ea typeface="+mn-ea"/>
        <a:cs typeface="+mn-cs"/>
      </a:defRPr>
    </a:lvl6pPr>
    <a:lvl7pPr marL="2987070" algn="l" defTabSz="995690" rtl="0" eaLnBrk="1" latinLnBrk="1" hangingPunct="1">
      <a:defRPr sz="1300" kern="1200">
        <a:solidFill>
          <a:schemeClr val="tx1"/>
        </a:solidFill>
        <a:latin typeface="+mn-lt"/>
        <a:ea typeface="+mn-ea"/>
        <a:cs typeface="+mn-cs"/>
      </a:defRPr>
    </a:lvl7pPr>
    <a:lvl8pPr marL="3484916" algn="l" defTabSz="995690" rtl="0" eaLnBrk="1" latinLnBrk="1" hangingPunct="1">
      <a:defRPr sz="1300" kern="1200">
        <a:solidFill>
          <a:schemeClr val="tx1"/>
        </a:solidFill>
        <a:latin typeface="+mn-lt"/>
        <a:ea typeface="+mn-ea"/>
        <a:cs typeface="+mn-cs"/>
      </a:defRPr>
    </a:lvl8pPr>
    <a:lvl9pPr marL="3982761" algn="l" defTabSz="995690" rtl="0" eaLnBrk="1" latinLnBrk="1" hangingPunct="1">
      <a:defRPr sz="13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제목 슬라이드">
    <p:spTree>
      <p:nvGrpSpPr>
        <p:cNvPr id="1" name=""/>
        <p:cNvGrpSpPr/>
        <p:nvPr/>
      </p:nvGrpSpPr>
      <p:grpSpPr>
        <a:xfrm>
          <a:off x="0" y="0"/>
          <a:ext cx="0" cy="0"/>
          <a:chOff x="0" y="0"/>
          <a:chExt cx="0" cy="0"/>
        </a:xfrm>
      </p:grpSpPr>
      <p:pic>
        <p:nvPicPr>
          <p:cNvPr id="2" name="그림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 y="1240"/>
            <a:ext cx="12190400" cy="6857100"/>
          </a:xfrm>
          <a:prstGeom prst="rect">
            <a:avLst/>
          </a:prstGeom>
        </p:spPr>
      </p:pic>
      <p:sp>
        <p:nvSpPr>
          <p:cNvPr id="4" name="날짜 개체 틀 3"/>
          <p:cNvSpPr>
            <a:spLocks noGrp="1"/>
          </p:cNvSpPr>
          <p:nvPr>
            <p:ph type="dt" sz="half" idx="10"/>
          </p:nvPr>
        </p:nvSpPr>
        <p:spPr/>
        <p:txBody>
          <a:bodyPr/>
          <a:lstStyle/>
          <a:p>
            <a:fld id="{ED3D6733-6F27-4404-AB51-585418F146E5}" type="datetimeFigureOut">
              <a:rPr lang="ko-KR" altLang="en-US" smtClean="0"/>
              <a:pPr/>
              <a:t>2025-12-03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E6BC638-39B7-4287-91A7-2A3DDA573295}" type="slidenum">
              <a:rPr lang="ko-KR" altLang="en-US" smtClean="0"/>
              <a:pPr/>
              <a:t>‹#›</a:t>
            </a:fld>
            <a:endParaRPr lang="ko-KR" altLang="en-US"/>
          </a:p>
        </p:txBody>
      </p:sp>
      <p:sp>
        <p:nvSpPr>
          <p:cNvPr id="14" name="부제목 2"/>
          <p:cNvSpPr>
            <a:spLocks noGrp="1"/>
          </p:cNvSpPr>
          <p:nvPr>
            <p:ph type="subTitle" idx="1"/>
          </p:nvPr>
        </p:nvSpPr>
        <p:spPr>
          <a:xfrm>
            <a:off x="1118416" y="1019373"/>
            <a:ext cx="4616750" cy="547081"/>
          </a:xfrm>
          <a:noFill/>
          <a:ln w="9525">
            <a:noFill/>
            <a:miter lim="800000"/>
            <a:headEnd/>
            <a:tailEnd/>
          </a:ln>
        </p:spPr>
        <p:txBody>
          <a:bodyPr vert="horz" wrap="square" lIns="99569" tIns="49785" rIns="99569" bIns="49785" numCol="1" rtlCol="0" anchor="t" anchorCtr="0" compatLnSpc="1">
            <a:prstTxWarp prst="textNoShape">
              <a:avLst/>
            </a:prstTxWarp>
            <a:noAutofit/>
          </a:bodyPr>
          <a:lstStyle>
            <a:lvl1pPr marL="0" indent="0" algn="l" defTabSz="995690" rtl="0" eaLnBrk="1" fontAlgn="base" latinLnBrk="1" hangingPunct="1">
              <a:lnSpc>
                <a:spcPct val="100000"/>
              </a:lnSpc>
              <a:spcBef>
                <a:spcPct val="0"/>
              </a:spcBef>
              <a:spcAft>
                <a:spcPct val="0"/>
              </a:spcAft>
              <a:buClr>
                <a:schemeClr val="hlink"/>
              </a:buClr>
              <a:buFont typeface="굴림체" pitchFamily="49" charset="-127"/>
              <a:buNone/>
              <a:defRPr lang="ko-KR" altLang="en-US" sz="1200" kern="1200" baseline="0" dirty="0">
                <a:solidFill>
                  <a:schemeClr val="bg1"/>
                </a:solidFill>
                <a:effectLst/>
                <a:latin typeface="+mj-lt"/>
                <a:ea typeface="맑은 고딕" pitchFamily="50" charset="-127"/>
                <a:cs typeface="+mj-cs"/>
              </a:defRPr>
            </a:lvl1pPr>
            <a:lvl2pPr marL="497845" indent="0" algn="ctr">
              <a:buNone/>
              <a:defRPr>
                <a:solidFill>
                  <a:schemeClr val="tx1">
                    <a:tint val="75000"/>
                  </a:schemeClr>
                </a:solidFill>
              </a:defRPr>
            </a:lvl2pPr>
            <a:lvl3pPr marL="995690" indent="0" algn="ctr">
              <a:buNone/>
              <a:defRPr>
                <a:solidFill>
                  <a:schemeClr val="tx1">
                    <a:tint val="75000"/>
                  </a:schemeClr>
                </a:solidFill>
              </a:defRPr>
            </a:lvl3pPr>
            <a:lvl4pPr marL="1493535" indent="0" algn="ctr">
              <a:buNone/>
              <a:defRPr>
                <a:solidFill>
                  <a:schemeClr val="tx1">
                    <a:tint val="75000"/>
                  </a:schemeClr>
                </a:solidFill>
              </a:defRPr>
            </a:lvl4pPr>
            <a:lvl5pPr marL="1991380" indent="0" algn="ctr">
              <a:buNone/>
              <a:defRPr>
                <a:solidFill>
                  <a:schemeClr val="tx1">
                    <a:tint val="75000"/>
                  </a:schemeClr>
                </a:solidFill>
              </a:defRPr>
            </a:lvl5pPr>
            <a:lvl6pPr marL="2489225" indent="0" algn="ctr">
              <a:buNone/>
              <a:defRPr>
                <a:solidFill>
                  <a:schemeClr val="tx1">
                    <a:tint val="75000"/>
                  </a:schemeClr>
                </a:solidFill>
              </a:defRPr>
            </a:lvl6pPr>
            <a:lvl7pPr marL="2987070" indent="0" algn="ctr">
              <a:buNone/>
              <a:defRPr>
                <a:solidFill>
                  <a:schemeClr val="tx1">
                    <a:tint val="75000"/>
                  </a:schemeClr>
                </a:solidFill>
              </a:defRPr>
            </a:lvl7pPr>
            <a:lvl8pPr marL="3484916" indent="0" algn="ctr">
              <a:buNone/>
              <a:defRPr>
                <a:solidFill>
                  <a:schemeClr val="tx1">
                    <a:tint val="75000"/>
                  </a:schemeClr>
                </a:solidFill>
              </a:defRPr>
            </a:lvl8pPr>
            <a:lvl9pPr marL="3982761" indent="0" algn="ctr">
              <a:buNone/>
              <a:defRPr>
                <a:solidFill>
                  <a:schemeClr val="tx1">
                    <a:tint val="75000"/>
                  </a:schemeClr>
                </a:solidFill>
              </a:defRPr>
            </a:lvl9pPr>
          </a:lstStyle>
          <a:p>
            <a:endParaRPr lang="ko-KR" altLang="en-US" dirty="0"/>
          </a:p>
        </p:txBody>
      </p:sp>
      <p:sp>
        <p:nvSpPr>
          <p:cNvPr id="15" name="제목 1"/>
          <p:cNvSpPr>
            <a:spLocks noGrp="1"/>
          </p:cNvSpPr>
          <p:nvPr>
            <p:ph type="ctrTitle" hasCustomPrompt="1"/>
          </p:nvPr>
        </p:nvSpPr>
        <p:spPr>
          <a:xfrm>
            <a:off x="1118416" y="1678401"/>
            <a:ext cx="6300700" cy="1984790"/>
          </a:xfrm>
          <a:noFill/>
          <a:ln w="9525">
            <a:noFill/>
            <a:miter lim="800000"/>
            <a:headEnd/>
            <a:tailEnd/>
          </a:ln>
        </p:spPr>
        <p:txBody>
          <a:bodyPr vert="horz" wrap="square" lIns="99569" tIns="49785" rIns="99569" bIns="49785" numCol="1" rtlCol="0" anchor="t" anchorCtr="0" compatLnSpc="1">
            <a:prstTxWarp prst="textNoShape">
              <a:avLst/>
            </a:prstTxWarp>
            <a:noAutofit/>
          </a:bodyPr>
          <a:lstStyle>
            <a:lvl1pPr marL="0" indent="0" algn="l" defTabSz="995690" rtl="0" eaLnBrk="1" fontAlgn="base" latinLnBrk="1" hangingPunct="1">
              <a:lnSpc>
                <a:spcPct val="100000"/>
              </a:lnSpc>
              <a:spcBef>
                <a:spcPct val="0"/>
              </a:spcBef>
              <a:spcAft>
                <a:spcPct val="0"/>
              </a:spcAft>
              <a:buClr>
                <a:schemeClr val="hlink"/>
              </a:buClr>
              <a:buFont typeface="굴림체" pitchFamily="49" charset="-127"/>
              <a:buNone/>
              <a:defRPr lang="ko-KR" altLang="en-US" sz="5800" kern="1200" baseline="0" dirty="0">
                <a:solidFill>
                  <a:schemeClr val="bg1"/>
                </a:solidFill>
                <a:effectLst/>
                <a:latin typeface="+mj-lt"/>
                <a:ea typeface="맑은 고딕" pitchFamily="50" charset="-127"/>
                <a:cs typeface="+mj-cs"/>
              </a:defRPr>
            </a:lvl1pPr>
          </a:lstStyle>
          <a:p>
            <a:r>
              <a:rPr lang="ko-KR" altLang="en-US" dirty="0"/>
              <a:t>제목을</a:t>
            </a:r>
            <a:r>
              <a:rPr lang="en-US" altLang="ko-KR" dirty="0"/>
              <a:t> </a:t>
            </a:r>
            <a:r>
              <a:rPr lang="ko-KR" altLang="en-US" dirty="0"/>
              <a:t>입력하시오</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빈 화면">
    <p:bg>
      <p:bgPr>
        <a:solidFill>
          <a:schemeClr val="bg1"/>
        </a:solidFill>
        <a:effectLst/>
      </p:bgPr>
    </p:bg>
    <p:spTree>
      <p:nvGrpSpPr>
        <p:cNvPr id="1" name=""/>
        <p:cNvGrpSpPr/>
        <p:nvPr/>
      </p:nvGrpSpPr>
      <p:grpSpPr>
        <a:xfrm>
          <a:off x="0" y="0"/>
          <a:ext cx="0" cy="0"/>
          <a:chOff x="0" y="0"/>
          <a:chExt cx="0" cy="0"/>
        </a:xfrm>
      </p:grpSpPr>
      <p:pic>
        <p:nvPicPr>
          <p:cNvPr id="5" name="그림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 y="1240"/>
            <a:ext cx="12190400" cy="6857100"/>
          </a:xfrm>
          <a:prstGeom prst="rect">
            <a:avLst/>
          </a:prstGeom>
        </p:spPr>
      </p:pic>
      <p:sp>
        <p:nvSpPr>
          <p:cNvPr id="2" name="날짜 개체 틀 1"/>
          <p:cNvSpPr>
            <a:spLocks noGrp="1"/>
          </p:cNvSpPr>
          <p:nvPr>
            <p:ph type="dt" sz="half" idx="10"/>
          </p:nvPr>
        </p:nvSpPr>
        <p:spPr/>
        <p:txBody>
          <a:bodyPr/>
          <a:lstStyle/>
          <a:p>
            <a:fld id="{ED3D6733-6F27-4404-AB51-585418F146E5}" type="datetimeFigureOut">
              <a:rPr lang="ko-KR" altLang="en-US" smtClean="0"/>
              <a:pPr/>
              <a:t>2025-12-03</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EE6BC638-39B7-4287-91A7-2A3DDA573295}"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구역 머리글">
    <p:bg>
      <p:bgPr>
        <a:solidFill>
          <a:schemeClr val="bg1"/>
        </a:solidFill>
        <a:effectLst/>
      </p:bgPr>
    </p:bg>
    <p:spTree>
      <p:nvGrpSpPr>
        <p:cNvPr id="1" name=""/>
        <p:cNvGrpSpPr/>
        <p:nvPr/>
      </p:nvGrpSpPr>
      <p:grpSpPr>
        <a:xfrm>
          <a:off x="0" y="0"/>
          <a:ext cx="0" cy="0"/>
          <a:chOff x="0" y="0"/>
          <a:chExt cx="0" cy="0"/>
        </a:xfrm>
      </p:grpSpPr>
      <p:pic>
        <p:nvPicPr>
          <p:cNvPr id="2" name="그림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 y="1240"/>
            <a:ext cx="12190400" cy="6857100"/>
          </a:xfrm>
          <a:prstGeom prst="rect">
            <a:avLst/>
          </a:prstGeom>
        </p:spPr>
      </p:pic>
      <p:sp>
        <p:nvSpPr>
          <p:cNvPr id="4" name="날짜 개체 틀 3"/>
          <p:cNvSpPr>
            <a:spLocks noGrp="1"/>
          </p:cNvSpPr>
          <p:nvPr>
            <p:ph type="dt" sz="half" idx="10"/>
          </p:nvPr>
        </p:nvSpPr>
        <p:spPr/>
        <p:txBody>
          <a:bodyPr/>
          <a:lstStyle/>
          <a:p>
            <a:fld id="{ED3D6733-6F27-4404-AB51-585418F146E5}" type="datetimeFigureOut">
              <a:rPr lang="ko-KR" altLang="en-US" smtClean="0"/>
              <a:pPr/>
              <a:t>2025-12-03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E6BC638-39B7-4287-91A7-2A3DDA573295}"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사용자 지정 레이아웃">
    <p:bg>
      <p:bgPr>
        <a:solidFill>
          <a:schemeClr val="bg1"/>
        </a:solidFill>
        <a:effectLst/>
      </p:bgPr>
    </p:bg>
    <p:spTree>
      <p:nvGrpSpPr>
        <p:cNvPr id="1" name=""/>
        <p:cNvGrpSpPr/>
        <p:nvPr/>
      </p:nvGrpSpPr>
      <p:grpSpPr>
        <a:xfrm>
          <a:off x="0" y="0"/>
          <a:ext cx="0" cy="0"/>
          <a:chOff x="0" y="0"/>
          <a:chExt cx="0" cy="0"/>
        </a:xfrm>
      </p:grpSpPr>
      <p:pic>
        <p:nvPicPr>
          <p:cNvPr id="6" name="그림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 y="1240"/>
            <a:ext cx="12190400" cy="6857100"/>
          </a:xfrm>
          <a:prstGeom prst="rect">
            <a:avLst/>
          </a:prstGeom>
        </p:spPr>
      </p:pic>
      <p:sp>
        <p:nvSpPr>
          <p:cNvPr id="15" name="내용 개체 틀 2"/>
          <p:cNvSpPr>
            <a:spLocks noGrp="1"/>
          </p:cNvSpPr>
          <p:nvPr>
            <p:ph idx="1" hasCustomPrompt="1"/>
          </p:nvPr>
        </p:nvSpPr>
        <p:spPr>
          <a:xfrm>
            <a:off x="609521" y="1485579"/>
            <a:ext cx="10971372" cy="4824535"/>
          </a:xfrm>
        </p:spPr>
        <p:txBody>
          <a:bodyPr>
            <a:normAutofit/>
          </a:bodyPr>
          <a:lstStyle>
            <a:lvl1pPr algn="l">
              <a:buNone/>
              <a:defRPr sz="2000" i="1" baseline="0">
                <a:solidFill>
                  <a:srgbClr val="0F131F"/>
                </a:solidFill>
                <a:latin typeface="+mj-lt"/>
                <a:ea typeface="맑은 고딕" pitchFamily="50" charset="-127"/>
              </a:defRPr>
            </a:lvl1pPr>
            <a:lvl2pPr algn="l">
              <a:buNone/>
              <a:defRPr sz="2500" baseline="0">
                <a:solidFill>
                  <a:schemeClr val="tx1">
                    <a:lumMod val="75000"/>
                    <a:lumOff val="25000"/>
                  </a:schemeClr>
                </a:solidFill>
                <a:latin typeface="Noto Sans" pitchFamily="34" charset="0"/>
                <a:ea typeface="맑은 고딕" pitchFamily="50" charset="-127"/>
              </a:defRPr>
            </a:lvl2pPr>
            <a:lvl3pPr algn="l">
              <a:buNone/>
              <a:defRPr sz="2500" baseline="0">
                <a:solidFill>
                  <a:schemeClr val="tx1">
                    <a:lumMod val="75000"/>
                    <a:lumOff val="25000"/>
                  </a:schemeClr>
                </a:solidFill>
                <a:latin typeface="Noto Sans" pitchFamily="34" charset="0"/>
                <a:ea typeface="맑은 고딕" pitchFamily="50" charset="-127"/>
              </a:defRPr>
            </a:lvl3pPr>
            <a:lvl4pPr algn="l">
              <a:buNone/>
              <a:defRPr sz="2500" baseline="0">
                <a:solidFill>
                  <a:schemeClr val="tx1">
                    <a:lumMod val="75000"/>
                    <a:lumOff val="25000"/>
                  </a:schemeClr>
                </a:solidFill>
                <a:latin typeface="Noto Sans" pitchFamily="34" charset="0"/>
                <a:ea typeface="맑은 고딕" pitchFamily="50" charset="-127"/>
              </a:defRPr>
            </a:lvl4pPr>
            <a:lvl5pPr algn="l">
              <a:buNone/>
              <a:defRPr sz="2500" baseline="0">
                <a:solidFill>
                  <a:schemeClr val="tx1">
                    <a:lumMod val="75000"/>
                    <a:lumOff val="25000"/>
                  </a:schemeClr>
                </a:solidFill>
                <a:latin typeface="Noto Sans" pitchFamily="34" charset="0"/>
                <a:ea typeface="맑은 고딕" pitchFamily="50" charset="-127"/>
              </a:defRPr>
            </a:lvl5pPr>
          </a:lstStyle>
          <a:p>
            <a:pPr lvl="0"/>
            <a:r>
              <a:rPr lang="en-US" altLang="ko-KR" dirty="0"/>
              <a:t>Replace with your own text</a:t>
            </a:r>
            <a:endParaRPr lang="ko-KR" altLang="en-US" dirty="0"/>
          </a:p>
        </p:txBody>
      </p:sp>
      <p:sp>
        <p:nvSpPr>
          <p:cNvPr id="14" name="제목 1"/>
          <p:cNvSpPr>
            <a:spLocks noGrp="1"/>
          </p:cNvSpPr>
          <p:nvPr>
            <p:ph type="title"/>
          </p:nvPr>
        </p:nvSpPr>
        <p:spPr>
          <a:xfrm>
            <a:off x="609520" y="189434"/>
            <a:ext cx="10971373" cy="798753"/>
          </a:xfrm>
        </p:spPr>
        <p:txBody>
          <a:bodyPr vert="horz" lIns="99569" tIns="49785" rIns="99569" bIns="49785" rtlCol="0" anchor="ctr">
            <a:normAutofit/>
          </a:bodyPr>
          <a:lstStyle>
            <a:lvl1pPr algn="l" defTabSz="995690" rtl="0" eaLnBrk="1" latinLnBrk="1" hangingPunct="1">
              <a:spcBef>
                <a:spcPct val="0"/>
              </a:spcBef>
              <a:buNone/>
              <a:defRPr lang="ko-KR" altLang="en-US" sz="4000" b="1" kern="1200" baseline="0" dirty="0">
                <a:solidFill>
                  <a:schemeClr val="bg1"/>
                </a:solidFill>
                <a:effectLst/>
                <a:latin typeface="+mj-lt"/>
                <a:ea typeface="맑은 고딕" pitchFamily="50" charset="-127"/>
                <a:cs typeface="+mj-cs"/>
              </a:defRPr>
            </a:lvl1pPr>
          </a:lstStyle>
          <a:p>
            <a:r>
              <a:rPr lang="ko-KR" altLang="en-US" dirty="0"/>
              <a:t>마스터 제목 스타일 편집</a:t>
            </a:r>
          </a:p>
        </p:txBody>
      </p:sp>
      <p:sp>
        <p:nvSpPr>
          <p:cNvPr id="12" name="날짜 개체 틀 3"/>
          <p:cNvSpPr>
            <a:spLocks noGrp="1"/>
          </p:cNvSpPr>
          <p:nvPr>
            <p:ph type="dt" sz="half" idx="10"/>
          </p:nvPr>
        </p:nvSpPr>
        <p:spPr>
          <a:xfrm>
            <a:off x="609521" y="6502342"/>
            <a:ext cx="2844430" cy="220692"/>
          </a:xfrm>
        </p:spPr>
        <p:txBody>
          <a:bodyPr/>
          <a:lstStyle>
            <a:lvl1pPr>
              <a:defRPr>
                <a:latin typeface="+mj-lt"/>
              </a:defRPr>
            </a:lvl1pPr>
          </a:lstStyle>
          <a:p>
            <a:fld id="{ED3D6733-6F27-4404-AB51-585418F146E5}" type="datetimeFigureOut">
              <a:rPr lang="ko-KR" altLang="en-US" smtClean="0"/>
              <a:pPr/>
              <a:t>2025-12-03</a:t>
            </a:fld>
            <a:endParaRPr lang="ko-KR" altLang="en-US"/>
          </a:p>
        </p:txBody>
      </p:sp>
      <p:sp>
        <p:nvSpPr>
          <p:cNvPr id="13" name="바닥글 개체 틀 4"/>
          <p:cNvSpPr>
            <a:spLocks noGrp="1"/>
          </p:cNvSpPr>
          <p:nvPr>
            <p:ph type="ftr" sz="quarter" idx="11"/>
          </p:nvPr>
        </p:nvSpPr>
        <p:spPr>
          <a:xfrm>
            <a:off x="4165059" y="6502342"/>
            <a:ext cx="3860297" cy="220692"/>
          </a:xfrm>
        </p:spPr>
        <p:txBody>
          <a:bodyPr/>
          <a:lstStyle>
            <a:lvl1pPr>
              <a:defRPr>
                <a:latin typeface="+mj-lt"/>
              </a:defRPr>
            </a:lvl1pPr>
          </a:lstStyle>
          <a:p>
            <a:endParaRPr lang="ko-KR" altLang="en-US"/>
          </a:p>
        </p:txBody>
      </p:sp>
      <p:sp>
        <p:nvSpPr>
          <p:cNvPr id="16" name="슬라이드 번호 개체 틀 5"/>
          <p:cNvSpPr>
            <a:spLocks noGrp="1"/>
          </p:cNvSpPr>
          <p:nvPr>
            <p:ph type="sldNum" sz="quarter" idx="12"/>
          </p:nvPr>
        </p:nvSpPr>
        <p:spPr>
          <a:xfrm>
            <a:off x="8736463" y="6502342"/>
            <a:ext cx="2844430" cy="220692"/>
          </a:xfrm>
        </p:spPr>
        <p:txBody>
          <a:bodyPr/>
          <a:lstStyle>
            <a:lvl1pPr>
              <a:defRPr>
                <a:latin typeface="+mj-lt"/>
              </a:defRPr>
            </a:lvl1pPr>
          </a:lstStyle>
          <a:p>
            <a:fld id="{EE6BC638-39B7-4287-91A7-2A3DDA573295}"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제목 및 내용">
    <p:bg>
      <p:bgPr>
        <a:solidFill>
          <a:schemeClr val="bg1"/>
        </a:solidFill>
        <a:effectLst/>
      </p:bgPr>
    </p:bg>
    <p:spTree>
      <p:nvGrpSpPr>
        <p:cNvPr id="1" name=""/>
        <p:cNvGrpSpPr/>
        <p:nvPr/>
      </p:nvGrpSpPr>
      <p:grpSpPr>
        <a:xfrm>
          <a:off x="0" y="0"/>
          <a:ext cx="0" cy="0"/>
          <a:chOff x="0" y="0"/>
          <a:chExt cx="0" cy="0"/>
        </a:xfrm>
      </p:grpSpPr>
      <p:pic>
        <p:nvPicPr>
          <p:cNvPr id="7" name="그림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 y="1240"/>
            <a:ext cx="12190400" cy="6857100"/>
          </a:xfrm>
          <a:prstGeom prst="rect">
            <a:avLst/>
          </a:prstGeom>
        </p:spPr>
      </p:pic>
      <p:sp>
        <p:nvSpPr>
          <p:cNvPr id="4" name="날짜 개체 틀 3"/>
          <p:cNvSpPr>
            <a:spLocks noGrp="1"/>
          </p:cNvSpPr>
          <p:nvPr>
            <p:ph type="dt" sz="half" idx="10"/>
          </p:nvPr>
        </p:nvSpPr>
        <p:spPr>
          <a:xfrm>
            <a:off x="609521" y="6502342"/>
            <a:ext cx="2844430" cy="220692"/>
          </a:xfrm>
        </p:spPr>
        <p:txBody>
          <a:bodyPr/>
          <a:lstStyle>
            <a:lvl1pPr>
              <a:defRPr>
                <a:latin typeface="+mj-lt"/>
              </a:defRPr>
            </a:lvl1pPr>
          </a:lstStyle>
          <a:p>
            <a:fld id="{ED3D6733-6F27-4404-AB51-585418F146E5}" type="datetimeFigureOut">
              <a:rPr lang="ko-KR" altLang="en-US" smtClean="0"/>
              <a:pPr/>
              <a:t>2025-12-03</a:t>
            </a:fld>
            <a:endParaRPr lang="ko-KR" altLang="en-US"/>
          </a:p>
        </p:txBody>
      </p:sp>
      <p:sp>
        <p:nvSpPr>
          <p:cNvPr id="5" name="바닥글 개체 틀 4"/>
          <p:cNvSpPr>
            <a:spLocks noGrp="1"/>
          </p:cNvSpPr>
          <p:nvPr>
            <p:ph type="ftr" sz="quarter" idx="11"/>
          </p:nvPr>
        </p:nvSpPr>
        <p:spPr>
          <a:xfrm>
            <a:off x="4165059" y="6502342"/>
            <a:ext cx="3860297" cy="220692"/>
          </a:xfrm>
        </p:spPr>
        <p:txBody>
          <a:bodyPr/>
          <a:lstStyle>
            <a:lvl1pPr>
              <a:defRPr>
                <a:latin typeface="+mj-lt"/>
              </a:defRPr>
            </a:lvl1pPr>
          </a:lstStyle>
          <a:p>
            <a:endParaRPr lang="ko-KR" altLang="en-US"/>
          </a:p>
        </p:txBody>
      </p:sp>
      <p:sp>
        <p:nvSpPr>
          <p:cNvPr id="6" name="슬라이드 번호 개체 틀 5"/>
          <p:cNvSpPr>
            <a:spLocks noGrp="1"/>
          </p:cNvSpPr>
          <p:nvPr>
            <p:ph type="sldNum" sz="quarter" idx="12"/>
          </p:nvPr>
        </p:nvSpPr>
        <p:spPr>
          <a:xfrm>
            <a:off x="8736463" y="6502342"/>
            <a:ext cx="2844430" cy="220692"/>
          </a:xfrm>
        </p:spPr>
        <p:txBody>
          <a:bodyPr/>
          <a:lstStyle>
            <a:lvl1pPr>
              <a:defRPr>
                <a:latin typeface="+mj-lt"/>
              </a:defRPr>
            </a:lvl1pPr>
          </a:lstStyle>
          <a:p>
            <a:fld id="{EE6BC638-39B7-4287-91A7-2A3DDA573295}" type="slidenum">
              <a:rPr lang="ko-KR" altLang="en-US" smtClean="0"/>
              <a:pPr/>
              <a:t>‹#›</a:t>
            </a:fld>
            <a:endParaRPr lang="ko-KR" altLang="en-US"/>
          </a:p>
        </p:txBody>
      </p:sp>
      <p:sp>
        <p:nvSpPr>
          <p:cNvPr id="15" name="제목 1"/>
          <p:cNvSpPr>
            <a:spLocks noGrp="1"/>
          </p:cNvSpPr>
          <p:nvPr>
            <p:ph type="title"/>
          </p:nvPr>
        </p:nvSpPr>
        <p:spPr>
          <a:xfrm>
            <a:off x="609521" y="189434"/>
            <a:ext cx="10971372" cy="798753"/>
          </a:xfrm>
        </p:spPr>
        <p:txBody>
          <a:bodyPr vert="horz" lIns="99569" tIns="49785" rIns="99569" bIns="49785" rtlCol="0" anchor="ctr">
            <a:normAutofit/>
          </a:bodyPr>
          <a:lstStyle>
            <a:lvl1pPr algn="l" defTabSz="995690" rtl="0" eaLnBrk="1" latinLnBrk="1" hangingPunct="1">
              <a:spcBef>
                <a:spcPct val="0"/>
              </a:spcBef>
              <a:buNone/>
              <a:defRPr lang="ko-KR" altLang="en-US" sz="4000" b="1" kern="1200" baseline="0" dirty="0">
                <a:solidFill>
                  <a:schemeClr val="bg1"/>
                </a:solidFill>
                <a:effectLst/>
                <a:latin typeface="+mj-lt"/>
                <a:ea typeface="맑은 고딕" pitchFamily="50" charset="-127"/>
                <a:cs typeface="+mj-cs"/>
              </a:defRPr>
            </a:lvl1pPr>
          </a:lstStyle>
          <a:p>
            <a:r>
              <a:rPr lang="ko-KR" altLang="en-US" dirty="0"/>
              <a:t>마스터 제목 스타일 편집</a:t>
            </a:r>
          </a:p>
        </p:txBody>
      </p:sp>
      <p:sp>
        <p:nvSpPr>
          <p:cNvPr id="16" name="내용 개체 틀 2"/>
          <p:cNvSpPr>
            <a:spLocks noGrp="1"/>
          </p:cNvSpPr>
          <p:nvPr>
            <p:ph idx="1" hasCustomPrompt="1"/>
          </p:nvPr>
        </p:nvSpPr>
        <p:spPr>
          <a:xfrm>
            <a:off x="609521" y="1485578"/>
            <a:ext cx="10971372" cy="4824535"/>
          </a:xfrm>
        </p:spPr>
        <p:txBody>
          <a:bodyPr>
            <a:normAutofit/>
          </a:bodyPr>
          <a:lstStyle>
            <a:lvl1pPr algn="l">
              <a:buNone/>
              <a:defRPr sz="2000" i="1" baseline="0">
                <a:solidFill>
                  <a:schemeClr val="tx1">
                    <a:lumMod val="85000"/>
                    <a:lumOff val="15000"/>
                  </a:schemeClr>
                </a:solidFill>
                <a:latin typeface="+mj-lt"/>
                <a:ea typeface="맑은 고딕" pitchFamily="50" charset="-127"/>
              </a:defRPr>
            </a:lvl1pPr>
            <a:lvl2pPr algn="l">
              <a:buNone/>
              <a:defRPr sz="2500" baseline="0">
                <a:solidFill>
                  <a:schemeClr val="tx1">
                    <a:lumMod val="75000"/>
                    <a:lumOff val="25000"/>
                  </a:schemeClr>
                </a:solidFill>
                <a:latin typeface="Noto Sans" pitchFamily="34" charset="0"/>
                <a:ea typeface="맑은 고딕" pitchFamily="50" charset="-127"/>
              </a:defRPr>
            </a:lvl2pPr>
            <a:lvl3pPr algn="l">
              <a:buNone/>
              <a:defRPr sz="2500" baseline="0">
                <a:solidFill>
                  <a:schemeClr val="tx1">
                    <a:lumMod val="75000"/>
                    <a:lumOff val="25000"/>
                  </a:schemeClr>
                </a:solidFill>
                <a:latin typeface="Noto Sans" pitchFamily="34" charset="0"/>
                <a:ea typeface="맑은 고딕" pitchFamily="50" charset="-127"/>
              </a:defRPr>
            </a:lvl3pPr>
            <a:lvl4pPr algn="l">
              <a:buNone/>
              <a:defRPr sz="2500" baseline="0">
                <a:solidFill>
                  <a:schemeClr val="tx1">
                    <a:lumMod val="75000"/>
                    <a:lumOff val="25000"/>
                  </a:schemeClr>
                </a:solidFill>
                <a:latin typeface="Noto Sans" pitchFamily="34" charset="0"/>
                <a:ea typeface="맑은 고딕" pitchFamily="50" charset="-127"/>
              </a:defRPr>
            </a:lvl4pPr>
            <a:lvl5pPr algn="l">
              <a:buNone/>
              <a:defRPr sz="2500" baseline="0">
                <a:solidFill>
                  <a:schemeClr val="tx1">
                    <a:lumMod val="75000"/>
                    <a:lumOff val="25000"/>
                  </a:schemeClr>
                </a:solidFill>
                <a:latin typeface="Noto Sans" pitchFamily="34" charset="0"/>
                <a:ea typeface="맑은 고딕" pitchFamily="50" charset="-127"/>
              </a:defRPr>
            </a:lvl5pPr>
          </a:lstStyle>
          <a:p>
            <a:pPr lvl="0"/>
            <a:r>
              <a:rPr lang="en-US" altLang="ko-KR" dirty="0"/>
              <a:t>Replace with your own text</a:t>
            </a:r>
            <a:endParaRPr lang="ko-KR"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사용자 지정 레이아웃">
    <p:bg>
      <p:bgPr>
        <a:solidFill>
          <a:schemeClr val="bg1"/>
        </a:solidFill>
        <a:effectLst/>
      </p:bgPr>
    </p:bg>
    <p:spTree>
      <p:nvGrpSpPr>
        <p:cNvPr id="1" name=""/>
        <p:cNvGrpSpPr/>
        <p:nvPr/>
      </p:nvGrpSpPr>
      <p:grpSpPr>
        <a:xfrm>
          <a:off x="0" y="0"/>
          <a:ext cx="0" cy="0"/>
          <a:chOff x="0" y="0"/>
          <a:chExt cx="0" cy="0"/>
        </a:xfrm>
      </p:grpSpPr>
      <p:pic>
        <p:nvPicPr>
          <p:cNvPr id="6" name="그림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 y="1240"/>
            <a:ext cx="12190400" cy="6857100"/>
          </a:xfrm>
          <a:prstGeom prst="rect">
            <a:avLst/>
          </a:prstGeom>
        </p:spPr>
      </p:pic>
      <p:sp>
        <p:nvSpPr>
          <p:cNvPr id="3" name="날짜 개체 틀 2"/>
          <p:cNvSpPr>
            <a:spLocks noGrp="1"/>
          </p:cNvSpPr>
          <p:nvPr>
            <p:ph type="dt" sz="half" idx="10"/>
          </p:nvPr>
        </p:nvSpPr>
        <p:spPr/>
        <p:txBody>
          <a:bodyPr/>
          <a:lstStyle/>
          <a:p>
            <a:fld id="{ED3D6733-6F27-4404-AB51-585418F146E5}" type="datetimeFigureOut">
              <a:rPr lang="ko-KR" altLang="en-US" smtClean="0"/>
              <a:pPr/>
              <a:t>2025-12-03</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EE6BC638-39B7-4287-91A7-2A3DDA573295}" type="slidenum">
              <a:rPr lang="ko-KR" altLang="en-US" smtClean="0"/>
              <a:pPr/>
              <a:t>‹#›</a:t>
            </a:fld>
            <a:endParaRPr lang="ko-KR" altLang="en-US"/>
          </a:p>
        </p:txBody>
      </p:sp>
      <p:sp>
        <p:nvSpPr>
          <p:cNvPr id="8" name="제목 1"/>
          <p:cNvSpPr>
            <a:spLocks noGrp="1"/>
          </p:cNvSpPr>
          <p:nvPr>
            <p:ph type="ctrTitle"/>
          </p:nvPr>
        </p:nvSpPr>
        <p:spPr>
          <a:xfrm>
            <a:off x="941654" y="4437906"/>
            <a:ext cx="9217024" cy="1224136"/>
          </a:xfrm>
          <a:noFill/>
          <a:ln w="9525">
            <a:noFill/>
            <a:miter lim="800000"/>
            <a:headEnd/>
            <a:tailEnd/>
          </a:ln>
        </p:spPr>
        <p:txBody>
          <a:bodyPr vert="horz" wrap="square" lIns="99569" tIns="49785" rIns="99569" bIns="49785" numCol="1" rtlCol="0" anchor="t" anchorCtr="0" compatLnSpc="1">
            <a:prstTxWarp prst="textNoShape">
              <a:avLst/>
            </a:prstTxWarp>
            <a:noAutofit/>
          </a:bodyPr>
          <a:lstStyle>
            <a:lvl1pPr marL="0" indent="0" algn="l" defTabSz="995690" rtl="0" eaLnBrk="1" fontAlgn="base" latinLnBrk="1" hangingPunct="1">
              <a:lnSpc>
                <a:spcPct val="100000"/>
              </a:lnSpc>
              <a:spcBef>
                <a:spcPct val="0"/>
              </a:spcBef>
              <a:spcAft>
                <a:spcPct val="0"/>
              </a:spcAft>
              <a:buClr>
                <a:schemeClr val="hlink"/>
              </a:buClr>
              <a:buFont typeface="굴림체" pitchFamily="49" charset="-127"/>
              <a:buNone/>
              <a:defRPr lang="ko-KR" altLang="en-US" sz="7200" kern="1200" baseline="0" dirty="0">
                <a:solidFill>
                  <a:schemeClr val="bg1"/>
                </a:solidFill>
                <a:effectLst/>
                <a:latin typeface="+mj-lt"/>
                <a:ea typeface="맑은 고딕" pitchFamily="50" charset="-127"/>
                <a:cs typeface="+mj-cs"/>
              </a:defRPr>
            </a:lvl1pPr>
          </a:lstStyle>
          <a:p>
            <a:endParaRPr lang="ko-KR"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609521" y="19030"/>
            <a:ext cx="10971372" cy="797093"/>
          </a:xfrm>
          <a:prstGeom prst="rect">
            <a:avLst/>
          </a:prstGeom>
        </p:spPr>
        <p:txBody>
          <a:bodyPr vert="horz" lIns="99569" tIns="49785" rIns="99569" bIns="49785" rtlCol="0" anchor="ctr">
            <a:normAutofit/>
          </a:bodyPr>
          <a:lstStyle/>
          <a:p>
            <a:r>
              <a:rPr lang="ko-KR" altLang="en-US" dirty="0"/>
              <a:t>마스터 제목 스타일 편집</a:t>
            </a:r>
          </a:p>
        </p:txBody>
      </p:sp>
      <p:sp>
        <p:nvSpPr>
          <p:cNvPr id="3" name="텍스트 개체 틀 2"/>
          <p:cNvSpPr>
            <a:spLocks noGrp="1"/>
          </p:cNvSpPr>
          <p:nvPr>
            <p:ph type="body" idx="1"/>
          </p:nvPr>
        </p:nvSpPr>
        <p:spPr>
          <a:xfrm>
            <a:off x="609521" y="1062267"/>
            <a:ext cx="10971372" cy="5287636"/>
          </a:xfrm>
          <a:prstGeom prst="rect">
            <a:avLst/>
          </a:prstGeom>
        </p:spPr>
        <p:txBody>
          <a:bodyPr vert="horz" lIns="99569" tIns="49785" rIns="99569" bIns="49785" rtlCol="0">
            <a:normAutofit/>
          </a:bodyPr>
          <a:lstStyle/>
          <a:p>
            <a:pPr lvl="0"/>
            <a:r>
              <a:rPr lang="ko-KR" altLang="en-US" dirty="0"/>
              <a:t>마스터 텍스트 스타일을 편집합니다</a:t>
            </a:r>
          </a:p>
          <a:p>
            <a:pPr lvl="1"/>
            <a:r>
              <a:rPr lang="ko-KR" altLang="en-US" dirty="0"/>
              <a:t>둘째 수준</a:t>
            </a:r>
          </a:p>
          <a:p>
            <a:pPr lvl="2"/>
            <a:r>
              <a:rPr lang="ko-KR" altLang="en-US" dirty="0"/>
              <a:t>셋째 수준</a:t>
            </a:r>
          </a:p>
          <a:p>
            <a:pPr lvl="3"/>
            <a:r>
              <a:rPr lang="ko-KR" altLang="en-US" dirty="0"/>
              <a:t>넷째 수준</a:t>
            </a:r>
          </a:p>
          <a:p>
            <a:pPr lvl="4"/>
            <a:r>
              <a:rPr lang="ko-KR" altLang="en-US" dirty="0"/>
              <a:t>다섯째 수준</a:t>
            </a:r>
          </a:p>
        </p:txBody>
      </p:sp>
      <p:sp>
        <p:nvSpPr>
          <p:cNvPr id="4" name="날짜 개체 틀 3"/>
          <p:cNvSpPr>
            <a:spLocks noGrp="1"/>
          </p:cNvSpPr>
          <p:nvPr>
            <p:ph type="dt" sz="half" idx="2"/>
          </p:nvPr>
        </p:nvSpPr>
        <p:spPr>
          <a:xfrm>
            <a:off x="609521" y="6430887"/>
            <a:ext cx="2844430" cy="292147"/>
          </a:xfrm>
          <a:prstGeom prst="rect">
            <a:avLst/>
          </a:prstGeom>
        </p:spPr>
        <p:txBody>
          <a:bodyPr vert="horz" lIns="99569" tIns="49785" rIns="99569" bIns="49785" rtlCol="0" anchor="ctr"/>
          <a:lstStyle>
            <a:lvl1pPr algn="l">
              <a:defRPr sz="1300">
                <a:solidFill>
                  <a:schemeClr val="tx1">
                    <a:tint val="75000"/>
                  </a:schemeClr>
                </a:solidFill>
              </a:defRPr>
            </a:lvl1pPr>
          </a:lstStyle>
          <a:p>
            <a:fld id="{ED3D6733-6F27-4404-AB51-585418F146E5}" type="datetimeFigureOut">
              <a:rPr lang="ko-KR" altLang="en-US" smtClean="0"/>
              <a:pPr/>
              <a:t>2025-12-03</a:t>
            </a:fld>
            <a:endParaRPr lang="ko-KR" altLang="en-US"/>
          </a:p>
        </p:txBody>
      </p:sp>
      <p:sp>
        <p:nvSpPr>
          <p:cNvPr id="5" name="바닥글 개체 틀 4"/>
          <p:cNvSpPr>
            <a:spLocks noGrp="1"/>
          </p:cNvSpPr>
          <p:nvPr>
            <p:ph type="ftr" sz="quarter" idx="3"/>
          </p:nvPr>
        </p:nvSpPr>
        <p:spPr>
          <a:xfrm>
            <a:off x="4165059" y="6430887"/>
            <a:ext cx="3860297" cy="292147"/>
          </a:xfrm>
          <a:prstGeom prst="rect">
            <a:avLst/>
          </a:prstGeom>
        </p:spPr>
        <p:txBody>
          <a:bodyPr vert="horz" lIns="99569" tIns="49785" rIns="99569" bIns="49785" rtlCol="0" anchor="ctr"/>
          <a:lstStyle>
            <a:lvl1pPr algn="ctr">
              <a:defRPr sz="13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8736463" y="6430887"/>
            <a:ext cx="2844430" cy="292147"/>
          </a:xfrm>
          <a:prstGeom prst="rect">
            <a:avLst/>
          </a:prstGeom>
        </p:spPr>
        <p:txBody>
          <a:bodyPr vert="horz" lIns="99569" tIns="49785" rIns="99569" bIns="49785" rtlCol="0" anchor="ctr"/>
          <a:lstStyle>
            <a:lvl1pPr algn="r">
              <a:defRPr sz="1300">
                <a:solidFill>
                  <a:schemeClr val="tx1">
                    <a:tint val="75000"/>
                  </a:schemeClr>
                </a:solidFill>
              </a:defRPr>
            </a:lvl1pPr>
          </a:lstStyle>
          <a:p>
            <a:fld id="{EE6BC638-39B7-4287-91A7-2A3DDA573295}"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5" r:id="rId2"/>
    <p:sldLayoutId id="2147483651" r:id="rId3"/>
    <p:sldLayoutId id="2147483656" r:id="rId4"/>
    <p:sldLayoutId id="2147483650" r:id="rId5"/>
    <p:sldLayoutId id="2147483657" r:id="rId6"/>
  </p:sldLayoutIdLst>
  <p:txStyles>
    <p:titleStyle>
      <a:lvl1pPr algn="l" defTabSz="995690" rtl="0" eaLnBrk="1" latinLnBrk="1" hangingPunct="1">
        <a:spcBef>
          <a:spcPct val="0"/>
        </a:spcBef>
        <a:buNone/>
        <a:defRPr lang="ko-KR" altLang="en-US" sz="3800" kern="1200">
          <a:solidFill>
            <a:sysClr val="windowText" lastClr="000000"/>
          </a:solidFill>
          <a:latin typeface="맑은 고딕" pitchFamily="50" charset="-127"/>
          <a:ea typeface="맑은 고딕" pitchFamily="50" charset="-127"/>
          <a:cs typeface="+mj-cs"/>
        </a:defRPr>
      </a:lvl1pPr>
    </p:titleStyle>
    <p:bodyStyle>
      <a:lvl1pPr marL="373384" indent="-373384" algn="l" defTabSz="995690" rtl="0" eaLnBrk="1" latinLnBrk="1" hangingPunct="1">
        <a:spcBef>
          <a:spcPct val="20000"/>
        </a:spcBef>
        <a:buFont typeface="Arial" pitchFamily="34" charset="0"/>
        <a:buChar char="•"/>
        <a:defRPr lang="ko-KR" altLang="en-US" sz="2700" kern="1200" smtClean="0">
          <a:solidFill>
            <a:schemeClr val="tx1"/>
          </a:solidFill>
          <a:latin typeface="맑은 고딕" pitchFamily="50" charset="-127"/>
          <a:ea typeface="맑은 고딕" pitchFamily="50" charset="-127"/>
          <a:cs typeface="+mn-cs"/>
        </a:defRPr>
      </a:lvl1pPr>
      <a:lvl2pPr marL="808998" indent="-311153" algn="l" defTabSz="995690" rtl="0" eaLnBrk="1" latinLnBrk="1" hangingPunct="1">
        <a:spcBef>
          <a:spcPct val="20000"/>
        </a:spcBef>
        <a:buFont typeface="Arial" pitchFamily="34" charset="0"/>
        <a:buChar char="–"/>
        <a:defRPr lang="ko-KR" altLang="en-US" sz="2000" kern="1200" smtClean="0">
          <a:solidFill>
            <a:schemeClr val="tx1"/>
          </a:solidFill>
          <a:latin typeface="맑은 고딕" pitchFamily="50" charset="-127"/>
          <a:ea typeface="맑은 고딕" pitchFamily="50" charset="-127"/>
          <a:cs typeface="+mn-cs"/>
        </a:defRPr>
      </a:lvl2pPr>
      <a:lvl3pPr marL="1244613" indent="-248923" algn="l" defTabSz="995690" rtl="0" eaLnBrk="1" latinLnBrk="1" hangingPunct="1">
        <a:spcBef>
          <a:spcPct val="20000"/>
        </a:spcBef>
        <a:buFont typeface="Arial" pitchFamily="34" charset="0"/>
        <a:buChar char="•"/>
        <a:defRPr lang="ko-KR" altLang="en-US" sz="2000" kern="1200" smtClean="0">
          <a:solidFill>
            <a:schemeClr val="tx1"/>
          </a:solidFill>
          <a:latin typeface="맑은 고딕" pitchFamily="50" charset="-127"/>
          <a:ea typeface="맑은 고딕" pitchFamily="50" charset="-127"/>
          <a:cs typeface="+mn-cs"/>
        </a:defRPr>
      </a:lvl3pPr>
      <a:lvl4pPr marL="1742458" indent="-248923" algn="l" defTabSz="995690" rtl="0" eaLnBrk="1" latinLnBrk="1" hangingPunct="1">
        <a:spcBef>
          <a:spcPct val="20000"/>
        </a:spcBef>
        <a:buFont typeface="Arial" pitchFamily="34" charset="0"/>
        <a:buChar char="–"/>
        <a:defRPr lang="ko-KR" altLang="en-US" sz="2000" kern="1200" smtClean="0">
          <a:solidFill>
            <a:schemeClr val="tx1"/>
          </a:solidFill>
          <a:latin typeface="맑은 고딕" pitchFamily="50" charset="-127"/>
          <a:ea typeface="맑은 고딕" pitchFamily="50" charset="-127"/>
          <a:cs typeface="+mn-cs"/>
        </a:defRPr>
      </a:lvl4pPr>
      <a:lvl5pPr marL="2240303" indent="-248923" algn="l" defTabSz="995690" rtl="0" eaLnBrk="1" latinLnBrk="1" hangingPunct="1">
        <a:spcBef>
          <a:spcPct val="20000"/>
        </a:spcBef>
        <a:buFont typeface="Arial" pitchFamily="34" charset="0"/>
        <a:buChar char="»"/>
        <a:defRPr lang="ko-KR" altLang="en-US" sz="2000" kern="1200">
          <a:solidFill>
            <a:schemeClr val="tx1"/>
          </a:solidFill>
          <a:latin typeface="맑은 고딕" pitchFamily="50" charset="-127"/>
          <a:ea typeface="맑은 고딕" pitchFamily="50" charset="-127"/>
          <a:cs typeface="+mn-cs"/>
        </a:defRPr>
      </a:lvl5pPr>
      <a:lvl6pPr marL="2738148" indent="-248923" algn="l" defTabSz="995690" rtl="0" eaLnBrk="1" latinLnBrk="1" hangingPunct="1">
        <a:spcBef>
          <a:spcPct val="20000"/>
        </a:spcBef>
        <a:buFont typeface="Arial" pitchFamily="34" charset="0"/>
        <a:buChar char="•"/>
        <a:defRPr sz="2200" kern="1200">
          <a:solidFill>
            <a:schemeClr val="tx1"/>
          </a:solidFill>
          <a:latin typeface="+mn-lt"/>
          <a:ea typeface="+mn-ea"/>
          <a:cs typeface="+mn-cs"/>
        </a:defRPr>
      </a:lvl6pPr>
      <a:lvl7pPr marL="3235993" indent="-248923" algn="l" defTabSz="995690" rtl="0" eaLnBrk="1" latinLnBrk="1" hangingPunct="1">
        <a:spcBef>
          <a:spcPct val="20000"/>
        </a:spcBef>
        <a:buFont typeface="Arial" pitchFamily="34" charset="0"/>
        <a:buChar char="•"/>
        <a:defRPr sz="2200" kern="1200">
          <a:solidFill>
            <a:schemeClr val="tx1"/>
          </a:solidFill>
          <a:latin typeface="+mn-lt"/>
          <a:ea typeface="+mn-ea"/>
          <a:cs typeface="+mn-cs"/>
        </a:defRPr>
      </a:lvl7pPr>
      <a:lvl8pPr marL="3733838" indent="-248923" algn="l" defTabSz="995690" rtl="0" eaLnBrk="1" latinLnBrk="1" hangingPunct="1">
        <a:spcBef>
          <a:spcPct val="20000"/>
        </a:spcBef>
        <a:buFont typeface="Arial" pitchFamily="34" charset="0"/>
        <a:buChar char="•"/>
        <a:defRPr sz="2200" kern="1200">
          <a:solidFill>
            <a:schemeClr val="tx1"/>
          </a:solidFill>
          <a:latin typeface="+mn-lt"/>
          <a:ea typeface="+mn-ea"/>
          <a:cs typeface="+mn-cs"/>
        </a:defRPr>
      </a:lvl8pPr>
      <a:lvl9pPr marL="4231683" indent="-248923" algn="l" defTabSz="995690" rtl="0" eaLnBrk="1" latinLnBrk="1"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ko-KR"/>
      </a:defPPr>
      <a:lvl1pPr marL="0" algn="l" defTabSz="995690" rtl="0" eaLnBrk="1" latinLnBrk="1" hangingPunct="1">
        <a:defRPr sz="2000" kern="1200">
          <a:solidFill>
            <a:schemeClr val="tx1"/>
          </a:solidFill>
          <a:latin typeface="+mn-lt"/>
          <a:ea typeface="+mn-ea"/>
          <a:cs typeface="+mn-cs"/>
        </a:defRPr>
      </a:lvl1pPr>
      <a:lvl2pPr marL="497845" algn="l" defTabSz="995690" rtl="0" eaLnBrk="1" latinLnBrk="1" hangingPunct="1">
        <a:defRPr sz="2000" kern="1200">
          <a:solidFill>
            <a:schemeClr val="tx1"/>
          </a:solidFill>
          <a:latin typeface="+mn-lt"/>
          <a:ea typeface="+mn-ea"/>
          <a:cs typeface="+mn-cs"/>
        </a:defRPr>
      </a:lvl2pPr>
      <a:lvl3pPr marL="995690" algn="l" defTabSz="995690" rtl="0" eaLnBrk="1" latinLnBrk="1" hangingPunct="1">
        <a:defRPr sz="2000" kern="1200">
          <a:solidFill>
            <a:schemeClr val="tx1"/>
          </a:solidFill>
          <a:latin typeface="+mn-lt"/>
          <a:ea typeface="+mn-ea"/>
          <a:cs typeface="+mn-cs"/>
        </a:defRPr>
      </a:lvl3pPr>
      <a:lvl4pPr marL="1493535" algn="l" defTabSz="995690" rtl="0" eaLnBrk="1" latinLnBrk="1" hangingPunct="1">
        <a:defRPr sz="2000" kern="1200">
          <a:solidFill>
            <a:schemeClr val="tx1"/>
          </a:solidFill>
          <a:latin typeface="+mn-lt"/>
          <a:ea typeface="+mn-ea"/>
          <a:cs typeface="+mn-cs"/>
        </a:defRPr>
      </a:lvl4pPr>
      <a:lvl5pPr marL="1991380" algn="l" defTabSz="995690" rtl="0" eaLnBrk="1" latinLnBrk="1" hangingPunct="1">
        <a:defRPr sz="2000" kern="1200">
          <a:solidFill>
            <a:schemeClr val="tx1"/>
          </a:solidFill>
          <a:latin typeface="+mn-lt"/>
          <a:ea typeface="+mn-ea"/>
          <a:cs typeface="+mn-cs"/>
        </a:defRPr>
      </a:lvl5pPr>
      <a:lvl6pPr marL="2489225" algn="l" defTabSz="995690" rtl="0" eaLnBrk="1" latinLnBrk="1" hangingPunct="1">
        <a:defRPr sz="2000" kern="1200">
          <a:solidFill>
            <a:schemeClr val="tx1"/>
          </a:solidFill>
          <a:latin typeface="+mn-lt"/>
          <a:ea typeface="+mn-ea"/>
          <a:cs typeface="+mn-cs"/>
        </a:defRPr>
      </a:lvl6pPr>
      <a:lvl7pPr marL="2987070" algn="l" defTabSz="995690" rtl="0" eaLnBrk="1" latinLnBrk="1" hangingPunct="1">
        <a:defRPr sz="2000" kern="1200">
          <a:solidFill>
            <a:schemeClr val="tx1"/>
          </a:solidFill>
          <a:latin typeface="+mn-lt"/>
          <a:ea typeface="+mn-ea"/>
          <a:cs typeface="+mn-cs"/>
        </a:defRPr>
      </a:lvl7pPr>
      <a:lvl8pPr marL="3484916" algn="l" defTabSz="995690" rtl="0" eaLnBrk="1" latinLnBrk="1" hangingPunct="1">
        <a:defRPr sz="2000" kern="1200">
          <a:solidFill>
            <a:schemeClr val="tx1"/>
          </a:solidFill>
          <a:latin typeface="+mn-lt"/>
          <a:ea typeface="+mn-ea"/>
          <a:cs typeface="+mn-cs"/>
        </a:defRPr>
      </a:lvl8pPr>
      <a:lvl9pPr marL="3982761" algn="l" defTabSz="995690" rtl="0" eaLnBrk="1" latinLnBrk="1"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제목 6">
            <a:extLst>
              <a:ext uri="{FF2B5EF4-FFF2-40B4-BE49-F238E27FC236}">
                <a16:creationId xmlns:a16="http://schemas.microsoft.com/office/drawing/2014/main" id="{650BE183-EFE2-DD8A-A582-CBA52C198508}"/>
              </a:ext>
            </a:extLst>
          </p:cNvPr>
          <p:cNvSpPr txBox="1">
            <a:spLocks/>
          </p:cNvSpPr>
          <p:nvPr/>
        </p:nvSpPr>
        <p:spPr>
          <a:xfrm>
            <a:off x="406574" y="1269554"/>
            <a:ext cx="6300700" cy="1103321"/>
          </a:xfrm>
          <a:prstGeom prst="rect">
            <a:avLst/>
          </a:prstGeom>
        </p:spPr>
        <p:txBody>
          <a:bodyPr/>
          <a:lstStyle>
            <a:lvl1pPr algn="l" defTabSz="995690" rtl="0" eaLnBrk="1" latinLnBrk="1" hangingPunct="1">
              <a:spcBef>
                <a:spcPct val="0"/>
              </a:spcBef>
              <a:buNone/>
              <a:defRPr lang="ko-KR" altLang="en-US" sz="3800" kern="1200">
                <a:solidFill>
                  <a:sysClr val="windowText" lastClr="000000"/>
                </a:solidFill>
                <a:latin typeface="맑은 고딕" pitchFamily="50" charset="-127"/>
                <a:ea typeface="맑은 고딕" pitchFamily="50" charset="-127"/>
                <a:cs typeface="+mj-cs"/>
              </a:defRPr>
            </a:lvl1pPr>
          </a:lstStyle>
          <a:p>
            <a:pPr algn="just"/>
            <a:r>
              <a:rPr lang="en-US" altLang="en-US" sz="2000" b="1" dirty="0">
                <a:solidFill>
                  <a:schemeClr val="bg1"/>
                </a:solidFill>
              </a:rPr>
              <a:t>Challenges in Retrofitting a 1970s Semi‑Detached Council House</a:t>
            </a:r>
            <a:r>
              <a:rPr lang="en-US" altLang="en-US" sz="2000" dirty="0">
                <a:solidFill>
                  <a:schemeClr val="bg1"/>
                </a:solidFill>
              </a:rPr>
              <a:t> </a:t>
            </a:r>
            <a:r>
              <a:rPr lang="en-US" altLang="en-US" sz="2000" i="1" dirty="0">
                <a:solidFill>
                  <a:schemeClr val="bg1"/>
                </a:solidFill>
              </a:rPr>
              <a:t>Low‑Carbon, Low‑Energy Future </a:t>
            </a:r>
            <a:r>
              <a:rPr lang="en-US" altLang="en-US" sz="1900" i="1" dirty="0">
                <a:solidFill>
                  <a:schemeClr val="bg1"/>
                </a:solidFill>
              </a:rPr>
              <a:t>with</a:t>
            </a:r>
            <a:r>
              <a:rPr lang="en-US" altLang="en-US" sz="2000" i="1" dirty="0">
                <a:solidFill>
                  <a:schemeClr val="bg1"/>
                </a:solidFill>
              </a:rPr>
              <a:t> Social Value</a:t>
            </a:r>
            <a:r>
              <a:rPr lang="en-US" altLang="en-US" sz="2000" dirty="0">
                <a:solidFill>
                  <a:schemeClr val="bg1"/>
                </a:solidFill>
              </a:rPr>
              <a:t> </a:t>
            </a:r>
            <a:endParaRPr lang="en-US" sz="2000" b="1" dirty="0">
              <a:solidFill>
                <a:schemeClr val="bg1"/>
              </a:solidFill>
              <a:latin typeface="Times New Roman" panose="02020603050405020304" pitchFamily="18" charset="0"/>
              <a:cs typeface="Times New Roman" panose="02020603050405020304" pitchFamily="18" charset="0"/>
            </a:endParaRPr>
          </a:p>
        </p:txBody>
      </p:sp>
      <p:cxnSp>
        <p:nvCxnSpPr>
          <p:cNvPr id="6" name="직선 연결선 4">
            <a:extLst>
              <a:ext uri="{FF2B5EF4-FFF2-40B4-BE49-F238E27FC236}">
                <a16:creationId xmlns:a16="http://schemas.microsoft.com/office/drawing/2014/main" id="{DBC10347-2D4C-412F-ED88-A683BB37881F}"/>
              </a:ext>
            </a:extLst>
          </p:cNvPr>
          <p:cNvCxnSpPr>
            <a:cxnSpLocks/>
          </p:cNvCxnSpPr>
          <p:nvPr/>
        </p:nvCxnSpPr>
        <p:spPr>
          <a:xfrm>
            <a:off x="478582" y="2493690"/>
            <a:ext cx="610775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Footer Placeholder 11">
            <a:extLst>
              <a:ext uri="{FF2B5EF4-FFF2-40B4-BE49-F238E27FC236}">
                <a16:creationId xmlns:a16="http://schemas.microsoft.com/office/drawing/2014/main" id="{D8D77827-3EDF-33A7-EB51-234F1710781F}"/>
              </a:ext>
            </a:extLst>
          </p:cNvPr>
          <p:cNvSpPr>
            <a:spLocks noGrp="1"/>
          </p:cNvSpPr>
          <p:nvPr>
            <p:ph type="ftr" sz="quarter" idx="11"/>
          </p:nvPr>
        </p:nvSpPr>
        <p:spPr>
          <a:xfrm>
            <a:off x="262558" y="3357786"/>
            <a:ext cx="4896544" cy="1440156"/>
          </a:xfrm>
        </p:spPr>
        <p:txBody>
          <a:bodyPr/>
          <a:lstStyle/>
          <a:p>
            <a:pPr algn="l"/>
            <a:r>
              <a:rPr lang="en-US" altLang="ko-KR" sz="2000" b="1" dirty="0">
                <a:solidFill>
                  <a:schemeClr val="bg1"/>
                </a:solidFill>
                <a:latin typeface="Arial Black" panose="020B0A04020102020204" pitchFamily="34" charset="0"/>
              </a:rPr>
              <a:t>Name  : Md Ahsan Alahi Rafi</a:t>
            </a:r>
          </a:p>
          <a:p>
            <a:pPr algn="l"/>
            <a:r>
              <a:rPr lang="en-US" altLang="ko-KR" sz="2000" b="1" dirty="0">
                <a:solidFill>
                  <a:schemeClr val="bg1"/>
                </a:solidFill>
                <a:latin typeface="Arial Black" panose="020B0A04020102020204" pitchFamily="34" charset="0"/>
              </a:rPr>
              <a:t>    ID    :2511326</a:t>
            </a:r>
          </a:p>
          <a:p>
            <a:pPr algn="l"/>
            <a:r>
              <a:rPr lang="en-US" sz="2000" dirty="0">
                <a:solidFill>
                  <a:schemeClr val="bg1"/>
                </a:solidFill>
                <a:latin typeface="Arial Black" panose="020B0A04020102020204" pitchFamily="34" charset="0"/>
              </a:rPr>
              <a:t>Course: Construction Technology                                            &amp;BIM</a:t>
            </a:r>
            <a:endParaRPr lang="ko-KR" altLang="en-US" sz="20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117077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478582" y="319685"/>
            <a:ext cx="10971372" cy="798753"/>
          </a:xfrm>
        </p:spPr>
        <p:txBody>
          <a:bodyPr>
            <a:normAutofit/>
          </a:bodyPr>
          <a:lstStyle/>
          <a:p>
            <a:pPr algn="ctr"/>
            <a:r>
              <a:rPr lang="en-US" altLang="ko-KR" sz="3600" dirty="0">
                <a:latin typeface="Times New Roman" panose="02020603050405020304" pitchFamily="18" charset="0"/>
                <a:cs typeface="Times New Roman" panose="02020603050405020304" pitchFamily="18" charset="0"/>
              </a:rPr>
              <a:t>Introduction</a:t>
            </a:r>
            <a:endParaRPr lang="ko-KR" altLang="en-US" sz="3600" dirty="0">
              <a:latin typeface="Times New Roman" panose="02020603050405020304" pitchFamily="18" charset="0"/>
              <a:cs typeface="Times New Roman" panose="02020603050405020304" pitchFamily="18" charset="0"/>
            </a:endParaRPr>
          </a:p>
        </p:txBody>
      </p:sp>
      <p:sp>
        <p:nvSpPr>
          <p:cNvPr id="6" name="내용 개체 틀 5"/>
          <p:cNvSpPr>
            <a:spLocks noGrp="1"/>
          </p:cNvSpPr>
          <p:nvPr>
            <p:ph idx="1"/>
          </p:nvPr>
        </p:nvSpPr>
        <p:spPr>
          <a:xfrm>
            <a:off x="151384" y="1994620"/>
            <a:ext cx="6591894" cy="4104456"/>
          </a:xfrm>
        </p:spPr>
        <p:txBody>
          <a:bodyPr>
            <a:noAutofit/>
          </a:bodyPr>
          <a:lstStyle/>
          <a:p>
            <a:pPr lvl="0">
              <a:buFont typeface="Arial" panose="020B0604020202020204" pitchFamily="34" charset="0"/>
              <a:buChar char="•"/>
            </a:pPr>
            <a:r>
              <a:rPr lang="en-US" altLang="en-US" i="0" dirty="0">
                <a:latin typeface="Times New Roman" panose="02020603050405020304" pitchFamily="18" charset="0"/>
                <a:cs typeface="Times New Roman" panose="02020603050405020304" pitchFamily="18" charset="0"/>
              </a:rPr>
              <a:t>1970s semi‑detached council houses were built quickly </a:t>
            </a:r>
          </a:p>
          <a:p>
            <a:pPr marL="0" lvl="0" indent="0"/>
            <a:r>
              <a:rPr lang="en-US" altLang="en-US" i="0" dirty="0">
                <a:latin typeface="Times New Roman" panose="02020603050405020304" pitchFamily="18" charset="0"/>
                <a:cs typeface="Times New Roman" panose="02020603050405020304" pitchFamily="18" charset="0"/>
              </a:rPr>
              <a:t>      and cheaply.</a:t>
            </a:r>
          </a:p>
          <a:p>
            <a:pPr>
              <a:buFont typeface="Arial" panose="020B0604020202020204" pitchFamily="34" charset="0"/>
              <a:buChar char="•"/>
            </a:pPr>
            <a:r>
              <a:rPr lang="en-US" altLang="en-US" i="0" dirty="0">
                <a:latin typeface="Times New Roman" panose="02020603050405020304" pitchFamily="18" charset="0"/>
                <a:cs typeface="Times New Roman" panose="02020603050405020304" pitchFamily="18" charset="0"/>
              </a:rPr>
              <a:t>Cavity walls with no insulation</a:t>
            </a:r>
          </a:p>
          <a:p>
            <a:pPr lvl="0">
              <a:buFont typeface="Arial" panose="020B0604020202020204" pitchFamily="34" charset="0"/>
              <a:buChar char="•"/>
            </a:pPr>
            <a:r>
              <a:rPr lang="en-US" altLang="en-US" i="0" dirty="0">
                <a:latin typeface="Times New Roman" panose="02020603050405020304" pitchFamily="18" charset="0"/>
                <a:cs typeface="Times New Roman" panose="02020603050405020304" pitchFamily="18" charset="0"/>
              </a:rPr>
              <a:t>Outdated heating, and limited ventilation .</a:t>
            </a:r>
          </a:p>
          <a:p>
            <a:pPr lvl="0">
              <a:buFont typeface="Arial" panose="020B0604020202020204" pitchFamily="34" charset="0"/>
              <a:buChar char="•"/>
            </a:pPr>
            <a:r>
              <a:rPr lang="en-US" altLang="en-US" i="0" dirty="0">
                <a:latin typeface="Times New Roman" panose="02020603050405020304" pitchFamily="18" charset="0"/>
                <a:cs typeface="Times New Roman" panose="02020603050405020304" pitchFamily="18" charset="0"/>
              </a:rPr>
              <a:t>Moisture issues common due to cold surfaces and poor </a:t>
            </a:r>
          </a:p>
          <a:p>
            <a:pPr marL="0" lvl="0" indent="0"/>
            <a:r>
              <a:rPr lang="en-US" altLang="en-US" i="0" dirty="0">
                <a:latin typeface="Times New Roman" panose="02020603050405020304" pitchFamily="18" charset="0"/>
                <a:cs typeface="Times New Roman" panose="02020603050405020304" pitchFamily="18" charset="0"/>
              </a:rPr>
              <a:t>      airflow.</a:t>
            </a:r>
          </a:p>
          <a:p>
            <a:pPr lvl="0">
              <a:buFont typeface="Arial" panose="020B0604020202020204" pitchFamily="34" charset="0"/>
              <a:buChar char="•"/>
            </a:pPr>
            <a:r>
              <a:rPr lang="en-US" altLang="en-US" i="0" dirty="0">
                <a:latin typeface="Times New Roman" panose="02020603050405020304" pitchFamily="18" charset="0"/>
                <a:cs typeface="Times New Roman" panose="02020603050405020304" pitchFamily="18" charset="0"/>
              </a:rPr>
              <a:t>Semi‑detached layout</a:t>
            </a:r>
          </a:p>
          <a:p>
            <a:pPr lvl="0">
              <a:buFont typeface="Arial" panose="020B0604020202020204" pitchFamily="34" charset="0"/>
              <a:buChar char="•"/>
            </a:pPr>
            <a:r>
              <a:rPr lang="en-US" altLang="en-US" i="0" dirty="0">
                <a:latin typeface="Times New Roman" panose="02020603050405020304" pitchFamily="18" charset="0"/>
                <a:cs typeface="Times New Roman" panose="02020603050405020304" pitchFamily="18" charset="0"/>
              </a:rPr>
              <a:t>Ageing windows and doors</a:t>
            </a:r>
          </a:p>
          <a:p>
            <a:pPr lvl="0">
              <a:buFont typeface="Arial" panose="020B0604020202020204" pitchFamily="34" charset="0"/>
              <a:buChar char="•"/>
            </a:pPr>
            <a:r>
              <a:rPr lang="en-US" altLang="en-US" i="0" dirty="0">
                <a:latin typeface="Times New Roman" panose="02020603050405020304" pitchFamily="18" charset="0"/>
                <a:cs typeface="Times New Roman" panose="02020603050405020304" pitchFamily="18" charset="0"/>
              </a:rPr>
              <a:t>Gas‑fired boiler and outdated radiators</a:t>
            </a:r>
          </a:p>
          <a:p>
            <a:pPr lvl="0">
              <a:buFont typeface="Arial" panose="020B0604020202020204" pitchFamily="34" charset="0"/>
              <a:buChar char="•"/>
            </a:pPr>
            <a:r>
              <a:rPr lang="en-US" altLang="en-US" i="0" dirty="0">
                <a:latin typeface="Times New Roman" panose="02020603050405020304" pitchFamily="18" charset="0"/>
                <a:cs typeface="Times New Roman" panose="02020603050405020304" pitchFamily="18" charset="0"/>
              </a:rPr>
              <a:t>Limited electrical capacity</a:t>
            </a:r>
          </a:p>
          <a:p>
            <a:pPr lvl="0">
              <a:buFont typeface="Arial" panose="020B0604020202020204" pitchFamily="34" charset="0"/>
              <a:buChar char="•"/>
            </a:pPr>
            <a:r>
              <a:rPr lang="en-US" altLang="en-US" i="0" dirty="0">
                <a:latin typeface="Times New Roman" panose="02020603050405020304" pitchFamily="18" charset="0"/>
                <a:cs typeface="Times New Roman" panose="02020603050405020304" pitchFamily="18" charset="0"/>
              </a:rPr>
              <a:t>Evidence of damp and condensation</a:t>
            </a:r>
          </a:p>
        </p:txBody>
      </p:sp>
      <p:cxnSp>
        <p:nvCxnSpPr>
          <p:cNvPr id="5" name="Straight Connector 4">
            <a:extLst>
              <a:ext uri="{FF2B5EF4-FFF2-40B4-BE49-F238E27FC236}">
                <a16:creationId xmlns:a16="http://schemas.microsoft.com/office/drawing/2014/main" id="{86587700-54B2-9C94-A848-BBB82E522519}"/>
              </a:ext>
            </a:extLst>
          </p:cNvPr>
          <p:cNvCxnSpPr>
            <a:cxnSpLocks/>
          </p:cNvCxnSpPr>
          <p:nvPr/>
        </p:nvCxnSpPr>
        <p:spPr>
          <a:xfrm>
            <a:off x="6887294" y="1341562"/>
            <a:ext cx="0" cy="5213527"/>
          </a:xfrm>
          <a:prstGeom prst="line">
            <a:avLst/>
          </a:prstGeom>
          <a:ln w="38100">
            <a:solidFill>
              <a:srgbClr val="030A24"/>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C17F4FA5-C0DC-F978-1330-54DCC9CEE4A0}"/>
              </a:ext>
            </a:extLst>
          </p:cNvPr>
          <p:cNvSpPr txBox="1"/>
          <p:nvPr/>
        </p:nvSpPr>
        <p:spPr>
          <a:xfrm>
            <a:off x="7792117" y="1917626"/>
            <a:ext cx="4279754" cy="3744416"/>
          </a:xfrm>
          <a:prstGeom prst="rect">
            <a:avLst/>
          </a:prstGeom>
          <a:noFill/>
        </p:spPr>
        <p:txBody>
          <a:bodyPr wrap="square" rtlCol="0">
            <a:spAutoFit/>
          </a:bodyPr>
          <a:lstStyle/>
          <a:p>
            <a:pPr marL="457200" marR="0" algn="just">
              <a:lnSpc>
                <a:spcPct val="150000"/>
              </a:lnSpc>
              <a:spcBef>
                <a:spcPts val="0"/>
              </a:spcBef>
              <a:spcAft>
                <a:spcPts val="1000"/>
              </a:spcAft>
            </a:pPr>
            <a:endParaRPr lang="en-US" sz="1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83F31764-1FED-E18A-D85B-77DE337181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88380" y="1994620"/>
            <a:ext cx="4950649" cy="3977031"/>
          </a:xfrm>
          <a:prstGeom prst="rect">
            <a:avLst/>
          </a:prstGeom>
        </p:spPr>
      </p:pic>
    </p:spTree>
    <p:extLst>
      <p:ext uri="{BB962C8B-B14F-4D97-AF65-F5344CB8AC3E}">
        <p14:creationId xmlns:p14="http://schemas.microsoft.com/office/powerpoint/2010/main" val="38710450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529530" y="117426"/>
            <a:ext cx="12110422" cy="1073020"/>
          </a:xfrm>
        </p:spPr>
        <p:txBody>
          <a:bodyPr>
            <a:normAutofit/>
          </a:bodyPr>
          <a:lstStyle/>
          <a:p>
            <a:pPr algn="ctr"/>
            <a:r>
              <a:rPr lang="en-US" altLang="en-US" dirty="0">
                <a:latin typeface="Times New Roman" panose="02020603050405020304" pitchFamily="18" charset="0"/>
                <a:cs typeface="Times New Roman" panose="02020603050405020304" pitchFamily="18" charset="0"/>
              </a:rPr>
              <a:t>Existing Condition &amp;  Key Challenges</a:t>
            </a:r>
          </a:p>
        </p:txBody>
      </p:sp>
      <p:sp>
        <p:nvSpPr>
          <p:cNvPr id="6" name="내용 개체 틀 5"/>
          <p:cNvSpPr>
            <a:spLocks noGrp="1"/>
          </p:cNvSpPr>
          <p:nvPr>
            <p:ph idx="1"/>
          </p:nvPr>
        </p:nvSpPr>
        <p:spPr>
          <a:xfrm>
            <a:off x="0" y="2133650"/>
            <a:ext cx="4752528" cy="3600400"/>
          </a:xfrm>
        </p:spPr>
        <p:txBody>
          <a:bodyPr anchor="ctr">
            <a:noAutofit/>
          </a:bodyPr>
          <a:lstStyle/>
          <a:p>
            <a:pPr marL="342900" lvl="0" indent="-342900">
              <a:buFont typeface="Arial" panose="020B0604020202020204" pitchFamily="34" charset="0"/>
              <a:buChar char="•"/>
            </a:pPr>
            <a:r>
              <a:rPr lang="en-US" altLang="en-US" i="0" dirty="0">
                <a:latin typeface="Times New Roman" panose="02020603050405020304" pitchFamily="18" charset="0"/>
                <a:cs typeface="Times New Roman" panose="02020603050405020304" pitchFamily="18" charset="0"/>
              </a:rPr>
              <a:t>High heat loss through walls, roof, and </a:t>
            </a:r>
          </a:p>
          <a:p>
            <a:pPr lvl="0"/>
            <a:r>
              <a:rPr lang="en-US" altLang="en-US" i="0" dirty="0">
                <a:latin typeface="Times New Roman" panose="02020603050405020304" pitchFamily="18" charset="0"/>
                <a:cs typeface="Times New Roman" panose="02020603050405020304" pitchFamily="18" charset="0"/>
              </a:rPr>
              <a:t>     glazing.</a:t>
            </a:r>
          </a:p>
          <a:p>
            <a:pPr marL="342900" lvl="0" indent="-342900">
              <a:buFont typeface="Arial" panose="020B0604020202020204" pitchFamily="34" charset="0"/>
              <a:buChar char="•"/>
            </a:pPr>
            <a:r>
              <a:rPr lang="en-US" altLang="en-US" i="0" dirty="0">
                <a:latin typeface="Times New Roman" panose="02020603050405020304" pitchFamily="18" charset="0"/>
                <a:cs typeface="Times New Roman" panose="02020603050405020304" pitchFamily="18" charset="0"/>
              </a:rPr>
              <a:t>Condensation and </a:t>
            </a:r>
            <a:r>
              <a:rPr lang="en-US" altLang="en-US" i="0" dirty="0" err="1">
                <a:latin typeface="Times New Roman" panose="02020603050405020304" pitchFamily="18" charset="0"/>
                <a:cs typeface="Times New Roman" panose="02020603050405020304" pitchFamily="18" charset="0"/>
              </a:rPr>
              <a:t>mould</a:t>
            </a:r>
            <a:r>
              <a:rPr lang="en-US" altLang="en-US" i="0" dirty="0">
                <a:latin typeface="Times New Roman" panose="02020603050405020304" pitchFamily="18" charset="0"/>
                <a:cs typeface="Times New Roman" panose="02020603050405020304" pitchFamily="18" charset="0"/>
              </a:rPr>
              <a:t> in bedrooms </a:t>
            </a:r>
          </a:p>
          <a:p>
            <a:pPr marL="0" lvl="0" indent="0"/>
            <a:r>
              <a:rPr lang="en-US" altLang="en-US" i="0" dirty="0">
                <a:latin typeface="Times New Roman" panose="02020603050405020304" pitchFamily="18" charset="0"/>
                <a:cs typeface="Times New Roman" panose="02020603050405020304" pitchFamily="18" charset="0"/>
              </a:rPr>
              <a:t>     and bathroom.</a:t>
            </a:r>
          </a:p>
          <a:p>
            <a:pPr marL="342900" lvl="0" indent="-342900">
              <a:buFont typeface="Arial" panose="020B0604020202020204" pitchFamily="34" charset="0"/>
              <a:buChar char="•"/>
            </a:pPr>
            <a:r>
              <a:rPr lang="en-US" altLang="en-US" i="0" dirty="0">
                <a:latin typeface="Times New Roman" panose="02020603050405020304" pitchFamily="18" charset="0"/>
                <a:cs typeface="Times New Roman" panose="02020603050405020304" pitchFamily="18" charset="0"/>
              </a:rPr>
              <a:t>Low SAP rating and high heating</a:t>
            </a:r>
          </a:p>
          <a:p>
            <a:pPr marL="0" lvl="0" indent="0"/>
            <a:r>
              <a:rPr lang="en-US" altLang="en-US" i="0" dirty="0">
                <a:latin typeface="Times New Roman" panose="02020603050405020304" pitchFamily="18" charset="0"/>
                <a:cs typeface="Times New Roman" panose="02020603050405020304" pitchFamily="18" charset="0"/>
              </a:rPr>
              <a:t>     demand.</a:t>
            </a:r>
          </a:p>
          <a:p>
            <a:pPr marL="342900" lvl="0" indent="-342900">
              <a:buFont typeface="Arial" panose="020B0604020202020204" pitchFamily="34" charset="0"/>
              <a:buChar char="•"/>
            </a:pPr>
            <a:r>
              <a:rPr lang="en-US" altLang="en-US" i="0" dirty="0">
                <a:latin typeface="Times New Roman" panose="02020603050405020304" pitchFamily="18" charset="0"/>
                <a:cs typeface="Times New Roman" panose="02020603050405020304" pitchFamily="18" charset="0"/>
              </a:rPr>
              <a:t>Budget insufficient for full deep retrofit .</a:t>
            </a:r>
          </a:p>
        </p:txBody>
      </p:sp>
      <p:cxnSp>
        <p:nvCxnSpPr>
          <p:cNvPr id="5" name="Straight Connector 4">
            <a:extLst>
              <a:ext uri="{FF2B5EF4-FFF2-40B4-BE49-F238E27FC236}">
                <a16:creationId xmlns:a16="http://schemas.microsoft.com/office/drawing/2014/main" id="{86587700-54B2-9C94-A848-BBB82E522519}"/>
              </a:ext>
            </a:extLst>
          </p:cNvPr>
          <p:cNvCxnSpPr>
            <a:cxnSpLocks/>
          </p:cNvCxnSpPr>
          <p:nvPr/>
        </p:nvCxnSpPr>
        <p:spPr>
          <a:xfrm>
            <a:off x="5879182" y="1917626"/>
            <a:ext cx="0" cy="5213527"/>
          </a:xfrm>
          <a:prstGeom prst="line">
            <a:avLst/>
          </a:prstGeom>
          <a:ln w="38100">
            <a:solidFill>
              <a:srgbClr val="030A24"/>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B14F0549-545D-48A4-1179-A3272F3F8635}"/>
              </a:ext>
            </a:extLst>
          </p:cNvPr>
          <p:cNvSpPr txBox="1"/>
          <p:nvPr/>
        </p:nvSpPr>
        <p:spPr>
          <a:xfrm>
            <a:off x="6239223" y="2709714"/>
            <a:ext cx="5544601" cy="1938992"/>
          </a:xfrm>
          <a:prstGeom prst="rect">
            <a:avLst/>
          </a:prstGeom>
          <a:noFill/>
        </p:spPr>
        <p:txBody>
          <a:bodyPr wrap="square" anchor="ctr">
            <a:spAutoFit/>
          </a:bodyPr>
          <a:lstStyle/>
          <a:p>
            <a:pPr marL="342900" lvl="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Poor building fabric</a:t>
            </a:r>
          </a:p>
          <a:p>
            <a:pPr marL="342900" lvl="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Moisture and ventilation issues</a:t>
            </a:r>
          </a:p>
          <a:p>
            <a:pPr marL="342900" lvl="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Budget constraints</a:t>
            </a:r>
          </a:p>
          <a:p>
            <a:pPr marL="342900" lvl="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Semi‑detached layout complications</a:t>
            </a:r>
          </a:p>
          <a:p>
            <a:pPr marL="342900" lvl="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Social value requirements</a:t>
            </a:r>
          </a:p>
          <a:p>
            <a:pPr lvl="0"/>
            <a:endParaRPr lang="en-US" dirty="0"/>
          </a:p>
        </p:txBody>
      </p:sp>
    </p:spTree>
    <p:extLst>
      <p:ext uri="{BB962C8B-B14F-4D97-AF65-F5344CB8AC3E}">
        <p14:creationId xmlns:p14="http://schemas.microsoft.com/office/powerpoint/2010/main" val="2289909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334566" y="294114"/>
            <a:ext cx="10971373" cy="798753"/>
          </a:xfrm>
        </p:spPr>
        <p:txBody>
          <a:bodyPr>
            <a:normAutofit/>
          </a:bodyPr>
          <a:lstStyle/>
          <a:p>
            <a:pPr algn="ctr"/>
            <a:r>
              <a:rPr lang="en-US" altLang="en-US" dirty="0">
                <a:latin typeface="Times New Roman" panose="02020603050405020304" pitchFamily="18" charset="0"/>
                <a:cs typeface="Times New Roman" panose="02020603050405020304" pitchFamily="18" charset="0"/>
              </a:rPr>
              <a:t> Methods</a:t>
            </a:r>
            <a:endParaRPr lang="ko-KR" altLang="en-US" sz="3600" dirty="0">
              <a:latin typeface="Times New Roman" panose="02020603050405020304" pitchFamily="18" charset="0"/>
              <a:cs typeface="Times New Roman" panose="02020603050405020304" pitchFamily="18" charset="0"/>
            </a:endParaRPr>
          </a:p>
        </p:txBody>
      </p:sp>
      <p:sp>
        <p:nvSpPr>
          <p:cNvPr id="37" name="내용 개체 틀 36"/>
          <p:cNvSpPr>
            <a:spLocks noGrp="1"/>
          </p:cNvSpPr>
          <p:nvPr>
            <p:ph idx="1"/>
          </p:nvPr>
        </p:nvSpPr>
        <p:spPr>
          <a:xfrm>
            <a:off x="0" y="1413570"/>
            <a:ext cx="10814279" cy="4176463"/>
          </a:xfrm>
        </p:spPr>
        <p:txBody>
          <a:bodyPr anchor="ctr">
            <a:normAutofit/>
          </a:bodyPr>
          <a:lstStyle/>
          <a:p>
            <a:pPr>
              <a:buFont typeface="Arial" panose="020B0604020202020204" pitchFamily="34" charset="0"/>
              <a:buChar char="•"/>
            </a:pPr>
            <a:r>
              <a:rPr lang="en-US" altLang="en-US" b="1" i="0" dirty="0">
                <a:latin typeface="Times New Roman" panose="02020603050405020304" pitchFamily="18" charset="0"/>
                <a:cs typeface="Times New Roman" panose="02020603050405020304" pitchFamily="18" charset="0"/>
              </a:rPr>
              <a:t>Whole‑house, fabric‑first strategy(PAS 2035:2019, 2019)</a:t>
            </a:r>
          </a:p>
          <a:p>
            <a:pPr lvl="0">
              <a:buFont typeface="Arial" panose="020B0604020202020204" pitchFamily="34" charset="0"/>
              <a:buChar char="•"/>
            </a:pPr>
            <a:r>
              <a:rPr lang="en-US" altLang="en-US" b="1" i="0" dirty="0">
                <a:latin typeface="Times New Roman" panose="02020603050405020304" pitchFamily="18" charset="0"/>
                <a:cs typeface="Times New Roman" panose="02020603050405020304" pitchFamily="18" charset="0"/>
              </a:rPr>
              <a:t>Energy modelling ( U‑values)</a:t>
            </a:r>
          </a:p>
          <a:p>
            <a:pPr lvl="0">
              <a:buFont typeface="Arial" panose="020B0604020202020204" pitchFamily="34" charset="0"/>
              <a:buChar char="•"/>
            </a:pPr>
            <a:r>
              <a:rPr lang="en-US" altLang="en-US" b="1" i="0" dirty="0">
                <a:latin typeface="Times New Roman" panose="02020603050405020304" pitchFamily="18" charset="0"/>
                <a:cs typeface="Times New Roman" panose="02020603050405020304" pitchFamily="18" charset="0"/>
              </a:rPr>
              <a:t>Building systems</a:t>
            </a:r>
          </a:p>
          <a:p>
            <a:pPr>
              <a:buFont typeface="Arial" panose="020B0604020202020204" pitchFamily="34" charset="0"/>
              <a:buChar char="•"/>
            </a:pPr>
            <a:r>
              <a:rPr lang="en-US" altLang="en-US" b="1" i="0" dirty="0">
                <a:latin typeface="Times New Roman" panose="02020603050405020304" pitchFamily="18" charset="0"/>
                <a:cs typeface="Times New Roman" panose="02020603050405020304" pitchFamily="18" charset="0"/>
              </a:rPr>
              <a:t>Moisture risk evaluation</a:t>
            </a:r>
          </a:p>
          <a:p>
            <a:pPr lvl="0">
              <a:buFont typeface="Arial" panose="020B0604020202020204" pitchFamily="34" charset="0"/>
              <a:buChar char="•"/>
            </a:pPr>
            <a:r>
              <a:rPr lang="en-US" altLang="en-US" b="1" i="0" dirty="0">
                <a:latin typeface="Times New Roman" panose="02020603050405020304" pitchFamily="18" charset="0"/>
                <a:cs typeface="Times New Roman" panose="02020603050405020304" pitchFamily="18" charset="0"/>
              </a:rPr>
              <a:t>Social value assessment</a:t>
            </a:r>
          </a:p>
          <a:p>
            <a:pPr lvl="0"/>
            <a:endParaRPr lang="en-US"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52A4B-DCA5-74DB-004B-625CAAE27FFC}"/>
            </a:ext>
          </a:extLst>
        </p:cNvPr>
        <p:cNvGrpSpPr/>
        <p:nvPr/>
      </p:nvGrpSpPr>
      <p:grpSpPr>
        <a:xfrm>
          <a:off x="0" y="0"/>
          <a:ext cx="0" cy="0"/>
          <a:chOff x="0" y="0"/>
          <a:chExt cx="0" cy="0"/>
        </a:xfrm>
      </p:grpSpPr>
      <p:sp>
        <p:nvSpPr>
          <p:cNvPr id="2" name="제목 1">
            <a:extLst>
              <a:ext uri="{FF2B5EF4-FFF2-40B4-BE49-F238E27FC236}">
                <a16:creationId xmlns:a16="http://schemas.microsoft.com/office/drawing/2014/main" id="{11C9333A-491C-7B7A-FA77-9EB547715CA4}"/>
              </a:ext>
            </a:extLst>
          </p:cNvPr>
          <p:cNvSpPr>
            <a:spLocks noGrp="1"/>
          </p:cNvSpPr>
          <p:nvPr>
            <p:ph type="title"/>
          </p:nvPr>
        </p:nvSpPr>
        <p:spPr>
          <a:xfrm>
            <a:off x="609520" y="117426"/>
            <a:ext cx="10971372" cy="1073020"/>
          </a:xfrm>
        </p:spPr>
        <p:txBody>
          <a:bodyPr>
            <a:normAutofit/>
          </a:bodyPr>
          <a:lstStyle/>
          <a:p>
            <a:pPr algn="ctr"/>
            <a:r>
              <a:rPr lang="en-US" altLang="en-US" dirty="0">
                <a:latin typeface="Times New Roman" panose="02020603050405020304" pitchFamily="18" charset="0"/>
                <a:cs typeface="Times New Roman" panose="02020603050405020304" pitchFamily="18" charset="0"/>
              </a:rPr>
              <a:t>Results</a:t>
            </a:r>
          </a:p>
        </p:txBody>
      </p:sp>
      <p:sp>
        <p:nvSpPr>
          <p:cNvPr id="6" name="내용 개체 틀 5">
            <a:extLst>
              <a:ext uri="{FF2B5EF4-FFF2-40B4-BE49-F238E27FC236}">
                <a16:creationId xmlns:a16="http://schemas.microsoft.com/office/drawing/2014/main" id="{B8626B3D-6A40-D159-A1B6-EB214BD96CC4}"/>
              </a:ext>
            </a:extLst>
          </p:cNvPr>
          <p:cNvSpPr>
            <a:spLocks noGrp="1"/>
          </p:cNvSpPr>
          <p:nvPr>
            <p:ph idx="1"/>
          </p:nvPr>
        </p:nvSpPr>
        <p:spPr>
          <a:xfrm>
            <a:off x="0" y="2366141"/>
            <a:ext cx="5616618" cy="4493447"/>
          </a:xfrm>
        </p:spPr>
        <p:txBody>
          <a:bodyPr>
            <a:noAutofit/>
          </a:bodyPr>
          <a:lstStyle/>
          <a:p>
            <a:pPr marL="0" indent="0"/>
            <a:r>
              <a:rPr lang="en-US" altLang="en-US" sz="1500" b="1" i="0" dirty="0">
                <a:latin typeface="Times New Roman" panose="02020603050405020304" pitchFamily="18" charset="0"/>
                <a:cs typeface="Times New Roman" panose="02020603050405020304" pitchFamily="18" charset="0"/>
              </a:rPr>
              <a:t>1.Building Fabric Performance :-</a:t>
            </a:r>
          </a:p>
          <a:p>
            <a:pPr lvl="0"/>
            <a:r>
              <a:rPr lang="en-US" altLang="en-US" sz="1500" i="0" dirty="0">
                <a:latin typeface="Times New Roman" panose="02020603050405020304" pitchFamily="18" charset="0"/>
                <a:cs typeface="Times New Roman" panose="02020603050405020304" pitchFamily="18" charset="0"/>
              </a:rPr>
              <a:t>High heat loss through uninsulated cavity walls, loft spaces, and </a:t>
            </a:r>
          </a:p>
          <a:p>
            <a:pPr lvl="0"/>
            <a:r>
              <a:rPr lang="en-US" altLang="en-US" sz="1500" i="0" dirty="0">
                <a:latin typeface="Times New Roman" panose="02020603050405020304" pitchFamily="18" charset="0"/>
                <a:cs typeface="Times New Roman" panose="02020603050405020304" pitchFamily="18" charset="0"/>
              </a:rPr>
              <a:t>suspended floors.</a:t>
            </a:r>
          </a:p>
          <a:p>
            <a:pPr lvl="0"/>
            <a:r>
              <a:rPr lang="en-US" altLang="en-US" sz="1500" i="0" dirty="0">
                <a:latin typeface="Times New Roman" panose="02020603050405020304" pitchFamily="18" charset="0"/>
                <a:cs typeface="Times New Roman" panose="02020603050405020304" pitchFamily="18" charset="0"/>
              </a:rPr>
              <a:t>Low‑performing glazing, contributing to draughts and cold spots.</a:t>
            </a:r>
          </a:p>
          <a:p>
            <a:pPr lvl="0"/>
            <a:r>
              <a:rPr lang="en-US" altLang="en-US" sz="1500" i="0" dirty="0">
                <a:latin typeface="Times New Roman" panose="02020603050405020304" pitchFamily="18" charset="0"/>
                <a:cs typeface="Times New Roman" panose="02020603050405020304" pitchFamily="18" charset="0"/>
              </a:rPr>
              <a:t>Thermal bridging identified around window reveals, corners, and </a:t>
            </a:r>
          </a:p>
          <a:p>
            <a:pPr lvl="0"/>
            <a:r>
              <a:rPr lang="en-US" altLang="en-US" sz="1500" i="0" dirty="0">
                <a:latin typeface="Times New Roman" panose="02020603050405020304" pitchFamily="18" charset="0"/>
                <a:cs typeface="Times New Roman" panose="02020603050405020304" pitchFamily="18" charset="0"/>
              </a:rPr>
              <a:t>Junctions.</a:t>
            </a:r>
          </a:p>
          <a:p>
            <a:pPr lvl="0"/>
            <a:r>
              <a:rPr lang="en-US" altLang="en-US" sz="1500" i="0" dirty="0">
                <a:latin typeface="Times New Roman" panose="02020603050405020304" pitchFamily="18" charset="0"/>
                <a:cs typeface="Times New Roman" panose="02020603050405020304" pitchFamily="18" charset="0"/>
              </a:rPr>
              <a:t>Air leakage detected around doors, service penetrations, and loft </a:t>
            </a:r>
          </a:p>
          <a:p>
            <a:pPr lvl="0"/>
            <a:r>
              <a:rPr lang="en-US" altLang="en-US" sz="1500" i="0" dirty="0">
                <a:latin typeface="Times New Roman" panose="02020603050405020304" pitchFamily="18" charset="0"/>
                <a:cs typeface="Times New Roman" panose="02020603050405020304" pitchFamily="18" charset="0"/>
              </a:rPr>
              <a:t>Hatches.</a:t>
            </a:r>
          </a:p>
          <a:p>
            <a:r>
              <a:rPr lang="en-US" altLang="en-US" sz="1500" b="1" i="0" dirty="0">
                <a:latin typeface="Times New Roman" panose="02020603050405020304" pitchFamily="18" charset="0"/>
                <a:cs typeface="Times New Roman" panose="02020603050405020304" pitchFamily="18" charset="0"/>
              </a:rPr>
              <a:t>2. Moisture and Ventilation Findings :-</a:t>
            </a:r>
          </a:p>
          <a:p>
            <a:pPr lvl="0"/>
            <a:r>
              <a:rPr lang="en-US" altLang="en-US" sz="1500" i="0" dirty="0">
                <a:latin typeface="Times New Roman" panose="02020603050405020304" pitchFamily="18" charset="0"/>
                <a:cs typeface="Times New Roman" panose="02020603050405020304" pitchFamily="18" charset="0"/>
              </a:rPr>
              <a:t>Condensation on cold surfaces, especially in bedrooms and the </a:t>
            </a:r>
          </a:p>
          <a:p>
            <a:pPr lvl="0"/>
            <a:r>
              <a:rPr lang="en-US" altLang="en-US" sz="1500" i="0" dirty="0">
                <a:latin typeface="Times New Roman" panose="02020603050405020304" pitchFamily="18" charset="0"/>
                <a:cs typeface="Times New Roman" panose="02020603050405020304" pitchFamily="18" charset="0"/>
              </a:rPr>
              <a:t>Bathroom.</a:t>
            </a:r>
          </a:p>
          <a:p>
            <a:pPr lvl="0"/>
            <a:r>
              <a:rPr lang="en-US" altLang="en-US" sz="1500" i="0" dirty="0">
                <a:latin typeface="Times New Roman" panose="02020603050405020304" pitchFamily="18" charset="0"/>
                <a:cs typeface="Times New Roman" panose="02020603050405020304" pitchFamily="18" charset="0"/>
              </a:rPr>
              <a:t>Damp patches on external walls due to poor insulation and </a:t>
            </a:r>
          </a:p>
          <a:p>
            <a:pPr lvl="0"/>
            <a:r>
              <a:rPr lang="en-US" altLang="en-US" sz="1500" i="0" dirty="0">
                <a:latin typeface="Times New Roman" panose="02020603050405020304" pitchFamily="18" charset="0"/>
                <a:cs typeface="Times New Roman" panose="02020603050405020304" pitchFamily="18" charset="0"/>
              </a:rPr>
              <a:t>inadequate ventilation.</a:t>
            </a:r>
          </a:p>
          <a:p>
            <a:pPr lvl="0"/>
            <a:r>
              <a:rPr lang="en-US" altLang="en-US" sz="1500" i="0" dirty="0">
                <a:latin typeface="Times New Roman" panose="02020603050405020304" pitchFamily="18" charset="0"/>
                <a:cs typeface="Times New Roman" panose="02020603050405020304" pitchFamily="18" charset="0"/>
              </a:rPr>
              <a:t>High indoor humidity levels, particularly during winter.</a:t>
            </a:r>
          </a:p>
          <a:p>
            <a:pPr lvl="0"/>
            <a:r>
              <a:rPr lang="en-US" altLang="en-US" sz="1500" i="0" dirty="0">
                <a:latin typeface="Times New Roman" panose="02020603050405020304" pitchFamily="18" charset="0"/>
                <a:cs typeface="Times New Roman" panose="02020603050405020304" pitchFamily="18" charset="0"/>
              </a:rPr>
              <a:t>Insufficient extract ventilation, with outdated or non‑functional fans.</a:t>
            </a:r>
          </a:p>
          <a:p>
            <a:endParaRPr lang="en-US" altLang="en-US" sz="1500" i="0" dirty="0">
              <a:latin typeface="Times New Roman" panose="02020603050405020304" pitchFamily="18" charset="0"/>
              <a:cs typeface="Times New Roman" panose="02020603050405020304" pitchFamily="18" charset="0"/>
            </a:endParaRPr>
          </a:p>
          <a:p>
            <a:pPr lvl="0"/>
            <a:endParaRPr lang="en-US" altLang="en-US" sz="1500" i="0" dirty="0">
              <a:latin typeface="Times New Roman" panose="02020603050405020304" pitchFamily="18" charset="0"/>
              <a:cs typeface="Times New Roman" panose="02020603050405020304" pitchFamily="18" charset="0"/>
            </a:endParaRPr>
          </a:p>
          <a:p>
            <a:pPr marL="0" indent="0"/>
            <a:endParaRPr lang="en-US" altLang="en-US" sz="1500" i="0" dirty="0">
              <a:latin typeface="Times New Roman" panose="02020603050405020304" pitchFamily="18" charset="0"/>
              <a:cs typeface="Times New Roman" panose="02020603050405020304" pitchFamily="18" charset="0"/>
            </a:endParaRPr>
          </a:p>
          <a:p>
            <a:pPr marL="0" lvl="0" indent="0"/>
            <a:endParaRPr lang="en-US" altLang="en-US" sz="1500" i="0" dirty="0">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endParaRPr lang="en-US" altLang="en-US" sz="1500" i="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531E27A5-200E-046E-8325-A9E0C3B1F23C}"/>
              </a:ext>
            </a:extLst>
          </p:cNvPr>
          <p:cNvCxnSpPr>
            <a:cxnSpLocks/>
          </p:cNvCxnSpPr>
          <p:nvPr/>
        </p:nvCxnSpPr>
        <p:spPr>
          <a:xfrm>
            <a:off x="5780545" y="2214617"/>
            <a:ext cx="26218" cy="4853487"/>
          </a:xfrm>
          <a:prstGeom prst="line">
            <a:avLst/>
          </a:prstGeom>
          <a:ln w="38100">
            <a:solidFill>
              <a:srgbClr val="030A24"/>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501C4D12-EBBB-9B32-A9C8-069AD866A816}"/>
              </a:ext>
            </a:extLst>
          </p:cNvPr>
          <p:cNvSpPr txBox="1"/>
          <p:nvPr/>
        </p:nvSpPr>
        <p:spPr>
          <a:xfrm>
            <a:off x="6023198" y="2366141"/>
            <a:ext cx="6096000" cy="4093428"/>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3. </a:t>
            </a:r>
            <a:r>
              <a:rPr lang="en-US" sz="1500" b="1" dirty="0">
                <a:latin typeface="Times New Roman" panose="02020603050405020304" pitchFamily="18" charset="0"/>
                <a:cs typeface="Times New Roman" panose="02020603050405020304" pitchFamily="18" charset="0"/>
              </a:rPr>
              <a:t>Energy Performance Results :-</a:t>
            </a:r>
          </a:p>
          <a:p>
            <a:pPr lvl="0"/>
            <a:r>
              <a:rPr lang="en-US" sz="1500" dirty="0">
                <a:latin typeface="Times New Roman" panose="02020603050405020304" pitchFamily="18" charset="0"/>
                <a:cs typeface="Times New Roman" panose="02020603050405020304" pitchFamily="18" charset="0"/>
              </a:rPr>
              <a:t>A low SAP rating, reflecting poor energy efficiency.</a:t>
            </a:r>
          </a:p>
          <a:p>
            <a:pPr lvl="0"/>
            <a:r>
              <a:rPr lang="en-US" sz="1500" dirty="0">
                <a:latin typeface="Times New Roman" panose="02020603050405020304" pitchFamily="18" charset="0"/>
                <a:cs typeface="Times New Roman" panose="02020603050405020304" pitchFamily="18" charset="0"/>
              </a:rPr>
              <a:t>High heating demand, significantly above modern standards.</a:t>
            </a:r>
          </a:p>
          <a:p>
            <a:pPr lvl="0"/>
            <a:r>
              <a:rPr lang="en-US" sz="1500" dirty="0">
                <a:latin typeface="Times New Roman" panose="02020603050405020304" pitchFamily="18" charset="0"/>
                <a:cs typeface="Times New Roman" panose="02020603050405020304" pitchFamily="18" charset="0"/>
              </a:rPr>
              <a:t>Gas boiler inefficiency, with uneven heat distribution across rooms</a:t>
            </a:r>
          </a:p>
          <a:p>
            <a:pPr lvl="0"/>
            <a:r>
              <a:rPr lang="en-US" sz="1500" dirty="0">
                <a:latin typeface="Times New Roman" panose="02020603050405020304" pitchFamily="18" charset="0"/>
                <a:cs typeface="Times New Roman" panose="02020603050405020304" pitchFamily="18" charset="0"/>
              </a:rPr>
              <a:t>Limited potential for renewable technologies without electrical upgrades.</a:t>
            </a:r>
          </a:p>
          <a:p>
            <a:r>
              <a:rPr lang="en-US" sz="1500" b="1" dirty="0">
                <a:latin typeface="Times New Roman" panose="02020603050405020304" pitchFamily="18" charset="0"/>
                <a:cs typeface="Times New Roman" panose="02020603050405020304" pitchFamily="18" charset="0"/>
              </a:rPr>
              <a:t>4. Budget and Cost‑Benefit Outcomes :-</a:t>
            </a:r>
          </a:p>
          <a:p>
            <a:pPr lvl="0"/>
            <a:r>
              <a:rPr lang="en-US" sz="1500" dirty="0">
                <a:latin typeface="Times New Roman" panose="02020603050405020304" pitchFamily="18" charset="0"/>
                <a:cs typeface="Times New Roman" panose="02020603050405020304" pitchFamily="18" charset="0"/>
              </a:rPr>
              <a:t>The available budget is insufficient for a full deep retrofit.</a:t>
            </a:r>
          </a:p>
          <a:p>
            <a:pPr lvl="0"/>
            <a:r>
              <a:rPr lang="en-US" sz="1500" dirty="0">
                <a:latin typeface="Times New Roman" panose="02020603050405020304" pitchFamily="18" charset="0"/>
                <a:cs typeface="Times New Roman" panose="02020603050405020304" pitchFamily="18" charset="0"/>
              </a:rPr>
              <a:t>External wall insulation and heat pumps exceed current funding limits.</a:t>
            </a:r>
          </a:p>
          <a:p>
            <a:pPr lvl="0"/>
            <a:r>
              <a:rPr lang="en-US" sz="1500" dirty="0">
                <a:latin typeface="Times New Roman" panose="02020603050405020304" pitchFamily="18" charset="0"/>
                <a:cs typeface="Times New Roman" panose="02020603050405020304" pitchFamily="18" charset="0"/>
              </a:rPr>
              <a:t>Low‑cost, high‑impact measures (loft insulation, draught‑proofing, </a:t>
            </a:r>
          </a:p>
          <a:p>
            <a:pPr lvl="0"/>
            <a:r>
              <a:rPr lang="en-US" sz="1500" dirty="0">
                <a:latin typeface="Times New Roman" panose="02020603050405020304" pitchFamily="18" charset="0"/>
                <a:cs typeface="Times New Roman" panose="02020603050405020304" pitchFamily="18" charset="0"/>
              </a:rPr>
              <a:t>ventilation upgrades) offer the best initial return.</a:t>
            </a:r>
          </a:p>
          <a:p>
            <a:pPr lvl="0"/>
            <a:r>
              <a:rPr lang="en-US" sz="1500" dirty="0">
                <a:latin typeface="Times New Roman" panose="02020603050405020304" pitchFamily="18" charset="0"/>
                <a:cs typeface="Times New Roman" panose="02020603050405020304" pitchFamily="18" charset="0"/>
              </a:rPr>
              <a:t>A phased retrofit approach is the most realistic option.</a:t>
            </a:r>
          </a:p>
          <a:p>
            <a:r>
              <a:rPr lang="en-US" sz="1500" b="1" dirty="0">
                <a:latin typeface="Times New Roman" panose="02020603050405020304" pitchFamily="18" charset="0"/>
                <a:cs typeface="Times New Roman" panose="02020603050405020304" pitchFamily="18" charset="0"/>
              </a:rPr>
              <a:t>5. Social Value Assessment Results :-</a:t>
            </a:r>
          </a:p>
          <a:p>
            <a:pPr lvl="0"/>
            <a:r>
              <a:rPr lang="en-US" sz="1500" dirty="0">
                <a:latin typeface="Times New Roman" panose="02020603050405020304" pitchFamily="18" charset="0"/>
                <a:cs typeface="Times New Roman" panose="02020603050405020304" pitchFamily="18" charset="0"/>
              </a:rPr>
              <a:t>Reducing moisture and improving insulation will enhance occupant health </a:t>
            </a:r>
          </a:p>
          <a:p>
            <a:pPr lvl="0"/>
            <a:r>
              <a:rPr lang="en-US" sz="1500" dirty="0">
                <a:latin typeface="Times New Roman" panose="02020603050405020304" pitchFamily="18" charset="0"/>
                <a:cs typeface="Times New Roman" panose="02020603050405020304" pitchFamily="18" charset="0"/>
              </a:rPr>
              <a:t>and comfort.</a:t>
            </a:r>
          </a:p>
          <a:p>
            <a:pPr lvl="0"/>
            <a:r>
              <a:rPr lang="en-US" sz="1500" dirty="0">
                <a:latin typeface="Times New Roman" panose="02020603050405020304" pitchFamily="18" charset="0"/>
                <a:cs typeface="Times New Roman" panose="02020603050405020304" pitchFamily="18" charset="0"/>
              </a:rPr>
              <a:t>Retrofit works can support local employment and training.</a:t>
            </a:r>
          </a:p>
          <a:p>
            <a:pPr lvl="0"/>
            <a:r>
              <a:rPr lang="en-US" sz="1500" dirty="0">
                <a:latin typeface="Times New Roman" panose="02020603050405020304" pitchFamily="18" charset="0"/>
                <a:cs typeface="Times New Roman" panose="02020603050405020304" pitchFamily="18" charset="0"/>
              </a:rPr>
              <a:t>Improved indoor conditions contribute to better wellbeing and long‑term </a:t>
            </a:r>
          </a:p>
          <a:p>
            <a:pPr lvl="0"/>
            <a:r>
              <a:rPr lang="en-US" sz="1500" dirty="0">
                <a:latin typeface="Times New Roman" panose="02020603050405020304" pitchFamily="18" charset="0"/>
                <a:cs typeface="Times New Roman" panose="02020603050405020304" pitchFamily="18" charset="0"/>
              </a:rPr>
              <a:t>Resilience.</a:t>
            </a:r>
          </a:p>
        </p:txBody>
      </p:sp>
      <p:sp>
        <p:nvSpPr>
          <p:cNvPr id="10" name="TextBox 9">
            <a:extLst>
              <a:ext uri="{FF2B5EF4-FFF2-40B4-BE49-F238E27FC236}">
                <a16:creationId xmlns:a16="http://schemas.microsoft.com/office/drawing/2014/main" id="{57DE1385-D741-96D7-0676-FC79A70A4A71}"/>
              </a:ext>
            </a:extLst>
          </p:cNvPr>
          <p:cNvSpPr txBox="1"/>
          <p:nvPr/>
        </p:nvSpPr>
        <p:spPr>
          <a:xfrm>
            <a:off x="0" y="1190446"/>
            <a:ext cx="12160141" cy="1022459"/>
          </a:xfrm>
          <a:prstGeom prst="rect">
            <a:avLst/>
          </a:prstGeom>
          <a:noFill/>
        </p:spPr>
        <p:txBody>
          <a:bodyPr wrap="square">
            <a:spAutoFit/>
          </a:bodyPr>
          <a:lstStyle/>
          <a:p>
            <a:pPr marL="0" marR="0">
              <a:lnSpc>
                <a:spcPct val="115000"/>
              </a:lnSpc>
              <a:spcAft>
                <a:spcPts val="1000"/>
              </a:spcAft>
              <a:buNone/>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The assessment of the 1970s semi‑detached council house revealed several significant findings relating to its current performance, moisture behavior, energy efficiency, and suitability for low‑carbon retrofit. These results highlight the areas requiring the most    urgent attention and form the basis for developing an effective retrofit strategy.</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27678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609521" y="261442"/>
            <a:ext cx="10971372" cy="798753"/>
          </a:xfrm>
        </p:spPr>
        <p:txBody>
          <a:bodyPr>
            <a:normAutofit/>
          </a:bodyPr>
          <a:lstStyle/>
          <a:p>
            <a:pPr algn="ctr"/>
            <a:r>
              <a:rPr lang="en-US" altLang="en-US" dirty="0">
                <a:latin typeface="Times New Roman" panose="02020603050405020304" pitchFamily="18" charset="0"/>
                <a:cs typeface="Times New Roman" panose="02020603050405020304" pitchFamily="18" charset="0"/>
              </a:rPr>
              <a:t>Discussion</a:t>
            </a:r>
          </a:p>
        </p:txBody>
      </p:sp>
      <p:sp>
        <p:nvSpPr>
          <p:cNvPr id="6" name="내용 개체 틀 5"/>
          <p:cNvSpPr>
            <a:spLocks noGrp="1"/>
          </p:cNvSpPr>
          <p:nvPr>
            <p:ph idx="1"/>
          </p:nvPr>
        </p:nvSpPr>
        <p:spPr>
          <a:xfrm>
            <a:off x="46534" y="1341562"/>
            <a:ext cx="10971372" cy="3888432"/>
          </a:xfrm>
        </p:spPr>
        <p:txBody>
          <a:bodyPr>
            <a:noAutofit/>
          </a:bodyPr>
          <a:lstStyle/>
          <a:p>
            <a:pPr>
              <a:buFont typeface="Wingdings" panose="05000000000000000000" pitchFamily="2" charset="2"/>
              <a:buChar char="q"/>
            </a:pPr>
            <a:r>
              <a:rPr lang="en-US" altLang="en-US" sz="1800" i="0" dirty="0">
                <a:latin typeface="Times New Roman" panose="02020603050405020304" pitchFamily="18" charset="0"/>
                <a:cs typeface="Times New Roman" panose="02020603050405020304" pitchFamily="18" charset="0"/>
              </a:rPr>
              <a:t>The results highlight the need for a </a:t>
            </a:r>
            <a:r>
              <a:rPr lang="en-US" altLang="en-US" sz="1800" b="1" i="0" dirty="0">
                <a:latin typeface="Times New Roman" panose="02020603050405020304" pitchFamily="18" charset="0"/>
                <a:cs typeface="Times New Roman" panose="02020603050405020304" pitchFamily="18" charset="0"/>
              </a:rPr>
              <a:t>fabric‑first, moisture‑aware retrofit strategy</a:t>
            </a:r>
            <a:r>
              <a:rPr lang="en-US" altLang="en-US" sz="1800" i="0" dirty="0">
                <a:latin typeface="Times New Roman" panose="02020603050405020304" pitchFamily="18" charset="0"/>
                <a:cs typeface="Times New Roman" panose="02020603050405020304" pitchFamily="18" charset="0"/>
              </a:rPr>
              <a:t>, consistent with PAS </a:t>
            </a:r>
          </a:p>
          <a:p>
            <a:r>
              <a:rPr lang="en-US" altLang="en-US" sz="1800" i="0" dirty="0">
                <a:latin typeface="Times New Roman" panose="02020603050405020304" pitchFamily="18" charset="0"/>
                <a:cs typeface="Times New Roman" panose="02020603050405020304" pitchFamily="18" charset="0"/>
              </a:rPr>
              <a:t>2035 guidance (PAS 2035:2019, 2019).</a:t>
            </a:r>
          </a:p>
          <a:p>
            <a:pPr>
              <a:buFont typeface="Wingdings" panose="05000000000000000000" pitchFamily="2" charset="2"/>
              <a:buChar char="q"/>
            </a:pPr>
            <a:r>
              <a:rPr lang="en-US" altLang="en-US" sz="1800" i="0" dirty="0">
                <a:latin typeface="Times New Roman" panose="02020603050405020304" pitchFamily="18" charset="0"/>
                <a:cs typeface="Times New Roman" panose="02020603050405020304" pitchFamily="18" charset="0"/>
              </a:rPr>
              <a:t> Moisture issues must be addressed before insulation upgrades to avoid worsening damp, aligning </a:t>
            </a:r>
          </a:p>
          <a:p>
            <a:pPr marL="0" indent="0"/>
            <a:r>
              <a:rPr lang="en-US" altLang="en-US" sz="1800" i="0" dirty="0">
                <a:latin typeface="Times New Roman" panose="02020603050405020304" pitchFamily="18" charset="0"/>
                <a:cs typeface="Times New Roman" panose="02020603050405020304" pitchFamily="18" charset="0"/>
              </a:rPr>
              <a:t>with Energy Saving Trust recommendations.</a:t>
            </a:r>
          </a:p>
          <a:p>
            <a:pPr>
              <a:buFont typeface="Wingdings" panose="05000000000000000000" pitchFamily="2" charset="2"/>
              <a:buChar char="q"/>
            </a:pPr>
            <a:r>
              <a:rPr lang="en-US" altLang="en-US" sz="1800" i="0" dirty="0">
                <a:latin typeface="Times New Roman" panose="02020603050405020304" pitchFamily="18" charset="0"/>
                <a:cs typeface="Times New Roman" panose="02020603050405020304" pitchFamily="18" charset="0"/>
              </a:rPr>
              <a:t>Budget constraints mean that a phased approach is necessary, focusing first on low‑cost, high‑impact </a:t>
            </a:r>
          </a:p>
          <a:p>
            <a:r>
              <a:rPr lang="en-US" altLang="en-US" sz="1800" i="0" dirty="0">
                <a:latin typeface="Times New Roman" panose="02020603050405020304" pitchFamily="18" charset="0"/>
                <a:cs typeface="Times New Roman" panose="02020603050405020304" pitchFamily="18" charset="0"/>
              </a:rPr>
              <a:t>measures such as ventilation upgrades, loft insulation, and draught‑proofing.</a:t>
            </a:r>
          </a:p>
          <a:p>
            <a:pPr>
              <a:buFont typeface="Wingdings" panose="05000000000000000000" pitchFamily="2" charset="2"/>
              <a:buChar char="q"/>
            </a:pPr>
            <a:r>
              <a:rPr lang="en-US" altLang="en-US" sz="1800" i="0" dirty="0">
                <a:latin typeface="Times New Roman" panose="02020603050405020304" pitchFamily="18" charset="0"/>
                <a:cs typeface="Times New Roman" panose="02020603050405020304" pitchFamily="18" charset="0"/>
              </a:rPr>
              <a:t>The semi‑detached layout requires neighbor coordination, which is a common challenge in UK retrofit </a:t>
            </a:r>
          </a:p>
          <a:p>
            <a:r>
              <a:rPr lang="en-US" altLang="en-US" sz="1800" i="0" dirty="0">
                <a:latin typeface="Times New Roman" panose="02020603050405020304" pitchFamily="18" charset="0"/>
                <a:cs typeface="Times New Roman" panose="02020603050405020304" pitchFamily="18" charset="0"/>
              </a:rPr>
              <a:t>projects.</a:t>
            </a:r>
          </a:p>
          <a:p>
            <a:pPr>
              <a:buFont typeface="Wingdings" panose="05000000000000000000" pitchFamily="2" charset="2"/>
              <a:buChar char="q"/>
            </a:pPr>
            <a:r>
              <a:rPr lang="en-US" altLang="en-US" sz="1800" i="0" dirty="0">
                <a:latin typeface="Times New Roman" panose="02020603050405020304" pitchFamily="18" charset="0"/>
                <a:cs typeface="Times New Roman" panose="02020603050405020304" pitchFamily="18" charset="0"/>
              </a:rPr>
              <a:t>Social value considerations—such as reducing fuel poverty and improving health—are central to the</a:t>
            </a:r>
          </a:p>
          <a:p>
            <a:r>
              <a:rPr lang="en-US" altLang="en-US" sz="1800" i="0" dirty="0">
                <a:latin typeface="Times New Roman" panose="02020603050405020304" pitchFamily="18" charset="0"/>
                <a:cs typeface="Times New Roman" panose="02020603050405020304" pitchFamily="18" charset="0"/>
              </a:rPr>
              <a:t> retrofit strategy and align with national social value principles. </a:t>
            </a:r>
          </a:p>
          <a:p>
            <a:endParaRPr lang="en-US" altLang="en-US" dirty="0">
              <a:latin typeface="+mn-lt"/>
            </a:endParaRPr>
          </a:p>
        </p:txBody>
      </p:sp>
      <p:sp>
        <p:nvSpPr>
          <p:cNvPr id="4" name="Oval 3">
            <a:extLst>
              <a:ext uri="{FF2B5EF4-FFF2-40B4-BE49-F238E27FC236}">
                <a16:creationId xmlns:a16="http://schemas.microsoft.com/office/drawing/2014/main" id="{E6A9E947-4F44-E086-BF3C-98A984DFB858}"/>
              </a:ext>
            </a:extLst>
          </p:cNvPr>
          <p:cNvSpPr/>
          <p:nvPr/>
        </p:nvSpPr>
        <p:spPr>
          <a:xfrm>
            <a:off x="262558" y="5661406"/>
            <a:ext cx="1584175" cy="94403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highlight>
                  <a:srgbClr val="FBFBFB"/>
                </a:highlight>
                <a:latin typeface="+mj-lt"/>
              </a:rPr>
              <a:t>Fabric-First Initiative</a:t>
            </a:r>
          </a:p>
        </p:txBody>
      </p:sp>
      <p:sp>
        <p:nvSpPr>
          <p:cNvPr id="5" name="Oval 4">
            <a:extLst>
              <a:ext uri="{FF2B5EF4-FFF2-40B4-BE49-F238E27FC236}">
                <a16:creationId xmlns:a16="http://schemas.microsoft.com/office/drawing/2014/main" id="{A688A793-C958-6474-A520-A7B1D921570A}"/>
              </a:ext>
            </a:extLst>
          </p:cNvPr>
          <p:cNvSpPr/>
          <p:nvPr/>
        </p:nvSpPr>
        <p:spPr>
          <a:xfrm>
            <a:off x="2350790" y="5661406"/>
            <a:ext cx="1224136" cy="91517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highlight>
                  <a:srgbClr val="FBFBFB"/>
                </a:highlight>
                <a:latin typeface="+mj-lt"/>
              </a:rPr>
              <a:t>Building System</a:t>
            </a:r>
          </a:p>
        </p:txBody>
      </p:sp>
      <p:sp>
        <p:nvSpPr>
          <p:cNvPr id="7" name="Oval 6">
            <a:extLst>
              <a:ext uri="{FF2B5EF4-FFF2-40B4-BE49-F238E27FC236}">
                <a16:creationId xmlns:a16="http://schemas.microsoft.com/office/drawing/2014/main" id="{04C1A074-9054-4970-586C-D85884D67CD0}"/>
              </a:ext>
            </a:extLst>
          </p:cNvPr>
          <p:cNvSpPr/>
          <p:nvPr/>
        </p:nvSpPr>
        <p:spPr>
          <a:xfrm>
            <a:off x="4078982" y="5661406"/>
            <a:ext cx="1584176" cy="1042981"/>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highlight>
                  <a:srgbClr val="FBFBFB"/>
                </a:highlight>
                <a:latin typeface="+mj-lt"/>
              </a:rPr>
              <a:t>Energy </a:t>
            </a:r>
          </a:p>
          <a:p>
            <a:pPr algn="ctr"/>
            <a:r>
              <a:rPr lang="en-US" sz="1500" dirty="0">
                <a:solidFill>
                  <a:schemeClr val="tx1"/>
                </a:solidFill>
                <a:highlight>
                  <a:srgbClr val="FBFBFB"/>
                </a:highlight>
                <a:latin typeface="+mj-lt"/>
              </a:rPr>
              <a:t>Generation</a:t>
            </a:r>
          </a:p>
        </p:txBody>
      </p:sp>
      <p:sp>
        <p:nvSpPr>
          <p:cNvPr id="8" name="Oval 7">
            <a:extLst>
              <a:ext uri="{FF2B5EF4-FFF2-40B4-BE49-F238E27FC236}">
                <a16:creationId xmlns:a16="http://schemas.microsoft.com/office/drawing/2014/main" id="{6100D695-EA73-1FB2-7863-9D95D173FF10}"/>
              </a:ext>
            </a:extLst>
          </p:cNvPr>
          <p:cNvSpPr/>
          <p:nvPr/>
        </p:nvSpPr>
        <p:spPr>
          <a:xfrm>
            <a:off x="6167214" y="5661406"/>
            <a:ext cx="1440160" cy="94403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highlight>
                  <a:srgbClr val="FBFBFB"/>
                </a:highlight>
                <a:latin typeface="Calibri (Headings)"/>
              </a:rPr>
              <a:t>Budget</a:t>
            </a:r>
          </a:p>
        </p:txBody>
      </p:sp>
      <p:sp>
        <p:nvSpPr>
          <p:cNvPr id="9" name="Oval 8">
            <a:extLst>
              <a:ext uri="{FF2B5EF4-FFF2-40B4-BE49-F238E27FC236}">
                <a16:creationId xmlns:a16="http://schemas.microsoft.com/office/drawing/2014/main" id="{CA1F2CD1-240C-7E90-6F22-AC40AC7E3E75}"/>
              </a:ext>
            </a:extLst>
          </p:cNvPr>
          <p:cNvSpPr/>
          <p:nvPr/>
        </p:nvSpPr>
        <p:spPr>
          <a:xfrm>
            <a:off x="8111430" y="5661406"/>
            <a:ext cx="1872208" cy="85696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highlight>
                  <a:srgbClr val="FBFBFB"/>
                </a:highlight>
                <a:latin typeface="+mj-lt"/>
              </a:rPr>
              <a:t>Social </a:t>
            </a:r>
          </a:p>
          <a:p>
            <a:pPr algn="ctr"/>
            <a:r>
              <a:rPr lang="en-US" sz="1500" dirty="0">
                <a:solidFill>
                  <a:schemeClr val="tx1"/>
                </a:solidFill>
                <a:highlight>
                  <a:srgbClr val="FBFBFB"/>
                </a:highlight>
                <a:latin typeface="+mj-lt"/>
              </a:rPr>
              <a:t>Value </a:t>
            </a:r>
          </a:p>
          <a:p>
            <a:pPr algn="ctr"/>
            <a:r>
              <a:rPr lang="en-US" sz="1500" dirty="0">
                <a:solidFill>
                  <a:schemeClr val="tx1"/>
                </a:solidFill>
                <a:highlight>
                  <a:srgbClr val="FBFBFB"/>
                </a:highlight>
                <a:latin typeface="+mj-lt"/>
              </a:rPr>
              <a:t>Consideration</a:t>
            </a:r>
          </a:p>
        </p:txBody>
      </p:sp>
      <p:sp>
        <p:nvSpPr>
          <p:cNvPr id="13" name="Arrow: Right 12">
            <a:extLst>
              <a:ext uri="{FF2B5EF4-FFF2-40B4-BE49-F238E27FC236}">
                <a16:creationId xmlns:a16="http://schemas.microsoft.com/office/drawing/2014/main" id="{144BB390-D931-ADB0-9749-089BCF89A228}"/>
              </a:ext>
            </a:extLst>
          </p:cNvPr>
          <p:cNvSpPr/>
          <p:nvPr/>
        </p:nvSpPr>
        <p:spPr>
          <a:xfrm>
            <a:off x="7679382" y="6094649"/>
            <a:ext cx="325964" cy="11053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5" name="Arrow: Right 14">
            <a:extLst>
              <a:ext uri="{FF2B5EF4-FFF2-40B4-BE49-F238E27FC236}">
                <a16:creationId xmlns:a16="http://schemas.microsoft.com/office/drawing/2014/main" id="{D3A4FE17-4DCA-BDE9-4927-D65DDCC2D5D1}"/>
              </a:ext>
            </a:extLst>
          </p:cNvPr>
          <p:cNvSpPr/>
          <p:nvPr/>
        </p:nvSpPr>
        <p:spPr>
          <a:xfrm>
            <a:off x="5795935" y="6110565"/>
            <a:ext cx="299271" cy="9461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6" name="Arrow: Right 15">
            <a:extLst>
              <a:ext uri="{FF2B5EF4-FFF2-40B4-BE49-F238E27FC236}">
                <a16:creationId xmlns:a16="http://schemas.microsoft.com/office/drawing/2014/main" id="{D3610621-5210-9267-CFA8-C5E1D60871A9}"/>
              </a:ext>
            </a:extLst>
          </p:cNvPr>
          <p:cNvSpPr/>
          <p:nvPr/>
        </p:nvSpPr>
        <p:spPr>
          <a:xfrm flipV="1">
            <a:off x="3654362" y="6089888"/>
            <a:ext cx="291843" cy="14351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7" name="Arrow: Right 16">
            <a:extLst>
              <a:ext uri="{FF2B5EF4-FFF2-40B4-BE49-F238E27FC236}">
                <a16:creationId xmlns:a16="http://schemas.microsoft.com/office/drawing/2014/main" id="{77DEAD1B-0E48-61E0-2353-BE6174B54E8F}"/>
              </a:ext>
            </a:extLst>
          </p:cNvPr>
          <p:cNvSpPr/>
          <p:nvPr/>
        </p:nvSpPr>
        <p:spPr>
          <a:xfrm>
            <a:off x="1918742" y="6061664"/>
            <a:ext cx="288033" cy="14351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1440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pPr algn="ctr"/>
            <a:r>
              <a:rPr lang="en-US" altLang="en-US" dirty="0">
                <a:latin typeface="Times New Roman" panose="02020603050405020304" pitchFamily="18" charset="0"/>
                <a:cs typeface="Times New Roman" panose="02020603050405020304" pitchFamily="18" charset="0"/>
              </a:rPr>
              <a:t>Conclusion</a:t>
            </a:r>
            <a:endParaRPr lang="ko-KR" altLang="en-US" sz="3600" dirty="0">
              <a:latin typeface="Times New Roman" panose="02020603050405020304" pitchFamily="18" charset="0"/>
              <a:cs typeface="Times New Roman" panose="02020603050405020304" pitchFamily="18" charset="0"/>
            </a:endParaRPr>
          </a:p>
        </p:txBody>
      </p:sp>
      <p:sp>
        <p:nvSpPr>
          <p:cNvPr id="6" name="내용 개체 틀 5"/>
          <p:cNvSpPr>
            <a:spLocks noGrp="1"/>
          </p:cNvSpPr>
          <p:nvPr>
            <p:ph idx="1"/>
          </p:nvPr>
        </p:nvSpPr>
        <p:spPr/>
        <p:txBody>
          <a:bodyPr>
            <a:normAutofit/>
          </a:bodyPr>
          <a:lstStyle/>
          <a:p>
            <a:r>
              <a:rPr lang="en-US" altLang="en-US" dirty="0">
                <a:latin typeface="Times New Roman" panose="02020603050405020304" pitchFamily="18" charset="0"/>
                <a:cs typeface="Times New Roman" panose="02020603050405020304" pitchFamily="18" charset="0"/>
              </a:rPr>
              <a:t>Retrofitting a 1970s semi‑detached council house presents technical, financial, and social challenges.</a:t>
            </a:r>
          </a:p>
          <a:p>
            <a:r>
              <a:rPr lang="en-US" altLang="en-US" dirty="0">
                <a:latin typeface="Times New Roman" panose="02020603050405020304" pitchFamily="18" charset="0"/>
                <a:cs typeface="Times New Roman" panose="02020603050405020304" pitchFamily="18" charset="0"/>
              </a:rPr>
              <a:t> However, by adopting a phased, fabric‑first approach that prioritizes moisture control, ventilation, and </a:t>
            </a:r>
          </a:p>
          <a:p>
            <a:r>
              <a:rPr lang="en-US" altLang="en-US" dirty="0">
                <a:latin typeface="Times New Roman" panose="02020603050405020304" pitchFamily="18" charset="0"/>
                <a:cs typeface="Times New Roman" panose="02020603050405020304" pitchFamily="18" charset="0"/>
              </a:rPr>
              <a:t>cost‑effective energy improvements, meaningful progress can be achieved even within budget limitation</a:t>
            </a:r>
          </a:p>
          <a:p>
            <a:r>
              <a:rPr lang="en-US" altLang="en-US" dirty="0">
                <a:latin typeface="Times New Roman" panose="02020603050405020304" pitchFamily="18" charset="0"/>
                <a:cs typeface="Times New Roman" panose="02020603050405020304" pitchFamily="18" charset="0"/>
              </a:rPr>
              <a:t>The project demonstrates that low‑carbon retrofit is not only about reducing emissions but also about </a:t>
            </a:r>
          </a:p>
          <a:p>
            <a:r>
              <a:rPr lang="en-US" altLang="en-US" dirty="0">
                <a:latin typeface="Times New Roman" panose="02020603050405020304" pitchFamily="18" charset="0"/>
                <a:cs typeface="Times New Roman" panose="02020603050405020304" pitchFamily="18" charset="0"/>
              </a:rPr>
              <a:t>improving comfort, health, and social wellbeing. With careful planning and resident‑centered delivery, </a:t>
            </a:r>
          </a:p>
          <a:p>
            <a:r>
              <a:rPr lang="en-US" altLang="en-US" dirty="0">
                <a:latin typeface="Times New Roman" panose="02020603050405020304" pitchFamily="18" charset="0"/>
                <a:cs typeface="Times New Roman" panose="02020603050405020304" pitchFamily="18" charset="0"/>
              </a:rPr>
              <a:t>the home can move toward a sustainable, low‑energy future. The discussion emphasizes that successful </a:t>
            </a:r>
          </a:p>
          <a:p>
            <a:r>
              <a:rPr lang="en-US" altLang="en-US" dirty="0">
                <a:latin typeface="Times New Roman" panose="02020603050405020304" pitchFamily="18" charset="0"/>
                <a:cs typeface="Times New Roman" panose="02020603050405020304" pitchFamily="18" charset="0"/>
              </a:rPr>
              <a:t>retrofit is not solely a technical exercise. It requires engagement with residents, coordinate with </a:t>
            </a:r>
          </a:p>
          <a:p>
            <a:r>
              <a:rPr lang="en-US" altLang="en-US" dirty="0">
                <a:latin typeface="Times New Roman" panose="02020603050405020304" pitchFamily="18" charset="0"/>
                <a:cs typeface="Times New Roman" panose="02020603050405020304" pitchFamily="18" charset="0"/>
              </a:rPr>
              <a:t>neighboring properties, and consideration of long‑term community benefits.</a:t>
            </a:r>
            <a:r>
              <a:rPr lang="en-US" kern="0" dirty="0">
                <a:effectLst/>
                <a:latin typeface="Times New Roman" panose="02020603050405020304" pitchFamily="18" charset="0"/>
                <a:ea typeface="Times New Roman" panose="02020603050405020304" pitchFamily="18" charset="0"/>
                <a:cs typeface="Times New Roman" panose="02020603050405020304" pitchFamily="18" charset="0"/>
              </a:rPr>
              <a:t> </a:t>
            </a:r>
          </a:p>
          <a:p>
            <a:r>
              <a:rPr lang="en-US" altLang="en-US" dirty="0">
                <a:latin typeface="Times New Roman" panose="02020603050405020304" pitchFamily="18" charset="0"/>
                <a:cs typeface="Times New Roman" panose="02020603050405020304" pitchFamily="18" charset="0"/>
              </a:rPr>
              <a:t>Overall, the study demonstrates that while retrofitting older housing stock presents significant challenges,</a:t>
            </a:r>
          </a:p>
          <a:p>
            <a:r>
              <a:rPr lang="en-US" altLang="en-US" dirty="0">
                <a:latin typeface="Times New Roman" panose="02020603050405020304" pitchFamily="18" charset="0"/>
                <a:cs typeface="Times New Roman" panose="02020603050405020304" pitchFamily="18" charset="0"/>
              </a:rPr>
              <a:t> it also offers substantial opportunities. With thoughtful planning, realistic budgeting, and a commitment</a:t>
            </a:r>
          </a:p>
          <a:p>
            <a:r>
              <a:rPr lang="en-US" altLang="en-US" dirty="0">
                <a:latin typeface="Times New Roman" panose="02020603050405020304" pitchFamily="18" charset="0"/>
                <a:cs typeface="Times New Roman" panose="02020603050405020304" pitchFamily="18" charset="0"/>
              </a:rPr>
              <a:t> to social value, even modest interventions can set the foundation for a resilient, low‑carbon home that</a:t>
            </a:r>
          </a:p>
          <a:p>
            <a:r>
              <a:rPr lang="en-US" altLang="en-US" dirty="0">
                <a:latin typeface="Times New Roman" panose="02020603050405020304" pitchFamily="18" charset="0"/>
                <a:cs typeface="Times New Roman" panose="02020603050405020304" pitchFamily="18" charset="0"/>
              </a:rPr>
              <a:t> meets the needs of both present and future generations.</a:t>
            </a:r>
          </a:p>
          <a:p>
            <a:pPr lvl="0"/>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pPr algn="ctr"/>
            <a:r>
              <a:rPr lang="en-US" altLang="en-US" dirty="0">
                <a:latin typeface="Times New Roman" panose="02020603050405020304" pitchFamily="18" charset="0"/>
                <a:cs typeface="Times New Roman" panose="02020603050405020304" pitchFamily="18" charset="0"/>
              </a:rPr>
              <a:t>References </a:t>
            </a:r>
            <a:endParaRPr lang="ko-KR" altLang="en-US" sz="3600" dirty="0">
              <a:latin typeface="Times New Roman" panose="02020603050405020304" pitchFamily="18" charset="0"/>
              <a:cs typeface="Times New Roman" panose="02020603050405020304" pitchFamily="18" charset="0"/>
            </a:endParaRPr>
          </a:p>
        </p:txBody>
      </p:sp>
      <p:sp>
        <p:nvSpPr>
          <p:cNvPr id="6" name="내용 개체 틀 5"/>
          <p:cNvSpPr>
            <a:spLocks noGrp="1"/>
          </p:cNvSpPr>
          <p:nvPr>
            <p:ph idx="1"/>
          </p:nvPr>
        </p:nvSpPr>
        <p:spPr>
          <a:xfrm>
            <a:off x="609520" y="1629594"/>
            <a:ext cx="10971372" cy="4824535"/>
          </a:xfrm>
        </p:spPr>
        <p:txBody>
          <a:bodyPr>
            <a:noAutofit/>
          </a:bodyPr>
          <a:lstStyle/>
          <a:p>
            <a:r>
              <a:rPr lang="en-US" altLang="en-US" sz="1800" b="1" i="0" dirty="0">
                <a:latin typeface="Times New Roman" panose="02020603050405020304" pitchFamily="18" charset="0"/>
                <a:cs typeface="Times New Roman" panose="02020603050405020304" pitchFamily="18" charset="0"/>
              </a:rPr>
              <a:t>1.BEIS. (2021). Heat and buildings strategy. UK Department for Business, Energy &amp; Industrial Strategy.</a:t>
            </a:r>
          </a:p>
          <a:p>
            <a:r>
              <a:rPr lang="en-US" altLang="en-US" sz="1800" b="1" i="0" dirty="0">
                <a:latin typeface="Times New Roman" panose="02020603050405020304" pitchFamily="18" charset="0"/>
                <a:cs typeface="Times New Roman" panose="02020603050405020304" pitchFamily="18" charset="0"/>
              </a:rPr>
              <a:t>2.BRE. (2016). SAP 2012: The government’s standard assessment procedure for energy rating of </a:t>
            </a:r>
          </a:p>
          <a:p>
            <a:r>
              <a:rPr lang="en-US" altLang="en-US" sz="1800" b="1" i="0" dirty="0">
                <a:latin typeface="Times New Roman" panose="02020603050405020304" pitchFamily="18" charset="0"/>
                <a:cs typeface="Times New Roman" panose="02020603050405020304" pitchFamily="18" charset="0"/>
              </a:rPr>
              <a:t>dwellings. </a:t>
            </a:r>
          </a:p>
          <a:p>
            <a:r>
              <a:rPr lang="en-US" altLang="en-US" sz="1800" b="1" i="0" dirty="0">
                <a:latin typeface="Times New Roman" panose="02020603050405020304" pitchFamily="18" charset="0"/>
                <a:cs typeface="Times New Roman" panose="02020603050405020304" pitchFamily="18" charset="0"/>
              </a:rPr>
              <a:t>3.CIBSE. (2020). CIBSE guide A: Environmental design. Chartered Institution of Building Services Engineer.</a:t>
            </a:r>
          </a:p>
          <a:p>
            <a:r>
              <a:rPr lang="en-US" altLang="en-US" sz="1800" b="1" i="0" dirty="0">
                <a:latin typeface="Times New Roman" panose="02020603050405020304" pitchFamily="18" charset="0"/>
                <a:cs typeface="Times New Roman" panose="02020603050405020304" pitchFamily="18" charset="0"/>
              </a:rPr>
              <a:t>4.Energy Saving Trust. (2022). Moisture, ventilation and energy efficiency in homes. Energy Saving Trust.</a:t>
            </a:r>
          </a:p>
          <a:p>
            <a:r>
              <a:rPr lang="en-US" altLang="en-US" sz="1800" b="1" i="0" dirty="0">
                <a:latin typeface="Times New Roman" panose="02020603050405020304" pitchFamily="18" charset="0"/>
                <a:cs typeface="Times New Roman" panose="02020603050405020304" pitchFamily="18" charset="0"/>
              </a:rPr>
              <a:t>5.LETI. (2021). LETI retrofit guide. London Energy Transformation Initiative</a:t>
            </a:r>
          </a:p>
          <a:p>
            <a:r>
              <a:rPr lang="en-US" altLang="en-US" sz="1800" b="1" i="0" dirty="0">
                <a:latin typeface="Times New Roman" panose="02020603050405020304" pitchFamily="18" charset="0"/>
                <a:cs typeface="Times New Roman" panose="02020603050405020304" pitchFamily="18" charset="0"/>
              </a:rPr>
              <a:t>6.NICE. (2015). Excess winter deaths and illness and the health risks associated with cold homes. </a:t>
            </a:r>
          </a:p>
          <a:p>
            <a:r>
              <a:rPr lang="en-US" altLang="en-US" sz="1800" b="1" i="0" dirty="0">
                <a:latin typeface="Times New Roman" panose="02020603050405020304" pitchFamily="18" charset="0"/>
                <a:cs typeface="Times New Roman" panose="02020603050405020304" pitchFamily="18" charset="0"/>
              </a:rPr>
              <a:t>7.PAS 2035:2019. (2019). Retrofitting dwellings for improved energy efficiency – Specification and </a:t>
            </a:r>
          </a:p>
          <a:p>
            <a:r>
              <a:rPr lang="en-US" altLang="en-US" sz="1800" b="1" i="0" dirty="0">
                <a:latin typeface="Times New Roman" panose="02020603050405020304" pitchFamily="18" charset="0"/>
                <a:cs typeface="Times New Roman" panose="02020603050405020304" pitchFamily="18" charset="0"/>
              </a:rPr>
              <a:t>8.guidance. British Standards Institution.</a:t>
            </a:r>
          </a:p>
          <a:p>
            <a:r>
              <a:rPr lang="en-US" altLang="en-US" sz="1800" b="1" i="0" dirty="0">
                <a:latin typeface="Times New Roman" panose="02020603050405020304" pitchFamily="18" charset="0"/>
                <a:cs typeface="Times New Roman" panose="02020603050405020304" pitchFamily="18" charset="0"/>
              </a:rPr>
              <a:t>9.RIBA. (2020). RIBA sustainable outcomes guide. Royal Institute of British Architects.</a:t>
            </a:r>
          </a:p>
          <a:p>
            <a:r>
              <a:rPr lang="en-US" altLang="en-US" sz="1800" b="1" i="0" dirty="0">
                <a:latin typeface="Times New Roman" panose="02020603050405020304" pitchFamily="18" charset="0"/>
                <a:cs typeface="Times New Roman" panose="02020603050405020304" pitchFamily="18" charset="0"/>
              </a:rPr>
              <a:t>10.Social Value UK. (2020). The principles of social value. Social Value International.</a:t>
            </a:r>
          </a:p>
          <a:p>
            <a:r>
              <a:rPr lang="en-US" altLang="en-US" sz="1800" b="1" i="0" dirty="0">
                <a:latin typeface="Times New Roman" panose="02020603050405020304" pitchFamily="18" charset="0"/>
                <a:cs typeface="Times New Roman" panose="02020603050405020304" pitchFamily="18" charset="0"/>
              </a:rPr>
              <a:t>11.UK Green Building Council. (2020). Building the case for net zero: Retrofit. </a:t>
            </a:r>
          </a:p>
          <a:p>
            <a:endParaRPr lang="en-US" altLang="en-US" sz="1800" b="1" i="0" dirty="0">
              <a:latin typeface="Times New Roman" panose="02020603050405020304" pitchFamily="18" charset="0"/>
              <a:cs typeface="Times New Roman" panose="02020603050405020304" pitchFamily="18" charset="0"/>
            </a:endParaRPr>
          </a:p>
          <a:p>
            <a:r>
              <a:rPr lang="en-US" altLang="en-US" sz="1050" dirty="0">
                <a:latin typeface="Times New Roman" panose="02020603050405020304" pitchFamily="18" charset="0"/>
                <a:cs typeface="Times New Roman" panose="02020603050405020304" pitchFamily="18" charset="0"/>
              </a:rPr>
              <a:t>Some of these references were sourced using Google AI and ChatGPT</a:t>
            </a:r>
          </a:p>
        </p:txBody>
      </p:sp>
    </p:spTree>
    <p:extLst>
      <p:ext uri="{BB962C8B-B14F-4D97-AF65-F5344CB8AC3E}">
        <p14:creationId xmlns:p14="http://schemas.microsoft.com/office/powerpoint/2010/main" val="42519249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제목 4"/>
          <p:cNvSpPr>
            <a:spLocks noGrp="1"/>
          </p:cNvSpPr>
          <p:nvPr>
            <p:ph type="ctrTitle"/>
          </p:nvPr>
        </p:nvSpPr>
        <p:spPr/>
        <p:txBody>
          <a:bodyPr/>
          <a:lstStyle/>
          <a:p>
            <a:r>
              <a:rPr lang="en-US" altLang="ko-KR" dirty="0">
                <a:latin typeface="Times New Roman" panose="02020603050405020304" pitchFamily="18" charset="0"/>
                <a:cs typeface="Times New Roman" panose="02020603050405020304" pitchFamily="18" charset="0"/>
              </a:rPr>
              <a:t>THANK YOU</a:t>
            </a:r>
            <a:endParaRPr lang="ko-KR" altLang="en-US" dirty="0">
              <a:latin typeface="Times New Roman" panose="02020603050405020304" pitchFamily="18"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사용자 지정 1">
      <a:majorFont>
        <a:latin typeface="Calibri"/>
        <a:ea typeface="맑은 고딕"/>
        <a:cs typeface=""/>
      </a:majorFont>
      <a:minorFont>
        <a:latin typeface="Calibri Light"/>
        <a:ea typeface="맑은 고딕"/>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13073</TotalTime>
  <Words>1062</Words>
  <Application>Microsoft Office PowerPoint</Application>
  <PresentationFormat>Custom</PresentationFormat>
  <Paragraphs>120</Paragraphs>
  <Slides>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9</vt:i4>
      </vt:variant>
    </vt:vector>
  </HeadingPairs>
  <TitlesOfParts>
    <vt:vector size="19" baseType="lpstr">
      <vt:lpstr>Wingdings</vt:lpstr>
      <vt:lpstr>굴림체</vt:lpstr>
      <vt:lpstr>Arial</vt:lpstr>
      <vt:lpstr>Calibri (Headings)</vt:lpstr>
      <vt:lpstr>Arial Black</vt:lpstr>
      <vt:lpstr>Noto Sans</vt:lpstr>
      <vt:lpstr>Calibri Light</vt:lpstr>
      <vt:lpstr>Times New Roman</vt:lpstr>
      <vt:lpstr>맑은 고딕</vt:lpstr>
      <vt:lpstr>Office 테마</vt:lpstr>
      <vt:lpstr>PowerPoint Presentation</vt:lpstr>
      <vt:lpstr>Introduction</vt:lpstr>
      <vt:lpstr>Existing Condition &amp;  Key Challenges</vt:lpstr>
      <vt:lpstr> Methods</vt:lpstr>
      <vt:lpstr>Results</vt:lpstr>
      <vt:lpstr>Discussion</vt:lpstr>
      <vt:lpstr>Conclusion</vt:lpstr>
      <vt:lpstr>References </vt:lpstr>
      <vt:lpstr>THANK YOU</vt:lpstr>
    </vt:vector>
  </TitlesOfParts>
  <Manager>Slide Members</Manager>
  <Company>YESFORM Co.,Ltd.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Members</dc:title>
  <dc:subject>Powerpoint Templates , Diagram, Chart, Google slides, Keynote</dc:subject>
  <dc:creator>Slide Members by HS.SEO</dc:creator>
  <cp:keywords>SlideMembers, ppt, PPT Templates, Presentation, Diagram, Chart, Yesform, Google slides, Keynote, Free Slides</cp:keywords>
  <dc:description>The copyright of this document is at Slide Members. Unauthorized copying may result in legal sanctions.</dc:description>
  <cp:lastModifiedBy>Ahsan Alahi Rafi</cp:lastModifiedBy>
  <cp:revision>10</cp:revision>
  <dcterms:created xsi:type="dcterms:W3CDTF">2010-02-01T08:03:16Z</dcterms:created>
  <dcterms:modified xsi:type="dcterms:W3CDTF">2025-12-03T14:15:16Z</dcterms:modified>
  <cp:category>www.slidemembers.com</cp:category>
</cp:coreProperties>
</file>