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78" r:id="rId1"/>
  </p:sldMasterIdLst>
  <p:notesMasterIdLst>
    <p:notesMasterId r:id="rId29"/>
  </p:notesMasterIdLst>
  <p:sldIdLst>
    <p:sldId id="256" r:id="rId2"/>
    <p:sldId id="268" r:id="rId3"/>
    <p:sldId id="267" r:id="rId4"/>
    <p:sldId id="269" r:id="rId5"/>
    <p:sldId id="272" r:id="rId6"/>
    <p:sldId id="270" r:id="rId7"/>
    <p:sldId id="271" r:id="rId8"/>
    <p:sldId id="273" r:id="rId9"/>
    <p:sldId id="274" r:id="rId10"/>
    <p:sldId id="275" r:id="rId11"/>
    <p:sldId id="257" r:id="rId12"/>
    <p:sldId id="276" r:id="rId13"/>
    <p:sldId id="277" r:id="rId14"/>
    <p:sldId id="281" r:id="rId15"/>
    <p:sldId id="282" r:id="rId16"/>
    <p:sldId id="278" r:id="rId17"/>
    <p:sldId id="279" r:id="rId18"/>
    <p:sldId id="280" r:id="rId19"/>
    <p:sldId id="283" r:id="rId20"/>
    <p:sldId id="285" r:id="rId21"/>
    <p:sldId id="284" r:id="rId22"/>
    <p:sldId id="265" r:id="rId23"/>
    <p:sldId id="264" r:id="rId24"/>
    <p:sldId id="286" r:id="rId25"/>
    <p:sldId id="260" r:id="rId26"/>
    <p:sldId id="259" r:id="rId27"/>
    <p:sldId id="287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30" roundtripDataSignature="AMtx7mhHTeOiZx6047nepDAOOkQnBJxfb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customschemas.google.com/relationships/presentationmetadata" Target="metadata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E6869F-E9AA-4B39-940F-9A6A264C623D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1EC3B68-C24C-4C2B-AC76-9432D8BD21C8}">
      <dgm:prSet custT="1"/>
      <dgm:spPr/>
      <dgm:t>
        <a:bodyPr/>
        <a:lstStyle/>
        <a:p>
          <a:r>
            <a:rPr lang="en-US" sz="1400" b="0" i="0" baseline="0" dirty="0"/>
            <a:t>The project was structured using a task-based on planning approach</a:t>
          </a:r>
          <a:endParaRPr lang="en-US" sz="1400" dirty="0"/>
        </a:p>
      </dgm:t>
    </dgm:pt>
    <dgm:pt modelId="{ECFB108A-BA18-4FA6-82AB-AA29FCFC0A82}" type="parTrans" cxnId="{594752FB-797E-4909-AA17-D66A780C15ED}">
      <dgm:prSet/>
      <dgm:spPr/>
      <dgm:t>
        <a:bodyPr/>
        <a:lstStyle/>
        <a:p>
          <a:endParaRPr lang="en-US"/>
        </a:p>
      </dgm:t>
    </dgm:pt>
    <dgm:pt modelId="{134E1DE5-6B07-4645-961F-4E0123DEB036}" type="sibTrans" cxnId="{594752FB-797E-4909-AA17-D66A780C15ED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7E300879-0C92-49CB-AEE8-BC29F533D740}">
      <dgm:prSet custT="1"/>
      <dgm:spPr/>
      <dgm:t>
        <a:bodyPr/>
        <a:lstStyle/>
        <a:p>
          <a:r>
            <a:rPr lang="en-US" sz="1400" b="0" i="0" baseline="0" dirty="0"/>
            <a:t>Each team member was assigned to a specific responsibility</a:t>
          </a:r>
          <a:endParaRPr lang="en-US" sz="1400" dirty="0"/>
        </a:p>
      </dgm:t>
    </dgm:pt>
    <dgm:pt modelId="{58A6B59A-837B-4A04-BE50-6B09466B1B2C}" type="parTrans" cxnId="{77EB5F09-0C49-4D7D-8A96-3664AF9911E8}">
      <dgm:prSet/>
      <dgm:spPr/>
      <dgm:t>
        <a:bodyPr/>
        <a:lstStyle/>
        <a:p>
          <a:endParaRPr lang="en-US"/>
        </a:p>
      </dgm:t>
    </dgm:pt>
    <dgm:pt modelId="{F8B01C98-07AD-438D-95BA-70CC7CCBCCD3}" type="sibTrans" cxnId="{77EB5F09-0C49-4D7D-8A96-3664AF9911E8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7D0DC627-27E3-4B0D-B0D1-1C1C078932FC}">
      <dgm:prSet custT="1"/>
      <dgm:spPr/>
      <dgm:t>
        <a:bodyPr/>
        <a:lstStyle/>
        <a:p>
          <a:r>
            <a:rPr lang="en-US" sz="1400" b="0" i="0" baseline="0" dirty="0"/>
            <a:t>Tasks were divided into research, design, development, evaluation, and presentation</a:t>
          </a:r>
          <a:endParaRPr lang="en-US" sz="1400" dirty="0"/>
        </a:p>
      </dgm:t>
    </dgm:pt>
    <dgm:pt modelId="{2984BB07-5E0F-45D1-B1E1-FC94029BB6B2}" type="parTrans" cxnId="{7F1E61FA-4395-4840-8021-F477FDFFC519}">
      <dgm:prSet/>
      <dgm:spPr/>
      <dgm:t>
        <a:bodyPr/>
        <a:lstStyle/>
        <a:p>
          <a:endParaRPr lang="en-US"/>
        </a:p>
      </dgm:t>
    </dgm:pt>
    <dgm:pt modelId="{F70A0976-7DD0-4964-B548-1453E96D1F37}" type="sibTrans" cxnId="{7F1E61FA-4395-4840-8021-F477FDFFC519}">
      <dgm:prSet phldrT="03" phldr="0"/>
      <dgm:spPr/>
      <dgm:t>
        <a:bodyPr/>
        <a:lstStyle/>
        <a:p>
          <a:r>
            <a:rPr lang="en-US"/>
            <a:t>03</a:t>
          </a:r>
          <a:endParaRPr lang="en-US" dirty="0"/>
        </a:p>
      </dgm:t>
    </dgm:pt>
    <dgm:pt modelId="{DAC249C4-9A53-4D53-936B-35EED02F19FC}">
      <dgm:prSet custT="1"/>
      <dgm:spPr/>
      <dgm:t>
        <a:bodyPr/>
        <a:lstStyle/>
        <a:p>
          <a:r>
            <a:rPr lang="en-US" sz="1400" b="0" i="0" baseline="0" dirty="0"/>
            <a:t>Weekly internal check-ins were used to monitor progress</a:t>
          </a:r>
          <a:endParaRPr lang="en-US" sz="1400" dirty="0"/>
        </a:p>
      </dgm:t>
    </dgm:pt>
    <dgm:pt modelId="{7ED3B946-5A1C-4CE2-8F5E-E2CCE81F5FC8}" type="parTrans" cxnId="{A95046A2-9F5F-4AC9-B462-92320BE7881C}">
      <dgm:prSet/>
      <dgm:spPr/>
      <dgm:t>
        <a:bodyPr/>
        <a:lstStyle/>
        <a:p>
          <a:endParaRPr lang="en-US"/>
        </a:p>
      </dgm:t>
    </dgm:pt>
    <dgm:pt modelId="{B87EF5DE-48AE-42FE-A3B1-BEB946A29969}" type="sibTrans" cxnId="{A95046A2-9F5F-4AC9-B462-92320BE7881C}">
      <dgm:prSet phldrT="04" phldr="0"/>
      <dgm:spPr/>
      <dgm:t>
        <a:bodyPr/>
        <a:lstStyle/>
        <a:p>
          <a:r>
            <a:rPr lang="en-US"/>
            <a:t>04</a:t>
          </a:r>
          <a:endParaRPr lang="en-US" dirty="0"/>
        </a:p>
      </dgm:t>
    </dgm:pt>
    <dgm:pt modelId="{0574488D-DF6A-41C1-B175-2050DE3927FF}" type="pres">
      <dgm:prSet presAssocID="{ABE6869F-E9AA-4B39-940F-9A6A264C623D}" presName="Name0" presStyleCnt="0">
        <dgm:presLayoutVars>
          <dgm:animLvl val="lvl"/>
          <dgm:resizeHandles val="exact"/>
        </dgm:presLayoutVars>
      </dgm:prSet>
      <dgm:spPr/>
    </dgm:pt>
    <dgm:pt modelId="{265D236C-E4EC-4A85-8B63-99B91B6B4ED4}" type="pres">
      <dgm:prSet presAssocID="{01EC3B68-C24C-4C2B-AC76-9432D8BD21C8}" presName="compositeNode" presStyleCnt="0">
        <dgm:presLayoutVars>
          <dgm:bulletEnabled val="1"/>
        </dgm:presLayoutVars>
      </dgm:prSet>
      <dgm:spPr/>
    </dgm:pt>
    <dgm:pt modelId="{5F0E1B07-C873-4D0E-8160-1C8592B06ED4}" type="pres">
      <dgm:prSet presAssocID="{01EC3B68-C24C-4C2B-AC76-9432D8BD21C8}" presName="bgRect" presStyleLbl="alignNode1" presStyleIdx="0" presStyleCnt="4"/>
      <dgm:spPr/>
    </dgm:pt>
    <dgm:pt modelId="{E21D7CBB-0DEE-438A-AA6C-A4DDFE67D21A}" type="pres">
      <dgm:prSet presAssocID="{134E1DE5-6B07-4645-961F-4E0123DEB036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ECC71A04-BC07-446F-A097-A44E8A10AD81}" type="pres">
      <dgm:prSet presAssocID="{01EC3B68-C24C-4C2B-AC76-9432D8BD21C8}" presName="nodeRect" presStyleLbl="alignNode1" presStyleIdx="0" presStyleCnt="4">
        <dgm:presLayoutVars>
          <dgm:bulletEnabled val="1"/>
        </dgm:presLayoutVars>
      </dgm:prSet>
      <dgm:spPr/>
    </dgm:pt>
    <dgm:pt modelId="{4D27D2EE-C9F7-4863-A7D4-B713EAE56D27}" type="pres">
      <dgm:prSet presAssocID="{134E1DE5-6B07-4645-961F-4E0123DEB036}" presName="sibTrans" presStyleCnt="0"/>
      <dgm:spPr/>
    </dgm:pt>
    <dgm:pt modelId="{48E49608-B30C-4496-ACAB-3D17AB74AF9F}" type="pres">
      <dgm:prSet presAssocID="{7E300879-0C92-49CB-AEE8-BC29F533D740}" presName="compositeNode" presStyleCnt="0">
        <dgm:presLayoutVars>
          <dgm:bulletEnabled val="1"/>
        </dgm:presLayoutVars>
      </dgm:prSet>
      <dgm:spPr/>
    </dgm:pt>
    <dgm:pt modelId="{F3A76D04-E30D-45D3-8A70-64C9394EE916}" type="pres">
      <dgm:prSet presAssocID="{7E300879-0C92-49CB-AEE8-BC29F533D740}" presName="bgRect" presStyleLbl="alignNode1" presStyleIdx="1" presStyleCnt="4"/>
      <dgm:spPr/>
    </dgm:pt>
    <dgm:pt modelId="{308CF4AB-7AA0-4717-84A8-6DD7BCECC7F3}" type="pres">
      <dgm:prSet presAssocID="{F8B01C98-07AD-438D-95BA-70CC7CCBCCD3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8434AD41-EDE1-4C4B-B8C8-138164013137}" type="pres">
      <dgm:prSet presAssocID="{7E300879-0C92-49CB-AEE8-BC29F533D740}" presName="nodeRect" presStyleLbl="alignNode1" presStyleIdx="1" presStyleCnt="4">
        <dgm:presLayoutVars>
          <dgm:bulletEnabled val="1"/>
        </dgm:presLayoutVars>
      </dgm:prSet>
      <dgm:spPr/>
    </dgm:pt>
    <dgm:pt modelId="{6C242547-7422-4E4A-B1CA-B87B85BFDCA5}" type="pres">
      <dgm:prSet presAssocID="{F8B01C98-07AD-438D-95BA-70CC7CCBCCD3}" presName="sibTrans" presStyleCnt="0"/>
      <dgm:spPr/>
    </dgm:pt>
    <dgm:pt modelId="{989F0BD6-01F9-4B38-9DD5-E1ACD5DE7AB0}" type="pres">
      <dgm:prSet presAssocID="{7D0DC627-27E3-4B0D-B0D1-1C1C078932FC}" presName="compositeNode" presStyleCnt="0">
        <dgm:presLayoutVars>
          <dgm:bulletEnabled val="1"/>
        </dgm:presLayoutVars>
      </dgm:prSet>
      <dgm:spPr/>
    </dgm:pt>
    <dgm:pt modelId="{51C4BB89-A14D-4EC3-9088-6C271B1A117D}" type="pres">
      <dgm:prSet presAssocID="{7D0DC627-27E3-4B0D-B0D1-1C1C078932FC}" presName="bgRect" presStyleLbl="alignNode1" presStyleIdx="2" presStyleCnt="4"/>
      <dgm:spPr/>
    </dgm:pt>
    <dgm:pt modelId="{28349A9F-3F21-49B8-A729-BB121D2D2D67}" type="pres">
      <dgm:prSet presAssocID="{F70A0976-7DD0-4964-B548-1453E96D1F37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C7E3CABF-C63F-4BFA-9746-4D2CFD0351FD}" type="pres">
      <dgm:prSet presAssocID="{7D0DC627-27E3-4B0D-B0D1-1C1C078932FC}" presName="nodeRect" presStyleLbl="alignNode1" presStyleIdx="2" presStyleCnt="4">
        <dgm:presLayoutVars>
          <dgm:bulletEnabled val="1"/>
        </dgm:presLayoutVars>
      </dgm:prSet>
      <dgm:spPr/>
    </dgm:pt>
    <dgm:pt modelId="{54247119-AEF9-4F92-97FD-0544DE1BC548}" type="pres">
      <dgm:prSet presAssocID="{F70A0976-7DD0-4964-B548-1453E96D1F37}" presName="sibTrans" presStyleCnt="0"/>
      <dgm:spPr/>
    </dgm:pt>
    <dgm:pt modelId="{57FF9968-4F9A-4991-BF29-9075AF55605D}" type="pres">
      <dgm:prSet presAssocID="{DAC249C4-9A53-4D53-936B-35EED02F19FC}" presName="compositeNode" presStyleCnt="0">
        <dgm:presLayoutVars>
          <dgm:bulletEnabled val="1"/>
        </dgm:presLayoutVars>
      </dgm:prSet>
      <dgm:spPr/>
    </dgm:pt>
    <dgm:pt modelId="{2F320765-FA28-498D-B9D7-4A965CBDAD38}" type="pres">
      <dgm:prSet presAssocID="{DAC249C4-9A53-4D53-936B-35EED02F19FC}" presName="bgRect" presStyleLbl="alignNode1" presStyleIdx="3" presStyleCnt="4"/>
      <dgm:spPr/>
    </dgm:pt>
    <dgm:pt modelId="{18752D43-441F-4EC3-BA6B-9653E1651052}" type="pres">
      <dgm:prSet presAssocID="{B87EF5DE-48AE-42FE-A3B1-BEB946A29969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2C9CC396-E46E-4805-AC24-E4E408FA7C59}" type="pres">
      <dgm:prSet presAssocID="{DAC249C4-9A53-4D53-936B-35EED02F19FC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DB5DF701-E05D-45C4-BB03-381C9335E336}" type="presOf" srcId="{DAC249C4-9A53-4D53-936B-35EED02F19FC}" destId="{2F320765-FA28-498D-B9D7-4A965CBDAD38}" srcOrd="0" destOrd="0" presId="urn:microsoft.com/office/officeart/2016/7/layout/LinearBlockProcessNumbered"/>
    <dgm:cxn modelId="{77EB5F09-0C49-4D7D-8A96-3664AF9911E8}" srcId="{ABE6869F-E9AA-4B39-940F-9A6A264C623D}" destId="{7E300879-0C92-49CB-AEE8-BC29F533D740}" srcOrd="1" destOrd="0" parTransId="{58A6B59A-837B-4A04-BE50-6B09466B1B2C}" sibTransId="{F8B01C98-07AD-438D-95BA-70CC7CCBCCD3}"/>
    <dgm:cxn modelId="{3663B31B-17BE-473A-89F2-223989E6DCE1}" type="presOf" srcId="{F70A0976-7DD0-4964-B548-1453E96D1F37}" destId="{28349A9F-3F21-49B8-A729-BB121D2D2D67}" srcOrd="0" destOrd="0" presId="urn:microsoft.com/office/officeart/2016/7/layout/LinearBlockProcessNumbered"/>
    <dgm:cxn modelId="{92ACA129-EDBE-42DA-8C03-678E4071BE91}" type="presOf" srcId="{7D0DC627-27E3-4B0D-B0D1-1C1C078932FC}" destId="{C7E3CABF-C63F-4BFA-9746-4D2CFD0351FD}" srcOrd="1" destOrd="0" presId="urn:microsoft.com/office/officeart/2016/7/layout/LinearBlockProcessNumbered"/>
    <dgm:cxn modelId="{F051412D-27BB-4620-83AB-5E4210E03B0E}" type="presOf" srcId="{B87EF5DE-48AE-42FE-A3B1-BEB946A29969}" destId="{18752D43-441F-4EC3-BA6B-9653E1651052}" srcOrd="0" destOrd="0" presId="urn:microsoft.com/office/officeart/2016/7/layout/LinearBlockProcessNumbered"/>
    <dgm:cxn modelId="{F31DD039-74A5-4FD7-BC0B-051A50F741D4}" type="presOf" srcId="{F8B01C98-07AD-438D-95BA-70CC7CCBCCD3}" destId="{308CF4AB-7AA0-4717-84A8-6DD7BCECC7F3}" srcOrd="0" destOrd="0" presId="urn:microsoft.com/office/officeart/2016/7/layout/LinearBlockProcessNumbered"/>
    <dgm:cxn modelId="{C633AF5E-EE32-485B-8A81-0373B6EFE348}" type="presOf" srcId="{7D0DC627-27E3-4B0D-B0D1-1C1C078932FC}" destId="{51C4BB89-A14D-4EC3-9088-6C271B1A117D}" srcOrd="0" destOrd="0" presId="urn:microsoft.com/office/officeart/2016/7/layout/LinearBlockProcessNumbered"/>
    <dgm:cxn modelId="{ACF2A953-677C-4E0D-BC7A-C95DAEB0FCF9}" type="presOf" srcId="{134E1DE5-6B07-4645-961F-4E0123DEB036}" destId="{E21D7CBB-0DEE-438A-AA6C-A4DDFE67D21A}" srcOrd="0" destOrd="0" presId="urn:microsoft.com/office/officeart/2016/7/layout/LinearBlockProcessNumbered"/>
    <dgm:cxn modelId="{78870989-C1B1-404A-89FB-03627E822A1E}" type="presOf" srcId="{7E300879-0C92-49CB-AEE8-BC29F533D740}" destId="{8434AD41-EDE1-4C4B-B8C8-138164013137}" srcOrd="1" destOrd="0" presId="urn:microsoft.com/office/officeart/2016/7/layout/LinearBlockProcessNumbered"/>
    <dgm:cxn modelId="{8C5D3789-63CE-40C6-9CD7-21D2AFFA4D22}" type="presOf" srcId="{DAC249C4-9A53-4D53-936B-35EED02F19FC}" destId="{2C9CC396-E46E-4805-AC24-E4E408FA7C59}" srcOrd="1" destOrd="0" presId="urn:microsoft.com/office/officeart/2016/7/layout/LinearBlockProcessNumbered"/>
    <dgm:cxn modelId="{FFD86C90-77A6-4B18-BD43-6B06D15A0EA9}" type="presOf" srcId="{ABE6869F-E9AA-4B39-940F-9A6A264C623D}" destId="{0574488D-DF6A-41C1-B175-2050DE3927FF}" srcOrd="0" destOrd="0" presId="urn:microsoft.com/office/officeart/2016/7/layout/LinearBlockProcessNumbered"/>
    <dgm:cxn modelId="{A95046A2-9F5F-4AC9-B462-92320BE7881C}" srcId="{ABE6869F-E9AA-4B39-940F-9A6A264C623D}" destId="{DAC249C4-9A53-4D53-936B-35EED02F19FC}" srcOrd="3" destOrd="0" parTransId="{7ED3B946-5A1C-4CE2-8F5E-E2CCE81F5FC8}" sibTransId="{B87EF5DE-48AE-42FE-A3B1-BEB946A29969}"/>
    <dgm:cxn modelId="{3304EDB1-E71E-446C-B16E-444A0CDFCF3F}" type="presOf" srcId="{01EC3B68-C24C-4C2B-AC76-9432D8BD21C8}" destId="{ECC71A04-BC07-446F-A097-A44E8A10AD81}" srcOrd="1" destOrd="0" presId="urn:microsoft.com/office/officeart/2016/7/layout/LinearBlockProcessNumbered"/>
    <dgm:cxn modelId="{D45A85BB-C2F5-4791-B614-CEA84C485C03}" type="presOf" srcId="{7E300879-0C92-49CB-AEE8-BC29F533D740}" destId="{F3A76D04-E30D-45D3-8A70-64C9394EE916}" srcOrd="0" destOrd="0" presId="urn:microsoft.com/office/officeart/2016/7/layout/LinearBlockProcessNumbered"/>
    <dgm:cxn modelId="{205DE2E1-A762-40CE-90E6-5C31CC7EB952}" type="presOf" srcId="{01EC3B68-C24C-4C2B-AC76-9432D8BD21C8}" destId="{5F0E1B07-C873-4D0E-8160-1C8592B06ED4}" srcOrd="0" destOrd="0" presId="urn:microsoft.com/office/officeart/2016/7/layout/LinearBlockProcessNumbered"/>
    <dgm:cxn modelId="{7F1E61FA-4395-4840-8021-F477FDFFC519}" srcId="{ABE6869F-E9AA-4B39-940F-9A6A264C623D}" destId="{7D0DC627-27E3-4B0D-B0D1-1C1C078932FC}" srcOrd="2" destOrd="0" parTransId="{2984BB07-5E0F-45D1-B1E1-FC94029BB6B2}" sibTransId="{F70A0976-7DD0-4964-B548-1453E96D1F37}"/>
    <dgm:cxn modelId="{594752FB-797E-4909-AA17-D66A780C15ED}" srcId="{ABE6869F-E9AA-4B39-940F-9A6A264C623D}" destId="{01EC3B68-C24C-4C2B-AC76-9432D8BD21C8}" srcOrd="0" destOrd="0" parTransId="{ECFB108A-BA18-4FA6-82AB-AA29FCFC0A82}" sibTransId="{134E1DE5-6B07-4645-961F-4E0123DEB036}"/>
    <dgm:cxn modelId="{91F44B49-06FD-4E5A-BD63-853AA71D02BA}" type="presParOf" srcId="{0574488D-DF6A-41C1-B175-2050DE3927FF}" destId="{265D236C-E4EC-4A85-8B63-99B91B6B4ED4}" srcOrd="0" destOrd="0" presId="urn:microsoft.com/office/officeart/2016/7/layout/LinearBlockProcessNumbered"/>
    <dgm:cxn modelId="{DB73230A-BE28-4AE6-9998-95FCDED3A5E3}" type="presParOf" srcId="{265D236C-E4EC-4A85-8B63-99B91B6B4ED4}" destId="{5F0E1B07-C873-4D0E-8160-1C8592B06ED4}" srcOrd="0" destOrd="0" presId="urn:microsoft.com/office/officeart/2016/7/layout/LinearBlockProcessNumbered"/>
    <dgm:cxn modelId="{24733F84-A6BC-4F0C-883D-8C00D4D59EAE}" type="presParOf" srcId="{265D236C-E4EC-4A85-8B63-99B91B6B4ED4}" destId="{E21D7CBB-0DEE-438A-AA6C-A4DDFE67D21A}" srcOrd="1" destOrd="0" presId="urn:microsoft.com/office/officeart/2016/7/layout/LinearBlockProcessNumbered"/>
    <dgm:cxn modelId="{546B9205-AE04-440B-96C2-5C226FDD1B6E}" type="presParOf" srcId="{265D236C-E4EC-4A85-8B63-99B91B6B4ED4}" destId="{ECC71A04-BC07-446F-A097-A44E8A10AD81}" srcOrd="2" destOrd="0" presId="urn:microsoft.com/office/officeart/2016/7/layout/LinearBlockProcessNumbered"/>
    <dgm:cxn modelId="{1E6921E5-49BF-4720-91AD-C6A5A7894068}" type="presParOf" srcId="{0574488D-DF6A-41C1-B175-2050DE3927FF}" destId="{4D27D2EE-C9F7-4863-A7D4-B713EAE56D27}" srcOrd="1" destOrd="0" presId="urn:microsoft.com/office/officeart/2016/7/layout/LinearBlockProcessNumbered"/>
    <dgm:cxn modelId="{A5349087-8C62-4F91-8339-637968D2E3D9}" type="presParOf" srcId="{0574488D-DF6A-41C1-B175-2050DE3927FF}" destId="{48E49608-B30C-4496-ACAB-3D17AB74AF9F}" srcOrd="2" destOrd="0" presId="urn:microsoft.com/office/officeart/2016/7/layout/LinearBlockProcessNumbered"/>
    <dgm:cxn modelId="{CC6236CC-6D00-48CD-B1E6-492254D1799F}" type="presParOf" srcId="{48E49608-B30C-4496-ACAB-3D17AB74AF9F}" destId="{F3A76D04-E30D-45D3-8A70-64C9394EE916}" srcOrd="0" destOrd="0" presId="urn:microsoft.com/office/officeart/2016/7/layout/LinearBlockProcessNumbered"/>
    <dgm:cxn modelId="{51BABD91-C375-48C1-A89A-12B131AB987B}" type="presParOf" srcId="{48E49608-B30C-4496-ACAB-3D17AB74AF9F}" destId="{308CF4AB-7AA0-4717-84A8-6DD7BCECC7F3}" srcOrd="1" destOrd="0" presId="urn:microsoft.com/office/officeart/2016/7/layout/LinearBlockProcessNumbered"/>
    <dgm:cxn modelId="{81855B40-FAA2-4407-9CAA-183BADBFD2FC}" type="presParOf" srcId="{48E49608-B30C-4496-ACAB-3D17AB74AF9F}" destId="{8434AD41-EDE1-4C4B-B8C8-138164013137}" srcOrd="2" destOrd="0" presId="urn:microsoft.com/office/officeart/2016/7/layout/LinearBlockProcessNumbered"/>
    <dgm:cxn modelId="{0F3EAC6D-6910-4A42-AC67-7B9EC66E6587}" type="presParOf" srcId="{0574488D-DF6A-41C1-B175-2050DE3927FF}" destId="{6C242547-7422-4E4A-B1CA-B87B85BFDCA5}" srcOrd="3" destOrd="0" presId="urn:microsoft.com/office/officeart/2016/7/layout/LinearBlockProcessNumbered"/>
    <dgm:cxn modelId="{3F287174-95A4-48A2-BB86-62CD2066B056}" type="presParOf" srcId="{0574488D-DF6A-41C1-B175-2050DE3927FF}" destId="{989F0BD6-01F9-4B38-9DD5-E1ACD5DE7AB0}" srcOrd="4" destOrd="0" presId="urn:microsoft.com/office/officeart/2016/7/layout/LinearBlockProcessNumbered"/>
    <dgm:cxn modelId="{F3E748BA-1BCE-4112-B8A4-EE115356A527}" type="presParOf" srcId="{989F0BD6-01F9-4B38-9DD5-E1ACD5DE7AB0}" destId="{51C4BB89-A14D-4EC3-9088-6C271B1A117D}" srcOrd="0" destOrd="0" presId="urn:microsoft.com/office/officeart/2016/7/layout/LinearBlockProcessNumbered"/>
    <dgm:cxn modelId="{8D60884A-E962-4642-81FD-AB82CA0AC387}" type="presParOf" srcId="{989F0BD6-01F9-4B38-9DD5-E1ACD5DE7AB0}" destId="{28349A9F-3F21-49B8-A729-BB121D2D2D67}" srcOrd="1" destOrd="0" presId="urn:microsoft.com/office/officeart/2016/7/layout/LinearBlockProcessNumbered"/>
    <dgm:cxn modelId="{EADE9584-77E5-4BEB-9C30-2D3FDED7181A}" type="presParOf" srcId="{989F0BD6-01F9-4B38-9DD5-E1ACD5DE7AB0}" destId="{C7E3CABF-C63F-4BFA-9746-4D2CFD0351FD}" srcOrd="2" destOrd="0" presId="urn:microsoft.com/office/officeart/2016/7/layout/LinearBlockProcessNumbered"/>
    <dgm:cxn modelId="{04B6C25E-6D27-4E2A-A4ED-7C2D8F5618F2}" type="presParOf" srcId="{0574488D-DF6A-41C1-B175-2050DE3927FF}" destId="{54247119-AEF9-4F92-97FD-0544DE1BC548}" srcOrd="5" destOrd="0" presId="urn:microsoft.com/office/officeart/2016/7/layout/LinearBlockProcessNumbered"/>
    <dgm:cxn modelId="{699CCE6F-EA6D-422A-A8CB-DA6C51C5C30F}" type="presParOf" srcId="{0574488D-DF6A-41C1-B175-2050DE3927FF}" destId="{57FF9968-4F9A-4991-BF29-9075AF55605D}" srcOrd="6" destOrd="0" presId="urn:microsoft.com/office/officeart/2016/7/layout/LinearBlockProcessNumbered"/>
    <dgm:cxn modelId="{03C18AF0-C681-479A-BC84-ED36C2AD7CFE}" type="presParOf" srcId="{57FF9968-4F9A-4991-BF29-9075AF55605D}" destId="{2F320765-FA28-498D-B9D7-4A965CBDAD38}" srcOrd="0" destOrd="0" presId="urn:microsoft.com/office/officeart/2016/7/layout/LinearBlockProcessNumbered"/>
    <dgm:cxn modelId="{7CF4F8CD-1EC8-46B3-82F2-2BC6EA8A94FA}" type="presParOf" srcId="{57FF9968-4F9A-4991-BF29-9075AF55605D}" destId="{18752D43-441F-4EC3-BA6B-9653E1651052}" srcOrd="1" destOrd="0" presId="urn:microsoft.com/office/officeart/2016/7/layout/LinearBlockProcessNumbered"/>
    <dgm:cxn modelId="{8B693042-4DAE-41D3-BE6D-1FB71229F9B2}" type="presParOf" srcId="{57FF9968-4F9A-4991-BF29-9075AF55605D}" destId="{2C9CC396-E46E-4805-AC24-E4E408FA7C59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CF03F27-28D9-49A5-9D1B-B2548C3A21F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C1E3AD0-EB45-4BD4-B4DB-3594D0539E8B}">
      <dgm:prSet custT="1"/>
      <dgm:spPr/>
      <dgm:t>
        <a:bodyPr/>
        <a:lstStyle/>
        <a:p>
          <a:r>
            <a:rPr lang="en-US" sz="1400" b="1" i="0" dirty="0"/>
            <a:t>We explored academic literature and industry reports related to:</a:t>
          </a:r>
          <a:endParaRPr lang="en-US" sz="1400" dirty="0"/>
        </a:p>
      </dgm:t>
    </dgm:pt>
    <dgm:pt modelId="{9B338C67-89BE-4F5A-9073-B5F930DECFCA}" type="parTrans" cxnId="{A0C77129-D086-44D0-B347-6B02997B36E9}">
      <dgm:prSet/>
      <dgm:spPr/>
      <dgm:t>
        <a:bodyPr/>
        <a:lstStyle/>
        <a:p>
          <a:endParaRPr lang="en-US"/>
        </a:p>
      </dgm:t>
    </dgm:pt>
    <dgm:pt modelId="{300AD63D-A45E-46B3-AE4D-7B145C0A8994}" type="sibTrans" cxnId="{A0C77129-D086-44D0-B347-6B02997B36E9}">
      <dgm:prSet/>
      <dgm:spPr/>
      <dgm:t>
        <a:bodyPr/>
        <a:lstStyle/>
        <a:p>
          <a:endParaRPr lang="en-US"/>
        </a:p>
      </dgm:t>
    </dgm:pt>
    <dgm:pt modelId="{6C940CCD-64CD-47B9-B720-244BEABBEF6D}">
      <dgm:prSet custT="1"/>
      <dgm:spPr/>
      <dgm:t>
        <a:bodyPr/>
        <a:lstStyle/>
        <a:p>
          <a:r>
            <a:rPr lang="en-US" sz="1400" b="0" i="0" dirty="0"/>
            <a:t>-Mood tracking applications</a:t>
          </a:r>
          <a:endParaRPr lang="en-US" sz="1400" dirty="0"/>
        </a:p>
      </dgm:t>
    </dgm:pt>
    <dgm:pt modelId="{DD2C85E8-CAA4-4573-88DC-CCAA14C85F78}" type="parTrans" cxnId="{CB3E5A13-7734-4608-B733-4B47B6CBAE49}">
      <dgm:prSet/>
      <dgm:spPr/>
      <dgm:t>
        <a:bodyPr/>
        <a:lstStyle/>
        <a:p>
          <a:endParaRPr lang="en-US"/>
        </a:p>
      </dgm:t>
    </dgm:pt>
    <dgm:pt modelId="{681C58E2-640B-4804-9A57-71A61FBBE144}" type="sibTrans" cxnId="{CB3E5A13-7734-4608-B733-4B47B6CBAE49}">
      <dgm:prSet/>
      <dgm:spPr/>
      <dgm:t>
        <a:bodyPr/>
        <a:lstStyle/>
        <a:p>
          <a:endParaRPr lang="en-US"/>
        </a:p>
      </dgm:t>
    </dgm:pt>
    <dgm:pt modelId="{37C670C6-CC90-40F9-8AA0-C813BEF4F488}">
      <dgm:prSet custT="1"/>
      <dgm:spPr/>
      <dgm:t>
        <a:bodyPr/>
        <a:lstStyle/>
        <a:p>
          <a:r>
            <a:rPr lang="en-US" sz="1400" b="0" i="0" dirty="0"/>
            <a:t>-Digital self-monitoring tools</a:t>
          </a:r>
          <a:endParaRPr lang="en-US" sz="1400" dirty="0"/>
        </a:p>
      </dgm:t>
    </dgm:pt>
    <dgm:pt modelId="{7B31F491-0F74-4099-AC1F-76FE56CD2729}" type="parTrans" cxnId="{259FD8ED-C953-4552-A962-60493D98EAA0}">
      <dgm:prSet/>
      <dgm:spPr/>
      <dgm:t>
        <a:bodyPr/>
        <a:lstStyle/>
        <a:p>
          <a:endParaRPr lang="en-US"/>
        </a:p>
      </dgm:t>
    </dgm:pt>
    <dgm:pt modelId="{9F5BDA0D-B11F-468E-BF5B-698DA57808DF}" type="sibTrans" cxnId="{259FD8ED-C953-4552-A962-60493D98EAA0}">
      <dgm:prSet/>
      <dgm:spPr/>
      <dgm:t>
        <a:bodyPr/>
        <a:lstStyle/>
        <a:p>
          <a:endParaRPr lang="en-US"/>
        </a:p>
      </dgm:t>
    </dgm:pt>
    <dgm:pt modelId="{004D33E5-734F-4A39-AB2C-A03E7422B690}">
      <dgm:prSet custT="1"/>
      <dgm:spPr/>
      <dgm:t>
        <a:bodyPr/>
        <a:lstStyle/>
        <a:p>
          <a:r>
            <a:rPr lang="en-US" sz="1400" b="0" i="0" dirty="0"/>
            <a:t>-Mobile mental health solutions</a:t>
          </a:r>
          <a:br>
            <a:rPr lang="en-US" sz="1400" b="0" i="0" dirty="0"/>
          </a:br>
          <a:endParaRPr lang="en-US" sz="1400" dirty="0"/>
        </a:p>
      </dgm:t>
    </dgm:pt>
    <dgm:pt modelId="{7D4A17DF-6E35-44E8-95C5-EAD615A5A017}" type="parTrans" cxnId="{41E780FC-3EF4-489F-8DEE-27C9D2B67A95}">
      <dgm:prSet/>
      <dgm:spPr/>
      <dgm:t>
        <a:bodyPr/>
        <a:lstStyle/>
        <a:p>
          <a:endParaRPr lang="en-US"/>
        </a:p>
      </dgm:t>
    </dgm:pt>
    <dgm:pt modelId="{DB7E92EF-FD6A-4D35-A130-17711B9BF879}" type="sibTrans" cxnId="{41E780FC-3EF4-489F-8DEE-27C9D2B67A95}">
      <dgm:prSet/>
      <dgm:spPr/>
      <dgm:t>
        <a:bodyPr/>
        <a:lstStyle/>
        <a:p>
          <a:endParaRPr lang="en-US"/>
        </a:p>
      </dgm:t>
    </dgm:pt>
    <dgm:pt modelId="{E5872D01-2982-4852-A4EB-1DBFD84005FE}">
      <dgm:prSet custT="1"/>
      <dgm:spPr/>
      <dgm:t>
        <a:bodyPr/>
        <a:lstStyle/>
        <a:p>
          <a:r>
            <a:rPr lang="en-US" sz="1400" b="0" i="0" dirty="0"/>
            <a:t>The research helped us clearly define the real-world problem: students often do not reflect on their emotional state until difficulties become more serious.</a:t>
          </a:r>
          <a:endParaRPr lang="en-US" sz="1400" dirty="0"/>
        </a:p>
      </dgm:t>
    </dgm:pt>
    <dgm:pt modelId="{92BE8AF0-DBD6-43F9-8299-C0578EFA3D65}" type="parTrans" cxnId="{58850BC2-6EAF-4B27-90BE-02E1D756D0CB}">
      <dgm:prSet/>
      <dgm:spPr/>
      <dgm:t>
        <a:bodyPr/>
        <a:lstStyle/>
        <a:p>
          <a:endParaRPr lang="en-US"/>
        </a:p>
      </dgm:t>
    </dgm:pt>
    <dgm:pt modelId="{7BF0D5AF-83F2-4FE3-B428-35891966FD8D}" type="sibTrans" cxnId="{58850BC2-6EAF-4B27-90BE-02E1D756D0CB}">
      <dgm:prSet/>
      <dgm:spPr/>
      <dgm:t>
        <a:bodyPr/>
        <a:lstStyle/>
        <a:p>
          <a:endParaRPr lang="en-US"/>
        </a:p>
      </dgm:t>
    </dgm:pt>
    <dgm:pt modelId="{70B3D144-C066-4EF7-90C6-6A3123C02080}" type="pres">
      <dgm:prSet presAssocID="{DCF03F27-28D9-49A5-9D1B-B2548C3A21FD}" presName="linear" presStyleCnt="0">
        <dgm:presLayoutVars>
          <dgm:animLvl val="lvl"/>
          <dgm:resizeHandles val="exact"/>
        </dgm:presLayoutVars>
      </dgm:prSet>
      <dgm:spPr/>
    </dgm:pt>
    <dgm:pt modelId="{168CCE15-B0F1-405D-B5B4-EFDD38E583CE}" type="pres">
      <dgm:prSet presAssocID="{FC1E3AD0-EB45-4BD4-B4DB-3594D0539E8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92D1505-61D2-40EF-9694-E6CE5120B66A}" type="pres">
      <dgm:prSet presAssocID="{300AD63D-A45E-46B3-AE4D-7B145C0A8994}" presName="spacer" presStyleCnt="0"/>
      <dgm:spPr/>
    </dgm:pt>
    <dgm:pt modelId="{0450BAFF-9A72-456C-82BF-FF5E44906F2B}" type="pres">
      <dgm:prSet presAssocID="{6C940CCD-64CD-47B9-B720-244BEABBEF6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4BFDEE2-5FED-4E44-8B80-13B7B23DFEAB}" type="pres">
      <dgm:prSet presAssocID="{681C58E2-640B-4804-9A57-71A61FBBE144}" presName="spacer" presStyleCnt="0"/>
      <dgm:spPr/>
    </dgm:pt>
    <dgm:pt modelId="{44941035-5A08-4936-8322-EB41A1D1EDF8}" type="pres">
      <dgm:prSet presAssocID="{37C670C6-CC90-40F9-8AA0-C813BEF4F48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81A16EE-6A1D-4903-914C-C3797315F09C}" type="pres">
      <dgm:prSet presAssocID="{9F5BDA0D-B11F-468E-BF5B-698DA57808DF}" presName="spacer" presStyleCnt="0"/>
      <dgm:spPr/>
    </dgm:pt>
    <dgm:pt modelId="{87FF2740-520B-4FC6-AF9D-662B3FE6FDBF}" type="pres">
      <dgm:prSet presAssocID="{004D33E5-734F-4A39-AB2C-A03E7422B69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955F232-C013-46E7-B74B-8321A01B8B88}" type="pres">
      <dgm:prSet presAssocID="{DB7E92EF-FD6A-4D35-A130-17711B9BF879}" presName="spacer" presStyleCnt="0"/>
      <dgm:spPr/>
    </dgm:pt>
    <dgm:pt modelId="{3EAD33B2-2CC6-43D6-A0EE-C8058133E16D}" type="pres">
      <dgm:prSet presAssocID="{E5872D01-2982-4852-A4EB-1DBFD84005FE}" presName="parentText" presStyleLbl="node1" presStyleIdx="4" presStyleCnt="5" custLinFactY="130619" custLinFactNeighborX="-1283" custLinFactNeighborY="200000">
        <dgm:presLayoutVars>
          <dgm:chMax val="0"/>
          <dgm:bulletEnabled val="1"/>
        </dgm:presLayoutVars>
      </dgm:prSet>
      <dgm:spPr/>
    </dgm:pt>
  </dgm:ptLst>
  <dgm:cxnLst>
    <dgm:cxn modelId="{CB3E5A13-7734-4608-B733-4B47B6CBAE49}" srcId="{DCF03F27-28D9-49A5-9D1B-B2548C3A21FD}" destId="{6C940CCD-64CD-47B9-B720-244BEABBEF6D}" srcOrd="1" destOrd="0" parTransId="{DD2C85E8-CAA4-4573-88DC-CCAA14C85F78}" sibTransId="{681C58E2-640B-4804-9A57-71A61FBBE144}"/>
    <dgm:cxn modelId="{A0C77129-D086-44D0-B347-6B02997B36E9}" srcId="{DCF03F27-28D9-49A5-9D1B-B2548C3A21FD}" destId="{FC1E3AD0-EB45-4BD4-B4DB-3594D0539E8B}" srcOrd="0" destOrd="0" parTransId="{9B338C67-89BE-4F5A-9073-B5F930DECFCA}" sibTransId="{300AD63D-A45E-46B3-AE4D-7B145C0A8994}"/>
    <dgm:cxn modelId="{D179A42A-BD76-4649-8580-F53F2333E92C}" type="presOf" srcId="{37C670C6-CC90-40F9-8AA0-C813BEF4F488}" destId="{44941035-5A08-4936-8322-EB41A1D1EDF8}" srcOrd="0" destOrd="0" presId="urn:microsoft.com/office/officeart/2005/8/layout/vList2"/>
    <dgm:cxn modelId="{2FAEA83F-9A41-42FB-90F0-C2ED94CAD2C0}" type="presOf" srcId="{E5872D01-2982-4852-A4EB-1DBFD84005FE}" destId="{3EAD33B2-2CC6-43D6-A0EE-C8058133E16D}" srcOrd="0" destOrd="0" presId="urn:microsoft.com/office/officeart/2005/8/layout/vList2"/>
    <dgm:cxn modelId="{74167875-F364-404A-922B-7EB856E4E1A4}" type="presOf" srcId="{DCF03F27-28D9-49A5-9D1B-B2548C3A21FD}" destId="{70B3D144-C066-4EF7-90C6-6A3123C02080}" srcOrd="0" destOrd="0" presId="urn:microsoft.com/office/officeart/2005/8/layout/vList2"/>
    <dgm:cxn modelId="{3F2DC882-1983-4B58-89C2-62A55B029EC9}" type="presOf" srcId="{004D33E5-734F-4A39-AB2C-A03E7422B690}" destId="{87FF2740-520B-4FC6-AF9D-662B3FE6FDBF}" srcOrd="0" destOrd="0" presId="urn:microsoft.com/office/officeart/2005/8/layout/vList2"/>
    <dgm:cxn modelId="{AE5C82A7-6F7B-4E75-89B6-C74D6F5C798A}" type="presOf" srcId="{FC1E3AD0-EB45-4BD4-B4DB-3594D0539E8B}" destId="{168CCE15-B0F1-405D-B5B4-EFDD38E583CE}" srcOrd="0" destOrd="0" presId="urn:microsoft.com/office/officeart/2005/8/layout/vList2"/>
    <dgm:cxn modelId="{A24F1DB2-DB06-4731-88BA-BB6AC585A8F3}" type="presOf" srcId="{6C940CCD-64CD-47B9-B720-244BEABBEF6D}" destId="{0450BAFF-9A72-456C-82BF-FF5E44906F2B}" srcOrd="0" destOrd="0" presId="urn:microsoft.com/office/officeart/2005/8/layout/vList2"/>
    <dgm:cxn modelId="{58850BC2-6EAF-4B27-90BE-02E1D756D0CB}" srcId="{DCF03F27-28D9-49A5-9D1B-B2548C3A21FD}" destId="{E5872D01-2982-4852-A4EB-1DBFD84005FE}" srcOrd="4" destOrd="0" parTransId="{92BE8AF0-DBD6-43F9-8299-C0578EFA3D65}" sibTransId="{7BF0D5AF-83F2-4FE3-B428-35891966FD8D}"/>
    <dgm:cxn modelId="{259FD8ED-C953-4552-A962-60493D98EAA0}" srcId="{DCF03F27-28D9-49A5-9D1B-B2548C3A21FD}" destId="{37C670C6-CC90-40F9-8AA0-C813BEF4F488}" srcOrd="2" destOrd="0" parTransId="{7B31F491-0F74-4099-AC1F-76FE56CD2729}" sibTransId="{9F5BDA0D-B11F-468E-BF5B-698DA57808DF}"/>
    <dgm:cxn modelId="{41E780FC-3EF4-489F-8DEE-27C9D2B67A95}" srcId="{DCF03F27-28D9-49A5-9D1B-B2548C3A21FD}" destId="{004D33E5-734F-4A39-AB2C-A03E7422B690}" srcOrd="3" destOrd="0" parTransId="{7D4A17DF-6E35-44E8-95C5-EAD615A5A017}" sibTransId="{DB7E92EF-FD6A-4D35-A130-17711B9BF879}"/>
    <dgm:cxn modelId="{3BCCE64F-BDB5-4E0D-8D48-AF10CDEA56A6}" type="presParOf" srcId="{70B3D144-C066-4EF7-90C6-6A3123C02080}" destId="{168CCE15-B0F1-405D-B5B4-EFDD38E583CE}" srcOrd="0" destOrd="0" presId="urn:microsoft.com/office/officeart/2005/8/layout/vList2"/>
    <dgm:cxn modelId="{9907EE09-9F17-4F07-8184-FDA8770E12CC}" type="presParOf" srcId="{70B3D144-C066-4EF7-90C6-6A3123C02080}" destId="{392D1505-61D2-40EF-9694-E6CE5120B66A}" srcOrd="1" destOrd="0" presId="urn:microsoft.com/office/officeart/2005/8/layout/vList2"/>
    <dgm:cxn modelId="{CF5F224A-9431-44A8-91E0-1FFD8591E438}" type="presParOf" srcId="{70B3D144-C066-4EF7-90C6-6A3123C02080}" destId="{0450BAFF-9A72-456C-82BF-FF5E44906F2B}" srcOrd="2" destOrd="0" presId="urn:microsoft.com/office/officeart/2005/8/layout/vList2"/>
    <dgm:cxn modelId="{51AD904D-B661-48B8-AEA1-69D2AE80F098}" type="presParOf" srcId="{70B3D144-C066-4EF7-90C6-6A3123C02080}" destId="{A4BFDEE2-5FED-4E44-8B80-13B7B23DFEAB}" srcOrd="3" destOrd="0" presId="urn:microsoft.com/office/officeart/2005/8/layout/vList2"/>
    <dgm:cxn modelId="{76D1E084-041A-481B-A43A-35B36E0FE5D5}" type="presParOf" srcId="{70B3D144-C066-4EF7-90C6-6A3123C02080}" destId="{44941035-5A08-4936-8322-EB41A1D1EDF8}" srcOrd="4" destOrd="0" presId="urn:microsoft.com/office/officeart/2005/8/layout/vList2"/>
    <dgm:cxn modelId="{960EE913-C67E-4D68-A5E4-74486E73AF5C}" type="presParOf" srcId="{70B3D144-C066-4EF7-90C6-6A3123C02080}" destId="{381A16EE-6A1D-4903-914C-C3797315F09C}" srcOrd="5" destOrd="0" presId="urn:microsoft.com/office/officeart/2005/8/layout/vList2"/>
    <dgm:cxn modelId="{D9182D37-02C1-45CA-A521-15C32B1986FE}" type="presParOf" srcId="{70B3D144-C066-4EF7-90C6-6A3123C02080}" destId="{87FF2740-520B-4FC6-AF9D-662B3FE6FDBF}" srcOrd="6" destOrd="0" presId="urn:microsoft.com/office/officeart/2005/8/layout/vList2"/>
    <dgm:cxn modelId="{9CD8346B-E4D9-41E1-97DA-6EB4453F8771}" type="presParOf" srcId="{70B3D144-C066-4EF7-90C6-6A3123C02080}" destId="{C955F232-C013-46E7-B74B-8321A01B8B88}" srcOrd="7" destOrd="0" presId="urn:microsoft.com/office/officeart/2005/8/layout/vList2"/>
    <dgm:cxn modelId="{38B8BA38-140E-447A-8098-C9018ECD8D38}" type="presParOf" srcId="{70B3D144-C066-4EF7-90C6-6A3123C02080}" destId="{3EAD33B2-2CC6-43D6-A0EE-C8058133E16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0E1B07-C873-4D0E-8160-1C8592B06ED4}">
      <dsp:nvSpPr>
        <dsp:cNvPr id="0" name=""/>
        <dsp:cNvSpPr/>
      </dsp:nvSpPr>
      <dsp:spPr>
        <a:xfrm>
          <a:off x="161" y="958360"/>
          <a:ext cx="1955777" cy="23469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187" tIns="0" rIns="193187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The project was structured using a task-based on planning approach</a:t>
          </a:r>
          <a:endParaRPr lang="en-US" sz="1400" kern="1200" dirty="0"/>
        </a:p>
      </dsp:txBody>
      <dsp:txXfrm>
        <a:off x="161" y="1897133"/>
        <a:ext cx="1955777" cy="1408159"/>
      </dsp:txXfrm>
    </dsp:sp>
    <dsp:sp modelId="{E21D7CBB-0DEE-438A-AA6C-A4DDFE67D21A}">
      <dsp:nvSpPr>
        <dsp:cNvPr id="0" name=""/>
        <dsp:cNvSpPr/>
      </dsp:nvSpPr>
      <dsp:spPr>
        <a:xfrm>
          <a:off x="161" y="958360"/>
          <a:ext cx="1955777" cy="938773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187" tIns="165100" rIns="193187" bIns="16510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01</a:t>
          </a:r>
        </a:p>
      </dsp:txBody>
      <dsp:txXfrm>
        <a:off x="161" y="958360"/>
        <a:ext cx="1955777" cy="938773"/>
      </dsp:txXfrm>
    </dsp:sp>
    <dsp:sp modelId="{F3A76D04-E30D-45D3-8A70-64C9394EE916}">
      <dsp:nvSpPr>
        <dsp:cNvPr id="0" name=""/>
        <dsp:cNvSpPr/>
      </dsp:nvSpPr>
      <dsp:spPr>
        <a:xfrm>
          <a:off x="2112401" y="958360"/>
          <a:ext cx="1955777" cy="234693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187" tIns="0" rIns="193187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Each team member was assigned to a specific responsibility</a:t>
          </a:r>
          <a:endParaRPr lang="en-US" sz="1400" kern="1200" dirty="0"/>
        </a:p>
      </dsp:txBody>
      <dsp:txXfrm>
        <a:off x="2112401" y="1897133"/>
        <a:ext cx="1955777" cy="1408159"/>
      </dsp:txXfrm>
    </dsp:sp>
    <dsp:sp modelId="{308CF4AB-7AA0-4717-84A8-6DD7BCECC7F3}">
      <dsp:nvSpPr>
        <dsp:cNvPr id="0" name=""/>
        <dsp:cNvSpPr/>
      </dsp:nvSpPr>
      <dsp:spPr>
        <a:xfrm>
          <a:off x="2112401" y="958360"/>
          <a:ext cx="1955777" cy="938773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187" tIns="165100" rIns="193187" bIns="16510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02</a:t>
          </a:r>
        </a:p>
      </dsp:txBody>
      <dsp:txXfrm>
        <a:off x="2112401" y="958360"/>
        <a:ext cx="1955777" cy="938773"/>
      </dsp:txXfrm>
    </dsp:sp>
    <dsp:sp modelId="{51C4BB89-A14D-4EC3-9088-6C271B1A117D}">
      <dsp:nvSpPr>
        <dsp:cNvPr id="0" name=""/>
        <dsp:cNvSpPr/>
      </dsp:nvSpPr>
      <dsp:spPr>
        <a:xfrm>
          <a:off x="4224641" y="958360"/>
          <a:ext cx="1955777" cy="23469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187" tIns="0" rIns="193187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Tasks were divided into research, design, development, evaluation, and presentation</a:t>
          </a:r>
          <a:endParaRPr lang="en-US" sz="1400" kern="1200" dirty="0"/>
        </a:p>
      </dsp:txBody>
      <dsp:txXfrm>
        <a:off x="4224641" y="1897133"/>
        <a:ext cx="1955777" cy="1408159"/>
      </dsp:txXfrm>
    </dsp:sp>
    <dsp:sp modelId="{28349A9F-3F21-49B8-A729-BB121D2D2D67}">
      <dsp:nvSpPr>
        <dsp:cNvPr id="0" name=""/>
        <dsp:cNvSpPr/>
      </dsp:nvSpPr>
      <dsp:spPr>
        <a:xfrm>
          <a:off x="4224641" y="958360"/>
          <a:ext cx="1955777" cy="938773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187" tIns="165100" rIns="193187" bIns="16510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03</a:t>
          </a:r>
          <a:endParaRPr lang="en-US" sz="4300" kern="1200" dirty="0"/>
        </a:p>
      </dsp:txBody>
      <dsp:txXfrm>
        <a:off x="4224641" y="958360"/>
        <a:ext cx="1955777" cy="938773"/>
      </dsp:txXfrm>
    </dsp:sp>
    <dsp:sp modelId="{2F320765-FA28-498D-B9D7-4A965CBDAD38}">
      <dsp:nvSpPr>
        <dsp:cNvPr id="0" name=""/>
        <dsp:cNvSpPr/>
      </dsp:nvSpPr>
      <dsp:spPr>
        <a:xfrm>
          <a:off x="6336881" y="958360"/>
          <a:ext cx="1955777" cy="234693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187" tIns="0" rIns="193187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Weekly internal check-ins were used to monitor progress</a:t>
          </a:r>
          <a:endParaRPr lang="en-US" sz="1400" kern="1200" dirty="0"/>
        </a:p>
      </dsp:txBody>
      <dsp:txXfrm>
        <a:off x="6336881" y="1897133"/>
        <a:ext cx="1955777" cy="1408159"/>
      </dsp:txXfrm>
    </dsp:sp>
    <dsp:sp modelId="{18752D43-441F-4EC3-BA6B-9653E1651052}">
      <dsp:nvSpPr>
        <dsp:cNvPr id="0" name=""/>
        <dsp:cNvSpPr/>
      </dsp:nvSpPr>
      <dsp:spPr>
        <a:xfrm>
          <a:off x="6336881" y="958360"/>
          <a:ext cx="1955777" cy="938773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187" tIns="165100" rIns="193187" bIns="16510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04</a:t>
          </a:r>
          <a:endParaRPr lang="en-US" sz="4300" kern="1200" dirty="0"/>
        </a:p>
      </dsp:txBody>
      <dsp:txXfrm>
        <a:off x="6336881" y="958360"/>
        <a:ext cx="1955777" cy="9387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8CCE15-B0F1-405D-B5B4-EFDD38E583CE}">
      <dsp:nvSpPr>
        <dsp:cNvPr id="0" name=""/>
        <dsp:cNvSpPr/>
      </dsp:nvSpPr>
      <dsp:spPr>
        <a:xfrm>
          <a:off x="0" y="581"/>
          <a:ext cx="8431161" cy="3978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dirty="0"/>
            <a:t>We explored academic literature and industry reports related to:</a:t>
          </a:r>
          <a:endParaRPr lang="en-US" sz="1400" kern="1200" dirty="0"/>
        </a:p>
      </dsp:txBody>
      <dsp:txXfrm>
        <a:off x="19423" y="20004"/>
        <a:ext cx="8392315" cy="359030"/>
      </dsp:txXfrm>
    </dsp:sp>
    <dsp:sp modelId="{0450BAFF-9A72-456C-82BF-FF5E44906F2B}">
      <dsp:nvSpPr>
        <dsp:cNvPr id="0" name=""/>
        <dsp:cNvSpPr/>
      </dsp:nvSpPr>
      <dsp:spPr>
        <a:xfrm>
          <a:off x="0" y="408653"/>
          <a:ext cx="8431161" cy="3978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/>
            <a:t>-Mood tracking applications</a:t>
          </a:r>
          <a:endParaRPr lang="en-US" sz="1400" kern="1200" dirty="0"/>
        </a:p>
      </dsp:txBody>
      <dsp:txXfrm>
        <a:off x="19423" y="428076"/>
        <a:ext cx="8392315" cy="359030"/>
      </dsp:txXfrm>
    </dsp:sp>
    <dsp:sp modelId="{44941035-5A08-4936-8322-EB41A1D1EDF8}">
      <dsp:nvSpPr>
        <dsp:cNvPr id="0" name=""/>
        <dsp:cNvSpPr/>
      </dsp:nvSpPr>
      <dsp:spPr>
        <a:xfrm>
          <a:off x="0" y="816724"/>
          <a:ext cx="8431161" cy="3978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/>
            <a:t>-Digital self-monitoring tools</a:t>
          </a:r>
          <a:endParaRPr lang="en-US" sz="1400" kern="1200" dirty="0"/>
        </a:p>
      </dsp:txBody>
      <dsp:txXfrm>
        <a:off x="19423" y="836147"/>
        <a:ext cx="8392315" cy="359030"/>
      </dsp:txXfrm>
    </dsp:sp>
    <dsp:sp modelId="{87FF2740-520B-4FC6-AF9D-662B3FE6FDBF}">
      <dsp:nvSpPr>
        <dsp:cNvPr id="0" name=""/>
        <dsp:cNvSpPr/>
      </dsp:nvSpPr>
      <dsp:spPr>
        <a:xfrm>
          <a:off x="0" y="1224795"/>
          <a:ext cx="8431161" cy="3978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/>
            <a:t>-Mobile mental health solutions</a:t>
          </a:r>
          <a:br>
            <a:rPr lang="en-US" sz="1400" b="0" i="0" kern="1200" dirty="0"/>
          </a:br>
          <a:endParaRPr lang="en-US" sz="1400" kern="1200" dirty="0"/>
        </a:p>
      </dsp:txBody>
      <dsp:txXfrm>
        <a:off x="19423" y="1244218"/>
        <a:ext cx="8392315" cy="359030"/>
      </dsp:txXfrm>
    </dsp:sp>
    <dsp:sp modelId="{3EAD33B2-2CC6-43D6-A0EE-C8058133E16D}">
      <dsp:nvSpPr>
        <dsp:cNvPr id="0" name=""/>
        <dsp:cNvSpPr/>
      </dsp:nvSpPr>
      <dsp:spPr>
        <a:xfrm>
          <a:off x="0" y="1633448"/>
          <a:ext cx="8431161" cy="3978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/>
            <a:t>The research helped us clearly define the real-world problem: students often do not reflect on their emotional state until difficulties become more serious.</a:t>
          </a:r>
          <a:endParaRPr lang="en-US" sz="1400" kern="1200" dirty="0"/>
        </a:p>
      </dsp:txBody>
      <dsp:txXfrm>
        <a:off x="19423" y="1652871"/>
        <a:ext cx="8392315" cy="3590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1" name="Google Shape;91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" name="Google Shape;131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3" name="Google Shape;123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BBFB3-E0A0-8C4D-ABA5-FBFD93462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8402A3-CBC7-29CB-327F-D38EE5627B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1C7A50-A4BB-0DD3-6750-6F1D18225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14010E-7DE0-AA64-C7F6-1CE110566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6A2D71-DE3D-C795-EC31-0D4FC66F8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505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A9F7E-1A9F-E2B6-0929-CAAAF8FCF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EF864-C758-0180-7457-6CA402B2BB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6EF43D-5FE1-E22B-E868-30EB691D6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898809-7E49-8D33-A5F3-D8CDA6E0E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BD54CF-5B99-444F-AC58-5D189C0FAD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0208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7E857-BF0D-0F08-79BC-A7E685127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D9D943-54F0-E0FF-678B-49A6DA1E35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2ACA24-2CC0-1A33-C01B-2B8924376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9AE2A9-ABF1-DCB2-B695-77B9866FED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A32C4C-2ECE-E48B-434F-CCD7264FD4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6716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D1A06-1072-B7F8-B3F5-DB4F29F2C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79BF63-BE32-82CC-3EF3-52590396D9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6D16F4-9735-D5AF-C36B-277FC081EF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1CF71A-8B4D-5733-51AF-85DC16C6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95FD24-DED9-DCE0-E858-63E8FCAF7D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59D9B6-840F-F2E4-6D44-BBAE61CA8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493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675E1-286D-2961-209D-12B499884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E90F3C-7193-75EB-4F47-DCC500A824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592FFE-8B70-3134-12F9-8AF7E80C67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92E30B-9C4D-1901-1CE6-2076C3D2C1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C82A06-9A3B-ABE9-DBDE-4F6CB8690D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289492-04AC-8F33-A274-14E14E8EB3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C68139-49BF-86F8-078F-D786C3A0D3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960577-D158-46EE-6540-7417CA740C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599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04843-FA12-5908-F7A6-D9C073A861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89F59C-9DFB-4EB7-74DD-FD5EB2CD7F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0DB379-E60D-8EBD-D968-05CB2AB16C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E3EDD6-5212-9312-B92B-05F8C36E10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1699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7372C7-129D-8B80-1ACC-23DE6D5B9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811038-E19E-3B8A-D351-1E05DD8B7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0066CA-EF62-8A52-33E2-70D99719AD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751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34FDD-36D9-3986-0E12-1F50F2B0F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BA08E-CCB5-3603-1687-79E46FC465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7CCD82-DD04-90F4-E1B2-EE9F0631E5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4D9B7F-CCD4-F005-AB35-B846DCAD77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113878-3E95-2F92-F78A-72EE86A57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78C665-FD8E-FEBA-882B-3EA767BCEB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877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E8C29-82CE-873B-F888-2614143CD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DA7E8F3-4B81-3F37-E02C-CA0ED78373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41F2FE-FA67-6C10-237B-974C042379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EF92E7-A620-9935-1C67-D4BFF36798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505F05-4826-78B4-43C9-7A73973086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90EDBF-63C1-9583-52E8-246448B68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12284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43467-4413-EF1D-72EB-1854593AE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749B99-18EB-5046-9461-3B6996EB04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5E350F-2C1E-141C-3775-888F7D9E44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69D00-BB06-27B8-6AFE-BD092B6D3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A3BAA-F699-3484-834A-F39BCD442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188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1B993E-9EB5-BB3A-4080-5B723E5301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A567FC-6209-E19F-383A-22501DBC40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7260A-A5D9-08A4-18F0-1877D7981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012773-DF21-C7DA-9023-DC0C12F2D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D4EABC-062D-8F6B-74DB-C5D2DABA2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415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DD78AA-FC47-E3F3-50A9-5FC22BE15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6B996A-A215-BEB8-3D96-E70371BF35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7A6DD7-EE73-3402-5202-ED01BB4B17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A77274-54E8-C3FB-A767-E572E7E64F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6E3498-9BEF-F1B1-29D5-2332F75C07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190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mi.org/pmbok-guide-standards/foundational/pmbok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cbi.nlm.nih.gov/pmc/articles/PMC7324346/" TargetMode="External"/><Relationship Id="rId5" Type="http://schemas.openxmlformats.org/officeDocument/2006/relationships/hyperlink" Target="https://www.acha.org/NCHA" TargetMode="External"/><Relationship Id="rId4" Type="http://schemas.openxmlformats.org/officeDocument/2006/relationships/hyperlink" Target="https://www.wiley.com/en-us/Project+Management:+A+Systems+Approach+to+Planning,+Scheduling,+and+Controlling,+12th+Edition-p-9781119165354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jmir.org/2019/6/e13117/" TargetMode="External"/><Relationship Id="rId3" Type="http://schemas.openxmlformats.org/officeDocument/2006/relationships/hyperlink" Target="https://www.who.int/publications/i/item/9789241550505" TargetMode="External"/><Relationship Id="rId7" Type="http://schemas.openxmlformats.org/officeDocument/2006/relationships/hyperlink" Target="https://www.nimh.nih.gov/health/statistics" TargetMode="External"/><Relationship Id="rId2" Type="http://schemas.openxmlformats.org/officeDocument/2006/relationships/hyperlink" Target="https://www.sciencedirect.com/science/article/pii/S221503661830306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elfdeterminationtheory.org/theory/" TargetMode="External"/><Relationship Id="rId5" Type="http://schemas.openxmlformats.org/officeDocument/2006/relationships/hyperlink" Target="https://www.iso.org/standard/77520.html" TargetMode="External"/><Relationship Id="rId4" Type="http://schemas.openxmlformats.org/officeDocument/2006/relationships/hyperlink" Target="https://mitpress.mit.edu/9780262028943/positive-comput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648331A-4CB0-7126-C030-6DD8300CF7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72000" cy="6858000"/>
          </a:xfrm>
          <a:prstGeom prst="rect">
            <a:avLst/>
          </a:prstGeom>
        </p:spPr>
      </p:pic>
      <p:sp>
        <p:nvSpPr>
          <p:cNvPr id="84" name="Google Shape;84;p1"/>
          <p:cNvSpPr/>
          <p:nvPr/>
        </p:nvSpPr>
        <p:spPr>
          <a:xfrm>
            <a:off x="3637935" y="0"/>
            <a:ext cx="5388078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5" name="Google Shape;85;p1"/>
          <p:cNvSpPr txBox="1">
            <a:spLocks noGrp="1"/>
          </p:cNvSpPr>
          <p:nvPr>
            <p:ph type="ctrTitle"/>
          </p:nvPr>
        </p:nvSpPr>
        <p:spPr>
          <a:xfrm>
            <a:off x="3973322" y="640080"/>
            <a:ext cx="4915040" cy="3566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700"/>
              <a:buFont typeface="Calibri"/>
              <a:buNone/>
            </a:pPr>
            <a:r>
              <a:rPr lang="en-US" sz="4700" dirty="0"/>
              <a:t>Mental Health Daily Check‑In App</a:t>
            </a:r>
            <a:endParaRPr dirty="0"/>
          </a:p>
        </p:txBody>
      </p:sp>
      <p:sp>
        <p:nvSpPr>
          <p:cNvPr id="86" name="Google Shape;86;p1"/>
          <p:cNvSpPr txBox="1">
            <a:spLocks noGrp="1"/>
          </p:cNvSpPr>
          <p:nvPr>
            <p:ph type="subTitle" idx="1"/>
          </p:nvPr>
        </p:nvSpPr>
        <p:spPr>
          <a:xfrm>
            <a:off x="3973320" y="4636008"/>
            <a:ext cx="4688333" cy="15727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>
                <a:solidFill>
                  <a:srgbClr val="888888"/>
                </a:solidFill>
              </a:rPr>
              <a:t>A simple digital health solution for daily mental wellbeing awareness</a:t>
            </a:r>
            <a:endParaRPr/>
          </a:p>
        </p:txBody>
      </p:sp>
      <p:sp>
        <p:nvSpPr>
          <p:cNvPr id="88" name="Google Shape;88;p1"/>
          <p:cNvSpPr/>
          <p:nvPr/>
        </p:nvSpPr>
        <p:spPr>
          <a:xfrm>
            <a:off x="4059646" y="4409267"/>
            <a:ext cx="3182692" cy="18288"/>
          </a:xfrm>
          <a:custGeom>
            <a:avLst/>
            <a:gdLst/>
            <a:ahLst/>
            <a:cxnLst/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126686" y="-21366"/>
                  <a:pt x="467788" y="9025"/>
                  <a:pt x="604711" y="0"/>
                </a:cubicBezTo>
                <a:cubicBezTo>
                  <a:pt x="741634" y="-9025"/>
                  <a:pt x="1061620" y="6814"/>
                  <a:pt x="1241250" y="0"/>
                </a:cubicBezTo>
                <a:cubicBezTo>
                  <a:pt x="1420880" y="-6814"/>
                  <a:pt x="1713773" y="13383"/>
                  <a:pt x="1909615" y="0"/>
                </a:cubicBezTo>
                <a:cubicBezTo>
                  <a:pt x="2105457" y="-13383"/>
                  <a:pt x="2257256" y="13567"/>
                  <a:pt x="2577981" y="0"/>
                </a:cubicBezTo>
                <a:cubicBezTo>
                  <a:pt x="2898706" y="-13567"/>
                  <a:pt x="3026063" y="6328"/>
                  <a:pt x="3182692" y="0"/>
                </a:cubicBezTo>
                <a:cubicBezTo>
                  <a:pt x="3181983" y="8157"/>
                  <a:pt x="3182279" y="12125"/>
                  <a:pt x="3182692" y="18288"/>
                </a:cubicBezTo>
                <a:cubicBezTo>
                  <a:pt x="2998421" y="21742"/>
                  <a:pt x="2675038" y="19014"/>
                  <a:pt x="2482500" y="18288"/>
                </a:cubicBezTo>
                <a:cubicBezTo>
                  <a:pt x="2289962" y="17562"/>
                  <a:pt x="1930644" y="6834"/>
                  <a:pt x="1782308" y="18288"/>
                </a:cubicBezTo>
                <a:cubicBezTo>
                  <a:pt x="1633972" y="29742"/>
                  <a:pt x="1287388" y="-1992"/>
                  <a:pt x="1145769" y="18288"/>
                </a:cubicBezTo>
                <a:cubicBezTo>
                  <a:pt x="1004150" y="38568"/>
                  <a:pt x="256377" y="-37438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182692" h="18288" extrusionOk="0">
                <a:moveTo>
                  <a:pt x="0" y="0"/>
                </a:moveTo>
                <a:cubicBezTo>
                  <a:pt x="283446" y="18201"/>
                  <a:pt x="432812" y="7290"/>
                  <a:pt x="604711" y="0"/>
                </a:cubicBezTo>
                <a:cubicBezTo>
                  <a:pt x="776610" y="-7290"/>
                  <a:pt x="982253" y="15478"/>
                  <a:pt x="1145769" y="0"/>
                </a:cubicBezTo>
                <a:cubicBezTo>
                  <a:pt x="1309285" y="-15478"/>
                  <a:pt x="1514247" y="-25520"/>
                  <a:pt x="1845961" y="0"/>
                </a:cubicBezTo>
                <a:cubicBezTo>
                  <a:pt x="2177675" y="25520"/>
                  <a:pt x="2297588" y="16646"/>
                  <a:pt x="2450673" y="0"/>
                </a:cubicBezTo>
                <a:cubicBezTo>
                  <a:pt x="2603758" y="-16646"/>
                  <a:pt x="3023048" y="-21196"/>
                  <a:pt x="3182692" y="0"/>
                </a:cubicBezTo>
                <a:cubicBezTo>
                  <a:pt x="3182428" y="4493"/>
                  <a:pt x="3183076" y="9472"/>
                  <a:pt x="3182692" y="18288"/>
                </a:cubicBezTo>
                <a:cubicBezTo>
                  <a:pt x="3039109" y="-12701"/>
                  <a:pt x="2823860" y="13848"/>
                  <a:pt x="2546154" y="18288"/>
                </a:cubicBezTo>
                <a:cubicBezTo>
                  <a:pt x="2268448" y="22728"/>
                  <a:pt x="2098674" y="5291"/>
                  <a:pt x="1845961" y="18288"/>
                </a:cubicBezTo>
                <a:cubicBezTo>
                  <a:pt x="1593248" y="31285"/>
                  <a:pt x="1456743" y="27560"/>
                  <a:pt x="1304904" y="18288"/>
                </a:cubicBezTo>
                <a:cubicBezTo>
                  <a:pt x="1153065" y="9016"/>
                  <a:pt x="947204" y="11126"/>
                  <a:pt x="668365" y="18288"/>
                </a:cubicBezTo>
                <a:cubicBezTo>
                  <a:pt x="389526" y="25450"/>
                  <a:pt x="288244" y="-4628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96374-0FB2-CEA0-00F8-E10B9C6D5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22380"/>
            <a:ext cx="8229600" cy="1143000"/>
          </a:xfrm>
        </p:spPr>
        <p:txBody>
          <a:bodyPr>
            <a:normAutofit/>
          </a:bodyPr>
          <a:lstStyle/>
          <a:p>
            <a:r>
              <a:rPr lang="en-US" b="1" u="sng" dirty="0"/>
              <a:t>Structured Planning – Mihai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7581E-E9D2-CC95-B2A8-5A95CF3610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4399" y="1038851"/>
            <a:ext cx="4296695" cy="4525963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en-US" sz="1800" dirty="0"/>
              <a:t>We used a structured planning approach based on a Gantt chart to organize the development of the MHD Check-in application.[1] The project was divided into clearly defined phases to ensure efficient time management and team coordination.</a:t>
            </a:r>
          </a:p>
        </p:txBody>
      </p:sp>
      <p:sp>
        <p:nvSpPr>
          <p:cNvPr id="4" name="AutoShape 2" descr="Output image">
            <a:extLst>
              <a:ext uri="{FF2B5EF4-FFF2-40B4-BE49-F238E27FC236}">
                <a16:creationId xmlns:a16="http://schemas.microsoft.com/office/drawing/2014/main" id="{0121B641-8B5F-A558-1BE8-786BB8F1023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95472BB-C194-DF48-2895-7A21F6F8C6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05" y="920620"/>
            <a:ext cx="4601495" cy="3432862"/>
          </a:xfrm>
          <a:prstGeom prst="rect">
            <a:avLst/>
          </a:prstGeom>
        </p:spPr>
      </p:pic>
      <p:sp>
        <p:nvSpPr>
          <p:cNvPr id="7" name="Rectangle 3">
            <a:extLst>
              <a:ext uri="{FF2B5EF4-FFF2-40B4-BE49-F238E27FC236}">
                <a16:creationId xmlns:a16="http://schemas.microsoft.com/office/drawing/2014/main" id="{66A033D2-63DD-AB8A-B59D-BA8C4AF50F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22722" y="2977082"/>
            <a:ext cx="4317207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-Planning and task allocation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-Research and literature review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-Idea development and feature definition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-Design and prototype creation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-Evaluation and feedback analysis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-Final presentation preparation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8E704EB-AB40-F944-9F8D-42865D53C55F}"/>
              </a:ext>
            </a:extLst>
          </p:cNvPr>
          <p:cNvSpPr txBox="1"/>
          <p:nvPr/>
        </p:nvSpPr>
        <p:spPr>
          <a:xfrm>
            <a:off x="206477" y="5412246"/>
            <a:ext cx="881461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The Gantt chart helped us visualize task duration, dependencies, and overlapping activities, ensuring that each phase was completed within the project timeline.</a:t>
            </a:r>
          </a:p>
        </p:txBody>
      </p:sp>
    </p:spTree>
    <p:extLst>
      <p:ext uri="{BB962C8B-B14F-4D97-AF65-F5344CB8AC3E}">
        <p14:creationId xmlns:p14="http://schemas.microsoft.com/office/powerpoint/2010/main" val="2923793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147;p2">
            <a:extLst>
              <a:ext uri="{FF2B5EF4-FFF2-40B4-BE49-F238E27FC236}">
                <a16:creationId xmlns:a16="http://schemas.microsoft.com/office/drawing/2014/main" id="{3D7E76E0-480B-2CCD-38B5-F2F52849FDEC}"/>
              </a:ext>
            </a:extLst>
          </p:cNvPr>
          <p:cNvSpPr txBox="1">
            <a:spLocks/>
          </p:cNvSpPr>
          <p:nvPr/>
        </p:nvSpPr>
        <p:spPr>
          <a:xfrm>
            <a:off x="617318" y="252505"/>
            <a:ext cx="8760541" cy="1200329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SzPts val="3500"/>
            </a:pPr>
            <a:r>
              <a:rPr lang="en-US" sz="33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Team Planning &amp; Role Distribution – Mihai F.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9DB5EBD3-F516-3AA9-635A-50A0867C36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5433" y="4245775"/>
            <a:ext cx="5992368" cy="2139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800" b="1" dirty="0"/>
              <a:t>Role Allocation:</a:t>
            </a:r>
          </a:p>
          <a:p>
            <a:pPr>
              <a:spcAft>
                <a:spcPts val="600"/>
              </a:spcAft>
            </a:pPr>
            <a:r>
              <a:rPr lang="en-US" sz="1800" b="1" dirty="0"/>
              <a:t>Mihai Fartais</a:t>
            </a:r>
            <a:r>
              <a:rPr lang="en-US" sz="1800" dirty="0"/>
              <a:t> – Project Planning &amp; Coordination</a:t>
            </a:r>
          </a:p>
          <a:p>
            <a:pPr>
              <a:spcAft>
                <a:spcPts val="600"/>
              </a:spcAft>
            </a:pPr>
            <a:r>
              <a:rPr lang="en-US" sz="1800" b="1" dirty="0"/>
              <a:t>Mihai Lungu</a:t>
            </a:r>
            <a:r>
              <a:rPr lang="en-US" sz="1800" dirty="0"/>
              <a:t> – Research &amp; Literature Review</a:t>
            </a:r>
          </a:p>
          <a:p>
            <a:pPr>
              <a:spcAft>
                <a:spcPts val="600"/>
              </a:spcAft>
            </a:pPr>
            <a:r>
              <a:rPr lang="en-US" sz="1800" b="1" dirty="0"/>
              <a:t>Ciprian Panait</a:t>
            </a:r>
            <a:r>
              <a:rPr lang="en-US" sz="1800" dirty="0"/>
              <a:t> – Innovative Idea Development</a:t>
            </a:r>
          </a:p>
          <a:p>
            <a:pPr>
              <a:spcAft>
                <a:spcPts val="600"/>
              </a:spcAft>
            </a:pPr>
            <a:r>
              <a:rPr lang="en-US" sz="1800" b="1" dirty="0"/>
              <a:t>Cristian </a:t>
            </a:r>
            <a:r>
              <a:rPr lang="en-US" sz="1800" b="1" dirty="0" err="1"/>
              <a:t>Ispas</a:t>
            </a:r>
            <a:r>
              <a:rPr lang="en-US" sz="1800" dirty="0"/>
              <a:t> – Design &amp; Technical Prototype</a:t>
            </a:r>
          </a:p>
          <a:p>
            <a:pPr>
              <a:spcAft>
                <a:spcPts val="600"/>
              </a:spcAft>
            </a:pPr>
            <a:r>
              <a:rPr lang="en-US" sz="1800" b="1" dirty="0"/>
              <a:t>Yassir El </a:t>
            </a:r>
            <a:r>
              <a:rPr lang="en-US" sz="1800" b="1" dirty="0" err="1"/>
              <a:t>Ouafai</a:t>
            </a:r>
            <a:r>
              <a:rPr lang="en-US" sz="1800" dirty="0"/>
              <a:t> – Evaluation &amp; Feedback Analysis</a:t>
            </a:r>
          </a:p>
        </p:txBody>
      </p:sp>
      <p:graphicFrame>
        <p:nvGraphicFramePr>
          <p:cNvPr id="8" name="Rectangle 1">
            <a:extLst>
              <a:ext uri="{FF2B5EF4-FFF2-40B4-BE49-F238E27FC236}">
                <a16:creationId xmlns:a16="http://schemas.microsoft.com/office/drawing/2014/main" id="{CADCFD64-5727-6F44-3BC2-3352BDA6214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09838027"/>
              </p:ext>
            </p:extLst>
          </p:nvPr>
        </p:nvGraphicFramePr>
        <p:xfrm>
          <a:off x="617318" y="371706"/>
          <a:ext cx="8292821" cy="4263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76109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8D277-6FAB-92B6-9526-2E753CCEC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085" y="271422"/>
            <a:ext cx="6772483" cy="994172"/>
          </a:xfrm>
        </p:spPr>
        <p:txBody>
          <a:bodyPr>
            <a:normAutofit/>
          </a:bodyPr>
          <a:lstStyle/>
          <a:p>
            <a:pPr algn="ctr"/>
            <a:r>
              <a:rPr lang="en-US" sz="2400" b="1" u="sng" dirty="0"/>
              <a:t>The importance of Structured Planning in a Hackathon Environment – Mihai F.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BED321-A8F9-3FF8-592B-00A514966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214" y="1156227"/>
            <a:ext cx="6020353" cy="4841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600" dirty="0"/>
              <a:t>This structured planning approach was important due to the limited timeframe of the hackathon. </a:t>
            </a:r>
            <a:br>
              <a:rPr lang="en-US" sz="1600" dirty="0"/>
            </a:br>
            <a:br>
              <a:rPr lang="en-US" sz="1600" dirty="0"/>
            </a:br>
            <a:r>
              <a:rPr lang="en-US" sz="1600" dirty="0"/>
              <a:t>With strict deadlines and time constraints, I organize tasks efficiently and avoid unnecessary delays.</a:t>
            </a:r>
            <a:br>
              <a:rPr lang="en-US" sz="1600" dirty="0"/>
            </a:br>
            <a:br>
              <a:rPr lang="en-US" sz="1600" dirty="0"/>
            </a:br>
            <a:r>
              <a:rPr lang="en-US" sz="1600" dirty="0"/>
              <a:t>The time management helped us to complete all required components, including research, design, prototype development, evaluation, and presentation preparation. </a:t>
            </a:r>
            <a:br>
              <a:rPr lang="en-US" sz="1600" dirty="0"/>
            </a:br>
            <a:br>
              <a:rPr lang="en-US" sz="1600" dirty="0"/>
            </a:br>
            <a:r>
              <a:rPr lang="en-US" sz="1600" dirty="0"/>
              <a:t>The structured approach enabled us to deliver a complete, coherent, and well-organized solution within the available time.[2]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Check List">
            <a:extLst>
              <a:ext uri="{FF2B5EF4-FFF2-40B4-BE49-F238E27FC236}">
                <a16:creationId xmlns:a16="http://schemas.microsoft.com/office/drawing/2014/main" id="{E645E7CB-F344-7B77-D487-57FFE83677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9953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E866D-DAE3-93F2-AC15-DFB629217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32074"/>
            <a:ext cx="9645445" cy="1325563"/>
          </a:xfrm>
        </p:spPr>
        <p:txBody>
          <a:bodyPr>
            <a:normAutofit/>
          </a:bodyPr>
          <a:lstStyle/>
          <a:p>
            <a:r>
              <a:rPr lang="en-US" sz="2800" b="1" u="sng" dirty="0"/>
              <a:t>Research Context &amp; Problem Identification – Lungu M.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B313C413-54D3-D231-47DA-34675F758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213" y="1919052"/>
            <a:ext cx="8229600" cy="4525963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en-US" sz="2000" b="1" u="sng" dirty="0"/>
              <a:t>Student Mental Health Challenges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D4C13A-5C54-427A-9E6A-1F4D1621FC58}"/>
              </a:ext>
            </a:extLst>
          </p:cNvPr>
          <p:cNvSpPr txBox="1"/>
          <p:nvPr/>
        </p:nvSpPr>
        <p:spPr>
          <a:xfrm>
            <a:off x="457200" y="2521785"/>
            <a:ext cx="85344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/>
              <a:t>The research phase began by analyzing the current state of student mental health in higher education environments. Studies show increasing levels of stress, anxiety, and emotional exhaustion among students.[3]</a:t>
            </a:r>
          </a:p>
        </p:txBody>
      </p:sp>
      <p:graphicFrame>
        <p:nvGraphicFramePr>
          <p:cNvPr id="12" name="TextBox 8">
            <a:extLst>
              <a:ext uri="{FF2B5EF4-FFF2-40B4-BE49-F238E27FC236}">
                <a16:creationId xmlns:a16="http://schemas.microsoft.com/office/drawing/2014/main" id="{9F6DA8B6-3124-B5FD-11D0-D31B5777654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20815094"/>
              </p:ext>
            </p:extLst>
          </p:nvPr>
        </p:nvGraphicFramePr>
        <p:xfrm>
          <a:off x="457199" y="3621596"/>
          <a:ext cx="8431161" cy="2031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296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B6380-49BC-EFED-472C-BE190A4DC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123" y="365126"/>
            <a:ext cx="8578645" cy="1325563"/>
          </a:xfrm>
        </p:spPr>
        <p:txBody>
          <a:bodyPr>
            <a:noAutofit/>
          </a:bodyPr>
          <a:lstStyle/>
          <a:p>
            <a:r>
              <a:rPr lang="en-US" sz="3200" b="1" u="sng" dirty="0"/>
              <a:t>Critical Analysis of Existing Solutions – Lungu M.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A9AB68-86B3-6D07-EEB5-328094A60B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232" y="1678858"/>
            <a:ext cx="8229600" cy="4525963"/>
          </a:xfrm>
        </p:spPr>
        <p:txBody>
          <a:bodyPr/>
          <a:lstStyle/>
          <a:p>
            <a:pPr marL="114300" indent="0">
              <a:buNone/>
            </a:pPr>
            <a:r>
              <a:rPr lang="en-US" sz="2400" b="1" dirty="0"/>
              <a:t>Analysis of Existing Digital Mental Health Apps</a:t>
            </a:r>
            <a:endParaRPr lang="en-US" sz="2400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677AC9-EB24-6C0B-E86D-B62E515DA7E9}"/>
              </a:ext>
            </a:extLst>
          </p:cNvPr>
          <p:cNvSpPr txBox="1"/>
          <p:nvPr/>
        </p:nvSpPr>
        <p:spPr>
          <a:xfrm>
            <a:off x="255639" y="2182054"/>
            <a:ext cx="8726129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600" dirty="0"/>
              <a:t>Research findings indicate that daily reflection and mood tracking can significantly improve self-awareness.[4]</a:t>
            </a: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r>
              <a:rPr lang="en-US" sz="1600" b="1" dirty="0"/>
              <a:t>However, many existing applications fail due to:</a:t>
            </a:r>
          </a:p>
          <a:p>
            <a:r>
              <a:rPr lang="en-US" sz="1600" dirty="0"/>
              <a:t>-Overly complex interfaces</a:t>
            </a:r>
          </a:p>
          <a:p>
            <a:r>
              <a:rPr lang="en-US" sz="1600" dirty="0"/>
              <a:t>-Clinical or diagnostic focus</a:t>
            </a:r>
          </a:p>
          <a:p>
            <a:r>
              <a:rPr lang="en-US" sz="1600" dirty="0"/>
              <a:t>-Excessive data collection</a:t>
            </a:r>
          </a:p>
          <a:p>
            <a:r>
              <a:rPr lang="en-US" sz="1600" dirty="0"/>
              <a:t>-Privacy and security concerns[5]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386C48-FF6A-97C2-3576-5E72931BFD06}"/>
              </a:ext>
            </a:extLst>
          </p:cNvPr>
          <p:cNvSpPr txBox="1"/>
          <p:nvPr/>
        </p:nvSpPr>
        <p:spPr>
          <a:xfrm>
            <a:off x="255639" y="5767063"/>
            <a:ext cx="861305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600" dirty="0"/>
              <a:t>These limitations reduce user trust and long-term engagement, especially for users who are not in crisis but need preventative support.</a:t>
            </a:r>
          </a:p>
        </p:txBody>
      </p:sp>
    </p:spTree>
    <p:extLst>
      <p:ext uri="{BB962C8B-B14F-4D97-AF65-F5344CB8AC3E}">
        <p14:creationId xmlns:p14="http://schemas.microsoft.com/office/powerpoint/2010/main" val="1367518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4A3EF-8F80-DFE9-199C-E84E5DE36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9220"/>
            <a:ext cx="9640488" cy="9053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24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Research Impact on Our Application Design – Lungu M.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8BB9E0B-A20D-0237-DF38-DCBEEFEAD327}"/>
              </a:ext>
            </a:extLst>
          </p:cNvPr>
          <p:cNvSpPr txBox="1"/>
          <p:nvPr/>
        </p:nvSpPr>
        <p:spPr>
          <a:xfrm>
            <a:off x="263524" y="1385128"/>
            <a:ext cx="6933167" cy="45732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Our research directly shaped the structure of the MHD Check-in app.</a:t>
            </a:r>
            <a:br>
              <a:rPr lang="en-US" sz="1600" dirty="0"/>
            </a:br>
            <a:endParaRPr lang="en-US" sz="16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/>
              <a:t>Based on the literature findings, we decided to: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-Focus on simplicity and ease of use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-Avoid diagnostic or medical claims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-</a:t>
            </a:r>
            <a:r>
              <a:rPr lang="en-US" sz="1600" dirty="0" err="1"/>
              <a:t>Minimise</a:t>
            </a:r>
            <a:r>
              <a:rPr lang="en-US" sz="1600" dirty="0"/>
              <a:t> data collection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-</a:t>
            </a:r>
            <a:r>
              <a:rPr lang="en-US" sz="1600" dirty="0" err="1"/>
              <a:t>Prioritise</a:t>
            </a:r>
            <a:r>
              <a:rPr lang="en-US" sz="1600" dirty="0"/>
              <a:t> ethical and preventative design</a:t>
            </a:r>
            <a:br>
              <a:rPr lang="en-US" sz="1600" dirty="0"/>
            </a:br>
            <a:br>
              <a:rPr lang="en-US" sz="1600" dirty="0"/>
            </a:br>
            <a:endParaRPr lang="en-US" sz="16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This ensures that our application supports awareness rather than treatment, aligning with current best practices in digital health research.[6]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9" name="Graphic 8" descr="Magnifying glass">
            <a:extLst>
              <a:ext uri="{FF2B5EF4-FFF2-40B4-BE49-F238E27FC236}">
                <a16:creationId xmlns:a16="http://schemas.microsoft.com/office/drawing/2014/main" id="{C4E41C6F-BB11-472D-4CEE-883E700331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5093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B4430-7F8C-EB1E-B85D-F317AD73D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66" y="157715"/>
            <a:ext cx="8279376" cy="1325563"/>
          </a:xfrm>
        </p:spPr>
        <p:txBody>
          <a:bodyPr>
            <a:noAutofit/>
          </a:bodyPr>
          <a:lstStyle/>
          <a:p>
            <a:r>
              <a:rPr lang="en-US" sz="3200" b="1" u="sng" dirty="0"/>
              <a:t>Innovation Concept &amp; Problem Gap – Ciprian P.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0F7CFD4-779B-3896-34FC-BD121BD5FE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891" y="1511010"/>
            <a:ext cx="8336151" cy="3332816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en-US" sz="1800" dirty="0"/>
              <a:t>Our innovation lies in redefining what a mental health application should be.</a:t>
            </a:r>
            <a:br>
              <a:rPr lang="en-US" sz="1800" dirty="0"/>
            </a:br>
            <a:r>
              <a:rPr lang="en-US" sz="1800" dirty="0"/>
              <a:t>Instead of focusing on therapy, diagnosis, or crisis intervention, we designed a simple daily check-in tool that supports emotional awareness.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8DA185-A969-6233-6FB5-8BB7B42C335C}"/>
              </a:ext>
            </a:extLst>
          </p:cNvPr>
          <p:cNvSpPr txBox="1"/>
          <p:nvPr/>
        </p:nvSpPr>
        <p:spPr>
          <a:xfrm>
            <a:off x="855100" y="2961109"/>
            <a:ext cx="7172632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800" dirty="0"/>
              <a:t>                                            </a:t>
            </a:r>
            <a:r>
              <a:rPr lang="en-US" sz="1800" b="1" dirty="0"/>
              <a:t>We identified a gap between:</a:t>
            </a:r>
            <a:br>
              <a:rPr lang="en-US" sz="1800" b="1" dirty="0"/>
            </a:br>
            <a:endParaRPr lang="en-US" sz="1800" b="1" dirty="0"/>
          </a:p>
          <a:p>
            <a:r>
              <a:rPr lang="en-US" sz="1800" dirty="0"/>
              <a:t>Complex clinical applications      &amp;        Everyday emotional reflection</a:t>
            </a:r>
            <a:br>
              <a:rPr lang="en-US" sz="1800" dirty="0"/>
            </a:br>
            <a:br>
              <a:rPr lang="en-US" sz="1800" dirty="0"/>
            </a:br>
            <a:endParaRPr lang="en-US" sz="1800" dirty="0"/>
          </a:p>
          <a:p>
            <a:pPr>
              <a:buNone/>
            </a:pPr>
            <a:r>
              <a:rPr lang="en-US" sz="1800" dirty="0"/>
              <a:t>The MHD Check-in app addresses this gap by providing a one-minute self-reflection tool that promotes prevention rather than treatment</a:t>
            </a:r>
            <a:r>
              <a:rPr lang="en-US" dirty="0"/>
              <a:t>.[7]</a:t>
            </a:r>
          </a:p>
        </p:txBody>
      </p:sp>
    </p:spTree>
    <p:extLst>
      <p:ext uri="{BB962C8B-B14F-4D97-AF65-F5344CB8AC3E}">
        <p14:creationId xmlns:p14="http://schemas.microsoft.com/office/powerpoint/2010/main" val="31001774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CE877-307B-A73F-CC4E-A48070E56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4867" y="280219"/>
            <a:ext cx="7487224" cy="9941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/>
            <a:r>
              <a:rPr lang="en-US" sz="3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Alignment with Emerging Digital Health Trends – Ciprian P.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F61506-6D34-5C64-0A5B-2ACF20EB80D7}"/>
              </a:ext>
            </a:extLst>
          </p:cNvPr>
          <p:cNvSpPr txBox="1"/>
          <p:nvPr/>
        </p:nvSpPr>
        <p:spPr>
          <a:xfrm>
            <a:off x="128860" y="2100124"/>
            <a:ext cx="6689021" cy="44776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/>
              <a:t>Our innovative idea aligns with current trends in: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-Mobile health solutions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-Human-centered design principles[8]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-Ethical digital health development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-Preventative mental health strategies</a:t>
            </a:r>
            <a:br>
              <a:rPr lang="en-US" sz="1400" dirty="0"/>
            </a:br>
            <a:br>
              <a:rPr lang="en-US" sz="1400" dirty="0"/>
            </a:br>
            <a:br>
              <a:rPr lang="en-US" sz="1400" dirty="0"/>
            </a:br>
            <a:br>
              <a:rPr lang="en-US" sz="1400" dirty="0"/>
            </a:br>
            <a:br>
              <a:rPr lang="en-US" sz="1400" dirty="0"/>
            </a:br>
            <a:endParaRPr lang="en-US" sz="1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/>
              <a:t>Research suggests that user engagement increases when applications are</a:t>
            </a:r>
            <a:r>
              <a:rPr lang="en-US" sz="1400" dirty="0"/>
              <a:t>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-Simple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-Accessible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-Non-clinical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-Trustworthy</a:t>
            </a:r>
            <a:br>
              <a:rPr lang="en-US" sz="1400" dirty="0"/>
            </a:br>
            <a:br>
              <a:rPr lang="en-US" sz="1400" dirty="0"/>
            </a:br>
            <a:endParaRPr lang="en-US" sz="1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/>
              <a:t>By limiting data collection and avoiding medical claims, the app prioritizes user trust and ethical responsibility.[9]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1" name="Graphic 10" descr="Light Bulb and Gear">
            <a:extLst>
              <a:ext uri="{FF2B5EF4-FFF2-40B4-BE49-F238E27FC236}">
                <a16:creationId xmlns:a16="http://schemas.microsoft.com/office/drawing/2014/main" id="{42D2B3CB-2DB4-9128-DE16-2C276A3E3E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1619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9144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7F587D-DBFC-9117-A640-7D8D70E89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777" y="238605"/>
            <a:ext cx="7157553" cy="11887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/>
            <a:r>
              <a:rPr lang="en-US" sz="3700" b="1" u="sng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Innovation Impact &amp; Assessment Criteria – Ciprian P.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282E70-1DFE-AE0F-36F3-9CF6539DF47A}"/>
              </a:ext>
            </a:extLst>
          </p:cNvPr>
          <p:cNvSpPr txBox="1"/>
          <p:nvPr/>
        </p:nvSpPr>
        <p:spPr>
          <a:xfrm>
            <a:off x="390116" y="1665926"/>
            <a:ext cx="8363768" cy="49342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innovative strength of our solution is demonstrated through: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-Clear problem identification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-Evidence-based design decisions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-Practical implementation through a functional prototype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-Ethical consideration and scalability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Our application is: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-Realistic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-Technically achievable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-Scalable for university environments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This directly addresses the assessment criteria for: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-Innovative Idea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-Application of Technology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-Real-World Relevance Emerging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8439" y="5970896"/>
            <a:ext cx="7475562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0903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" name="Google Shape;93;p5"/>
          <p:cNvPicPr preferRelativeResize="0"/>
          <p:nvPr/>
        </p:nvPicPr>
        <p:blipFill rotWithShape="1">
          <a:blip r:embed="rId3">
            <a:alphaModFix/>
          </a:blip>
          <a:srcRect r="11333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94" name="Google Shape;94;p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EEECE1">
                  <a:alpha val="67843"/>
                </a:srgbClr>
              </a:gs>
              <a:gs pos="10000">
                <a:srgbClr val="EEECE1">
                  <a:alpha val="67843"/>
                </a:srgbClr>
              </a:gs>
              <a:gs pos="85000">
                <a:srgbClr val="EEECE1">
                  <a:alpha val="96862"/>
                </a:srgbClr>
              </a:gs>
              <a:gs pos="100000">
                <a:srgbClr val="EEECE1">
                  <a:alpha val="96862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5" name="Google Shape;95;p5"/>
          <p:cNvSpPr txBox="1"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Calibri"/>
              <a:buNone/>
            </a:pPr>
            <a:r>
              <a:rPr lang="en-US" sz="3600" b="1" u="sng" dirty="0"/>
              <a:t>Design and Production – Cristian</a:t>
            </a:r>
            <a:endParaRPr b="1" u="sng" dirty="0"/>
          </a:p>
        </p:txBody>
      </p:sp>
      <p:grpSp>
        <p:nvGrpSpPr>
          <p:cNvPr id="96" name="Google Shape;96;p5"/>
          <p:cNvGrpSpPr/>
          <p:nvPr/>
        </p:nvGrpSpPr>
        <p:grpSpPr>
          <a:xfrm>
            <a:off x="1058220" y="1826097"/>
            <a:ext cx="7027558" cy="4350392"/>
            <a:chOff x="429570" y="472"/>
            <a:chExt cx="7027558" cy="4350392"/>
          </a:xfrm>
        </p:grpSpPr>
        <p:sp>
          <p:nvSpPr>
            <p:cNvPr id="97" name="Google Shape;97;p5"/>
            <p:cNvSpPr/>
            <p:nvPr/>
          </p:nvSpPr>
          <p:spPr>
            <a:xfrm>
              <a:off x="429570" y="472"/>
              <a:ext cx="3346456" cy="2007873"/>
            </a:xfrm>
            <a:prstGeom prst="rect">
              <a:avLst/>
            </a:prstGeom>
            <a:solidFill>
              <a:srgbClr val="BF504D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" name="Google Shape;98;p5"/>
            <p:cNvSpPr txBox="1"/>
            <p:nvPr/>
          </p:nvSpPr>
          <p:spPr>
            <a:xfrm>
              <a:off x="429570" y="472"/>
              <a:ext cx="3346456" cy="20078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7150" tIns="57150" rIns="57150" bIns="5715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500"/>
                <a:buFont typeface="Calibri"/>
                <a:buNone/>
              </a:pPr>
              <a:r>
                <a:rPr lang="en-US" sz="1500" dirty="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The design and production of the app were centered around ease of use and a calm user experience. </a:t>
              </a:r>
              <a:endParaRPr dirty="0"/>
            </a:p>
          </p:txBody>
        </p:sp>
        <p:sp>
          <p:nvSpPr>
            <p:cNvPr id="99" name="Google Shape;99;p5"/>
            <p:cNvSpPr/>
            <p:nvPr/>
          </p:nvSpPr>
          <p:spPr>
            <a:xfrm>
              <a:off x="4110672" y="472"/>
              <a:ext cx="3346456" cy="2007873"/>
            </a:xfrm>
            <a:prstGeom prst="rect">
              <a:avLst/>
            </a:prstGeom>
            <a:solidFill>
              <a:schemeClr val="accent3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" name="Google Shape;100;p5"/>
            <p:cNvSpPr txBox="1"/>
            <p:nvPr/>
          </p:nvSpPr>
          <p:spPr>
            <a:xfrm>
              <a:off x="4110672" y="472"/>
              <a:ext cx="3346456" cy="20078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7150" tIns="57150" rIns="57150" bIns="5715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500"/>
                <a:buFont typeface="Calibri"/>
                <a:buNone/>
              </a:pPr>
              <a:r>
                <a:rPr lang="en-US" sz="1500" dirty="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The user journey is very simple: users open the app, complete a short mood check-in, and optionally view their mood trends. which follows human centered design principles.</a:t>
              </a:r>
              <a:endParaRPr dirty="0"/>
            </a:p>
          </p:txBody>
        </p:sp>
        <p:sp>
          <p:nvSpPr>
            <p:cNvPr id="101" name="Google Shape;101;p5"/>
            <p:cNvSpPr/>
            <p:nvPr/>
          </p:nvSpPr>
          <p:spPr>
            <a:xfrm>
              <a:off x="429570" y="2342991"/>
              <a:ext cx="3346456" cy="2007873"/>
            </a:xfrm>
            <a:prstGeom prst="rect">
              <a:avLst/>
            </a:prstGeom>
            <a:solidFill>
              <a:schemeClr val="accent4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102;p5"/>
            <p:cNvSpPr txBox="1"/>
            <p:nvPr/>
          </p:nvSpPr>
          <p:spPr>
            <a:xfrm>
              <a:off x="429570" y="2342991"/>
              <a:ext cx="3346456" cy="20078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7150" tIns="57150" rIns="57150" bIns="5715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500"/>
                <a:buFont typeface="Calibri"/>
                <a:buNone/>
              </a:pPr>
              <a:r>
                <a:rPr lang="en-US" sz="1500" dirty="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The interface uses minimal elements and soft colors to create a supportive and non-judgmental environment. From a technical perspective, the system includes a front-end interface, secure data storage, and a basic visualization layer for charts, reflecting common practices in mobile health application development. </a:t>
              </a:r>
              <a:endParaRPr dirty="0"/>
            </a:p>
          </p:txBody>
        </p:sp>
        <p:sp>
          <p:nvSpPr>
            <p:cNvPr id="103" name="Google Shape;103;p5"/>
            <p:cNvSpPr/>
            <p:nvPr/>
          </p:nvSpPr>
          <p:spPr>
            <a:xfrm>
              <a:off x="4110672" y="2342991"/>
              <a:ext cx="3346456" cy="2007873"/>
            </a:xfrm>
            <a:prstGeom prst="rect">
              <a:avLst/>
            </a:prstGeom>
            <a:solidFill>
              <a:srgbClr val="49ACC5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" name="Google Shape;104;p5"/>
            <p:cNvSpPr txBox="1"/>
            <p:nvPr/>
          </p:nvSpPr>
          <p:spPr>
            <a:xfrm>
              <a:off x="4110672" y="2342991"/>
              <a:ext cx="3346456" cy="20078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7150" tIns="57150" rIns="57150" bIns="5715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500"/>
                <a:buFont typeface="Calibri"/>
                <a:buNone/>
              </a:pPr>
              <a:r>
                <a:rPr lang="en-US" sz="15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The prototype demonstrates that the solution is realistic and technically achievable as a student project.</a:t>
              </a:r>
              <a:endParaRPr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9144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058" y="640080"/>
            <a:ext cx="8190312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018" y="960109"/>
            <a:ext cx="7708392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CAC94-92F8-6967-CE8A-B9D3D0A8E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455" y="1163052"/>
            <a:ext cx="7907024" cy="10419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2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User-Centered Design Approach - Cristian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9442A-A9EA-DCB3-2BCF-1E5833F98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4641" y="2204953"/>
            <a:ext cx="3596414" cy="26999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defTabSz="914400">
              <a:buNone/>
            </a:pPr>
            <a:r>
              <a:rPr lang="en-US" sz="1700" dirty="0"/>
              <a:t>The design of the MHD Check-in application was centered around simplicity, clarity, and emotional comfort. The primary objective was to create an interface that reduces cognitive load and encourages daily engagement.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1A3755-B45C-45AC-C952-A218C67D2304}"/>
              </a:ext>
            </a:extLst>
          </p:cNvPr>
          <p:cNvSpPr txBox="1"/>
          <p:nvPr/>
        </p:nvSpPr>
        <p:spPr>
          <a:xfrm>
            <a:off x="4572000" y="2207480"/>
            <a:ext cx="3862410" cy="321009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The user journey was intentionally structured to be minimal: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-Open the app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-Select mood (emoji-based input)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-Provide short explanation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-Receive supportive response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dirty="0"/>
              <a:t>This flow follows human centered design principles, ensuring accessibility, usability, and emotional neutrality.[8]</a:t>
            </a:r>
          </a:p>
        </p:txBody>
      </p:sp>
    </p:spTree>
    <p:extLst>
      <p:ext uri="{BB962C8B-B14F-4D97-AF65-F5344CB8AC3E}">
        <p14:creationId xmlns:p14="http://schemas.microsoft.com/office/powerpoint/2010/main" val="6274792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80397-04ED-3783-6AFF-C66C556D9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39891"/>
            <a:ext cx="7821520" cy="944675"/>
          </a:xfrm>
        </p:spPr>
        <p:txBody>
          <a:bodyPr>
            <a:normAutofit/>
          </a:bodyPr>
          <a:lstStyle/>
          <a:p>
            <a:r>
              <a:rPr lang="en-US" sz="3000" b="1" u="sng" dirty="0"/>
              <a:t>Interface &amp; Technical Architecture - Cristian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D66BF-2404-B8E5-7DE9-73D545C91E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150" y="1184566"/>
            <a:ext cx="6658492" cy="50982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 b="1" dirty="0"/>
              <a:t>The interface uses:</a:t>
            </a:r>
            <a:br>
              <a:rPr lang="en-US" sz="1800" dirty="0"/>
            </a:br>
            <a:r>
              <a:rPr lang="en-US" sz="1800" dirty="0"/>
              <a:t>-Minimal visual elements</a:t>
            </a:r>
            <a:br>
              <a:rPr lang="en-US" sz="1800" dirty="0"/>
            </a:br>
            <a:r>
              <a:rPr lang="en-US" sz="1800" dirty="0"/>
              <a:t>-Soft and non-threatening color scheme</a:t>
            </a:r>
            <a:br>
              <a:rPr lang="en-US" sz="1800" dirty="0"/>
            </a:br>
            <a:r>
              <a:rPr lang="en-US" sz="1800" dirty="0"/>
              <a:t>-Clear emoji-based mood selection</a:t>
            </a:r>
            <a:br>
              <a:rPr lang="en-US" sz="1800" dirty="0"/>
            </a:br>
            <a:r>
              <a:rPr lang="en-US" sz="1800" dirty="0"/>
              <a:t>-Simple text input system</a:t>
            </a:r>
            <a:br>
              <a:rPr lang="en-US" sz="1800" dirty="0"/>
            </a:br>
            <a:br>
              <a:rPr lang="en-US" sz="1800" dirty="0"/>
            </a:br>
            <a:r>
              <a:rPr lang="en-US" sz="1800" b="1" dirty="0"/>
              <a:t>From a technical perspective, the application includes</a:t>
            </a:r>
            <a:r>
              <a:rPr lang="en-US" sz="1800" dirty="0"/>
              <a:t>:</a:t>
            </a:r>
            <a:br>
              <a:rPr lang="en-US" sz="1800" dirty="0"/>
            </a:br>
            <a:r>
              <a:rPr lang="en-US" sz="1800" dirty="0"/>
              <a:t>-Front-end user interface</a:t>
            </a:r>
            <a:br>
              <a:rPr lang="en-US" sz="1800" dirty="0"/>
            </a:br>
            <a:r>
              <a:rPr lang="en-US" sz="1800" dirty="0"/>
              <a:t>-Secure data handling structure</a:t>
            </a:r>
            <a:br>
              <a:rPr lang="en-US" sz="1800" dirty="0"/>
            </a:br>
            <a:r>
              <a:rPr lang="en-US" sz="1800" dirty="0"/>
              <a:t>-Basic logical processing system</a:t>
            </a:r>
            <a:br>
              <a:rPr lang="en-US" sz="1800" dirty="0"/>
            </a:br>
            <a:r>
              <a:rPr lang="en-US" sz="1800" dirty="0"/>
              <a:t>-Optional visualization component (future development)</a:t>
            </a: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It reflects on common mobile health development practices</a:t>
            </a:r>
            <a:r>
              <a:rPr lang="en-US" sz="1500" dirty="0"/>
              <a:t>.[10]</a:t>
            </a:r>
          </a:p>
          <a:p>
            <a:endParaRPr lang="en-US" sz="15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Funny Face Outline">
            <a:extLst>
              <a:ext uri="{FF2B5EF4-FFF2-40B4-BE49-F238E27FC236}">
                <a16:creationId xmlns:a16="http://schemas.microsoft.com/office/drawing/2014/main" id="{7BEBD8D7-5FAF-34CB-2963-B8A570FBFA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673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BCAB5-2CD9-22B7-0CB7-2C5CA5960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308" y="-45472"/>
            <a:ext cx="7886700" cy="1325563"/>
          </a:xfrm>
        </p:spPr>
        <p:txBody>
          <a:bodyPr/>
          <a:lstStyle/>
          <a:p>
            <a:r>
              <a:rPr lang="en-US" b="1" u="sng" dirty="0"/>
              <a:t>MHD Check-In App – Flowchart – Mihai F.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CED943B-5543-F422-1B34-B3B2894067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187246"/>
            <a:ext cx="5363497" cy="8045246"/>
          </a:xfrm>
          <a:prstGeom prst="rect">
            <a:avLst/>
          </a:prstGeom>
        </p:spPr>
      </p:pic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6A31213F-B13A-1BB7-FC79-0ABB6D83A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5801" y="1356851"/>
            <a:ext cx="6912692" cy="875071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The development of the MHD Check-in application followed a structured logical plan.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231EAF4-3123-6629-6785-04547AE3F264}"/>
              </a:ext>
            </a:extLst>
          </p:cNvPr>
          <p:cNvSpPr txBox="1"/>
          <p:nvPr/>
        </p:nvSpPr>
        <p:spPr>
          <a:xfrm>
            <a:off x="2535801" y="1969068"/>
            <a:ext cx="7086293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We first defined the core objective.</a:t>
            </a:r>
            <a:br>
              <a:rPr lang="en-US" dirty="0"/>
            </a:br>
            <a:r>
              <a:rPr lang="en-US" dirty="0"/>
              <a:t>Create a simple, preventive mental health check-in tool.</a:t>
            </a:r>
            <a:br>
              <a:rPr lang="en-US" dirty="0"/>
            </a:br>
            <a:br>
              <a:rPr lang="en-US" dirty="0"/>
            </a:br>
            <a:r>
              <a:rPr lang="en-US" dirty="0"/>
              <a:t>                                                      </a:t>
            </a:r>
            <a:r>
              <a:rPr lang="en-US" b="1" dirty="0"/>
              <a:t>The development process included:</a:t>
            </a:r>
          </a:p>
          <a:p>
            <a:r>
              <a:rPr lang="en-US" dirty="0"/>
              <a:t>                                                      -Defining user journey</a:t>
            </a:r>
          </a:p>
          <a:p>
            <a:r>
              <a:rPr lang="en-US" dirty="0"/>
              <a:t>                                                       -Designing interaction logic</a:t>
            </a:r>
          </a:p>
          <a:p>
            <a:r>
              <a:rPr lang="en-US" dirty="0"/>
              <a:t>                                                       -Implementing mood-based</a:t>
            </a:r>
            <a:br>
              <a:rPr lang="en-US" dirty="0"/>
            </a:br>
            <a:r>
              <a:rPr lang="en-US" dirty="0"/>
              <a:t>                                                        conditional responses</a:t>
            </a:r>
          </a:p>
          <a:p>
            <a:r>
              <a:rPr lang="en-US" dirty="0"/>
              <a:t>                                                       -Testing usability and flow consistency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US" dirty="0"/>
              <a:t>The application was built using a step-by-step logical structure, ensuring clarity, simplicity, and functionality.</a:t>
            </a:r>
          </a:p>
        </p:txBody>
      </p:sp>
    </p:spTree>
    <p:extLst>
      <p:ext uri="{BB962C8B-B14F-4D97-AF65-F5344CB8AC3E}">
        <p14:creationId xmlns:p14="http://schemas.microsoft.com/office/powerpoint/2010/main" val="830071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91566-7170-7F17-8E29-2A4EA7B8A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4274" y="29497"/>
            <a:ext cx="7886700" cy="1325563"/>
          </a:xfrm>
        </p:spPr>
        <p:txBody>
          <a:bodyPr/>
          <a:lstStyle/>
          <a:p>
            <a:r>
              <a:rPr lang="en-US" b="1" u="sng" dirty="0"/>
              <a:t>Pseudocode logic – Mihai 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51AB8-7A7E-3C66-11DA-7040003430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The application logic was designed using a simple input–process–output structure.</a:t>
            </a:r>
          </a:p>
          <a:p>
            <a:pPr marL="0" indent="0">
              <a:buNone/>
            </a:pPr>
            <a:r>
              <a:rPr lang="en-US" dirty="0"/>
              <a:t>The pseudocode below illustrates the conditional logic behind the MHD Check-in system: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A5C320-94D5-6228-5947-4737237E8F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22" t="18694" r="25377" b="1024"/>
          <a:stretch>
            <a:fillRect/>
          </a:stretch>
        </p:blipFill>
        <p:spPr>
          <a:xfrm>
            <a:off x="1764274" y="2578894"/>
            <a:ext cx="5260259" cy="4103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5162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045B1-A3FF-0636-8CAB-B426A77C1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116" y="255638"/>
            <a:ext cx="8681884" cy="1325563"/>
          </a:xfrm>
        </p:spPr>
        <p:txBody>
          <a:bodyPr/>
          <a:lstStyle/>
          <a:p>
            <a:r>
              <a:rPr lang="en-US" b="1" u="sng" dirty="0"/>
              <a:t>The Prototype of MHD Check-in App – Mihai L.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A731D52-7612-F805-3974-9C8EC91FFD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266" t="10657" r="21646" b="11703"/>
          <a:stretch>
            <a:fillRect/>
          </a:stretch>
        </p:blipFill>
        <p:spPr>
          <a:xfrm>
            <a:off x="88490" y="1423884"/>
            <a:ext cx="2369574" cy="483393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792C427-99A4-6DB0-29A3-6D5F3E86EF4E}"/>
              </a:ext>
            </a:extLst>
          </p:cNvPr>
          <p:cNvSpPr txBox="1"/>
          <p:nvPr/>
        </p:nvSpPr>
        <p:spPr>
          <a:xfrm>
            <a:off x="2458064" y="1581201"/>
            <a:ext cx="647454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The first screen of the MHD Check-in application represents the core functionality of the system: a simple daily mood check-in.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D92AE7D-29D4-5789-72A8-9A702E5DD166}"/>
              </a:ext>
            </a:extLst>
          </p:cNvPr>
          <p:cNvSpPr txBox="1"/>
          <p:nvPr/>
        </p:nvSpPr>
        <p:spPr>
          <a:xfrm>
            <a:off x="3156154" y="2578931"/>
            <a:ext cx="5373329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The Application title and notification schedule (09:00, 15:00, 21:00)</a:t>
            </a:r>
            <a:br>
              <a:rPr lang="en-US" dirty="0"/>
            </a:br>
            <a:endParaRPr lang="en-US" dirty="0"/>
          </a:p>
          <a:p>
            <a:r>
              <a:rPr lang="en-US" dirty="0"/>
              <a:t>A clear question: </a:t>
            </a:r>
            <a:r>
              <a:rPr lang="en-US" i="1" dirty="0"/>
              <a:t>“Hey, How are you feeling?”</a:t>
            </a:r>
            <a:endParaRPr lang="en-US" dirty="0"/>
          </a:p>
          <a:p>
            <a:r>
              <a:rPr lang="en-US" dirty="0"/>
              <a:t>Three emoji-based mood options:</a:t>
            </a:r>
          </a:p>
          <a:p>
            <a:pPr lvl="1"/>
            <a:r>
              <a:rPr lang="en-US" dirty="0"/>
              <a:t>      😊 </a:t>
            </a:r>
            <a:r>
              <a:rPr lang="en-US" dirty="0">
                <a:solidFill>
                  <a:schemeClr val="accent6"/>
                </a:solidFill>
              </a:rPr>
              <a:t>Happy</a:t>
            </a:r>
            <a:r>
              <a:rPr lang="en-US" dirty="0"/>
              <a:t> 😐</a:t>
            </a:r>
            <a:r>
              <a:rPr lang="en-US" dirty="0">
                <a:solidFill>
                  <a:srgbClr val="FFC000"/>
                </a:solidFill>
              </a:rPr>
              <a:t> Neutral </a:t>
            </a:r>
            <a:r>
              <a:rPr lang="en-US" dirty="0"/>
              <a:t>☹ </a:t>
            </a:r>
            <a:r>
              <a:rPr lang="en-US" dirty="0">
                <a:solidFill>
                  <a:srgbClr val="FF0000"/>
                </a:solidFill>
              </a:rPr>
              <a:t>Sad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8DA47CB-C8D7-44A1-7C81-FDDD8D08432D}"/>
              </a:ext>
            </a:extLst>
          </p:cNvPr>
          <p:cNvSpPr txBox="1"/>
          <p:nvPr/>
        </p:nvSpPr>
        <p:spPr>
          <a:xfrm>
            <a:off x="2551470" y="4684656"/>
            <a:ext cx="638113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The design follows minimalistic and human centered principles, reducing complexity and encouraging fast user interaction. The emoji-based selection simplifies emotional input and makes the experience intuitive and accessible.</a:t>
            </a:r>
          </a:p>
        </p:txBody>
      </p:sp>
    </p:spTree>
    <p:extLst>
      <p:ext uri="{BB962C8B-B14F-4D97-AF65-F5344CB8AC3E}">
        <p14:creationId xmlns:p14="http://schemas.microsoft.com/office/powerpoint/2010/main" val="38312075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E8730-E6D2-D188-66FD-A87859455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8358034" cy="1325563"/>
          </a:xfrm>
        </p:spPr>
        <p:txBody>
          <a:bodyPr/>
          <a:lstStyle/>
          <a:p>
            <a:r>
              <a:rPr lang="en-US" b="1" u="sng" dirty="0"/>
              <a:t>Application Interface – Reflection Input Screen – Mihai L.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16CD62-0C36-B414-C6EE-879F88079755}"/>
              </a:ext>
            </a:extLst>
          </p:cNvPr>
          <p:cNvSpPr txBox="1"/>
          <p:nvPr/>
        </p:nvSpPr>
        <p:spPr>
          <a:xfrm>
            <a:off x="2895599" y="1852973"/>
            <a:ext cx="586002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After selecting a mood, the user is guided to a second screen that encourages short self-reflection.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B32E15-91D8-F503-51E6-5BAB91F24E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72" t="10466" r="22689" b="12401"/>
          <a:stretch>
            <a:fillRect/>
          </a:stretch>
        </p:blipFill>
        <p:spPr>
          <a:xfrm>
            <a:off x="157316" y="1568244"/>
            <a:ext cx="2507226" cy="52897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FAD9C03-1384-8215-CCDC-D4E1C4445D44}"/>
              </a:ext>
            </a:extLst>
          </p:cNvPr>
          <p:cNvSpPr txBox="1"/>
          <p:nvPr/>
        </p:nvSpPr>
        <p:spPr>
          <a:xfrm>
            <a:off x="2964426" y="2661588"/>
            <a:ext cx="6100916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This screen includes:</a:t>
            </a:r>
          </a:p>
          <a:p>
            <a:r>
              <a:rPr lang="en-US" dirty="0"/>
              <a:t>-A simple follow-up question: </a:t>
            </a:r>
            <a:r>
              <a:rPr lang="en-US" i="1" dirty="0"/>
              <a:t>“</a:t>
            </a:r>
            <a:r>
              <a:rPr lang="en-US" dirty="0"/>
              <a:t>Why?”</a:t>
            </a:r>
          </a:p>
          <a:p>
            <a:r>
              <a:rPr lang="en-US" dirty="0"/>
              <a:t>-A text input field where users can briefly explain their emotional state</a:t>
            </a:r>
          </a:p>
          <a:p>
            <a:r>
              <a:rPr lang="en-US" dirty="0"/>
              <a:t>-A clear “Submit” button</a:t>
            </a:r>
          </a:p>
          <a:p>
            <a:r>
              <a:rPr lang="en-US" dirty="0"/>
              <a:t>-A “Back” option for navigation control</a:t>
            </a: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US" dirty="0"/>
              <a:t>This step transforms the app from a simple mood tracker into a reflective tool. By encouraging users to articulate the reason behind their emotion, the application promotes deeper self-awareness and mindful thinking.</a:t>
            </a: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US" dirty="0"/>
              <a:t>The minimal layout maintains focus and avoids overwhelming the user.</a:t>
            </a:r>
          </a:p>
        </p:txBody>
      </p:sp>
    </p:spTree>
    <p:extLst>
      <p:ext uri="{BB962C8B-B14F-4D97-AF65-F5344CB8AC3E}">
        <p14:creationId xmlns:p14="http://schemas.microsoft.com/office/powerpoint/2010/main" val="36866583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67CFD-5E50-05BD-0F84-0B9F48926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638" y="69223"/>
            <a:ext cx="8888362" cy="1325563"/>
          </a:xfrm>
        </p:spPr>
        <p:txBody>
          <a:bodyPr/>
          <a:lstStyle/>
          <a:p>
            <a:r>
              <a:rPr lang="en-US" b="1" u="sng" dirty="0"/>
              <a:t>Application Interface Closure Screen – Ciprian P.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119EBB6-72A0-E4A0-5842-6B18A973FA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2207" t="10467" r="22885" b="12707"/>
          <a:stretch>
            <a:fillRect/>
          </a:stretch>
        </p:blipFill>
        <p:spPr>
          <a:xfrm>
            <a:off x="255638" y="1581598"/>
            <a:ext cx="2340078" cy="491127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2CF9FDE-4562-1CC5-1E33-B14554660354}"/>
              </a:ext>
            </a:extLst>
          </p:cNvPr>
          <p:cNvSpPr txBox="1"/>
          <p:nvPr/>
        </p:nvSpPr>
        <p:spPr>
          <a:xfrm>
            <a:off x="2750574" y="1168643"/>
            <a:ext cx="6393426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The final screen provides immediate supportive feedback based on the user’s selected mood.</a:t>
            </a: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US" b="1" dirty="0"/>
              <a:t>Depending on the emotional input, the application generates a short motivational message, such as:</a:t>
            </a:r>
          </a:p>
          <a:p>
            <a:r>
              <a:rPr lang="en-US" dirty="0"/>
              <a:t>-“I am happy to hear that, have a wonderful day!”</a:t>
            </a:r>
          </a:p>
          <a:p>
            <a:r>
              <a:rPr lang="en-US" dirty="0"/>
              <a:t>-“Today try to do something that makes you happy.”</a:t>
            </a:r>
          </a:p>
          <a:p>
            <a:r>
              <a:rPr lang="en-US" dirty="0"/>
              <a:t>-“Take a breath and remember to take things slow.”</a:t>
            </a: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US" dirty="0"/>
              <a:t>This response mechanism creates a sense of interaction rather than passive tracking.</a:t>
            </a: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US" b="1" dirty="0"/>
              <a:t>The screen also includes:</a:t>
            </a:r>
          </a:p>
          <a:p>
            <a:r>
              <a:rPr lang="en-US" dirty="0"/>
              <a:t>-A clear “Close” button</a:t>
            </a:r>
          </a:p>
          <a:p>
            <a:r>
              <a:rPr lang="en-US" dirty="0"/>
              <a:t>-A “Start Again” option for repeated use</a:t>
            </a: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US" dirty="0"/>
              <a:t>This design reinforces positive reinforcement principles and ensures a supportive, non-judgmental experience.</a:t>
            </a:r>
          </a:p>
        </p:txBody>
      </p:sp>
    </p:spTree>
    <p:extLst>
      <p:ext uri="{BB962C8B-B14F-4D97-AF65-F5344CB8AC3E}">
        <p14:creationId xmlns:p14="http://schemas.microsoft.com/office/powerpoint/2010/main" val="19944932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00A85B-4722-7D02-6F80-3712B4035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63879"/>
            <a:ext cx="3125454" cy="51130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Evaluation: Strengths &amp; Impact - Yaseer</a:t>
            </a: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BA8935-89B4-5787-C671-F2975B74D2FA}"/>
              </a:ext>
            </a:extLst>
          </p:cNvPr>
          <p:cNvSpPr txBox="1"/>
          <p:nvPr/>
        </p:nvSpPr>
        <p:spPr>
          <a:xfrm>
            <a:off x="3335481" y="591344"/>
            <a:ext cx="5179868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The MHD Check-in application demonstrates several important strengths.</a:t>
            </a:r>
            <a:br>
              <a:rPr lang="en-US" sz="1700" dirty="0"/>
            </a:br>
            <a:endParaRPr lang="en-US" sz="17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One of the primary benefits is increased mental health awareness through daily emotional reflection. Research indicates that regular self-monitoring supports preventative mental health approaches and early recognition of negative patterns.[4]</a:t>
            </a:r>
            <a:br>
              <a:rPr lang="en-US" sz="1700" dirty="0"/>
            </a:br>
            <a:br>
              <a:rPr lang="en-US" sz="1700" dirty="0"/>
            </a:br>
            <a:endParaRPr lang="en-US" sz="17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1" dirty="0"/>
              <a:t>Key strengths include: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-Simple and intuitive user interface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-Fast interaction (under one minute)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-Preventative focus rather than clinical treatment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-Emotional validation through personalized responses</a:t>
            </a:r>
            <a:br>
              <a:rPr lang="en-US" sz="1700" dirty="0"/>
            </a:br>
            <a:br>
              <a:rPr lang="en-US" sz="1700" dirty="0"/>
            </a:br>
            <a:endParaRPr lang="en-US" sz="17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These strengths directly support our objective of creating an accessible digital wellbeing tool.</a:t>
            </a:r>
          </a:p>
        </p:txBody>
      </p:sp>
    </p:spTree>
    <p:extLst>
      <p:ext uri="{BB962C8B-B14F-4D97-AF65-F5344CB8AC3E}">
        <p14:creationId xmlns:p14="http://schemas.microsoft.com/office/powerpoint/2010/main" val="23833166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C4EF7-04D8-1331-EE19-535F16CF0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11" y="148817"/>
            <a:ext cx="9075789" cy="1325563"/>
          </a:xfrm>
        </p:spPr>
        <p:txBody>
          <a:bodyPr/>
          <a:lstStyle/>
          <a:p>
            <a:r>
              <a:rPr lang="en-US" b="1" u="sng" dirty="0"/>
              <a:t>Ethical Considerations &amp; Final Evaluation - Yaseer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ED972F-D0B3-6E95-5DF1-6BB65209E9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974" y="1463324"/>
            <a:ext cx="3510117" cy="234007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E83CFCF-4935-F271-994D-0927AD7229EA}"/>
              </a:ext>
            </a:extLst>
          </p:cNvPr>
          <p:cNvSpPr txBox="1"/>
          <p:nvPr/>
        </p:nvSpPr>
        <p:spPr>
          <a:xfrm>
            <a:off x="235974" y="1307800"/>
            <a:ext cx="8160774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Privacy and data security are very important in digital health applications.</a:t>
            </a: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US" dirty="0"/>
              <a:t>                                                                       Potential risks include:</a:t>
            </a:r>
          </a:p>
          <a:p>
            <a:r>
              <a:rPr lang="en-US" dirty="0"/>
              <a:t>                                                                       -Sensitive emotional data storage</a:t>
            </a:r>
          </a:p>
          <a:p>
            <a:r>
              <a:rPr lang="en-US" dirty="0"/>
              <a:t>                                                                       -User trust concerns</a:t>
            </a:r>
          </a:p>
          <a:p>
            <a:r>
              <a:rPr lang="en-US" dirty="0"/>
              <a:t>                                                                       -Data misuse or unauthorized access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b="1" dirty="0"/>
              <a:t>To address these concerns, the app design follows principles of:</a:t>
            </a:r>
          </a:p>
          <a:p>
            <a:r>
              <a:rPr lang="en-US" dirty="0"/>
              <a:t>-Data minimization</a:t>
            </a:r>
          </a:p>
          <a:p>
            <a:r>
              <a:rPr lang="en-US" dirty="0"/>
              <a:t>-Transparent data policies</a:t>
            </a:r>
          </a:p>
          <a:p>
            <a:r>
              <a:rPr lang="en-US" dirty="0"/>
              <a:t>-Secure data handling practices [12]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US" dirty="0"/>
              <a:t>Overall, the benefits of increased emotional awareness outweigh the limitations, especially for a preventative, non-clinical tool designed for student wellbeing.</a:t>
            </a:r>
          </a:p>
        </p:txBody>
      </p:sp>
    </p:spTree>
    <p:extLst>
      <p:ext uri="{BB962C8B-B14F-4D97-AF65-F5344CB8AC3E}">
        <p14:creationId xmlns:p14="http://schemas.microsoft.com/office/powerpoint/2010/main" val="20698013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39FF690-BD76-2617-CA88-A9A9893D73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9715" y="1557118"/>
            <a:ext cx="4374549" cy="291636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88C6DCE-013C-FB83-036F-576C99286F61}"/>
              </a:ext>
            </a:extLst>
          </p:cNvPr>
          <p:cNvSpPr txBox="1"/>
          <p:nvPr/>
        </p:nvSpPr>
        <p:spPr>
          <a:xfrm>
            <a:off x="1496960" y="4996861"/>
            <a:ext cx="675967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Additionally, the app does not replace professional mental health services and should not be considered a clinical intervention.[11]</a:t>
            </a:r>
          </a:p>
          <a:p>
            <a:pPr>
              <a:buNone/>
            </a:pPr>
            <a:r>
              <a:rPr lang="en-US" dirty="0"/>
              <a:t>These limitations are common in preventative digital health tools and were considered during development.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064EA52-E5BB-0218-F213-1E4F629E8EDE}"/>
              </a:ext>
            </a:extLst>
          </p:cNvPr>
          <p:cNvSpPr txBox="1"/>
          <p:nvPr/>
        </p:nvSpPr>
        <p:spPr>
          <a:xfrm>
            <a:off x="4876799" y="1557118"/>
            <a:ext cx="45720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Despite its strengths, the application also has limitations.</a:t>
            </a: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US" dirty="0"/>
              <a:t>The system relies on:</a:t>
            </a:r>
          </a:p>
          <a:p>
            <a:r>
              <a:rPr lang="en-US" dirty="0"/>
              <a:t>-User honesty and consistency</a:t>
            </a:r>
          </a:p>
          <a:p>
            <a:r>
              <a:rPr lang="en-US" dirty="0"/>
              <a:t>-Regular engagement for meaningful trend tracking</a:t>
            </a:r>
          </a:p>
          <a:p>
            <a:r>
              <a:rPr lang="en-US" dirty="0"/>
              <a:t>-Self-reported emotional input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1C16913-49F6-C5D1-9A9F-B9C660AE8A52}"/>
              </a:ext>
            </a:extLst>
          </p:cNvPr>
          <p:cNvSpPr txBox="1"/>
          <p:nvPr/>
        </p:nvSpPr>
        <p:spPr>
          <a:xfrm>
            <a:off x="1242974" y="510521"/>
            <a:ext cx="68825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u="sng" dirty="0"/>
              <a:t>Limitations &amp; Critical Analysis - Yaseer</a:t>
            </a:r>
          </a:p>
        </p:txBody>
      </p:sp>
    </p:spTree>
    <p:extLst>
      <p:ext uri="{BB962C8B-B14F-4D97-AF65-F5344CB8AC3E}">
        <p14:creationId xmlns:p14="http://schemas.microsoft.com/office/powerpoint/2010/main" val="1559854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58BA-FED5-6502-DD2F-2B1C21F48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102" y="539766"/>
            <a:ext cx="5530597" cy="1624520"/>
          </a:xfrm>
        </p:spPr>
        <p:txBody>
          <a:bodyPr anchor="ctr">
            <a:normAutofit/>
          </a:bodyPr>
          <a:lstStyle/>
          <a:p>
            <a:r>
              <a:rPr lang="en-US" sz="3200" b="1" u="sng" dirty="0"/>
              <a:t>Feedback Summary &amp; Improvements - Yasser</a:t>
            </a:r>
            <a:br>
              <a:rPr lang="en-US" sz="3200" b="1" u="sng" dirty="0"/>
            </a:br>
            <a:endParaRPr lang="en-US" sz="3200" u="sng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5BF0A6-D2C7-20E8-5B5D-C89FB52F8F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863" y="1206910"/>
            <a:ext cx="5530598" cy="5943600"/>
          </a:xfrm>
        </p:spPr>
        <p:txBody>
          <a:bodyPr anchor="ctr">
            <a:normAutofit/>
          </a:bodyPr>
          <a:lstStyle/>
          <a:p>
            <a:pPr marL="114300" indent="0">
              <a:lnSpc>
                <a:spcPct val="90000"/>
              </a:lnSpc>
              <a:buNone/>
            </a:pPr>
            <a:r>
              <a:rPr lang="en-US" sz="1800" dirty="0"/>
              <a:t>Based on feedback from Gabriela, Alexandra, Eliza, Elena, and Mohammad, users appreciated the simplicity of the emoji system and the three daily check-in reminders. They found the “Why?” question helpful for deeper reflection and the response messages supportive.</a:t>
            </a:r>
            <a:br>
              <a:rPr lang="en-US" sz="1800" dirty="0"/>
            </a:br>
            <a:endParaRPr lang="en-US" sz="1800" dirty="0"/>
          </a:p>
          <a:p>
            <a:pPr marL="114300" indent="0">
              <a:lnSpc>
                <a:spcPct val="90000"/>
              </a:lnSpc>
              <a:buNone/>
            </a:pPr>
            <a:r>
              <a:rPr lang="en-US" sz="1800" b="1" dirty="0"/>
              <a:t>Suggested improvements included:</a:t>
            </a:r>
          </a:p>
          <a:p>
            <a:pPr marL="114300" indent="0">
              <a:lnSpc>
                <a:spcPct val="90000"/>
              </a:lnSpc>
              <a:buNone/>
            </a:pPr>
            <a:r>
              <a:rPr lang="en-US" sz="1800" dirty="0"/>
              <a:t>-Adding a mood history section (Alexandra)</a:t>
            </a:r>
          </a:p>
          <a:p>
            <a:pPr marL="114300" indent="0">
              <a:lnSpc>
                <a:spcPct val="90000"/>
              </a:lnSpc>
              <a:buNone/>
            </a:pPr>
            <a:r>
              <a:rPr lang="en-US" sz="1800" dirty="0"/>
              <a:t>-Implementing a weekly mood trend chart (Elena)</a:t>
            </a:r>
          </a:p>
          <a:p>
            <a:pPr marL="114300" indent="0">
              <a:lnSpc>
                <a:spcPct val="90000"/>
              </a:lnSpc>
              <a:buNone/>
            </a:pPr>
            <a:r>
              <a:rPr lang="en-US" sz="1800" dirty="0"/>
              <a:t>-Including motivational quotes (Eliza)</a:t>
            </a:r>
          </a:p>
          <a:p>
            <a:pPr marL="114300" indent="0">
              <a:lnSpc>
                <a:spcPct val="90000"/>
              </a:lnSpc>
              <a:buNone/>
            </a:pPr>
            <a:r>
              <a:rPr lang="en-US" sz="1800" dirty="0"/>
              <a:t>-Allowing customizable notification times (Mohammad)</a:t>
            </a:r>
          </a:p>
          <a:p>
            <a:pPr marL="114300" indent="0">
              <a:lnSpc>
                <a:spcPct val="90000"/>
              </a:lnSpc>
              <a:buNone/>
            </a:pPr>
            <a:r>
              <a:rPr lang="en-US" sz="1800" dirty="0"/>
              <a:t>-These improvements aim to increase user engagement and long-term emotional awareness.</a:t>
            </a:r>
          </a:p>
          <a:p>
            <a:pPr>
              <a:lnSpc>
                <a:spcPct val="90000"/>
              </a:lnSpc>
            </a:pPr>
            <a:endParaRPr lang="en-US" sz="1200" dirty="0"/>
          </a:p>
        </p:txBody>
      </p:sp>
      <p:pic>
        <p:nvPicPr>
          <p:cNvPr id="5" name="Picture 4" descr="Smiley face sticky notes">
            <a:extLst>
              <a:ext uri="{FF2B5EF4-FFF2-40B4-BE49-F238E27FC236}">
                <a16:creationId xmlns:a16="http://schemas.microsoft.com/office/drawing/2014/main" id="{C4C670DD-9A96-5178-6BF3-EA1EE7E5E7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78" r="35472" b="-2"/>
          <a:stretch>
            <a:fillRect/>
          </a:stretch>
        </p:blipFill>
        <p:spPr>
          <a:xfrm>
            <a:off x="5663938" y="1"/>
            <a:ext cx="348517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2256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CD1A1-B12E-F6C2-8E75-9B1F020DA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0"/>
            <a:ext cx="8077200" cy="457199"/>
          </a:xfrm>
        </p:spPr>
        <p:txBody>
          <a:bodyPr>
            <a:normAutofit fontScale="90000"/>
          </a:bodyPr>
          <a:lstStyle/>
          <a:p>
            <a:r>
              <a:rPr lang="en-US" b="1" u="sng" dirty="0"/>
              <a:t>Feedbacks</a:t>
            </a:r>
            <a:r>
              <a:rPr lang="en-US" dirty="0"/>
              <a:t>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24E3B4-876C-8EAE-7EFC-26EC3E21B0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283" y="628402"/>
            <a:ext cx="3824749" cy="229088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0118753-11C8-D13B-0405-9372D7A13D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233" y="2972940"/>
            <a:ext cx="3824749" cy="217467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7007F7B-6D69-EEAB-0729-025A4F652D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00970" y="628402"/>
            <a:ext cx="3824748" cy="209986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46D45B2-AB7C-3F8D-0E57-F97C32EEB22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5358" y="2728264"/>
            <a:ext cx="3995972" cy="2279849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AD45AA6-2909-1C43-8019-34CEABE6F7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08378" y="4999329"/>
            <a:ext cx="3413960" cy="185044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8343603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7EDB640-7A3D-F8A2-16E7-8831F4CAD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2791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8"/>
          <p:cNvSpPr/>
          <p:nvPr/>
        </p:nvSpPr>
        <p:spPr>
          <a:xfrm>
            <a:off x="0" y="0"/>
            <a:ext cx="9141713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34" name="Google Shape;134;p8"/>
          <p:cNvGrpSpPr/>
          <p:nvPr/>
        </p:nvGrpSpPr>
        <p:grpSpPr>
          <a:xfrm>
            <a:off x="644765" y="1877439"/>
            <a:ext cx="7854469" cy="3103121"/>
            <a:chOff x="16115" y="624108"/>
            <a:chExt cx="7854469" cy="3103121"/>
          </a:xfrm>
        </p:grpSpPr>
        <p:sp>
          <p:nvSpPr>
            <p:cNvPr id="135" name="Google Shape;135;p8"/>
            <p:cNvSpPr/>
            <p:nvPr/>
          </p:nvSpPr>
          <p:spPr>
            <a:xfrm>
              <a:off x="1009209" y="624108"/>
              <a:ext cx="1625062" cy="1625062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" name="Google Shape;136;p8"/>
            <p:cNvSpPr/>
            <p:nvPr/>
          </p:nvSpPr>
          <p:spPr>
            <a:xfrm>
              <a:off x="16115" y="2714729"/>
              <a:ext cx="3611250" cy="101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8"/>
            <p:cNvSpPr txBox="1"/>
            <p:nvPr/>
          </p:nvSpPr>
          <p:spPr>
            <a:xfrm>
              <a:off x="16115" y="2714729"/>
              <a:ext cx="3611250" cy="101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alibri"/>
                <a:buNone/>
              </a:pPr>
              <a:r>
                <a:rPr lang="en-US" sz="18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The Mental Health Daily Check‑In App is a realistic and ethical digital health solution focused on prevention and self-awareness.</a:t>
              </a:r>
              <a:endParaRPr/>
            </a:p>
          </p:txBody>
        </p:sp>
        <p:sp>
          <p:nvSpPr>
            <p:cNvPr id="138" name="Google Shape;138;p8"/>
            <p:cNvSpPr/>
            <p:nvPr/>
          </p:nvSpPr>
          <p:spPr>
            <a:xfrm>
              <a:off x="5252428" y="624108"/>
              <a:ext cx="1625062" cy="1625062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8"/>
            <p:cNvSpPr/>
            <p:nvPr/>
          </p:nvSpPr>
          <p:spPr>
            <a:xfrm>
              <a:off x="4259334" y="2714729"/>
              <a:ext cx="3611250" cy="101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8"/>
            <p:cNvSpPr txBox="1"/>
            <p:nvPr/>
          </p:nvSpPr>
          <p:spPr>
            <a:xfrm>
              <a:off x="4259334" y="2714729"/>
              <a:ext cx="3611250" cy="101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3500"/>
                <a:buFont typeface="Calibri"/>
                <a:buNone/>
              </a:pPr>
              <a:r>
                <a:rPr lang="en-US" sz="35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Thank you for listening.</a:t>
              </a:r>
              <a:endParaRPr/>
            </a:p>
          </p:txBody>
        </p:sp>
      </p:grpSp>
      <p:sp>
        <p:nvSpPr>
          <p:cNvPr id="141" name="Google Shape;141;p8"/>
          <p:cNvSpPr txBox="1">
            <a:spLocks noGrp="1"/>
          </p:cNvSpPr>
          <p:nvPr>
            <p:ph type="title"/>
          </p:nvPr>
        </p:nvSpPr>
        <p:spPr>
          <a:xfrm>
            <a:off x="2315496" y="6055519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en-US" sz="1800"/>
              <a:t>By M. Lungu, M. Fartais, C. Panait, C. Ispas, Y. El Ouafai</a:t>
            </a:r>
            <a:endParaRPr sz="1800"/>
          </a:p>
        </p:txBody>
      </p:sp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30A93583-A0D3-DDCF-5D69-01008278A3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6612819" y="0"/>
            <a:ext cx="2528894" cy="1685929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7"/>
          <p:cNvSpPr txBox="1">
            <a:spLocks noGrp="1"/>
          </p:cNvSpPr>
          <p:nvPr>
            <p:ph type="title"/>
          </p:nvPr>
        </p:nvSpPr>
        <p:spPr>
          <a:xfrm>
            <a:off x="232191" y="2867196"/>
            <a:ext cx="3030841" cy="8756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Calibri"/>
              <a:buNone/>
            </a:pPr>
            <a:r>
              <a:rPr lang="en-US" sz="4300" dirty="0"/>
              <a:t>References:</a:t>
            </a:r>
            <a:endParaRPr dirty="0"/>
          </a:p>
        </p:txBody>
      </p:sp>
      <p:sp>
        <p:nvSpPr>
          <p:cNvPr id="128" name="Google Shape;128;p7"/>
          <p:cNvSpPr txBox="1">
            <a:spLocks noGrp="1"/>
          </p:cNvSpPr>
          <p:nvPr>
            <p:ph idx="1"/>
          </p:nvPr>
        </p:nvSpPr>
        <p:spPr>
          <a:xfrm>
            <a:off x="3777478" y="643467"/>
            <a:ext cx="5364236" cy="61986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lnSpcReduction="10000"/>
          </a:bodyPr>
          <a:lstStyle/>
          <a:p>
            <a:pPr marL="342900" lvl="0" indent="-3429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>
                <a:solidFill>
                  <a:srgbClr val="FFFFFF"/>
                </a:solidFill>
              </a:rPr>
              <a:t>[1] H. Kerzner, </a:t>
            </a:r>
            <a:r>
              <a:rPr lang="en-US" sz="1400" i="1">
                <a:solidFill>
                  <a:srgbClr val="FFFFFF"/>
                </a:solidFill>
              </a:rPr>
              <a:t>Project Management: A Systems Approach to Planning, Scheduling, and Controlling</a:t>
            </a:r>
            <a:r>
              <a:rPr lang="en-US" sz="1400">
                <a:solidFill>
                  <a:srgbClr val="FFFFFF"/>
                </a:solidFill>
              </a:rPr>
              <a:t>, 12th ed. Hoboken, NJ, USA: Wiley, 2017.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28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>
                <a:solidFill>
                  <a:srgbClr val="FFFFFF"/>
                </a:solidFill>
              </a:rPr>
              <a:t>[2] Project Management Institute, </a:t>
            </a:r>
            <a:r>
              <a:rPr lang="en-US" sz="1400" i="1">
                <a:solidFill>
                  <a:srgbClr val="FFFFFF"/>
                </a:solidFill>
              </a:rPr>
              <a:t>A Guide to the Project Management Body of Knowledge (PMBOK® Guide)</a:t>
            </a:r>
            <a:r>
              <a:rPr lang="en-US" sz="1400">
                <a:solidFill>
                  <a:srgbClr val="FFFFFF"/>
                </a:solidFill>
              </a:rPr>
              <a:t>, 6th ed. Newtown Square, PA, USA: PMI, 2017.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28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>
                <a:solidFill>
                  <a:srgbClr val="FFFFFF"/>
                </a:solidFill>
              </a:rPr>
              <a:t>[3] P. E. Wasil, J. Venturo-Conerly, H. Shingleton, and D. S. Weisz, “A review of popular smartphone apps for depression and anxiety: Assessing the inclusion of evidence-based content,” </a:t>
            </a:r>
            <a:r>
              <a:rPr lang="en-US" sz="1400" i="1">
                <a:solidFill>
                  <a:srgbClr val="FFFFFF"/>
                </a:solidFill>
              </a:rPr>
              <a:t>Behaviour Research and Therapy</a:t>
            </a:r>
            <a:r>
              <a:rPr lang="en-US" sz="1400">
                <a:solidFill>
                  <a:srgbClr val="FFFFFF"/>
                </a:solidFill>
              </a:rPr>
              <a:t>, vol. 123, 2019.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28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>
                <a:solidFill>
                  <a:srgbClr val="FFFFFF"/>
                </a:solidFill>
              </a:rPr>
              <a:t>[4] A. Torous et al., “Assessing the quality of mental health mobile applications,” </a:t>
            </a:r>
            <a:r>
              <a:rPr lang="en-US" sz="1400" i="1">
                <a:solidFill>
                  <a:srgbClr val="FFFFFF"/>
                </a:solidFill>
              </a:rPr>
              <a:t>World Psychiatry</a:t>
            </a:r>
            <a:r>
              <a:rPr lang="en-US" sz="1400">
                <a:solidFill>
                  <a:srgbClr val="FFFFFF"/>
                </a:solidFill>
              </a:rPr>
              <a:t>, vol. 17, no. 3, pp. 370–371, 2018.</a:t>
            </a:r>
            <a:br>
              <a:rPr lang="en-US" sz="1400">
                <a:solidFill>
                  <a:srgbClr val="FFFFFF"/>
                </a:solidFill>
              </a:rPr>
            </a:br>
            <a:r>
              <a:rPr lang="en-US" sz="1400">
                <a:solidFill>
                  <a:srgbClr val="FFFFFF"/>
                </a:solidFill>
              </a:rPr>
              <a:t>[5] R. Calvo and D. Peters, </a:t>
            </a:r>
            <a:r>
              <a:rPr lang="en-US" sz="1400" i="1">
                <a:solidFill>
                  <a:srgbClr val="FFFFFF"/>
                </a:solidFill>
              </a:rPr>
              <a:t>Positive Computing: Technology for Wellbeing and Human Potential</a:t>
            </a:r>
            <a:r>
              <a:rPr lang="en-US" sz="1400">
                <a:solidFill>
                  <a:srgbClr val="FFFFFF"/>
                </a:solidFill>
              </a:rPr>
              <a:t>. Cambridge, MA, USA: MIT Press, 2014.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28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>
                <a:solidFill>
                  <a:srgbClr val="FFFFFF"/>
                </a:solidFill>
              </a:rPr>
              <a:t>[6] E. L. Deci and R. M. Ryan, “Self-determination theory: A macrotheory of human motivation, development, and health,” </a:t>
            </a:r>
            <a:r>
              <a:rPr lang="en-US" sz="1400" i="1">
                <a:solidFill>
                  <a:srgbClr val="FFFFFF"/>
                </a:solidFill>
              </a:rPr>
              <a:t>Canadian Psychology</a:t>
            </a:r>
            <a:r>
              <a:rPr lang="en-US" sz="1400">
                <a:solidFill>
                  <a:srgbClr val="FFFFFF"/>
                </a:solidFill>
              </a:rPr>
              <a:t>, vol. 49, no. 3, pp. 182–185, 2008.</a:t>
            </a:r>
            <a:br>
              <a:rPr lang="en-US" sz="1400">
                <a:solidFill>
                  <a:srgbClr val="FFFFFF"/>
                </a:solidFill>
              </a:rPr>
            </a:br>
            <a:r>
              <a:rPr lang="en-US" sz="1400">
                <a:solidFill>
                  <a:srgbClr val="FFFFFF"/>
                </a:solidFill>
              </a:rPr>
              <a:t>[7] ISO 9241-210, </a:t>
            </a:r>
            <a:r>
              <a:rPr lang="en-US" sz="1400" i="1">
                <a:solidFill>
                  <a:srgbClr val="FFFFFF"/>
                </a:solidFill>
              </a:rPr>
              <a:t>Ergonomics of human-system interaction – Human-centred design for interactive systems</a:t>
            </a:r>
            <a:r>
              <a:rPr lang="en-US" sz="1400">
                <a:solidFill>
                  <a:srgbClr val="FFFFFF"/>
                </a:solidFill>
              </a:rPr>
              <a:t>. Geneva, Switzerland: International Organization for Standardization, 2019.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28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>
                <a:solidFill>
                  <a:srgbClr val="FFFFFF"/>
                </a:solidFill>
              </a:rPr>
              <a:t>[8] J. Nielsen, </a:t>
            </a:r>
            <a:r>
              <a:rPr lang="en-US" sz="1400" i="1">
                <a:solidFill>
                  <a:srgbClr val="FFFFFF"/>
                </a:solidFill>
              </a:rPr>
              <a:t>Usability Engineering</a:t>
            </a:r>
            <a:r>
              <a:rPr lang="en-US" sz="1400">
                <a:solidFill>
                  <a:srgbClr val="FFFFFF"/>
                </a:solidFill>
              </a:rPr>
              <a:t>. San Francisco, CA, USA: Morgan Kaufmann, 1994.</a:t>
            </a:r>
            <a:br>
              <a:rPr lang="en-US" sz="1400">
                <a:solidFill>
                  <a:srgbClr val="FFFFFF"/>
                </a:solidFill>
              </a:rPr>
            </a:br>
            <a:r>
              <a:rPr lang="en-US" sz="1400">
                <a:solidFill>
                  <a:srgbClr val="FFFFFF"/>
                </a:solidFill>
              </a:rPr>
              <a:t>[9] A. Torous et al., “Clinical review of user engagement with mental health smartphone apps,” </a:t>
            </a:r>
            <a:r>
              <a:rPr lang="en-US" sz="1400" i="1">
                <a:solidFill>
                  <a:srgbClr val="FFFFFF"/>
                </a:solidFill>
              </a:rPr>
              <a:t>Harvard Review of Psychiatry</a:t>
            </a:r>
            <a:r>
              <a:rPr lang="en-US" sz="1400">
                <a:solidFill>
                  <a:srgbClr val="FFFFFF"/>
                </a:solidFill>
              </a:rPr>
              <a:t>, vol. 28, no. 4, pp. 240–249, 2020.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28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>
                <a:solidFill>
                  <a:srgbClr val="FFFFFF"/>
                </a:solidFill>
              </a:rPr>
              <a:t>[10] N. Larsen, S. Petersen, and J. Jensen, “Data privacy and security in mobile health applications,” </a:t>
            </a:r>
            <a:r>
              <a:rPr lang="en-US" sz="1400" i="1">
                <a:solidFill>
                  <a:srgbClr val="FFFFFF"/>
                </a:solidFill>
              </a:rPr>
              <a:t>Journal of Medical Internet Research</a:t>
            </a:r>
            <a:r>
              <a:rPr lang="en-US" sz="1400">
                <a:solidFill>
                  <a:srgbClr val="FFFFFF"/>
                </a:solidFill>
              </a:rPr>
              <a:t>, vol. 21, no. 6, 2019.</a:t>
            </a:r>
            <a:endParaRPr/>
          </a:p>
          <a:p>
            <a:pPr marL="342900" lvl="0" indent="-273050" algn="l" rtl="0">
              <a:lnSpc>
                <a:spcPct val="90000"/>
              </a:lnSpc>
              <a:spcBef>
                <a:spcPts val="22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endParaRPr sz="1100">
              <a:solidFill>
                <a:srgbClr val="FFFFFF"/>
              </a:solidFill>
            </a:endParaRPr>
          </a:p>
          <a:p>
            <a:pPr marL="342900" lvl="0" indent="-279400" algn="l" rtl="0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</a:pPr>
            <a:endParaRPr sz="1000">
              <a:solidFill>
                <a:srgbClr val="FFFFFF"/>
              </a:solidFill>
            </a:endParaRPr>
          </a:p>
          <a:p>
            <a:pPr marL="342900" lvl="0" indent="-279400" algn="l" rtl="0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</a:pPr>
            <a:endParaRPr sz="1000">
              <a:solidFill>
                <a:srgbClr val="FFFFFF"/>
              </a:solidFill>
            </a:endParaRPr>
          </a:p>
          <a:p>
            <a:pPr marL="342900" lvl="0" indent="-279400" algn="l" rtl="0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</a:pPr>
            <a:endParaRPr sz="1000">
              <a:solidFill>
                <a:srgbClr val="FFFFFF"/>
              </a:solidFill>
            </a:endParaRPr>
          </a:p>
        </p:txBody>
      </p:sp>
      <p:sp>
        <p:nvSpPr>
          <p:cNvPr id="127" name="Google Shape;127;p7"/>
          <p:cNvSpPr/>
          <p:nvPr/>
        </p:nvSpPr>
        <p:spPr>
          <a:xfrm>
            <a:off x="3434514" y="-15841"/>
            <a:ext cx="5707200" cy="6858000"/>
          </a:xfrm>
          <a:custGeom>
            <a:avLst/>
            <a:gdLst/>
            <a:ahLst/>
            <a:cxnLst/>
            <a:rect l="l" t="t" r="r" b="b"/>
            <a:pathLst>
              <a:path w="7152315" h="6858000" extrusionOk="0">
                <a:moveTo>
                  <a:pt x="17101" y="0"/>
                </a:moveTo>
                <a:lnTo>
                  <a:pt x="7152315" y="0"/>
                </a:lnTo>
                <a:lnTo>
                  <a:pt x="7152315" y="6858000"/>
                </a:lnTo>
                <a:lnTo>
                  <a:pt x="15999" y="6858000"/>
                </a:lnTo>
                <a:lnTo>
                  <a:pt x="9729" y="6734157"/>
                </a:lnTo>
                <a:cubicBezTo>
                  <a:pt x="5924" y="6530150"/>
                  <a:pt x="12521" y="6326271"/>
                  <a:pt x="15819" y="6122264"/>
                </a:cubicBezTo>
                <a:cubicBezTo>
                  <a:pt x="18484" y="5952766"/>
                  <a:pt x="-1689" y="5783013"/>
                  <a:pt x="11379" y="5614784"/>
                </a:cubicBezTo>
                <a:cubicBezTo>
                  <a:pt x="22112" y="5478259"/>
                  <a:pt x="24992" y="5341214"/>
                  <a:pt x="20006" y="5204359"/>
                </a:cubicBezTo>
                <a:cubicBezTo>
                  <a:pt x="14932" y="5073429"/>
                  <a:pt x="13917" y="4942537"/>
                  <a:pt x="16962" y="4811696"/>
                </a:cubicBezTo>
                <a:cubicBezTo>
                  <a:pt x="20640" y="4660467"/>
                  <a:pt x="16962" y="4509238"/>
                  <a:pt x="13409" y="4358135"/>
                </a:cubicBezTo>
                <a:cubicBezTo>
                  <a:pt x="10872" y="4251565"/>
                  <a:pt x="10998" y="4144994"/>
                  <a:pt x="12774" y="4038423"/>
                </a:cubicBezTo>
                <a:cubicBezTo>
                  <a:pt x="15185" y="3902545"/>
                  <a:pt x="19879" y="3766540"/>
                  <a:pt x="10110" y="3630663"/>
                </a:cubicBezTo>
                <a:cubicBezTo>
                  <a:pt x="1178" y="3512306"/>
                  <a:pt x="3347" y="3393378"/>
                  <a:pt x="16581" y="3275427"/>
                </a:cubicBezTo>
                <a:cubicBezTo>
                  <a:pt x="33403" y="3141377"/>
                  <a:pt x="37183" y="3006006"/>
                  <a:pt x="27872" y="2871219"/>
                </a:cubicBezTo>
                <a:cubicBezTo>
                  <a:pt x="11315" y="2659765"/>
                  <a:pt x="7890" y="2447486"/>
                  <a:pt x="17596" y="2235600"/>
                </a:cubicBezTo>
                <a:cubicBezTo>
                  <a:pt x="22797" y="2122038"/>
                  <a:pt x="21655" y="2008261"/>
                  <a:pt x="14170" y="1894827"/>
                </a:cubicBezTo>
                <a:cubicBezTo>
                  <a:pt x="8144" y="1797670"/>
                  <a:pt x="7294" y="1700272"/>
                  <a:pt x="11632" y="1603026"/>
                </a:cubicBezTo>
                <a:cubicBezTo>
                  <a:pt x="15566" y="1504575"/>
                  <a:pt x="17215" y="1406124"/>
                  <a:pt x="14551" y="1307799"/>
                </a:cubicBezTo>
                <a:cubicBezTo>
                  <a:pt x="10872" y="1168242"/>
                  <a:pt x="10110" y="1027798"/>
                  <a:pt x="14551" y="887733"/>
                </a:cubicBezTo>
                <a:cubicBezTo>
                  <a:pt x="20894" y="708085"/>
                  <a:pt x="3132" y="528817"/>
                  <a:pt x="849" y="349169"/>
                </a:cubicBezTo>
                <a:cubicBezTo>
                  <a:pt x="24" y="286241"/>
                  <a:pt x="-769" y="223346"/>
                  <a:pt x="1404" y="16059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>
              <a:buNone/>
            </a:pPr>
            <a:r>
              <a:rPr lang="en-US" dirty="0"/>
              <a:t>[1] Project Management Institute, </a:t>
            </a:r>
            <a:r>
              <a:rPr lang="en-US" i="1" dirty="0"/>
              <a:t>A Guide to the Project Management Body of Knowledge (PMBOK® Guide)</a:t>
            </a:r>
            <a:r>
              <a:rPr lang="en-US" dirty="0"/>
              <a:t>, 7th ed., 2021.</a:t>
            </a:r>
            <a:r>
              <a:rPr lang="en-US" dirty="0">
                <a:hlinkClick r:id="rId3"/>
              </a:rPr>
              <a:t>https://www.pmi.org/pmbok-guide-standards/foundational/pmbok</a:t>
            </a:r>
            <a:endParaRPr lang="en-US" dirty="0"/>
          </a:p>
          <a:p>
            <a:pPr>
              <a:buNone/>
            </a:pPr>
            <a:r>
              <a:rPr lang="en-US" dirty="0"/>
              <a:t>[2] H. Kerzner, </a:t>
            </a:r>
            <a:r>
              <a:rPr lang="en-US" i="1" dirty="0"/>
              <a:t>Project Management: A Systems Approach to Planning, Scheduling, and Controlling</a:t>
            </a:r>
            <a:r>
              <a:rPr lang="en-US" dirty="0"/>
              <a:t>, 12th ed., Wiley, 2017. </a:t>
            </a:r>
            <a:r>
              <a:rPr lang="en-US" dirty="0">
                <a:hlinkClick r:id="rId4"/>
              </a:rPr>
              <a:t>https://www.wiley.com/en-us/Project+Management:+A+Systems+Approach+to+Planning,+Scheduling,+and+Controlling,+12th+Edition-p-9781119165354</a:t>
            </a:r>
            <a:r>
              <a:rPr lang="en-US" dirty="0"/>
              <a:t> </a:t>
            </a:r>
          </a:p>
          <a:p>
            <a:pPr>
              <a:buNone/>
            </a:pPr>
            <a:r>
              <a:rPr lang="en-US" dirty="0"/>
              <a:t>[3] American College Health Association, </a:t>
            </a:r>
            <a:r>
              <a:rPr lang="en-US" i="1" dirty="0"/>
              <a:t>National College Health Assessment III (NCHA III), 2023 Report. </a:t>
            </a:r>
            <a:r>
              <a:rPr lang="en-US" dirty="0">
                <a:hlinkClick r:id="rId5"/>
              </a:rPr>
              <a:t>https://www.acha.org/NCHA</a:t>
            </a:r>
            <a:r>
              <a:rPr lang="en-US" dirty="0"/>
              <a:t> </a:t>
            </a:r>
          </a:p>
          <a:p>
            <a:pPr>
              <a:buNone/>
            </a:pPr>
            <a:r>
              <a:rPr lang="en-US" dirty="0"/>
              <a:t>[4] A. </a:t>
            </a:r>
            <a:r>
              <a:rPr lang="en-US" dirty="0" err="1"/>
              <a:t>Torous</a:t>
            </a:r>
            <a:r>
              <a:rPr lang="en-US" dirty="0"/>
              <a:t> et al., “Clinical review of user engagement with mental health smartphone apps,” </a:t>
            </a:r>
            <a:r>
              <a:rPr lang="en-US" i="1" dirty="0"/>
              <a:t>Harvard Review of Psychiatry</a:t>
            </a:r>
            <a:r>
              <a:rPr lang="en-US" dirty="0"/>
              <a:t>, vol. 28, no. 4, 2020.</a:t>
            </a:r>
            <a:br>
              <a:rPr lang="en-US" dirty="0"/>
            </a:br>
            <a:r>
              <a:rPr lang="en-US" dirty="0">
                <a:hlinkClick r:id="rId6"/>
              </a:rPr>
              <a:t>https://www.ncbi.nlm.nih.gov/pmc/articles/PMC7324346/</a:t>
            </a:r>
            <a:r>
              <a:rPr lang="en-US" dirty="0"/>
              <a:t> 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127;p7">
            <a:extLst>
              <a:ext uri="{FF2B5EF4-FFF2-40B4-BE49-F238E27FC236}">
                <a16:creationId xmlns:a16="http://schemas.microsoft.com/office/drawing/2014/main" id="{F3BC8F91-CD0C-328E-3694-12F37F4BF883}"/>
              </a:ext>
            </a:extLst>
          </p:cNvPr>
          <p:cNvSpPr/>
          <p:nvPr/>
        </p:nvSpPr>
        <p:spPr>
          <a:xfrm>
            <a:off x="3275635" y="0"/>
            <a:ext cx="5868365" cy="6858000"/>
          </a:xfrm>
          <a:custGeom>
            <a:avLst/>
            <a:gdLst/>
            <a:ahLst/>
            <a:cxnLst/>
            <a:rect l="l" t="t" r="r" b="b"/>
            <a:pathLst>
              <a:path w="7152315" h="6858000" extrusionOk="0">
                <a:moveTo>
                  <a:pt x="17101" y="0"/>
                </a:moveTo>
                <a:lnTo>
                  <a:pt x="7152315" y="0"/>
                </a:lnTo>
                <a:lnTo>
                  <a:pt x="7152315" y="6858000"/>
                </a:lnTo>
                <a:lnTo>
                  <a:pt x="15999" y="6858000"/>
                </a:lnTo>
                <a:lnTo>
                  <a:pt x="9729" y="6734157"/>
                </a:lnTo>
                <a:cubicBezTo>
                  <a:pt x="5924" y="6530150"/>
                  <a:pt x="12521" y="6326271"/>
                  <a:pt x="15819" y="6122264"/>
                </a:cubicBezTo>
                <a:cubicBezTo>
                  <a:pt x="18484" y="5952766"/>
                  <a:pt x="-1689" y="5783013"/>
                  <a:pt x="11379" y="5614784"/>
                </a:cubicBezTo>
                <a:cubicBezTo>
                  <a:pt x="22112" y="5478259"/>
                  <a:pt x="24992" y="5341214"/>
                  <a:pt x="20006" y="5204359"/>
                </a:cubicBezTo>
                <a:cubicBezTo>
                  <a:pt x="14932" y="5073429"/>
                  <a:pt x="13917" y="4942537"/>
                  <a:pt x="16962" y="4811696"/>
                </a:cubicBezTo>
                <a:cubicBezTo>
                  <a:pt x="20640" y="4660467"/>
                  <a:pt x="16962" y="4509238"/>
                  <a:pt x="13409" y="4358135"/>
                </a:cubicBezTo>
                <a:cubicBezTo>
                  <a:pt x="10872" y="4251565"/>
                  <a:pt x="10998" y="4144994"/>
                  <a:pt x="12774" y="4038423"/>
                </a:cubicBezTo>
                <a:cubicBezTo>
                  <a:pt x="15185" y="3902545"/>
                  <a:pt x="19879" y="3766540"/>
                  <a:pt x="10110" y="3630663"/>
                </a:cubicBezTo>
                <a:cubicBezTo>
                  <a:pt x="1178" y="3512306"/>
                  <a:pt x="3347" y="3393378"/>
                  <a:pt x="16581" y="3275427"/>
                </a:cubicBezTo>
                <a:cubicBezTo>
                  <a:pt x="33403" y="3141377"/>
                  <a:pt x="37183" y="3006006"/>
                  <a:pt x="27872" y="2871219"/>
                </a:cubicBezTo>
                <a:cubicBezTo>
                  <a:pt x="11315" y="2659765"/>
                  <a:pt x="7890" y="2447486"/>
                  <a:pt x="17596" y="2235600"/>
                </a:cubicBezTo>
                <a:cubicBezTo>
                  <a:pt x="22797" y="2122038"/>
                  <a:pt x="21655" y="2008261"/>
                  <a:pt x="14170" y="1894827"/>
                </a:cubicBezTo>
                <a:cubicBezTo>
                  <a:pt x="8144" y="1797670"/>
                  <a:pt x="7294" y="1700272"/>
                  <a:pt x="11632" y="1603026"/>
                </a:cubicBezTo>
                <a:cubicBezTo>
                  <a:pt x="15566" y="1504575"/>
                  <a:pt x="17215" y="1406124"/>
                  <a:pt x="14551" y="1307799"/>
                </a:cubicBezTo>
                <a:cubicBezTo>
                  <a:pt x="10872" y="1168242"/>
                  <a:pt x="10110" y="1027798"/>
                  <a:pt x="14551" y="887733"/>
                </a:cubicBezTo>
                <a:cubicBezTo>
                  <a:pt x="20894" y="708085"/>
                  <a:pt x="3132" y="528817"/>
                  <a:pt x="849" y="349169"/>
                </a:cubicBezTo>
                <a:cubicBezTo>
                  <a:pt x="24" y="286241"/>
                  <a:pt x="-769" y="223346"/>
                  <a:pt x="1404" y="16059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>
              <a:buNone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329380-BCAA-1C97-1990-75F9E3AC6234}"/>
              </a:ext>
            </a:extLst>
          </p:cNvPr>
          <p:cNvSpPr txBox="1"/>
          <p:nvPr/>
        </p:nvSpPr>
        <p:spPr>
          <a:xfrm>
            <a:off x="3449255" y="166568"/>
            <a:ext cx="5521124" cy="6524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600" dirty="0"/>
              <a:t>[5] A. </a:t>
            </a:r>
            <a:r>
              <a:rPr lang="en-US" sz="1600" dirty="0" err="1"/>
              <a:t>Torous</a:t>
            </a:r>
            <a:r>
              <a:rPr lang="en-US" sz="1600" dirty="0"/>
              <a:t> and J. Firth, “The digital placebo effect in mobile mental health,” </a:t>
            </a:r>
            <a:r>
              <a:rPr lang="en-US" sz="1600" i="1" dirty="0"/>
              <a:t>The Lancet Psychiatry</a:t>
            </a:r>
            <a:r>
              <a:rPr lang="en-US" sz="1600" dirty="0"/>
              <a:t>, vol. 6, no. 2, 2019.</a:t>
            </a:r>
            <a:br>
              <a:rPr lang="en-US" sz="1600" dirty="0"/>
            </a:br>
            <a:r>
              <a:rPr lang="en-US" sz="1600" dirty="0">
                <a:hlinkClick r:id="rId2"/>
              </a:rPr>
              <a:t>https://www.sciencedirect.com/science/article/pii/S2215036618303062</a:t>
            </a:r>
            <a:r>
              <a:rPr lang="en-US" sz="1600" dirty="0"/>
              <a:t> </a:t>
            </a:r>
          </a:p>
          <a:p>
            <a:pPr>
              <a:buNone/>
            </a:pPr>
            <a:r>
              <a:rPr lang="en-US" sz="1600" dirty="0"/>
              <a:t>[6] World Health Organization, </a:t>
            </a:r>
            <a:r>
              <a:rPr lang="en-US" sz="1600" i="1" dirty="0"/>
              <a:t>WHO guideline: recommendations on digital interventions for health system strengthening</a:t>
            </a:r>
            <a:r>
              <a:rPr lang="en-US" sz="1600" dirty="0"/>
              <a:t>, 2019. </a:t>
            </a:r>
            <a:r>
              <a:rPr lang="en-US" sz="1600" dirty="0">
                <a:hlinkClick r:id="rId3"/>
              </a:rPr>
              <a:t>https://www.who.int/publications/i/item/9789241550505</a:t>
            </a:r>
            <a:endParaRPr lang="en-US" sz="1600" dirty="0"/>
          </a:p>
          <a:p>
            <a:pPr>
              <a:buNone/>
            </a:pPr>
            <a:r>
              <a:rPr lang="en-US" sz="1600" dirty="0"/>
              <a:t>[7] R. Calvo and D. Peters, </a:t>
            </a:r>
            <a:r>
              <a:rPr lang="en-US" sz="1600" i="1" dirty="0"/>
              <a:t>Positive Computing: Technology for Wellbeing and Human Potential</a:t>
            </a:r>
            <a:r>
              <a:rPr lang="en-US" sz="1600" dirty="0"/>
              <a:t>, MIT Press, 2014.</a:t>
            </a:r>
            <a:br>
              <a:rPr lang="en-US" sz="1600" dirty="0"/>
            </a:br>
            <a:r>
              <a:rPr lang="en-US" sz="1600" dirty="0">
                <a:hlinkClick r:id="rId4"/>
              </a:rPr>
              <a:t>https://mitpress.mit.edu/9780262028943/positive-computing/</a:t>
            </a:r>
            <a:r>
              <a:rPr lang="en-US" sz="1600" dirty="0"/>
              <a:t> </a:t>
            </a:r>
            <a:br>
              <a:rPr lang="en-US" sz="1600" dirty="0"/>
            </a:br>
            <a:r>
              <a:rPr lang="en-US" sz="1600" dirty="0"/>
              <a:t>[8] ISO 9241-210:2019, </a:t>
            </a:r>
            <a:r>
              <a:rPr lang="en-US" sz="1600" i="1" dirty="0"/>
              <a:t>Human-</a:t>
            </a:r>
            <a:r>
              <a:rPr lang="en-US" sz="1600" i="1" dirty="0" err="1"/>
              <a:t>centred</a:t>
            </a:r>
            <a:r>
              <a:rPr lang="en-US" sz="1600" i="1" dirty="0"/>
              <a:t> design for interactive systems.</a:t>
            </a:r>
            <a:br>
              <a:rPr lang="en-US" sz="1600" dirty="0"/>
            </a:br>
            <a:r>
              <a:rPr lang="en-US" sz="1600" dirty="0">
                <a:hlinkClick r:id="rId5"/>
              </a:rPr>
              <a:t>https://www.iso.org/standard/77520.html</a:t>
            </a:r>
            <a:endParaRPr lang="en-US" sz="1600" dirty="0"/>
          </a:p>
          <a:p>
            <a:pPr>
              <a:buNone/>
            </a:pPr>
            <a:r>
              <a:rPr lang="en-US" sz="1600" dirty="0"/>
              <a:t>[9] E. L. Deci and R. M. Ryan, “Self-determination theory,” </a:t>
            </a:r>
            <a:r>
              <a:rPr lang="en-US" sz="1600" i="1" dirty="0"/>
              <a:t>Canadian Psychology</a:t>
            </a:r>
            <a:r>
              <a:rPr lang="en-US" sz="1600" dirty="0"/>
              <a:t>, 2008. </a:t>
            </a:r>
            <a:r>
              <a:rPr lang="en-US" sz="1600" dirty="0">
                <a:hlinkClick r:id="rId6"/>
              </a:rPr>
              <a:t>https://selfdeterminationtheory.org/theory/</a:t>
            </a:r>
            <a:endParaRPr lang="en-US" sz="1600" dirty="0"/>
          </a:p>
          <a:p>
            <a:pPr>
              <a:buNone/>
            </a:pPr>
            <a:r>
              <a:rPr lang="en-US" sz="1600" dirty="0"/>
              <a:t>[10] National Institute of Mental Health (NIMH), </a:t>
            </a:r>
            <a:r>
              <a:rPr lang="en-US" sz="1600" i="1" dirty="0"/>
              <a:t>Mental Health Information and Statistics</a:t>
            </a:r>
            <a:r>
              <a:rPr lang="en-US" sz="1600" dirty="0"/>
              <a:t>, 2023.</a:t>
            </a:r>
            <a:r>
              <a:rPr lang="en-US" sz="1600" dirty="0">
                <a:hlinkClick r:id="rId7"/>
              </a:rPr>
              <a:t>https://www.nimh.nih.gov/health/statistics</a:t>
            </a:r>
            <a:endParaRPr lang="en-US" sz="1600" dirty="0"/>
          </a:p>
          <a:p>
            <a:pPr>
              <a:buNone/>
            </a:pPr>
            <a:r>
              <a:rPr lang="en-US" sz="1600" dirty="0"/>
              <a:t>[11] N. Larsen et al., “Data privacy and security in mobile health applications,” </a:t>
            </a:r>
            <a:r>
              <a:rPr lang="en-US" sz="1600" i="1" dirty="0"/>
              <a:t>Journal of Medical Internet Research</a:t>
            </a:r>
            <a:r>
              <a:rPr lang="en-US" sz="1600" dirty="0"/>
              <a:t>, vol. 21, no. 6, 2019.</a:t>
            </a:r>
            <a:br>
              <a:rPr lang="en-US" sz="1600" dirty="0"/>
            </a:br>
            <a:r>
              <a:rPr lang="en-US" sz="1600" dirty="0">
                <a:hlinkClick r:id="rId8"/>
              </a:rPr>
              <a:t>https://www.jmir.org/2019/6/e13117/</a:t>
            </a:r>
            <a:r>
              <a:rPr lang="en-US" sz="1600" dirty="0"/>
              <a:t> 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7" name="Google Shape;126;p7">
            <a:extLst>
              <a:ext uri="{FF2B5EF4-FFF2-40B4-BE49-F238E27FC236}">
                <a16:creationId xmlns:a16="http://schemas.microsoft.com/office/drawing/2014/main" id="{FC4CBABF-B53A-B60F-10A3-03F3B4FC5C0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32191" y="2867196"/>
            <a:ext cx="3030841" cy="8756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Calibri"/>
              <a:buNone/>
            </a:pPr>
            <a:r>
              <a:rPr lang="en-US" sz="4300" dirty="0"/>
              <a:t>References: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741235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268</TotalTime>
  <Words>2847</Words>
  <Application>Microsoft Office PowerPoint</Application>
  <PresentationFormat>On-screen Show (4:3)</PresentationFormat>
  <Paragraphs>195</Paragraphs>
  <Slides>27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Aptos</vt:lpstr>
      <vt:lpstr>Aptos Display</vt:lpstr>
      <vt:lpstr>Arial</vt:lpstr>
      <vt:lpstr>Calibri</vt:lpstr>
      <vt:lpstr>Office Theme</vt:lpstr>
      <vt:lpstr>Mental Health Daily Check‑In App</vt:lpstr>
      <vt:lpstr>Structured Planning – Mihai F</vt:lpstr>
      <vt:lpstr>PowerPoint Presentation</vt:lpstr>
      <vt:lpstr>The importance of Structured Planning in a Hackathon Environment – Mihai F.</vt:lpstr>
      <vt:lpstr>Research Context &amp; Problem Identification – Lungu M.</vt:lpstr>
      <vt:lpstr>Critical Analysis of Existing Solutions – Lungu M.</vt:lpstr>
      <vt:lpstr>Research Impact on Our Application Design – Lungu M.</vt:lpstr>
      <vt:lpstr>Innovation Concept &amp; Problem Gap – Ciprian P.</vt:lpstr>
      <vt:lpstr>Alignment with Emerging Digital Health Trends – Ciprian P.</vt:lpstr>
      <vt:lpstr>Innovation Impact &amp; Assessment Criteria – Ciprian P.</vt:lpstr>
      <vt:lpstr>Design and Production – Cristian</vt:lpstr>
      <vt:lpstr>User-Centered Design Approach - Cristian</vt:lpstr>
      <vt:lpstr>Interface &amp; Technical Architecture - Cristian</vt:lpstr>
      <vt:lpstr>MHD Check-In App – Flowchart – Mihai F.</vt:lpstr>
      <vt:lpstr>Pseudocode logic – Mihai F</vt:lpstr>
      <vt:lpstr>The Prototype of MHD Check-in App – Mihai L. </vt:lpstr>
      <vt:lpstr>Application Interface – Reflection Input Screen – Mihai L.</vt:lpstr>
      <vt:lpstr>Application Interface Closure Screen – Ciprian P.</vt:lpstr>
      <vt:lpstr>Evaluation: Strengths &amp; Impact - Yaseer</vt:lpstr>
      <vt:lpstr>Ethical Considerations &amp; Final Evaluation - Yaseer</vt:lpstr>
      <vt:lpstr>PowerPoint Presentation</vt:lpstr>
      <vt:lpstr>Feedback Summary &amp; Improvements - Yasser </vt:lpstr>
      <vt:lpstr>Feedbacks:</vt:lpstr>
      <vt:lpstr>PowerPoint Presentation</vt:lpstr>
      <vt:lpstr>By M. Lungu, M. Fartais, C. Panait, C. Ispas, Y. El Ouafai</vt:lpstr>
      <vt:lpstr>References: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mihai fartais</dc:creator>
  <cp:lastModifiedBy>Yasser El Ouafai Ouafa (2320925)</cp:lastModifiedBy>
  <cp:revision>4</cp:revision>
  <dcterms:created xsi:type="dcterms:W3CDTF">2013-01-27T09:14:16Z</dcterms:created>
  <dcterms:modified xsi:type="dcterms:W3CDTF">2026-03-16T10:30:32Z</dcterms:modified>
</cp:coreProperties>
</file>