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ink/ink4.xml" ContentType="application/inkml+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7" r:id="rId1"/>
  </p:sldMasterIdLst>
  <p:sldIdLst>
    <p:sldId id="256" r:id="rId2"/>
    <p:sldId id="257" r:id="rId3"/>
    <p:sldId id="277" r:id="rId4"/>
    <p:sldId id="278" r:id="rId5"/>
    <p:sldId id="279" r:id="rId6"/>
    <p:sldId id="261" r:id="rId7"/>
    <p:sldId id="272" r:id="rId8"/>
    <p:sldId id="273" r:id="rId9"/>
    <p:sldId id="275" r:id="rId10"/>
    <p:sldId id="274" r:id="rId11"/>
    <p:sldId id="276" r:id="rId12"/>
    <p:sldId id="268" r:id="rId13"/>
    <p:sldId id="270" r:id="rId14"/>
    <p:sldId id="262" r:id="rId15"/>
    <p:sldId id="269" r:id="rId16"/>
    <p:sldId id="263" r:id="rId17"/>
    <p:sldId id="264" r:id="rId18"/>
    <p:sldId id="271"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31A820-7B98-2FF9-B27A-F94028CF4EA0}" v="347" dt="2025-11-08T16:53:49.679"/>
    <p1510:client id="{42102140-366D-BB2A-8FF2-7CEAAE4982DC}" v="142" dt="2025-11-06T20:36:58.015"/>
    <p1510:client id="{89EA04FF-E7B6-7273-7D0D-EA6F5343997B}" v="1" dt="2025-11-06T18:37:21.7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90" d="100"/>
          <a:sy n="90" d="100"/>
        </p:scale>
        <p:origin x="-370" y="91"/>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21T11:01:33.387"/>
    </inkml:context>
    <inkml:brush xml:id="br0">
      <inkml:brushProperty name="width" value="0.1" units="cm"/>
      <inkml:brushProperty name="height" value="0.1" units="cm"/>
    </inkml:brush>
  </inkml:definitions>
  <inkml:trace contextRef="#ctx0" brushRef="#br0">10954 6562 16383 0 0,'-2'0'0'0'0,"-2"3"0"0"0,0 3 0 0 0,-1 1 0 0 0,-1 2 0 0 0,-1 0 0 0 0,0 0 0 0 0,-2-1 0 0 0,1 1 0 0 0,0-1 0 0 0,0 1 0 0 0,-1-2 0 0 0,1 2 0 0 0,0-2 0 0 0,-3-1 0 0 0,2 1 0 0 0,-1-2 0 0 0,-2 3 0 0 0,2 1 0 0 0,-1 0 0 0 0,2 1 0 0 0,0-1 0 0 0,1 0 0 0 0,-1-1 0 0 0,-1-2 0 0 0,1 1 0 0 0,-2-2 0 0 0,0 3 0 0 0,-2-2 0 0 0,2 2 0 0 0,-1 0 0 0 0,0-3 0 0 0,-2 2 0 0 0,0-1 0 0 0,1 1 0 0 0,1 0 0 0 0,0-2 0 0 0,-2 2 0 0 0,0-1 0 0 0,-1-2 0 0 0,2 2 0 0 0,1 0 0 0 0,-1-2 0 0 0,-1 2 0 0 0,0-1 0 0 0,-1 3 0 0 0,-1-2 0 0 0,0 3 0 0 0,0-2 0 0 0,0-1 0 0 0,2 0 0 0 0,2 1 0 0 0,-1-3 0 0 0,-1-1 0 0 0,3 2 0 0 0,0 0 0 0 0,-1-2 0 0 0,1 3 0 0 0,1-1 0 0 0,-2-1 0 0 0,-1 2 0 0 0,-1 0 0 0 0,-1-2 0 0 0,2 2 0 0 0,1 0 0 0 0,-1-1 0 0 0,0-2 0 0 0,1 1 0 0 0,0 1 0 0 0,0 2 0 0 0,-1-1 0 0 0,-1-1 0 0 0,-1 2 0 0 0,-1-1 0 0 0,0 1 0 0 0,0 0 0 0 0,2 1 0 0 0,2 0 0 0 0,-1-3 0 0 0,2 2 0 0 0,0-1 0 0 0,0-1 0 0 0,-2-2 0 0 0,2 2 0 0 0,0-1 0 0 0,-1 0 0 0 0,1-1 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21T11:01:33.388"/>
    </inkml:context>
    <inkml:brush xml:id="br0">
      <inkml:brushProperty name="width" value="0.1" units="cm"/>
      <inkml:brushProperty name="height" value="0.1" units="cm"/>
    </inkml:brush>
  </inkml:definitions>
  <inkml:trace contextRef="#ctx0" brushRef="#br0">10309 7291 16383 0 0,'-2'0'0'0'0,"-5"0"0"0"0,-3 0 0 0 0,-2 0 0 0 0,-3-3 0 0 0,-1 0 0 0 0,-1-1 0 0 0,1 1 0 0 0,1-1 0 0 0,2-1 0 0 0,0 0 0 0 0,0 2 0 0 0,-2 1 0 0 0,0 1 0 0 0,3-2 0 0 0,-1-1 0 0 0,3-2 0 0 0,1 0 0 0 0,1-2 0 0 0,-1 0 0 0 0,-1 2 0 0 0,1-1 0 0 0,-1 1 0 0 0,-1 1 0 0 0,0-1 0 0 0,1 1 0 0 0,-2 0 0 0 0,-1 2 0 0 0,2-2 0 0 0,-1 1 0 0 0,0 0 0 0 0,-1 1 0 0 0,1-1 0 0 0,0-1 0 0 0,0 1 0 0 0,2-2 0 0 0,-1 1 0 0 0,-1 0 0 0 0,-1-1 0 0 0,-1 1 0 0 0,-1 0 0 0 0,2-1 0 0 0,1 0 0 0 0,2-1 0 0 0,0 0 0 0 0,5 2 0 0 0,5 1 0 0 0,3-1 0 0 0,4 0 0 0 0,3-2 0 0 0,0-2 0 0 0,2-3 0 0 0,-3-2 0 0 0,1-1 0 0 0,-1-1 0 0 0,0 0 0 0 0,-1-1 0 0 0,0 1 0 0 0,2-1 0 0 0,2 1 0 0 0,-1-1 0 0 0,0 4 0 0 0,-1 0 0 0 0,-4 1 0 0 0,2-2 0 0 0,-2 0 0 0 0,-2-1 0 0 0,-1 0 0 0 0,-1-1 0 0 0,-1 0 0 0 0,2 0 0 0 0,0-1 0 0 0,0 1 0 0 0,3 2 0 0 0,-1 2 0 0 0,-1-1 0 0 0,2 2 0 0 0,0 1 0 0 0,1 1 0 0 0,0 3 0 0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21T11:01:33.389"/>
    </inkml:context>
    <inkml:brush xml:id="br0">
      <inkml:brushProperty name="width" value="0.1" units="cm"/>
      <inkml:brushProperty name="height" value="0.1" units="cm"/>
    </inkml:brush>
  </inkml:definitions>
  <inkml:trace contextRef="#ctx0" brushRef="#br0">17131 6497 16383 0 0,'3'0'0'0'0,"3"0"0"0"0,4 0 0 0 0,2 0 0 0 0,3 0 0 0 0,1 3 0 0 0,0 1 0 0 0,1 2 0 0 0,-1 0 0 0 0,1 0 0 0 0,-1 0 0 0 0,1 1 0 0 0,-1 0 0 0 0,0 3 0 0 0,0-1 0 0 0,0 1 0 0 0,0-1 0 0 0,0-2 0 0 0,-1-3 0 0 0,1-1 0 0 0,-2 1 0 0 0,-2 0 0 0 0,0-1 0 0 0,2-1 0 0 0,-3 2 0 0 0,0 1 0 0 0,-2 1 0 0 0,1 1 0 0 0,-3 1 0 0 0,2-1 0 0 0,1 2 0 0 0,2-1 0 0 0,-2 0 0 0 0,2 0 0 0 0,-3 1 0 0 0,0-2 0 0 0,2 2 0 0 0,2-2 0 0 0,-2 2 0 0 0,0-2 0 0 0,1 2 0 0 0,1-2 0 0 0,1 2 0 0 0,1-2 0 0 0,-2 2 0 0 0,-1-2 0 0 0,-2 1 0 0 0,0 0 0 0 0,-2 0 0 0 0,1 0 0 0 0,1 0 0 0 0,1 0 0 0 0,0 0 0 0 0,0 0 0 0 0,1 0 0 0 0,1 0 0 0 0,2 0 0 0 0,0 0 0 0 0,-2 0 0 0 0,-1 0 0 0 0,-2 0 0 0 0,0 0 0 0 0,-2 0 0 0 0,0 0 0 0 0,2 0 0 0 0,2 2 0 0 0,1 0 0 0 0,-1 0 0 0 0,0-2 0 0 0,-2 2 0 0 0,0-2 0 0 0,-2 0 0 0 0,1 0 0 0 0,1-2 0 0 0,-1-3 0 0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21T11:01:33.390"/>
    </inkml:context>
    <inkml:brush xml:id="br0">
      <inkml:brushProperty name="width" value="0.1" units="cm"/>
      <inkml:brushProperty name="height" value="0.1" units="cm"/>
    </inkml:brush>
  </inkml:definitions>
  <inkml:trace contextRef="#ctx0" brushRef="#br0">17440 7009 16383 0 0,'3'0'0'0'0,"3"0"0"0"0,4 0 0 0 0,2 0 0 0 0,3 0 0 0 0,1 0 0 0 0,0 0 0 0 0,1 0 0 0 0,-1 0 0 0 0,1 0 0 0 0,-1 0 0 0 0,1 0 0 0 0,-1 0 0 0 0,0 0 0 0 0,-3 3 0 0 0,-1 0 0 0 0,1 1 0 0 0,0 1 0 0 0,1 1 0 0 0,1-2 0 0 0,0 2 0 0 0,1 0 0 0 0,0-1 0 0 0,0 1 0 0 0,0 0 0 0 0,0-2 0 0 0,0-1 0 0 0,-3 2 0 0 0,0 0 0 0 0,-1-1 0 0 0,-1 1 0 0 0,-1 0 0 0 0,-1 3 0 0 0,0-2 0 0 0,1 0 0 0 0,2 0 0 0 0,1 0 0 0 0,2-1 0 0 0,-2 1 0 0 0,-1 0 0 0 0,-2-5 0 0 0,-3-4 0 0 0,-2-5 0 0 0,-3-3 0 0 0,-1-4 0 0 0,-1-1 0 0 0,0 0 0 0 0,-1-2 0 0 0,1 1 0 0 0,-1 0 0 0 0,1 1 0 0 0,0-1 0 0 0,-3 4 0 0 0,-1 0 0 0 0,1 0 0 0 0,0 0 0 0 0,-2-1 0 0 0,0-1 0 0 0,1-1 0 0 0,-2 1 0 0 0,1-2 0 0 0,-3 1 0 0 0,1 0 0 0 0,2 0 0 0 0,1-1 0 0 0,-1 4 0 0 0,0 0 0 0 0,1 1 0 0 0,-2 1 0 0 0,1 0 0 0 0,-2 0 0 0 0,0-2 0 0 0,1-1 0 0 0,2 0 0 0 0,-1 1 0 0 0,0 0 0 0 0,1 1 0 0 0,2-2 0 0 0,-3 2 0 0 0,0 4 0 0 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5586B75A-687E-405C-8A0B-8D00578BA2C3}" type="datetimeFigureOut">
              <a:rPr lang="en-US" dirty="0"/>
              <a:pPr/>
              <a:t>11/8/2025</a:t>
            </a:fld>
            <a:endParaRPr lang="en-US"/>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US"/>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27059500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B2D3E9E-A95C-48F2-B4BF-A71542E0BE9A}" type="datetimeFigureOut">
              <a:rPr lang="en-US" dirty="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4008432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6817473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12952B5-7A2F-4CC8-B7CE-9234E21C2837}" type="datetimeFigureOut">
              <a:rPr lang="en-US" dirty="0"/>
              <a:t>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534387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E1DA07A-9201-4B4B-BAF2-015AFA30F520}" type="datetimeFigureOut">
              <a:rPr lang="en-US" dirty="0"/>
              <a:t>11/8/2025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0795625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3D7E00A-486F-4252-8B1D-E32645521F49}" type="datetimeFigureOut">
              <a:rPr lang="en-US" dirty="0"/>
              <a:t>11/8/2025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8350944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DF5F92-E675-4B36-9A60-69A962A68675}" type="datetimeFigureOut">
              <a:rPr lang="en-US" dirty="0"/>
              <a:t>11/8/2025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40188227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fld id="{AF6E2C9B-5FA2-460D-9BE7-B0812FC2A6FF}" type="datetimeFigureOut">
              <a:rPr lang="en-US" dirty="0"/>
              <a:t>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3682762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p>
        </p:txBody>
      </p:sp>
      <p:sp>
        <p:nvSpPr>
          <p:cNvPr id="3" name="Picture Placeholder 2"/>
          <p:cNvSpPr>
            <a:spLocks noGrp="1" noChangeAspect="1"/>
          </p:cNvSpPr>
          <p:nvPr>
            <p:ph type="pic" idx="1"/>
          </p:nvPr>
        </p:nvSpPr>
        <p:spPr>
          <a:xfrm>
            <a:off x="0" y="0"/>
            <a:ext cx="12192000" cy="5330952"/>
          </a:xfrm>
          <a:blipFill>
            <a:blip r:embed="rId2"/>
            <a:stretch>
              <a:fillRect/>
            </a:stretch>
          </a:blip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5586B75A-687E-405C-8A0B-8D00578BA2C3}" type="datetimeFigureOut">
              <a:rPr lang="en-US" dirty="0"/>
              <a:pPr/>
              <a:t>11/8/2025</a:t>
            </a:fld>
            <a:endParaRPr lang="en-US"/>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US"/>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1926781037"/>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F4E5243-F52A-4D37-9694-EB26C6C31910}" type="datetimeFigureOut">
              <a:rPr lang="en-US" dirty="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6063427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A77B6E1-634A-48DC-9E8B-D894023267EF}" type="datetimeFigureOut">
              <a:rPr lang="en-US" dirty="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0471182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5586B75A-687E-405C-8A0B-8D00578BA2C3}" type="datetimeFigureOut">
              <a:rPr lang="en-US" dirty="0"/>
              <a:pPr/>
              <a:t>11/8/2025</a:t>
            </a:fld>
            <a:endParaRPr lang="en-US"/>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US"/>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572451358"/>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50" r:id="rId3"/>
    <p:sldLayoutId id="2147483751" r:id="rId4"/>
    <p:sldLayoutId id="2147483752" r:id="rId5"/>
    <p:sldLayoutId id="2147483753" r:id="rId6"/>
    <p:sldLayoutId id="2147483754" r:id="rId7"/>
    <p:sldLayoutId id="2147483755" r:id="rId8"/>
    <p:sldLayoutId id="2147483756" r:id="rId9"/>
    <p:sldLayoutId id="2147483757" r:id="rId10"/>
    <p:sldLayoutId id="2147483758" r:id="rId11"/>
  </p:sldLayoutIdLst>
  <p:hf sldNum="0" hdr="0" ftr="0" dt="0"/>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stroke.org.uk" TargetMode="External"/><Relationship Id="rId2" Type="http://schemas.openxmlformats.org/officeDocument/2006/relationships/image" Target="../media/image7.jpeg"/><Relationship Id="rId1" Type="http://schemas.openxmlformats.org/officeDocument/2006/relationships/slideLayout" Target="../slideLayouts/slideLayout8.xml"/><Relationship Id="rId4" Type="http://schemas.openxmlformats.org/officeDocument/2006/relationships/hyperlink" Target="https://www.bupa.co.uk"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4.xml"/><Relationship Id="rId4" Type="http://schemas.openxmlformats.org/officeDocument/2006/relationships/image" Target="../media/image10.svg"/></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3.jpeg"/><Relationship Id="rId1" Type="http://schemas.openxmlformats.org/officeDocument/2006/relationships/slideLayout" Target="../slideLayouts/slideLayout2.xml"/><Relationship Id="rId5" Type="http://schemas.openxmlformats.org/officeDocument/2006/relationships/image" Target="../media/image14.svg"/><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 Id="rId5" Type="http://schemas.openxmlformats.org/officeDocument/2006/relationships/image" Target="../media/image19.svg"/><Relationship Id="rId4" Type="http://schemas.openxmlformats.org/officeDocument/2006/relationships/image" Target="../media/image16.png"/></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slideLayout" Target="../slideLayouts/slideLayout7.xml"/><Relationship Id="rId4" Type="http://schemas.openxmlformats.org/officeDocument/2006/relationships/hyperlink" Target="http://www.stroke.org"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hyperlink" Target="https://www.frontiersin.org/articles/10.3389/fnins.2019.00280/full" TargetMode="External"/><Relationship Id="rId7" Type="http://schemas.openxmlformats.org/officeDocument/2006/relationships/customXml" Target="../ink/ink2.xml"/><Relationship Id="rId12" Type="http://schemas.openxmlformats.org/officeDocument/2006/relationships/image" Target="../media/image28.png"/><Relationship Id="rId2" Type="http://schemas.openxmlformats.org/officeDocument/2006/relationships/image" Target="../media/image21.jpeg"/><Relationship Id="rId1" Type="http://schemas.openxmlformats.org/officeDocument/2006/relationships/slideLayout" Target="../slideLayouts/slideLayout8.xml"/><Relationship Id="rId6" Type="http://schemas.openxmlformats.org/officeDocument/2006/relationships/image" Target="../media/image25.png"/><Relationship Id="rId11" Type="http://schemas.openxmlformats.org/officeDocument/2006/relationships/customXml" Target="../ink/ink4.xml"/><Relationship Id="rId10" Type="http://schemas.openxmlformats.org/officeDocument/2006/relationships/image" Target="../media/image27.png"/><Relationship Id="rId4" Type="http://schemas.openxmlformats.org/officeDocument/2006/relationships/customXml" Target="../ink/ink1.xml"/><Relationship Id="rId9" Type="http://schemas.openxmlformats.org/officeDocument/2006/relationships/customXml" Target="../ink/ink3.xml"/></Relationships>
</file>

<file path=ppt/slides/_rels/slide15.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hyperlink" Target="https://technofaq.org/posts/2020/08/tips-for-developing-effective-healthcare-teams/" TargetMode="External"/><Relationship Id="rId7" Type="http://schemas.openxmlformats.org/officeDocument/2006/relationships/hyperlink" Target="https://policystudies.blogs.bristol.ac.uk/2017/03/14/crisis-in-care-homes-how-can-we-improve-standards-in-the-context-of-austerity/" TargetMode="External"/><Relationship Id="rId2" Type="http://schemas.openxmlformats.org/officeDocument/2006/relationships/image" Target="../media/image22.jpeg"/><Relationship Id="rId1" Type="http://schemas.openxmlformats.org/officeDocument/2006/relationships/slideLayout" Target="../slideLayouts/slideLayout8.xml"/><Relationship Id="rId6" Type="http://schemas.openxmlformats.org/officeDocument/2006/relationships/image" Target="../media/image24.jpeg"/><Relationship Id="rId5" Type="http://schemas.openxmlformats.org/officeDocument/2006/relationships/hyperlink" Target="https://quoimedia.com/il-est-temps-que-les-professionnels-de-la-sante-apprennent-a-travailler-en-equipe/" TargetMode="External"/><Relationship Id="rId4" Type="http://schemas.openxmlformats.org/officeDocument/2006/relationships/image" Target="../media/image23.jpeg"/><Relationship Id="rId9" Type="http://schemas.openxmlformats.org/officeDocument/2006/relationships/image" Target="../media/image30.jpeg"/></Relationships>
</file>

<file path=ppt/slides/_rels/slide1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hyperlink" Target="http://www.bupa.co.uk" TargetMode="External"/><Relationship Id="rId2" Type="http://schemas.openxmlformats.org/officeDocument/2006/relationships/hyperlink" Target="https://www.stroke.org.uk" TargetMode="External"/><Relationship Id="rId1" Type="http://schemas.openxmlformats.org/officeDocument/2006/relationships/slideLayout" Target="../slideLayouts/slideLayout2.xml"/><Relationship Id="rId5" Type="http://schemas.openxmlformats.org/officeDocument/2006/relationships/hyperlink" Target="https://www.nhs.uk" TargetMode="External"/><Relationship Id="rId4" Type="http://schemas.openxmlformats.org/officeDocument/2006/relationships/hyperlink" Target="https://brainqtech.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24745" y="-3122"/>
            <a:ext cx="5086071" cy="6847378"/>
          </a:xfrm>
        </p:spPr>
        <p:txBody>
          <a:bodyPr anchor="t">
            <a:normAutofit/>
          </a:bodyPr>
          <a:lstStyle/>
          <a:p>
            <a:pPr algn="r"/>
            <a:r>
              <a:rPr lang="en-GB" sz="2000" dirty="0">
                <a:solidFill>
                  <a:schemeClr val="bg1"/>
                </a:solidFill>
              </a:rPr>
              <a:t> </a:t>
            </a:r>
            <a:r>
              <a:rPr lang="en-GB" sz="2000" dirty="0"/>
              <a:t/>
            </a:r>
            <a:br>
              <a:rPr lang="en-GB" sz="2000" dirty="0"/>
            </a:br>
            <a:r>
              <a:rPr lang="en-GB" sz="2000" dirty="0"/>
              <a:t/>
            </a:r>
            <a:br>
              <a:rPr lang="en-GB" sz="2000" dirty="0"/>
            </a:br>
            <a:r>
              <a:rPr lang="en-GB" sz="2000" dirty="0"/>
              <a:t/>
            </a:r>
            <a:br>
              <a:rPr lang="en-GB" sz="2000" dirty="0"/>
            </a:br>
            <a:r>
              <a:rPr lang="en-GB" sz="2000" dirty="0">
                <a:solidFill>
                  <a:schemeClr val="bg1"/>
                </a:solidFill>
              </a:rPr>
              <a:t>     </a:t>
            </a:r>
            <a:r>
              <a:rPr lang="en-GB" sz="2000" b="1" dirty="0">
                <a:solidFill>
                  <a:schemeClr val="bg1"/>
                </a:solidFill>
              </a:rPr>
              <a:t> </a:t>
            </a:r>
            <a:r>
              <a:rPr lang="en-GB" sz="2400" b="1" dirty="0">
                <a:solidFill>
                  <a:srgbClr val="FF0000"/>
                </a:solidFill>
              </a:rPr>
              <a:t>Case study 4</a:t>
            </a:r>
            <a:r>
              <a:rPr lang="en-GB" sz="2400" b="1" dirty="0"/>
              <a:t/>
            </a:r>
            <a:br>
              <a:rPr lang="en-GB" sz="2400" b="1" dirty="0"/>
            </a:br>
            <a:r>
              <a:rPr lang="en-GB" sz="2400" dirty="0"/>
              <a:t/>
            </a:r>
            <a:br>
              <a:rPr lang="en-GB" sz="2400" dirty="0"/>
            </a:br>
            <a:r>
              <a:rPr lang="en-GB" sz="2400" dirty="0">
                <a:solidFill>
                  <a:schemeClr val="bg1"/>
                </a:solidFill>
              </a:rPr>
              <a:t>         </a:t>
            </a:r>
            <a:r>
              <a:rPr lang="en-GB" sz="3600" dirty="0">
                <a:solidFill>
                  <a:srgbClr val="FF0000"/>
                </a:solidFill>
              </a:rPr>
              <a:t> STROKE</a:t>
            </a:r>
            <a:br>
              <a:rPr lang="en-GB" sz="3600" dirty="0">
                <a:solidFill>
                  <a:srgbClr val="FF0000"/>
                </a:solidFill>
              </a:rPr>
            </a:br>
            <a:r>
              <a:rPr lang="en-GB" sz="2400" dirty="0"/>
              <a:t/>
            </a:r>
            <a:br>
              <a:rPr lang="en-GB" sz="2400" dirty="0"/>
            </a:br>
            <a:r>
              <a:rPr lang="en-GB" sz="2400" dirty="0"/>
              <a:t/>
            </a:r>
            <a:br>
              <a:rPr lang="en-GB" sz="2400" dirty="0"/>
            </a:br>
            <a:r>
              <a:rPr lang="en-GB" sz="2400" dirty="0"/>
              <a:t/>
            </a:r>
            <a:br>
              <a:rPr lang="en-GB" sz="2400" dirty="0"/>
            </a:br>
            <a:r>
              <a:rPr lang="en-GB" sz="2400" dirty="0">
                <a:solidFill>
                  <a:schemeClr val="bg1"/>
                </a:solidFill>
                <a:ea typeface="Calibri Light"/>
                <a:cs typeface="Calibri Light"/>
              </a:rPr>
              <a:t>Tania</a:t>
            </a:r>
            <a:r>
              <a:rPr lang="en-GB" sz="2400" dirty="0">
                <a:solidFill>
                  <a:schemeClr val="bg1"/>
                </a:solidFill>
              </a:rPr>
              <a:t> Begum   2441716</a:t>
            </a:r>
            <a:r>
              <a:rPr lang="en-GB" sz="2400" dirty="0"/>
              <a:t/>
            </a:r>
            <a:br>
              <a:rPr lang="en-GB" sz="2400" dirty="0"/>
            </a:br>
            <a:r>
              <a:rPr lang="en-GB" sz="2400" dirty="0"/>
              <a:t/>
            </a:r>
            <a:br>
              <a:rPr lang="en-GB" sz="2400" dirty="0"/>
            </a:br>
            <a:r>
              <a:rPr lang="en-GB" sz="2400" dirty="0">
                <a:solidFill>
                  <a:schemeClr val="bg1"/>
                </a:solidFill>
              </a:rPr>
              <a:t>  Romana Sucha       2442958</a:t>
            </a:r>
            <a:r>
              <a:rPr lang="en-GB" sz="2400" dirty="0"/>
              <a:t/>
            </a:r>
            <a:br>
              <a:rPr lang="en-GB" sz="2400" dirty="0"/>
            </a:br>
            <a:r>
              <a:rPr lang="en-GB" sz="2400" dirty="0"/>
              <a:t/>
            </a:r>
            <a:br>
              <a:rPr lang="en-GB" sz="2400" dirty="0"/>
            </a:br>
            <a:r>
              <a:rPr lang="en-GB" sz="2400" err="1">
                <a:solidFill>
                  <a:schemeClr val="bg1"/>
                </a:solidFill>
              </a:rPr>
              <a:t>Ritah</a:t>
            </a:r>
            <a:r>
              <a:rPr lang="en-GB" sz="2400" dirty="0">
                <a:solidFill>
                  <a:schemeClr val="bg1"/>
                </a:solidFill>
              </a:rPr>
              <a:t> Nabuuma    2442765</a:t>
            </a:r>
            <a:r>
              <a:rPr lang="en-GB" sz="2400" dirty="0"/>
              <a:t/>
            </a:r>
            <a:br>
              <a:rPr lang="en-GB" sz="2400" dirty="0"/>
            </a:br>
            <a:r>
              <a:rPr lang="en-GB" sz="2400" dirty="0"/>
              <a:t/>
            </a:r>
            <a:br>
              <a:rPr lang="en-GB" sz="2400" dirty="0"/>
            </a:br>
            <a:r>
              <a:rPr lang="en-GB" sz="2400" dirty="0">
                <a:solidFill>
                  <a:schemeClr val="bg1"/>
                </a:solidFill>
              </a:rPr>
              <a:t>Keith Dixon     2439121</a:t>
            </a:r>
            <a:r>
              <a:rPr lang="en-GB" sz="2400" dirty="0"/>
              <a:t/>
            </a:r>
            <a:br>
              <a:rPr lang="en-GB" sz="2400" dirty="0"/>
            </a:br>
            <a:r>
              <a:rPr lang="en-GB" sz="2400" dirty="0"/>
              <a:t/>
            </a:r>
            <a:br>
              <a:rPr lang="en-GB" sz="2400" dirty="0"/>
            </a:br>
            <a:r>
              <a:rPr lang="en-GB" sz="2400" dirty="0">
                <a:solidFill>
                  <a:schemeClr val="bg1"/>
                </a:solidFill>
                <a:ea typeface="Calibri Light"/>
                <a:cs typeface="Calibri Light"/>
              </a:rPr>
              <a:t>Rozalia-Alexandra </a:t>
            </a:r>
            <a:r>
              <a:rPr lang="en-GB" sz="2400" err="1">
                <a:solidFill>
                  <a:schemeClr val="bg1"/>
                </a:solidFill>
                <a:ea typeface="Calibri Light"/>
                <a:cs typeface="Calibri Light"/>
              </a:rPr>
              <a:t>Miulet</a:t>
            </a:r>
            <a:r>
              <a:rPr lang="en-GB" sz="2400" dirty="0">
                <a:solidFill>
                  <a:schemeClr val="bg1"/>
                </a:solidFill>
                <a:ea typeface="Calibri Light"/>
                <a:cs typeface="Calibri Light"/>
              </a:rPr>
              <a:t>      2436095</a:t>
            </a:r>
            <a:endParaRPr lang="en-US" sz="2400" dirty="0">
              <a:solidFill>
                <a:schemeClr val="bg1"/>
              </a:solidFill>
              <a:ea typeface="Calibri Light"/>
              <a:cs typeface="Calibri Light"/>
            </a:endParaRPr>
          </a:p>
        </p:txBody>
      </p:sp>
      <p:sp>
        <p:nvSpPr>
          <p:cNvPr id="3" name="Subtitle 2"/>
          <p:cNvSpPr>
            <a:spLocks noGrp="1"/>
          </p:cNvSpPr>
          <p:nvPr>
            <p:ph type="subTitle" idx="1"/>
          </p:nvPr>
        </p:nvSpPr>
        <p:spPr>
          <a:xfrm>
            <a:off x="457200" y="5350213"/>
            <a:ext cx="4412417" cy="1031537"/>
          </a:xfrm>
        </p:spPr>
        <p:txBody>
          <a:bodyPr vert="horz" lIns="91440" tIns="45720" rIns="91440" bIns="45720" rtlCol="0">
            <a:normAutofit/>
          </a:bodyPr>
          <a:lstStyle/>
          <a:p>
            <a:pPr algn="r"/>
            <a:endParaRPr lang="en-GB" sz="1000" b="1">
              <a:solidFill>
                <a:schemeClr val="bg1"/>
              </a:solidFill>
            </a:endParaRPr>
          </a:p>
          <a:p>
            <a:pPr algn="r"/>
            <a:endParaRPr lang="en-GB" sz="1000" b="1">
              <a:solidFill>
                <a:schemeClr val="bg1"/>
              </a:solidFill>
            </a:endParaRPr>
          </a:p>
          <a:p>
            <a:pPr algn="r"/>
            <a:endParaRPr lang="en-GB" sz="1000" b="1">
              <a:solidFill>
                <a:schemeClr val="bg1"/>
              </a:solidFill>
            </a:endParaRPr>
          </a:p>
          <a:p>
            <a:pPr algn="r"/>
            <a:r>
              <a:rPr lang="en-GB" sz="1000" b="1">
                <a:solidFill>
                  <a:schemeClr val="bg1"/>
                </a:solidFill>
              </a:rPr>
              <a:t>        </a:t>
            </a:r>
            <a:endParaRPr lang="en-US" sz="1000" b="1">
              <a:solidFill>
                <a:schemeClr val="bg1"/>
              </a:solidFill>
            </a:endParaRPr>
          </a:p>
        </p:txBody>
      </p:sp>
      <p:pic>
        <p:nvPicPr>
          <p:cNvPr id="4" name="Picture 3" descr="Man holding a red heart">
            <a:extLst>
              <a:ext uri="{FF2B5EF4-FFF2-40B4-BE49-F238E27FC236}">
                <a16:creationId xmlns:a16="http://schemas.microsoft.com/office/drawing/2014/main" xmlns="" id="{2E88B8EE-0226-1512-D70D-327BC820AB8D}"/>
              </a:ext>
            </a:extLst>
          </p:cNvPr>
          <p:cNvPicPr>
            <a:picLocks noChangeAspect="1"/>
          </p:cNvPicPr>
          <p:nvPr/>
        </p:nvPicPr>
        <p:blipFill>
          <a:blip r:embed="rId2"/>
          <a:srcRect l="1773" r="6483" b="-2"/>
          <a:stretch>
            <a:fillRect/>
          </a:stretch>
        </p:blipFill>
        <p:spPr>
          <a:xfrm>
            <a:off x="5986926" y="1723173"/>
            <a:ext cx="3067884" cy="2232139"/>
          </a:xfrm>
          <a:prstGeom prst="rect">
            <a:avLst/>
          </a:prstGeom>
        </p:spPr>
      </p:pic>
      <p:pic>
        <p:nvPicPr>
          <p:cNvPr id="5" name="Picture 4" descr="A stethoscope and a heartbeat&#10;&#10;AI-generated content may be incorrect.">
            <a:extLst>
              <a:ext uri="{FF2B5EF4-FFF2-40B4-BE49-F238E27FC236}">
                <a16:creationId xmlns:a16="http://schemas.microsoft.com/office/drawing/2014/main" xmlns="" id="{AB005728-B8E2-FAAC-23D3-9BAF3CEE9AB7}"/>
              </a:ext>
            </a:extLst>
          </p:cNvPr>
          <p:cNvPicPr>
            <a:picLocks noChangeAspect="1"/>
          </p:cNvPicPr>
          <p:nvPr/>
        </p:nvPicPr>
        <p:blipFill>
          <a:blip r:embed="rId3"/>
          <a:srcRect l="897" r="12738" b="1"/>
          <a:stretch>
            <a:fillRect/>
          </a:stretch>
        </p:blipFill>
        <p:spPr>
          <a:xfrm>
            <a:off x="5986926" y="4149611"/>
            <a:ext cx="3000476" cy="2232139"/>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501995F-7170-C880-F3AB-1DBF09347715}"/>
              </a:ext>
            </a:extLst>
          </p:cNvPr>
          <p:cNvSpPr>
            <a:spLocks noGrp="1"/>
          </p:cNvSpPr>
          <p:nvPr>
            <p:ph type="ctrTitle"/>
          </p:nvPr>
        </p:nvSpPr>
        <p:spPr>
          <a:xfrm>
            <a:off x="603504" y="770467"/>
            <a:ext cx="4205568" cy="3352800"/>
          </a:xfrm>
        </p:spPr>
        <p:txBody>
          <a:bodyPr>
            <a:normAutofit/>
          </a:bodyPr>
          <a:lstStyle/>
          <a:p>
            <a:r>
              <a:rPr lang="en-GB" sz="2900" b="1"/>
              <a:t>Greenacres community centre </a:t>
            </a:r>
            <a:br>
              <a:rPr lang="en-GB" sz="2900" b="1"/>
            </a:br>
            <a:r>
              <a:rPr lang="en-GB" sz="2900" b="0"/>
              <a:t/>
            </a:r>
            <a:br>
              <a:rPr lang="en-GB" sz="2900" b="0"/>
            </a:br>
            <a:r>
              <a:rPr lang="en-GB" sz="2900"/>
              <a:t/>
            </a:r>
            <a:br>
              <a:rPr lang="en-GB" sz="2900"/>
            </a:br>
            <a:r>
              <a:rPr lang="en-GB" sz="2900" b="1"/>
              <a:t>Support for local patients after stroke and their families.</a:t>
            </a:r>
            <a:br>
              <a:rPr lang="en-GB" sz="2900" b="1"/>
            </a:br>
            <a:r>
              <a:rPr lang="en-GB" sz="2900"/>
              <a:t/>
            </a:r>
            <a:br>
              <a:rPr lang="en-GB" sz="2900"/>
            </a:br>
            <a:endParaRPr lang="en-GB" sz="2900"/>
          </a:p>
        </p:txBody>
      </p:sp>
      <p:sp>
        <p:nvSpPr>
          <p:cNvPr id="4" name="Text Placeholder 3">
            <a:extLst>
              <a:ext uri="{FF2B5EF4-FFF2-40B4-BE49-F238E27FC236}">
                <a16:creationId xmlns:a16="http://schemas.microsoft.com/office/drawing/2014/main" xmlns="" id="{38620EE0-6379-462F-2FDF-CF67328CD32A}"/>
              </a:ext>
            </a:extLst>
          </p:cNvPr>
          <p:cNvSpPr>
            <a:spLocks noGrp="1"/>
          </p:cNvSpPr>
          <p:nvPr>
            <p:ph type="subTitle" idx="1"/>
          </p:nvPr>
        </p:nvSpPr>
        <p:spPr>
          <a:xfrm>
            <a:off x="667512" y="4206876"/>
            <a:ext cx="4141559" cy="1645920"/>
          </a:xfrm>
        </p:spPr>
        <p:txBody>
          <a:bodyPr vert="horz" lIns="91440" tIns="45720" rIns="91440" bIns="45720" rtlCol="0" anchor="t">
            <a:normAutofit/>
          </a:bodyPr>
          <a:lstStyle/>
          <a:p>
            <a:r>
              <a:rPr lang="en-GB" sz="2400" b="1"/>
              <a:t>Practical guidance and support for families on how to care for a friends and family members recovering from a Stroke.</a:t>
            </a:r>
            <a:endParaRPr lang="en-GB" sz="2400" b="1">
              <a:ea typeface="Calibri Light"/>
              <a:cs typeface="Calibri Light"/>
            </a:endParaRPr>
          </a:p>
        </p:txBody>
      </p:sp>
      <p:sp>
        <p:nvSpPr>
          <p:cNvPr id="14" name="Rectangle 13">
            <a:extLst>
              <a:ext uri="{FF2B5EF4-FFF2-40B4-BE49-F238E27FC236}">
                <a16:creationId xmlns:a16="http://schemas.microsoft.com/office/drawing/2014/main" xmlns="" id="{FCA118C4-32A6-466D-8453-BA738103A06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452536" y="0"/>
            <a:ext cx="673946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building with yellow leaves on trees&#10;&#10;AI-generated content may be incorrect.">
            <a:extLst>
              <a:ext uri="{FF2B5EF4-FFF2-40B4-BE49-F238E27FC236}">
                <a16:creationId xmlns:a16="http://schemas.microsoft.com/office/drawing/2014/main" xmlns="" id="{D9849ABB-498A-00D7-D414-1041ECB50CDE}"/>
              </a:ext>
            </a:extLst>
          </p:cNvPr>
          <p:cNvPicPr>
            <a:picLocks noGrp="1" noChangeAspect="1"/>
          </p:cNvPicPr>
          <p:nvPr>
            <p:ph idx="4294967295"/>
          </p:nvPr>
        </p:nvPicPr>
        <p:blipFill>
          <a:blip r:embed="rId2"/>
          <a:srcRect t="4125" r="-1" b="19049"/>
          <a:stretch>
            <a:fillRect/>
          </a:stretch>
        </p:blipFill>
        <p:spPr>
          <a:xfrm>
            <a:off x="6096000" y="629265"/>
            <a:ext cx="5452536" cy="5585271"/>
          </a:xfrm>
          <a:prstGeom prst="rect">
            <a:avLst/>
          </a:prstGeom>
        </p:spPr>
      </p:pic>
    </p:spTree>
    <p:extLst>
      <p:ext uri="{BB962C8B-B14F-4D97-AF65-F5344CB8AC3E}">
        <p14:creationId xmlns:p14="http://schemas.microsoft.com/office/powerpoint/2010/main" val="1546286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5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xmlns="" id="{9457C3F3-A37C-E8EE-6696-0B968A1E4A95}"/>
              </a:ext>
            </a:extLst>
          </p:cNvPr>
          <p:cNvSpPr>
            <a:spLocks noGrp="1"/>
          </p:cNvSpPr>
          <p:nvPr>
            <p:ph type="title"/>
          </p:nvPr>
        </p:nvSpPr>
        <p:spPr/>
        <p:txBody>
          <a:bodyPr/>
          <a:lstStyle/>
          <a:p>
            <a:endParaRPr lang="en-GB"/>
          </a:p>
        </p:txBody>
      </p:sp>
      <p:sp>
        <p:nvSpPr>
          <p:cNvPr id="3" name="Content Placeholder 2" hidden="1">
            <a:extLst>
              <a:ext uri="{FF2B5EF4-FFF2-40B4-BE49-F238E27FC236}">
                <a16:creationId xmlns:a16="http://schemas.microsoft.com/office/drawing/2014/main" xmlns="" id="{2F3B7FB1-DB26-D66D-BBC2-69FFEFD33B83}"/>
              </a:ext>
            </a:extLst>
          </p:cNvPr>
          <p:cNvSpPr>
            <a:spLocks noGrp="1"/>
          </p:cNvSpPr>
          <p:nvPr>
            <p:ph idx="1"/>
          </p:nvPr>
        </p:nvSpPr>
        <p:spPr/>
        <p:txBody>
          <a:bodyPr/>
          <a:lstStyle/>
          <a:p>
            <a:endParaRPr lang="en-GB"/>
          </a:p>
        </p:txBody>
      </p:sp>
      <p:sp>
        <p:nvSpPr>
          <p:cNvPr id="5" name="Rectangle 4">
            <a:extLst>
              <a:ext uri="{FF2B5EF4-FFF2-40B4-BE49-F238E27FC236}">
                <a16:creationId xmlns:a16="http://schemas.microsoft.com/office/drawing/2014/main" xmlns="" id="{511C99DC-C3C5-4EBE-91DD-345109C3D6E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nvSpPr>
        <p:spPr bwMode="white">
          <a:xfrm>
            <a:off x="0" y="0"/>
            <a:ext cx="12192000" cy="6858000"/>
          </a:xfrm>
          <a:prstGeom prst="rect">
            <a:avLst/>
          </a:prstGeom>
          <a:no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6" name="Title 1">
            <a:extLst>
              <a:ext uri="{FF2B5EF4-FFF2-40B4-BE49-F238E27FC236}">
                <a16:creationId xmlns:a16="http://schemas.microsoft.com/office/drawing/2014/main" xmlns="" id="{8419852C-DF16-AE9E-BB56-C003412BE011}"/>
              </a:ext>
            </a:extLst>
          </p:cNvPr>
          <p:cNvSpPr>
            <a:spLocks noGrp="1"/>
          </p:cNvSpPr>
          <p:nvPr/>
        </p:nvSpPr>
        <p:spPr>
          <a:xfrm>
            <a:off x="1044516" y="1076635"/>
            <a:ext cx="3930256" cy="3495365"/>
          </a:xfrm>
          <a:prstGeom prst="rect">
            <a:avLst/>
          </a:prstGeom>
        </p:spPr>
        <p:txBody>
          <a:bodyPr vert="horz" lIns="91440" tIns="45720" rIns="91440" bIns="45720" rtlCol="0" anchor="t">
            <a:normAutofit/>
          </a:bodyPr>
          <a:lstStyle>
            <a:lvl1pPr algn="l" defTabSz="914400" rtl="0" eaLnBrk="1" latinLnBrk="0" hangingPunct="1">
              <a:lnSpc>
                <a:spcPct val="85000"/>
              </a:lnSpc>
              <a:spcBef>
                <a:spcPct val="0"/>
              </a:spcBef>
              <a:buNone/>
              <a:defRPr sz="6600" b="1" kern="1200" cap="all" baseline="0">
                <a:solidFill>
                  <a:schemeClr val="tx1"/>
                </a:solidFill>
                <a:latin typeface="+mj-lt"/>
                <a:ea typeface="+mj-ea"/>
                <a:cs typeface="+mj-cs"/>
              </a:defRPr>
            </a:lvl1pPr>
          </a:lstStyle>
          <a:p>
            <a:r>
              <a:rPr lang="en-US" sz="4000"/>
              <a:t>NICE POLICY FOR STROKE </a:t>
            </a:r>
            <a:br>
              <a:rPr lang="en-US" sz="4000"/>
            </a:br>
            <a:endParaRPr lang="en-US" sz="4000"/>
          </a:p>
        </p:txBody>
      </p:sp>
      <p:sp>
        <p:nvSpPr>
          <p:cNvPr id="7" name="Subtitle 2">
            <a:extLst>
              <a:ext uri="{FF2B5EF4-FFF2-40B4-BE49-F238E27FC236}">
                <a16:creationId xmlns:a16="http://schemas.microsoft.com/office/drawing/2014/main" xmlns="" id="{182033F1-56FD-75CB-0EF6-850258A7C214}"/>
              </a:ext>
            </a:extLst>
          </p:cNvPr>
          <p:cNvSpPr>
            <a:spLocks noGrp="1"/>
          </p:cNvSpPr>
          <p:nvPr/>
        </p:nvSpPr>
        <p:spPr>
          <a:xfrm>
            <a:off x="1090940" y="2216727"/>
            <a:ext cx="3638358" cy="3627079"/>
          </a:xfrm>
          <a:prstGeom prst="rect">
            <a:avLst/>
          </a:prstGeom>
        </p:spPr>
        <p:txBody>
          <a:bodyPr vert="horz" lIns="91440" tIns="45720" rIns="91440" bIns="45720" rtlCol="0" anchor="b">
            <a:normAutofit/>
          </a:bodyPr>
          <a:lstStyle>
            <a:lvl1pPr marL="0" indent="0" algn="l" defTabSz="914400" rtl="0" eaLnBrk="1" latinLnBrk="0" hangingPunct="1">
              <a:lnSpc>
                <a:spcPct val="120000"/>
              </a:lnSpc>
              <a:spcBef>
                <a:spcPts val="1000"/>
              </a:spcBef>
              <a:buFont typeface="Neue Haas Grotesk Text Pro" panose="020B0504020202020204" pitchFamily="34" charset="0"/>
              <a:buNone/>
              <a:defRPr sz="2000" kern="1200">
                <a:solidFill>
                  <a:schemeClr val="tx1"/>
                </a:solidFill>
                <a:latin typeface="+mn-lt"/>
                <a:ea typeface="+mn-ea"/>
                <a:cs typeface="+mn-cs"/>
              </a:defRPr>
            </a:lvl1pPr>
            <a:lvl2pPr marL="457200" indent="0" algn="ctr" defTabSz="914400" rtl="0" eaLnBrk="1" latinLnBrk="0" hangingPunct="1">
              <a:lnSpc>
                <a:spcPct val="130000"/>
              </a:lnSpc>
              <a:spcBef>
                <a:spcPts val="500"/>
              </a:spcBef>
              <a:buFont typeface="Neue Haas Grotesk Text Pro" panose="020B05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30000"/>
              </a:lnSpc>
              <a:spcBef>
                <a:spcPts val="500"/>
              </a:spcBef>
              <a:buFont typeface="Neue Haas Grotesk Text Pro" panose="020B05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30000"/>
              </a:lnSpc>
              <a:spcBef>
                <a:spcPts val="500"/>
              </a:spcBef>
              <a:buFont typeface="Neue Haas Grotesk Text Pro" panose="020B05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30000"/>
              </a:lnSpc>
              <a:spcBef>
                <a:spcPts val="500"/>
              </a:spcBef>
              <a:buFont typeface="Neue Haas Grotesk Text Pro" panose="020B05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a:t>Rapid recognition </a:t>
            </a:r>
          </a:p>
          <a:p>
            <a:r>
              <a:rPr lang="en-US"/>
              <a:t>Urgent brain imaging</a:t>
            </a:r>
          </a:p>
          <a:p>
            <a:r>
              <a:rPr lang="en-US"/>
              <a:t>Specialist care</a:t>
            </a:r>
          </a:p>
          <a:p>
            <a:r>
              <a:rPr lang="en-US"/>
              <a:t>Reperfusion therapies</a:t>
            </a:r>
          </a:p>
          <a:p>
            <a:r>
              <a:rPr lang="en-US"/>
              <a:t>Medication </a:t>
            </a:r>
          </a:p>
          <a:p>
            <a:r>
              <a:rPr lang="en-US"/>
              <a:t>Monitoring and </a:t>
            </a:r>
            <a:r>
              <a:rPr lang="en-US" err="1"/>
              <a:t>homeostase</a:t>
            </a:r>
          </a:p>
        </p:txBody>
      </p:sp>
      <p:cxnSp>
        <p:nvCxnSpPr>
          <p:cNvPr id="8" name="Straight Connector 7">
            <a:extLst>
              <a:ext uri="{FF2B5EF4-FFF2-40B4-BE49-F238E27FC236}">
                <a16:creationId xmlns:a16="http://schemas.microsoft.com/office/drawing/2014/main" xmlns="" id="{B0AA360F-DECB-4836-8FB6-22C4BC3FB02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nvCxnSpPr>
        <p:spPr>
          <a:xfrm>
            <a:off x="-7684" y="1186792"/>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pic>
        <p:nvPicPr>
          <p:cNvPr id="9" name="Picture 8">
            <a:extLst>
              <a:ext uri="{FF2B5EF4-FFF2-40B4-BE49-F238E27FC236}">
                <a16:creationId xmlns:a16="http://schemas.microsoft.com/office/drawing/2014/main" xmlns="" id="{FA30682D-2786-026C-AC3D-C5CDBEF7AD3B}"/>
              </a:ext>
            </a:extLst>
          </p:cNvPr>
          <p:cNvPicPr>
            <a:picLocks noChangeAspect="1"/>
          </p:cNvPicPr>
          <p:nvPr/>
        </p:nvPicPr>
        <p:blipFill>
          <a:blip r:embed="rId2"/>
          <a:srcRect l="39479" r="-1" b="-1"/>
          <a:stretch>
            <a:fillRect/>
          </a:stretch>
        </p:blipFill>
        <p:spPr>
          <a:xfrm>
            <a:off x="5524500" y="1"/>
            <a:ext cx="6667501" cy="6857999"/>
          </a:xfrm>
          <a:prstGeom prst="rect">
            <a:avLst/>
          </a:prstGeom>
        </p:spPr>
      </p:pic>
    </p:spTree>
    <p:extLst>
      <p:ext uri="{BB962C8B-B14F-4D97-AF65-F5344CB8AC3E}">
        <p14:creationId xmlns:p14="http://schemas.microsoft.com/office/powerpoint/2010/main" val="19906418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xmlns="" id="{DA3B55DA-33F0-1730-0F65-72077C19BB90}"/>
              </a:ext>
            </a:extLst>
          </p:cNvPr>
          <p:cNvSpPr>
            <a:spLocks noGrp="1"/>
          </p:cNvSpPr>
          <p:nvPr>
            <p:ph type="title"/>
          </p:nvPr>
        </p:nvSpPr>
        <p:spPr/>
        <p:txBody>
          <a:bodyPr/>
          <a:lstStyle/>
          <a:p>
            <a:endParaRPr lang="en-GB"/>
          </a:p>
        </p:txBody>
      </p:sp>
      <p:sp>
        <p:nvSpPr>
          <p:cNvPr id="3" name="Content Placeholder 2" hidden="1">
            <a:extLst>
              <a:ext uri="{FF2B5EF4-FFF2-40B4-BE49-F238E27FC236}">
                <a16:creationId xmlns:a16="http://schemas.microsoft.com/office/drawing/2014/main" xmlns="" id="{DC01919F-DEA3-6FD0-9C94-7CBE14A915AD}"/>
              </a:ext>
            </a:extLst>
          </p:cNvPr>
          <p:cNvSpPr>
            <a:spLocks noGrp="1"/>
          </p:cNvSpPr>
          <p:nvPr>
            <p:ph idx="1"/>
          </p:nvPr>
        </p:nvSpPr>
        <p:spPr/>
        <p:txBody>
          <a:bodyPr/>
          <a:lstStyle/>
          <a:p>
            <a:endParaRPr lang="en-GB"/>
          </a:p>
        </p:txBody>
      </p:sp>
      <p:sp>
        <p:nvSpPr>
          <p:cNvPr id="4" name="Rectangle 3">
            <a:extLst>
              <a:ext uri="{FF2B5EF4-FFF2-40B4-BE49-F238E27FC236}">
                <a16:creationId xmlns:a16="http://schemas.microsoft.com/office/drawing/2014/main" xmlns="" id="{A3B168A7-66FE-4359-9866-CBB841A729E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nvSpPr>
        <p:spPr bwMode="white">
          <a:xfrm>
            <a:off x="0" y="0"/>
            <a:ext cx="12192000" cy="6858000"/>
          </a:xfrm>
          <a:prstGeom prst="rect">
            <a:avLst/>
          </a:prstGeom>
          <a:no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 name="Title 1">
            <a:extLst>
              <a:ext uri="{FF2B5EF4-FFF2-40B4-BE49-F238E27FC236}">
                <a16:creationId xmlns:a16="http://schemas.microsoft.com/office/drawing/2014/main" xmlns="" id="{D0840518-F3D2-1F03-467C-FE0EFF50AB2A}"/>
              </a:ext>
            </a:extLst>
          </p:cNvPr>
          <p:cNvSpPr>
            <a:spLocks noGrp="1"/>
          </p:cNvSpPr>
          <p:nvPr/>
        </p:nvSpPr>
        <p:spPr>
          <a:xfrm>
            <a:off x="1091204" y="1091868"/>
            <a:ext cx="3785596" cy="2042160"/>
          </a:xfrm>
          <a:prstGeom prst="rect">
            <a:avLst/>
          </a:prstGeom>
        </p:spPr>
        <p:txBody>
          <a:bodyPr vert="horz" lIns="91440" tIns="45720" rIns="91440" bIns="45720" rtlCol="0" anchor="t">
            <a:normAutofit fontScale="90000"/>
          </a:bodyPr>
          <a:lstStyle>
            <a:lvl1pPr algn="l" defTabSz="914400" rtl="0" eaLnBrk="1" latinLnBrk="0" hangingPunct="1">
              <a:lnSpc>
                <a:spcPct val="85000"/>
              </a:lnSpc>
              <a:spcBef>
                <a:spcPct val="0"/>
              </a:spcBef>
              <a:buNone/>
              <a:defRPr sz="4400" b="1" kern="1200" cap="none" baseline="0">
                <a:solidFill>
                  <a:schemeClr val="tx1"/>
                </a:solidFill>
                <a:latin typeface="+mj-lt"/>
                <a:ea typeface="+mj-ea"/>
                <a:cs typeface="+mj-cs"/>
              </a:defRPr>
            </a:lvl1pPr>
          </a:lstStyle>
          <a:p>
            <a:r>
              <a:rPr lang="en-US" sz="4000"/>
              <a:t>THE Getting it right first time (GIRFT)</a:t>
            </a:r>
            <a:br>
              <a:rPr lang="en-US" sz="4000"/>
            </a:br>
            <a:endParaRPr lang="en-US" sz="4000"/>
          </a:p>
        </p:txBody>
      </p:sp>
      <p:cxnSp>
        <p:nvCxnSpPr>
          <p:cNvPr id="6" name="Straight Connector 5">
            <a:extLst>
              <a:ext uri="{FF2B5EF4-FFF2-40B4-BE49-F238E27FC236}">
                <a16:creationId xmlns:a16="http://schemas.microsoft.com/office/drawing/2014/main" xmlns="" id="{F0748755-DDBC-46D0-91EC-1212A8EE2B40}"/>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nvCxnSpPr>
        <p:spPr>
          <a:xfrm>
            <a:off x="0" y="1186344"/>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Picture 6" descr="Group of people having fun at music concert">
            <a:extLst>
              <a:ext uri="{FF2B5EF4-FFF2-40B4-BE49-F238E27FC236}">
                <a16:creationId xmlns:a16="http://schemas.microsoft.com/office/drawing/2014/main" xmlns="" id="{CAF0A9CE-0720-9155-6DF7-AE4E5EF836E7}"/>
              </a:ext>
            </a:extLst>
          </p:cNvPr>
          <p:cNvPicPr>
            <a:picLocks noChangeAspect="1"/>
          </p:cNvPicPr>
          <p:nvPr/>
        </p:nvPicPr>
        <p:blipFill>
          <a:blip r:embed="rId2"/>
          <a:srcRect l="4129" r="31218"/>
          <a:stretch>
            <a:fillRect/>
          </a:stretch>
        </p:blipFill>
        <p:spPr>
          <a:xfrm>
            <a:off x="5524500" y="10"/>
            <a:ext cx="6667501" cy="6857990"/>
          </a:xfrm>
          <a:prstGeom prst="rect">
            <a:avLst/>
          </a:prstGeom>
        </p:spPr>
      </p:pic>
      <p:sp>
        <p:nvSpPr>
          <p:cNvPr id="8" name="Content Placeholder 15">
            <a:extLst>
              <a:ext uri="{FF2B5EF4-FFF2-40B4-BE49-F238E27FC236}">
                <a16:creationId xmlns:a16="http://schemas.microsoft.com/office/drawing/2014/main" xmlns="" id="{CC4ABF50-91D1-3BCC-C1E8-FD9ADF320900}"/>
              </a:ext>
            </a:extLst>
          </p:cNvPr>
          <p:cNvSpPr>
            <a:spLocks noGrp="1"/>
          </p:cNvSpPr>
          <p:nvPr/>
        </p:nvSpPr>
        <p:spPr>
          <a:xfrm>
            <a:off x="24404" y="2401011"/>
            <a:ext cx="9922764" cy="3838722"/>
          </a:xfrm>
          <a:prstGeom prst="rect">
            <a:avLst/>
          </a:prstGeom>
        </p:spPr>
        <p:txBody>
          <a:bodyPr vert="horz" lIns="91440" tIns="45720" rIns="91440" bIns="45720" rtlCol="0">
            <a:normAutofit fontScale="85000" lnSpcReduction="20000"/>
          </a:bodyPr>
          <a:lstStyle>
            <a:lvl1pPr marL="228600" indent="-228600" algn="l" defTabSz="914400" rtl="0" eaLnBrk="1" latinLnBrk="0" hangingPunct="1">
              <a:lnSpc>
                <a:spcPct val="130000"/>
              </a:lnSpc>
              <a:spcBef>
                <a:spcPts val="1000"/>
              </a:spcBef>
              <a:buFont typeface="Neue Haas Grotesk Text Pro" panose="020B0504020202020204" pitchFamily="34" charset="0"/>
              <a:buChar char="-"/>
              <a:defRPr sz="1800" kern="1200">
                <a:solidFill>
                  <a:schemeClr val="tx1"/>
                </a:solidFill>
                <a:latin typeface="+mn-lt"/>
                <a:ea typeface="+mn-ea"/>
                <a:cs typeface="+mn-cs"/>
              </a:defRPr>
            </a:lvl1pPr>
            <a:lvl2pPr marL="502920" indent="-228600" algn="l" defTabSz="914400" rtl="0" eaLnBrk="1" latinLnBrk="0" hangingPunct="1">
              <a:lnSpc>
                <a:spcPct val="130000"/>
              </a:lnSpc>
              <a:spcBef>
                <a:spcPts val="500"/>
              </a:spcBef>
              <a:buFont typeface="Neue Haas Grotesk Text Pro" panose="020B05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30000"/>
              </a:lnSpc>
              <a:spcBef>
                <a:spcPts val="500"/>
              </a:spcBef>
              <a:buFont typeface="Neue Haas Grotesk Text Pro" panose="020B05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500"/>
              </a:spcBef>
              <a:buFont typeface="Neue Haas Grotesk Text Pro" panose="020B0504020202020204" pitchFamily="34" charset="0"/>
              <a:buChar char="-"/>
              <a:defRPr sz="1400" kern="1200">
                <a:solidFill>
                  <a:schemeClr val="tx1"/>
                </a:solidFill>
                <a:latin typeface="+mn-lt"/>
                <a:ea typeface="+mn-ea"/>
                <a:cs typeface="+mn-cs"/>
              </a:defRPr>
            </a:lvl4pPr>
            <a:lvl5pPr marL="1280160" indent="-228600" algn="l" defTabSz="914400" rtl="0" eaLnBrk="1" latinLnBrk="0" hangingPunct="1">
              <a:lnSpc>
                <a:spcPct val="130000"/>
              </a:lnSpc>
              <a:spcBef>
                <a:spcPts val="500"/>
              </a:spcBef>
              <a:buFont typeface="Neue Haas Grotesk Text Pro" panose="020B05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a:t>National Clinical Guideline for Stroke</a:t>
            </a:r>
            <a:r>
              <a:rPr lang="en-GB"/>
              <a:t> </a:t>
            </a:r>
          </a:p>
          <a:p>
            <a:pPr marL="0" indent="0">
              <a:buNone/>
            </a:pPr>
            <a:r>
              <a:rPr lang="en-GB" b="1"/>
              <a:t>Mechanical thrombectomy (MT) delivery in England</a:t>
            </a:r>
            <a:endParaRPr lang="en-GB" sz="1600" b="1"/>
          </a:p>
          <a:p>
            <a:pPr marL="0" indent="0">
              <a:buNone/>
            </a:pPr>
            <a:r>
              <a:rPr lang="en-GB" b="1"/>
              <a:t>Work on artificial intelligence (AI)</a:t>
            </a:r>
          </a:p>
          <a:p>
            <a:pPr marL="0" indent="0">
              <a:buNone/>
            </a:pPr>
            <a:r>
              <a:rPr lang="en-GB" b="1"/>
              <a:t>Developing leadership in stroke services</a:t>
            </a:r>
          </a:p>
          <a:p>
            <a:pPr marL="0" indent="0">
              <a:buNone/>
            </a:pPr>
            <a:r>
              <a:rPr lang="en-GB" b="1"/>
              <a:t>Collaboration on NHS Right Care stroke toolkit</a:t>
            </a:r>
          </a:p>
          <a:p>
            <a:pPr marL="0" indent="0">
              <a:buNone/>
            </a:pPr>
            <a:r>
              <a:rPr lang="en-GB" b="1"/>
              <a:t>Collaboration on guidance for CVD prevention</a:t>
            </a:r>
          </a:p>
          <a:p>
            <a:pPr marL="0" indent="0">
              <a:buNone/>
            </a:pPr>
            <a:r>
              <a:rPr lang="en-GB" b="1"/>
              <a:t>COVID-19 stroke guidance</a:t>
            </a:r>
          </a:p>
          <a:p>
            <a:pPr marL="0" indent="0">
              <a:buNone/>
            </a:pPr>
            <a:r>
              <a:rPr lang="en-GB" sz="2000" b="1"/>
              <a:t>Goal</a:t>
            </a:r>
          </a:p>
          <a:p>
            <a:pPr marL="0" indent="0">
              <a:buNone/>
            </a:pPr>
            <a:r>
              <a:rPr lang="en-GB" sz="2000" b="1"/>
              <a:t>Mechanism</a:t>
            </a:r>
          </a:p>
          <a:p>
            <a:pPr marL="0" indent="0">
              <a:buNone/>
            </a:pPr>
            <a:r>
              <a:rPr lang="en-GB" b="1"/>
              <a:t>Status in Stroke Care:</a:t>
            </a:r>
            <a:endParaRPr lang="en-GB" sz="2000" b="1"/>
          </a:p>
        </p:txBody>
      </p:sp>
    </p:spTree>
    <p:extLst>
      <p:ext uri="{BB962C8B-B14F-4D97-AF65-F5344CB8AC3E}">
        <p14:creationId xmlns:p14="http://schemas.microsoft.com/office/powerpoint/2010/main" val="32583797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xmlns="" id="{ACB2604D-0EA2-1D73-5E1D-B994C7AB21A5}"/>
              </a:ext>
            </a:extLst>
          </p:cNvPr>
          <p:cNvSpPr>
            <a:spLocks noGrp="1"/>
          </p:cNvSpPr>
          <p:nvPr>
            <p:ph type="title"/>
          </p:nvPr>
        </p:nvSpPr>
        <p:spPr/>
        <p:txBody>
          <a:bodyPr/>
          <a:lstStyle/>
          <a:p>
            <a:endParaRPr lang="en-GB"/>
          </a:p>
        </p:txBody>
      </p:sp>
      <p:sp>
        <p:nvSpPr>
          <p:cNvPr id="3" name="Content Placeholder 2" hidden="1">
            <a:extLst>
              <a:ext uri="{FF2B5EF4-FFF2-40B4-BE49-F238E27FC236}">
                <a16:creationId xmlns:a16="http://schemas.microsoft.com/office/drawing/2014/main" xmlns="" id="{3B6F4D81-2423-A9E0-0AFD-63D8C2AEEF09}"/>
              </a:ext>
            </a:extLst>
          </p:cNvPr>
          <p:cNvSpPr>
            <a:spLocks noGrp="1"/>
          </p:cNvSpPr>
          <p:nvPr>
            <p:ph idx="1"/>
          </p:nvPr>
        </p:nvSpPr>
        <p:spPr/>
        <p:txBody>
          <a:bodyPr/>
          <a:lstStyle/>
          <a:p>
            <a:endParaRPr lang="en-GB"/>
          </a:p>
        </p:txBody>
      </p:sp>
      <p:sp>
        <p:nvSpPr>
          <p:cNvPr id="4" name="Title 1">
            <a:extLst>
              <a:ext uri="{FF2B5EF4-FFF2-40B4-BE49-F238E27FC236}">
                <a16:creationId xmlns:a16="http://schemas.microsoft.com/office/drawing/2014/main" xmlns="" id="{D96785A1-567E-00EF-3309-CD69A45373A3}"/>
              </a:ext>
            </a:extLst>
          </p:cNvPr>
          <p:cNvSpPr>
            <a:spLocks noGrp="1"/>
          </p:cNvSpPr>
          <p:nvPr/>
        </p:nvSpPr>
        <p:spPr>
          <a:xfrm>
            <a:off x="1088136" y="1090245"/>
            <a:ext cx="9922764" cy="1294228"/>
          </a:xfrm>
          <a:prstGeom prst="rect">
            <a:avLst/>
          </a:prstGeom>
        </p:spPr>
        <p:txBody>
          <a:bodyPr vert="horz" lIns="91440" tIns="45720" rIns="91440" bIns="45720" rtlCol="0" anchor="t">
            <a:normAutofit/>
          </a:bodyPr>
          <a:lstStyle>
            <a:lvl1pPr algn="l" defTabSz="914400" rtl="0" eaLnBrk="1" latinLnBrk="0" hangingPunct="1">
              <a:lnSpc>
                <a:spcPct val="85000"/>
              </a:lnSpc>
              <a:spcBef>
                <a:spcPct val="0"/>
              </a:spcBef>
              <a:buNone/>
              <a:defRPr sz="4400" b="1" kern="1200" cap="none" baseline="0">
                <a:solidFill>
                  <a:schemeClr val="tx1"/>
                </a:solidFill>
                <a:latin typeface="+mj-lt"/>
                <a:ea typeface="+mj-ea"/>
                <a:cs typeface="+mj-cs"/>
              </a:defRPr>
            </a:lvl1pPr>
          </a:lstStyle>
          <a:p>
            <a:r>
              <a:rPr lang="en-US"/>
              <a:t>Reference:</a:t>
            </a:r>
          </a:p>
        </p:txBody>
      </p:sp>
      <p:sp>
        <p:nvSpPr>
          <p:cNvPr id="5" name="Content Placeholder 2">
            <a:extLst>
              <a:ext uri="{FF2B5EF4-FFF2-40B4-BE49-F238E27FC236}">
                <a16:creationId xmlns:a16="http://schemas.microsoft.com/office/drawing/2014/main" xmlns="" id="{0C05DCFC-DBD8-E8FC-DB6B-5DC640727F0F}"/>
              </a:ext>
            </a:extLst>
          </p:cNvPr>
          <p:cNvSpPr>
            <a:spLocks noGrp="1"/>
          </p:cNvSpPr>
          <p:nvPr/>
        </p:nvSpPr>
        <p:spPr>
          <a:xfrm>
            <a:off x="1088136" y="2447778"/>
            <a:ext cx="9922764" cy="3838722"/>
          </a:xfrm>
          <a:prstGeom prst="rect">
            <a:avLst/>
          </a:prstGeom>
        </p:spPr>
        <p:txBody>
          <a:bodyPr vert="horz" lIns="91440" tIns="45720" rIns="91440" bIns="45720" rtlCol="0">
            <a:normAutofit/>
          </a:bodyPr>
          <a:lstStyle>
            <a:lvl1pPr marL="228600" indent="-228600" algn="l" defTabSz="914400" rtl="0" eaLnBrk="1" latinLnBrk="0" hangingPunct="1">
              <a:lnSpc>
                <a:spcPct val="130000"/>
              </a:lnSpc>
              <a:spcBef>
                <a:spcPts val="1000"/>
              </a:spcBef>
              <a:buFont typeface="Neue Haas Grotesk Text Pro" panose="020B0504020202020204" pitchFamily="34" charset="0"/>
              <a:buChar char="-"/>
              <a:defRPr sz="1800" kern="1200">
                <a:solidFill>
                  <a:schemeClr val="tx1"/>
                </a:solidFill>
                <a:latin typeface="+mn-lt"/>
                <a:ea typeface="+mn-ea"/>
                <a:cs typeface="+mn-cs"/>
              </a:defRPr>
            </a:lvl1pPr>
            <a:lvl2pPr marL="502920" indent="-228600" algn="l" defTabSz="914400" rtl="0" eaLnBrk="1" latinLnBrk="0" hangingPunct="1">
              <a:lnSpc>
                <a:spcPct val="130000"/>
              </a:lnSpc>
              <a:spcBef>
                <a:spcPts val="500"/>
              </a:spcBef>
              <a:buFont typeface="Neue Haas Grotesk Text Pro" panose="020B05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30000"/>
              </a:lnSpc>
              <a:spcBef>
                <a:spcPts val="500"/>
              </a:spcBef>
              <a:buFont typeface="Neue Haas Grotesk Text Pro" panose="020B05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500"/>
              </a:spcBef>
              <a:buFont typeface="Neue Haas Grotesk Text Pro" panose="020B0504020202020204" pitchFamily="34" charset="0"/>
              <a:buChar char="-"/>
              <a:defRPr sz="1400" kern="1200">
                <a:solidFill>
                  <a:schemeClr val="tx1"/>
                </a:solidFill>
                <a:latin typeface="+mn-lt"/>
                <a:ea typeface="+mn-ea"/>
                <a:cs typeface="+mn-cs"/>
              </a:defRPr>
            </a:lvl4pPr>
            <a:lvl5pPr marL="1280160" indent="-228600" algn="l" defTabSz="914400" rtl="0" eaLnBrk="1" latinLnBrk="0" hangingPunct="1">
              <a:lnSpc>
                <a:spcPct val="130000"/>
              </a:lnSpc>
              <a:spcBef>
                <a:spcPts val="500"/>
              </a:spcBef>
              <a:buFont typeface="Neue Haas Grotesk Text Pro" panose="020B05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a:t>National Clinical Guideline for Stroke for the UK and Ireland:</a:t>
            </a:r>
            <a:r>
              <a:rPr lang="en-GB"/>
              <a:t> Published by the Intercollegiate Stroke Working Party, these comprehensive guidelines are a primary reference for time-critical standards and best practices.</a:t>
            </a:r>
          </a:p>
          <a:p>
            <a:r>
              <a:rPr lang="en-GB" b="1"/>
              <a:t>NICE guidelines (e.g., NICE NG128):</a:t>
            </a:r>
            <a:r>
              <a:rPr lang="en-GB"/>
              <a:t> Provide specific recommendations on the diagnosis and management of stroke and transient ischaemic attack.</a:t>
            </a:r>
          </a:p>
          <a:p>
            <a:r>
              <a:rPr lang="en-GB" b="1"/>
              <a:t>Sentinel Stroke National Audit Programme (SSNAP):</a:t>
            </a:r>
            <a:r>
              <a:rPr lang="en-GB"/>
              <a:t> Audits hospitals' performance against these time targets and other quality measures. </a:t>
            </a:r>
          </a:p>
          <a:p>
            <a:endParaRPr lang="en-US"/>
          </a:p>
        </p:txBody>
      </p:sp>
    </p:spTree>
    <p:extLst>
      <p:ext uri="{BB962C8B-B14F-4D97-AF65-F5344CB8AC3E}">
        <p14:creationId xmlns:p14="http://schemas.microsoft.com/office/powerpoint/2010/main" val="28287921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02269A2-2A9A-7AEA-DD49-41E5A4D481CC}"/>
              </a:ext>
            </a:extLst>
          </p:cNvPr>
          <p:cNvSpPr>
            <a:spLocks noGrp="1"/>
          </p:cNvSpPr>
          <p:nvPr>
            <p:ph type="title"/>
          </p:nvPr>
        </p:nvSpPr>
        <p:spPr>
          <a:xfrm>
            <a:off x="839788" y="484683"/>
            <a:ext cx="5387927" cy="4189925"/>
          </a:xfrm>
        </p:spPr>
        <p:txBody>
          <a:bodyPr>
            <a:normAutofit/>
          </a:bodyPr>
          <a:lstStyle/>
          <a:p>
            <a:r>
              <a:rPr lang="en-GB" b="1">
                <a:solidFill>
                  <a:srgbClr val="0C4392"/>
                </a:solidFill>
              </a:rPr>
              <a:t/>
            </a:r>
            <a:br>
              <a:rPr lang="en-GB" b="1">
                <a:solidFill>
                  <a:srgbClr val="0C4392"/>
                </a:solidFill>
              </a:rPr>
            </a:br>
            <a:endParaRPr lang="en-GB" b="1">
              <a:solidFill>
                <a:srgbClr val="0C4392"/>
              </a:solidFill>
            </a:endParaRPr>
          </a:p>
        </p:txBody>
      </p:sp>
      <p:pic>
        <p:nvPicPr>
          <p:cNvPr id="5" name="Content Placeholder 4" descr="Father playing with the child">
            <a:extLst>
              <a:ext uri="{FF2B5EF4-FFF2-40B4-BE49-F238E27FC236}">
                <a16:creationId xmlns:a16="http://schemas.microsoft.com/office/drawing/2014/main" xmlns="" id="{A93A3D0E-B765-7F59-9595-690F0EA4DF01}"/>
              </a:ext>
            </a:extLst>
          </p:cNvPr>
          <p:cNvPicPr>
            <a:picLocks noGrp="1" noChangeAspect="1"/>
          </p:cNvPicPr>
          <p:nvPr>
            <p:ph idx="1"/>
          </p:nvPr>
        </p:nvPicPr>
        <p:blipFill>
          <a:blip r:embed="rId2"/>
          <a:stretch>
            <a:fillRect/>
          </a:stretch>
        </p:blipFill>
        <p:spPr>
          <a:xfrm>
            <a:off x="6817969" y="248195"/>
            <a:ext cx="4536219" cy="3164022"/>
          </a:xfrm>
          <a:prstGeom prst="rect">
            <a:avLst/>
          </a:prstGeom>
        </p:spPr>
      </p:pic>
      <p:sp>
        <p:nvSpPr>
          <p:cNvPr id="4" name="Text Placeholder 3">
            <a:extLst>
              <a:ext uri="{FF2B5EF4-FFF2-40B4-BE49-F238E27FC236}">
                <a16:creationId xmlns:a16="http://schemas.microsoft.com/office/drawing/2014/main" xmlns="" id="{289266D4-C6A4-AEFE-0FFF-060E312DE91D}"/>
              </a:ext>
            </a:extLst>
          </p:cNvPr>
          <p:cNvSpPr>
            <a:spLocks noGrp="1"/>
          </p:cNvSpPr>
          <p:nvPr>
            <p:ph type="body" sz="half" idx="2"/>
          </p:nvPr>
        </p:nvSpPr>
        <p:spPr>
          <a:xfrm>
            <a:off x="528134" y="250371"/>
            <a:ext cx="5426387" cy="6502159"/>
          </a:xfrm>
        </p:spPr>
        <p:txBody>
          <a:bodyPr vert="horz" lIns="91440" tIns="45720" rIns="91440" bIns="45720" rtlCol="0" anchor="t">
            <a:noAutofit/>
          </a:bodyPr>
          <a:lstStyle/>
          <a:p>
            <a:r>
              <a:rPr lang="en-GB" sz="2800" b="1" dirty="0">
                <a:solidFill>
                  <a:srgbClr val="C00000"/>
                </a:solidFill>
                <a:ea typeface="Calibri Light"/>
                <a:cs typeface="Calibri Light"/>
              </a:rPr>
              <a:t>Living with the effects of the stroke and it's impact:</a:t>
            </a:r>
          </a:p>
          <a:p>
            <a:pPr marL="342900" indent="-342900">
              <a:buFont typeface="Arial"/>
              <a:buChar char="•"/>
            </a:pPr>
            <a:r>
              <a:rPr lang="en-GB" sz="2000" b="1" dirty="0">
                <a:solidFill>
                  <a:srgbClr val="002060"/>
                </a:solidFill>
                <a:ea typeface="Calibri Light"/>
                <a:cs typeface="Calibri Light"/>
              </a:rPr>
              <a:t>Physical and cognitive changes</a:t>
            </a:r>
          </a:p>
          <a:p>
            <a:pPr marL="342900" indent="-342900">
              <a:buFont typeface="Arial"/>
              <a:buChar char="•"/>
            </a:pPr>
            <a:r>
              <a:rPr lang="en-GB" sz="2000" b="1" dirty="0">
                <a:solidFill>
                  <a:srgbClr val="002060"/>
                </a:solidFill>
                <a:ea typeface="Calibri Light"/>
                <a:cs typeface="Calibri Light"/>
              </a:rPr>
              <a:t>Emotional distress</a:t>
            </a:r>
          </a:p>
          <a:p>
            <a:pPr marL="342900" indent="-342900">
              <a:buFont typeface="Arial"/>
              <a:buChar char="•"/>
            </a:pPr>
            <a:r>
              <a:rPr lang="en-GB" sz="2000" b="1" dirty="0">
                <a:solidFill>
                  <a:srgbClr val="002060"/>
                </a:solidFill>
                <a:ea typeface="Calibri Light"/>
                <a:cs typeface="Calibri Light"/>
              </a:rPr>
              <a:t>Social isolation and strain of family and relationships </a:t>
            </a:r>
          </a:p>
          <a:p>
            <a:pPr marL="342900" indent="-342900">
              <a:buFont typeface="Arial"/>
              <a:buChar char="•"/>
            </a:pPr>
            <a:r>
              <a:rPr lang="en-GB" sz="2000" b="1" dirty="0">
                <a:solidFill>
                  <a:srgbClr val="002060"/>
                </a:solidFill>
                <a:ea typeface="Calibri Light"/>
                <a:cs typeface="Calibri Light"/>
              </a:rPr>
              <a:t>Struggle with daily tasks</a:t>
            </a:r>
          </a:p>
          <a:p>
            <a:pPr marL="342900" indent="-342900">
              <a:buFont typeface="Arial"/>
              <a:buChar char="•"/>
            </a:pPr>
            <a:r>
              <a:rPr lang="en-GB" sz="2000" b="1" dirty="0">
                <a:solidFill>
                  <a:srgbClr val="002060"/>
                </a:solidFill>
                <a:ea typeface="Calibri Light"/>
                <a:cs typeface="Calibri Light"/>
              </a:rPr>
              <a:t>Loss of independence </a:t>
            </a:r>
          </a:p>
          <a:p>
            <a:pPr marL="342900" indent="-342900">
              <a:buFont typeface="Arial"/>
              <a:buChar char="•"/>
            </a:pPr>
            <a:r>
              <a:rPr lang="en-GB" sz="2000" b="1" dirty="0">
                <a:solidFill>
                  <a:srgbClr val="002060"/>
                </a:solidFill>
                <a:ea typeface="Calibri Light"/>
                <a:cs typeface="Calibri Light"/>
              </a:rPr>
              <a:t>Dependence on care and support of a family members</a:t>
            </a:r>
          </a:p>
          <a:p>
            <a:r>
              <a:rPr lang="en-GB" sz="2000" b="1" dirty="0">
                <a:solidFill>
                  <a:srgbClr val="7030A0"/>
                </a:solidFill>
                <a:ea typeface="Calibri Light"/>
                <a:cs typeface="Calibri Light"/>
              </a:rPr>
              <a:t>Family can seek support from trained volunteers or support groups and local community to cope with the challenges of the impact of the stroke. As well to be trained on how to assist with daily tasks and rehabilitation at home. Stroke Association, State of the Nation: Stroke Statistics(2018).</a:t>
            </a:r>
          </a:p>
          <a:p>
            <a:pPr marL="342900" indent="-342900">
              <a:buFont typeface="Arial"/>
              <a:buChar char="•"/>
            </a:pPr>
            <a:endParaRPr lang="en-GB" sz="2000" b="1" dirty="0">
              <a:solidFill>
                <a:srgbClr val="002060"/>
              </a:solidFill>
              <a:ea typeface="Calibri Light"/>
              <a:cs typeface="Calibri Light"/>
            </a:endParaRPr>
          </a:p>
        </p:txBody>
      </p:sp>
      <p:sp>
        <p:nvSpPr>
          <p:cNvPr id="3" name="Rectangle 2">
            <a:extLst>
              <a:ext uri="{FF2B5EF4-FFF2-40B4-BE49-F238E27FC236}">
                <a16:creationId xmlns:a16="http://schemas.microsoft.com/office/drawing/2014/main" xmlns="" id="{B192B10C-2458-2753-C580-1120E5173E8F}"/>
              </a:ext>
            </a:extLst>
          </p:cNvPr>
          <p:cNvSpPr/>
          <p:nvPr/>
        </p:nvSpPr>
        <p:spPr>
          <a:xfrm>
            <a:off x="6226447" y="4125324"/>
            <a:ext cx="5416732" cy="2502263"/>
          </a:xfrm>
          <a:prstGeom prst="rect">
            <a:avLst/>
          </a:prstGeom>
          <a:solidFill>
            <a:schemeClr val="bg2"/>
          </a:solidFill>
          <a:ln/>
        </p:spPr>
        <p:style>
          <a:lnRef idx="1">
            <a:schemeClr val="accent6"/>
          </a:lnRef>
          <a:fillRef idx="2">
            <a:schemeClr val="accent6"/>
          </a:fillRef>
          <a:effectRef idx="1">
            <a:schemeClr val="accent6"/>
          </a:effectRef>
          <a:fontRef idx="minor">
            <a:schemeClr val="dk1"/>
          </a:fontRef>
        </p:style>
        <p:txBody>
          <a:bodyPr lIns="91440" tIns="45720" rIns="91440" bIns="45720" rtlCol="0" anchor="ctr"/>
          <a:lstStyle/>
          <a:p>
            <a:pPr algn="ctr"/>
            <a:endParaRPr lang="en-GB" sz="2000" b="1">
              <a:solidFill>
                <a:srgbClr val="FF0000"/>
              </a:solidFill>
            </a:endParaRPr>
          </a:p>
          <a:p>
            <a:pPr algn="ctr"/>
            <a:r>
              <a:rPr lang="en-GB" sz="2000" b="1">
                <a:solidFill>
                  <a:srgbClr val="FF0000"/>
                </a:solidFill>
              </a:rPr>
              <a:t>STROKE Association </a:t>
            </a:r>
            <a:endParaRPr lang="en-GB" sz="2000" b="1">
              <a:solidFill>
                <a:srgbClr val="FF0000"/>
              </a:solidFill>
              <a:ea typeface="Calibri Light"/>
              <a:cs typeface="Calibri Light"/>
            </a:endParaRPr>
          </a:p>
          <a:p>
            <a:pPr algn="ctr"/>
            <a:r>
              <a:rPr lang="en-GB" sz="2000" b="1">
                <a:solidFill>
                  <a:srgbClr val="0070C0"/>
                </a:solidFill>
                <a:hlinkClick r:id="rId3">
                  <a:extLst>
                    <a:ext uri="{A12FA001-AC4F-418D-AE19-62706E023703}">
                      <ahyp:hlinkClr xmlns:ahyp="http://schemas.microsoft.com/office/drawing/2018/hyperlinkcolor" xmlns="" val="tx"/>
                    </a:ext>
                  </a:extLst>
                </a:hlinkClick>
              </a:rPr>
              <a:t>https://www.stroke.org.uk</a:t>
            </a:r>
            <a:endParaRPr lang="en-GB" sz="2000" b="1">
              <a:solidFill>
                <a:srgbClr val="0070C0"/>
              </a:solidFill>
              <a:ea typeface="Calibri Light"/>
              <a:cs typeface="Calibri Light"/>
            </a:endParaRPr>
          </a:p>
          <a:p>
            <a:pPr algn="ctr"/>
            <a:r>
              <a:rPr lang="en-GB" sz="2000" b="1">
                <a:solidFill>
                  <a:srgbClr val="0070C0"/>
                </a:solidFill>
                <a:ea typeface="Calibri Light"/>
                <a:cs typeface="Calibri Light"/>
              </a:rPr>
              <a:t>( Assistance with accommodation after stroke such</a:t>
            </a:r>
            <a:r>
              <a:rPr lang="en-GB" sz="2000" b="1">
                <a:solidFill>
                  <a:schemeClr val="accent5">
                    <a:lumMod val="76000"/>
                  </a:schemeClr>
                </a:solidFill>
                <a:ea typeface="Calibri Light"/>
                <a:cs typeface="Calibri Light"/>
              </a:rPr>
              <a:t> </a:t>
            </a:r>
            <a:r>
              <a:rPr lang="en-GB" sz="2000" b="1">
                <a:solidFill>
                  <a:srgbClr val="0070C0"/>
                </a:solidFill>
                <a:ea typeface="Calibri Light"/>
                <a:cs typeface="Calibri Light"/>
              </a:rPr>
              <a:t>as care home etc.) </a:t>
            </a:r>
          </a:p>
          <a:p>
            <a:pPr algn="ctr"/>
            <a:r>
              <a:rPr lang="en-GB" sz="2000" b="1">
                <a:solidFill>
                  <a:srgbClr val="7030A0"/>
                </a:solidFill>
              </a:rPr>
              <a:t>BUPA UK </a:t>
            </a:r>
            <a:endParaRPr lang="en-GB" sz="2000" b="1">
              <a:solidFill>
                <a:srgbClr val="7030A0"/>
              </a:solidFill>
              <a:ea typeface="Calibri Light"/>
              <a:cs typeface="Calibri Light"/>
            </a:endParaRPr>
          </a:p>
          <a:p>
            <a:pPr algn="ctr"/>
            <a:r>
              <a:rPr lang="en-GB" sz="2000">
                <a:solidFill>
                  <a:srgbClr val="0070C0"/>
                </a:solidFill>
                <a:hlinkClick r:id="rId4">
                  <a:extLst>
                    <a:ext uri="{A12FA001-AC4F-418D-AE19-62706E023703}">
                      <ahyp:hlinkClr xmlns:ahyp="http://schemas.microsoft.com/office/drawing/2018/hyperlinkcolor" xmlns="" val="tx"/>
                    </a:ext>
                  </a:extLst>
                </a:hlinkClick>
              </a:rPr>
              <a:t>https://www.bupa.co.uk</a:t>
            </a:r>
            <a:r>
              <a:rPr lang="en-GB" sz="2000">
                <a:solidFill>
                  <a:schemeClr val="accent4">
                    <a:lumMod val="76000"/>
                  </a:schemeClr>
                </a:solidFill>
              </a:rPr>
              <a:t> </a:t>
            </a:r>
            <a:endParaRPr lang="en-GB" sz="2000">
              <a:solidFill>
                <a:schemeClr val="accent4">
                  <a:lumMod val="76000"/>
                </a:schemeClr>
              </a:solidFill>
              <a:ea typeface="Calibri Light"/>
              <a:cs typeface="Calibri Light"/>
            </a:endParaRPr>
          </a:p>
          <a:p>
            <a:pPr algn="ctr"/>
            <a:endParaRPr lang="en-GB" sz="2000">
              <a:solidFill>
                <a:schemeClr val="accent4">
                  <a:lumMod val="76000"/>
                </a:schemeClr>
              </a:solidFill>
            </a:endParaRPr>
          </a:p>
        </p:txBody>
      </p:sp>
    </p:spTree>
    <p:extLst>
      <p:ext uri="{BB962C8B-B14F-4D97-AF65-F5344CB8AC3E}">
        <p14:creationId xmlns:p14="http://schemas.microsoft.com/office/powerpoint/2010/main" val="2125550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C199053-2D3F-DA5B-EE40-7B3B3098E1D4}"/>
              </a:ext>
            </a:extLst>
          </p:cNvPr>
          <p:cNvSpPr>
            <a:spLocks noGrp="1"/>
          </p:cNvSpPr>
          <p:nvPr>
            <p:ph type="title"/>
          </p:nvPr>
        </p:nvSpPr>
        <p:spPr>
          <a:xfrm>
            <a:off x="602795" y="-1209"/>
            <a:ext cx="10772775" cy="1232204"/>
          </a:xfrm>
          <a:ln>
            <a:solidFill>
              <a:schemeClr val="accent4">
                <a:lumMod val="40000"/>
                <a:lumOff val="60000"/>
              </a:schemeClr>
            </a:solidFill>
          </a:ln>
        </p:spPr>
        <p:txBody>
          <a:bodyPr>
            <a:normAutofit/>
          </a:bodyPr>
          <a:lstStyle/>
          <a:p>
            <a:r>
              <a:rPr lang="en-GB" sz="3600" b="1">
                <a:solidFill>
                  <a:srgbClr val="C00000"/>
                </a:solidFill>
                <a:ea typeface="Calibri Light"/>
                <a:cs typeface="Calibri Light"/>
              </a:rPr>
              <a:t>Intensive rehabilitation focus</a:t>
            </a:r>
            <a:r>
              <a:rPr lang="en-GB" sz="3600">
                <a:solidFill>
                  <a:srgbClr val="C00000"/>
                </a:solidFill>
                <a:ea typeface="Calibri Light"/>
                <a:cs typeface="Calibri Light"/>
              </a:rPr>
              <a:t> </a:t>
            </a:r>
          </a:p>
        </p:txBody>
      </p:sp>
      <p:sp>
        <p:nvSpPr>
          <p:cNvPr id="3" name="Content Placeholder 2">
            <a:extLst>
              <a:ext uri="{FF2B5EF4-FFF2-40B4-BE49-F238E27FC236}">
                <a16:creationId xmlns:a16="http://schemas.microsoft.com/office/drawing/2014/main" xmlns="" id="{E77AB930-10BE-0C19-48F6-A457E81A624B}"/>
              </a:ext>
            </a:extLst>
          </p:cNvPr>
          <p:cNvSpPr>
            <a:spLocks noGrp="1"/>
          </p:cNvSpPr>
          <p:nvPr>
            <p:ph sz="half" idx="1"/>
          </p:nvPr>
        </p:nvSpPr>
        <p:spPr>
          <a:xfrm>
            <a:off x="327674" y="1014578"/>
            <a:ext cx="6188078" cy="5612804"/>
          </a:xfrm>
        </p:spPr>
        <p:txBody>
          <a:bodyPr vert="horz" lIns="91440" tIns="45720" rIns="91440" bIns="45720" rtlCol="0" anchor="t">
            <a:normAutofit/>
          </a:bodyPr>
          <a:lstStyle/>
          <a:p>
            <a:pPr marL="0" indent="0">
              <a:buNone/>
            </a:pPr>
            <a:r>
              <a:rPr lang="en-US" b="1" dirty="0">
                <a:solidFill>
                  <a:srgbClr val="262626"/>
                </a:solidFill>
                <a:ea typeface="Calibri Light"/>
                <a:cs typeface="Calibri Light"/>
              </a:rPr>
              <a:t>Multidisciplinary approach as a coordinated care of:</a:t>
            </a:r>
          </a:p>
          <a:p>
            <a:pPr>
              <a:buChar char="•"/>
            </a:pPr>
            <a:r>
              <a:rPr lang="en-US" b="1" dirty="0">
                <a:solidFill>
                  <a:srgbClr val="C00000"/>
                </a:solidFill>
                <a:ea typeface="Calibri Light"/>
                <a:cs typeface="Calibri Light"/>
              </a:rPr>
              <a:t>Physical</a:t>
            </a:r>
            <a:r>
              <a:rPr lang="en-US" b="1" dirty="0">
                <a:solidFill>
                  <a:srgbClr val="262626"/>
                </a:solidFill>
                <a:ea typeface="Calibri Light"/>
                <a:cs typeface="Calibri Light"/>
              </a:rPr>
              <a:t>, occupational and speech therapy 3 hours per day combined to improve:</a:t>
            </a:r>
          </a:p>
          <a:p>
            <a:pPr>
              <a:buChar char="•"/>
            </a:pPr>
            <a:r>
              <a:rPr lang="en-US" b="1" dirty="0">
                <a:solidFill>
                  <a:srgbClr val="C00000"/>
                </a:solidFill>
                <a:ea typeface="Calibri Light"/>
                <a:cs typeface="Calibri Light"/>
              </a:rPr>
              <a:t>Motor function</a:t>
            </a:r>
            <a:r>
              <a:rPr lang="en-US" b="1" dirty="0">
                <a:solidFill>
                  <a:srgbClr val="262626"/>
                </a:solidFill>
                <a:ea typeface="Calibri Light"/>
                <a:cs typeface="Calibri Light"/>
              </a:rPr>
              <a:t> – strength, mobility and coordination.</a:t>
            </a:r>
          </a:p>
          <a:p>
            <a:pPr>
              <a:buChar char="•"/>
            </a:pPr>
            <a:r>
              <a:rPr lang="en-US" b="1" dirty="0">
                <a:solidFill>
                  <a:srgbClr val="C00000"/>
                </a:solidFill>
                <a:ea typeface="Calibri Light"/>
                <a:cs typeface="Calibri Light"/>
              </a:rPr>
              <a:t>Daily living-relearning</a:t>
            </a:r>
            <a:r>
              <a:rPr lang="en-US" b="1" dirty="0">
                <a:solidFill>
                  <a:srgbClr val="262626"/>
                </a:solidFill>
                <a:ea typeface="Calibri Light"/>
                <a:cs typeface="Calibri Light"/>
              </a:rPr>
              <a:t> and </a:t>
            </a:r>
            <a:r>
              <a:rPr lang="en-US" b="1" dirty="0">
                <a:solidFill>
                  <a:srgbClr val="C00000"/>
                </a:solidFill>
                <a:ea typeface="Calibri Light"/>
                <a:cs typeface="Calibri Light"/>
              </a:rPr>
              <a:t>adapting techniques</a:t>
            </a:r>
            <a:r>
              <a:rPr lang="en-US" b="1" dirty="0">
                <a:solidFill>
                  <a:srgbClr val="262626"/>
                </a:solidFill>
                <a:ea typeface="Calibri Light"/>
                <a:cs typeface="Calibri Light"/>
              </a:rPr>
              <a:t> for personal care and basic tasks.</a:t>
            </a:r>
          </a:p>
          <a:p>
            <a:pPr>
              <a:buChar char="•"/>
            </a:pPr>
            <a:r>
              <a:rPr lang="en-US" b="1" dirty="0">
                <a:solidFill>
                  <a:srgbClr val="C00000"/>
                </a:solidFill>
                <a:ea typeface="Calibri Light"/>
                <a:cs typeface="Calibri Light"/>
              </a:rPr>
              <a:t>Communication-speech, language </a:t>
            </a:r>
            <a:r>
              <a:rPr lang="en-US" b="1" dirty="0">
                <a:solidFill>
                  <a:srgbClr val="262626"/>
                </a:solidFill>
                <a:ea typeface="Calibri Light"/>
                <a:cs typeface="Calibri Light"/>
              </a:rPr>
              <a:t>or other communication tools.</a:t>
            </a:r>
          </a:p>
          <a:p>
            <a:pPr>
              <a:buChar char="•"/>
            </a:pPr>
            <a:r>
              <a:rPr lang="en-US" b="1" dirty="0">
                <a:solidFill>
                  <a:srgbClr val="C00000"/>
                </a:solidFill>
                <a:ea typeface="Calibri Light"/>
                <a:cs typeface="Calibri Light"/>
              </a:rPr>
              <a:t>Cognitive skills- enhanced attention </a:t>
            </a:r>
            <a:r>
              <a:rPr lang="en-US" b="1" dirty="0">
                <a:solidFill>
                  <a:srgbClr val="262626"/>
                </a:solidFill>
                <a:ea typeface="Calibri Light"/>
                <a:cs typeface="Calibri Light"/>
              </a:rPr>
              <a:t>, memory</a:t>
            </a:r>
          </a:p>
          <a:p>
            <a:pPr marL="0" indent="0">
              <a:buNone/>
            </a:pPr>
            <a:r>
              <a:rPr lang="en-US" b="1" dirty="0">
                <a:solidFill>
                  <a:srgbClr val="262626"/>
                </a:solidFill>
                <a:ea typeface="Calibri Light"/>
                <a:cs typeface="Calibri Light"/>
              </a:rPr>
              <a:t> and executive function.</a:t>
            </a:r>
            <a:endParaRPr lang="en-US" dirty="0">
              <a:ea typeface="Calibri Light" panose="020F0302020204030204"/>
              <a:cs typeface="Calibri Light" panose="020F0302020204030204"/>
            </a:endParaRPr>
          </a:p>
          <a:p>
            <a:pPr marL="0" indent="0">
              <a:buNone/>
            </a:pPr>
            <a:r>
              <a:rPr lang="en-US" b="1" dirty="0">
                <a:solidFill>
                  <a:srgbClr val="262626"/>
                </a:solidFill>
                <a:ea typeface="Calibri Light"/>
                <a:cs typeface="Calibri Light"/>
              </a:rPr>
              <a:t>Stroke Association UK (2018).</a:t>
            </a:r>
          </a:p>
          <a:p>
            <a:pPr marL="0" indent="0">
              <a:buNone/>
            </a:pPr>
            <a:endParaRPr lang="en-US">
              <a:solidFill>
                <a:srgbClr val="262626"/>
              </a:solidFill>
              <a:ea typeface="Calibri Light"/>
              <a:cs typeface="Calibri Light"/>
            </a:endParaRPr>
          </a:p>
          <a:p>
            <a:pPr>
              <a:buChar char="•"/>
            </a:pPr>
            <a:endParaRPr lang="en-US">
              <a:solidFill>
                <a:srgbClr val="262626"/>
              </a:solidFill>
              <a:ea typeface="Calibri Light"/>
              <a:cs typeface="Calibri Light"/>
            </a:endParaRPr>
          </a:p>
        </p:txBody>
      </p:sp>
      <p:pic>
        <p:nvPicPr>
          <p:cNvPr id="5" name="Content Placeholder 4" descr="People exercising outdoors">
            <a:extLst>
              <a:ext uri="{FF2B5EF4-FFF2-40B4-BE49-F238E27FC236}">
                <a16:creationId xmlns:a16="http://schemas.microsoft.com/office/drawing/2014/main" xmlns="" id="{BADC5F44-E6C0-3E4F-7E20-05727F9114F3}"/>
              </a:ext>
            </a:extLst>
          </p:cNvPr>
          <p:cNvPicPr>
            <a:picLocks noGrp="1" noChangeAspect="1"/>
          </p:cNvPicPr>
          <p:nvPr>
            <p:ph sz="half" idx="2"/>
          </p:nvPr>
        </p:nvPicPr>
        <p:blipFill>
          <a:blip r:embed="rId2"/>
          <a:stretch>
            <a:fillRect/>
          </a:stretch>
        </p:blipFill>
        <p:spPr>
          <a:xfrm>
            <a:off x="7034587" y="1016380"/>
            <a:ext cx="4630783" cy="3085605"/>
          </a:xfrm>
          <a:prstGeom prst="rect">
            <a:avLst/>
          </a:prstGeom>
        </p:spPr>
      </p:pic>
      <p:pic>
        <p:nvPicPr>
          <p:cNvPr id="24" name="Graphic 23" descr="Right And Left Brain with solid fill">
            <a:extLst>
              <a:ext uri="{FF2B5EF4-FFF2-40B4-BE49-F238E27FC236}">
                <a16:creationId xmlns:a16="http://schemas.microsoft.com/office/drawing/2014/main" xmlns="" id="{BEBDC99A-1569-2345-0D8A-CF962FA65808}"/>
              </a:ext>
            </a:extLst>
          </p:cNvPr>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8305799" y="4615542"/>
            <a:ext cx="2090057" cy="1839686"/>
          </a:xfrm>
          <a:prstGeom prst="rect">
            <a:avLst/>
          </a:prstGeom>
        </p:spPr>
      </p:pic>
    </p:spTree>
    <p:extLst>
      <p:ext uri="{BB962C8B-B14F-4D97-AF65-F5344CB8AC3E}">
        <p14:creationId xmlns:p14="http://schemas.microsoft.com/office/powerpoint/2010/main" val="489725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B5C3FE1E-0A7F-41BE-A568-1BF85E2E8DD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720840" y="0"/>
            <a:ext cx="5471160" cy="6858000"/>
          </a:xfrm>
          <a:prstGeom prst="rect">
            <a:avLst/>
          </a:prstGeom>
          <a:solidFill>
            <a:schemeClr val="bg1">
              <a:lumMod val="85000"/>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06D568AF-02DB-4593-E552-1002335E7D36}"/>
              </a:ext>
            </a:extLst>
          </p:cNvPr>
          <p:cNvSpPr>
            <a:spLocks noGrp="1"/>
          </p:cNvSpPr>
          <p:nvPr>
            <p:ph type="ctrTitle"/>
          </p:nvPr>
        </p:nvSpPr>
        <p:spPr>
          <a:xfrm>
            <a:off x="7197213" y="60476"/>
            <a:ext cx="4345858" cy="1658198"/>
          </a:xfrm>
        </p:spPr>
        <p:txBody>
          <a:bodyPr vert="horz" lIns="91440" tIns="45720" rIns="91440" bIns="45720" rtlCol="0" anchor="ctr">
            <a:normAutofit/>
          </a:bodyPr>
          <a:lstStyle/>
          <a:p>
            <a:pPr>
              <a:lnSpc>
                <a:spcPct val="85000"/>
              </a:lnSpc>
            </a:pPr>
            <a:r>
              <a:rPr lang="en-US" sz="4400" b="1">
                <a:solidFill>
                  <a:srgbClr val="3D2864"/>
                </a:solidFill>
              </a:rPr>
              <a:t>Needs assessment and Your Care Plan</a:t>
            </a:r>
          </a:p>
        </p:txBody>
      </p:sp>
      <p:pic>
        <p:nvPicPr>
          <p:cNvPr id="5" name="Picture 4">
            <a:extLst>
              <a:ext uri="{FF2B5EF4-FFF2-40B4-BE49-F238E27FC236}">
                <a16:creationId xmlns:a16="http://schemas.microsoft.com/office/drawing/2014/main" xmlns="" id="{67A00401-EA65-524F-35AB-96ABAEC64442}"/>
              </a:ext>
            </a:extLst>
          </p:cNvPr>
          <p:cNvPicPr>
            <a:picLocks noChangeAspect="1"/>
          </p:cNvPicPr>
          <p:nvPr/>
        </p:nvPicPr>
        <p:blipFill>
          <a:blip r:embed="rId2"/>
          <a:stretch>
            <a:fillRect/>
          </a:stretch>
        </p:blipFill>
        <p:spPr>
          <a:xfrm>
            <a:off x="218649" y="503319"/>
            <a:ext cx="6311598" cy="3169120"/>
          </a:xfrm>
          <a:prstGeom prst="rect">
            <a:avLst/>
          </a:prstGeom>
        </p:spPr>
      </p:pic>
      <p:sp>
        <p:nvSpPr>
          <p:cNvPr id="3" name="Content Placeholder 2">
            <a:extLst>
              <a:ext uri="{FF2B5EF4-FFF2-40B4-BE49-F238E27FC236}">
                <a16:creationId xmlns:a16="http://schemas.microsoft.com/office/drawing/2014/main" xmlns="" id="{118168AF-4E91-CC96-C1C3-20443E992890}"/>
              </a:ext>
            </a:extLst>
          </p:cNvPr>
          <p:cNvSpPr>
            <a:spLocks noGrp="1"/>
          </p:cNvSpPr>
          <p:nvPr>
            <p:ph type="subTitle" idx="1"/>
          </p:nvPr>
        </p:nvSpPr>
        <p:spPr>
          <a:xfrm>
            <a:off x="7197213" y="1717765"/>
            <a:ext cx="4345858" cy="4779132"/>
          </a:xfrm>
        </p:spPr>
        <p:txBody>
          <a:bodyPr vert="horz" lIns="91440" tIns="45720" rIns="91440" bIns="45720" rtlCol="0" anchor="t">
            <a:normAutofit fontScale="92500" lnSpcReduction="10000"/>
          </a:bodyPr>
          <a:lstStyle/>
          <a:p>
            <a:r>
              <a:rPr lang="en-US" sz="2400" b="1" dirty="0">
                <a:solidFill>
                  <a:srgbClr val="C00000"/>
                </a:solidFill>
                <a:latin typeface="+mn-lt"/>
              </a:rPr>
              <a:t>Local Council Housing and Social care will provide services and care based on the assessment plan :</a:t>
            </a:r>
            <a:endParaRPr lang="en-US" sz="2400" b="1" dirty="0">
              <a:solidFill>
                <a:srgbClr val="C00000"/>
              </a:solidFill>
              <a:latin typeface="+mn-lt"/>
              <a:ea typeface="Calibri Light"/>
              <a:cs typeface="Calibri Light"/>
            </a:endParaRPr>
          </a:p>
          <a:p>
            <a:pPr marL="285750" indent="-285750">
              <a:buChar char="•"/>
            </a:pPr>
            <a:r>
              <a:rPr lang="en-US" sz="2000" b="1" dirty="0">
                <a:solidFill>
                  <a:schemeClr val="tx1">
                    <a:lumMod val="85000"/>
                    <a:lumOff val="15000"/>
                  </a:schemeClr>
                </a:solidFill>
                <a:latin typeface="+mn-lt"/>
              </a:rPr>
              <a:t>Home care assistance </a:t>
            </a:r>
            <a:endParaRPr lang="en-US" sz="2000" b="1" dirty="0">
              <a:solidFill>
                <a:schemeClr val="tx1">
                  <a:lumMod val="85000"/>
                  <a:lumOff val="15000"/>
                </a:schemeClr>
              </a:solidFill>
              <a:latin typeface="+mn-lt"/>
              <a:ea typeface="Calibri Light" panose="020F0302020204030204"/>
              <a:cs typeface="Calibri Light" panose="020F0302020204030204"/>
            </a:endParaRPr>
          </a:p>
          <a:p>
            <a:pPr marL="285750" indent="-285750">
              <a:buChar char="•"/>
            </a:pPr>
            <a:r>
              <a:rPr lang="en-US" sz="2000" b="1" dirty="0">
                <a:solidFill>
                  <a:schemeClr val="tx1">
                    <a:lumMod val="85000"/>
                    <a:lumOff val="15000"/>
                  </a:schemeClr>
                </a:solidFill>
                <a:latin typeface="+mn-lt"/>
              </a:rPr>
              <a:t>Disability equipment and adaptations </a:t>
            </a:r>
            <a:endParaRPr lang="en-US" sz="2000" b="1" dirty="0">
              <a:solidFill>
                <a:schemeClr val="tx1">
                  <a:lumMod val="85000"/>
                  <a:lumOff val="15000"/>
                </a:schemeClr>
              </a:solidFill>
              <a:latin typeface="+mn-lt"/>
              <a:ea typeface="Calibri Light"/>
              <a:cs typeface="Calibri Light"/>
            </a:endParaRPr>
          </a:p>
          <a:p>
            <a:pPr marL="285750" indent="-285750">
              <a:buChar char="•"/>
            </a:pPr>
            <a:r>
              <a:rPr lang="en-US" sz="2000" b="1" dirty="0">
                <a:solidFill>
                  <a:schemeClr val="tx1">
                    <a:lumMod val="85000"/>
                    <a:lumOff val="15000"/>
                  </a:schemeClr>
                </a:solidFill>
                <a:latin typeface="+mn-lt"/>
              </a:rPr>
              <a:t>for your home </a:t>
            </a:r>
            <a:endParaRPr lang="en-US" sz="2000" b="1" dirty="0">
              <a:solidFill>
                <a:schemeClr val="tx1">
                  <a:lumMod val="85000"/>
                  <a:lumOff val="15000"/>
                </a:schemeClr>
              </a:solidFill>
              <a:latin typeface="+mn-lt"/>
              <a:ea typeface="Calibri Light"/>
              <a:cs typeface="Calibri Light"/>
            </a:endParaRPr>
          </a:p>
          <a:p>
            <a:pPr marL="285750" indent="-285750">
              <a:buChar char="•"/>
            </a:pPr>
            <a:r>
              <a:rPr lang="en-US" sz="2000" b="1" dirty="0">
                <a:solidFill>
                  <a:schemeClr val="tx1">
                    <a:lumMod val="85000"/>
                    <a:lumOff val="15000"/>
                  </a:schemeClr>
                </a:solidFill>
                <a:latin typeface="+mn-lt"/>
              </a:rPr>
              <a:t>Transport to day centers </a:t>
            </a:r>
            <a:endParaRPr lang="en-US" sz="2000" b="1" dirty="0">
              <a:solidFill>
                <a:schemeClr val="tx1">
                  <a:lumMod val="85000"/>
                  <a:lumOff val="15000"/>
                </a:schemeClr>
              </a:solidFill>
              <a:latin typeface="+mn-lt"/>
              <a:ea typeface="Calibri Light"/>
              <a:cs typeface="Calibri Light"/>
            </a:endParaRPr>
          </a:p>
          <a:p>
            <a:pPr marL="285750" indent="-285750">
              <a:buChar char="•"/>
            </a:pPr>
            <a:r>
              <a:rPr lang="en-US" sz="2000" b="1" dirty="0">
                <a:solidFill>
                  <a:schemeClr val="tx1">
                    <a:lumMod val="85000"/>
                    <a:lumOff val="15000"/>
                  </a:schemeClr>
                </a:solidFill>
                <a:latin typeface="+mn-lt"/>
              </a:rPr>
              <a:t>Childcare assistance </a:t>
            </a:r>
            <a:endParaRPr lang="en-US" sz="2000" b="1" dirty="0">
              <a:solidFill>
                <a:schemeClr val="tx1">
                  <a:lumMod val="85000"/>
                  <a:lumOff val="15000"/>
                </a:schemeClr>
              </a:solidFill>
              <a:latin typeface="+mn-lt"/>
              <a:ea typeface="Calibri Light"/>
              <a:cs typeface="Calibri Light"/>
            </a:endParaRPr>
          </a:p>
          <a:p>
            <a:pPr marL="285750" indent="-285750">
              <a:buChar char="•"/>
            </a:pPr>
            <a:r>
              <a:rPr lang="en-US" sz="2000" b="1" dirty="0">
                <a:solidFill>
                  <a:schemeClr val="tx1">
                    <a:lumMod val="85000"/>
                    <a:lumOff val="15000"/>
                  </a:schemeClr>
                </a:solidFill>
                <a:latin typeface="+mn-lt"/>
              </a:rPr>
              <a:t>Care home </a:t>
            </a:r>
            <a:endParaRPr lang="en-US" sz="2000" b="1" dirty="0">
              <a:solidFill>
                <a:schemeClr val="tx1">
                  <a:lumMod val="85000"/>
                  <a:lumOff val="15000"/>
                </a:schemeClr>
              </a:solidFill>
              <a:latin typeface="+mn-lt"/>
              <a:ea typeface="Calibri Light"/>
              <a:cs typeface="Calibri Light"/>
            </a:endParaRPr>
          </a:p>
          <a:p>
            <a:pPr marL="285750" indent="-285750">
              <a:buChar char="•"/>
            </a:pPr>
            <a:r>
              <a:rPr lang="en-US" sz="2000" b="1" dirty="0">
                <a:solidFill>
                  <a:schemeClr val="tx1">
                    <a:lumMod val="85000"/>
                    <a:lumOff val="15000"/>
                  </a:schemeClr>
                </a:solidFill>
                <a:latin typeface="+mn-lt"/>
              </a:rPr>
              <a:t> Severe disablement Allowance  </a:t>
            </a:r>
            <a:endParaRPr lang="en-US" sz="2000" b="1" dirty="0">
              <a:solidFill>
                <a:schemeClr val="tx1">
                  <a:lumMod val="85000"/>
                  <a:lumOff val="15000"/>
                </a:schemeClr>
              </a:solidFill>
              <a:latin typeface="+mn-lt"/>
              <a:ea typeface="Calibri Light"/>
              <a:cs typeface="Calibri Light"/>
            </a:endParaRPr>
          </a:p>
          <a:p>
            <a:r>
              <a:rPr lang="en-US" sz="2400" b="1" dirty="0">
                <a:solidFill>
                  <a:srgbClr val="7030A0"/>
                </a:solidFill>
                <a:latin typeface="+mn-lt"/>
              </a:rPr>
              <a:t>Local NHS and Citizen's Advice Bureau or Charity  can help to apply for your needs assessment. Stroke Association (2018).</a:t>
            </a:r>
            <a:endParaRPr lang="en-US" sz="2400" b="1" dirty="0">
              <a:solidFill>
                <a:srgbClr val="7030A0"/>
              </a:solidFill>
              <a:latin typeface="+mn-lt"/>
              <a:ea typeface="Calibri Light"/>
              <a:cs typeface="Calibri Light"/>
            </a:endParaRPr>
          </a:p>
          <a:p>
            <a:pPr>
              <a:buFont typeface="Arial" pitchFamily="34" charset="0"/>
              <a:buChar char="•"/>
            </a:pPr>
            <a:endParaRPr lang="en-US" sz="1500">
              <a:solidFill>
                <a:schemeClr val="tx1">
                  <a:lumMod val="85000"/>
                  <a:lumOff val="15000"/>
                </a:schemeClr>
              </a:solidFill>
              <a:latin typeface="+mn-lt"/>
              <a:ea typeface="Calibri Light" panose="020F0302020204030204"/>
              <a:cs typeface="Calibri Light" panose="020F0302020204030204"/>
            </a:endParaRPr>
          </a:p>
          <a:p>
            <a:pPr marL="285750" indent="-285750">
              <a:buFont typeface="Arial" pitchFamily="34" charset="0"/>
              <a:buChar char="•"/>
            </a:pPr>
            <a:endParaRPr lang="en-US" sz="1500">
              <a:solidFill>
                <a:schemeClr val="tx1">
                  <a:lumMod val="85000"/>
                  <a:lumOff val="15000"/>
                </a:schemeClr>
              </a:solidFill>
              <a:latin typeface="+mn-lt"/>
              <a:ea typeface="Calibri Light" panose="020F0302020204030204"/>
              <a:cs typeface="Calibri Light" panose="020F0302020204030204"/>
            </a:endParaRPr>
          </a:p>
          <a:p>
            <a:pPr>
              <a:buFont typeface="Arial" pitchFamily="34" charset="0"/>
              <a:buChar char="•"/>
            </a:pPr>
            <a:endParaRPr lang="en-US" sz="1500">
              <a:solidFill>
                <a:schemeClr val="tx1">
                  <a:lumMod val="85000"/>
                  <a:lumOff val="15000"/>
                </a:schemeClr>
              </a:solidFill>
              <a:latin typeface="+mn-lt"/>
              <a:ea typeface="Calibri Light" panose="020F0302020204030204"/>
              <a:cs typeface="Calibri Light" panose="020F0302020204030204"/>
            </a:endParaRPr>
          </a:p>
        </p:txBody>
      </p:sp>
      <p:sp>
        <p:nvSpPr>
          <p:cNvPr id="8" name="TextBox 7">
            <a:extLst>
              <a:ext uri="{FF2B5EF4-FFF2-40B4-BE49-F238E27FC236}">
                <a16:creationId xmlns:a16="http://schemas.microsoft.com/office/drawing/2014/main" xmlns="" id="{E26A5D36-9B26-43C1-40C8-A170DABE2F82}"/>
              </a:ext>
            </a:extLst>
          </p:cNvPr>
          <p:cNvSpPr txBox="1"/>
          <p:nvPr/>
        </p:nvSpPr>
        <p:spPr>
          <a:xfrm>
            <a:off x="645160" y="4048941"/>
            <a:ext cx="5453742" cy="2213372"/>
          </a:xfrm>
          <a:prstGeom prst="roundRect">
            <a:avLst/>
          </a:prstGeom>
          <a:solidFill>
            <a:schemeClr val="accent3">
              <a:lumMod val="20000"/>
              <a:lumOff val="80000"/>
            </a:schemeClr>
          </a:solidFill>
          <a:ln>
            <a:solidFill>
              <a:schemeClr val="bg2">
                <a:lumMod val="5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ea typeface="Calibri Light"/>
                <a:cs typeface="Calibri Light"/>
              </a:rPr>
              <a:t>Rebuilding lives after the stroke.</a:t>
            </a:r>
            <a:endParaRPr lang="en-GB" sz="2800">
              <a:ea typeface="Calibri Light"/>
              <a:cs typeface="Calibri Light"/>
            </a:endParaRPr>
          </a:p>
          <a:p>
            <a:endParaRPr lang="en-GB" sz="2400" b="1">
              <a:solidFill>
                <a:schemeClr val="accent4">
                  <a:lumMod val="40000"/>
                  <a:lumOff val="60000"/>
                </a:schemeClr>
              </a:solidFill>
              <a:ea typeface="Calibri Light"/>
              <a:cs typeface="Calibri Light"/>
            </a:endParaRPr>
          </a:p>
          <a:p>
            <a:r>
              <a:rPr lang="en-GB" sz="2400" b="1">
                <a:solidFill>
                  <a:srgbClr val="C00000"/>
                </a:solidFill>
                <a:ea typeface="Calibri Light"/>
                <a:cs typeface="Calibri Light"/>
              </a:rPr>
              <a:t>Stroke Support helpline page </a:t>
            </a:r>
            <a:endParaRPr lang="en-GB" sz="2400">
              <a:solidFill>
                <a:srgbClr val="C00000"/>
              </a:solidFill>
              <a:ea typeface="Calibri Light"/>
              <a:cs typeface="Calibri Light"/>
            </a:endParaRPr>
          </a:p>
          <a:p>
            <a:r>
              <a:rPr lang="en-GB" sz="2400" b="1">
                <a:solidFill>
                  <a:srgbClr val="C00000"/>
                </a:solidFill>
                <a:ea typeface="Calibri Light"/>
                <a:cs typeface="Calibri Light"/>
              </a:rPr>
              <a:t>or call 0303 3033100</a:t>
            </a:r>
            <a:endParaRPr lang="en-GB" sz="2400">
              <a:solidFill>
                <a:srgbClr val="C00000"/>
              </a:solidFill>
              <a:ea typeface="Calibri Light"/>
              <a:cs typeface="Calibri Light"/>
            </a:endParaRPr>
          </a:p>
          <a:p>
            <a:r>
              <a:rPr lang="en-GB" sz="2400" b="1">
                <a:solidFill>
                  <a:srgbClr val="C00000"/>
                </a:solidFill>
                <a:ea typeface="Calibri Light"/>
                <a:cs typeface="Calibri Light"/>
              </a:rPr>
              <a:t>Email to helpline@stroke.org.uk</a:t>
            </a:r>
            <a:endParaRPr lang="en-GB" sz="2400">
              <a:solidFill>
                <a:srgbClr val="C00000"/>
              </a:solidFill>
              <a:ea typeface="Calibri Light"/>
              <a:cs typeface="Calibri Light"/>
            </a:endParaRPr>
          </a:p>
        </p:txBody>
      </p:sp>
    </p:spTree>
    <p:extLst>
      <p:ext uri="{BB962C8B-B14F-4D97-AF65-F5344CB8AC3E}">
        <p14:creationId xmlns:p14="http://schemas.microsoft.com/office/powerpoint/2010/main" val="17812848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D002CBD-433C-0AE1-16B1-48C193473EBF}"/>
              </a:ext>
            </a:extLst>
          </p:cNvPr>
          <p:cNvSpPr>
            <a:spLocks noGrp="1"/>
          </p:cNvSpPr>
          <p:nvPr>
            <p:ph type="title"/>
          </p:nvPr>
        </p:nvSpPr>
        <p:spPr>
          <a:xfrm>
            <a:off x="657224" y="499533"/>
            <a:ext cx="10772775" cy="1658198"/>
          </a:xfrm>
        </p:spPr>
        <p:txBody>
          <a:bodyPr>
            <a:normAutofit/>
          </a:bodyPr>
          <a:lstStyle/>
          <a:p>
            <a:r>
              <a:rPr lang="en-GB" b="1">
                <a:solidFill>
                  <a:srgbClr val="C00000"/>
                </a:solidFill>
                <a:ea typeface="Calibri Light"/>
                <a:cs typeface="Calibri Light"/>
              </a:rPr>
              <a:t>What is a Stroke disease?</a:t>
            </a:r>
          </a:p>
        </p:txBody>
      </p:sp>
      <p:sp>
        <p:nvSpPr>
          <p:cNvPr id="3" name="Content Placeholder 2">
            <a:extLst>
              <a:ext uri="{FF2B5EF4-FFF2-40B4-BE49-F238E27FC236}">
                <a16:creationId xmlns:a16="http://schemas.microsoft.com/office/drawing/2014/main" xmlns="" id="{1540295E-2853-60DE-12E2-7A492E2C7AF6}"/>
              </a:ext>
            </a:extLst>
          </p:cNvPr>
          <p:cNvSpPr>
            <a:spLocks noGrp="1"/>
          </p:cNvSpPr>
          <p:nvPr>
            <p:ph idx="1"/>
          </p:nvPr>
        </p:nvSpPr>
        <p:spPr>
          <a:xfrm>
            <a:off x="654886" y="2164079"/>
            <a:ext cx="6897381" cy="4375786"/>
          </a:xfrm>
        </p:spPr>
        <p:txBody>
          <a:bodyPr vert="horz" lIns="91440" tIns="45720" rIns="91440" bIns="45720" rtlCol="0" anchor="t">
            <a:normAutofit/>
          </a:bodyPr>
          <a:lstStyle/>
          <a:p>
            <a:pPr>
              <a:buChar char="•"/>
            </a:pPr>
            <a:r>
              <a:rPr lang="en-GB" b="1" dirty="0">
                <a:solidFill>
                  <a:srgbClr val="002060"/>
                </a:solidFill>
                <a:ea typeface="Calibri Light" panose="020F0302020204030204"/>
                <a:cs typeface="Calibri Light" panose="020F0302020204030204"/>
              </a:rPr>
              <a:t>This is a sudden neurological deficit due to interruption of blood flow to the brain . There are commonly two types of stroke i.e.</a:t>
            </a:r>
          </a:p>
          <a:p>
            <a:pPr>
              <a:buChar char="•"/>
            </a:pPr>
            <a:r>
              <a:rPr lang="en-GB" b="1" dirty="0">
                <a:solidFill>
                  <a:srgbClr val="C00000"/>
                </a:solidFill>
                <a:ea typeface="Calibri Light" panose="020F0302020204030204"/>
                <a:cs typeface="Calibri Light" panose="020F0302020204030204"/>
              </a:rPr>
              <a:t>Ischaemic stroke</a:t>
            </a:r>
            <a:r>
              <a:rPr lang="en-GB" b="1" dirty="0">
                <a:solidFill>
                  <a:srgbClr val="002060"/>
                </a:solidFill>
                <a:ea typeface="Calibri Light" panose="020F0302020204030204"/>
                <a:cs typeface="Calibri Light" panose="020F0302020204030204"/>
              </a:rPr>
              <a:t> - most common.</a:t>
            </a:r>
          </a:p>
          <a:p>
            <a:pPr>
              <a:buChar char="•"/>
            </a:pPr>
            <a:r>
              <a:rPr lang="en-GB" b="1" dirty="0">
                <a:solidFill>
                  <a:srgbClr val="C00000"/>
                </a:solidFill>
                <a:ea typeface="Calibri Light" panose="020F0302020204030204"/>
                <a:cs typeface="Calibri Light" panose="020F0302020204030204"/>
              </a:rPr>
              <a:t>Haemorrhagic stroke  - </a:t>
            </a:r>
            <a:r>
              <a:rPr lang="en-GB" b="1" dirty="0">
                <a:solidFill>
                  <a:srgbClr val="002060"/>
                </a:solidFill>
                <a:ea typeface="Calibri Light" panose="020F0302020204030204"/>
                <a:cs typeface="Calibri Light" panose="020F0302020204030204"/>
              </a:rPr>
              <a:t>bleeding around the brain. </a:t>
            </a:r>
          </a:p>
          <a:p>
            <a:pPr marL="0" indent="0">
              <a:buNone/>
            </a:pPr>
            <a:r>
              <a:rPr lang="en-GB" b="1" dirty="0">
                <a:solidFill>
                  <a:srgbClr val="002060"/>
                </a:solidFill>
                <a:ea typeface="Calibri Light" panose="020F0302020204030204"/>
                <a:cs typeface="Calibri Light" panose="020F0302020204030204"/>
              </a:rPr>
              <a:t>This is according to NHS (2024) and Stroke Association  (2023).</a:t>
            </a:r>
            <a:endParaRPr lang="en-GB">
              <a:ea typeface="Calibri Light" panose="020F0302020204030204"/>
              <a:cs typeface="Calibri Light" panose="020F0302020204030204"/>
            </a:endParaRPr>
          </a:p>
        </p:txBody>
      </p:sp>
      <p:pic>
        <p:nvPicPr>
          <p:cNvPr id="5" name="Picture 4" descr="A stethoscope and a heartbeat&#10;&#10;AI-generated content may be incorrect.">
            <a:extLst>
              <a:ext uri="{FF2B5EF4-FFF2-40B4-BE49-F238E27FC236}">
                <a16:creationId xmlns:a16="http://schemas.microsoft.com/office/drawing/2014/main" xmlns="" id="{648ADF3D-85BD-DE8C-8B40-77FD97F2D197}"/>
              </a:ext>
            </a:extLst>
          </p:cNvPr>
          <p:cNvPicPr>
            <a:picLocks noChangeAspect="1"/>
          </p:cNvPicPr>
          <p:nvPr/>
        </p:nvPicPr>
        <p:blipFill>
          <a:blip r:embed="rId2"/>
          <a:srcRect t="4566" r="2" b="2910"/>
          <a:stretch>
            <a:fillRect/>
          </a:stretch>
        </p:blipFill>
        <p:spPr>
          <a:xfrm>
            <a:off x="8026499" y="2076150"/>
            <a:ext cx="3383936" cy="2011680"/>
          </a:xfrm>
          <a:prstGeom prst="rect">
            <a:avLst/>
          </a:prstGeom>
        </p:spPr>
      </p:pic>
      <p:pic>
        <p:nvPicPr>
          <p:cNvPr id="6" name="Picture 5" descr="A doctor using a tablet&#10;&#10;AI-generated content may be incorrect.">
            <a:extLst>
              <a:ext uri="{FF2B5EF4-FFF2-40B4-BE49-F238E27FC236}">
                <a16:creationId xmlns:a16="http://schemas.microsoft.com/office/drawing/2014/main" xmlns="" id="{84F0A8D8-BC40-252E-093E-71D419CA4505}"/>
              </a:ext>
            </a:extLst>
          </p:cNvPr>
          <p:cNvPicPr>
            <a:picLocks noChangeAspect="1"/>
          </p:cNvPicPr>
          <p:nvPr/>
        </p:nvPicPr>
        <p:blipFill>
          <a:blip r:embed="rId3"/>
          <a:srcRect t="10939" r="2" b="2"/>
          <a:stretch>
            <a:fillRect/>
          </a:stretch>
        </p:blipFill>
        <p:spPr>
          <a:xfrm>
            <a:off x="8046063" y="4221180"/>
            <a:ext cx="3383936" cy="2011680"/>
          </a:xfrm>
          <a:prstGeom prst="rect">
            <a:avLst/>
          </a:prstGeom>
        </p:spPr>
      </p:pic>
      <p:pic>
        <p:nvPicPr>
          <p:cNvPr id="4" name="Graphic 3" descr="Heart with pulse with solid fill">
            <a:extLst>
              <a:ext uri="{FF2B5EF4-FFF2-40B4-BE49-F238E27FC236}">
                <a16:creationId xmlns:a16="http://schemas.microsoft.com/office/drawing/2014/main" xmlns="" id="{51123DC7-9379-ADC7-BA13-24468895BAFD}"/>
              </a:ext>
            </a:extLst>
          </p:cNvPr>
          <p:cNvPicPr>
            <a:picLocks noChangeAspect="1"/>
          </p:cNvPicPr>
          <p:nvPr/>
        </p:nvPicPr>
        <p:blipFill>
          <a:blip r:embed="rId4">
            <a:extLst>
              <a:ext uri="{96DAC541-7B7A-43D3-8B79-37D633B846F1}">
                <asvg:svgBlip xmlns:asvg="http://schemas.microsoft.com/office/drawing/2016/SVG/main" xmlns="" r:embed="rId5"/>
              </a:ext>
            </a:extLst>
          </a:blip>
          <a:stretch>
            <a:fillRect/>
          </a:stretch>
        </p:blipFill>
        <p:spPr>
          <a:xfrm>
            <a:off x="3733800" y="4931229"/>
            <a:ext cx="1458685" cy="1426028"/>
          </a:xfrm>
          <a:prstGeom prst="rect">
            <a:avLst/>
          </a:prstGeom>
        </p:spPr>
      </p:pic>
    </p:spTree>
    <p:extLst>
      <p:ext uri="{BB962C8B-B14F-4D97-AF65-F5344CB8AC3E}">
        <p14:creationId xmlns:p14="http://schemas.microsoft.com/office/powerpoint/2010/main" val="5179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6752F70-A6A4-11F0-8647-1248A48D5341}"/>
              </a:ext>
            </a:extLst>
          </p:cNvPr>
          <p:cNvSpPr>
            <a:spLocks noGrp="1"/>
          </p:cNvSpPr>
          <p:nvPr>
            <p:ph type="title"/>
          </p:nvPr>
        </p:nvSpPr>
        <p:spPr>
          <a:xfrm>
            <a:off x="439510" y="64104"/>
            <a:ext cx="10772775" cy="1658198"/>
          </a:xfrm>
        </p:spPr>
        <p:txBody>
          <a:bodyPr>
            <a:normAutofit/>
          </a:bodyPr>
          <a:lstStyle/>
          <a:p>
            <a:r>
              <a:rPr lang="en-GB" sz="4200" b="1">
                <a:solidFill>
                  <a:srgbClr val="002060"/>
                </a:solidFill>
                <a:ea typeface="Calibri Light"/>
                <a:cs typeface="Calibri Light"/>
              </a:rPr>
              <a:t>Factors influencing health and wellbeing in the UK.</a:t>
            </a:r>
            <a:br>
              <a:rPr lang="en-GB" sz="4200" b="1">
                <a:solidFill>
                  <a:srgbClr val="002060"/>
                </a:solidFill>
                <a:ea typeface="Calibri Light"/>
                <a:cs typeface="Calibri Light"/>
              </a:rPr>
            </a:br>
            <a:r>
              <a:rPr lang="en-GB" sz="4200" b="1">
                <a:solidFill>
                  <a:srgbClr val="002060"/>
                </a:solidFill>
                <a:ea typeface="Calibri Light"/>
                <a:cs typeface="Calibri Light"/>
              </a:rPr>
              <a:t>Focus on stroke causes and incidence </a:t>
            </a:r>
          </a:p>
        </p:txBody>
      </p:sp>
      <p:sp>
        <p:nvSpPr>
          <p:cNvPr id="3" name="Content Placeholder 2">
            <a:extLst>
              <a:ext uri="{FF2B5EF4-FFF2-40B4-BE49-F238E27FC236}">
                <a16:creationId xmlns:a16="http://schemas.microsoft.com/office/drawing/2014/main" xmlns="" id="{62302216-15FF-144A-11EC-FEB70767DD79}"/>
              </a:ext>
            </a:extLst>
          </p:cNvPr>
          <p:cNvSpPr>
            <a:spLocks noGrp="1"/>
          </p:cNvSpPr>
          <p:nvPr>
            <p:ph idx="1"/>
          </p:nvPr>
        </p:nvSpPr>
        <p:spPr>
          <a:xfrm>
            <a:off x="546027" y="1717766"/>
            <a:ext cx="6875611" cy="3766185"/>
          </a:xfrm>
        </p:spPr>
        <p:txBody>
          <a:bodyPr vert="horz" lIns="91440" tIns="45720" rIns="91440" bIns="45720" rtlCol="0" anchor="t">
            <a:noAutofit/>
          </a:bodyPr>
          <a:lstStyle/>
          <a:p>
            <a:pPr marL="0" indent="0">
              <a:buNone/>
            </a:pPr>
            <a:r>
              <a:rPr lang="en-GB" b="1">
                <a:solidFill>
                  <a:srgbClr val="7030A0"/>
                </a:solidFill>
                <a:ea typeface="Calibri Light"/>
                <a:cs typeface="Calibri Light"/>
              </a:rPr>
              <a:t>Overview of health and wellbeing in the UK.</a:t>
            </a:r>
            <a:endParaRPr lang="en-US" b="1">
              <a:solidFill>
                <a:srgbClr val="7030A0"/>
              </a:solidFill>
              <a:ea typeface="Calibri Light" panose="020F0302020204030204"/>
              <a:cs typeface="Calibri Light" panose="020F0302020204030204"/>
            </a:endParaRPr>
          </a:p>
          <a:p>
            <a:pPr>
              <a:buChar char="•"/>
            </a:pPr>
            <a:r>
              <a:rPr lang="en-GB" b="1">
                <a:solidFill>
                  <a:srgbClr val="C00000"/>
                </a:solidFill>
                <a:ea typeface="Calibri Light"/>
                <a:cs typeface="Calibri Light"/>
              </a:rPr>
              <a:t>According to the World Health Organization </a:t>
            </a:r>
            <a:r>
              <a:rPr lang="en-GB" b="1">
                <a:solidFill>
                  <a:srgbClr val="262626"/>
                </a:solidFill>
                <a:ea typeface="Calibri Light"/>
                <a:cs typeface="Calibri Light"/>
              </a:rPr>
              <a:t>, this is a holistic state of complete physical , mental and social wellness of someone even without having any disease. It encompasses someone being mentally and emotionally stable in addition to living a healthy lifestyle.</a:t>
            </a:r>
          </a:p>
          <a:p>
            <a:pPr>
              <a:buChar char="•"/>
            </a:pPr>
            <a:r>
              <a:rPr lang="en-GB" b="1">
                <a:solidFill>
                  <a:srgbClr val="C00000"/>
                </a:solidFill>
                <a:ea typeface="Calibri Light"/>
                <a:cs typeface="Calibri Light"/>
              </a:rPr>
              <a:t>Social determinants </a:t>
            </a:r>
            <a:r>
              <a:rPr lang="en-GB" b="1">
                <a:solidFill>
                  <a:srgbClr val="262626"/>
                </a:solidFill>
                <a:ea typeface="Calibri Light"/>
                <a:cs typeface="Calibri Light"/>
              </a:rPr>
              <a:t>: income, education, employment, housing and social connections.</a:t>
            </a:r>
          </a:p>
          <a:p>
            <a:pPr>
              <a:buChar char="•"/>
            </a:pPr>
            <a:r>
              <a:rPr lang="en-GB" b="1">
                <a:solidFill>
                  <a:srgbClr val="C00000"/>
                </a:solidFill>
                <a:ea typeface="Calibri Light"/>
                <a:cs typeface="Calibri Light"/>
              </a:rPr>
              <a:t>Lifestyle factors </a:t>
            </a:r>
            <a:r>
              <a:rPr lang="en-GB" b="1">
                <a:solidFill>
                  <a:srgbClr val="262626"/>
                </a:solidFill>
                <a:ea typeface="Calibri Light"/>
                <a:cs typeface="Calibri Light"/>
              </a:rPr>
              <a:t>: diet, smoking, alcohol and physical activities.</a:t>
            </a:r>
          </a:p>
          <a:p>
            <a:pPr>
              <a:buChar char="•"/>
            </a:pPr>
            <a:r>
              <a:rPr lang="en-GB" b="1">
                <a:solidFill>
                  <a:srgbClr val="C00000"/>
                </a:solidFill>
                <a:ea typeface="Calibri Light"/>
                <a:cs typeface="Calibri Light"/>
              </a:rPr>
              <a:t>Access to health care services</a:t>
            </a:r>
            <a:r>
              <a:rPr lang="en-GB" b="1">
                <a:solidFill>
                  <a:srgbClr val="262626"/>
                </a:solidFill>
                <a:ea typeface="Calibri Light"/>
                <a:cs typeface="Calibri Light"/>
              </a:rPr>
              <a:t> . (UK Government Public Health England (2023), WHO (2022).</a:t>
            </a:r>
          </a:p>
        </p:txBody>
      </p:sp>
      <p:pic>
        <p:nvPicPr>
          <p:cNvPr id="6" name="Picture 5" descr="A red apple with a heart on it&#10;&#10;AI-generated content may be incorrect.">
            <a:extLst>
              <a:ext uri="{FF2B5EF4-FFF2-40B4-BE49-F238E27FC236}">
                <a16:creationId xmlns:a16="http://schemas.microsoft.com/office/drawing/2014/main" xmlns="" id="{21C4B57D-057C-8E16-B1EA-2DBD3EA2458A}"/>
              </a:ext>
            </a:extLst>
          </p:cNvPr>
          <p:cNvPicPr>
            <a:picLocks noChangeAspect="1"/>
          </p:cNvPicPr>
          <p:nvPr/>
        </p:nvPicPr>
        <p:blipFill>
          <a:blip r:embed="rId2"/>
          <a:srcRect r="1630" b="-2"/>
          <a:stretch>
            <a:fillRect/>
          </a:stretch>
        </p:blipFill>
        <p:spPr>
          <a:xfrm>
            <a:off x="8026499" y="2076150"/>
            <a:ext cx="3383936" cy="3440068"/>
          </a:xfrm>
          <a:prstGeom prst="rect">
            <a:avLst/>
          </a:prstGeom>
        </p:spPr>
      </p:pic>
    </p:spTree>
    <p:extLst>
      <p:ext uri="{BB962C8B-B14F-4D97-AF65-F5344CB8AC3E}">
        <p14:creationId xmlns:p14="http://schemas.microsoft.com/office/powerpoint/2010/main" val="4531945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488EB422-E059-4137-ADC3-B562FDB14AC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rgbClr val="7837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4DFED659-F618-EB24-129A-DEF4904473B7}"/>
              </a:ext>
            </a:extLst>
          </p:cNvPr>
          <p:cNvSpPr>
            <a:spLocks noGrp="1"/>
          </p:cNvSpPr>
          <p:nvPr>
            <p:ph type="title"/>
          </p:nvPr>
        </p:nvSpPr>
        <p:spPr>
          <a:xfrm>
            <a:off x="385082" y="64104"/>
            <a:ext cx="7214566" cy="1658198"/>
          </a:xfrm>
        </p:spPr>
        <p:txBody>
          <a:bodyPr>
            <a:normAutofit/>
          </a:bodyPr>
          <a:lstStyle/>
          <a:p>
            <a:r>
              <a:rPr lang="en-GB" b="1">
                <a:solidFill>
                  <a:schemeClr val="accent1">
                    <a:lumMod val="60000"/>
                    <a:lumOff val="40000"/>
                  </a:schemeClr>
                </a:solidFill>
                <a:ea typeface="Calibri Light"/>
                <a:cs typeface="Calibri Light"/>
              </a:rPr>
              <a:t>Causes and risk factors of stroke in UK.</a:t>
            </a:r>
          </a:p>
        </p:txBody>
      </p:sp>
      <p:sp>
        <p:nvSpPr>
          <p:cNvPr id="3" name="Content Placeholder 2">
            <a:extLst>
              <a:ext uri="{FF2B5EF4-FFF2-40B4-BE49-F238E27FC236}">
                <a16:creationId xmlns:a16="http://schemas.microsoft.com/office/drawing/2014/main" xmlns="" id="{636B0DB8-6A44-A690-63B0-EAC47CEF18E9}"/>
              </a:ext>
            </a:extLst>
          </p:cNvPr>
          <p:cNvSpPr>
            <a:spLocks noGrp="1"/>
          </p:cNvSpPr>
          <p:nvPr>
            <p:ph idx="1"/>
          </p:nvPr>
        </p:nvSpPr>
        <p:spPr>
          <a:xfrm>
            <a:off x="382743" y="1722301"/>
            <a:ext cx="6638543" cy="4970538"/>
          </a:xfrm>
        </p:spPr>
        <p:txBody>
          <a:bodyPr vert="horz" lIns="91440" tIns="45720" rIns="91440" bIns="45720" rtlCol="0" anchor="t">
            <a:noAutofit/>
          </a:bodyPr>
          <a:lstStyle/>
          <a:p>
            <a:pPr marL="0" indent="0">
              <a:buNone/>
            </a:pPr>
            <a:r>
              <a:rPr lang="en-GB" b="1">
                <a:solidFill>
                  <a:schemeClr val="accent1">
                    <a:lumMod val="60000"/>
                    <a:lumOff val="40000"/>
                  </a:schemeClr>
                </a:solidFill>
                <a:ea typeface="Calibri Light" panose="020F0302020204030204"/>
                <a:cs typeface="Calibri Light" panose="020F0302020204030204"/>
              </a:rPr>
              <a:t>Medical:</a:t>
            </a:r>
          </a:p>
          <a:p>
            <a:pPr>
              <a:buChar char="•"/>
            </a:pPr>
            <a:r>
              <a:rPr lang="en-GB" b="1">
                <a:solidFill>
                  <a:srgbClr val="FFFFFF"/>
                </a:solidFill>
                <a:ea typeface="Calibri Light" panose="020F0302020204030204"/>
                <a:cs typeface="Calibri Light" panose="020F0302020204030204"/>
              </a:rPr>
              <a:t>Hypertension</a:t>
            </a:r>
          </a:p>
          <a:p>
            <a:pPr>
              <a:buChar char="•"/>
            </a:pPr>
            <a:r>
              <a:rPr lang="en-GB" b="1">
                <a:solidFill>
                  <a:srgbClr val="FFFFFF"/>
                </a:solidFill>
                <a:ea typeface="Calibri Light" panose="020F0302020204030204"/>
                <a:cs typeface="Calibri Light" panose="020F0302020204030204"/>
              </a:rPr>
              <a:t>Diabetes</a:t>
            </a:r>
          </a:p>
          <a:p>
            <a:pPr>
              <a:buChar char="•"/>
            </a:pPr>
            <a:r>
              <a:rPr lang="en-GB" b="1">
                <a:solidFill>
                  <a:srgbClr val="FFFFFF"/>
                </a:solidFill>
                <a:ea typeface="Calibri Light" panose="020F0302020204030204"/>
                <a:cs typeface="Calibri Light" panose="020F0302020204030204"/>
              </a:rPr>
              <a:t>Atrial fibrillation and high cholesterol</a:t>
            </a:r>
          </a:p>
          <a:p>
            <a:pPr marL="0" indent="0">
              <a:buNone/>
            </a:pPr>
            <a:r>
              <a:rPr lang="en-GB" b="1">
                <a:solidFill>
                  <a:schemeClr val="accent1">
                    <a:lumMod val="60000"/>
                    <a:lumOff val="40000"/>
                  </a:schemeClr>
                </a:solidFill>
                <a:ea typeface="Calibri Light" panose="020F0302020204030204"/>
                <a:cs typeface="Calibri Light" panose="020F0302020204030204"/>
              </a:rPr>
              <a:t>Lifestyle:</a:t>
            </a:r>
          </a:p>
          <a:p>
            <a:pPr>
              <a:buChar char="•"/>
            </a:pPr>
            <a:r>
              <a:rPr lang="en-GB" b="1">
                <a:solidFill>
                  <a:srgbClr val="FFFFFF"/>
                </a:solidFill>
                <a:ea typeface="Calibri Light" panose="020F0302020204030204"/>
                <a:cs typeface="Calibri Light" panose="020F0302020204030204"/>
              </a:rPr>
              <a:t>Smoking </a:t>
            </a:r>
          </a:p>
          <a:p>
            <a:pPr>
              <a:buChar char="•"/>
            </a:pPr>
            <a:r>
              <a:rPr lang="en-GB" b="1">
                <a:solidFill>
                  <a:srgbClr val="FFFFFF"/>
                </a:solidFill>
                <a:ea typeface="Calibri Light" panose="020F0302020204030204"/>
                <a:cs typeface="Calibri Light" panose="020F0302020204030204"/>
              </a:rPr>
              <a:t>Alcohol misuse, obesity, unhealthy diet and physical inactiveness</a:t>
            </a:r>
          </a:p>
          <a:p>
            <a:pPr marL="0" indent="0">
              <a:buNone/>
            </a:pPr>
            <a:r>
              <a:rPr lang="en-GB" b="1">
                <a:solidFill>
                  <a:schemeClr val="accent1">
                    <a:lumMod val="60000"/>
                    <a:lumOff val="40000"/>
                  </a:schemeClr>
                </a:solidFill>
                <a:ea typeface="Calibri Light" panose="020F0302020204030204"/>
                <a:cs typeface="Calibri Light" panose="020F0302020204030204"/>
              </a:rPr>
              <a:t>Demographic:</a:t>
            </a:r>
          </a:p>
          <a:p>
            <a:pPr>
              <a:buChar char="•"/>
            </a:pPr>
            <a:r>
              <a:rPr lang="en-GB" b="1">
                <a:solidFill>
                  <a:srgbClr val="FFFFFF"/>
                </a:solidFill>
                <a:ea typeface="Calibri Light" panose="020F0302020204030204"/>
                <a:cs typeface="Calibri Light" panose="020F0302020204030204"/>
              </a:rPr>
              <a:t>Age, genetics and ethnicity. NHS Digital (2024), </a:t>
            </a:r>
            <a:r>
              <a:rPr lang="en-GB" b="1" dirty="0">
                <a:solidFill>
                  <a:srgbClr val="FFFFFF"/>
                </a:solidFill>
                <a:ea typeface="Calibri Light" panose="020F0302020204030204"/>
                <a:cs typeface="Calibri Light" panose="020F0302020204030204"/>
              </a:rPr>
              <a:t>Stroke Association (2023).</a:t>
            </a:r>
          </a:p>
        </p:txBody>
      </p:sp>
      <p:pic>
        <p:nvPicPr>
          <p:cNvPr id="5" name="Picture 4" descr="Two burgers with vegetables on them&#10;&#10;AI-generated content may be incorrect.">
            <a:extLst>
              <a:ext uri="{FF2B5EF4-FFF2-40B4-BE49-F238E27FC236}">
                <a16:creationId xmlns:a16="http://schemas.microsoft.com/office/drawing/2014/main" xmlns="" id="{207A5051-BE56-5354-E74F-6BD8835BE2D2}"/>
              </a:ext>
            </a:extLst>
          </p:cNvPr>
          <p:cNvPicPr>
            <a:picLocks noChangeAspect="1"/>
          </p:cNvPicPr>
          <p:nvPr/>
        </p:nvPicPr>
        <p:blipFill>
          <a:blip r:embed="rId2"/>
          <a:srcRect r="530" b="-1"/>
          <a:stretch>
            <a:fillRect/>
          </a:stretch>
        </p:blipFill>
        <p:spPr>
          <a:xfrm>
            <a:off x="8114535" y="12"/>
            <a:ext cx="4077465" cy="2736255"/>
          </a:xfrm>
          <a:prstGeom prst="rect">
            <a:avLst/>
          </a:prstGeom>
        </p:spPr>
      </p:pic>
      <p:pic>
        <p:nvPicPr>
          <p:cNvPr id="4" name="Picture 3" descr="A group of pizzas on a wood surface&#10;&#10;AI-generated content may be incorrect.">
            <a:extLst>
              <a:ext uri="{FF2B5EF4-FFF2-40B4-BE49-F238E27FC236}">
                <a16:creationId xmlns:a16="http://schemas.microsoft.com/office/drawing/2014/main" xmlns="" id="{C0C8501B-6BB9-E378-151D-1EA88AE1D72B}"/>
              </a:ext>
            </a:extLst>
          </p:cNvPr>
          <p:cNvPicPr>
            <a:picLocks noChangeAspect="1"/>
          </p:cNvPicPr>
          <p:nvPr/>
        </p:nvPicPr>
        <p:blipFill>
          <a:blip r:embed="rId3"/>
          <a:srcRect l="24719" r="26896" b="-2"/>
          <a:stretch>
            <a:fillRect/>
          </a:stretch>
        </p:blipFill>
        <p:spPr>
          <a:xfrm>
            <a:off x="8114536" y="2897118"/>
            <a:ext cx="4077463" cy="3960870"/>
          </a:xfrm>
          <a:prstGeom prst="rect">
            <a:avLst/>
          </a:prstGeom>
        </p:spPr>
      </p:pic>
      <p:pic>
        <p:nvPicPr>
          <p:cNvPr id="6" name="Graphic 5" descr="Heart with pulse with solid fill">
            <a:extLst>
              <a:ext uri="{FF2B5EF4-FFF2-40B4-BE49-F238E27FC236}">
                <a16:creationId xmlns:a16="http://schemas.microsoft.com/office/drawing/2014/main" xmlns="" id="{DEA74EA2-BCBA-0BA0-D58E-836A61479D80}"/>
              </a:ext>
            </a:extLst>
          </p:cNvPr>
          <p:cNvPicPr>
            <a:picLocks noChangeAspect="1"/>
          </p:cNvPicPr>
          <p:nvPr/>
        </p:nvPicPr>
        <p:blipFill>
          <a:blip r:embed="rId4">
            <a:extLst>
              <a:ext uri="{96DAC541-7B7A-43D3-8B79-37D633B846F1}">
                <asvg:svgBlip xmlns:asvg="http://schemas.microsoft.com/office/drawing/2016/SVG/main" xmlns="" r:embed="rId5"/>
              </a:ext>
            </a:extLst>
          </a:blip>
          <a:stretch>
            <a:fillRect/>
          </a:stretch>
        </p:blipFill>
        <p:spPr>
          <a:xfrm>
            <a:off x="5584372" y="2155371"/>
            <a:ext cx="1088571" cy="1143000"/>
          </a:xfrm>
          <a:prstGeom prst="rect">
            <a:avLst/>
          </a:prstGeom>
        </p:spPr>
      </p:pic>
    </p:spTree>
    <p:extLst>
      <p:ext uri="{BB962C8B-B14F-4D97-AF65-F5344CB8AC3E}">
        <p14:creationId xmlns:p14="http://schemas.microsoft.com/office/powerpoint/2010/main" val="3162946299"/>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lumMod val="50000"/>
            <a:lumOff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6ACEC46-7038-4732-9AA5-F3320706FCF6}"/>
              </a:ext>
            </a:extLst>
          </p:cNvPr>
          <p:cNvSpPr>
            <a:spLocks noGrp="1"/>
          </p:cNvSpPr>
          <p:nvPr>
            <p:ph type="title" idx="4294967295"/>
          </p:nvPr>
        </p:nvSpPr>
        <p:spPr>
          <a:xfrm>
            <a:off x="8809038" y="542925"/>
            <a:ext cx="3382962" cy="1919288"/>
          </a:xfrm>
        </p:spPr>
        <p:txBody>
          <a:bodyPr anchor="t">
            <a:normAutofit/>
          </a:bodyPr>
          <a:lstStyle/>
          <a:p>
            <a:pPr algn="r"/>
            <a:r>
              <a:rPr lang="en-GB" sz="2000">
                <a:solidFill>
                  <a:schemeClr val="accent2"/>
                </a:solidFill>
              </a:rPr>
              <a:t> </a:t>
            </a:r>
            <a:br>
              <a:rPr lang="en-GB" sz="2000">
                <a:solidFill>
                  <a:schemeClr val="accent2"/>
                </a:solidFill>
              </a:rPr>
            </a:br>
            <a:r>
              <a:rPr lang="en-GB" sz="2000"/>
              <a:t/>
            </a:r>
            <a:br>
              <a:rPr lang="en-GB" sz="2000"/>
            </a:br>
            <a:r>
              <a:rPr lang="en-GB" sz="2000">
                <a:solidFill>
                  <a:schemeClr val="accent2"/>
                </a:solidFill>
              </a:rPr>
              <a:t> </a:t>
            </a:r>
            <a:br>
              <a:rPr lang="en-GB" sz="2000">
                <a:solidFill>
                  <a:schemeClr val="accent2"/>
                </a:solidFill>
              </a:rPr>
            </a:br>
            <a:r>
              <a:rPr lang="en-GB" sz="2000"/>
              <a:t/>
            </a:r>
            <a:br>
              <a:rPr lang="en-GB" sz="2000"/>
            </a:br>
            <a:endParaRPr lang="en-GB" sz="2000">
              <a:solidFill>
                <a:schemeClr val="accent2"/>
              </a:solidFill>
              <a:ea typeface="Calibri Light"/>
              <a:cs typeface="Calibri Light"/>
            </a:endParaRPr>
          </a:p>
        </p:txBody>
      </p:sp>
      <p:sp>
        <p:nvSpPr>
          <p:cNvPr id="6" name="Content Placeholder 5">
            <a:extLst>
              <a:ext uri="{FF2B5EF4-FFF2-40B4-BE49-F238E27FC236}">
                <a16:creationId xmlns:a16="http://schemas.microsoft.com/office/drawing/2014/main" xmlns="" id="{A4B57ABE-7C83-3CA5-3C4E-FA36CAF344D8}"/>
              </a:ext>
            </a:extLst>
          </p:cNvPr>
          <p:cNvSpPr>
            <a:spLocks noGrp="1"/>
          </p:cNvSpPr>
          <p:nvPr>
            <p:ph type="body" sz="half" idx="4294967295"/>
          </p:nvPr>
        </p:nvSpPr>
        <p:spPr>
          <a:xfrm>
            <a:off x="8793163" y="2511425"/>
            <a:ext cx="3398837" cy="3127375"/>
          </a:xfrm>
        </p:spPr>
        <p:txBody>
          <a:bodyPr vert="horz" lIns="91440" tIns="45720" rIns="91440" bIns="45720" rtlCol="0" anchor="t">
            <a:normAutofit/>
          </a:bodyPr>
          <a:lstStyle/>
          <a:p>
            <a:endParaRPr lang="en-GB" sz="2400" b="1">
              <a:solidFill>
                <a:schemeClr val="accent4">
                  <a:lumMod val="76000"/>
                </a:schemeClr>
              </a:solidFill>
              <a:latin typeface="Gill Sans Nova"/>
              <a:ea typeface="Calibri Light" panose="020F0302020204030204"/>
              <a:cs typeface="Calibri Light" panose="020F0302020204030204"/>
            </a:endParaRPr>
          </a:p>
          <a:p>
            <a:endParaRPr lang="en-GB" sz="2000">
              <a:solidFill>
                <a:srgbClr val="002060"/>
              </a:solidFill>
              <a:latin typeface="Calibri Light" panose="020F0302020204030204"/>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xmlns="" id="{A82D9B5D-2245-064F-E552-58ACB3E19238}"/>
              </a:ext>
            </a:extLst>
          </p:cNvPr>
          <p:cNvSpPr>
            <a:spLocks noGrp="1"/>
          </p:cNvSpPr>
          <p:nvPr>
            <p:ph idx="4294967295"/>
          </p:nvPr>
        </p:nvSpPr>
        <p:spPr>
          <a:xfrm>
            <a:off x="0" y="762000"/>
            <a:ext cx="6096000" cy="4572000"/>
          </a:xfrm>
        </p:spPr>
        <p:txBody>
          <a:bodyPr vert="horz" lIns="91440" tIns="45720" rIns="91440" bIns="45720" rtlCol="0" anchor="t">
            <a:normAutofit/>
          </a:bodyPr>
          <a:lstStyle/>
          <a:p>
            <a:pPr marL="0" indent="0" algn="just">
              <a:buNone/>
            </a:pPr>
            <a:r>
              <a:rPr lang="en-GB" sz="2000">
                <a:solidFill>
                  <a:srgbClr val="FF0000"/>
                </a:solidFill>
              </a:rPr>
              <a:t>     </a:t>
            </a:r>
            <a:endParaRPr lang="en-US">
              <a:solidFill>
                <a:srgbClr val="000000"/>
              </a:solidFill>
            </a:endParaRPr>
          </a:p>
          <a:p>
            <a:pPr marL="0" indent="0" algn="just">
              <a:buNone/>
            </a:pPr>
            <a:r>
              <a:rPr lang="en-GB" sz="2000">
                <a:solidFill>
                  <a:srgbClr val="FF0000"/>
                </a:solidFill>
              </a:rPr>
              <a:t>               </a:t>
            </a:r>
          </a:p>
        </p:txBody>
      </p:sp>
      <p:sp>
        <p:nvSpPr>
          <p:cNvPr id="4" name="TextBox 3">
            <a:extLst>
              <a:ext uri="{FF2B5EF4-FFF2-40B4-BE49-F238E27FC236}">
                <a16:creationId xmlns:a16="http://schemas.microsoft.com/office/drawing/2014/main" xmlns="" id="{8FEBCF69-0FBA-02D0-61C1-6596155008DB}"/>
              </a:ext>
            </a:extLst>
          </p:cNvPr>
          <p:cNvSpPr txBox="1"/>
          <p:nvPr/>
        </p:nvSpPr>
        <p:spPr>
          <a:xfrm>
            <a:off x="202111" y="57694"/>
            <a:ext cx="6890658" cy="6863417"/>
          </a:xfrm>
          <a:prstGeom prst="rect">
            <a:avLst/>
          </a:prstGeom>
          <a:noFill/>
          <a:ln>
            <a:solidFill>
              <a:schemeClr val="bg2">
                <a:lumMod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dirty="0">
                <a:solidFill>
                  <a:srgbClr val="002060"/>
                </a:solidFill>
                <a:ea typeface="Calibri Light"/>
                <a:cs typeface="Calibri Light"/>
              </a:rPr>
              <a:t>Current incident rate of Stroke based on recent data :</a:t>
            </a:r>
            <a:endParaRPr lang="en-US" sz="3600" dirty="0">
              <a:solidFill>
                <a:srgbClr val="002060"/>
              </a:solidFill>
              <a:ea typeface="Calibri Light" panose="020F0302020204030204"/>
              <a:cs typeface="Calibri Light" panose="020F0302020204030204"/>
            </a:endParaRPr>
          </a:p>
          <a:p>
            <a:endParaRPr lang="en-GB" sz="2400" b="1">
              <a:solidFill>
                <a:srgbClr val="002060"/>
              </a:solidFill>
              <a:ea typeface="Calibri Light"/>
              <a:cs typeface="Calibri Light"/>
            </a:endParaRPr>
          </a:p>
          <a:p>
            <a:r>
              <a:rPr lang="en-GB" sz="2800" b="1" dirty="0">
                <a:solidFill>
                  <a:srgbClr val="002060"/>
                </a:solidFill>
                <a:ea typeface="Calibri Light"/>
                <a:cs typeface="Calibri Light"/>
              </a:rPr>
              <a:t>GLOBALLY: </a:t>
            </a:r>
          </a:p>
          <a:p>
            <a:pPr marL="285750" indent="-285750">
              <a:buFont typeface="Arial" panose="020B0604020202020204" pitchFamily="34" charset="0"/>
              <a:buChar char="•"/>
            </a:pPr>
            <a:r>
              <a:rPr lang="en-GB" b="1" dirty="0">
                <a:solidFill>
                  <a:schemeClr val="bg1"/>
                </a:solidFill>
                <a:ea typeface="Calibri Light"/>
                <a:cs typeface="Calibri Light"/>
              </a:rPr>
              <a:t>Approximately </a:t>
            </a:r>
            <a:r>
              <a:rPr lang="en-GB" sz="2400" b="1" dirty="0">
                <a:ea typeface="Calibri Light"/>
                <a:cs typeface="Calibri Light"/>
              </a:rPr>
              <a:t>12.2 million </a:t>
            </a:r>
            <a:r>
              <a:rPr lang="en-GB" sz="2400" b="1" dirty="0">
                <a:solidFill>
                  <a:schemeClr val="bg1"/>
                </a:solidFill>
                <a:ea typeface="Calibri Light"/>
                <a:cs typeface="Calibri Light"/>
              </a:rPr>
              <a:t>new stroke cases occur every year, with estimated  </a:t>
            </a:r>
            <a:r>
              <a:rPr lang="en-GB" sz="2400" b="1" dirty="0">
                <a:ea typeface="Calibri Light"/>
                <a:cs typeface="Calibri Light"/>
              </a:rPr>
              <a:t>150-300 cases per</a:t>
            </a:r>
            <a:r>
              <a:rPr lang="en-GB" sz="2400" b="1" dirty="0">
                <a:solidFill>
                  <a:srgbClr val="C00000"/>
                </a:solidFill>
                <a:ea typeface="Calibri Light"/>
                <a:cs typeface="Calibri Light"/>
              </a:rPr>
              <a:t> </a:t>
            </a:r>
            <a:r>
              <a:rPr lang="en-GB" sz="2400" b="1" dirty="0">
                <a:ea typeface="Calibri Light"/>
                <a:cs typeface="Calibri Light"/>
              </a:rPr>
              <a:t>100,000 </a:t>
            </a:r>
            <a:r>
              <a:rPr lang="en-GB" sz="2400" b="1" dirty="0">
                <a:solidFill>
                  <a:schemeClr val="bg1"/>
                </a:solidFill>
                <a:ea typeface="Calibri Light"/>
                <a:cs typeface="Calibri Light"/>
              </a:rPr>
              <a:t>people annually.</a:t>
            </a:r>
          </a:p>
          <a:p>
            <a:pPr marL="285750" indent="-285750">
              <a:buFont typeface="Arial" panose="020B0604020202020204" pitchFamily="34" charset="0"/>
              <a:buChar char="•"/>
            </a:pPr>
            <a:r>
              <a:rPr lang="en-GB" sz="2400" b="1" dirty="0">
                <a:solidFill>
                  <a:schemeClr val="bg1"/>
                </a:solidFill>
                <a:ea typeface="Calibri Light"/>
                <a:cs typeface="Calibri Light"/>
              </a:rPr>
              <a:t>Rates are generally higher in low and middle -income  countries ( up to 500 per 100,000). </a:t>
            </a:r>
          </a:p>
          <a:p>
            <a:r>
              <a:rPr lang="en-GB" sz="2800" b="1" dirty="0">
                <a:solidFill>
                  <a:srgbClr val="002060"/>
                </a:solidFill>
                <a:ea typeface="Calibri Light"/>
                <a:cs typeface="Calibri Light"/>
              </a:rPr>
              <a:t>United Kingdom:</a:t>
            </a:r>
            <a:endParaRPr lang="en-GB" sz="2400" b="1" dirty="0">
              <a:solidFill>
                <a:srgbClr val="FFFFFF"/>
              </a:solidFill>
              <a:ea typeface="Calibri Light"/>
              <a:cs typeface="Calibri Light"/>
            </a:endParaRPr>
          </a:p>
          <a:p>
            <a:pPr marL="457200" indent="-457200">
              <a:buFont typeface="Arial"/>
              <a:buChar char="•"/>
            </a:pPr>
            <a:r>
              <a:rPr lang="en-GB" sz="2400" b="1" dirty="0">
                <a:solidFill>
                  <a:schemeClr val="bg1"/>
                </a:solidFill>
                <a:ea typeface="Calibri Light"/>
                <a:cs typeface="Calibri Light"/>
              </a:rPr>
              <a:t>Around </a:t>
            </a:r>
            <a:r>
              <a:rPr lang="en-GB" sz="2400" b="1" dirty="0">
                <a:ea typeface="Calibri Light"/>
                <a:cs typeface="Calibri Light"/>
              </a:rPr>
              <a:t>100,000</a:t>
            </a:r>
            <a:r>
              <a:rPr lang="en-GB" sz="2400" b="1" dirty="0">
                <a:solidFill>
                  <a:schemeClr val="bg1"/>
                </a:solidFill>
                <a:ea typeface="Calibri Light"/>
                <a:cs typeface="Calibri Light"/>
              </a:rPr>
              <a:t> new strokes occur each year, </a:t>
            </a:r>
          </a:p>
          <a:p>
            <a:r>
              <a:rPr lang="en-GB" sz="2400" b="1" dirty="0">
                <a:solidFill>
                  <a:schemeClr val="bg1"/>
                </a:solidFill>
                <a:ea typeface="Calibri Light"/>
                <a:cs typeface="Calibri Light"/>
              </a:rPr>
              <a:t>      equivalent to  </a:t>
            </a:r>
            <a:r>
              <a:rPr lang="en-GB" sz="2400" b="1" dirty="0">
                <a:ea typeface="Calibri Light"/>
                <a:cs typeface="Calibri Light"/>
              </a:rPr>
              <a:t>150-200 cases per 100,000 </a:t>
            </a:r>
            <a:r>
              <a:rPr lang="en-GB" sz="2400" b="1" dirty="0">
                <a:solidFill>
                  <a:schemeClr val="bg1"/>
                </a:solidFill>
                <a:ea typeface="Calibri Light"/>
                <a:cs typeface="Calibri Light"/>
              </a:rPr>
              <a:t>people </a:t>
            </a:r>
            <a:endParaRPr lang="en-GB" dirty="0">
              <a:solidFill>
                <a:schemeClr val="bg1"/>
              </a:solidFill>
              <a:ea typeface="Calibri Light"/>
              <a:cs typeface="Calibri Light"/>
            </a:endParaRPr>
          </a:p>
          <a:p>
            <a:r>
              <a:rPr lang="en-GB" sz="2400" b="1" dirty="0">
                <a:solidFill>
                  <a:schemeClr val="bg1"/>
                </a:solidFill>
                <a:ea typeface="Calibri Light"/>
                <a:cs typeface="Calibri Light"/>
              </a:rPr>
              <a:t>      annually. </a:t>
            </a:r>
            <a:endParaRPr lang="en-GB" dirty="0">
              <a:solidFill>
                <a:schemeClr val="bg1"/>
              </a:solidFill>
              <a:ea typeface="Calibri Light" panose="020F0302020204030204"/>
              <a:cs typeface="Calibri Light" panose="020F0302020204030204"/>
            </a:endParaRPr>
          </a:p>
          <a:p>
            <a:pPr marL="457200" indent="-457200">
              <a:buFont typeface="Arial"/>
              <a:buChar char="•"/>
            </a:pPr>
            <a:r>
              <a:rPr lang="en-GB" sz="2400" b="1" dirty="0">
                <a:solidFill>
                  <a:schemeClr val="bg1"/>
                </a:solidFill>
                <a:ea typeface="Calibri Light"/>
                <a:cs typeface="Calibri Light"/>
              </a:rPr>
              <a:t>Stroke remains the fourth leading cause of death </a:t>
            </a:r>
            <a:endParaRPr lang="en-GB" dirty="0">
              <a:solidFill>
                <a:schemeClr val="bg1"/>
              </a:solidFill>
              <a:ea typeface="Calibri Light"/>
              <a:cs typeface="Calibri Light"/>
            </a:endParaRPr>
          </a:p>
          <a:p>
            <a:r>
              <a:rPr lang="en-GB" sz="2400" b="1" dirty="0">
                <a:solidFill>
                  <a:schemeClr val="bg1"/>
                </a:solidFill>
                <a:ea typeface="Calibri Light"/>
                <a:cs typeface="Calibri Light"/>
              </a:rPr>
              <a:t>        and the leading cause of long-term disability. </a:t>
            </a:r>
          </a:p>
          <a:p>
            <a:r>
              <a:rPr lang="en-GB" sz="2400" b="1" dirty="0">
                <a:solidFill>
                  <a:schemeClr val="bg1"/>
                </a:solidFill>
                <a:ea typeface="Calibri Light"/>
                <a:cs typeface="Calibri Light"/>
              </a:rPr>
              <a:t>     UK Biobank et al. (2020).</a:t>
            </a:r>
            <a:endParaRPr lang="en-GB">
              <a:solidFill>
                <a:schemeClr val="bg1"/>
              </a:solidFill>
            </a:endParaRPr>
          </a:p>
          <a:p>
            <a:endParaRPr lang="en-GB" sz="2400" b="1">
              <a:solidFill>
                <a:schemeClr val="bg1"/>
              </a:solidFill>
              <a:ea typeface="Calibri Light"/>
              <a:cs typeface="Calibri Light"/>
            </a:endParaRPr>
          </a:p>
        </p:txBody>
      </p:sp>
      <p:pic>
        <p:nvPicPr>
          <p:cNvPr id="5" name="Picture 4" descr="A close-up of a computer screen&#10;&#10;AI-generated content may be incorrect.">
            <a:extLst>
              <a:ext uri="{FF2B5EF4-FFF2-40B4-BE49-F238E27FC236}">
                <a16:creationId xmlns:a16="http://schemas.microsoft.com/office/drawing/2014/main" xmlns="" id="{6A7FE789-D3C9-E474-DA81-3B2FFC682EB8}"/>
              </a:ext>
            </a:extLst>
          </p:cNvPr>
          <p:cNvPicPr>
            <a:picLocks noChangeAspect="1"/>
          </p:cNvPicPr>
          <p:nvPr/>
        </p:nvPicPr>
        <p:blipFill>
          <a:blip r:embed="rId2"/>
          <a:stretch>
            <a:fillRect/>
          </a:stretch>
        </p:blipFill>
        <p:spPr>
          <a:xfrm>
            <a:off x="7385594" y="185057"/>
            <a:ext cx="4477658" cy="3122023"/>
          </a:xfrm>
          <a:prstGeom prst="rect">
            <a:avLst/>
          </a:prstGeom>
        </p:spPr>
      </p:pic>
      <p:pic>
        <p:nvPicPr>
          <p:cNvPr id="8" name="Picture 7" descr="A graph of different colored bars&#10;&#10;AI-generated content may be incorrect.">
            <a:extLst>
              <a:ext uri="{FF2B5EF4-FFF2-40B4-BE49-F238E27FC236}">
                <a16:creationId xmlns:a16="http://schemas.microsoft.com/office/drawing/2014/main" xmlns="" id="{FD7B38E2-B2A1-8E1D-46A6-2CFF488BB1DE}"/>
              </a:ext>
            </a:extLst>
          </p:cNvPr>
          <p:cNvPicPr>
            <a:picLocks noChangeAspect="1"/>
          </p:cNvPicPr>
          <p:nvPr/>
        </p:nvPicPr>
        <p:blipFill>
          <a:blip r:embed="rId3"/>
          <a:stretch>
            <a:fillRect/>
          </a:stretch>
        </p:blipFill>
        <p:spPr>
          <a:xfrm>
            <a:off x="7530874" y="3522210"/>
            <a:ext cx="4205967" cy="2611210"/>
          </a:xfrm>
          <a:prstGeom prst="rect">
            <a:avLst/>
          </a:prstGeom>
        </p:spPr>
      </p:pic>
      <p:sp>
        <p:nvSpPr>
          <p:cNvPr id="9" name="TextBox 8">
            <a:extLst>
              <a:ext uri="{FF2B5EF4-FFF2-40B4-BE49-F238E27FC236}">
                <a16:creationId xmlns:a16="http://schemas.microsoft.com/office/drawing/2014/main" xmlns="" id="{E0FFB217-17C4-3DA0-1A5C-893B051DE4A1}"/>
              </a:ext>
            </a:extLst>
          </p:cNvPr>
          <p:cNvSpPr txBox="1"/>
          <p:nvPr/>
        </p:nvSpPr>
        <p:spPr>
          <a:xfrm>
            <a:off x="7530193" y="6262006"/>
            <a:ext cx="379911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Light"/>
                <a:cs typeface="Calibri Light"/>
              </a:rPr>
              <a:t>STROKE Association     </a:t>
            </a:r>
            <a:r>
              <a:rPr lang="en-GB">
                <a:ea typeface="Calibri Light"/>
                <a:cs typeface="Calibri Light"/>
                <a:hlinkClick r:id="rId4">
                  <a:extLst>
                    <a:ext uri="{A12FA001-AC4F-418D-AE19-62706E023703}">
                      <ahyp:hlinkClr xmlns:ahyp="http://schemas.microsoft.com/office/drawing/2018/hyperlinkcolor" xmlns="" val="tx"/>
                    </a:ext>
                  </a:extLst>
                </a:hlinkClick>
              </a:rPr>
              <a:t>www.stroke.org</a:t>
            </a:r>
            <a:endParaRPr lang="en-GB">
              <a:ea typeface="Calibri Light"/>
              <a:cs typeface="Calibri Light"/>
            </a:endParaRPr>
          </a:p>
        </p:txBody>
      </p:sp>
    </p:spTree>
    <p:extLst>
      <p:ext uri="{BB962C8B-B14F-4D97-AF65-F5344CB8AC3E}">
        <p14:creationId xmlns:p14="http://schemas.microsoft.com/office/powerpoint/2010/main" val="26190883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pic>
        <p:nvPicPr>
          <p:cNvPr id="3" name="Picture 2" descr="A map of england with blue and purple colors&#10;&#10;AI-generated content may be incorrect.">
            <a:extLst>
              <a:ext uri="{FF2B5EF4-FFF2-40B4-BE49-F238E27FC236}">
                <a16:creationId xmlns:a16="http://schemas.microsoft.com/office/drawing/2014/main" xmlns="" id="{AD6A5BCF-DE07-FD57-6C09-29B15835BFF2}"/>
              </a:ext>
            </a:extLst>
          </p:cNvPr>
          <p:cNvPicPr>
            <a:picLocks noChangeAspect="1"/>
          </p:cNvPicPr>
          <p:nvPr/>
        </p:nvPicPr>
        <p:blipFill>
          <a:blip r:embed="rId2"/>
          <a:srcRect l="-150" b="-262"/>
          <a:stretch>
            <a:fillRect/>
          </a:stretch>
        </p:blipFill>
        <p:spPr>
          <a:xfrm>
            <a:off x="7039355" y="1286263"/>
            <a:ext cx="4789332" cy="3160122"/>
          </a:xfrm>
          <a:prstGeom prst="rect">
            <a:avLst/>
          </a:prstGeom>
        </p:spPr>
      </p:pic>
      <p:sp>
        <p:nvSpPr>
          <p:cNvPr id="4" name="TextBox 3">
            <a:extLst>
              <a:ext uri="{FF2B5EF4-FFF2-40B4-BE49-F238E27FC236}">
                <a16:creationId xmlns:a16="http://schemas.microsoft.com/office/drawing/2014/main" xmlns="" id="{93EF542E-3313-D16A-AB96-685CC688D9CC}"/>
              </a:ext>
            </a:extLst>
          </p:cNvPr>
          <p:cNvSpPr txBox="1"/>
          <p:nvPr/>
        </p:nvSpPr>
        <p:spPr>
          <a:xfrm>
            <a:off x="358866" y="368844"/>
            <a:ext cx="976992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solidFill>
                  <a:srgbClr val="002060"/>
                </a:solidFill>
                <a:ea typeface="Calibri Light"/>
                <a:cs typeface="Calibri Light"/>
              </a:rPr>
              <a:t>Demographic Disparities in Stroke Occurrence.</a:t>
            </a:r>
          </a:p>
        </p:txBody>
      </p:sp>
      <p:sp>
        <p:nvSpPr>
          <p:cNvPr id="5" name="TextBox 4">
            <a:extLst>
              <a:ext uri="{FF2B5EF4-FFF2-40B4-BE49-F238E27FC236}">
                <a16:creationId xmlns:a16="http://schemas.microsoft.com/office/drawing/2014/main" xmlns="" id="{9F897586-D820-D4D9-0CDB-7FD19C638863}"/>
              </a:ext>
            </a:extLst>
          </p:cNvPr>
          <p:cNvSpPr txBox="1"/>
          <p:nvPr/>
        </p:nvSpPr>
        <p:spPr>
          <a:xfrm>
            <a:off x="378641" y="959212"/>
            <a:ext cx="6664960"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solidFill>
                  <a:srgbClr val="002060"/>
                </a:solidFill>
                <a:ea typeface="Calibri Light"/>
                <a:cs typeface="Calibri Light"/>
              </a:rPr>
              <a:t>Gender, age and ethnicity has significant influence on risk of a stroke .</a:t>
            </a:r>
          </a:p>
        </p:txBody>
      </p:sp>
      <p:sp>
        <p:nvSpPr>
          <p:cNvPr id="6" name="TextBox 5">
            <a:extLst>
              <a:ext uri="{FF2B5EF4-FFF2-40B4-BE49-F238E27FC236}">
                <a16:creationId xmlns:a16="http://schemas.microsoft.com/office/drawing/2014/main" xmlns="" id="{11204FA1-81AD-F7A9-DBF7-6E9EF5429A76}"/>
              </a:ext>
            </a:extLst>
          </p:cNvPr>
          <p:cNvSpPr txBox="1"/>
          <p:nvPr/>
        </p:nvSpPr>
        <p:spPr>
          <a:xfrm>
            <a:off x="362312" y="1919332"/>
            <a:ext cx="639064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solidFill>
                  <a:srgbClr val="C00000"/>
                </a:solidFill>
                <a:ea typeface="Calibri Light"/>
                <a:cs typeface="Calibri Light"/>
              </a:rPr>
              <a:t>AGE:</a:t>
            </a:r>
          </a:p>
          <a:p>
            <a:r>
              <a:rPr lang="en-GB" sz="2400" b="1">
                <a:solidFill>
                  <a:srgbClr val="7030A0"/>
                </a:solidFill>
                <a:ea typeface="Calibri Light"/>
                <a:cs typeface="Calibri Light"/>
              </a:rPr>
              <a:t>About 75% of strokes occur in people over age of 65 doubling every decade after 55.</a:t>
            </a:r>
          </a:p>
        </p:txBody>
      </p:sp>
      <p:sp>
        <p:nvSpPr>
          <p:cNvPr id="7" name="TextBox 6">
            <a:extLst>
              <a:ext uri="{FF2B5EF4-FFF2-40B4-BE49-F238E27FC236}">
                <a16:creationId xmlns:a16="http://schemas.microsoft.com/office/drawing/2014/main" xmlns="" id="{91B3325D-255A-8643-C854-67A00CA2241A}"/>
              </a:ext>
            </a:extLst>
          </p:cNvPr>
          <p:cNvSpPr txBox="1"/>
          <p:nvPr/>
        </p:nvSpPr>
        <p:spPr>
          <a:xfrm>
            <a:off x="379004" y="3157764"/>
            <a:ext cx="627888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solidFill>
                  <a:srgbClr val="C00000"/>
                </a:solidFill>
                <a:ea typeface="Calibri Light"/>
                <a:cs typeface="Calibri Light"/>
              </a:rPr>
              <a:t>GENDER:</a:t>
            </a:r>
          </a:p>
          <a:p>
            <a:r>
              <a:rPr lang="en-GB" b="1">
                <a:solidFill>
                  <a:srgbClr val="002060"/>
                </a:solidFill>
                <a:ea typeface="Calibri Light"/>
                <a:cs typeface="Calibri Light"/>
              </a:rPr>
              <a:t>According to NHS 55,000 more fatal strokes occurs in woman than man.</a:t>
            </a:r>
            <a:endParaRPr lang="en-GB"/>
          </a:p>
        </p:txBody>
      </p:sp>
      <p:sp>
        <p:nvSpPr>
          <p:cNvPr id="8" name="TextBox 7">
            <a:extLst>
              <a:ext uri="{FF2B5EF4-FFF2-40B4-BE49-F238E27FC236}">
                <a16:creationId xmlns:a16="http://schemas.microsoft.com/office/drawing/2014/main" xmlns="" id="{32851A95-2E48-8F53-AECB-C7AC3CA462C3}"/>
              </a:ext>
            </a:extLst>
          </p:cNvPr>
          <p:cNvSpPr txBox="1"/>
          <p:nvPr/>
        </p:nvSpPr>
        <p:spPr>
          <a:xfrm>
            <a:off x="365215" y="4010660"/>
            <a:ext cx="6675120" cy="29854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C00000"/>
                </a:solidFill>
                <a:ea typeface="Calibri Light"/>
                <a:cs typeface="Calibri Light"/>
              </a:rPr>
              <a:t>ETHNICITY: </a:t>
            </a:r>
          </a:p>
          <a:p>
            <a:r>
              <a:rPr lang="en-GB" b="1" dirty="0">
                <a:solidFill>
                  <a:srgbClr val="002060"/>
                </a:solidFill>
                <a:ea typeface="Calibri Light"/>
                <a:cs typeface="Calibri Light"/>
              </a:rPr>
              <a:t>13% of the U.K.'s Black and South Asian population accounts for only 4% survivors of stroke due to higher risk of rates of Hypertension and Diabetes.</a:t>
            </a:r>
          </a:p>
          <a:p>
            <a:endParaRPr lang="en-GB" b="1">
              <a:solidFill>
                <a:srgbClr val="002060"/>
              </a:solidFill>
              <a:ea typeface="Calibri Light"/>
              <a:cs typeface="Calibri Light"/>
            </a:endParaRPr>
          </a:p>
          <a:p>
            <a:r>
              <a:rPr lang="en-GB" sz="2000" b="1" dirty="0">
                <a:solidFill>
                  <a:srgbClr val="002060"/>
                </a:solidFill>
                <a:ea typeface="Calibri Light"/>
                <a:cs typeface="Calibri Light"/>
              </a:rPr>
              <a:t>Health disparities and barriers are the likelihood of higher rate, such as limited awareness, language barrier and cultural stigma that can be  preventing timely healthcare. Public Health England (2018).</a:t>
            </a:r>
          </a:p>
          <a:p>
            <a:endParaRPr lang="en-GB" b="1">
              <a:solidFill>
                <a:schemeClr val="accent3">
                  <a:lumMod val="49000"/>
                </a:schemeClr>
              </a:solidFill>
              <a:ea typeface="Calibri Light"/>
              <a:cs typeface="Calibri Light"/>
            </a:endParaRPr>
          </a:p>
        </p:txBody>
      </p:sp>
      <p:pic>
        <p:nvPicPr>
          <p:cNvPr id="2" name="Picture 1" descr="A blue and white logo&#10;&#10;AI-generated content may be incorrect.">
            <a:extLst>
              <a:ext uri="{FF2B5EF4-FFF2-40B4-BE49-F238E27FC236}">
                <a16:creationId xmlns:a16="http://schemas.microsoft.com/office/drawing/2014/main" xmlns="" id="{F38F4BD4-C5D6-B724-0B90-52286E200C87}"/>
              </a:ext>
            </a:extLst>
          </p:cNvPr>
          <p:cNvPicPr>
            <a:picLocks noChangeAspect="1"/>
          </p:cNvPicPr>
          <p:nvPr/>
        </p:nvPicPr>
        <p:blipFill>
          <a:blip r:embed="rId3"/>
          <a:stretch>
            <a:fillRect/>
          </a:stretch>
        </p:blipFill>
        <p:spPr>
          <a:xfrm>
            <a:off x="8279448" y="5155883"/>
            <a:ext cx="2704465" cy="1321435"/>
          </a:xfrm>
          <a:prstGeom prst="rect">
            <a:avLst/>
          </a:prstGeom>
        </p:spPr>
      </p:pic>
    </p:spTree>
    <p:extLst>
      <p:ext uri="{BB962C8B-B14F-4D97-AF65-F5344CB8AC3E}">
        <p14:creationId xmlns:p14="http://schemas.microsoft.com/office/powerpoint/2010/main" val="17589699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5">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3728A3E-44E7-B72E-29C6-6916CE2E25F2}"/>
              </a:ext>
            </a:extLst>
          </p:cNvPr>
          <p:cNvSpPr>
            <a:spLocks noGrp="1"/>
          </p:cNvSpPr>
          <p:nvPr>
            <p:ph type="title"/>
          </p:nvPr>
        </p:nvSpPr>
        <p:spPr>
          <a:xfrm>
            <a:off x="1588011" y="-21295"/>
            <a:ext cx="9429994" cy="1199845"/>
          </a:xfrm>
        </p:spPr>
        <p:txBody>
          <a:bodyPr>
            <a:normAutofit/>
          </a:bodyPr>
          <a:lstStyle/>
          <a:p>
            <a:r>
              <a:rPr lang="en-GB"/>
              <a:t>Initiative supporting individuals recovering from stroke</a:t>
            </a:r>
          </a:p>
        </p:txBody>
      </p:sp>
      <p:pic>
        <p:nvPicPr>
          <p:cNvPr id="7" name="Content Placeholder 6" descr="A black and white illustration of a person holding a pair of glasses&#10;&#10;AI-generated content may be incorrect.">
            <a:extLst>
              <a:ext uri="{FF2B5EF4-FFF2-40B4-BE49-F238E27FC236}">
                <a16:creationId xmlns:a16="http://schemas.microsoft.com/office/drawing/2014/main" xmlns="" id="{2FD25328-ADA7-11D4-E6F6-6AED986CC2B0}"/>
              </a:ext>
            </a:extLst>
          </p:cNvPr>
          <p:cNvPicPr>
            <a:picLocks noGrp="1" noChangeAspect="1"/>
          </p:cNvPicPr>
          <p:nvPr>
            <p:ph idx="1"/>
          </p:nvPr>
        </p:nvPicPr>
        <p:blipFill>
          <a:blip r:embed="rId2">
            <a:extLst>
              <a:ext uri="{837473B0-CC2E-450A-ABE3-18F120FF3D39}">
                <a1611:picAttrSrcUrl xmlns:a1611="http://schemas.microsoft.com/office/drawing/2016/11/main" xmlns="" r:id="rId3"/>
              </a:ext>
            </a:extLst>
          </a:blip>
          <a:stretch>
            <a:fillRect/>
          </a:stretch>
        </p:blipFill>
        <p:spPr>
          <a:xfrm>
            <a:off x="4130610" y="1291654"/>
            <a:ext cx="4162556" cy="2216235"/>
          </a:xfrm>
          <a:prstGeom prst="rect">
            <a:avLst/>
          </a:prstGeom>
        </p:spPr>
      </p:pic>
      <p:sp>
        <p:nvSpPr>
          <p:cNvPr id="4" name="Text Placeholder 3">
            <a:extLst>
              <a:ext uri="{FF2B5EF4-FFF2-40B4-BE49-F238E27FC236}">
                <a16:creationId xmlns:a16="http://schemas.microsoft.com/office/drawing/2014/main" xmlns="" id="{39C38A97-3BB0-4534-76B3-AD5F45274219}"/>
              </a:ext>
            </a:extLst>
          </p:cNvPr>
          <p:cNvSpPr>
            <a:spLocks noGrp="1"/>
          </p:cNvSpPr>
          <p:nvPr>
            <p:ph type="body" sz="half" idx="2"/>
          </p:nvPr>
        </p:nvSpPr>
        <p:spPr>
          <a:xfrm>
            <a:off x="797455" y="254000"/>
            <a:ext cx="5413903" cy="6317721"/>
          </a:xfrm>
        </p:spPr>
        <p:txBody>
          <a:bodyPr vert="horz" lIns="91440" tIns="45720" rIns="91440" bIns="45720" rtlCol="0" anchor="t">
            <a:normAutofit/>
          </a:bodyPr>
          <a:lstStyle/>
          <a:p>
            <a:r>
              <a:rPr lang="en-GB"/>
              <a:t>                                                                                                                                                                                                                                                                                                                                                                                                                                                                                                                                                                                                                                                                                                                                                                                                                                                                                                                                                                                                                                                                                                                                                                                                                                                                                                                                                                                                                                                                                                                                                                                                                                                                                                                                                                                                                                                                                                                                                </a:t>
            </a:r>
          </a:p>
        </p:txBody>
      </p:sp>
      <p:sp>
        <p:nvSpPr>
          <p:cNvPr id="10" name="TextBox 9">
            <a:extLst>
              <a:ext uri="{FF2B5EF4-FFF2-40B4-BE49-F238E27FC236}">
                <a16:creationId xmlns:a16="http://schemas.microsoft.com/office/drawing/2014/main" xmlns="" id="{DB0095AA-9547-F149-9D93-A05D63E3DFAE}"/>
              </a:ext>
            </a:extLst>
          </p:cNvPr>
          <p:cNvSpPr txBox="1"/>
          <p:nvPr/>
        </p:nvSpPr>
        <p:spPr>
          <a:xfrm>
            <a:off x="922867" y="1199116"/>
            <a:ext cx="3022598"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Local community supporting stroke survivors recover in their own home, after leaving the hospital. (Magwood,2020)</a:t>
            </a:r>
          </a:p>
        </p:txBody>
      </p:sp>
      <p:sp>
        <p:nvSpPr>
          <p:cNvPr id="11" name="TextBox 10">
            <a:extLst>
              <a:ext uri="{FF2B5EF4-FFF2-40B4-BE49-F238E27FC236}">
                <a16:creationId xmlns:a16="http://schemas.microsoft.com/office/drawing/2014/main" xmlns="" id="{2B3929DA-3D9F-5F64-0828-CCBCCDC2CF2A}"/>
              </a:ext>
            </a:extLst>
          </p:cNvPr>
          <p:cNvSpPr txBox="1"/>
          <p:nvPr/>
        </p:nvSpPr>
        <p:spPr>
          <a:xfrm>
            <a:off x="8462729" y="1173913"/>
            <a:ext cx="351366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The support program to involve an interdisciplinary team: physiotherapists, nurses, speech therapists and GP.</a:t>
            </a:r>
          </a:p>
        </p:txBody>
      </p:sp>
      <p:sp>
        <p:nvSpPr>
          <p:cNvPr id="12" name="TextBox 11">
            <a:extLst>
              <a:ext uri="{FF2B5EF4-FFF2-40B4-BE49-F238E27FC236}">
                <a16:creationId xmlns:a16="http://schemas.microsoft.com/office/drawing/2014/main" xmlns="" id="{C3D992A2-6915-3780-715B-5701C934F6FC}"/>
              </a:ext>
            </a:extLst>
          </p:cNvPr>
          <p:cNvSpPr txBox="1"/>
          <p:nvPr/>
        </p:nvSpPr>
        <p:spPr>
          <a:xfrm>
            <a:off x="911642" y="2763087"/>
            <a:ext cx="291253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To be offered home visits and virtual check-ups to help regaining confidence, and independence at home.</a:t>
            </a:r>
          </a:p>
        </p:txBody>
      </p:sp>
      <p:sp>
        <p:nvSpPr>
          <p:cNvPr id="13" name="TextBox 12">
            <a:extLst>
              <a:ext uri="{FF2B5EF4-FFF2-40B4-BE49-F238E27FC236}">
                <a16:creationId xmlns:a16="http://schemas.microsoft.com/office/drawing/2014/main" xmlns="" id="{961254DD-36B1-F83F-1F58-D2C31FDB4859}"/>
              </a:ext>
            </a:extLst>
          </p:cNvPr>
          <p:cNvSpPr txBox="1"/>
          <p:nvPr/>
        </p:nvSpPr>
        <p:spPr>
          <a:xfrm>
            <a:off x="8505456" y="2639237"/>
            <a:ext cx="31665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Person-centered care plans.</a:t>
            </a:r>
          </a:p>
        </p:txBody>
      </p:sp>
      <p:sp>
        <p:nvSpPr>
          <p:cNvPr id="15" name="TextBox 14">
            <a:extLst>
              <a:ext uri="{FF2B5EF4-FFF2-40B4-BE49-F238E27FC236}">
                <a16:creationId xmlns:a16="http://schemas.microsoft.com/office/drawing/2014/main" xmlns="" id="{135127DC-1F68-434C-093F-0024F86E45EF}"/>
              </a:ext>
            </a:extLst>
          </p:cNvPr>
          <p:cNvSpPr txBox="1"/>
          <p:nvPr/>
        </p:nvSpPr>
        <p:spPr>
          <a:xfrm>
            <a:off x="4090189" y="3518787"/>
            <a:ext cx="441959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How this initiative helps with recovery</a:t>
            </a:r>
          </a:p>
        </p:txBody>
      </p:sp>
      <mc:AlternateContent xmlns:mc="http://schemas.openxmlformats.org/markup-compatibility/2006" xmlns:p14="http://schemas.microsoft.com/office/powerpoint/2010/main">
        <mc:Choice Requires="p14">
          <p:contentPart p14:bwMode="auto" r:id="rId4">
            <p14:nvContentPartPr>
              <p14:cNvPr id="18" name="Ink 17">
                <a:extLst>
                  <a:ext uri="{FF2B5EF4-FFF2-40B4-BE49-F238E27FC236}">
                    <a16:creationId xmlns:a16="http://schemas.microsoft.com/office/drawing/2014/main" xmlns="" id="{991EB58F-F8AC-99D8-2939-DD37BD78890F}"/>
                  </a:ext>
                </a:extLst>
              </p14:cNvPr>
              <p14:cNvContentPartPr/>
              <p14:nvPr/>
            </p14:nvContentPartPr>
            <p14:xfrm>
              <a:off x="3724031" y="3792625"/>
              <a:ext cx="360711" cy="194556"/>
            </p14:xfrm>
          </p:contentPart>
        </mc:Choice>
        <mc:Fallback xmlns="">
          <p:pic>
            <p:nvPicPr>
              <p:cNvPr id="18" name="Ink 17">
                <a:extLst>
                  <a:ext uri="{FF2B5EF4-FFF2-40B4-BE49-F238E27FC236}">
                    <a16:creationId xmlns:a16="http://schemas.microsoft.com/office/drawing/2014/main" id="{991EB58F-F8AC-99D8-2939-DD37BD78890F}"/>
                  </a:ext>
                </a:extLst>
              </p:cNvPr>
              <p:cNvPicPr/>
              <p:nvPr/>
            </p:nvPicPr>
            <p:blipFill>
              <a:blip r:embed="rId6"/>
              <a:stretch>
                <a:fillRect/>
              </a:stretch>
            </p:blipFill>
            <p:spPr>
              <a:xfrm>
                <a:off x="3706049" y="3774677"/>
                <a:ext cx="396315" cy="230093"/>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21" name="Ink 20">
                <a:extLst>
                  <a:ext uri="{FF2B5EF4-FFF2-40B4-BE49-F238E27FC236}">
                    <a16:creationId xmlns:a16="http://schemas.microsoft.com/office/drawing/2014/main" xmlns="" id="{5CCBC7BF-C589-C7FF-58B5-BEE518694FC0}"/>
                  </a:ext>
                </a:extLst>
              </p14:cNvPr>
              <p14:cNvContentPartPr/>
              <p14:nvPr/>
            </p14:nvContentPartPr>
            <p14:xfrm>
              <a:off x="3604313" y="3851446"/>
              <a:ext cx="192880" cy="230735"/>
            </p14:xfrm>
          </p:contentPart>
        </mc:Choice>
        <mc:Fallback xmlns="">
          <p:pic>
            <p:nvPicPr>
              <p:cNvPr id="21" name="Ink 20">
                <a:extLst>
                  <a:ext uri="{FF2B5EF4-FFF2-40B4-BE49-F238E27FC236}">
                    <a16:creationId xmlns:a16="http://schemas.microsoft.com/office/drawing/2014/main" id="{5CCBC7BF-C589-C7FF-58B5-BEE518694FC0}"/>
                  </a:ext>
                </a:extLst>
              </p:cNvPr>
              <p:cNvPicPr/>
              <p:nvPr/>
            </p:nvPicPr>
            <p:blipFill>
              <a:blip r:embed="rId8"/>
              <a:stretch>
                <a:fillRect/>
              </a:stretch>
            </p:blipFill>
            <p:spPr>
              <a:xfrm>
                <a:off x="3586320" y="3833476"/>
                <a:ext cx="228505" cy="266316"/>
              </a:xfrm>
              <a:prstGeom prst="rect">
                <a:avLst/>
              </a:prstGeom>
            </p:spPr>
          </p:pic>
        </mc:Fallback>
      </mc:AlternateContent>
      <p:sp>
        <p:nvSpPr>
          <p:cNvPr id="22" name="Rectangle: Rounded Corners 21">
            <a:extLst>
              <a:ext uri="{FF2B5EF4-FFF2-40B4-BE49-F238E27FC236}">
                <a16:creationId xmlns:a16="http://schemas.microsoft.com/office/drawing/2014/main" xmlns="" id="{D82FF0E7-C6E4-009F-EDC5-654AC492DF74}"/>
              </a:ext>
            </a:extLst>
          </p:cNvPr>
          <p:cNvSpPr/>
          <p:nvPr/>
        </p:nvSpPr>
        <p:spPr>
          <a:xfrm>
            <a:off x="948070" y="4102395"/>
            <a:ext cx="2640417" cy="172779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a:extLst>
              <a:ext uri="{FF2B5EF4-FFF2-40B4-BE49-F238E27FC236}">
                <a16:creationId xmlns:a16="http://schemas.microsoft.com/office/drawing/2014/main" xmlns="" id="{C54E2171-7F42-7D34-1F25-5F0DD16BEF94}"/>
              </a:ext>
            </a:extLst>
          </p:cNvPr>
          <p:cNvSpPr txBox="1"/>
          <p:nvPr/>
        </p:nvSpPr>
        <p:spPr>
          <a:xfrm>
            <a:off x="1080979" y="4244163"/>
            <a:ext cx="2512824"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*Closes the gap between hospital and home.</a:t>
            </a:r>
          </a:p>
          <a:p>
            <a:r>
              <a:rPr lang="en-GB"/>
              <a:t>*Aids with physical, emotional and social recovery.</a:t>
            </a:r>
          </a:p>
        </p:txBody>
      </p:sp>
      <mc:AlternateContent xmlns:mc="http://schemas.openxmlformats.org/markup-compatibility/2006" xmlns:p14="http://schemas.microsoft.com/office/powerpoint/2010/main">
        <mc:Choice Requires="p14">
          <p:contentPart p14:bwMode="auto" r:id="rId9">
            <p14:nvContentPartPr>
              <p14:cNvPr id="31" name="Ink 30">
                <a:extLst>
                  <a:ext uri="{FF2B5EF4-FFF2-40B4-BE49-F238E27FC236}">
                    <a16:creationId xmlns:a16="http://schemas.microsoft.com/office/drawing/2014/main" xmlns="" id="{14270888-1B2F-04BE-14AA-2CDE2170C280}"/>
                  </a:ext>
                </a:extLst>
              </p14:cNvPr>
              <p14:cNvContentPartPr/>
              <p14:nvPr/>
            </p14:nvContentPartPr>
            <p14:xfrm>
              <a:off x="8532212" y="3749291"/>
              <a:ext cx="322122" cy="183189"/>
            </p14:xfrm>
          </p:contentPart>
        </mc:Choice>
        <mc:Fallback xmlns="">
          <p:pic>
            <p:nvPicPr>
              <p:cNvPr id="31" name="Ink 30">
                <a:extLst>
                  <a:ext uri="{FF2B5EF4-FFF2-40B4-BE49-F238E27FC236}">
                    <a16:creationId xmlns:a16="http://schemas.microsoft.com/office/drawing/2014/main" id="{14270888-1B2F-04BE-14AA-2CDE2170C280}"/>
                  </a:ext>
                </a:extLst>
              </p:cNvPr>
              <p:cNvPicPr/>
              <p:nvPr/>
            </p:nvPicPr>
            <p:blipFill>
              <a:blip r:embed="rId10"/>
              <a:stretch>
                <a:fillRect/>
              </a:stretch>
            </p:blipFill>
            <p:spPr>
              <a:xfrm>
                <a:off x="8514236" y="3731331"/>
                <a:ext cx="357714" cy="218749"/>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32" name="Ink 31">
                <a:extLst>
                  <a:ext uri="{FF2B5EF4-FFF2-40B4-BE49-F238E27FC236}">
                    <a16:creationId xmlns:a16="http://schemas.microsoft.com/office/drawing/2014/main" xmlns="" id="{64CD7AA8-1D00-C2C1-A6CB-09F710D23FE0}"/>
                  </a:ext>
                </a:extLst>
              </p14:cNvPr>
              <p14:cNvContentPartPr/>
              <p14:nvPr/>
            </p14:nvContentPartPr>
            <p14:xfrm>
              <a:off x="8739117" y="3825711"/>
              <a:ext cx="201985" cy="191839"/>
            </p14:xfrm>
          </p:contentPart>
        </mc:Choice>
        <mc:Fallback xmlns="">
          <p:pic>
            <p:nvPicPr>
              <p:cNvPr id="32" name="Ink 31">
                <a:extLst>
                  <a:ext uri="{FF2B5EF4-FFF2-40B4-BE49-F238E27FC236}">
                    <a16:creationId xmlns:a16="http://schemas.microsoft.com/office/drawing/2014/main" id="{64CD7AA8-1D00-C2C1-A6CB-09F710D23FE0}"/>
                  </a:ext>
                </a:extLst>
              </p:cNvPr>
              <p:cNvPicPr/>
              <p:nvPr/>
            </p:nvPicPr>
            <p:blipFill>
              <a:blip r:embed="rId12"/>
              <a:stretch>
                <a:fillRect/>
              </a:stretch>
            </p:blipFill>
            <p:spPr>
              <a:xfrm>
                <a:off x="8721147" y="3807715"/>
                <a:ext cx="237566" cy="227471"/>
              </a:xfrm>
              <a:prstGeom prst="rect">
                <a:avLst/>
              </a:prstGeom>
            </p:spPr>
          </p:pic>
        </mc:Fallback>
      </mc:AlternateContent>
      <p:sp>
        <p:nvSpPr>
          <p:cNvPr id="35" name="Rectangle: Rounded Corners 34">
            <a:extLst>
              <a:ext uri="{FF2B5EF4-FFF2-40B4-BE49-F238E27FC236}">
                <a16:creationId xmlns:a16="http://schemas.microsoft.com/office/drawing/2014/main" xmlns="" id="{B29E456B-05E5-7966-61A6-66ADD1B308F9}"/>
              </a:ext>
            </a:extLst>
          </p:cNvPr>
          <p:cNvSpPr/>
          <p:nvPr/>
        </p:nvSpPr>
        <p:spPr>
          <a:xfrm>
            <a:off x="8745280" y="4093536"/>
            <a:ext cx="2861927" cy="174550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TextBox 35">
            <a:extLst>
              <a:ext uri="{FF2B5EF4-FFF2-40B4-BE49-F238E27FC236}">
                <a16:creationId xmlns:a16="http://schemas.microsoft.com/office/drawing/2014/main" xmlns="" id="{53FAE129-EDFE-0C44-304B-D484D2ECA89D}"/>
              </a:ext>
            </a:extLst>
          </p:cNvPr>
          <p:cNvSpPr txBox="1"/>
          <p:nvPr/>
        </p:nvSpPr>
        <p:spPr>
          <a:xfrm>
            <a:off x="8940212" y="4216617"/>
            <a:ext cx="247738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*Improves </a:t>
            </a:r>
            <a:r>
              <a:rPr lang="en-GB" dirty="0" err="1"/>
              <a:t>confidence,flexibility</a:t>
            </a:r>
            <a:r>
              <a:rPr lang="en-GB" dirty="0"/>
              <a:t>, and self-management skills. (Walker,2013)</a:t>
            </a:r>
          </a:p>
        </p:txBody>
      </p:sp>
      <p:sp>
        <p:nvSpPr>
          <p:cNvPr id="37" name="Ribbon: Tilted Up 36">
            <a:extLst>
              <a:ext uri="{FF2B5EF4-FFF2-40B4-BE49-F238E27FC236}">
                <a16:creationId xmlns:a16="http://schemas.microsoft.com/office/drawing/2014/main" xmlns="" id="{CC02B961-E03A-77F0-D029-DF6C49AF6FC2}"/>
              </a:ext>
            </a:extLst>
          </p:cNvPr>
          <p:cNvSpPr/>
          <p:nvPr/>
        </p:nvSpPr>
        <p:spPr>
          <a:xfrm>
            <a:off x="3925186" y="3925186"/>
            <a:ext cx="4244161" cy="2126511"/>
          </a:xfrm>
          <a:prstGeom prst="ribbon2">
            <a:avLst/>
          </a:prstGeom>
          <a:solidFill>
            <a:schemeClr val="accent4">
              <a:lumMod val="75000"/>
            </a:schemeClr>
          </a:solidFill>
          <a:ln>
            <a:solidFill>
              <a:schemeClr val="accent5">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TextBox 38">
            <a:extLst>
              <a:ext uri="{FF2B5EF4-FFF2-40B4-BE49-F238E27FC236}">
                <a16:creationId xmlns:a16="http://schemas.microsoft.com/office/drawing/2014/main" xmlns="" id="{EFA6933E-1508-CB97-C344-0F5A2C8F7AD4}"/>
              </a:ext>
            </a:extLst>
          </p:cNvPr>
          <p:cNvSpPr txBox="1"/>
          <p:nvPr/>
        </p:nvSpPr>
        <p:spPr>
          <a:xfrm>
            <a:off x="5218814" y="4253022"/>
            <a:ext cx="170652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Can benefit of friends and family support.</a:t>
            </a:r>
          </a:p>
        </p:txBody>
      </p:sp>
    </p:spTree>
    <p:extLst>
      <p:ext uri="{BB962C8B-B14F-4D97-AF65-F5344CB8AC3E}">
        <p14:creationId xmlns:p14="http://schemas.microsoft.com/office/powerpoint/2010/main" val="8083227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4"/>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xmlns="" id="{E405BA3B-31EC-AC6D-A9F6-CEA6BFC3016A}"/>
              </a:ext>
            </a:extLst>
          </p:cNvPr>
          <p:cNvSpPr txBox="1"/>
          <p:nvPr/>
        </p:nvSpPr>
        <p:spPr>
          <a:xfrm>
            <a:off x="3251793" y="248092"/>
            <a:ext cx="50734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Teamwork for better recovery</a:t>
            </a:r>
          </a:p>
        </p:txBody>
      </p:sp>
      <p:sp>
        <p:nvSpPr>
          <p:cNvPr id="6" name="TextBox 5">
            <a:extLst>
              <a:ext uri="{FF2B5EF4-FFF2-40B4-BE49-F238E27FC236}">
                <a16:creationId xmlns:a16="http://schemas.microsoft.com/office/drawing/2014/main" xmlns="" id="{3B133751-9961-6AFC-8F67-6A9DB5FAE40F}"/>
              </a:ext>
            </a:extLst>
          </p:cNvPr>
          <p:cNvSpPr txBox="1"/>
          <p:nvPr/>
        </p:nvSpPr>
        <p:spPr>
          <a:xfrm>
            <a:off x="558210" y="283536"/>
            <a:ext cx="2707761" cy="12180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GPs and nurses: check on recovery progress and connect to other care services. (Clarke,2015)</a:t>
            </a:r>
          </a:p>
        </p:txBody>
      </p:sp>
      <p:pic>
        <p:nvPicPr>
          <p:cNvPr id="8" name="Picture 7" descr="A group of people in a circle&#10;&#10;AI-generated content may be incorrect.">
            <a:extLst>
              <a:ext uri="{FF2B5EF4-FFF2-40B4-BE49-F238E27FC236}">
                <a16:creationId xmlns:a16="http://schemas.microsoft.com/office/drawing/2014/main" xmlns="" id="{AF802EBB-7F56-ADED-7C8B-EFC72E1DC3B6}"/>
              </a:ext>
            </a:extLst>
          </p:cNvPr>
          <p:cNvPicPr>
            <a:picLocks noChangeAspect="1"/>
          </p:cNvPicPr>
          <p:nvPr/>
        </p:nvPicPr>
        <p:blipFill>
          <a:blip r:embed="rId2">
            <a:extLst>
              <a:ext uri="{837473B0-CC2E-450A-ABE3-18F120FF3D39}">
                <a1611:picAttrSrcUrl xmlns:a1611="http://schemas.microsoft.com/office/drawing/2016/11/main" xmlns="" r:id="rId3"/>
              </a:ext>
            </a:extLst>
          </a:blip>
          <a:stretch>
            <a:fillRect/>
          </a:stretch>
        </p:blipFill>
        <p:spPr>
          <a:xfrm>
            <a:off x="831115" y="1496037"/>
            <a:ext cx="2218658" cy="1482459"/>
          </a:xfrm>
          <a:prstGeom prst="rect">
            <a:avLst/>
          </a:prstGeom>
        </p:spPr>
      </p:pic>
      <p:sp>
        <p:nvSpPr>
          <p:cNvPr id="11" name="TextBox 10">
            <a:extLst>
              <a:ext uri="{FF2B5EF4-FFF2-40B4-BE49-F238E27FC236}">
                <a16:creationId xmlns:a16="http://schemas.microsoft.com/office/drawing/2014/main" xmlns="" id="{E8C3FEAC-8E48-8032-1B95-DE7B86957D59}"/>
              </a:ext>
            </a:extLst>
          </p:cNvPr>
          <p:cNvSpPr txBox="1"/>
          <p:nvPr/>
        </p:nvSpPr>
        <p:spPr>
          <a:xfrm>
            <a:off x="3278373" y="1488559"/>
            <a:ext cx="1936898"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Therapists: providing personalised emotional support, encouraging rehabilitation.</a:t>
            </a:r>
          </a:p>
        </p:txBody>
      </p:sp>
      <p:pic>
        <p:nvPicPr>
          <p:cNvPr id="15" name="Picture 14" descr="A group of people in a circle with their hands on top of each other&#10;&#10;AI-generated content may be incorrect.">
            <a:extLst>
              <a:ext uri="{FF2B5EF4-FFF2-40B4-BE49-F238E27FC236}">
                <a16:creationId xmlns:a16="http://schemas.microsoft.com/office/drawing/2014/main" xmlns="" id="{4F54FAAA-6169-FB49-5FED-D8940FBEDA75}"/>
              </a:ext>
            </a:extLst>
          </p:cNvPr>
          <p:cNvPicPr>
            <a:picLocks noChangeAspect="1"/>
          </p:cNvPicPr>
          <p:nvPr/>
        </p:nvPicPr>
        <p:blipFill>
          <a:blip r:embed="rId4">
            <a:extLst>
              <a:ext uri="{837473B0-CC2E-450A-ABE3-18F120FF3D39}">
                <a1611:picAttrSrcUrl xmlns:a1611="http://schemas.microsoft.com/office/drawing/2016/11/main" xmlns="" r:id="rId5"/>
              </a:ext>
            </a:extLst>
          </a:blip>
          <a:stretch>
            <a:fillRect/>
          </a:stretch>
        </p:blipFill>
        <p:spPr>
          <a:xfrm>
            <a:off x="8692115" y="4074287"/>
            <a:ext cx="3189768" cy="2067538"/>
          </a:xfrm>
          <a:prstGeom prst="rect">
            <a:avLst/>
          </a:prstGeom>
        </p:spPr>
      </p:pic>
      <p:sp>
        <p:nvSpPr>
          <p:cNvPr id="16" name="TextBox 15">
            <a:extLst>
              <a:ext uri="{FF2B5EF4-FFF2-40B4-BE49-F238E27FC236}">
                <a16:creationId xmlns:a16="http://schemas.microsoft.com/office/drawing/2014/main" xmlns="" id="{302B4DA9-D4D5-E475-FD44-E2A0696F6246}"/>
              </a:ext>
            </a:extLst>
          </p:cNvPr>
          <p:cNvSpPr txBox="1"/>
          <p:nvPr/>
        </p:nvSpPr>
        <p:spPr>
          <a:xfrm>
            <a:off x="9108558" y="6868447"/>
            <a:ext cx="2959396" cy="122571"/>
          </a:xfrm>
          <a:prstGeom prst="rect">
            <a:avLst/>
          </a:prstGeom>
        </p:spPr>
        <p:txBody>
          <a:bodyPr>
            <a:normAutofit fontScale="25000" lnSpcReduction="20000"/>
          </a:bodyPr>
          <a:lstStyle/>
          <a:p>
            <a:r>
              <a:rPr lang="en-US"/>
              <a:t>ThePhoto by PhotoAuthor is licensed under CCYYSA.</a:t>
            </a:r>
          </a:p>
        </p:txBody>
      </p:sp>
      <p:sp>
        <p:nvSpPr>
          <p:cNvPr id="18" name="TextBox 17">
            <a:extLst>
              <a:ext uri="{FF2B5EF4-FFF2-40B4-BE49-F238E27FC236}">
                <a16:creationId xmlns:a16="http://schemas.microsoft.com/office/drawing/2014/main" xmlns="" id="{A8AA2A5C-CAE8-828D-5C89-BD06F89E7CC7}"/>
              </a:ext>
            </a:extLst>
          </p:cNvPr>
          <p:cNvSpPr txBox="1"/>
          <p:nvPr/>
        </p:nvSpPr>
        <p:spPr>
          <a:xfrm>
            <a:off x="859470" y="3154718"/>
            <a:ext cx="240649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Speech therapists: Help to rebuild communication skills.</a:t>
            </a:r>
          </a:p>
        </p:txBody>
      </p:sp>
      <p:sp>
        <p:nvSpPr>
          <p:cNvPr id="19" name="TextBox 18">
            <a:extLst>
              <a:ext uri="{FF2B5EF4-FFF2-40B4-BE49-F238E27FC236}">
                <a16:creationId xmlns:a16="http://schemas.microsoft.com/office/drawing/2014/main" xmlns="" id="{C3616204-DCD3-F4FD-C634-6B256E0D9854}"/>
              </a:ext>
            </a:extLst>
          </p:cNvPr>
          <p:cNvSpPr txBox="1"/>
          <p:nvPr/>
        </p:nvSpPr>
        <p:spPr>
          <a:xfrm>
            <a:off x="8807300" y="1869560"/>
            <a:ext cx="3381153"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Coordinators: Keeping treatment records organised and consistent, also making sure the professionals involved understand the treatment plan, and the person receiving care is well looked after and treated with respect.(Bollinger,2024)</a:t>
            </a:r>
          </a:p>
        </p:txBody>
      </p:sp>
      <p:pic>
        <p:nvPicPr>
          <p:cNvPr id="20" name="Picture 19" descr="A close-up of hands holding each other&#10;&#10;AI-generated content may be incorrect.">
            <a:extLst>
              <a:ext uri="{FF2B5EF4-FFF2-40B4-BE49-F238E27FC236}">
                <a16:creationId xmlns:a16="http://schemas.microsoft.com/office/drawing/2014/main" xmlns="" id="{7F95D810-FCA1-5647-A959-CE16A647B0C0}"/>
              </a:ext>
            </a:extLst>
          </p:cNvPr>
          <p:cNvPicPr>
            <a:picLocks noChangeAspect="1"/>
          </p:cNvPicPr>
          <p:nvPr/>
        </p:nvPicPr>
        <p:blipFill>
          <a:blip r:embed="rId6">
            <a:extLst>
              <a:ext uri="{837473B0-CC2E-450A-ABE3-18F120FF3D39}">
                <a1611:picAttrSrcUrl xmlns:a1611="http://schemas.microsoft.com/office/drawing/2016/11/main" xmlns="" r:id="rId7"/>
              </a:ext>
            </a:extLst>
          </a:blip>
          <a:stretch>
            <a:fillRect/>
          </a:stretch>
        </p:blipFill>
        <p:spPr>
          <a:xfrm>
            <a:off x="9691133" y="39871"/>
            <a:ext cx="2379036" cy="1701211"/>
          </a:xfrm>
          <a:prstGeom prst="rect">
            <a:avLst/>
          </a:prstGeom>
        </p:spPr>
      </p:pic>
      <p:sp>
        <p:nvSpPr>
          <p:cNvPr id="25" name="TextBox 24">
            <a:extLst>
              <a:ext uri="{FF2B5EF4-FFF2-40B4-BE49-F238E27FC236}">
                <a16:creationId xmlns:a16="http://schemas.microsoft.com/office/drawing/2014/main" xmlns="" id="{5BF22DA1-76F2-25E6-7EFA-31516407705C}"/>
              </a:ext>
            </a:extLst>
          </p:cNvPr>
          <p:cNvSpPr txBox="1"/>
          <p:nvPr/>
        </p:nvSpPr>
        <p:spPr>
          <a:xfrm>
            <a:off x="5458046" y="2188534"/>
            <a:ext cx="2867243"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Community input: Stroke survivors, close friends and families help shaping what works best.</a:t>
            </a:r>
          </a:p>
        </p:txBody>
      </p:sp>
      <p:pic>
        <p:nvPicPr>
          <p:cNvPr id="26" name="Picture 25" descr="Heart Care Medical · Free image on Pixabay">
            <a:extLst>
              <a:ext uri="{FF2B5EF4-FFF2-40B4-BE49-F238E27FC236}">
                <a16:creationId xmlns:a16="http://schemas.microsoft.com/office/drawing/2014/main" xmlns="" id="{CE30C587-69E4-1005-E404-475B05A587D8}"/>
              </a:ext>
            </a:extLst>
          </p:cNvPr>
          <p:cNvPicPr>
            <a:picLocks noChangeAspect="1"/>
          </p:cNvPicPr>
          <p:nvPr/>
        </p:nvPicPr>
        <p:blipFill>
          <a:blip r:embed="rId8"/>
          <a:stretch>
            <a:fillRect/>
          </a:stretch>
        </p:blipFill>
        <p:spPr>
          <a:xfrm>
            <a:off x="5181884" y="847945"/>
            <a:ext cx="2669979" cy="1050855"/>
          </a:xfrm>
          <a:prstGeom prst="rect">
            <a:avLst/>
          </a:prstGeom>
        </p:spPr>
      </p:pic>
      <p:sp>
        <p:nvSpPr>
          <p:cNvPr id="27" name="TextBox 26">
            <a:extLst>
              <a:ext uri="{FF2B5EF4-FFF2-40B4-BE49-F238E27FC236}">
                <a16:creationId xmlns:a16="http://schemas.microsoft.com/office/drawing/2014/main" xmlns="" id="{A9BE4D6F-4A2C-B121-6045-7B0424FF17E8}"/>
              </a:ext>
            </a:extLst>
          </p:cNvPr>
          <p:cNvSpPr txBox="1"/>
          <p:nvPr/>
        </p:nvSpPr>
        <p:spPr>
          <a:xfrm>
            <a:off x="4412513" y="4137837"/>
            <a:ext cx="3646965"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t>Physiotherapist: supports stroke recovery by guiding the body to relearn movement, build strength, and restore balance trough exercises.(Nichols,2022)</a:t>
            </a:r>
          </a:p>
        </p:txBody>
      </p:sp>
      <p:pic>
        <p:nvPicPr>
          <p:cNvPr id="3" name="Picture 2" descr="A close-up of a stethoscope&#10;&#10;AI-generated content may be incorrect.">
            <a:extLst>
              <a:ext uri="{FF2B5EF4-FFF2-40B4-BE49-F238E27FC236}">
                <a16:creationId xmlns:a16="http://schemas.microsoft.com/office/drawing/2014/main" xmlns="" id="{D4DDDAAC-A5E3-408E-12CD-41E8D2A717ED}"/>
              </a:ext>
            </a:extLst>
          </p:cNvPr>
          <p:cNvPicPr>
            <a:picLocks noChangeAspect="1"/>
          </p:cNvPicPr>
          <p:nvPr/>
        </p:nvPicPr>
        <p:blipFill>
          <a:blip r:embed="rId9"/>
          <a:stretch>
            <a:fillRect/>
          </a:stretch>
        </p:blipFill>
        <p:spPr>
          <a:xfrm>
            <a:off x="829130" y="4329042"/>
            <a:ext cx="3311306" cy="1965740"/>
          </a:xfrm>
          <a:prstGeom prst="rect">
            <a:avLst/>
          </a:prstGeom>
        </p:spPr>
      </p:pic>
    </p:spTree>
    <p:extLst>
      <p:ext uri="{BB962C8B-B14F-4D97-AF65-F5344CB8AC3E}">
        <p14:creationId xmlns:p14="http://schemas.microsoft.com/office/powerpoint/2010/main" val="30453536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poster of a stroke symptoms&#10;&#10;AI-generated content may be incorrect.">
            <a:extLst>
              <a:ext uri="{FF2B5EF4-FFF2-40B4-BE49-F238E27FC236}">
                <a16:creationId xmlns:a16="http://schemas.microsoft.com/office/drawing/2014/main" xmlns="" id="{90E5D62D-085E-3DB2-7E79-3B5D26706E96}"/>
              </a:ext>
            </a:extLst>
          </p:cNvPr>
          <p:cNvPicPr>
            <a:picLocks noGrp="1" noChangeAspect="1"/>
          </p:cNvPicPr>
          <p:nvPr>
            <p:ph idx="1"/>
          </p:nvPr>
        </p:nvPicPr>
        <p:blipFill>
          <a:blip r:embed="rId2"/>
          <a:srcRect t="4907" b="4907"/>
          <a:stretch>
            <a:fillRect/>
          </a:stretch>
        </p:blipFill>
        <p:spPr>
          <a:xfrm>
            <a:off x="307775" y="261437"/>
            <a:ext cx="11543320" cy="6445560"/>
          </a:xfrm>
          <a:prstGeom prst="rect">
            <a:avLst/>
          </a:prstGeom>
        </p:spPr>
      </p:pic>
      <p:sp>
        <p:nvSpPr>
          <p:cNvPr id="6" name="TextBox 5">
            <a:extLst>
              <a:ext uri="{FF2B5EF4-FFF2-40B4-BE49-F238E27FC236}">
                <a16:creationId xmlns:a16="http://schemas.microsoft.com/office/drawing/2014/main" xmlns="" id="{4CBC39F8-F708-9CDC-C684-F7F1DBBC4F6E}"/>
              </a:ext>
            </a:extLst>
          </p:cNvPr>
          <p:cNvSpPr txBox="1"/>
          <p:nvPr/>
        </p:nvSpPr>
        <p:spPr>
          <a:xfrm>
            <a:off x="3049588" y="3684588"/>
            <a:ext cx="8788400" cy="317500"/>
          </a:xfrm>
          <a:prstGeom prst="rect">
            <a:avLst/>
          </a:prstGeom>
        </p:spPr>
        <p:txBody>
          <a:bodyPr>
            <a:normAutofit/>
          </a:bodyPr>
          <a:lstStyle/>
          <a:p>
            <a:pPr>
              <a:lnSpc>
                <a:spcPct val="90000"/>
              </a:lnSpc>
              <a:spcAft>
                <a:spcPts val="600"/>
              </a:spcAft>
            </a:pPr>
            <a:r>
              <a:rPr lang="en-US" sz="1700"/>
              <a:t>ThePhoto by PhotoAuthor is licensed under CCYYSA.</a:t>
            </a:r>
          </a:p>
        </p:txBody>
      </p:sp>
    </p:spTree>
    <p:extLst>
      <p:ext uri="{BB962C8B-B14F-4D97-AF65-F5344CB8AC3E}">
        <p14:creationId xmlns:p14="http://schemas.microsoft.com/office/powerpoint/2010/main" val="13195903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Hands holding a heart shaped object&#10;&#10;AI-generated content may be incorrect.">
            <a:extLst>
              <a:ext uri="{FF2B5EF4-FFF2-40B4-BE49-F238E27FC236}">
                <a16:creationId xmlns:a16="http://schemas.microsoft.com/office/drawing/2014/main" xmlns="" id="{75A21520-F131-2BBE-93A1-60FF2BD06E23}"/>
              </a:ext>
            </a:extLst>
          </p:cNvPr>
          <p:cNvPicPr>
            <a:picLocks noChangeAspect="1"/>
          </p:cNvPicPr>
          <p:nvPr/>
        </p:nvPicPr>
        <p:blipFill>
          <a:blip r:embed="rId2"/>
          <a:srcRect t="7488" r="-1" b="8221"/>
          <a:stretch>
            <a:fillRect/>
          </a:stretch>
        </p:blipFill>
        <p:spPr>
          <a:xfrm>
            <a:off x="20" y="10"/>
            <a:ext cx="12188932" cy="6857990"/>
          </a:xfrm>
          <a:prstGeom prst="rect">
            <a:avLst/>
          </a:prstGeom>
        </p:spPr>
      </p:pic>
      <p:sp>
        <p:nvSpPr>
          <p:cNvPr id="2" name="Title 1">
            <a:extLst>
              <a:ext uri="{FF2B5EF4-FFF2-40B4-BE49-F238E27FC236}">
                <a16:creationId xmlns:a16="http://schemas.microsoft.com/office/drawing/2014/main" xmlns="" id="{CBD6F6FA-1852-205A-6530-FB930E8160A5}"/>
              </a:ext>
            </a:extLst>
          </p:cNvPr>
          <p:cNvSpPr>
            <a:spLocks noGrp="1"/>
          </p:cNvSpPr>
          <p:nvPr>
            <p:ph type="ctrTitle"/>
          </p:nvPr>
        </p:nvSpPr>
        <p:spPr>
          <a:xfrm>
            <a:off x="1524000" y="4416721"/>
            <a:ext cx="9905999" cy="1417706"/>
          </a:xfrm>
        </p:spPr>
        <p:txBody>
          <a:bodyPr>
            <a:normAutofit/>
          </a:bodyPr>
          <a:lstStyle/>
          <a:p>
            <a:pPr algn="ctr"/>
            <a:r>
              <a:rPr lang="en-GB" sz="3400" b="0">
                <a:solidFill>
                  <a:schemeClr val="bg1"/>
                </a:solidFill>
                <a:latin typeface="Broadway"/>
                <a:ea typeface="Calibri"/>
                <a:cs typeface="Calibri"/>
              </a:rPr>
              <a:t>Remember you are strong , you</a:t>
            </a:r>
            <a:r>
              <a:rPr lang="en-GB" sz="3400" b="0">
                <a:latin typeface="Broadway"/>
                <a:ea typeface="Calibri"/>
                <a:cs typeface="Calibri"/>
              </a:rPr>
              <a:t/>
            </a:r>
            <a:br>
              <a:rPr lang="en-GB" sz="3400" b="0">
                <a:latin typeface="Broadway"/>
                <a:ea typeface="Calibri"/>
                <a:cs typeface="Calibri"/>
              </a:rPr>
            </a:br>
            <a:r>
              <a:rPr lang="en-GB" sz="3400" b="0">
                <a:solidFill>
                  <a:schemeClr val="bg1"/>
                </a:solidFill>
                <a:latin typeface="Broadway"/>
                <a:ea typeface="Calibri"/>
                <a:cs typeface="Calibri"/>
              </a:rPr>
              <a:t> are loved , and you can do this</a:t>
            </a:r>
            <a:r>
              <a:rPr lang="en-GB" sz="3400">
                <a:solidFill>
                  <a:schemeClr val="bg1"/>
                </a:solidFill>
                <a:latin typeface="Gill Sans Nova"/>
                <a:ea typeface="Calibri"/>
                <a:cs typeface="Calibri"/>
              </a:rPr>
              <a:t> ...</a:t>
            </a:r>
          </a:p>
        </p:txBody>
      </p:sp>
      <p:sp>
        <p:nvSpPr>
          <p:cNvPr id="3" name="Content Placeholder 2">
            <a:extLst>
              <a:ext uri="{FF2B5EF4-FFF2-40B4-BE49-F238E27FC236}">
                <a16:creationId xmlns:a16="http://schemas.microsoft.com/office/drawing/2014/main" xmlns="" id="{5389EFE5-01E0-4417-2595-074FC5EBD838}"/>
              </a:ext>
            </a:extLst>
          </p:cNvPr>
          <p:cNvSpPr>
            <a:spLocks noGrp="1"/>
          </p:cNvSpPr>
          <p:nvPr>
            <p:ph type="subTitle" idx="1"/>
          </p:nvPr>
        </p:nvSpPr>
        <p:spPr>
          <a:xfrm>
            <a:off x="1524000" y="5995692"/>
            <a:ext cx="9144000" cy="592358"/>
          </a:xfrm>
        </p:spPr>
        <p:txBody>
          <a:bodyPr vert="horz" lIns="91440" tIns="45720" rIns="91440" bIns="45720" rtlCol="0" anchor="t">
            <a:normAutofit/>
          </a:bodyPr>
          <a:lstStyle/>
          <a:p>
            <a:pPr algn="ctr"/>
            <a:r>
              <a:rPr lang="en-GB">
                <a:solidFill>
                  <a:schemeClr val="bg1"/>
                </a:solidFill>
                <a:latin typeface="Mystical Woods Rough Script"/>
              </a:rPr>
              <a:t>Our team.</a:t>
            </a:r>
          </a:p>
        </p:txBody>
      </p:sp>
    </p:spTree>
    <p:extLst>
      <p:ext uri="{BB962C8B-B14F-4D97-AF65-F5344CB8AC3E}">
        <p14:creationId xmlns:p14="http://schemas.microsoft.com/office/powerpoint/2010/main" val="18193244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AE3C1E3-D070-B907-A477-C8FBC4348770}"/>
              </a:ext>
            </a:extLst>
          </p:cNvPr>
          <p:cNvSpPr>
            <a:spLocks noGrp="1"/>
          </p:cNvSpPr>
          <p:nvPr>
            <p:ph type="title"/>
          </p:nvPr>
        </p:nvSpPr>
        <p:spPr/>
        <p:txBody>
          <a:bodyPr>
            <a:normAutofit/>
          </a:bodyPr>
          <a:lstStyle/>
          <a:p>
            <a:r>
              <a:rPr lang="en-GB" sz="2000"/>
              <a:t>References: </a:t>
            </a:r>
            <a:br>
              <a:rPr lang="en-GB" sz="2000"/>
            </a:br>
            <a:r>
              <a:rPr lang="en-GB" sz="2000"/>
              <a:t/>
            </a:r>
            <a:br>
              <a:rPr lang="en-GB" sz="2000"/>
            </a:br>
            <a:endParaRPr lang="en-GB" sz="2000"/>
          </a:p>
        </p:txBody>
      </p:sp>
      <p:sp>
        <p:nvSpPr>
          <p:cNvPr id="3" name="Content Placeholder 2">
            <a:extLst>
              <a:ext uri="{FF2B5EF4-FFF2-40B4-BE49-F238E27FC236}">
                <a16:creationId xmlns:a16="http://schemas.microsoft.com/office/drawing/2014/main" xmlns="" id="{10DC6B4B-80AC-0FD3-EBF4-47E1FB4CB62D}"/>
              </a:ext>
            </a:extLst>
          </p:cNvPr>
          <p:cNvSpPr>
            <a:spLocks noGrp="1"/>
          </p:cNvSpPr>
          <p:nvPr>
            <p:ph idx="1"/>
          </p:nvPr>
        </p:nvSpPr>
        <p:spPr>
          <a:xfrm>
            <a:off x="828040" y="911225"/>
            <a:ext cx="10515600" cy="4351338"/>
          </a:xfrm>
        </p:spPr>
        <p:txBody>
          <a:bodyPr vert="horz" lIns="91440" tIns="45720" rIns="91440" bIns="45720" rtlCol="0" anchor="t">
            <a:normAutofit fontScale="85000" lnSpcReduction="20000"/>
          </a:bodyPr>
          <a:lstStyle/>
          <a:p>
            <a:pPr marL="0" indent="0">
              <a:buNone/>
            </a:pPr>
            <a:endParaRPr lang="en-GB" sz="1800"/>
          </a:p>
          <a:p>
            <a:pPr marL="0" indent="0">
              <a:buNone/>
            </a:pPr>
            <a:r>
              <a:rPr lang="en-GB" sz="1800"/>
              <a:t>Stroke Association</a:t>
            </a:r>
          </a:p>
          <a:p>
            <a:pPr marL="0" indent="0">
              <a:buNone/>
            </a:pPr>
            <a:r>
              <a:rPr lang="en-GB" sz="1800">
                <a:hlinkClick r:id="rId2"/>
              </a:rPr>
              <a:t>https://www.stroke.org.uk</a:t>
            </a:r>
            <a:endParaRPr lang="en-GB" sz="1800"/>
          </a:p>
          <a:p>
            <a:pPr marL="0" indent="0">
              <a:buNone/>
            </a:pPr>
            <a:r>
              <a:rPr lang="en-GB" sz="1800"/>
              <a:t>BUPA UK</a:t>
            </a:r>
          </a:p>
          <a:p>
            <a:pPr marL="0" indent="0">
              <a:buNone/>
            </a:pPr>
            <a:r>
              <a:rPr lang="en-GB" sz="1800">
                <a:hlinkClick r:id="rId3"/>
              </a:rPr>
              <a:t>http://www.bupa.co.uk</a:t>
            </a:r>
            <a:endParaRPr lang="en-GB" sz="1800"/>
          </a:p>
          <a:p>
            <a:pPr marL="0" indent="0">
              <a:buNone/>
            </a:pPr>
            <a:r>
              <a:rPr lang="en-GB" sz="1800"/>
              <a:t>BRAIN.Q Team</a:t>
            </a:r>
          </a:p>
          <a:p>
            <a:pPr marL="0" indent="0">
              <a:buNone/>
            </a:pPr>
            <a:r>
              <a:rPr lang="en-GB" sz="1800">
                <a:hlinkClick r:id="rId4"/>
              </a:rPr>
              <a:t>https://brainqtech.com</a:t>
            </a:r>
            <a:r>
              <a:rPr lang="en-GB" sz="1800"/>
              <a:t> </a:t>
            </a:r>
          </a:p>
          <a:p>
            <a:pPr marL="0" indent="0">
              <a:buNone/>
            </a:pPr>
            <a:r>
              <a:rPr lang="en-GB" sz="1800">
                <a:ea typeface="Calibri Light" panose="020F0302020204030204"/>
                <a:cs typeface="Calibri Light" panose="020F0302020204030204"/>
              </a:rPr>
              <a:t>NHS, nhs.uk</a:t>
            </a:r>
          </a:p>
          <a:p>
            <a:pPr marL="0" indent="0">
              <a:buNone/>
            </a:pPr>
            <a:r>
              <a:rPr lang="en-GB" sz="1800">
                <a:ea typeface="Calibri Light" panose="020F0302020204030204"/>
                <a:cs typeface="Calibri Light" panose="020F0302020204030204"/>
                <a:hlinkClick r:id="rId5"/>
              </a:rPr>
              <a:t>https://www.nhs.uk</a:t>
            </a:r>
            <a:endParaRPr lang="en-GB" sz="1800">
              <a:ea typeface="Calibri Light" panose="020F0302020204030204"/>
              <a:cs typeface="Calibri Light" panose="020F0302020204030204"/>
            </a:endParaRPr>
          </a:p>
          <a:p>
            <a:pPr marL="0" indent="0">
              <a:buNone/>
            </a:pPr>
            <a:r>
              <a:rPr lang="en-GB" sz="1800">
                <a:ea typeface="Calibri Light" panose="020F0302020204030204"/>
                <a:cs typeface="Calibri Light" panose="020F0302020204030204"/>
              </a:rPr>
              <a:t>Different Strokes Charity </a:t>
            </a:r>
          </a:p>
          <a:p>
            <a:pPr marL="0" indent="0">
              <a:buNone/>
            </a:pPr>
            <a:r>
              <a:rPr lang="en-GB" sz="1800">
                <a:ea typeface="Calibri Light" panose="020F0302020204030204"/>
                <a:cs typeface="Calibri Light" panose="020F0302020204030204"/>
              </a:rPr>
              <a:t>https://differentstrokes.co.uk </a:t>
            </a:r>
          </a:p>
          <a:p>
            <a:pPr marL="0" indent="0">
              <a:buNone/>
            </a:pPr>
            <a:r>
              <a:rPr lang="en-GB" sz="1800">
                <a:ea typeface="Calibri Light" panose="020F0302020204030204"/>
                <a:cs typeface="Calibri Light" panose="020F0302020204030204"/>
              </a:rPr>
              <a:t>Think Ahead Stroke </a:t>
            </a:r>
          </a:p>
          <a:p>
            <a:pPr marL="0" indent="0">
              <a:buNone/>
            </a:pPr>
            <a:r>
              <a:rPr lang="en-GB" sz="1800">
                <a:ea typeface="Calibri Light" panose="020F0302020204030204"/>
                <a:cs typeface="Calibri Light" panose="020F0302020204030204"/>
              </a:rPr>
              <a:t>https://www.think-ahead.org.uk  </a:t>
            </a:r>
          </a:p>
          <a:p>
            <a:pPr marL="0" indent="0">
              <a:buNone/>
            </a:pPr>
            <a:r>
              <a:rPr lang="en-GB" sz="1800">
                <a:ea typeface="Calibri Light" panose="020F0302020204030204"/>
                <a:cs typeface="Calibri Light" panose="020F0302020204030204"/>
              </a:rPr>
              <a:t>GOV.UK </a:t>
            </a:r>
          </a:p>
          <a:p>
            <a:pPr marL="0" indent="0">
              <a:buNone/>
            </a:pPr>
            <a:endParaRPr lang="en-GB" sz="1800">
              <a:ea typeface="Calibri Light" panose="020F0302020204030204"/>
              <a:cs typeface="Calibri Light" panose="020F0302020204030204"/>
            </a:endParaRPr>
          </a:p>
          <a:p>
            <a:pPr marL="0" indent="0">
              <a:buNone/>
            </a:pPr>
            <a:endParaRPr lang="en-GB" sz="1800">
              <a:ea typeface="Calibri Light" panose="020F0302020204030204"/>
              <a:cs typeface="Calibri Light" panose="020F0302020204030204"/>
            </a:endParaRPr>
          </a:p>
          <a:p>
            <a:pPr marL="0" indent="0">
              <a:buNone/>
            </a:pPr>
            <a:endParaRPr lang="en-GB" sz="1800">
              <a:ea typeface="Calibri Light" panose="020F0302020204030204"/>
              <a:cs typeface="Calibri Light" panose="020F0302020204030204"/>
            </a:endParaRPr>
          </a:p>
        </p:txBody>
      </p:sp>
    </p:spTree>
    <p:extLst>
      <p:ext uri="{BB962C8B-B14F-4D97-AF65-F5344CB8AC3E}">
        <p14:creationId xmlns:p14="http://schemas.microsoft.com/office/powerpoint/2010/main" val="1741818992"/>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xmlns="" name="Metropolitan" id="{4C5440D6-04D2-4954-96CF-F251137069B2}" vid="{79CFCA13-9412-4290-BB4B-85112F88857B}"/>
    </a:ext>
  </a:extLst>
</a:theme>
</file>

<file path=docProps/app.xml><?xml version="1.0" encoding="utf-8"?>
<Properties xmlns="http://schemas.openxmlformats.org/officeDocument/2006/extended-properties" xmlns:vt="http://schemas.openxmlformats.org/officeDocument/2006/docPropsVTypes">
  <Template>office theme</Template>
  <TotalTime>0</TotalTime>
  <Words>947</Words>
  <Application>Microsoft Office PowerPoint</Application>
  <PresentationFormat>Custom</PresentationFormat>
  <Paragraphs>154</Paragraphs>
  <Slides>18</Slides>
  <Notes>0</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Metropolitan</vt:lpstr>
      <vt:lpstr>          Case study 4            STROKE    Tania Begum   2441716    Romana Sucha       2442958  Ritah Nabuuma    2442765  Keith Dixon     2439121  Rozalia-Alexandra Miulet      2436095</vt:lpstr>
      <vt:lpstr>Greenacres community centre    Support for local patients after stroke and their families.  </vt:lpstr>
      <vt:lpstr>PowerPoint Presentation</vt:lpstr>
      <vt:lpstr>PowerPoint Presentation</vt:lpstr>
      <vt:lpstr>PowerPoint Presentation</vt:lpstr>
      <vt:lpstr> </vt:lpstr>
      <vt:lpstr>Intensive rehabilitation focus </vt:lpstr>
      <vt:lpstr>Needs assessment and Your Care Plan</vt:lpstr>
      <vt:lpstr>What is a Stroke disease?</vt:lpstr>
      <vt:lpstr>Factors influencing health and wellbeing in the UK. Focus on stroke causes and incidence </vt:lpstr>
      <vt:lpstr>Causes and risk factors of stroke in UK.</vt:lpstr>
      <vt:lpstr>      </vt:lpstr>
      <vt:lpstr>PowerPoint Presentation</vt:lpstr>
      <vt:lpstr>Initiative supporting individuals recovering from stroke</vt:lpstr>
      <vt:lpstr>PowerPoint Presentation</vt:lpstr>
      <vt:lpstr>PowerPoint Presentation</vt:lpstr>
      <vt:lpstr>Remember you are strong , you  are loved , and you can do this ...</vt:lpstr>
      <vt:lpstr>References: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Case study 4            STROKE    Tania Begum   2441716    Romana Sucha       2442958  Ritah Nabuuma    2442765  Keith Dixon     2439121  Rozalia-Alexandra Miulet      2436095</dc:title>
  <dc:creator>fcbcbc</dc:creator>
  <cp:lastModifiedBy>fcbcbc</cp:lastModifiedBy>
  <cp:revision>111</cp:revision>
  <dcterms:created xsi:type="dcterms:W3CDTF">2025-10-11T19:56:40Z</dcterms:created>
  <dcterms:modified xsi:type="dcterms:W3CDTF">2025-11-08T17:05:33Z</dcterms:modified>
</cp:coreProperties>
</file>