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1"/>
  </p:notesMasterIdLst>
  <p:sldIdLst>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0ABB5D-D7FA-201B-7ABE-9EDB561C7A3F}" v="169" dt="2022-05-06T08:58:00.5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varScale="1">
        <p:scale>
          <a:sx n="114" d="100"/>
          <a:sy n="114" d="100"/>
        </p:scale>
        <p:origin x="36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2084DA-F4A2-45CE-8B7C-9DBE120E6C3B}" type="datetimeFigureOut">
              <a:rPr lang="en-GB" smtClean="0"/>
              <a:t>09/05/2022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2121E3-7E6F-457E-8230-E449D39E5662}" type="slidenum">
              <a:rPr lang="en-GB" smtClean="0"/>
              <a:t>‹#›</a:t>
            </a:fld>
            <a:endParaRPr lang="en-GB"/>
          </a:p>
        </p:txBody>
      </p:sp>
    </p:spTree>
    <p:extLst>
      <p:ext uri="{BB962C8B-B14F-4D97-AF65-F5344CB8AC3E}">
        <p14:creationId xmlns:p14="http://schemas.microsoft.com/office/powerpoint/2010/main" val="13922938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716DE5E-6C38-4BD2-8DE0-155D40424010}" type="slidenum">
              <a:rPr lang="en-US" altLang="en-US" smtClean="0"/>
              <a:pPr fontAlgn="base">
                <a:spcBef>
                  <a:spcPct val="0"/>
                </a:spcBef>
                <a:spcAft>
                  <a:spcPct val="0"/>
                </a:spcAft>
              </a:pPr>
              <a:t>3</a:t>
            </a:fld>
            <a:endParaRPr lang="en-US" altLang="en-US"/>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z="2000"/>
              <a:t>Practitioners have considerable power derived from legislation</a:t>
            </a:r>
          </a:p>
          <a:p>
            <a:pPr eaLnBrk="1" hangingPunct="1"/>
            <a:endParaRPr lang="en-US" altLang="en-US" sz="2000"/>
          </a:p>
          <a:p>
            <a:pPr eaLnBrk="1" hangingPunct="1"/>
            <a:r>
              <a:rPr lang="en-US" altLang="en-US" sz="2000"/>
              <a:t>Practitioners make difficult professional judgments</a:t>
            </a:r>
          </a:p>
        </p:txBody>
      </p:sp>
    </p:spTree>
    <p:extLst>
      <p:ext uri="{BB962C8B-B14F-4D97-AF65-F5344CB8AC3E}">
        <p14:creationId xmlns:p14="http://schemas.microsoft.com/office/powerpoint/2010/main" val="27896751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C8D2A4BC-E429-4EF2-8841-EDB40A9CCE43}" type="slidenum">
              <a:rPr lang="en-US" altLang="en-US" smtClean="0"/>
              <a:pPr fontAlgn="base">
                <a:spcBef>
                  <a:spcPct val="0"/>
                </a:spcBef>
                <a:spcAft>
                  <a:spcPct val="0"/>
                </a:spcAft>
              </a:pPr>
              <a:t>4</a:t>
            </a:fld>
            <a:endParaRPr lang="en-US" altLang="en-US"/>
          </a:p>
        </p:txBody>
      </p:sp>
      <p:sp>
        <p:nvSpPr>
          <p:cNvPr id="460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Tree>
    <p:extLst>
      <p:ext uri="{BB962C8B-B14F-4D97-AF65-F5344CB8AC3E}">
        <p14:creationId xmlns:p14="http://schemas.microsoft.com/office/powerpoint/2010/main" val="2464931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07698E4E-C93E-43F9-9A6D-E2C22DCE79F6}" type="slidenum">
              <a:rPr lang="en-US" altLang="en-US" smtClean="0"/>
              <a:pPr fontAlgn="base">
                <a:spcBef>
                  <a:spcPct val="0"/>
                </a:spcBef>
                <a:spcAft>
                  <a:spcPct val="0"/>
                </a:spcAft>
              </a:pPr>
              <a:t>5</a:t>
            </a:fld>
            <a:endParaRPr lang="en-US" altLang="en-US"/>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Rectangle 3"/>
          <p:cNvSpPr>
            <a:spLocks noGrp="1" noChangeArrowheads="1"/>
          </p:cNvSpPr>
          <p:nvPr>
            <p:ph type="body" idx="1"/>
          </p:nvPr>
        </p:nvSpPr>
        <p:spPr/>
        <p:txBody>
          <a:bodyPr/>
          <a:lstStyle/>
          <a:p>
            <a:pPr eaLnBrk="1" hangingPunct="1">
              <a:defRPr/>
            </a:pPr>
            <a:r>
              <a:rPr lang="en-US" sz="1600" dirty="0"/>
              <a:t>Challenge political and philosophical aspects of procedures and policies ----- attempt to shape future policy and practice</a:t>
            </a:r>
          </a:p>
          <a:p>
            <a:pPr eaLnBrk="1" hangingPunct="1">
              <a:defRPr/>
            </a:pPr>
            <a:endParaRPr lang="en-US" sz="1600" dirty="0"/>
          </a:p>
          <a:p>
            <a:pPr eaLnBrk="1" hangingPunct="1">
              <a:defRPr/>
            </a:pPr>
            <a:r>
              <a:rPr lang="en-US" sz="1600" dirty="0"/>
              <a:t>Value engaging children in reflecting   ----- helping them to develop an insight into their world  ------ takes the rights of young children seriously</a:t>
            </a:r>
          </a:p>
          <a:p>
            <a:pPr eaLnBrk="1" hangingPunct="1">
              <a:defRPr/>
            </a:pPr>
            <a:endParaRPr lang="en-US" sz="1600" dirty="0"/>
          </a:p>
          <a:p>
            <a:pPr marL="514350" indent="-514350" eaLnBrk="1" hangingPunct="1">
              <a:buFont typeface="+mj-lt"/>
              <a:buAutoNum type="arabicPeriod"/>
              <a:defRPr/>
            </a:pPr>
            <a:r>
              <a:rPr lang="en-GB" sz="1600" dirty="0"/>
              <a:t>Developing the skills of a reflective practitioner</a:t>
            </a:r>
          </a:p>
          <a:p>
            <a:pPr marL="514350" indent="-514350" eaLnBrk="1" hangingPunct="1">
              <a:buFont typeface="+mj-lt"/>
              <a:buAutoNum type="arabicPeriod"/>
              <a:defRPr/>
            </a:pPr>
            <a:r>
              <a:rPr lang="en-GB" sz="1600" dirty="0"/>
              <a:t>Developing critical thinking skills</a:t>
            </a:r>
          </a:p>
          <a:p>
            <a:pPr marL="514350" indent="-514350" eaLnBrk="1" hangingPunct="1">
              <a:buFont typeface="+mj-lt"/>
              <a:buAutoNum type="arabicPeriod"/>
              <a:defRPr/>
            </a:pPr>
            <a:r>
              <a:rPr lang="en-GB" sz="1600" dirty="0"/>
              <a:t>Learning from observing other people’s practice</a:t>
            </a:r>
          </a:p>
          <a:p>
            <a:pPr marL="514350" indent="-514350" eaLnBrk="1" hangingPunct="1">
              <a:buFont typeface="+mj-lt"/>
              <a:buAutoNum type="arabicPeriod"/>
              <a:defRPr/>
            </a:pPr>
            <a:r>
              <a:rPr lang="en-GB" sz="1600" dirty="0"/>
              <a:t>Learning through doing</a:t>
            </a:r>
          </a:p>
          <a:p>
            <a:pPr marL="514350" indent="-514350" eaLnBrk="1" hangingPunct="1">
              <a:buFont typeface="+mj-lt"/>
              <a:buAutoNum type="arabicPeriod"/>
              <a:defRPr/>
            </a:pPr>
            <a:r>
              <a:rPr lang="en-GB" sz="1600" dirty="0"/>
              <a:t>Managing diversity and uncertainty </a:t>
            </a:r>
            <a:endParaRPr lang="en-US" sz="1600" dirty="0"/>
          </a:p>
        </p:txBody>
      </p:sp>
    </p:spTree>
    <p:extLst>
      <p:ext uri="{BB962C8B-B14F-4D97-AF65-F5344CB8AC3E}">
        <p14:creationId xmlns:p14="http://schemas.microsoft.com/office/powerpoint/2010/main" val="2310698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1.First, practitioners have a concrete experience. This means experiencing something new for the first time in the classroom. The experience should be an active one, used to test out new ideas and teaching methods.</a:t>
            </a:r>
            <a:br>
              <a:rPr lang="en-GB" altLang="en-US"/>
            </a:br>
            <a:r>
              <a:rPr lang="en-GB" altLang="en-US"/>
              <a:t>This is followed by…</a:t>
            </a:r>
          </a:p>
          <a:p>
            <a:endParaRPr lang="en-GB" altLang="en-US"/>
          </a:p>
          <a:p>
            <a:r>
              <a:rPr lang="en-GB" altLang="en-US"/>
              <a:t>2.Observation of the concrete experience, then reflecting on the experience. Here practitioners should consider the strengths of the experience and areas of development. Practitioners need to form an understanding of what helped students’ learning and what hindered it.</a:t>
            </a:r>
            <a:br>
              <a:rPr lang="en-GB" altLang="en-US"/>
            </a:br>
            <a:r>
              <a:rPr lang="en-GB" altLang="en-US"/>
              <a:t>This should lead to…</a:t>
            </a:r>
          </a:p>
          <a:p>
            <a:endParaRPr lang="en-GB" altLang="en-US"/>
          </a:p>
          <a:p>
            <a:r>
              <a:rPr lang="en-GB" altLang="en-US"/>
              <a:t>3.The formation of abstract concepts. The practitioner needs to make sense of what has happened. They should do this through making links between what they have done, what they already know and what they need to learn. The practitioner should draw on ideas from research and textbooks to help support development and understanding. They could also draw on support from other colleagues and their previous knowledge. Practitioners should modify their ideas or devise new approaches, based on what they have learnt from their observations and wider research.</a:t>
            </a:r>
          </a:p>
          <a:p>
            <a:br>
              <a:rPr lang="en-GB" altLang="en-US"/>
            </a:br>
            <a:r>
              <a:rPr lang="en-GB" altLang="en-US"/>
              <a:t>4.The final stage of this cycle is when…</a:t>
            </a:r>
          </a:p>
          <a:p>
            <a:r>
              <a:rPr lang="en-GB" altLang="en-US"/>
              <a:t>The practitioner considers how they are going to put what they have learnt into practice. The practitioner’s abstract concepts are made concrete as they use these to test ideas in future situations, resulting in new experiences. The ideas from the observations and conceptualisations are made into active experimentation as they are implemented into future teaching. The cycle is then repeated on this new method.</a:t>
            </a:r>
          </a:p>
          <a:p>
            <a:pPr eaLnBrk="1" hangingPunct="1"/>
            <a:endParaRPr lang="en-GB" altLang="en-US"/>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83C763D-2D72-418B-9BDA-14912064893D}" type="slidenum">
              <a:rPr lang="en-US" altLang="en-US" smtClean="0"/>
              <a:pPr fontAlgn="base">
                <a:spcBef>
                  <a:spcPct val="0"/>
                </a:spcBef>
                <a:spcAft>
                  <a:spcPct val="0"/>
                </a:spcAft>
              </a:pPr>
              <a:t>7</a:t>
            </a:fld>
            <a:endParaRPr lang="en-US" altLang="en-US"/>
          </a:p>
        </p:txBody>
      </p:sp>
    </p:spTree>
    <p:extLst>
      <p:ext uri="{BB962C8B-B14F-4D97-AF65-F5344CB8AC3E}">
        <p14:creationId xmlns:p14="http://schemas.microsoft.com/office/powerpoint/2010/main" val="35989072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028899DD-2234-4879-9AAF-4820C2C72DA6}" type="slidenum">
              <a:rPr lang="en-US" altLang="en-US" smtClean="0"/>
              <a:pPr fontAlgn="base">
                <a:spcBef>
                  <a:spcPct val="0"/>
                </a:spcBef>
                <a:spcAft>
                  <a:spcPct val="0"/>
                </a:spcAft>
              </a:pPr>
              <a:t>8</a:t>
            </a:fld>
            <a:endParaRPr lang="en-US" altLang="en-US"/>
          </a:p>
        </p:txBody>
      </p:sp>
    </p:spTree>
    <p:extLst>
      <p:ext uri="{BB962C8B-B14F-4D97-AF65-F5344CB8AC3E}">
        <p14:creationId xmlns:p14="http://schemas.microsoft.com/office/powerpoint/2010/main" val="1546576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52B90E24-B1DF-4AA3-B749-100CAAC8F0C8}" type="slidenum">
              <a:rPr lang="en-US" altLang="en-US" smtClean="0"/>
              <a:pPr fontAlgn="base">
                <a:spcBef>
                  <a:spcPct val="0"/>
                </a:spcBef>
                <a:spcAft>
                  <a:spcPct val="0"/>
                </a:spcAft>
              </a:pPr>
              <a:t>9</a:t>
            </a:fld>
            <a:endParaRPr lang="en-US" altLang="en-US"/>
          </a:p>
        </p:txBody>
      </p:sp>
    </p:spTree>
    <p:extLst>
      <p:ext uri="{BB962C8B-B14F-4D97-AF65-F5344CB8AC3E}">
        <p14:creationId xmlns:p14="http://schemas.microsoft.com/office/powerpoint/2010/main" val="1339991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The theoretical approach of reflection as a cyclical model was further developed by Gibbs (1998). This model is based on a six-stage approach, leading from a description of the experience through to conclusions and considerations for future events. While most of the core principles are similar to Kolb’s, Gibbs' model is broken down further to encourage the teacher to reflect on their own thoughts and feelings.</a:t>
            </a:r>
          </a:p>
          <a:p>
            <a:r>
              <a:rPr lang="en-GB" altLang="en-US" dirty="0"/>
              <a:t>Gibbs' model is an effective tool to help you reflect after the experience, and is a useful model if you are new to reflection as it is broken down into clearly defined sections.</a:t>
            </a:r>
            <a:endParaRPr lang="en-GB" altLang="en-US" dirty="0">
              <a:cs typeface="Calibri"/>
            </a:endParaRPr>
          </a:p>
          <a:p>
            <a:br>
              <a:rPr lang="en-GB" altLang="en-US" dirty="0">
                <a:cs typeface="+mn-lt"/>
              </a:rPr>
            </a:br>
            <a:endParaRPr lang="en-GB" altLang="en-US"/>
          </a:p>
          <a:p>
            <a:endParaRPr lang="en-GB" altLang="en-US" dirty="0">
              <a:cs typeface="Calibri"/>
            </a:endParaRPr>
          </a:p>
          <a:p>
            <a:endParaRPr lang="en-GB" altLang="en-US" u="sng" dirty="0">
              <a:cs typeface="+mn-lt"/>
            </a:endParaRPr>
          </a:p>
          <a:p>
            <a:endParaRPr lang="en-GB" altLang="en-US" u="sng" dirty="0">
              <a:cs typeface="Calibri"/>
            </a:endParaRPr>
          </a:p>
          <a:p>
            <a:endParaRPr lang="en-GB" altLang="en-US">
              <a:cs typeface="+mn-lt"/>
            </a:endParaRPr>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774A6CA-DAFA-4A86-9CD7-F3BD977DCEA6}" type="slidenum">
              <a:rPr lang="en-US" altLang="en-US" smtClean="0"/>
              <a:pPr fontAlgn="base">
                <a:spcBef>
                  <a:spcPct val="0"/>
                </a:spcBef>
                <a:spcAft>
                  <a:spcPct val="0"/>
                </a:spcAft>
              </a:pPr>
              <a:t>10</a:t>
            </a:fld>
            <a:endParaRPr lang="en-US" altLang="en-US"/>
          </a:p>
        </p:txBody>
      </p:sp>
    </p:spTree>
    <p:extLst>
      <p:ext uri="{BB962C8B-B14F-4D97-AF65-F5344CB8AC3E}">
        <p14:creationId xmlns:p14="http://schemas.microsoft.com/office/powerpoint/2010/main" val="40441670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u="sng" dirty="0">
              <a:cs typeface="Calibri"/>
            </a:endParaRPr>
          </a:p>
        </p:txBody>
      </p:sp>
      <p:sp>
        <p:nvSpPr>
          <p:cNvPr id="4" name="Slide Number Placeholder 3"/>
          <p:cNvSpPr>
            <a:spLocks noGrp="1"/>
          </p:cNvSpPr>
          <p:nvPr>
            <p:ph type="sldNum" sz="quarter" idx="5"/>
          </p:nvPr>
        </p:nvSpPr>
        <p:spPr/>
        <p:txBody>
          <a:bodyPr/>
          <a:lstStyle/>
          <a:p>
            <a:fld id="{5C2121E3-7E6F-457E-8230-E449D39E5662}" type="slidenum">
              <a:rPr lang="en-GB" smtClean="0"/>
              <a:t>12</a:t>
            </a:fld>
            <a:endParaRPr lang="en-GB"/>
          </a:p>
        </p:txBody>
      </p:sp>
    </p:spTree>
    <p:extLst>
      <p:ext uri="{BB962C8B-B14F-4D97-AF65-F5344CB8AC3E}">
        <p14:creationId xmlns:p14="http://schemas.microsoft.com/office/powerpoint/2010/main" val="31892722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7CF9DB-13B9-475C-9B26-12143344AC19}" type="datetimeFigureOut">
              <a:rPr lang="en-GB" smtClean="0"/>
              <a:t>09/05/2022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7A97B3-60D4-438F-BAF8-C7EBF534ABD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7942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CF9DB-13B9-475C-9B26-12143344AC19}" type="datetimeFigureOut">
              <a:rPr lang="en-GB" smtClean="0"/>
              <a:t>09/05/2022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7A97B3-60D4-438F-BAF8-C7EBF534ABD0}" type="slidenum">
              <a:rPr lang="en-GB" smtClean="0"/>
              <a:t>‹#›</a:t>
            </a:fld>
            <a:endParaRPr lang="en-GB"/>
          </a:p>
        </p:txBody>
      </p:sp>
    </p:spTree>
    <p:extLst>
      <p:ext uri="{BB962C8B-B14F-4D97-AF65-F5344CB8AC3E}">
        <p14:creationId xmlns:p14="http://schemas.microsoft.com/office/powerpoint/2010/main" val="2113122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57CF9DB-13B9-475C-9B26-12143344AC19}" type="datetimeFigureOut">
              <a:rPr lang="en-GB" smtClean="0"/>
              <a:t>09/05/2022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7A97B3-60D4-438F-BAF8-C7EBF534ABD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638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7CF9DB-13B9-475C-9B26-12143344AC19}" type="datetimeFigureOut">
              <a:rPr lang="en-GB" smtClean="0"/>
              <a:t>09/05/2022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7A97B3-60D4-438F-BAF8-C7EBF534ABD0}" type="slidenum">
              <a:rPr lang="en-GB" smtClean="0"/>
              <a:t>‹#›</a:t>
            </a:fld>
            <a:endParaRPr lang="en-GB"/>
          </a:p>
        </p:txBody>
      </p:sp>
    </p:spTree>
    <p:extLst>
      <p:ext uri="{BB962C8B-B14F-4D97-AF65-F5344CB8AC3E}">
        <p14:creationId xmlns:p14="http://schemas.microsoft.com/office/powerpoint/2010/main" val="174701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7CF9DB-13B9-475C-9B26-12143344AC19}" type="datetimeFigureOut">
              <a:rPr lang="en-GB" smtClean="0"/>
              <a:t>09/05/2022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7A97B3-60D4-438F-BAF8-C7EBF534ABD0}" type="slidenum">
              <a:rPr lang="en-GB" smtClean="0"/>
              <a:t>‹#›</a:t>
            </a:fld>
            <a:endParaRPr lang="en-GB"/>
          </a:p>
        </p:txBody>
      </p:sp>
    </p:spTree>
    <p:extLst>
      <p:ext uri="{BB962C8B-B14F-4D97-AF65-F5344CB8AC3E}">
        <p14:creationId xmlns:p14="http://schemas.microsoft.com/office/powerpoint/2010/main" val="28161448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7CF9DB-13B9-475C-9B26-12143344AC19}" type="datetimeFigureOut">
              <a:rPr lang="en-GB" smtClean="0"/>
              <a:t>09/05/2022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7A97B3-60D4-438F-BAF8-C7EBF534ABD0}" type="slidenum">
              <a:rPr lang="en-GB" smtClean="0"/>
              <a:t>‹#›</a:t>
            </a:fld>
            <a:endParaRPr lang="en-GB"/>
          </a:p>
        </p:txBody>
      </p:sp>
    </p:spTree>
    <p:extLst>
      <p:ext uri="{BB962C8B-B14F-4D97-AF65-F5344CB8AC3E}">
        <p14:creationId xmlns:p14="http://schemas.microsoft.com/office/powerpoint/2010/main" val="3008266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57CF9DB-13B9-475C-9B26-12143344AC19}" type="datetimeFigureOut">
              <a:rPr lang="en-GB" smtClean="0"/>
              <a:t>09/05/2022</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CF7A97B3-60D4-438F-BAF8-C7EBF534ABD0}" type="slidenum">
              <a:rPr lang="en-GB" smtClean="0"/>
              <a:t>‹#›</a:t>
            </a:fld>
            <a:endParaRPr lang="en-GB"/>
          </a:p>
        </p:txBody>
      </p:sp>
    </p:spTree>
    <p:extLst>
      <p:ext uri="{BB962C8B-B14F-4D97-AF65-F5344CB8AC3E}">
        <p14:creationId xmlns:p14="http://schemas.microsoft.com/office/powerpoint/2010/main" val="512397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57CF9DB-13B9-475C-9B26-12143344AC19}" type="datetimeFigureOut">
              <a:rPr lang="en-GB" smtClean="0"/>
              <a:t>09/05/2022</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F7A97B3-60D4-438F-BAF8-C7EBF534ABD0}" type="slidenum">
              <a:rPr lang="en-GB" smtClean="0"/>
              <a:t>‹#›</a:t>
            </a:fld>
            <a:endParaRPr lang="en-GB"/>
          </a:p>
        </p:txBody>
      </p:sp>
    </p:spTree>
    <p:extLst>
      <p:ext uri="{BB962C8B-B14F-4D97-AF65-F5344CB8AC3E}">
        <p14:creationId xmlns:p14="http://schemas.microsoft.com/office/powerpoint/2010/main" val="31928814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57CF9DB-13B9-475C-9B26-12143344AC19}" type="datetimeFigureOut">
              <a:rPr lang="en-GB" smtClean="0"/>
              <a:t>09/05/2022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7A97B3-60D4-438F-BAF8-C7EBF534ABD0}" type="slidenum">
              <a:rPr lang="en-GB" smtClean="0"/>
              <a:t>‹#›</a:t>
            </a:fld>
            <a:endParaRPr lang="en-GB"/>
          </a:p>
        </p:txBody>
      </p:sp>
    </p:spTree>
    <p:extLst>
      <p:ext uri="{BB962C8B-B14F-4D97-AF65-F5344CB8AC3E}">
        <p14:creationId xmlns:p14="http://schemas.microsoft.com/office/powerpoint/2010/main" val="2356950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CF9DB-13B9-475C-9B26-12143344AC19}" type="datetimeFigureOut">
              <a:rPr lang="en-GB" smtClean="0"/>
              <a:t>09/05/2022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7A97B3-60D4-438F-BAF8-C7EBF534ABD0}" type="slidenum">
              <a:rPr lang="en-GB" smtClean="0"/>
              <a:t>‹#›</a:t>
            </a:fld>
            <a:endParaRPr lang="en-GB"/>
          </a:p>
        </p:txBody>
      </p:sp>
    </p:spTree>
    <p:extLst>
      <p:ext uri="{BB962C8B-B14F-4D97-AF65-F5344CB8AC3E}">
        <p14:creationId xmlns:p14="http://schemas.microsoft.com/office/powerpoint/2010/main" val="1893007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CF9DB-13B9-475C-9B26-12143344AC19}" type="datetimeFigureOut">
              <a:rPr lang="en-GB" smtClean="0"/>
              <a:t>09/05/2022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7A97B3-60D4-438F-BAF8-C7EBF534ABD0}" type="slidenum">
              <a:rPr lang="en-GB" smtClean="0"/>
              <a:t>‹#›</a:t>
            </a:fld>
            <a:endParaRPr lang="en-GB"/>
          </a:p>
        </p:txBody>
      </p:sp>
    </p:spTree>
    <p:extLst>
      <p:ext uri="{BB962C8B-B14F-4D97-AF65-F5344CB8AC3E}">
        <p14:creationId xmlns:p14="http://schemas.microsoft.com/office/powerpoint/2010/main" val="4058279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57CF9DB-13B9-475C-9B26-12143344AC19}" type="datetimeFigureOut">
              <a:rPr lang="en-GB" smtClean="0"/>
              <a:t>09/05/2022</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F7A97B3-60D4-438F-BAF8-C7EBF534ABD0}"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06366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46325" y="758826"/>
            <a:ext cx="7543800" cy="3565525"/>
          </a:xfrm>
        </p:spPr>
        <p:txBody>
          <a:bodyPr/>
          <a:lstStyle/>
          <a:p>
            <a:pPr>
              <a:defRPr/>
            </a:pPr>
            <a:r>
              <a:rPr lang="en-GB">
                <a:solidFill>
                  <a:schemeClr val="tx1">
                    <a:lumMod val="75000"/>
                    <a:lumOff val="25000"/>
                  </a:schemeClr>
                </a:solidFill>
              </a:rPr>
              <a:t>Reflective </a:t>
            </a:r>
            <a:r>
              <a:rPr lang="en-GB" dirty="0">
                <a:solidFill>
                  <a:schemeClr val="tx1">
                    <a:lumMod val="75000"/>
                    <a:lumOff val="25000"/>
                  </a:schemeClr>
                </a:solidFill>
              </a:rPr>
              <a:t>Writing</a:t>
            </a:r>
          </a:p>
        </p:txBody>
      </p:sp>
    </p:spTree>
    <p:extLst>
      <p:ext uri="{BB962C8B-B14F-4D97-AF65-F5344CB8AC3E}">
        <p14:creationId xmlns:p14="http://schemas.microsoft.com/office/powerpoint/2010/main" val="5068310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solidFill>
                  <a:schemeClr val="tx1">
                    <a:lumMod val="75000"/>
                    <a:lumOff val="25000"/>
                  </a:schemeClr>
                </a:solidFill>
              </a:rPr>
              <a:t>What is Reflective Practice?</a:t>
            </a:r>
            <a:endParaRPr lang="en-GB" dirty="0">
              <a:solidFill>
                <a:schemeClr val="tx1">
                  <a:lumMod val="75000"/>
                  <a:lumOff val="25000"/>
                </a:schemeClr>
              </a:solidFill>
            </a:endParaRPr>
          </a:p>
        </p:txBody>
      </p:sp>
      <p:sp>
        <p:nvSpPr>
          <p:cNvPr id="3" name="Content Placeholder 2"/>
          <p:cNvSpPr>
            <a:spLocks noGrp="1"/>
          </p:cNvSpPr>
          <p:nvPr>
            <p:ph sz="quarter" idx="1"/>
          </p:nvPr>
        </p:nvSpPr>
        <p:spPr/>
        <p:txBody>
          <a:bodyPr rtlCol="0">
            <a:normAutofit/>
          </a:bodyPr>
          <a:lstStyle/>
          <a:p>
            <a:pPr>
              <a:defRPr/>
            </a:pPr>
            <a:r>
              <a:rPr lang="en-US" sz="3600" dirty="0"/>
              <a:t>Taking the opportunity to think about  the work you are  doing, as you  do it , or after you have done it.</a:t>
            </a:r>
            <a:endParaRPr lang="en-GB" sz="3600" dirty="0"/>
          </a:p>
          <a:p>
            <a:pPr>
              <a:defRPr/>
            </a:pPr>
            <a:r>
              <a:rPr lang="en-US" sz="3600" dirty="0"/>
              <a:t>‘… looking back on an experience and making sense of it to identify what to do in the future.’</a:t>
            </a:r>
          </a:p>
          <a:p>
            <a:pPr>
              <a:lnSpc>
                <a:spcPct val="80000"/>
              </a:lnSpc>
              <a:buNone/>
              <a:defRPr/>
            </a:pPr>
            <a:endParaRPr lang="en-US" sz="3600" dirty="0"/>
          </a:p>
          <a:p>
            <a:pPr>
              <a:lnSpc>
                <a:spcPct val="80000"/>
              </a:lnSpc>
              <a:buNone/>
              <a:defRPr/>
            </a:pPr>
            <a:r>
              <a:rPr lang="en-US" sz="3600" dirty="0"/>
              <a:t>		(Drew and Bingham, 2001 p221)</a:t>
            </a:r>
          </a:p>
          <a:p>
            <a:pPr>
              <a:defRPr/>
            </a:pPr>
            <a:endParaRPr lang="en-GB" sz="3600" dirty="0"/>
          </a:p>
        </p:txBody>
      </p:sp>
    </p:spTree>
    <p:extLst>
      <p:ext uri="{BB962C8B-B14F-4D97-AF65-F5344CB8AC3E}">
        <p14:creationId xmlns:p14="http://schemas.microsoft.com/office/powerpoint/2010/main" val="37938212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a:defRPr/>
            </a:pPr>
            <a:r>
              <a:rPr lang="en-US" sz="4000" dirty="0"/>
              <a:t>Why should you be reflective practitioners?</a:t>
            </a:r>
          </a:p>
        </p:txBody>
      </p:sp>
      <p:sp>
        <p:nvSpPr>
          <p:cNvPr id="43011" name="Rectangle 3"/>
          <p:cNvSpPr>
            <a:spLocks noGrp="1" noChangeArrowheads="1"/>
          </p:cNvSpPr>
          <p:nvPr>
            <p:ph type="body" idx="1"/>
          </p:nvPr>
        </p:nvSpPr>
        <p:spPr/>
        <p:txBody>
          <a:bodyPr>
            <a:normAutofit lnSpcReduction="10000"/>
          </a:bodyPr>
          <a:lstStyle/>
          <a:p>
            <a:pPr eaLnBrk="1" hangingPunct="1"/>
            <a:r>
              <a:rPr lang="en-US" altLang="en-US" sz="3600"/>
              <a:t>To enable professional development</a:t>
            </a:r>
          </a:p>
          <a:p>
            <a:pPr eaLnBrk="1" hangingPunct="1"/>
            <a:r>
              <a:rPr lang="en-US" altLang="en-US" sz="3600"/>
              <a:t>To improve academic performance.</a:t>
            </a:r>
          </a:p>
          <a:p>
            <a:pPr eaLnBrk="1" hangingPunct="1"/>
            <a:r>
              <a:rPr lang="en-US" altLang="en-US" sz="3600"/>
              <a:t>To maintain quality</a:t>
            </a:r>
          </a:p>
          <a:p>
            <a:pPr lvl="1" eaLnBrk="1" hangingPunct="1"/>
            <a:r>
              <a:rPr lang="en-US" altLang="en-US" sz="3600"/>
              <a:t>Reflecting on what went wrong and how  improvements can be made</a:t>
            </a:r>
          </a:p>
          <a:p>
            <a:pPr lvl="1" eaLnBrk="1" hangingPunct="1"/>
            <a:r>
              <a:rPr lang="en-US" altLang="en-US" sz="3600"/>
              <a:t>Reflecting on what went well and why = good practice</a:t>
            </a:r>
          </a:p>
        </p:txBody>
      </p:sp>
    </p:spTree>
    <p:extLst>
      <p:ext uri="{BB962C8B-B14F-4D97-AF65-F5344CB8AC3E}">
        <p14:creationId xmlns:p14="http://schemas.microsoft.com/office/powerpoint/2010/main" val="1271357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defRPr/>
            </a:pPr>
            <a:r>
              <a:rPr lang="en-GB" dirty="0">
                <a:solidFill>
                  <a:schemeClr val="tx1">
                    <a:lumMod val="75000"/>
                    <a:lumOff val="25000"/>
                  </a:schemeClr>
                </a:solidFill>
              </a:rPr>
              <a:t>Reflection</a:t>
            </a:r>
          </a:p>
        </p:txBody>
      </p:sp>
      <p:sp>
        <p:nvSpPr>
          <p:cNvPr id="45059" name="Rectangle 3"/>
          <p:cNvSpPr>
            <a:spLocks noGrp="1" noChangeArrowheads="1"/>
          </p:cNvSpPr>
          <p:nvPr>
            <p:ph type="body" idx="1"/>
          </p:nvPr>
        </p:nvSpPr>
        <p:spPr/>
        <p:txBody>
          <a:bodyPr/>
          <a:lstStyle/>
          <a:p>
            <a:pPr eaLnBrk="1" hangingPunct="1">
              <a:buFont typeface="Wingdings" panose="05000000000000000000" pitchFamily="2" charset="2"/>
              <a:buNone/>
            </a:pPr>
            <a:endParaRPr lang="en-US" altLang="en-US" sz="2800"/>
          </a:p>
          <a:p>
            <a:pPr eaLnBrk="1" hangingPunct="1"/>
            <a:r>
              <a:rPr lang="en-US" altLang="en-US" sz="3600"/>
              <a:t>Don’t just think about what went wrong/well and why – also plan to improve skills if necessary, or to use those skills in future events</a:t>
            </a:r>
          </a:p>
        </p:txBody>
      </p:sp>
    </p:spTree>
    <p:extLst>
      <p:ext uri="{BB962C8B-B14F-4D97-AF65-F5344CB8AC3E}">
        <p14:creationId xmlns:p14="http://schemas.microsoft.com/office/powerpoint/2010/main" val="2520499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a:defRPr/>
            </a:pPr>
            <a:r>
              <a:rPr lang="en-US" sz="4000" dirty="0"/>
              <a:t>What can reflective practice </a:t>
            </a:r>
            <a:br>
              <a:rPr lang="en-US" sz="4000" dirty="0"/>
            </a:br>
            <a:r>
              <a:rPr lang="en-US" sz="4000" dirty="0"/>
              <a:t>do for me?</a:t>
            </a:r>
          </a:p>
        </p:txBody>
      </p:sp>
      <p:sp>
        <p:nvSpPr>
          <p:cNvPr id="47107" name="Rectangle 3"/>
          <p:cNvSpPr>
            <a:spLocks noGrp="1" noChangeArrowheads="1"/>
          </p:cNvSpPr>
          <p:nvPr>
            <p:ph type="body" idx="1"/>
          </p:nvPr>
        </p:nvSpPr>
        <p:spPr/>
        <p:txBody>
          <a:bodyPr/>
          <a:lstStyle/>
          <a:p>
            <a:pPr eaLnBrk="1" hangingPunct="1"/>
            <a:r>
              <a:rPr lang="en-US" altLang="en-US" sz="3600"/>
              <a:t>Enhance your problem solving skills</a:t>
            </a:r>
          </a:p>
          <a:p>
            <a:pPr eaLnBrk="1" hangingPunct="1"/>
            <a:r>
              <a:rPr lang="en-US" altLang="en-US" sz="3600"/>
              <a:t>Enhance your ability to evaluate</a:t>
            </a:r>
          </a:p>
          <a:p>
            <a:pPr eaLnBrk="1" hangingPunct="1"/>
            <a:r>
              <a:rPr lang="en-US" altLang="en-US" sz="3600"/>
              <a:t>Enhance your ability to action plan for success</a:t>
            </a:r>
          </a:p>
          <a:p>
            <a:pPr eaLnBrk="1" hangingPunct="1"/>
            <a:r>
              <a:rPr lang="en-US" altLang="en-US" sz="3600"/>
              <a:t>Make you are an effective  student</a:t>
            </a:r>
          </a:p>
        </p:txBody>
      </p:sp>
    </p:spTree>
    <p:extLst>
      <p:ext uri="{BB962C8B-B14F-4D97-AF65-F5344CB8AC3E}">
        <p14:creationId xmlns:p14="http://schemas.microsoft.com/office/powerpoint/2010/main" val="3279238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GB" dirty="0">
                <a:solidFill>
                  <a:schemeClr val="tx1">
                    <a:lumMod val="75000"/>
                    <a:lumOff val="25000"/>
                  </a:schemeClr>
                </a:solidFill>
              </a:rPr>
              <a:t>Why reflecting on your work is important- Future Improvement.</a:t>
            </a:r>
          </a:p>
        </p:txBody>
      </p:sp>
      <p:sp>
        <p:nvSpPr>
          <p:cNvPr id="49155" name="Content Placeholder 2"/>
          <p:cNvSpPr>
            <a:spLocks noGrp="1"/>
          </p:cNvSpPr>
          <p:nvPr>
            <p:ph sz="quarter" idx="1"/>
          </p:nvPr>
        </p:nvSpPr>
        <p:spPr/>
        <p:txBody>
          <a:bodyPr/>
          <a:lstStyle/>
          <a:p>
            <a:pPr eaLnBrk="1" hangingPunct="1">
              <a:lnSpc>
                <a:spcPct val="80000"/>
              </a:lnSpc>
              <a:buFont typeface="Wingdings" panose="05000000000000000000" pitchFamily="2" charset="2"/>
              <a:buNone/>
            </a:pPr>
            <a:r>
              <a:rPr lang="en-US" altLang="en-US" sz="3600"/>
              <a:t>do something, think about  what you did, come to conclusions about what you did and plan to try again.</a:t>
            </a:r>
          </a:p>
          <a:p>
            <a:pPr eaLnBrk="1" hangingPunct="1">
              <a:lnSpc>
                <a:spcPct val="80000"/>
              </a:lnSpc>
              <a:buFont typeface="Wingdings" panose="05000000000000000000" pitchFamily="2" charset="2"/>
              <a:buNone/>
            </a:pPr>
            <a:r>
              <a:rPr lang="en-US" altLang="en-US" sz="3600"/>
              <a:t>		(Kolb 1984)</a:t>
            </a:r>
            <a:endParaRPr lang="en-GB" altLang="en-US" sz="3600"/>
          </a:p>
        </p:txBody>
      </p:sp>
    </p:spTree>
    <p:extLst>
      <p:ext uri="{BB962C8B-B14F-4D97-AF65-F5344CB8AC3E}">
        <p14:creationId xmlns:p14="http://schemas.microsoft.com/office/powerpoint/2010/main" val="12273249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Content Placeholder 8" descr="cycle.pn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2495550" y="1630363"/>
            <a:ext cx="7200900" cy="4291012"/>
          </a:xfrm>
        </p:spPr>
      </p:pic>
      <p:sp>
        <p:nvSpPr>
          <p:cNvPr id="4" name="Slide Number Placeholder 3"/>
          <p:cNvSpPr>
            <a:spLocks noGrp="1"/>
          </p:cNvSpPr>
          <p:nvPr>
            <p:ph type="sldNum" sz="quarter" idx="12"/>
          </p:nvPr>
        </p:nvSpPr>
        <p:spPr/>
        <p:txBody>
          <a:bodyPr/>
          <a:lstStyle/>
          <a:p>
            <a:pPr>
              <a:defRPr/>
            </a:pPr>
            <a:fld id="{B5B7846F-69D4-4B99-BF84-DA6B12FCE642}" type="slidenum">
              <a:rPr lang="en-US"/>
              <a:pPr>
                <a:defRPr/>
              </a:pPr>
              <a:t>7</a:t>
            </a:fld>
            <a:endParaRPr lang="en-US"/>
          </a:p>
        </p:txBody>
      </p:sp>
      <p:sp>
        <p:nvSpPr>
          <p:cNvPr id="2" name="Title 1"/>
          <p:cNvSpPr>
            <a:spLocks noGrp="1"/>
          </p:cNvSpPr>
          <p:nvPr>
            <p:ph type="title"/>
          </p:nvPr>
        </p:nvSpPr>
        <p:spPr/>
        <p:txBody>
          <a:bodyPr/>
          <a:lstStyle/>
          <a:p>
            <a:pPr>
              <a:defRPr/>
            </a:pPr>
            <a:r>
              <a:rPr lang="cy-GB" dirty="0">
                <a:solidFill>
                  <a:schemeClr val="tx1">
                    <a:lumMod val="75000"/>
                    <a:lumOff val="25000"/>
                  </a:schemeClr>
                </a:solidFill>
              </a:rPr>
              <a:t>Kolb’s Model (1984)</a:t>
            </a:r>
          </a:p>
        </p:txBody>
      </p:sp>
    </p:spTree>
    <p:extLst>
      <p:ext uri="{BB962C8B-B14F-4D97-AF65-F5344CB8AC3E}">
        <p14:creationId xmlns:p14="http://schemas.microsoft.com/office/powerpoint/2010/main" val="273193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Content Placeholder 2"/>
          <p:cNvSpPr>
            <a:spLocks noGrp="1"/>
          </p:cNvSpPr>
          <p:nvPr>
            <p:ph idx="1"/>
          </p:nvPr>
        </p:nvSpPr>
        <p:spPr>
          <a:xfrm>
            <a:off x="1774826" y="2205038"/>
            <a:ext cx="8569325" cy="3878262"/>
          </a:xfrm>
        </p:spPr>
        <p:txBody>
          <a:bodyPr/>
          <a:lstStyle/>
          <a:p>
            <a:pPr eaLnBrk="1" hangingPunct="1"/>
            <a:r>
              <a:rPr lang="cy-GB" altLang="en-US" sz="2400"/>
              <a:t>Each section of the model should be given due consideration.</a:t>
            </a:r>
          </a:p>
          <a:p>
            <a:pPr eaLnBrk="1" hangingPunct="1"/>
            <a:endParaRPr lang="cy-GB" altLang="en-US" sz="1200"/>
          </a:p>
          <a:p>
            <a:pPr eaLnBrk="1" hangingPunct="1"/>
            <a:r>
              <a:rPr lang="en-US" altLang="en-US" b="1"/>
              <a:t>Concrete experience</a:t>
            </a:r>
            <a:r>
              <a:rPr lang="en-US" altLang="en-US"/>
              <a:t>: being involved in a new experience </a:t>
            </a:r>
          </a:p>
          <a:p>
            <a:pPr eaLnBrk="1" hangingPunct="1"/>
            <a:r>
              <a:rPr lang="en-US" altLang="en-US" b="1"/>
              <a:t>Reflective observation</a:t>
            </a:r>
            <a:r>
              <a:rPr lang="en-US" altLang="en-US"/>
              <a:t>: watching others or developing observations about one’s own experience </a:t>
            </a:r>
          </a:p>
          <a:p>
            <a:pPr eaLnBrk="1" hangingPunct="1"/>
            <a:r>
              <a:rPr lang="en-US" altLang="en-US" b="1"/>
              <a:t>Abstract conceptualization</a:t>
            </a:r>
            <a:r>
              <a:rPr lang="en-US" altLang="en-US"/>
              <a:t>: creating theories to explain observations </a:t>
            </a:r>
          </a:p>
          <a:p>
            <a:pPr eaLnBrk="1" hangingPunct="1"/>
            <a:r>
              <a:rPr lang="en-US" altLang="en-US" b="1"/>
              <a:t>Active experimentation</a:t>
            </a:r>
            <a:r>
              <a:rPr lang="en-US" altLang="en-US"/>
              <a:t>: using theories to solve problems, make decisions </a:t>
            </a:r>
          </a:p>
          <a:p>
            <a:pPr eaLnBrk="1" hangingPunct="1"/>
            <a:endParaRPr lang="cy-GB" altLang="en-US" sz="1200"/>
          </a:p>
          <a:p>
            <a:pPr eaLnBrk="1" hangingPunct="1"/>
            <a:endParaRPr lang="cy-GB" altLang="en-US" sz="1400"/>
          </a:p>
          <a:p>
            <a:pPr eaLnBrk="1" hangingPunct="1">
              <a:buFont typeface="Calibri" panose="020F0502020204030204" pitchFamily="34" charset="0"/>
              <a:buNone/>
            </a:pPr>
            <a:endParaRPr lang="cy-GB" altLang="en-US" sz="2800"/>
          </a:p>
        </p:txBody>
      </p:sp>
      <p:sp>
        <p:nvSpPr>
          <p:cNvPr id="4" name="Slide Number Placeholder 3"/>
          <p:cNvSpPr>
            <a:spLocks noGrp="1"/>
          </p:cNvSpPr>
          <p:nvPr>
            <p:ph type="sldNum" sz="quarter" idx="12"/>
          </p:nvPr>
        </p:nvSpPr>
        <p:spPr/>
        <p:txBody>
          <a:bodyPr/>
          <a:lstStyle/>
          <a:p>
            <a:pPr>
              <a:defRPr/>
            </a:pPr>
            <a:fld id="{75B41819-7F6D-42F6-A14E-905DCD0DD3D9}" type="slidenum">
              <a:rPr lang="en-US"/>
              <a:pPr>
                <a:defRPr/>
              </a:pPr>
              <a:t>8</a:t>
            </a:fld>
            <a:endParaRPr lang="en-US"/>
          </a:p>
        </p:txBody>
      </p:sp>
      <p:sp>
        <p:nvSpPr>
          <p:cNvPr id="2" name="Title 1"/>
          <p:cNvSpPr>
            <a:spLocks noGrp="1"/>
          </p:cNvSpPr>
          <p:nvPr>
            <p:ph type="title"/>
          </p:nvPr>
        </p:nvSpPr>
        <p:spPr/>
        <p:txBody>
          <a:bodyPr/>
          <a:lstStyle/>
          <a:p>
            <a:pPr>
              <a:defRPr/>
            </a:pPr>
            <a:r>
              <a:rPr lang="cy-GB" dirty="0">
                <a:solidFill>
                  <a:schemeClr val="tx1">
                    <a:lumMod val="75000"/>
                    <a:lumOff val="25000"/>
                  </a:schemeClr>
                </a:solidFill>
              </a:rPr>
              <a:t>Application</a:t>
            </a:r>
          </a:p>
        </p:txBody>
      </p:sp>
    </p:spTree>
    <p:extLst>
      <p:ext uri="{BB962C8B-B14F-4D97-AF65-F5344CB8AC3E}">
        <p14:creationId xmlns:p14="http://schemas.microsoft.com/office/powerpoint/2010/main" val="984733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Content Placeholder 4" descr="diag 2.pn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2782888" y="1560514"/>
            <a:ext cx="6553200" cy="4554537"/>
          </a:xfrm>
        </p:spPr>
      </p:pic>
      <p:sp>
        <p:nvSpPr>
          <p:cNvPr id="4" name="Slide Number Placeholder 3"/>
          <p:cNvSpPr>
            <a:spLocks noGrp="1"/>
          </p:cNvSpPr>
          <p:nvPr>
            <p:ph type="sldNum" sz="quarter" idx="12"/>
          </p:nvPr>
        </p:nvSpPr>
        <p:spPr/>
        <p:txBody>
          <a:bodyPr/>
          <a:lstStyle/>
          <a:p>
            <a:pPr>
              <a:defRPr/>
            </a:pPr>
            <a:fld id="{8A4B92CF-BAC5-47DA-9A97-A14A4DD27E85}" type="slidenum">
              <a:rPr lang="en-US"/>
              <a:pPr>
                <a:defRPr/>
              </a:pPr>
              <a:t>9</a:t>
            </a:fld>
            <a:endParaRPr lang="en-US"/>
          </a:p>
        </p:txBody>
      </p:sp>
      <p:sp>
        <p:nvSpPr>
          <p:cNvPr id="2" name="Title 1"/>
          <p:cNvSpPr>
            <a:spLocks noGrp="1"/>
          </p:cNvSpPr>
          <p:nvPr>
            <p:ph type="title"/>
          </p:nvPr>
        </p:nvSpPr>
        <p:spPr/>
        <p:txBody>
          <a:bodyPr/>
          <a:lstStyle/>
          <a:p>
            <a:pPr>
              <a:defRPr/>
            </a:pPr>
            <a:r>
              <a:rPr lang="cy-GB" dirty="0">
                <a:solidFill>
                  <a:schemeClr val="tx1">
                    <a:lumMod val="75000"/>
                    <a:lumOff val="25000"/>
                  </a:schemeClr>
                </a:solidFill>
              </a:rPr>
              <a:t>Kolb’s Model Simplified</a:t>
            </a:r>
          </a:p>
        </p:txBody>
      </p:sp>
    </p:spTree>
    <p:extLst>
      <p:ext uri="{BB962C8B-B14F-4D97-AF65-F5344CB8AC3E}">
        <p14:creationId xmlns:p14="http://schemas.microsoft.com/office/powerpoint/2010/main" val="38900411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Content Placeholder 6" descr="gibbs.gif"/>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648075" y="1844676"/>
            <a:ext cx="5238750" cy="4214813"/>
          </a:xfrm>
        </p:spPr>
      </p:pic>
      <p:sp>
        <p:nvSpPr>
          <p:cNvPr id="4" name="Slide Number Placeholder 3"/>
          <p:cNvSpPr>
            <a:spLocks noGrp="1"/>
          </p:cNvSpPr>
          <p:nvPr>
            <p:ph type="sldNum" sz="quarter" idx="12"/>
          </p:nvPr>
        </p:nvSpPr>
        <p:spPr/>
        <p:txBody>
          <a:bodyPr/>
          <a:lstStyle/>
          <a:p>
            <a:pPr>
              <a:defRPr/>
            </a:pPr>
            <a:fld id="{57AC8C0A-22F0-43CE-ABD1-B48A753369A9}" type="slidenum">
              <a:rPr lang="en-US"/>
              <a:pPr>
                <a:defRPr/>
              </a:pPr>
              <a:t>10</a:t>
            </a:fld>
            <a:endParaRPr lang="en-US"/>
          </a:p>
        </p:txBody>
      </p:sp>
      <p:sp>
        <p:nvSpPr>
          <p:cNvPr id="2" name="Title 1"/>
          <p:cNvSpPr>
            <a:spLocks noGrp="1"/>
          </p:cNvSpPr>
          <p:nvPr>
            <p:ph type="title"/>
          </p:nvPr>
        </p:nvSpPr>
        <p:spPr/>
        <p:txBody>
          <a:bodyPr/>
          <a:lstStyle/>
          <a:p>
            <a:pPr>
              <a:defRPr/>
            </a:pPr>
            <a:r>
              <a:rPr lang="cy-GB" dirty="0">
                <a:solidFill>
                  <a:schemeClr val="tx1">
                    <a:lumMod val="75000"/>
                    <a:lumOff val="25000"/>
                  </a:schemeClr>
                </a:solidFill>
              </a:rPr>
              <a:t>Gibbs’ Reflective Cycle (1988)</a:t>
            </a:r>
          </a:p>
        </p:txBody>
      </p:sp>
    </p:spTree>
    <p:extLst>
      <p:ext uri="{BB962C8B-B14F-4D97-AF65-F5344CB8AC3E}">
        <p14:creationId xmlns:p14="http://schemas.microsoft.com/office/powerpoint/2010/main" val="619195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AA380-29CA-F605-433A-A0B70C8BF690}"/>
              </a:ext>
            </a:extLst>
          </p:cNvPr>
          <p:cNvSpPr>
            <a:spLocks noGrp="1"/>
          </p:cNvSpPr>
          <p:nvPr>
            <p:ph type="title"/>
          </p:nvPr>
        </p:nvSpPr>
        <p:spPr/>
        <p:txBody>
          <a:bodyPr/>
          <a:lstStyle/>
          <a:p>
            <a:r>
              <a:rPr lang="en-GB" dirty="0">
                <a:cs typeface="Calibri Light"/>
              </a:rPr>
              <a:t>Description- What happened?</a:t>
            </a:r>
            <a:endParaRPr lang="en-GB" dirty="0"/>
          </a:p>
        </p:txBody>
      </p:sp>
      <p:sp>
        <p:nvSpPr>
          <p:cNvPr id="3" name="Content Placeholder 2">
            <a:extLst>
              <a:ext uri="{FF2B5EF4-FFF2-40B4-BE49-F238E27FC236}">
                <a16:creationId xmlns:a16="http://schemas.microsoft.com/office/drawing/2014/main" id="{F4C76BB9-A6EE-94FF-062D-3D2D72260696}"/>
              </a:ext>
            </a:extLst>
          </p:cNvPr>
          <p:cNvSpPr>
            <a:spLocks noGrp="1"/>
          </p:cNvSpPr>
          <p:nvPr>
            <p:ph idx="1"/>
          </p:nvPr>
        </p:nvSpPr>
        <p:spPr>
          <a:xfrm>
            <a:off x="1067592" y="2637422"/>
            <a:ext cx="10058400" cy="2400399"/>
          </a:xfrm>
        </p:spPr>
        <p:txBody>
          <a:bodyPr vert="horz" lIns="0" tIns="45720" rIns="0" bIns="45720" rtlCol="0" anchor="t">
            <a:normAutofit/>
          </a:bodyPr>
          <a:lstStyle/>
          <a:p>
            <a:r>
              <a:rPr lang="en-GB" sz="3000" dirty="0">
                <a:ea typeface="+mn-lt"/>
                <a:cs typeface="+mn-lt"/>
              </a:rPr>
              <a:t>In this section, the practitioner should clearly outline the experience. This needs to be a factual account of what happened during the experience. It should not be analytical at this stage.</a:t>
            </a:r>
            <a:endParaRPr lang="en-GB" sz="3000" dirty="0"/>
          </a:p>
        </p:txBody>
      </p:sp>
    </p:spTree>
    <p:extLst>
      <p:ext uri="{BB962C8B-B14F-4D97-AF65-F5344CB8AC3E}">
        <p14:creationId xmlns:p14="http://schemas.microsoft.com/office/powerpoint/2010/main" val="2815358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20BC4-567D-39B8-419B-A451B867F501}"/>
              </a:ext>
            </a:extLst>
          </p:cNvPr>
          <p:cNvSpPr>
            <a:spLocks noGrp="1"/>
          </p:cNvSpPr>
          <p:nvPr>
            <p:ph type="title"/>
          </p:nvPr>
        </p:nvSpPr>
        <p:spPr/>
        <p:txBody>
          <a:bodyPr/>
          <a:lstStyle/>
          <a:p>
            <a:r>
              <a:rPr lang="en-GB" dirty="0">
                <a:cs typeface="Calibri Light"/>
              </a:rPr>
              <a:t>Feelings</a:t>
            </a:r>
            <a:endParaRPr lang="en-GB" dirty="0"/>
          </a:p>
        </p:txBody>
      </p:sp>
      <p:sp>
        <p:nvSpPr>
          <p:cNvPr id="3" name="Content Placeholder 2">
            <a:extLst>
              <a:ext uri="{FF2B5EF4-FFF2-40B4-BE49-F238E27FC236}">
                <a16:creationId xmlns:a16="http://schemas.microsoft.com/office/drawing/2014/main" id="{552A661E-460B-7A80-E8EC-5D62AC3418CF}"/>
              </a:ext>
            </a:extLst>
          </p:cNvPr>
          <p:cNvSpPr>
            <a:spLocks noGrp="1"/>
          </p:cNvSpPr>
          <p:nvPr>
            <p:ph idx="1"/>
          </p:nvPr>
        </p:nvSpPr>
        <p:spPr/>
        <p:txBody>
          <a:bodyPr vert="horz" lIns="0" tIns="45720" rIns="0" bIns="45720" rtlCol="0" anchor="t">
            <a:normAutofit/>
          </a:bodyPr>
          <a:lstStyle/>
          <a:p>
            <a:br>
              <a:rPr lang="en-GB" sz="3000" dirty="0">
                <a:ea typeface="+mn-lt"/>
                <a:cs typeface="+mn-lt"/>
              </a:rPr>
            </a:br>
            <a:r>
              <a:rPr lang="en-GB" sz="3000" dirty="0">
                <a:ea typeface="+mn-lt"/>
                <a:cs typeface="+mn-lt"/>
              </a:rPr>
              <a:t>This section encourages the practitioner to explore any thoughts or feelings they had at the time of the event. Here the practitioner should explain feelings and give examples which directly reference the experience. It is important the practitioner is honest with how they feel, even if these feelings might be negative. Only once the feelings have been identified can the practitioner implement strategies to overcome these barriers.</a:t>
            </a:r>
            <a:endParaRPr lang="en-GB" sz="3000" dirty="0"/>
          </a:p>
        </p:txBody>
      </p:sp>
    </p:spTree>
    <p:extLst>
      <p:ext uri="{BB962C8B-B14F-4D97-AF65-F5344CB8AC3E}">
        <p14:creationId xmlns:p14="http://schemas.microsoft.com/office/powerpoint/2010/main" val="234677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B21E5-6581-36F5-013B-D2C65E01FD2E}"/>
              </a:ext>
            </a:extLst>
          </p:cNvPr>
          <p:cNvSpPr>
            <a:spLocks noGrp="1"/>
          </p:cNvSpPr>
          <p:nvPr>
            <p:ph type="title"/>
          </p:nvPr>
        </p:nvSpPr>
        <p:spPr/>
        <p:txBody>
          <a:bodyPr/>
          <a:lstStyle/>
          <a:p>
            <a:r>
              <a:rPr lang="en-GB" dirty="0">
                <a:cs typeface="Calibri Light"/>
              </a:rPr>
              <a:t>Evaluation</a:t>
            </a:r>
            <a:endParaRPr lang="en-GB" dirty="0"/>
          </a:p>
        </p:txBody>
      </p:sp>
      <p:sp>
        <p:nvSpPr>
          <p:cNvPr id="3" name="Content Placeholder 2">
            <a:extLst>
              <a:ext uri="{FF2B5EF4-FFF2-40B4-BE49-F238E27FC236}">
                <a16:creationId xmlns:a16="http://schemas.microsoft.com/office/drawing/2014/main" id="{315649C3-C4EF-F6A8-3ED6-E89A8E432C86}"/>
              </a:ext>
            </a:extLst>
          </p:cNvPr>
          <p:cNvSpPr>
            <a:spLocks noGrp="1"/>
          </p:cNvSpPr>
          <p:nvPr>
            <p:ph idx="1"/>
          </p:nvPr>
        </p:nvSpPr>
        <p:spPr/>
        <p:txBody>
          <a:bodyPr vert="horz" lIns="0" tIns="45720" rIns="0" bIns="45720" rtlCol="0" anchor="t">
            <a:normAutofit/>
          </a:bodyPr>
          <a:lstStyle/>
          <a:p>
            <a:r>
              <a:rPr lang="en-GB" sz="3000" dirty="0">
                <a:ea typeface="+mn-lt"/>
                <a:cs typeface="+mn-lt"/>
              </a:rPr>
              <a:t>The evaluation section gives the opportunity for the practitioner to discuss what went well and analyse practice. It is also important to consider areas needed for development and things that did not work out as initially planned. </a:t>
            </a:r>
            <a:endParaRPr lang="en-GB" sz="3000">
              <a:ea typeface="+mn-lt"/>
              <a:cs typeface="+mn-lt"/>
            </a:endParaRPr>
          </a:p>
          <a:p>
            <a:r>
              <a:rPr lang="en-GB" sz="3000" dirty="0">
                <a:cs typeface="Calibri"/>
              </a:rPr>
              <a:t>Specifically- what went well?</a:t>
            </a:r>
          </a:p>
          <a:p>
            <a:r>
              <a:rPr lang="en-GB" sz="3000" dirty="0">
                <a:cs typeface="Calibri"/>
              </a:rPr>
              <a:t>What didn’t go so well?</a:t>
            </a:r>
          </a:p>
          <a:p>
            <a:r>
              <a:rPr lang="en-GB" sz="3000" dirty="0">
                <a:cs typeface="Calibri"/>
              </a:rPr>
              <a:t>Do NOT start talking about why!</a:t>
            </a:r>
          </a:p>
        </p:txBody>
      </p:sp>
    </p:spTree>
    <p:extLst>
      <p:ext uri="{BB962C8B-B14F-4D97-AF65-F5344CB8AC3E}">
        <p14:creationId xmlns:p14="http://schemas.microsoft.com/office/powerpoint/2010/main" val="1475865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081B2-C16E-0D80-2017-1A6FEB6F6CE6}"/>
              </a:ext>
            </a:extLst>
          </p:cNvPr>
          <p:cNvSpPr>
            <a:spLocks noGrp="1"/>
          </p:cNvSpPr>
          <p:nvPr>
            <p:ph type="title"/>
          </p:nvPr>
        </p:nvSpPr>
        <p:spPr/>
        <p:txBody>
          <a:bodyPr/>
          <a:lstStyle/>
          <a:p>
            <a:r>
              <a:rPr lang="en-GB" dirty="0">
                <a:cs typeface="Calibri Light"/>
              </a:rPr>
              <a:t>Analysis</a:t>
            </a:r>
            <a:endParaRPr lang="en-GB" dirty="0"/>
          </a:p>
        </p:txBody>
      </p:sp>
      <p:sp>
        <p:nvSpPr>
          <p:cNvPr id="3" name="Content Placeholder 2">
            <a:extLst>
              <a:ext uri="{FF2B5EF4-FFF2-40B4-BE49-F238E27FC236}">
                <a16:creationId xmlns:a16="http://schemas.microsoft.com/office/drawing/2014/main" id="{41A594A2-198A-2367-808B-DC0545EC525F}"/>
              </a:ext>
            </a:extLst>
          </p:cNvPr>
          <p:cNvSpPr>
            <a:spLocks noGrp="1"/>
          </p:cNvSpPr>
          <p:nvPr>
            <p:ph idx="1"/>
          </p:nvPr>
        </p:nvSpPr>
        <p:spPr>
          <a:xfrm>
            <a:off x="1097280" y="2439500"/>
            <a:ext cx="10058400" cy="2657698"/>
          </a:xfrm>
        </p:spPr>
        <p:txBody>
          <a:bodyPr vert="horz" lIns="0" tIns="45720" rIns="0" bIns="45720" rtlCol="0" anchor="t">
            <a:normAutofit lnSpcReduction="10000"/>
          </a:bodyPr>
          <a:lstStyle/>
          <a:p>
            <a:r>
              <a:rPr lang="en-GB" sz="3000" dirty="0">
                <a:ea typeface="+mn-lt"/>
                <a:cs typeface="+mn-lt"/>
              </a:rPr>
              <a:t>This section is where the practitioner makes sense of the experience. They consider what might have helped the experience or hindered it. It is in this stage that the practitioner refers to any relevant literature or research to help make sense of the experience. </a:t>
            </a:r>
          </a:p>
          <a:p>
            <a:r>
              <a:rPr lang="en-GB" sz="3000" dirty="0">
                <a:cs typeface="Calibri" panose="020F0502020204030204"/>
              </a:rPr>
              <a:t>This is where you look at WHY thigs went well/</a:t>
            </a:r>
            <a:r>
              <a:rPr lang="en-GB" sz="3000" dirty="0" err="1">
                <a:cs typeface="Calibri" panose="020F0502020204030204"/>
              </a:rPr>
              <a:t>didnt</a:t>
            </a:r>
            <a:r>
              <a:rPr lang="en-GB" sz="3000" dirty="0">
                <a:cs typeface="Calibri" panose="020F0502020204030204"/>
              </a:rPr>
              <a:t> go well. </a:t>
            </a:r>
          </a:p>
        </p:txBody>
      </p:sp>
    </p:spTree>
    <p:extLst>
      <p:ext uri="{BB962C8B-B14F-4D97-AF65-F5344CB8AC3E}">
        <p14:creationId xmlns:p14="http://schemas.microsoft.com/office/powerpoint/2010/main" val="3780491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C109D-84F2-2CB4-0D97-59939555D0F8}"/>
              </a:ext>
            </a:extLst>
          </p:cNvPr>
          <p:cNvSpPr>
            <a:spLocks noGrp="1"/>
          </p:cNvSpPr>
          <p:nvPr>
            <p:ph type="title"/>
          </p:nvPr>
        </p:nvSpPr>
        <p:spPr/>
        <p:txBody>
          <a:bodyPr/>
          <a:lstStyle/>
          <a:p>
            <a:r>
              <a:rPr lang="en-GB" dirty="0">
                <a:cs typeface="Calibri Light"/>
              </a:rPr>
              <a:t>Conclusion</a:t>
            </a:r>
            <a:endParaRPr lang="en-GB" dirty="0"/>
          </a:p>
        </p:txBody>
      </p:sp>
      <p:sp>
        <p:nvSpPr>
          <p:cNvPr id="3" name="Content Placeholder 2">
            <a:extLst>
              <a:ext uri="{FF2B5EF4-FFF2-40B4-BE49-F238E27FC236}">
                <a16:creationId xmlns:a16="http://schemas.microsoft.com/office/drawing/2014/main" id="{937B96A7-6597-681F-533C-458C3D1F486A}"/>
              </a:ext>
            </a:extLst>
          </p:cNvPr>
          <p:cNvSpPr>
            <a:spLocks noGrp="1"/>
          </p:cNvSpPr>
          <p:nvPr>
            <p:ph idx="1"/>
          </p:nvPr>
        </p:nvSpPr>
        <p:spPr>
          <a:xfrm>
            <a:off x="1097280" y="2815552"/>
            <a:ext cx="10058400" cy="2321231"/>
          </a:xfrm>
        </p:spPr>
        <p:txBody>
          <a:bodyPr vert="horz" lIns="0" tIns="45720" rIns="0" bIns="45720" rtlCol="0" anchor="t">
            <a:normAutofit/>
          </a:bodyPr>
          <a:lstStyle/>
          <a:p>
            <a:r>
              <a:rPr lang="en-GB" sz="3000" dirty="0">
                <a:ea typeface="+mn-lt"/>
                <a:cs typeface="+mn-lt"/>
              </a:rPr>
              <a:t>At this stage, the practitioner draws all the ideas together. They should now understand what they need to improve on and have some ideas on how to do this based on their wider research.</a:t>
            </a:r>
            <a:endParaRPr lang="en-GB" sz="3000" dirty="0"/>
          </a:p>
        </p:txBody>
      </p:sp>
    </p:spTree>
    <p:extLst>
      <p:ext uri="{BB962C8B-B14F-4D97-AF65-F5344CB8AC3E}">
        <p14:creationId xmlns:p14="http://schemas.microsoft.com/office/powerpoint/2010/main" val="31398313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306FD-1FF9-B611-33C4-B4E38B315562}"/>
              </a:ext>
            </a:extLst>
          </p:cNvPr>
          <p:cNvSpPr>
            <a:spLocks noGrp="1"/>
          </p:cNvSpPr>
          <p:nvPr>
            <p:ph type="title"/>
          </p:nvPr>
        </p:nvSpPr>
        <p:spPr/>
        <p:txBody>
          <a:bodyPr/>
          <a:lstStyle/>
          <a:p>
            <a:r>
              <a:rPr lang="en-GB" dirty="0">
                <a:cs typeface="Calibri Light"/>
              </a:rPr>
              <a:t>Action Plan</a:t>
            </a:r>
            <a:endParaRPr lang="en-GB" dirty="0"/>
          </a:p>
        </p:txBody>
      </p:sp>
      <p:sp>
        <p:nvSpPr>
          <p:cNvPr id="3" name="Content Placeholder 2">
            <a:extLst>
              <a:ext uri="{FF2B5EF4-FFF2-40B4-BE49-F238E27FC236}">
                <a16:creationId xmlns:a16="http://schemas.microsoft.com/office/drawing/2014/main" id="{49316A2A-399B-C607-A1AD-460AA228B12D}"/>
              </a:ext>
            </a:extLst>
          </p:cNvPr>
          <p:cNvSpPr>
            <a:spLocks noGrp="1"/>
          </p:cNvSpPr>
          <p:nvPr>
            <p:ph idx="1"/>
          </p:nvPr>
        </p:nvSpPr>
        <p:spPr/>
        <p:txBody>
          <a:bodyPr vert="horz" lIns="0" tIns="45720" rIns="0" bIns="45720" rtlCol="0" anchor="t">
            <a:normAutofit/>
          </a:bodyPr>
          <a:lstStyle/>
          <a:p>
            <a:r>
              <a:rPr lang="en-GB" sz="3000" dirty="0">
                <a:ea typeface="+mn-lt"/>
                <a:cs typeface="+mn-lt"/>
              </a:rPr>
              <a:t>During this final stage, the practitioner sums up all previous elements of this cycle. They create a step-by-step plan for the new learning experience. The practitioner identifies what they will keep, what they will develop and what they will do differently. The action plan might also outline the next steps needed to overcome any barriers, for example enrolling on a course or observing another colleague.</a:t>
            </a:r>
            <a:endParaRPr lang="en-GB" sz="3000" dirty="0"/>
          </a:p>
        </p:txBody>
      </p:sp>
    </p:spTree>
    <p:extLst>
      <p:ext uri="{BB962C8B-B14F-4D97-AF65-F5344CB8AC3E}">
        <p14:creationId xmlns:p14="http://schemas.microsoft.com/office/powerpoint/2010/main" val="164482910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2A4462EC5D42D48A1870FB723F26746" ma:contentTypeVersion="13" ma:contentTypeDescription="Create a new document." ma:contentTypeScope="" ma:versionID="2113b180b566515a006f8f7d43cfb4af">
  <xsd:schema xmlns:xsd="http://www.w3.org/2001/XMLSchema" xmlns:xs="http://www.w3.org/2001/XMLSchema" xmlns:p="http://schemas.microsoft.com/office/2006/metadata/properties" xmlns:ns3="7ab40eed-68c2-4ff5-b2ec-48499265677d" xmlns:ns4="e30e1647-29be-4cde-b2da-971aed4fcaf4" targetNamespace="http://schemas.microsoft.com/office/2006/metadata/properties" ma:root="true" ma:fieldsID="1c2c384fb5906270d50adb64808fd565" ns3:_="" ns4:_="">
    <xsd:import namespace="7ab40eed-68c2-4ff5-b2ec-48499265677d"/>
    <xsd:import namespace="e30e1647-29be-4cde-b2da-971aed4fcaf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b40eed-68c2-4ff5-b2ec-4849926567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30e1647-29be-4cde-b2da-971aed4fcaf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8482E73-6F85-4C2B-B232-030D264DECBB}">
  <ds:schemaRef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e30e1647-29be-4cde-b2da-971aed4fcaf4"/>
    <ds:schemaRef ds:uri="http://schemas.microsoft.com/office/2006/documentManagement/types"/>
    <ds:schemaRef ds:uri="7ab40eed-68c2-4ff5-b2ec-48499265677d"/>
    <ds:schemaRef ds:uri="http://www.w3.org/XML/1998/namespace"/>
    <ds:schemaRef ds:uri="http://purl.org/dc/dcmitype/"/>
  </ds:schemaRefs>
</ds:datastoreItem>
</file>

<file path=customXml/itemProps2.xml><?xml version="1.0" encoding="utf-8"?>
<ds:datastoreItem xmlns:ds="http://schemas.openxmlformats.org/officeDocument/2006/customXml" ds:itemID="{416A31E5-D270-4700-BF32-BAAF533C8B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b40eed-68c2-4ff5-b2ec-48499265677d"/>
    <ds:schemaRef ds:uri="e30e1647-29be-4cde-b2da-971aed4fcaf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5B853AC-9F07-4F8F-8907-D061A21BDFB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Retrospect</Template>
  <TotalTime>1</TotalTime>
  <Words>1088</Words>
  <Application>Microsoft Office PowerPoint</Application>
  <PresentationFormat>Widescreen</PresentationFormat>
  <Paragraphs>86</Paragraphs>
  <Slides>16</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Calibri</vt:lpstr>
      <vt:lpstr>Calibri Light</vt:lpstr>
      <vt:lpstr>Wingdings</vt:lpstr>
      <vt:lpstr>Retrospect</vt:lpstr>
      <vt:lpstr>Reflective Writing</vt:lpstr>
      <vt:lpstr>What is Reflective Practice?</vt:lpstr>
      <vt:lpstr>Why should you be reflective practitioners?</vt:lpstr>
      <vt:lpstr>Reflection</vt:lpstr>
      <vt:lpstr>What can reflective practice  do for me?</vt:lpstr>
      <vt:lpstr>Why reflecting on your work is important- Future Improvement.</vt:lpstr>
      <vt:lpstr>Kolb’s Model (1984)</vt:lpstr>
      <vt:lpstr>Application</vt:lpstr>
      <vt:lpstr>Kolb’s Model Simplified</vt:lpstr>
      <vt:lpstr>Gibbs’ Reflective Cycle (1988)</vt:lpstr>
      <vt:lpstr>Description- What happened?</vt:lpstr>
      <vt:lpstr>Feelings</vt:lpstr>
      <vt:lpstr>Evaluation</vt:lpstr>
      <vt:lpstr>Analysis</vt:lpstr>
      <vt:lpstr>Conclusion</vt:lpstr>
      <vt:lpstr>Action Plan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Reflective Writing</dc:title>
  <dc:creator>Laura James</dc:creator>
  <cp:lastModifiedBy>Laura James</cp:lastModifiedBy>
  <cp:revision>46</cp:revision>
  <dcterms:created xsi:type="dcterms:W3CDTF">2020-09-15T12:19:21Z</dcterms:created>
  <dcterms:modified xsi:type="dcterms:W3CDTF">2022-05-09T08:12:29Z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0x010100B2A4462EC5D42D48A1870FB723F26746</vt:lpwstr>
  </property>
</Properties>
</file>