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handoutMasterIdLst>
    <p:handoutMasterId r:id="rId26"/>
  </p:handoutMasterIdLst>
  <p:sldIdLst>
    <p:sldId id="295" r:id="rId2"/>
    <p:sldId id="296" r:id="rId3"/>
    <p:sldId id="319" r:id="rId4"/>
    <p:sldId id="297" r:id="rId5"/>
    <p:sldId id="298" r:id="rId6"/>
    <p:sldId id="299" r:id="rId7"/>
    <p:sldId id="300" r:id="rId8"/>
    <p:sldId id="303" r:id="rId9"/>
    <p:sldId id="304" r:id="rId10"/>
    <p:sldId id="305" r:id="rId11"/>
    <p:sldId id="308" r:id="rId12"/>
    <p:sldId id="306" r:id="rId13"/>
    <p:sldId id="307" r:id="rId14"/>
    <p:sldId id="312" r:id="rId15"/>
    <p:sldId id="311" r:id="rId16"/>
    <p:sldId id="309" r:id="rId17"/>
    <p:sldId id="313" r:id="rId18"/>
    <p:sldId id="314" r:id="rId19"/>
    <p:sldId id="318" r:id="rId20"/>
    <p:sldId id="317" r:id="rId21"/>
    <p:sldId id="271" r:id="rId22"/>
    <p:sldId id="272" r:id="rId23"/>
    <p:sldId id="320" r:id="rId2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80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2" y="5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CAC6EF-7E9F-48E0-BA01-0E6F2A337E1D}" type="datetimeFigureOut">
              <a:rPr lang="en-US" smtClean="0"/>
              <a:t>13-Mar-17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DBBB2-2252-4713-A0E6-8CD63C4274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028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019139-28EF-484C-8957-297BB19C8DB5}" type="datetimeFigureOut">
              <a:rPr lang="en-US" smtClean="0"/>
              <a:t>13-Mar-17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69232-F40E-4162-9CFD-79EDF647F3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908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92973-6D2B-4ABE-8D75-17D01804C62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34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F495C9-19C9-4FD6-9D54-CFE2774B0BA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749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2230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709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084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880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812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369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775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49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934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72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907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045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E3217-616E-40A6-9E46-6EAA5BFEC7B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54FEC-EC8F-456F-AC11-476E33DC9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823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world/2008/nov/13/first-world-war-artists-writers-modernis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world/2008/nov/13/first-world-war-artists-writers-modernis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commentisfree/2014/oct/31/world-war-one-poppies-memorial-cameron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3"/>
            <a:ext cx="12192000" cy="6882563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just"/>
            <a:r>
              <a:rPr lang="en-GB" sz="2000" b="1" u="sng" dirty="0" smtClean="0"/>
              <a:t>AHHI5017 Week 7: </a:t>
            </a:r>
            <a:r>
              <a:rPr lang="en-GB" sz="2000" b="1" u="sng" dirty="0"/>
              <a:t>The </a:t>
            </a:r>
            <a:r>
              <a:rPr lang="en-GB" sz="2000" b="1" u="sng" dirty="0" smtClean="0"/>
              <a:t>Art of Modern War</a:t>
            </a:r>
          </a:p>
          <a:p>
            <a:pPr algn="just"/>
            <a:r>
              <a:rPr lang="en-GB" sz="2000" b="1" u="sng" dirty="0" smtClean="0"/>
              <a:t>Monday lecture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2000" dirty="0" smtClean="0"/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2000" dirty="0" smtClean="0"/>
              <a:t>Module business: film screenings Weeks 8 and 9; Friday task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2000" dirty="0" smtClean="0"/>
              <a:t>Class discussion: art and war through the ages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2000" dirty="0" smtClean="0"/>
              <a:t>Class discussion: modernism v traditionalism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2000" dirty="0"/>
              <a:t>Group </a:t>
            </a:r>
            <a:r>
              <a:rPr lang="en-GB" sz="2000" dirty="0" smtClean="0"/>
              <a:t>discussion</a:t>
            </a:r>
            <a:r>
              <a:rPr lang="en-GB" sz="2000" dirty="0"/>
              <a:t>: modernism v </a:t>
            </a:r>
            <a:r>
              <a:rPr lang="en-GB" sz="2000" dirty="0" smtClean="0"/>
              <a:t>traditionalism – memorials and art</a:t>
            </a:r>
            <a:endParaRPr lang="en-GB" sz="2000" dirty="0"/>
          </a:p>
          <a:p>
            <a:endParaRPr lang="en-GB" sz="2000" dirty="0" smtClean="0"/>
          </a:p>
          <a:p>
            <a:pPr algn="just"/>
            <a:r>
              <a:rPr lang="en-GB" sz="2000" dirty="0"/>
              <a:t>Bringing together recurrent themes of the module, this section examines artistic responses to 20th-century combat. The key aim is to explore how conflicts from World War One onwards were conceived as distinctively ‘modern’ – with emphasis on the ways industrial technology and mechanisation impacted upon the sensory experience of war. 	</a:t>
            </a:r>
            <a:endParaRPr lang="en-GB" sz="2000" dirty="0" smtClean="0"/>
          </a:p>
          <a:p>
            <a:pPr algn="just"/>
            <a:r>
              <a:rPr lang="en-GB" sz="2000" dirty="0"/>
              <a:t>	</a:t>
            </a:r>
            <a:r>
              <a:rPr lang="en-GB" sz="2000" dirty="0" smtClean="0"/>
              <a:t>In this lecture, </a:t>
            </a:r>
            <a:r>
              <a:rPr lang="en-GB" sz="2000" dirty="0"/>
              <a:t>we will begin by addressing whether World War One can be interpreted as a peculiarly modern </a:t>
            </a:r>
            <a:r>
              <a:rPr lang="en-GB" sz="2000" dirty="0" smtClean="0"/>
              <a:t>war. We start by thinking about longstanding traditions of commemorating war already encountered on the module, before honing in on a key debate within WWI historiography . Memory studies scholarship on WWI divides broadly into camps arguing that the conflict engendered a new ‘modernist’ means of understanding and representing war and the counterargument that </a:t>
            </a:r>
            <a:r>
              <a:rPr lang="en-GB" sz="2000" dirty="0" smtClean="0"/>
              <a:t>‘traditionalist’ </a:t>
            </a:r>
            <a:r>
              <a:rPr lang="en-GB" sz="2000" dirty="0" smtClean="0"/>
              <a:t>practices maintained even in the aftermath of the Great War. We will put this debate to the test through group discussions of a) WWI memorials; and b) artistic representations of the war. The latter leads into Friday’s class, which tasks students to conduct critical analyses on chosen examples of war art.</a:t>
            </a:r>
          </a:p>
        </p:txBody>
      </p:sp>
    </p:spTree>
    <p:extLst>
      <p:ext uri="{BB962C8B-B14F-4D97-AF65-F5344CB8AC3E}">
        <p14:creationId xmlns:p14="http://schemas.microsoft.com/office/powerpoint/2010/main" val="146287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-1"/>
            <a:ext cx="12192000" cy="6728674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just"/>
            <a:r>
              <a:rPr lang="en-GB" sz="2800" b="1" dirty="0" smtClean="0"/>
              <a:t>Film screenings (for Weeks 8, 9 and 10)</a:t>
            </a:r>
          </a:p>
          <a:p>
            <a:pPr algn="just"/>
            <a:endParaRPr lang="en-GB" sz="2800" b="1" dirty="0"/>
          </a:p>
          <a:p>
            <a:r>
              <a:rPr lang="en-GB" sz="2800" b="1" u="sng" dirty="0" smtClean="0"/>
              <a:t>Week </a:t>
            </a:r>
            <a:r>
              <a:rPr lang="en-GB" sz="2800" b="1" u="sng" dirty="0"/>
              <a:t>8: The Second World War</a:t>
            </a:r>
            <a:endParaRPr lang="en-GB" sz="2800" dirty="0"/>
          </a:p>
          <a:p>
            <a:r>
              <a:rPr lang="en-GB" sz="2800" dirty="0" smtClean="0"/>
              <a:t>Screening: </a:t>
            </a:r>
            <a:r>
              <a:rPr lang="en-GB" sz="2800" i="1" dirty="0" smtClean="0"/>
              <a:t>Objective, Burma! </a:t>
            </a:r>
            <a:r>
              <a:rPr lang="en-GB" sz="2800" dirty="0" smtClean="0"/>
              <a:t>(1945) 2 hours 22 mins</a:t>
            </a:r>
          </a:p>
          <a:p>
            <a:r>
              <a:rPr lang="en-GB" sz="2800" i="1" dirty="0"/>
              <a:t> </a:t>
            </a:r>
            <a:endParaRPr lang="en-GB" sz="2800" dirty="0"/>
          </a:p>
          <a:p>
            <a:r>
              <a:rPr lang="en-GB" sz="2800" b="1" u="sng" dirty="0"/>
              <a:t>Week 9: The Cinema of War</a:t>
            </a:r>
            <a:endParaRPr lang="en-GB" sz="2800" dirty="0"/>
          </a:p>
          <a:p>
            <a:r>
              <a:rPr lang="en-GB" sz="2800" dirty="0" smtClean="0"/>
              <a:t>Screening: </a:t>
            </a:r>
            <a:r>
              <a:rPr lang="en-GB" sz="2800" i="1" dirty="0" smtClean="0"/>
              <a:t>Platoon </a:t>
            </a:r>
            <a:r>
              <a:rPr lang="en-GB" sz="2800" dirty="0" smtClean="0"/>
              <a:t>(1986)  2 hours</a:t>
            </a:r>
            <a:endParaRPr lang="en-GB" sz="2800" dirty="0"/>
          </a:p>
          <a:p>
            <a:r>
              <a:rPr lang="en-GB" sz="2800" i="1" dirty="0"/>
              <a:t> </a:t>
            </a:r>
            <a:endParaRPr lang="en-GB" sz="2800" dirty="0"/>
          </a:p>
          <a:p>
            <a:r>
              <a:rPr lang="en-GB" sz="2800" b="1" u="sng" dirty="0"/>
              <a:t>Week 10: The Vietnam </a:t>
            </a:r>
            <a:r>
              <a:rPr lang="en-GB" sz="2800" b="1" u="sng" dirty="0" smtClean="0"/>
              <a:t>War </a:t>
            </a:r>
          </a:p>
          <a:p>
            <a:endParaRPr lang="en-GB" sz="2800" b="1" u="sng" dirty="0"/>
          </a:p>
          <a:p>
            <a:r>
              <a:rPr lang="en-GB" sz="2800" b="1" dirty="0" smtClean="0"/>
              <a:t>Film screenings:</a:t>
            </a:r>
          </a:p>
          <a:p>
            <a:r>
              <a:rPr lang="en-GB" sz="2800" b="1" dirty="0" smtClean="0"/>
              <a:t>Thursday Weeks 8 and 9 – Cliff Tucker 3 @ 3pm–6pm</a:t>
            </a:r>
          </a:p>
          <a:p>
            <a:endParaRPr lang="en-GB" b="1" dirty="0"/>
          </a:p>
          <a:p>
            <a:endParaRPr lang="en-GB" dirty="0"/>
          </a:p>
          <a:p>
            <a:pPr algn="just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2416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12192000" cy="6974895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 algn="just"/>
            <a:r>
              <a:rPr lang="en-GB" sz="1600" b="1" dirty="0"/>
              <a:t>Select one artistic representation of war that was made in the post-1914 period. Make detailed notes on it </a:t>
            </a:r>
            <a:r>
              <a:rPr lang="en-GB" sz="1600" b="1" dirty="0" smtClean="0"/>
              <a:t>ready to  discuss it </a:t>
            </a:r>
            <a:r>
              <a:rPr lang="en-GB" sz="1600" b="1" dirty="0"/>
              <a:t>with classmates during </a:t>
            </a:r>
            <a:r>
              <a:rPr lang="en-GB" sz="1600" b="1" dirty="0" smtClean="0"/>
              <a:t>Friday’s lecture (please avoid artists discussed  in this lecture). </a:t>
            </a:r>
            <a:r>
              <a:rPr lang="en-GB" sz="1600" b="1" dirty="0"/>
              <a:t>In the process, think about the following:</a:t>
            </a:r>
            <a:endParaRPr lang="en-GB" sz="1600" dirty="0"/>
          </a:p>
          <a:p>
            <a:r>
              <a:rPr lang="en-GB" sz="1700" b="1" dirty="0"/>
              <a:t> </a:t>
            </a:r>
            <a:endParaRPr lang="en-GB" sz="1700" dirty="0"/>
          </a:p>
          <a:p>
            <a:r>
              <a:rPr lang="en-GB" sz="1700" b="1" u="sng" dirty="0"/>
              <a:t>BIOGRAPHY</a:t>
            </a:r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Is there anything significant about the biography of the particular artist you have selected?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Did the artist have any first-hand connection to a particular conflict, and does this influence the way in which they represent war?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How does the selected artwork relate to the rest of the artist’s oeuvre?</a:t>
            </a:r>
          </a:p>
          <a:p>
            <a:r>
              <a:rPr lang="en-GB" sz="1700" b="1" dirty="0"/>
              <a:t> </a:t>
            </a:r>
            <a:r>
              <a:rPr lang="en-GB" sz="1700" b="1" u="sng" dirty="0" smtClean="0"/>
              <a:t>CONTENT</a:t>
            </a:r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Does the artwork depict a specific event or a particular war?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In what ways is war represented in the selected artwork (for instance, is it referenced directly or in an abstract/metaphorical manner)?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What message or statement about war do you think the artwork was intended to have?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Can the artwork be classified generically, and if so how (is it abstract or figurative, for instance)?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Might the artwork be considered part of a wider aesthetic movement (e.g. Futurism, Expressionism, Surrealism, </a:t>
            </a:r>
            <a:r>
              <a:rPr lang="en-GB" sz="1700" dirty="0" smtClean="0"/>
              <a:t>Cubism)?</a:t>
            </a:r>
            <a:endParaRPr lang="en-GB" sz="1700" dirty="0"/>
          </a:p>
          <a:p>
            <a:r>
              <a:rPr lang="en-GB" sz="1700" b="1" dirty="0"/>
              <a:t> </a:t>
            </a:r>
            <a:r>
              <a:rPr lang="en-GB" sz="1700" b="1" u="sng" dirty="0" smtClean="0"/>
              <a:t>AUDIENCE</a:t>
            </a:r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What type of viewership do you think the selected artwork was intended for, and does this affect how you interpret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When and how has the artwork been exhibited (in a gallery or a publication of some sort, for instance)?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How has the artwork been interpreted by critics, other artists and or the general public?</a:t>
            </a:r>
          </a:p>
          <a:p>
            <a:r>
              <a:rPr lang="en-GB" sz="1700" b="1" dirty="0"/>
              <a:t> </a:t>
            </a:r>
            <a:r>
              <a:rPr lang="en-GB" sz="1700" b="1" u="sng" dirty="0" smtClean="0"/>
              <a:t>SIGNIFICANCE</a:t>
            </a:r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Why did you select this particular artwork?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What do you like/dislike about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How does it relate to wider themes discussed in lectures and assigned readings</a:t>
            </a:r>
            <a:r>
              <a:rPr lang="en-GB" sz="17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8519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" y="-25829"/>
            <a:ext cx="4565217" cy="3853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" y="3530027"/>
            <a:ext cx="4565217" cy="3363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730" y="-25829"/>
            <a:ext cx="7659297" cy="3525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699" y="2609659"/>
            <a:ext cx="4015316" cy="426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716" y="3150001"/>
            <a:ext cx="3643981" cy="3732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455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57" y="-9128"/>
            <a:ext cx="12257617" cy="3510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059" y="3510161"/>
            <a:ext cx="5701549" cy="3378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-22057" y="0"/>
            <a:ext cx="12214057" cy="2035082"/>
          </a:xfrm>
          <a:prstGeom prst="rect">
            <a:avLst/>
          </a:prstGeom>
          <a:noFill/>
        </p:spPr>
        <p:txBody>
          <a:bodyPr wrap="square" lIns="360000" tIns="360000" rIns="360000" bIns="360000" numCol="2" rtlCol="0">
            <a:spAutoFit/>
          </a:bodyPr>
          <a:lstStyle/>
          <a:p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American </a:t>
            </a: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 War </a:t>
            </a: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figurative painting and the </a:t>
            </a:r>
            <a:r>
              <a:rPr lang="en-GB" sz="17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</a:t>
            </a: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(s) of representing (modern?) conflict:</a:t>
            </a:r>
          </a:p>
          <a:p>
            <a:endParaRPr lang="en-GB" sz="17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17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7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and who to </a:t>
            </a:r>
            <a:r>
              <a:rPr lang="en-GB" sz="1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represent?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to situate representations?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Whether to represent?</a:t>
            </a:r>
          </a:p>
          <a:p>
            <a:endParaRPr lang="en-GB" sz="1700" b="1" dirty="0" smtClean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35361" y="3510161"/>
            <a:ext cx="5568619" cy="2398597"/>
          </a:xfrm>
          <a:prstGeom prst="rect">
            <a:avLst/>
          </a:prstGeom>
          <a:noFill/>
        </p:spPr>
        <p:txBody>
          <a:bodyPr wrap="square" lIns="540000" tIns="540000" rIns="540000" bIns="540000" rtlCol="0">
            <a:spAutoFit/>
          </a:bodyPr>
          <a:lstStyle/>
          <a:p>
            <a:pPr algn="ctr"/>
            <a:r>
              <a:rPr lang="en-GB" sz="1700" dirty="0" smtClean="0">
                <a:solidFill>
                  <a:prstClr val="black"/>
                </a:solidFill>
              </a:rPr>
              <a:t>John Ross Key, </a:t>
            </a:r>
            <a:r>
              <a:rPr lang="en-GB" sz="1700" i="1" dirty="0" smtClean="0">
                <a:solidFill>
                  <a:prstClr val="black"/>
                </a:solidFill>
              </a:rPr>
              <a:t>Bombardment of Fort Sumter </a:t>
            </a:r>
            <a:r>
              <a:rPr lang="en-GB" sz="1700" dirty="0" smtClean="0">
                <a:solidFill>
                  <a:prstClr val="black"/>
                </a:solidFill>
              </a:rPr>
              <a:t>(</a:t>
            </a:r>
            <a:r>
              <a:rPr lang="en-GB" sz="1700" dirty="0">
                <a:solidFill>
                  <a:prstClr val="black"/>
                </a:solidFill>
              </a:rPr>
              <a:t>1865); </a:t>
            </a:r>
            <a:endParaRPr lang="en-GB" sz="1700" dirty="0" smtClean="0">
              <a:solidFill>
                <a:prstClr val="black"/>
              </a:solidFill>
            </a:endParaRPr>
          </a:p>
          <a:p>
            <a:pPr algn="ctr"/>
            <a:r>
              <a:rPr lang="en-GB" sz="1700" dirty="0" smtClean="0">
                <a:solidFill>
                  <a:prstClr val="black"/>
                </a:solidFill>
              </a:rPr>
              <a:t>William </a:t>
            </a:r>
            <a:r>
              <a:rPr lang="en-GB" sz="1700" dirty="0" err="1">
                <a:solidFill>
                  <a:prstClr val="black"/>
                </a:solidFill>
              </a:rPr>
              <a:t>DeHarburton</a:t>
            </a:r>
            <a:r>
              <a:rPr lang="en-GB" sz="1700" dirty="0">
                <a:solidFill>
                  <a:prstClr val="black"/>
                </a:solidFill>
              </a:rPr>
              <a:t> Washington, </a:t>
            </a:r>
            <a:r>
              <a:rPr lang="en-GB" sz="1700" i="1" dirty="0">
                <a:solidFill>
                  <a:prstClr val="black"/>
                </a:solidFill>
              </a:rPr>
              <a:t>The Burial of </a:t>
            </a:r>
            <a:r>
              <a:rPr lang="en-GB" sz="1700" i="1" dirty="0" err="1" smtClean="0">
                <a:solidFill>
                  <a:prstClr val="black"/>
                </a:solidFill>
              </a:rPr>
              <a:t>Latane</a:t>
            </a:r>
            <a:r>
              <a:rPr lang="en-GB" sz="1700" dirty="0" smtClean="0">
                <a:solidFill>
                  <a:prstClr val="black"/>
                </a:solidFill>
              </a:rPr>
              <a:t> </a:t>
            </a:r>
            <a:r>
              <a:rPr lang="en-GB" sz="1700" dirty="0">
                <a:solidFill>
                  <a:prstClr val="black"/>
                </a:solidFill>
              </a:rPr>
              <a:t>(1864)</a:t>
            </a:r>
          </a:p>
          <a:p>
            <a:pPr algn="ctr"/>
            <a:endParaRPr lang="en-GB" sz="17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22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" y="-34631"/>
            <a:ext cx="3936627" cy="1773472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</a:rPr>
              <a:t>What challenges did technological advancement pose to artists wishing to represent war and conflict?</a:t>
            </a:r>
            <a:endParaRPr lang="en-GB" sz="1700" b="1" dirty="0" smtClean="0">
              <a:solidFill>
                <a:srgbClr val="FF0000"/>
              </a:solidFill>
            </a:endParaRPr>
          </a:p>
        </p:txBody>
      </p:sp>
      <p:pic>
        <p:nvPicPr>
          <p:cNvPr id="16388" name="Picture 4" descr="http://uploads6.wikiart.org/images/albert-bierstadt/guerrilla-warfare-picket-duty-in-virginia-186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10"/>
          <a:stretch/>
        </p:blipFill>
        <p:spPr bwMode="auto">
          <a:xfrm>
            <a:off x="3899600" y="0"/>
            <a:ext cx="8292417" cy="455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004" y="4107713"/>
            <a:ext cx="6525075" cy="2752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475303" y="4471566"/>
            <a:ext cx="5701684" cy="1511861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700" b="1" dirty="0" smtClean="0">
                <a:solidFill>
                  <a:srgbClr val="FF0000"/>
                </a:solidFill>
              </a:rPr>
              <a:t>Did </a:t>
            </a:r>
            <a:r>
              <a:rPr lang="en-GB" sz="1700" b="1" dirty="0" smtClean="0">
                <a:solidFill>
                  <a:srgbClr val="FF0000"/>
                </a:solidFill>
              </a:rPr>
              <a:t>photography open up possibilities for representing war which exceeded the potentialities of figurative painting?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1933849"/>
            <a:ext cx="3986400" cy="2075432"/>
          </a:xfrm>
          <a:prstGeom prst="rect">
            <a:avLst/>
          </a:prstGeom>
          <a:noFill/>
        </p:spPr>
        <p:txBody>
          <a:bodyPr wrap="square" lIns="360000" tIns="540000" rIns="360000" bIns="540000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</a:rPr>
              <a:t>Albert </a:t>
            </a:r>
            <a:r>
              <a:rPr lang="en-GB" sz="1600" dirty="0" smtClean="0">
                <a:solidFill>
                  <a:prstClr val="black"/>
                </a:solidFill>
              </a:rPr>
              <a:t>Bierstadt, </a:t>
            </a:r>
            <a:r>
              <a:rPr lang="en-GB" sz="1600" i="1" dirty="0" smtClean="0">
                <a:solidFill>
                  <a:prstClr val="black"/>
                </a:solidFill>
              </a:rPr>
              <a:t>Guerrilla Warfare: Picket Duty in Virginia</a:t>
            </a:r>
            <a:r>
              <a:rPr lang="en-GB" sz="1600" dirty="0" smtClean="0">
                <a:solidFill>
                  <a:prstClr val="black"/>
                </a:solidFill>
              </a:rPr>
              <a:t> (1862); stereoscopic photograph by his brother Edward Bierstadt</a:t>
            </a:r>
          </a:p>
        </p:txBody>
      </p:sp>
    </p:spTree>
    <p:extLst>
      <p:ext uri="{BB962C8B-B14F-4D97-AF65-F5344CB8AC3E}">
        <p14:creationId xmlns:p14="http://schemas.microsoft.com/office/powerpoint/2010/main" val="249729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3"/>
            <a:ext cx="12192000" cy="6451675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Was the First World War a distinctively ‘modern’ war</a:t>
            </a:r>
            <a:r>
              <a:rPr lang="en-GB" sz="2400" b="1" dirty="0" smtClean="0"/>
              <a:t>? In what ways might it be said to have differed from previous conflicts?</a:t>
            </a:r>
            <a:endParaRPr lang="en-GB" sz="2400" dirty="0"/>
          </a:p>
          <a:p>
            <a:r>
              <a:rPr lang="en-GB" sz="2400" b="1" dirty="0"/>
              <a:t> </a:t>
            </a:r>
            <a:endParaRPr lang="en-GB" sz="2400" dirty="0" smtClean="0"/>
          </a:p>
          <a:p>
            <a:pPr lvl="0"/>
            <a:r>
              <a:rPr lang="en-GB" sz="2400" dirty="0" smtClean="0"/>
              <a:t>Ana </a:t>
            </a:r>
            <a:r>
              <a:rPr lang="en-GB" sz="2400" dirty="0" err="1"/>
              <a:t>Carden</a:t>
            </a:r>
            <a:r>
              <a:rPr lang="en-GB" sz="2400" dirty="0"/>
              <a:t>-Coyne, ‘Wounded Visionaries,’ </a:t>
            </a:r>
            <a:r>
              <a:rPr lang="en-GB" sz="2400" i="1" dirty="0"/>
              <a:t>The Guardian</a:t>
            </a:r>
            <a:r>
              <a:rPr lang="en-GB" sz="2400" dirty="0"/>
              <a:t>, November 13 2008 (</a:t>
            </a:r>
            <a:r>
              <a:rPr lang="en-GB" sz="2400" u="sng" dirty="0">
                <a:hlinkClick r:id="rId3"/>
              </a:rPr>
              <a:t>http://www.theguardian.com/world/2008/nov/13/first-world-war-artists-writers-modernism</a:t>
            </a:r>
            <a:r>
              <a:rPr lang="en-GB" sz="2400" dirty="0"/>
              <a:t>).</a:t>
            </a:r>
          </a:p>
          <a:p>
            <a:pPr algn="just"/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/>
              <a:t>Carden</a:t>
            </a:r>
            <a:r>
              <a:rPr lang="en-GB" sz="2400" b="1" dirty="0"/>
              <a:t>-Coyne’s interest is in evaluating whether the First World War was a pronouncedly ‘modern’ event. What arguments made be made for and against the proposition that the conflict was archetypically modern</a:t>
            </a:r>
            <a:r>
              <a:rPr lang="en-GB" sz="2400" b="1" dirty="0" smtClean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b="1" dirty="0" smtClean="0"/>
              <a:t>How </a:t>
            </a:r>
            <a:r>
              <a:rPr lang="en-GB" sz="2400" b="1" dirty="0"/>
              <a:t>do depictions of the First World War and subsequent wars compare and contrast to those of earlier conflicts discussed previously on the module?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0"/>
            <a:endParaRPr lang="en-GB" dirty="0" smtClean="0"/>
          </a:p>
          <a:p>
            <a:pPr algn="just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8347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96056"/>
            <a:ext cx="12064621" cy="1143000"/>
          </a:xfrm>
        </p:spPr>
        <p:txBody>
          <a:bodyPr/>
          <a:lstStyle/>
          <a:p>
            <a:pPr algn="ctr"/>
            <a:r>
              <a:rPr lang="en-GB" dirty="0" smtClean="0"/>
              <a:t>Historiographical debate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>
          <a:xfrm>
            <a:off x="1676400" y="1232527"/>
            <a:ext cx="4347940" cy="935045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C00000"/>
                </a:solidFill>
                <a:latin typeface="Bauhaus 93" panose="04030905020B02020C02" pitchFamily="82" charset="0"/>
              </a:rPr>
              <a:t>Modernism</a:t>
            </a:r>
            <a:endParaRPr lang="en-US" sz="5400" dirty="0">
              <a:solidFill>
                <a:srgbClr val="C00000"/>
              </a:solidFill>
              <a:latin typeface="Bauhaus 93" panose="04030905020B02020C02" pitchFamily="82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2529851" y="2135984"/>
            <a:ext cx="2714440" cy="4119629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3"/>
          </p:nvPr>
        </p:nvSpPr>
        <p:spPr>
          <a:xfrm>
            <a:off x="6097742" y="1380403"/>
            <a:ext cx="4936765" cy="761137"/>
          </a:xfrm>
        </p:spPr>
        <p:txBody>
          <a:bodyPr>
            <a:noAutofit/>
          </a:bodyPr>
          <a:lstStyle/>
          <a:p>
            <a:pPr algn="ctr"/>
            <a:r>
              <a:rPr lang="en-GB" sz="5400" dirty="0" smtClean="0">
                <a:latin typeface="Old English Text MT" panose="03040902040508030806" pitchFamily="66" charset="0"/>
                <a:cs typeface="Times New Roman" panose="02020603050405020304" pitchFamily="18" charset="0"/>
              </a:rPr>
              <a:t>Traditionalism</a:t>
            </a:r>
            <a:endParaRPr lang="en-US" sz="5400" dirty="0">
              <a:latin typeface="Old English Text MT" panose="03040902040508030806" pitchFamily="66" charset="0"/>
              <a:cs typeface="Times New Roman" panose="02020603050405020304" pitchFamily="18" charset="0"/>
            </a:endParaRP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7010597" y="2160097"/>
            <a:ext cx="2688010" cy="405645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783632" y="5406514"/>
            <a:ext cx="2592288" cy="330072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algn="r"/>
            <a:endParaRPr lang="en-GB" sz="1200" dirty="0"/>
          </a:p>
        </p:txBody>
      </p:sp>
      <p:sp>
        <p:nvSpPr>
          <p:cNvPr id="6" name="Rectangle 5"/>
          <p:cNvSpPr/>
          <p:nvPr/>
        </p:nvSpPr>
        <p:spPr>
          <a:xfrm>
            <a:off x="0" y="2745427"/>
            <a:ext cx="2476500" cy="4112573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GB" sz="2000" dirty="0" smtClean="0"/>
              <a:t>Argues WWI </a:t>
            </a:r>
            <a:r>
              <a:rPr lang="en-GB" sz="2000" dirty="0"/>
              <a:t>produced a new mode of </a:t>
            </a:r>
            <a:r>
              <a:rPr lang="en-GB" sz="2000" dirty="0" smtClean="0"/>
              <a:t>representing and commemorating </a:t>
            </a:r>
            <a:r>
              <a:rPr lang="en-GB" sz="2000" dirty="0"/>
              <a:t>war, characterised by </a:t>
            </a:r>
            <a:r>
              <a:rPr lang="en-GB" sz="2000" dirty="0">
                <a:solidFill>
                  <a:srgbClr val="FF0000"/>
                </a:solidFill>
              </a:rPr>
              <a:t>irony</a:t>
            </a:r>
            <a:r>
              <a:rPr lang="en-GB" sz="2000" dirty="0"/>
              <a:t>, critique and a ‘modernist aesthetic’ </a:t>
            </a:r>
          </a:p>
        </p:txBody>
      </p:sp>
      <p:sp>
        <p:nvSpPr>
          <p:cNvPr id="8" name="Rectangle 7"/>
          <p:cNvSpPr/>
          <p:nvPr/>
        </p:nvSpPr>
        <p:spPr>
          <a:xfrm>
            <a:off x="9779000" y="3037910"/>
            <a:ext cx="2413000" cy="3804797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r"/>
            <a:r>
              <a:rPr lang="en-GB" sz="2000" dirty="0" smtClean="0"/>
              <a:t>Argues communities </a:t>
            </a:r>
            <a:r>
              <a:rPr lang="en-GB" sz="2000" dirty="0"/>
              <a:t>took solace by rooting memories of WWI within traditional </a:t>
            </a:r>
            <a:r>
              <a:rPr lang="en-GB" sz="2000" dirty="0" smtClean="0"/>
              <a:t>memorial and representation-al practices</a:t>
            </a:r>
            <a:endParaRPr lang="en-GB" sz="2000" dirty="0"/>
          </a:p>
        </p:txBody>
      </p:sp>
      <p:sp>
        <p:nvSpPr>
          <p:cNvPr id="14" name="Rectangle 13"/>
          <p:cNvSpPr/>
          <p:nvPr/>
        </p:nvSpPr>
        <p:spPr>
          <a:xfrm>
            <a:off x="5449970" y="3037910"/>
            <a:ext cx="1311740" cy="514738"/>
          </a:xfrm>
          <a:prstGeom prst="rect">
            <a:avLst/>
          </a:prstGeom>
        </p:spPr>
        <p:txBody>
          <a:bodyPr wrap="square" lIns="180000" tIns="72000" rIns="180000" bIns="72000">
            <a:spAutoFit/>
          </a:bodyPr>
          <a:lstStyle/>
          <a:p>
            <a:pPr algn="ctr"/>
            <a:r>
              <a:rPr lang="en-GB" sz="2400" dirty="0"/>
              <a:t>VS </a:t>
            </a:r>
          </a:p>
        </p:txBody>
      </p:sp>
    </p:spTree>
    <p:extLst>
      <p:ext uri="{BB962C8B-B14F-4D97-AF65-F5344CB8AC3E}">
        <p14:creationId xmlns:p14="http://schemas.microsoft.com/office/powerpoint/2010/main" val="30878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42295"/>
            <a:ext cx="121920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Modernism v Traditionalism, Part 1: Memorials</a:t>
            </a:r>
            <a:br>
              <a:rPr lang="en-GB" dirty="0" smtClean="0"/>
            </a:b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53578" y="1425713"/>
            <a:ext cx="3342622" cy="50667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495601" y="3954463"/>
            <a:ext cx="16665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dirty="0" err="1"/>
              <a:t>Lampeter</a:t>
            </a:r>
            <a:r>
              <a:rPr lang="en-US" dirty="0"/>
              <a:t> War Memorial, c. 1930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52931" y="3037910"/>
            <a:ext cx="3239069" cy="2881467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r"/>
            <a:r>
              <a:rPr lang="en-GB" sz="2000" dirty="0" smtClean="0"/>
              <a:t>Are the following ‘modernist’ or ‘traditionalist’? Are they effective aesthetically? Are they effective commemorations of war?</a:t>
            </a:r>
          </a:p>
        </p:txBody>
      </p:sp>
    </p:spTree>
    <p:extLst>
      <p:ext uri="{BB962C8B-B14F-4D97-AF65-F5344CB8AC3E}">
        <p14:creationId xmlns:p14="http://schemas.microsoft.com/office/powerpoint/2010/main" val="89159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033" y="5530232"/>
            <a:ext cx="10972800" cy="1143000"/>
          </a:xfrm>
        </p:spPr>
        <p:txBody>
          <a:bodyPr>
            <a:normAutofit/>
          </a:bodyPr>
          <a:lstStyle/>
          <a:p>
            <a:r>
              <a:rPr lang="en-US" sz="2000" dirty="0"/>
              <a:t>War Memorial at </a:t>
            </a:r>
            <a:r>
              <a:rPr lang="en-US" sz="2000" dirty="0" err="1"/>
              <a:t>Cwmann</a:t>
            </a:r>
            <a:endParaRPr lang="en-US" sz="2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26718"/>
            <a:ext cx="7833663" cy="53489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661" y="762000"/>
            <a:ext cx="433387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68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3792" y="1383540"/>
            <a:ext cx="2905537" cy="507482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188510" y="3920955"/>
            <a:ext cx="166652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dirty="0" smtClean="0"/>
              <a:t>Mars, </a:t>
            </a:r>
            <a:r>
              <a:rPr lang="en-US" dirty="0" err="1" smtClean="0"/>
              <a:t>Romand</a:t>
            </a:r>
            <a:r>
              <a:rPr lang="en-US" dirty="0" smtClean="0"/>
              <a:t> god of war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881" y="1383539"/>
            <a:ext cx="3607886" cy="5074829"/>
          </a:xfrm>
          <a:prstGeom prst="rect">
            <a:avLst/>
          </a:prstGeom>
        </p:spPr>
      </p:pic>
      <p:pic>
        <p:nvPicPr>
          <p:cNvPr id="10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1170" y="1383540"/>
            <a:ext cx="3342622" cy="506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27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2901" y="5440362"/>
            <a:ext cx="12192000" cy="141763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Aberystwyth War Memorial</a:t>
            </a:r>
            <a:endParaRPr lang="en-US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46820" y="-2240"/>
            <a:ext cx="5145180" cy="68602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166502" cy="34255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304" y="3117006"/>
            <a:ext cx="2811591" cy="3740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9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3750" r="10625" b="476"/>
          <a:stretch/>
        </p:blipFill>
        <p:spPr>
          <a:xfrm>
            <a:off x="3826409" y="0"/>
            <a:ext cx="8822791" cy="6858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9" y="0"/>
            <a:ext cx="3934961" cy="687306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37545" y="293505"/>
            <a:ext cx="16665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 err="1"/>
              <a:t>Machynlleth</a:t>
            </a:r>
            <a:r>
              <a:rPr lang="en-US" dirty="0" smtClean="0"/>
              <a:t> War Memorial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13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1532358" cy="6869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203140" y="0"/>
            <a:ext cx="2988860" cy="2881467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 algn="r"/>
            <a:r>
              <a:rPr lang="en-GB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/>
                <a:cs typeface="Times New Roman"/>
              </a:rPr>
              <a:t>Edwin </a:t>
            </a:r>
            <a:r>
              <a:rPr lang="en-GB" sz="20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/>
                <a:cs typeface="Times New Roman"/>
              </a:rPr>
              <a:t>Lutyens</a:t>
            </a:r>
            <a:r>
              <a:rPr lang="en-GB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/>
                <a:cs typeface="Times New Roman"/>
              </a:rPr>
              <a:t>: The Cenotaph, Whitehall, </a:t>
            </a:r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/>
                <a:cs typeface="Times New Roman"/>
              </a:rPr>
              <a:t>London</a:t>
            </a:r>
            <a:endParaRPr lang="en-GB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/>
              <a:cs typeface="Times New Roman"/>
            </a:endParaRPr>
          </a:p>
          <a:p>
            <a:pPr lvl="0" algn="r"/>
            <a:endParaRPr lang="en-GB" sz="1600" dirty="0">
              <a:solidFill>
                <a:srgbClr val="FF0000"/>
              </a:solidFill>
            </a:endParaRPr>
          </a:p>
          <a:p>
            <a:pPr lvl="0"/>
            <a:endParaRPr lang="en-GB" sz="1600" dirty="0">
              <a:solidFill>
                <a:srgbClr val="FF0000"/>
              </a:solidFill>
            </a:endParaRPr>
          </a:p>
          <a:p>
            <a:pPr lvl="0"/>
            <a:endParaRPr lang="en-GB" sz="1600" dirty="0">
              <a:solidFill>
                <a:srgbClr val="FF0000"/>
              </a:solidFill>
            </a:endParaRPr>
          </a:p>
          <a:p>
            <a:pPr lvl="0"/>
            <a:endParaRPr lang="en-GB" sz="1600" dirty="0">
              <a:solidFill>
                <a:srgbClr val="FF0000"/>
              </a:solidFill>
            </a:endParaRPr>
          </a:p>
          <a:p>
            <a:pPr lvl="0"/>
            <a:endParaRPr lang="en-GB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6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/>
              <a:t>Menin</a:t>
            </a:r>
            <a:r>
              <a:rPr lang="en-GB" dirty="0" smtClean="0"/>
              <a:t> Gate, </a:t>
            </a:r>
            <a:r>
              <a:rPr lang="en-GB" dirty="0" smtClean="0"/>
              <a:t>Ypres, Belgium, designed </a:t>
            </a:r>
            <a:r>
              <a:rPr lang="en-GB" dirty="0"/>
              <a:t>by </a:t>
            </a:r>
            <a:r>
              <a:rPr lang="en-GB" dirty="0" smtClean="0"/>
              <a:t>Reginald </a:t>
            </a:r>
            <a:r>
              <a:rPr lang="en-GB" dirty="0" err="1"/>
              <a:t>Blomfield</a:t>
            </a:r>
            <a:r>
              <a:rPr lang="en-GB" dirty="0"/>
              <a:t>  </a:t>
            </a:r>
            <a:endParaRPr lang="en-US" dirty="0" smtClean="0"/>
          </a:p>
        </p:txBody>
      </p:sp>
      <p:pic>
        <p:nvPicPr>
          <p:cNvPr id="24580" name="Picture 5" descr="menin-gat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31604" y="1596525"/>
            <a:ext cx="7128792" cy="5016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7860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Ossuary, </a:t>
            </a:r>
            <a:r>
              <a:rPr lang="en-GB" dirty="0" smtClean="0"/>
              <a:t>Verdun, France</a:t>
            </a:r>
            <a:endParaRPr lang="en-US" dirty="0" smtClean="0"/>
          </a:p>
        </p:txBody>
      </p:sp>
      <p:pic>
        <p:nvPicPr>
          <p:cNvPr id="5" name="Picture 7" descr="NSengupta_1996_12_Verdun_069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618" y="1517650"/>
            <a:ext cx="4868779" cy="324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6" name="Picture 9" descr="[crypt of the Ossuary at Douaumont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49752" y="1517650"/>
            <a:ext cx="583264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2006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0248"/>
            <a:ext cx="7536161" cy="2696801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/>
            <a:r>
              <a:rPr lang="en-GB" sz="1600" b="1" dirty="0">
                <a:ea typeface="Calibri"/>
                <a:cs typeface="Times New Roman"/>
              </a:rPr>
              <a:t>Edwin </a:t>
            </a:r>
            <a:r>
              <a:rPr lang="en-GB" sz="1600" b="1" dirty="0" err="1">
                <a:ea typeface="Calibri"/>
                <a:cs typeface="Times New Roman"/>
              </a:rPr>
              <a:t>Lutyens</a:t>
            </a:r>
            <a:r>
              <a:rPr lang="en-GB" sz="1600" b="1" dirty="0">
                <a:ea typeface="Calibri"/>
                <a:cs typeface="Times New Roman"/>
              </a:rPr>
              <a:t>, </a:t>
            </a:r>
            <a:r>
              <a:rPr lang="en-GB" sz="1600" b="1" dirty="0" err="1">
                <a:ea typeface="Calibri"/>
                <a:cs typeface="Times New Roman"/>
              </a:rPr>
              <a:t>Thiepval</a:t>
            </a:r>
            <a:r>
              <a:rPr lang="en-GB" sz="1600" b="1" dirty="0">
                <a:ea typeface="Calibri"/>
                <a:cs typeface="Times New Roman"/>
              </a:rPr>
              <a:t> Memorial to the Missing of the </a:t>
            </a:r>
            <a:r>
              <a:rPr lang="en-GB" sz="1600" b="1" dirty="0" smtClean="0">
                <a:ea typeface="Calibri"/>
                <a:cs typeface="Times New Roman"/>
              </a:rPr>
              <a:t>Somme, France</a:t>
            </a:r>
            <a:endParaRPr lang="en-GB" sz="1600" b="1" dirty="0">
              <a:ea typeface="Calibri"/>
              <a:cs typeface="Times New Roman"/>
            </a:endParaRPr>
          </a:p>
          <a:p>
            <a:pPr lvl="0"/>
            <a:endParaRPr lang="en-GB" sz="1600" dirty="0">
              <a:latin typeface="Times New Roman"/>
              <a:ea typeface="Calibri"/>
              <a:cs typeface="Times New Roman"/>
            </a:endParaRPr>
          </a:p>
          <a:p>
            <a:pPr marL="800100" lvl="1" indent="-342900" algn="just">
              <a:buFont typeface="Calibri"/>
              <a:buChar char="-"/>
            </a:pPr>
            <a:endParaRPr lang="en-GB" sz="1600" dirty="0">
              <a:ea typeface="Calibri"/>
              <a:cs typeface="Times New Roman"/>
            </a:endParaRPr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</p:txBody>
      </p:sp>
      <p:pic>
        <p:nvPicPr>
          <p:cNvPr id="2050" name="Picture 2" descr="https://ordinariatepilgrim.files.wordpress.com/2013/11/thiepval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8113"/>
            <a:ext cx="8026516" cy="601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849" y="0"/>
            <a:ext cx="5345151" cy="3563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709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96862" y="242950"/>
            <a:ext cx="36695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Historial</a:t>
            </a:r>
            <a:r>
              <a:rPr lang="en-US" dirty="0" smtClean="0"/>
              <a:t> de la Grande Guerre, the Somme, France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3" y="1057695"/>
            <a:ext cx="3989238" cy="2660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4875" y="0"/>
            <a:ext cx="8147125" cy="45827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48125"/>
            <a:ext cx="5619750" cy="28098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7900" y="3762375"/>
            <a:ext cx="2324100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34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617467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just"/>
            <a:endParaRPr lang="en-GB" sz="2000" dirty="0"/>
          </a:p>
          <a:p>
            <a:endParaRPr lang="en-GB" sz="2000" dirty="0"/>
          </a:p>
          <a:p>
            <a:r>
              <a:rPr lang="en-GB" sz="2000" b="1" dirty="0">
                <a:solidFill>
                  <a:prstClr val="black"/>
                </a:solidFill>
              </a:rPr>
              <a:t> </a:t>
            </a:r>
            <a:endParaRPr lang="en-GB" sz="28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black"/>
                </a:solidFill>
              </a:rPr>
              <a:t>Did modernist sensibilities provide novel ways of representing war and conflict in </a:t>
            </a:r>
            <a:r>
              <a:rPr lang="en-GB" sz="2800" b="1" dirty="0" smtClean="0">
                <a:solidFill>
                  <a:prstClr val="black"/>
                </a:solidFill>
              </a:rPr>
              <a:t>art?</a:t>
            </a:r>
            <a:endParaRPr lang="en-GB" sz="2800" dirty="0">
              <a:solidFill>
                <a:prstClr val="black"/>
              </a:solidFill>
            </a:endParaRPr>
          </a:p>
          <a:p>
            <a:pPr lvl="0"/>
            <a:endParaRPr lang="en-GB" sz="2000" dirty="0" smtClean="0"/>
          </a:p>
          <a:p>
            <a:pPr lvl="0"/>
            <a:r>
              <a:rPr lang="en-GB" sz="2000" dirty="0" smtClean="0"/>
              <a:t>Ana </a:t>
            </a:r>
            <a:r>
              <a:rPr lang="en-GB" sz="2000" dirty="0" err="1" smtClean="0"/>
              <a:t>Carden</a:t>
            </a:r>
            <a:r>
              <a:rPr lang="en-GB" sz="2000" dirty="0" smtClean="0"/>
              <a:t>-Coyne, ‘Wounded Visionaries,’ </a:t>
            </a:r>
            <a:r>
              <a:rPr lang="en-GB" sz="2000" i="1" dirty="0" smtClean="0"/>
              <a:t>The Guardian</a:t>
            </a:r>
            <a:r>
              <a:rPr lang="en-GB" sz="2000" dirty="0" smtClean="0"/>
              <a:t>, November 13 2008 (</a:t>
            </a:r>
            <a:r>
              <a:rPr lang="en-GB" sz="2000" u="sng" dirty="0" smtClean="0">
                <a:hlinkClick r:id="rId3"/>
              </a:rPr>
              <a:t>http://www.theguardian.com/world/2008/nov/13/first-world-war-artists-writers-modernism</a:t>
            </a:r>
            <a:r>
              <a:rPr lang="en-GB" sz="2000" dirty="0" smtClean="0"/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 smtClean="0"/>
              <a:t>What </a:t>
            </a:r>
            <a:r>
              <a:rPr lang="en-GB" sz="2800" b="1" dirty="0"/>
              <a:t>relationship did the First World War have with respect to the development of ‘modernism’ in literature and visual arts?</a:t>
            </a:r>
            <a:endParaRPr lang="en-GB" sz="2800" dirty="0"/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Did the First World War engender a break from prior traditions of representing war and conflict?</a:t>
            </a:r>
            <a:endParaRPr lang="en-GB" sz="2800" dirty="0"/>
          </a:p>
          <a:p>
            <a:pPr algn="just"/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Modernism v Traditionalism, Part 2: 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79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8179"/>
            <a:ext cx="12192000" cy="4470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292710" y="424927"/>
            <a:ext cx="958506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John Singer Sargent, </a:t>
            </a:r>
            <a:r>
              <a:rPr lang="en-GB" altLang="en-US" i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Gassed </a:t>
            </a:r>
            <a:r>
              <a:rPr lang="en-GB" dirty="0" smtClean="0"/>
              <a:t>(1919) 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13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1524001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5" descr="http://media.iwm.org.uk/iwm/mediaLib/146/media-146983/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23" y="0"/>
            <a:ext cx="10725617" cy="6218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648995" y="6357856"/>
            <a:ext cx="482946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Percy Wyndham Lewis, </a:t>
            </a:r>
            <a:r>
              <a:rPr lang="en-GB" altLang="en-US" i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 </a:t>
            </a:r>
            <a:r>
              <a:rPr lang="en-GB" altLang="en-US" i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Battery </a:t>
            </a:r>
            <a:r>
              <a:rPr lang="en-GB" altLang="en-US" i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Shelled</a:t>
            </a:r>
            <a:r>
              <a:rPr lang="en-GB" altLang="en-US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(</a:t>
            </a:r>
            <a:r>
              <a:rPr lang="en-GB" altLang="en-US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1919</a:t>
            </a:r>
            <a:r>
              <a:rPr lang="en-GB" altLang="en-US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) 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01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1524001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292710" y="424927"/>
            <a:ext cx="958506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Walter Bayes, </a:t>
            </a:r>
            <a:r>
              <a:rPr lang="en-GB" i="1" dirty="0" smtClean="0"/>
              <a:t>The </a:t>
            </a:r>
            <a:r>
              <a:rPr lang="en-GB" i="1" dirty="0"/>
              <a:t>Underworld: Taking </a:t>
            </a:r>
            <a:r>
              <a:rPr lang="en-GB" i="1" dirty="0" smtClean="0"/>
              <a:t>Cover </a:t>
            </a:r>
            <a:r>
              <a:rPr lang="en-GB" i="1" dirty="0"/>
              <a:t>in a Tube Station during a London </a:t>
            </a:r>
            <a:r>
              <a:rPr lang="en-GB" i="1" dirty="0" smtClean="0"/>
              <a:t>Air Raid</a:t>
            </a:r>
            <a:r>
              <a:rPr lang="en-GB" dirty="0" smtClean="0"/>
              <a:t> </a:t>
            </a:r>
            <a:r>
              <a:rPr lang="en-GB" dirty="0"/>
              <a:t>(1918) 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56" y="836712"/>
            <a:ext cx="11958236" cy="5381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700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12192000" cy="591306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 algn="just"/>
            <a:r>
              <a:rPr lang="en-GB" sz="2000" b="1" dirty="0"/>
              <a:t>Select one artistic representation of war that was made in the post-1914 period. Make detailed notes on it </a:t>
            </a:r>
            <a:r>
              <a:rPr lang="en-GB" sz="2000" b="1" dirty="0" smtClean="0"/>
              <a:t>ready to  discuss it </a:t>
            </a:r>
            <a:r>
              <a:rPr lang="en-GB" sz="2000" b="1" dirty="0"/>
              <a:t>with classmates during </a:t>
            </a:r>
            <a:r>
              <a:rPr lang="en-GB" sz="2000" b="1" dirty="0" smtClean="0"/>
              <a:t>Friday’s lecture (please avoid artists discussed  in this lecture). </a:t>
            </a:r>
            <a:r>
              <a:rPr lang="en-GB" sz="2000" b="1" dirty="0"/>
              <a:t>In the process, think about the following:</a:t>
            </a:r>
            <a:endParaRPr lang="en-GB" sz="2000" dirty="0"/>
          </a:p>
          <a:p>
            <a:r>
              <a:rPr lang="en-GB" sz="2000" b="1" dirty="0"/>
              <a:t> </a:t>
            </a:r>
            <a:endParaRPr lang="en-GB" sz="2000" dirty="0"/>
          </a:p>
          <a:p>
            <a:r>
              <a:rPr lang="en-GB" sz="2000" b="1" u="sng" dirty="0"/>
              <a:t>BIOGRAPHY</a:t>
            </a:r>
            <a:endParaRPr lang="en-GB" sz="2000" dirty="0"/>
          </a:p>
          <a:p>
            <a:r>
              <a:rPr lang="en-GB" sz="2000" b="1" u="sng" dirty="0" smtClean="0"/>
              <a:t>CONTENT</a:t>
            </a:r>
            <a:endParaRPr lang="en-GB" sz="2000" dirty="0"/>
          </a:p>
          <a:p>
            <a:r>
              <a:rPr lang="en-GB" sz="2000" b="1" u="sng" dirty="0" smtClean="0"/>
              <a:t>AUDIENCE</a:t>
            </a:r>
            <a:endParaRPr lang="en-GB" sz="2000" dirty="0"/>
          </a:p>
          <a:p>
            <a:r>
              <a:rPr lang="en-GB" sz="2000" b="1" u="sng" dirty="0" smtClean="0"/>
              <a:t>SIGNIFICANCE</a:t>
            </a:r>
          </a:p>
          <a:p>
            <a:endParaRPr lang="en-GB" sz="2000" b="1" u="sng" dirty="0"/>
          </a:p>
          <a:p>
            <a:endParaRPr lang="en-GB" sz="2000" b="1" u="sng" dirty="0" smtClean="0"/>
          </a:p>
          <a:p>
            <a:r>
              <a:rPr lang="en-GB" sz="2000" u="sng" dirty="0" smtClean="0"/>
              <a:t>Reading: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Images from Ana </a:t>
            </a:r>
            <a:r>
              <a:rPr lang="en-GB" sz="2000" dirty="0" err="1"/>
              <a:t>Carden</a:t>
            </a:r>
            <a:r>
              <a:rPr lang="en-GB" sz="2000" dirty="0"/>
              <a:t>-Coyne, David Morris and Tim Wilcox, eds., </a:t>
            </a:r>
            <a:r>
              <a:rPr lang="en-GB" sz="2000" i="1" dirty="0"/>
              <a:t>The Sensory War, 1914–2014</a:t>
            </a:r>
            <a:r>
              <a:rPr lang="en-GB" sz="2000" dirty="0"/>
              <a:t> (Manchester Art Gallery: Manchester, 2014) </a:t>
            </a:r>
            <a:r>
              <a:rPr lang="en-GB" sz="2000" b="1" dirty="0"/>
              <a:t>(in Moodle folder entitled ‘The Sensory War images’). 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Jonathan Jones, ‘History and all its grisly facts are worth more than the illusion of memory,’ </a:t>
            </a:r>
            <a:r>
              <a:rPr lang="en-GB" sz="2000" i="1" dirty="0"/>
              <a:t>The Guardian</a:t>
            </a:r>
            <a:r>
              <a:rPr lang="en-GB" sz="2000" dirty="0"/>
              <a:t>, October 31 2014 (</a:t>
            </a:r>
            <a:r>
              <a:rPr lang="en-GB" sz="2000" u="sng" dirty="0">
                <a:hlinkClick r:id="rId3"/>
              </a:rPr>
              <a:t>http://www.theguardian.com/commentisfree/2014/oct/31/world-war-one-poppies-memorial-cameron</a:t>
            </a:r>
            <a:r>
              <a:rPr lang="en-GB" sz="2000" dirty="0"/>
              <a:t>; accessed January 30 2015).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07459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</TotalTime>
  <Words>554</Words>
  <Application>Microsoft Office PowerPoint</Application>
  <PresentationFormat>Widescreen</PresentationFormat>
  <Paragraphs>122</Paragraphs>
  <Slides>23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Bauhaus 93</vt:lpstr>
      <vt:lpstr>Calibri</vt:lpstr>
      <vt:lpstr>Old English Text MT</vt:lpstr>
      <vt:lpstr>Times New Roman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Historiographical debate</vt:lpstr>
      <vt:lpstr>Modernism v Traditionalism, Part 1: Memorials </vt:lpstr>
      <vt:lpstr>War Memorial at Cwmann</vt:lpstr>
      <vt:lpstr>PowerPoint Presentation</vt:lpstr>
      <vt:lpstr>Aberystwyth War Memorial</vt:lpstr>
      <vt:lpstr>PowerPoint Presentation</vt:lpstr>
      <vt:lpstr>PowerPoint Presentation</vt:lpstr>
      <vt:lpstr>Menin Gate, Ypres, Belgium, designed by Reginald Blomfield  </vt:lpstr>
      <vt:lpstr>Ossuary, Verdun, France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22</cp:revision>
  <cp:lastPrinted>2017-03-13T08:15:49Z</cp:lastPrinted>
  <dcterms:created xsi:type="dcterms:W3CDTF">2017-02-15T09:26:07Z</dcterms:created>
  <dcterms:modified xsi:type="dcterms:W3CDTF">2017-03-13T08:41:49Z</dcterms:modified>
</cp:coreProperties>
</file>