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333" r:id="rId2"/>
    <p:sldId id="271" r:id="rId3"/>
    <p:sldId id="288" r:id="rId4"/>
    <p:sldId id="272" r:id="rId5"/>
    <p:sldId id="324" r:id="rId6"/>
    <p:sldId id="319" r:id="rId7"/>
    <p:sldId id="323" r:id="rId8"/>
    <p:sldId id="334" r:id="rId9"/>
    <p:sldId id="331" r:id="rId10"/>
    <p:sldId id="338" r:id="rId11"/>
    <p:sldId id="337" r:id="rId12"/>
    <p:sldId id="336" r:id="rId13"/>
    <p:sldId id="335" r:id="rId14"/>
    <p:sldId id="293" r:id="rId15"/>
    <p:sldId id="307" r:id="rId16"/>
    <p:sldId id="305" r:id="rId17"/>
    <p:sldId id="310" r:id="rId18"/>
    <p:sldId id="294" r:id="rId19"/>
    <p:sldId id="295" r:id="rId20"/>
    <p:sldId id="339" r:id="rId21"/>
    <p:sldId id="340" r:id="rId22"/>
    <p:sldId id="341" r:id="rId23"/>
    <p:sldId id="309" r:id="rId24"/>
    <p:sldId id="296" r:id="rId25"/>
    <p:sldId id="342" r:id="rId26"/>
    <p:sldId id="308"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CCEB4-5889-4287-AD16-293B6DBED0B2}" v="105" dt="2025-11-28T18:53:15.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58300" autoAdjust="0"/>
  </p:normalViewPr>
  <p:slideViewPr>
    <p:cSldViewPr snapToGrid="0">
      <p:cViewPr>
        <p:scale>
          <a:sx n="64" d="100"/>
          <a:sy n="64" d="100"/>
        </p:scale>
        <p:origin x="909"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52D80-9A2A-4944-98E8-7DE3AE56D7C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86D1B33-1991-46F3-A07E-51DCD89B308A}">
      <dgm:prSet/>
      <dgm:spPr/>
      <dgm:t>
        <a:bodyPr/>
        <a:lstStyle/>
        <a:p>
          <a:r>
            <a:rPr lang="en-GB" dirty="0"/>
            <a:t>By the end of this session you should be able to . . . </a:t>
          </a:r>
          <a:endParaRPr lang="en-US" dirty="0"/>
        </a:p>
      </dgm:t>
    </dgm:pt>
    <dgm:pt modelId="{CDE8C368-4D6A-4EC9-952C-37E2E3643A78}" type="parTrans" cxnId="{D48B23F7-10D8-4A58-A6AF-BF6E2F6295AD}">
      <dgm:prSet/>
      <dgm:spPr/>
      <dgm:t>
        <a:bodyPr/>
        <a:lstStyle/>
        <a:p>
          <a:endParaRPr lang="en-US"/>
        </a:p>
      </dgm:t>
    </dgm:pt>
    <dgm:pt modelId="{02571C59-967F-4F41-9A31-EBC943E67A98}" type="sibTrans" cxnId="{D48B23F7-10D8-4A58-A6AF-BF6E2F6295AD}">
      <dgm:prSet/>
      <dgm:spPr/>
      <dgm:t>
        <a:bodyPr/>
        <a:lstStyle/>
        <a:p>
          <a:endParaRPr lang="en-US"/>
        </a:p>
      </dgm:t>
    </dgm:pt>
    <dgm:pt modelId="{32ED1B9A-700B-4C35-A191-D17775C27C6E}">
      <dgm:prSet/>
      <dgm:spPr/>
      <dgm:t>
        <a:bodyPr/>
        <a:lstStyle/>
        <a:p>
          <a:r>
            <a:rPr lang="en-GB" dirty="0"/>
            <a:t>1. Explain what sentencing options are available to courts in England and Wales</a:t>
          </a:r>
          <a:endParaRPr lang="en-US" dirty="0"/>
        </a:p>
      </dgm:t>
    </dgm:pt>
    <dgm:pt modelId="{2D94D2A5-FFE7-4FF3-854D-478569FF392E}" type="parTrans" cxnId="{BE308082-29DF-43A2-8FCB-03AE7C4311C8}">
      <dgm:prSet/>
      <dgm:spPr/>
      <dgm:t>
        <a:bodyPr/>
        <a:lstStyle/>
        <a:p>
          <a:endParaRPr lang="en-US"/>
        </a:p>
      </dgm:t>
    </dgm:pt>
    <dgm:pt modelId="{DBD68BF3-D82F-4D5B-B5B6-6AAB68EB779A}" type="sibTrans" cxnId="{BE308082-29DF-43A2-8FCB-03AE7C4311C8}">
      <dgm:prSet/>
      <dgm:spPr/>
      <dgm:t>
        <a:bodyPr/>
        <a:lstStyle/>
        <a:p>
          <a:endParaRPr lang="en-US"/>
        </a:p>
      </dgm:t>
    </dgm:pt>
    <dgm:pt modelId="{AD0B6E39-7C8E-4D11-B1D8-5C370BDF805F}">
      <dgm:prSet/>
      <dgm:spPr/>
      <dgm:t>
        <a:bodyPr/>
        <a:lstStyle/>
        <a:p>
          <a:r>
            <a:rPr lang="en-GB" dirty="0"/>
            <a:t>2. Identify alternatives to custodial sentences in England and Wales</a:t>
          </a:r>
          <a:endParaRPr lang="en-US" dirty="0"/>
        </a:p>
      </dgm:t>
    </dgm:pt>
    <dgm:pt modelId="{3266441F-D83B-4004-BED4-9A72A69F86FE}" type="parTrans" cxnId="{D30016FB-17EB-4861-AFE1-15EEBF9F3F5E}">
      <dgm:prSet/>
      <dgm:spPr/>
      <dgm:t>
        <a:bodyPr/>
        <a:lstStyle/>
        <a:p>
          <a:endParaRPr lang="en-US"/>
        </a:p>
      </dgm:t>
    </dgm:pt>
    <dgm:pt modelId="{8867BC81-012F-4124-A777-9518674BD4D3}" type="sibTrans" cxnId="{D30016FB-17EB-4861-AFE1-15EEBF9F3F5E}">
      <dgm:prSet/>
      <dgm:spPr/>
      <dgm:t>
        <a:bodyPr/>
        <a:lstStyle/>
        <a:p>
          <a:endParaRPr lang="en-US"/>
        </a:p>
      </dgm:t>
    </dgm:pt>
    <dgm:pt modelId="{846CDC63-489A-40ED-9433-E39F5F43631B}">
      <dgm:prSet/>
      <dgm:spPr/>
      <dgm:t>
        <a:bodyPr/>
        <a:lstStyle/>
        <a:p>
          <a:r>
            <a:rPr lang="en-GB" dirty="0"/>
            <a:t>3. Discuss specific interventions aimed at rehabilitation in South Wales</a:t>
          </a:r>
          <a:endParaRPr lang="en-US" dirty="0"/>
        </a:p>
      </dgm:t>
    </dgm:pt>
    <dgm:pt modelId="{7735E820-AC41-42CD-8525-D9D41FBBDB0E}" type="parTrans" cxnId="{A5C62506-0BE1-43DA-B219-CB33FCD6852C}">
      <dgm:prSet/>
      <dgm:spPr/>
      <dgm:t>
        <a:bodyPr/>
        <a:lstStyle/>
        <a:p>
          <a:endParaRPr lang="en-US"/>
        </a:p>
      </dgm:t>
    </dgm:pt>
    <dgm:pt modelId="{00DC3141-118D-4125-A7D2-27DFDA5B97D5}" type="sibTrans" cxnId="{A5C62506-0BE1-43DA-B219-CB33FCD6852C}">
      <dgm:prSet/>
      <dgm:spPr/>
      <dgm:t>
        <a:bodyPr/>
        <a:lstStyle/>
        <a:p>
          <a:endParaRPr lang="en-US"/>
        </a:p>
      </dgm:t>
    </dgm:pt>
    <dgm:pt modelId="{B9418F33-F31F-448C-9783-B115662AC8D2}" type="pres">
      <dgm:prSet presAssocID="{5FD52D80-9A2A-4944-98E8-7DE3AE56D7C7}" presName="linear" presStyleCnt="0">
        <dgm:presLayoutVars>
          <dgm:animLvl val="lvl"/>
          <dgm:resizeHandles val="exact"/>
        </dgm:presLayoutVars>
      </dgm:prSet>
      <dgm:spPr/>
    </dgm:pt>
    <dgm:pt modelId="{B55E1656-1245-4094-86EA-0305B9EEBA45}" type="pres">
      <dgm:prSet presAssocID="{686D1B33-1991-46F3-A07E-51DCD89B308A}" presName="parentText" presStyleLbl="node1" presStyleIdx="0" presStyleCnt="4">
        <dgm:presLayoutVars>
          <dgm:chMax val="0"/>
          <dgm:bulletEnabled val="1"/>
        </dgm:presLayoutVars>
      </dgm:prSet>
      <dgm:spPr/>
    </dgm:pt>
    <dgm:pt modelId="{E863065A-844B-4849-A26B-EB2FB1C5856A}" type="pres">
      <dgm:prSet presAssocID="{02571C59-967F-4F41-9A31-EBC943E67A98}" presName="spacer" presStyleCnt="0"/>
      <dgm:spPr/>
    </dgm:pt>
    <dgm:pt modelId="{49E9799C-D554-433C-9354-9B53B6AFD206}" type="pres">
      <dgm:prSet presAssocID="{32ED1B9A-700B-4C35-A191-D17775C27C6E}" presName="parentText" presStyleLbl="node1" presStyleIdx="1" presStyleCnt="4">
        <dgm:presLayoutVars>
          <dgm:chMax val="0"/>
          <dgm:bulletEnabled val="1"/>
        </dgm:presLayoutVars>
      </dgm:prSet>
      <dgm:spPr/>
    </dgm:pt>
    <dgm:pt modelId="{D85D5A5C-6B6F-4E95-8D3A-B7AF77F213DD}" type="pres">
      <dgm:prSet presAssocID="{DBD68BF3-D82F-4D5B-B5B6-6AAB68EB779A}" presName="spacer" presStyleCnt="0"/>
      <dgm:spPr/>
    </dgm:pt>
    <dgm:pt modelId="{8341519D-FADD-442E-A1C5-6FE5ECB7F5E0}" type="pres">
      <dgm:prSet presAssocID="{AD0B6E39-7C8E-4D11-B1D8-5C370BDF805F}" presName="parentText" presStyleLbl="node1" presStyleIdx="2" presStyleCnt="4">
        <dgm:presLayoutVars>
          <dgm:chMax val="0"/>
          <dgm:bulletEnabled val="1"/>
        </dgm:presLayoutVars>
      </dgm:prSet>
      <dgm:spPr/>
    </dgm:pt>
    <dgm:pt modelId="{9D7C8008-06B9-48CF-B7EE-9262A2A20731}" type="pres">
      <dgm:prSet presAssocID="{8867BC81-012F-4124-A777-9518674BD4D3}" presName="spacer" presStyleCnt="0"/>
      <dgm:spPr/>
    </dgm:pt>
    <dgm:pt modelId="{7B46BEC7-6DA9-44AE-B977-138DA651DD31}" type="pres">
      <dgm:prSet presAssocID="{846CDC63-489A-40ED-9433-E39F5F43631B}" presName="parentText" presStyleLbl="node1" presStyleIdx="3" presStyleCnt="4">
        <dgm:presLayoutVars>
          <dgm:chMax val="0"/>
          <dgm:bulletEnabled val="1"/>
        </dgm:presLayoutVars>
      </dgm:prSet>
      <dgm:spPr/>
    </dgm:pt>
  </dgm:ptLst>
  <dgm:cxnLst>
    <dgm:cxn modelId="{547B2604-2830-4365-A60A-216B0364B6F0}" type="presOf" srcId="{686D1B33-1991-46F3-A07E-51DCD89B308A}" destId="{B55E1656-1245-4094-86EA-0305B9EEBA45}" srcOrd="0" destOrd="0" presId="urn:microsoft.com/office/officeart/2005/8/layout/vList2"/>
    <dgm:cxn modelId="{A5C62506-0BE1-43DA-B219-CB33FCD6852C}" srcId="{5FD52D80-9A2A-4944-98E8-7DE3AE56D7C7}" destId="{846CDC63-489A-40ED-9433-E39F5F43631B}" srcOrd="3" destOrd="0" parTransId="{7735E820-AC41-42CD-8525-D9D41FBBDB0E}" sibTransId="{00DC3141-118D-4125-A7D2-27DFDA5B97D5}"/>
    <dgm:cxn modelId="{BE308082-29DF-43A2-8FCB-03AE7C4311C8}" srcId="{5FD52D80-9A2A-4944-98E8-7DE3AE56D7C7}" destId="{32ED1B9A-700B-4C35-A191-D17775C27C6E}" srcOrd="1" destOrd="0" parTransId="{2D94D2A5-FFE7-4FF3-854D-478569FF392E}" sibTransId="{DBD68BF3-D82F-4D5B-B5B6-6AAB68EB779A}"/>
    <dgm:cxn modelId="{F8A09689-9DF5-444E-81AB-E6FB55136B52}" type="presOf" srcId="{846CDC63-489A-40ED-9433-E39F5F43631B}" destId="{7B46BEC7-6DA9-44AE-B977-138DA651DD31}" srcOrd="0" destOrd="0" presId="urn:microsoft.com/office/officeart/2005/8/layout/vList2"/>
    <dgm:cxn modelId="{95BDF18B-14F1-48C7-BEBA-88240FABAF2B}" type="presOf" srcId="{AD0B6E39-7C8E-4D11-B1D8-5C370BDF805F}" destId="{8341519D-FADD-442E-A1C5-6FE5ECB7F5E0}" srcOrd="0" destOrd="0" presId="urn:microsoft.com/office/officeart/2005/8/layout/vList2"/>
    <dgm:cxn modelId="{36FED5EF-13F2-47CD-AE08-118555723E24}" type="presOf" srcId="{5FD52D80-9A2A-4944-98E8-7DE3AE56D7C7}" destId="{B9418F33-F31F-448C-9783-B115662AC8D2}" srcOrd="0" destOrd="0" presId="urn:microsoft.com/office/officeart/2005/8/layout/vList2"/>
    <dgm:cxn modelId="{D48B23F7-10D8-4A58-A6AF-BF6E2F6295AD}" srcId="{5FD52D80-9A2A-4944-98E8-7DE3AE56D7C7}" destId="{686D1B33-1991-46F3-A07E-51DCD89B308A}" srcOrd="0" destOrd="0" parTransId="{CDE8C368-4D6A-4EC9-952C-37E2E3643A78}" sibTransId="{02571C59-967F-4F41-9A31-EBC943E67A98}"/>
    <dgm:cxn modelId="{DF9C03F8-567D-42D4-9638-009FCD03354F}" type="presOf" srcId="{32ED1B9A-700B-4C35-A191-D17775C27C6E}" destId="{49E9799C-D554-433C-9354-9B53B6AFD206}" srcOrd="0" destOrd="0" presId="urn:microsoft.com/office/officeart/2005/8/layout/vList2"/>
    <dgm:cxn modelId="{D30016FB-17EB-4861-AFE1-15EEBF9F3F5E}" srcId="{5FD52D80-9A2A-4944-98E8-7DE3AE56D7C7}" destId="{AD0B6E39-7C8E-4D11-B1D8-5C370BDF805F}" srcOrd="2" destOrd="0" parTransId="{3266441F-D83B-4004-BED4-9A72A69F86FE}" sibTransId="{8867BC81-012F-4124-A777-9518674BD4D3}"/>
    <dgm:cxn modelId="{11CB0E04-BCAE-4D98-9242-FAC4956DF953}" type="presParOf" srcId="{B9418F33-F31F-448C-9783-B115662AC8D2}" destId="{B55E1656-1245-4094-86EA-0305B9EEBA45}" srcOrd="0" destOrd="0" presId="urn:microsoft.com/office/officeart/2005/8/layout/vList2"/>
    <dgm:cxn modelId="{66436B4D-C0CF-4EC2-BEF7-12A8B8290877}" type="presParOf" srcId="{B9418F33-F31F-448C-9783-B115662AC8D2}" destId="{E863065A-844B-4849-A26B-EB2FB1C5856A}" srcOrd="1" destOrd="0" presId="urn:microsoft.com/office/officeart/2005/8/layout/vList2"/>
    <dgm:cxn modelId="{F940B270-5C2D-47C5-AE4B-81853C13918B}" type="presParOf" srcId="{B9418F33-F31F-448C-9783-B115662AC8D2}" destId="{49E9799C-D554-433C-9354-9B53B6AFD206}" srcOrd="2" destOrd="0" presId="urn:microsoft.com/office/officeart/2005/8/layout/vList2"/>
    <dgm:cxn modelId="{1DACFC99-662E-44F7-BD02-1D3DD12D73FD}" type="presParOf" srcId="{B9418F33-F31F-448C-9783-B115662AC8D2}" destId="{D85D5A5C-6B6F-4E95-8D3A-B7AF77F213DD}" srcOrd="3" destOrd="0" presId="urn:microsoft.com/office/officeart/2005/8/layout/vList2"/>
    <dgm:cxn modelId="{7563CA10-299F-44CE-9BC8-B8736D9B07E4}" type="presParOf" srcId="{B9418F33-F31F-448C-9783-B115662AC8D2}" destId="{8341519D-FADD-442E-A1C5-6FE5ECB7F5E0}" srcOrd="4" destOrd="0" presId="urn:microsoft.com/office/officeart/2005/8/layout/vList2"/>
    <dgm:cxn modelId="{6F741A5A-9646-423F-9338-00661FDAED53}" type="presParOf" srcId="{B9418F33-F31F-448C-9783-B115662AC8D2}" destId="{9D7C8008-06B9-48CF-B7EE-9262A2A20731}" srcOrd="5" destOrd="0" presId="urn:microsoft.com/office/officeart/2005/8/layout/vList2"/>
    <dgm:cxn modelId="{A7A4DD17-4499-4062-8D45-133D18CD9A8D}" type="presParOf" srcId="{B9418F33-F31F-448C-9783-B115662AC8D2}" destId="{7B46BEC7-6DA9-44AE-B977-138DA651DD3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4D5050-8429-4156-8036-7A4E13DEC82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B743F53-5ADD-4A04-A276-821733B7AC33}">
      <dgm:prSet/>
      <dgm:spPr/>
      <dgm:t>
        <a:bodyPr/>
        <a:lstStyle/>
        <a:p>
          <a:r>
            <a:rPr lang="en-GB" dirty="0"/>
            <a:t>Explain areas of the CJS in England and Wales where inequality is present</a:t>
          </a:r>
          <a:endParaRPr lang="en-US" dirty="0"/>
        </a:p>
      </dgm:t>
    </dgm:pt>
    <dgm:pt modelId="{276A9B2F-13A1-4E2B-8806-9E364E563EE7}" type="parTrans" cxnId="{AB58015B-C248-419D-A712-C2E32B22118A}">
      <dgm:prSet/>
      <dgm:spPr/>
      <dgm:t>
        <a:bodyPr/>
        <a:lstStyle/>
        <a:p>
          <a:endParaRPr lang="en-US"/>
        </a:p>
      </dgm:t>
    </dgm:pt>
    <dgm:pt modelId="{623878C4-6A6E-4594-B81B-75CFB8DDC86E}" type="sibTrans" cxnId="{AB58015B-C248-419D-A712-C2E32B22118A}">
      <dgm:prSet/>
      <dgm:spPr/>
      <dgm:t>
        <a:bodyPr/>
        <a:lstStyle/>
        <a:p>
          <a:endParaRPr lang="en-US"/>
        </a:p>
      </dgm:t>
    </dgm:pt>
    <dgm:pt modelId="{8C702765-CE28-4038-B64C-D01B317D1BE5}">
      <dgm:prSet/>
      <dgm:spPr/>
      <dgm:t>
        <a:bodyPr/>
        <a:lstStyle/>
        <a:p>
          <a:r>
            <a:rPr lang="en-GB" dirty="0"/>
            <a:t>Propose recommendations and suggestions for addressing such areas of inequalities</a:t>
          </a:r>
          <a:endParaRPr lang="en-US" dirty="0"/>
        </a:p>
      </dgm:t>
    </dgm:pt>
    <dgm:pt modelId="{312B5155-6E95-4FB5-B1F1-D21FB5AADC98}" type="parTrans" cxnId="{FA8D1813-1D42-4FE2-93F9-F7C904333097}">
      <dgm:prSet/>
      <dgm:spPr/>
      <dgm:t>
        <a:bodyPr/>
        <a:lstStyle/>
        <a:p>
          <a:endParaRPr lang="en-US"/>
        </a:p>
      </dgm:t>
    </dgm:pt>
    <dgm:pt modelId="{57E345F1-425B-4D3F-8B66-8F5525DCA01B}" type="sibTrans" cxnId="{FA8D1813-1D42-4FE2-93F9-F7C904333097}">
      <dgm:prSet/>
      <dgm:spPr/>
      <dgm:t>
        <a:bodyPr/>
        <a:lstStyle/>
        <a:p>
          <a:endParaRPr lang="en-US"/>
        </a:p>
      </dgm:t>
    </dgm:pt>
    <dgm:pt modelId="{25D246BA-4F58-4EEB-82C1-45FB4FDDD092}" type="pres">
      <dgm:prSet presAssocID="{094D5050-8429-4156-8036-7A4E13DEC82D}" presName="hierChild1" presStyleCnt="0">
        <dgm:presLayoutVars>
          <dgm:chPref val="1"/>
          <dgm:dir/>
          <dgm:animOne val="branch"/>
          <dgm:animLvl val="lvl"/>
          <dgm:resizeHandles/>
        </dgm:presLayoutVars>
      </dgm:prSet>
      <dgm:spPr/>
    </dgm:pt>
    <dgm:pt modelId="{C98BF750-C137-42FE-8407-09814E6281DD}" type="pres">
      <dgm:prSet presAssocID="{EB743F53-5ADD-4A04-A276-821733B7AC33}" presName="hierRoot1" presStyleCnt="0"/>
      <dgm:spPr/>
    </dgm:pt>
    <dgm:pt modelId="{C137E880-A117-4765-96E1-461B7E13729D}" type="pres">
      <dgm:prSet presAssocID="{EB743F53-5ADD-4A04-A276-821733B7AC33}" presName="composite" presStyleCnt="0"/>
      <dgm:spPr/>
    </dgm:pt>
    <dgm:pt modelId="{851005B3-2FDD-46F1-AF3A-7DAA117D2D49}" type="pres">
      <dgm:prSet presAssocID="{EB743F53-5ADD-4A04-A276-821733B7AC33}" presName="background" presStyleLbl="node0" presStyleIdx="0" presStyleCnt="2"/>
      <dgm:spPr/>
    </dgm:pt>
    <dgm:pt modelId="{511B07AA-2B37-45D3-97C6-FEA86A082029}" type="pres">
      <dgm:prSet presAssocID="{EB743F53-5ADD-4A04-A276-821733B7AC33}" presName="text" presStyleLbl="fgAcc0" presStyleIdx="0" presStyleCnt="2">
        <dgm:presLayoutVars>
          <dgm:chPref val="3"/>
        </dgm:presLayoutVars>
      </dgm:prSet>
      <dgm:spPr/>
    </dgm:pt>
    <dgm:pt modelId="{A9D5A516-7885-4D53-8FF7-DDEBADF6295C}" type="pres">
      <dgm:prSet presAssocID="{EB743F53-5ADD-4A04-A276-821733B7AC33}" presName="hierChild2" presStyleCnt="0"/>
      <dgm:spPr/>
    </dgm:pt>
    <dgm:pt modelId="{5386A2AA-C9A5-4C43-BE96-2D96C5F7BCFD}" type="pres">
      <dgm:prSet presAssocID="{8C702765-CE28-4038-B64C-D01B317D1BE5}" presName="hierRoot1" presStyleCnt="0"/>
      <dgm:spPr/>
    </dgm:pt>
    <dgm:pt modelId="{F628272D-C334-4F19-9691-3CD41C7D1874}" type="pres">
      <dgm:prSet presAssocID="{8C702765-CE28-4038-B64C-D01B317D1BE5}" presName="composite" presStyleCnt="0"/>
      <dgm:spPr/>
    </dgm:pt>
    <dgm:pt modelId="{D31BB250-3BE8-4A3B-9EA2-FBF7A95EA595}" type="pres">
      <dgm:prSet presAssocID="{8C702765-CE28-4038-B64C-D01B317D1BE5}" presName="background" presStyleLbl="node0" presStyleIdx="1" presStyleCnt="2"/>
      <dgm:spPr/>
    </dgm:pt>
    <dgm:pt modelId="{89901EC9-2A8D-458E-A543-EF891FC9B858}" type="pres">
      <dgm:prSet presAssocID="{8C702765-CE28-4038-B64C-D01B317D1BE5}" presName="text" presStyleLbl="fgAcc0" presStyleIdx="1" presStyleCnt="2">
        <dgm:presLayoutVars>
          <dgm:chPref val="3"/>
        </dgm:presLayoutVars>
      </dgm:prSet>
      <dgm:spPr/>
    </dgm:pt>
    <dgm:pt modelId="{8BF83F17-80FF-4880-BBFF-D93F863BC6E1}" type="pres">
      <dgm:prSet presAssocID="{8C702765-CE28-4038-B64C-D01B317D1BE5}" presName="hierChild2" presStyleCnt="0"/>
      <dgm:spPr/>
    </dgm:pt>
  </dgm:ptLst>
  <dgm:cxnLst>
    <dgm:cxn modelId="{943A1500-37DA-40A8-A2A2-1BE7545A2C0B}" type="presOf" srcId="{094D5050-8429-4156-8036-7A4E13DEC82D}" destId="{25D246BA-4F58-4EEB-82C1-45FB4FDDD092}" srcOrd="0" destOrd="0" presId="urn:microsoft.com/office/officeart/2005/8/layout/hierarchy1"/>
    <dgm:cxn modelId="{FA8D1813-1D42-4FE2-93F9-F7C904333097}" srcId="{094D5050-8429-4156-8036-7A4E13DEC82D}" destId="{8C702765-CE28-4038-B64C-D01B317D1BE5}" srcOrd="1" destOrd="0" parTransId="{312B5155-6E95-4FB5-B1F1-D21FB5AADC98}" sibTransId="{57E345F1-425B-4D3F-8B66-8F5525DCA01B}"/>
    <dgm:cxn modelId="{4053FB32-9A96-42F0-A8CD-AEFC82BD4032}" type="presOf" srcId="{8C702765-CE28-4038-B64C-D01B317D1BE5}" destId="{89901EC9-2A8D-458E-A543-EF891FC9B858}" srcOrd="0" destOrd="0" presId="urn:microsoft.com/office/officeart/2005/8/layout/hierarchy1"/>
    <dgm:cxn modelId="{AB58015B-C248-419D-A712-C2E32B22118A}" srcId="{094D5050-8429-4156-8036-7A4E13DEC82D}" destId="{EB743F53-5ADD-4A04-A276-821733B7AC33}" srcOrd="0" destOrd="0" parTransId="{276A9B2F-13A1-4E2B-8806-9E364E563EE7}" sibTransId="{623878C4-6A6E-4594-B81B-75CFB8DDC86E}"/>
    <dgm:cxn modelId="{711698A6-53BC-4030-8825-3E47C3AB4ADA}" type="presOf" srcId="{EB743F53-5ADD-4A04-A276-821733B7AC33}" destId="{511B07AA-2B37-45D3-97C6-FEA86A082029}" srcOrd="0" destOrd="0" presId="urn:microsoft.com/office/officeart/2005/8/layout/hierarchy1"/>
    <dgm:cxn modelId="{421EE13F-62A4-4ADD-AEC8-33A48CD51236}" type="presParOf" srcId="{25D246BA-4F58-4EEB-82C1-45FB4FDDD092}" destId="{C98BF750-C137-42FE-8407-09814E6281DD}" srcOrd="0" destOrd="0" presId="urn:microsoft.com/office/officeart/2005/8/layout/hierarchy1"/>
    <dgm:cxn modelId="{0C0E1C98-6C63-4705-BBEA-E183C9811F42}" type="presParOf" srcId="{C98BF750-C137-42FE-8407-09814E6281DD}" destId="{C137E880-A117-4765-96E1-461B7E13729D}" srcOrd="0" destOrd="0" presId="urn:microsoft.com/office/officeart/2005/8/layout/hierarchy1"/>
    <dgm:cxn modelId="{A5698CFD-64A3-4408-BC2E-D69239388A1C}" type="presParOf" srcId="{C137E880-A117-4765-96E1-461B7E13729D}" destId="{851005B3-2FDD-46F1-AF3A-7DAA117D2D49}" srcOrd="0" destOrd="0" presId="urn:microsoft.com/office/officeart/2005/8/layout/hierarchy1"/>
    <dgm:cxn modelId="{65F3D342-9757-4487-8499-56687B439B9E}" type="presParOf" srcId="{C137E880-A117-4765-96E1-461B7E13729D}" destId="{511B07AA-2B37-45D3-97C6-FEA86A082029}" srcOrd="1" destOrd="0" presId="urn:microsoft.com/office/officeart/2005/8/layout/hierarchy1"/>
    <dgm:cxn modelId="{AB9970DC-495E-460A-BC4B-C666A842EC3E}" type="presParOf" srcId="{C98BF750-C137-42FE-8407-09814E6281DD}" destId="{A9D5A516-7885-4D53-8FF7-DDEBADF6295C}" srcOrd="1" destOrd="0" presId="urn:microsoft.com/office/officeart/2005/8/layout/hierarchy1"/>
    <dgm:cxn modelId="{1EB1FF46-9B28-43B9-9E47-4C51798CF483}" type="presParOf" srcId="{25D246BA-4F58-4EEB-82C1-45FB4FDDD092}" destId="{5386A2AA-C9A5-4C43-BE96-2D96C5F7BCFD}" srcOrd="1" destOrd="0" presId="urn:microsoft.com/office/officeart/2005/8/layout/hierarchy1"/>
    <dgm:cxn modelId="{050D9C8B-5858-47D6-972C-3150FCE0ABFA}" type="presParOf" srcId="{5386A2AA-C9A5-4C43-BE96-2D96C5F7BCFD}" destId="{F628272D-C334-4F19-9691-3CD41C7D1874}" srcOrd="0" destOrd="0" presId="urn:microsoft.com/office/officeart/2005/8/layout/hierarchy1"/>
    <dgm:cxn modelId="{F096BABC-1205-4A2E-BED4-2DAFFC1717B2}" type="presParOf" srcId="{F628272D-C334-4F19-9691-3CD41C7D1874}" destId="{D31BB250-3BE8-4A3B-9EA2-FBF7A95EA595}" srcOrd="0" destOrd="0" presId="urn:microsoft.com/office/officeart/2005/8/layout/hierarchy1"/>
    <dgm:cxn modelId="{31734AFE-B6C6-4296-8032-43A117E28877}" type="presParOf" srcId="{F628272D-C334-4F19-9691-3CD41C7D1874}" destId="{89901EC9-2A8D-458E-A543-EF891FC9B858}" srcOrd="1" destOrd="0" presId="urn:microsoft.com/office/officeart/2005/8/layout/hierarchy1"/>
    <dgm:cxn modelId="{45F84631-1EBA-408A-83E0-F53835C67FA1}" type="presParOf" srcId="{5386A2AA-C9A5-4C43-BE96-2D96C5F7BCFD}" destId="{8BF83F17-80FF-4880-BBFF-D93F863BC6E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E1656-1245-4094-86EA-0305B9EEBA45}">
      <dsp:nvSpPr>
        <dsp:cNvPr id="0" name=""/>
        <dsp:cNvSpPr/>
      </dsp:nvSpPr>
      <dsp:spPr>
        <a:xfrm>
          <a:off x="0" y="31064"/>
          <a:ext cx="5291663" cy="875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By the end of this session you should be able to . . . </a:t>
          </a:r>
          <a:endParaRPr lang="en-US" sz="2200" kern="1200" dirty="0"/>
        </a:p>
      </dsp:txBody>
      <dsp:txXfrm>
        <a:off x="42722" y="73786"/>
        <a:ext cx="5206219" cy="789716"/>
      </dsp:txXfrm>
    </dsp:sp>
    <dsp:sp modelId="{49E9799C-D554-433C-9354-9B53B6AFD206}">
      <dsp:nvSpPr>
        <dsp:cNvPr id="0" name=""/>
        <dsp:cNvSpPr/>
      </dsp:nvSpPr>
      <dsp:spPr>
        <a:xfrm>
          <a:off x="0" y="969584"/>
          <a:ext cx="5291663" cy="8751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1. Explain what sentencing options are available to courts in England and Wales</a:t>
          </a:r>
          <a:endParaRPr lang="en-US" sz="2200" kern="1200" dirty="0"/>
        </a:p>
      </dsp:txBody>
      <dsp:txXfrm>
        <a:off x="42722" y="1012306"/>
        <a:ext cx="5206219" cy="789716"/>
      </dsp:txXfrm>
    </dsp:sp>
    <dsp:sp modelId="{8341519D-FADD-442E-A1C5-6FE5ECB7F5E0}">
      <dsp:nvSpPr>
        <dsp:cNvPr id="0" name=""/>
        <dsp:cNvSpPr/>
      </dsp:nvSpPr>
      <dsp:spPr>
        <a:xfrm>
          <a:off x="0" y="1908104"/>
          <a:ext cx="5291663" cy="8751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2. Identify alternatives to custodial sentences in England and Wales</a:t>
          </a:r>
          <a:endParaRPr lang="en-US" sz="2200" kern="1200" dirty="0"/>
        </a:p>
      </dsp:txBody>
      <dsp:txXfrm>
        <a:off x="42722" y="1950826"/>
        <a:ext cx="5206219" cy="789716"/>
      </dsp:txXfrm>
    </dsp:sp>
    <dsp:sp modelId="{7B46BEC7-6DA9-44AE-B977-138DA651DD31}">
      <dsp:nvSpPr>
        <dsp:cNvPr id="0" name=""/>
        <dsp:cNvSpPr/>
      </dsp:nvSpPr>
      <dsp:spPr>
        <a:xfrm>
          <a:off x="0" y="2846624"/>
          <a:ext cx="5291663" cy="8751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3. Discuss specific interventions aimed at rehabilitation in South Wales</a:t>
          </a:r>
          <a:endParaRPr lang="en-US" sz="2200" kern="1200" dirty="0"/>
        </a:p>
      </dsp:txBody>
      <dsp:txXfrm>
        <a:off x="42722" y="2889346"/>
        <a:ext cx="5206219"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005B3-2FDD-46F1-AF3A-7DAA117D2D49}">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B07AA-2B37-45D3-97C6-FEA86A08202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Explain areas of the CJS in England and Wales where inequality is present</a:t>
          </a:r>
          <a:endParaRPr lang="en-US" sz="3300" kern="1200" dirty="0"/>
        </a:p>
      </dsp:txBody>
      <dsp:txXfrm>
        <a:off x="696297" y="538547"/>
        <a:ext cx="4171627" cy="2590157"/>
      </dsp:txXfrm>
    </dsp:sp>
    <dsp:sp modelId="{D31BB250-3BE8-4A3B-9EA2-FBF7A95EA595}">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01EC9-2A8D-458E-A543-EF891FC9B85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Propose recommendations and suggestions for addressing such areas of inequalities</a:t>
          </a:r>
          <a:endParaRPr lang="en-US" sz="3300" kern="1200" dirty="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B710CB-9158-4B3F-879C-D0289425F98E}"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B2489D-1F1A-447A-91B7-3B734F73B547}" type="slidenum">
              <a:rPr lang="en-GB" smtClean="0"/>
              <a:t>‹#›</a:t>
            </a:fld>
            <a:endParaRPr lang="en-GB"/>
          </a:p>
        </p:txBody>
      </p:sp>
    </p:spTree>
    <p:extLst>
      <p:ext uri="{BB962C8B-B14F-4D97-AF65-F5344CB8AC3E}">
        <p14:creationId xmlns:p14="http://schemas.microsoft.com/office/powerpoint/2010/main" val="151001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committees.parliament.uk/writtenevidence/122239/htm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onlinelibrary.wiley.com/doi/pdf/10.1111/hojo.12496"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1</a:t>
            </a:fld>
            <a:endParaRPr lang="en-GB"/>
          </a:p>
        </p:txBody>
      </p:sp>
    </p:spTree>
    <p:extLst>
      <p:ext uri="{BB962C8B-B14F-4D97-AF65-F5344CB8AC3E}">
        <p14:creationId xmlns:p14="http://schemas.microsoft.com/office/powerpoint/2010/main" val="367905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2</a:t>
            </a:fld>
            <a:endParaRPr lang="en-GB"/>
          </a:p>
        </p:txBody>
      </p:sp>
    </p:spTree>
    <p:extLst>
      <p:ext uri="{BB962C8B-B14F-4D97-AF65-F5344CB8AC3E}">
        <p14:creationId xmlns:p14="http://schemas.microsoft.com/office/powerpoint/2010/main" val="3749042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3578940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4</a:t>
            </a:fld>
            <a:endParaRPr lang="en-GB"/>
          </a:p>
        </p:txBody>
      </p:sp>
    </p:spTree>
    <p:extLst>
      <p:ext uri="{BB962C8B-B14F-4D97-AF65-F5344CB8AC3E}">
        <p14:creationId xmlns:p14="http://schemas.microsoft.com/office/powerpoint/2010/main" val="3421538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349539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strike="noStrike" dirty="0">
                <a:solidFill>
                  <a:srgbClr val="1D70B8"/>
                </a:solidFill>
                <a:effectLst/>
                <a:latin typeface="GDS Transport"/>
              </a:rPr>
              <a:t> </a:t>
            </a:r>
            <a:endParaRPr lang="en-GB" b="1" dirty="0">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1848529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Verdana" panose="020B0604030504040204" pitchFamily="34" charset="0"/>
            </a:endParaRPr>
          </a:p>
          <a:p>
            <a:r>
              <a:rPr lang="en-GB" dirty="0">
                <a:hlinkClick r:id="rId3"/>
              </a:rPr>
              <a:t>committees.parliament.uk/</a:t>
            </a:r>
            <a:r>
              <a:rPr lang="en-GB" dirty="0" err="1">
                <a:hlinkClick r:id="rId3"/>
              </a:rPr>
              <a:t>writtenevidence</a:t>
            </a:r>
            <a:r>
              <a:rPr lang="en-GB" dirty="0">
                <a:hlinkClick r:id="rId3"/>
              </a:rPr>
              <a:t>/122239/html/</a:t>
            </a:r>
            <a:endParaRPr lang="en-GB" b="0" i="0" dirty="0">
              <a:solidFill>
                <a:srgbClr val="000000"/>
              </a:solidFill>
              <a:effectLst/>
              <a:latin typeface="Verdana" panose="020B0604030504040204" pitchFamily="34" charset="0"/>
            </a:endParaRPr>
          </a:p>
          <a:p>
            <a:endParaRPr lang="en-GB" b="0" i="0" dirty="0">
              <a:solidFill>
                <a:srgbClr val="000000"/>
              </a:solidFill>
              <a:effectLst/>
              <a:latin typeface="Verdana" panose="020B0604030504040204" pitchFamily="34" charset="0"/>
            </a:endParaRPr>
          </a:p>
        </p:txBody>
      </p:sp>
      <p:sp>
        <p:nvSpPr>
          <p:cNvPr id="4" name="Slide Number Placeholder 3"/>
          <p:cNvSpPr>
            <a:spLocks noGrp="1"/>
          </p:cNvSpPr>
          <p:nvPr>
            <p:ph type="sldNum" sz="quarter" idx="5"/>
          </p:nvPr>
        </p:nvSpPr>
        <p:spPr/>
        <p:txBody>
          <a:bodyPr/>
          <a:lstStyle/>
          <a:p>
            <a:fld id="{CDB22D6C-733C-4772-AB76-D8045B5211BD}" type="slidenum">
              <a:rPr lang="en-GB" smtClean="0"/>
              <a:t>7</a:t>
            </a:fld>
            <a:endParaRPr lang="en-GB"/>
          </a:p>
        </p:txBody>
      </p:sp>
    </p:spTree>
    <p:extLst>
      <p:ext uri="{BB962C8B-B14F-4D97-AF65-F5344CB8AC3E}">
        <p14:creationId xmlns:p14="http://schemas.microsoft.com/office/powerpoint/2010/main" val="2962636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a:p>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8</a:t>
            </a:fld>
            <a:endParaRPr lang="en-GB"/>
          </a:p>
        </p:txBody>
      </p:sp>
    </p:spTree>
    <p:extLst>
      <p:ext uri="{BB962C8B-B14F-4D97-AF65-F5344CB8AC3E}">
        <p14:creationId xmlns:p14="http://schemas.microsoft.com/office/powerpoint/2010/main" val="3898518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9</a:t>
            </a:fld>
            <a:endParaRPr lang="en-GB"/>
          </a:p>
        </p:txBody>
      </p:sp>
    </p:spTree>
    <p:extLst>
      <p:ext uri="{BB962C8B-B14F-4D97-AF65-F5344CB8AC3E}">
        <p14:creationId xmlns:p14="http://schemas.microsoft.com/office/powerpoint/2010/main" val="72868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10</a:t>
            </a:fld>
            <a:endParaRPr lang="en-GB"/>
          </a:p>
        </p:txBody>
      </p:sp>
    </p:spTree>
    <p:extLst>
      <p:ext uri="{BB962C8B-B14F-4D97-AF65-F5344CB8AC3E}">
        <p14:creationId xmlns:p14="http://schemas.microsoft.com/office/powerpoint/2010/main" val="2789688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2017</a:t>
            </a:r>
          </a:p>
          <a:p>
            <a:endParaRPr lang="en-GB" dirty="0"/>
          </a:p>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11</a:t>
            </a:fld>
            <a:endParaRPr lang="en-GB"/>
          </a:p>
        </p:txBody>
      </p:sp>
    </p:spTree>
    <p:extLst>
      <p:ext uri="{BB962C8B-B14F-4D97-AF65-F5344CB8AC3E}">
        <p14:creationId xmlns:p14="http://schemas.microsoft.com/office/powerpoint/2010/main" val="6940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12</a:t>
            </a:fld>
            <a:endParaRPr lang="en-GB"/>
          </a:p>
        </p:txBody>
      </p:sp>
    </p:spTree>
    <p:extLst>
      <p:ext uri="{BB962C8B-B14F-4D97-AF65-F5344CB8AC3E}">
        <p14:creationId xmlns:p14="http://schemas.microsoft.com/office/powerpoint/2010/main" val="2271626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13</a:t>
            </a:fld>
            <a:endParaRPr lang="en-GB"/>
          </a:p>
        </p:txBody>
      </p:sp>
    </p:spTree>
    <p:extLst>
      <p:ext uri="{BB962C8B-B14F-4D97-AF65-F5344CB8AC3E}">
        <p14:creationId xmlns:p14="http://schemas.microsoft.com/office/powerpoint/2010/main" val="839838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14</a:t>
            </a:fld>
            <a:endParaRPr lang="en-GB"/>
          </a:p>
        </p:txBody>
      </p:sp>
    </p:spTree>
    <p:extLst>
      <p:ext uri="{BB962C8B-B14F-4D97-AF65-F5344CB8AC3E}">
        <p14:creationId xmlns:p14="http://schemas.microsoft.com/office/powerpoint/2010/main" val="97855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16</a:t>
            </a:fld>
            <a:endParaRPr lang="en-GB"/>
          </a:p>
        </p:txBody>
      </p:sp>
    </p:spTree>
    <p:extLst>
      <p:ext uri="{BB962C8B-B14F-4D97-AF65-F5344CB8AC3E}">
        <p14:creationId xmlns:p14="http://schemas.microsoft.com/office/powerpoint/2010/main" val="2047261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2022</a:t>
            </a:r>
          </a:p>
        </p:txBody>
      </p:sp>
      <p:sp>
        <p:nvSpPr>
          <p:cNvPr id="4" name="Slide Number Placeholder 3"/>
          <p:cNvSpPr>
            <a:spLocks noGrp="1"/>
          </p:cNvSpPr>
          <p:nvPr>
            <p:ph type="sldNum" sz="quarter" idx="5"/>
          </p:nvPr>
        </p:nvSpPr>
        <p:spPr/>
        <p:txBody>
          <a:bodyPr/>
          <a:lstStyle/>
          <a:p>
            <a:fld id="{57B2489D-1F1A-447A-91B7-3B734F73B547}" type="slidenum">
              <a:rPr lang="en-GB" smtClean="0"/>
              <a:t>17</a:t>
            </a:fld>
            <a:endParaRPr lang="en-GB"/>
          </a:p>
        </p:txBody>
      </p:sp>
    </p:spTree>
    <p:extLst>
      <p:ext uri="{BB962C8B-B14F-4D97-AF65-F5344CB8AC3E}">
        <p14:creationId xmlns:p14="http://schemas.microsoft.com/office/powerpoint/2010/main" val="4115228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18</a:t>
            </a:fld>
            <a:endParaRPr lang="en-GB"/>
          </a:p>
        </p:txBody>
      </p:sp>
    </p:spTree>
    <p:extLst>
      <p:ext uri="{BB962C8B-B14F-4D97-AF65-F5344CB8AC3E}">
        <p14:creationId xmlns:p14="http://schemas.microsoft.com/office/powerpoint/2010/main" val="3460403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19</a:t>
            </a:fld>
            <a:endParaRPr lang="en-GB"/>
          </a:p>
        </p:txBody>
      </p:sp>
    </p:spTree>
    <p:extLst>
      <p:ext uri="{BB962C8B-B14F-4D97-AF65-F5344CB8AC3E}">
        <p14:creationId xmlns:p14="http://schemas.microsoft.com/office/powerpoint/2010/main" val="12271495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20</a:t>
            </a:fld>
            <a:endParaRPr lang="en-GB"/>
          </a:p>
        </p:txBody>
      </p:sp>
    </p:spTree>
    <p:extLst>
      <p:ext uri="{BB962C8B-B14F-4D97-AF65-F5344CB8AC3E}">
        <p14:creationId xmlns:p14="http://schemas.microsoft.com/office/powerpoint/2010/main" val="2953855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21</a:t>
            </a:fld>
            <a:endParaRPr lang="en-GB"/>
          </a:p>
        </p:txBody>
      </p:sp>
    </p:spTree>
    <p:extLst>
      <p:ext uri="{BB962C8B-B14F-4D97-AF65-F5344CB8AC3E}">
        <p14:creationId xmlns:p14="http://schemas.microsoft.com/office/powerpoint/2010/main" val="30924698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22</a:t>
            </a:fld>
            <a:endParaRPr lang="en-GB"/>
          </a:p>
        </p:txBody>
      </p:sp>
    </p:spTree>
    <p:extLst>
      <p:ext uri="{BB962C8B-B14F-4D97-AF65-F5344CB8AC3E}">
        <p14:creationId xmlns:p14="http://schemas.microsoft.com/office/powerpoint/2010/main" val="2183411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23</a:t>
            </a:fld>
            <a:endParaRPr lang="en-GB"/>
          </a:p>
        </p:txBody>
      </p:sp>
    </p:spTree>
    <p:extLst>
      <p:ext uri="{BB962C8B-B14F-4D97-AF65-F5344CB8AC3E}">
        <p14:creationId xmlns:p14="http://schemas.microsoft.com/office/powerpoint/2010/main" val="1673865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24</a:t>
            </a:fld>
            <a:endParaRPr lang="en-GB"/>
          </a:p>
        </p:txBody>
      </p:sp>
    </p:spTree>
    <p:extLst>
      <p:ext uri="{BB962C8B-B14F-4D97-AF65-F5344CB8AC3E}">
        <p14:creationId xmlns:p14="http://schemas.microsoft.com/office/powerpoint/2010/main" val="10343149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Policy and Reform Debates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Recommendations include: </a:t>
            </a:r>
          </a:p>
          <a:p>
            <a:pPr lvl="1"/>
            <a:r>
              <a:rPr lang="en-GB" sz="1200" kern="1200" dirty="0">
                <a:solidFill>
                  <a:schemeClr val="tx1"/>
                </a:solidFill>
                <a:effectLst/>
                <a:latin typeface="+mn-lt"/>
                <a:ea typeface="+mn-ea"/>
                <a:cs typeface="+mn-cs"/>
              </a:rPr>
              <a:t>Explicitly listing </a:t>
            </a:r>
            <a:r>
              <a:rPr lang="en-GB" sz="1200" b="1" kern="1200" dirty="0">
                <a:solidFill>
                  <a:schemeClr val="tx1"/>
                </a:solidFill>
                <a:effectLst/>
                <a:latin typeface="+mn-lt"/>
                <a:ea typeface="+mn-ea"/>
                <a:cs typeface="+mn-cs"/>
              </a:rPr>
              <a:t>social deprivation as a mitigating factor</a:t>
            </a:r>
            <a:r>
              <a:rPr lang="en-GB" sz="1200" kern="1200" dirty="0">
                <a:solidFill>
                  <a:schemeClr val="tx1"/>
                </a:solidFill>
                <a:effectLst/>
                <a:latin typeface="+mn-lt"/>
                <a:ea typeface="+mn-ea"/>
                <a:cs typeface="+mn-cs"/>
              </a:rPr>
              <a:t> in sentencing guidelines.</a:t>
            </a:r>
          </a:p>
          <a:p>
            <a:pPr lvl="1"/>
            <a:r>
              <a:rPr lang="en-GB" sz="1200" kern="1200" dirty="0">
                <a:solidFill>
                  <a:schemeClr val="tx1"/>
                </a:solidFill>
                <a:effectLst/>
                <a:latin typeface="+mn-lt"/>
                <a:ea typeface="+mn-ea"/>
                <a:cs typeface="+mn-cs"/>
              </a:rPr>
              <a:t>Expanding access to </a:t>
            </a:r>
            <a:r>
              <a:rPr lang="en-GB" sz="1200" b="1" kern="1200" dirty="0">
                <a:solidFill>
                  <a:schemeClr val="tx1"/>
                </a:solidFill>
                <a:effectLst/>
                <a:latin typeface="+mn-lt"/>
                <a:ea typeface="+mn-ea"/>
                <a:cs typeface="+mn-cs"/>
              </a:rPr>
              <a:t>legal aid and rehabilitative services</a:t>
            </a:r>
            <a:r>
              <a:rPr lang="en-GB" sz="1200" kern="1200" dirty="0">
                <a:solidFill>
                  <a:schemeClr val="tx1"/>
                </a:solidFill>
                <a:effectLst/>
                <a:latin typeface="+mn-lt"/>
                <a:ea typeface="+mn-ea"/>
                <a:cs typeface="+mn-cs"/>
              </a:rPr>
              <a:t>.</a:t>
            </a:r>
          </a:p>
          <a:p>
            <a:pPr lvl="1"/>
            <a:r>
              <a:rPr lang="en-GB" sz="1200" kern="1200" dirty="0">
                <a:solidFill>
                  <a:schemeClr val="tx1"/>
                </a:solidFill>
                <a:effectLst/>
                <a:latin typeface="+mn-lt"/>
                <a:ea typeface="+mn-ea"/>
                <a:cs typeface="+mn-cs"/>
              </a:rPr>
              <a:t>Investing in diversion and community-based alternatives to custody for low-level offences. </a:t>
            </a:r>
            <a:r>
              <a:rPr lang="en-GB" sz="1200" u="sng" kern="1200" dirty="0">
                <a:solidFill>
                  <a:schemeClr val="tx1"/>
                </a:solidFill>
                <a:effectLst/>
                <a:latin typeface="+mn-lt"/>
                <a:ea typeface="+mn-ea"/>
                <a:cs typeface="+mn-cs"/>
                <a:hlinkClick r:id="rId3"/>
              </a:rPr>
              <a:t>[</a:t>
            </a:r>
            <a:r>
              <a:rPr lang="en-GB" sz="1200" u="sng" kern="1200" dirty="0" err="1">
                <a:solidFill>
                  <a:schemeClr val="tx1"/>
                </a:solidFill>
                <a:effectLst/>
                <a:latin typeface="+mn-lt"/>
                <a:ea typeface="+mn-ea"/>
                <a:cs typeface="+mn-cs"/>
                <a:hlinkClick r:id="rId3"/>
              </a:rPr>
              <a:t>onlinelibr</a:t>
            </a:r>
            <a:r>
              <a:rPr lang="en-GB" sz="1200" u="sng" kern="1200" dirty="0">
                <a:solidFill>
                  <a:schemeClr val="tx1"/>
                </a:solidFill>
                <a:effectLst/>
                <a:latin typeface="+mn-lt"/>
                <a:ea typeface="+mn-ea"/>
                <a:cs typeface="+mn-cs"/>
                <a:hlinkClick r:id="rId3"/>
              </a:rPr>
              <a:t>....wiley.com]</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Critical Perspective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Socioeconomic factors create a </a:t>
            </a:r>
            <a:r>
              <a:rPr lang="en-GB" sz="1200" b="1" kern="1200" dirty="0">
                <a:solidFill>
                  <a:schemeClr val="tx1"/>
                </a:solidFill>
                <a:effectLst/>
                <a:latin typeface="+mn-lt"/>
                <a:ea typeface="+mn-ea"/>
                <a:cs typeface="+mn-cs"/>
              </a:rPr>
              <a:t>double penalty</a:t>
            </a:r>
            <a:r>
              <a:rPr lang="en-GB" sz="1200" kern="1200" dirty="0">
                <a:solidFill>
                  <a:schemeClr val="tx1"/>
                </a:solidFill>
                <a:effectLst/>
                <a:latin typeface="+mn-lt"/>
                <a:ea typeface="+mn-ea"/>
                <a:cs typeface="+mn-cs"/>
              </a:rPr>
              <a:t>: they increase the likelihood of criminalisation and lead to harsher punishments, perpetuating cycles of poverty and offending. </a:t>
            </a:r>
          </a:p>
          <a:p>
            <a:r>
              <a:rPr lang="en-GB" sz="1200" kern="1200" dirty="0">
                <a:solidFill>
                  <a:schemeClr val="tx1"/>
                </a:solidFill>
                <a:effectLst/>
                <a:latin typeface="+mn-lt"/>
                <a:ea typeface="+mn-ea"/>
                <a:cs typeface="+mn-cs"/>
              </a:rPr>
              <a:t>While sentencing guidelines aim for consistency, judicial discretion and structural inequalities undermine fairness. Without systemic reforms—better legal aid, recognition of deprivation, and investment in community support—the principle of equal justice remains compromised.</a:t>
            </a:r>
          </a:p>
          <a:p>
            <a:endParaRPr lang="en-GB" dirty="0"/>
          </a:p>
        </p:txBody>
      </p:sp>
      <p:sp>
        <p:nvSpPr>
          <p:cNvPr id="4" name="Slide Number Placeholder 3"/>
          <p:cNvSpPr>
            <a:spLocks noGrp="1"/>
          </p:cNvSpPr>
          <p:nvPr>
            <p:ph type="sldNum" sz="quarter" idx="5"/>
          </p:nvPr>
        </p:nvSpPr>
        <p:spPr/>
        <p:txBody>
          <a:bodyPr/>
          <a:lstStyle/>
          <a:p>
            <a:fld id="{57B2489D-1F1A-447A-91B7-3B734F73B547}" type="slidenum">
              <a:rPr lang="en-GB" smtClean="0"/>
              <a:t>25</a:t>
            </a:fld>
            <a:endParaRPr lang="en-GB"/>
          </a:p>
        </p:txBody>
      </p:sp>
    </p:spTree>
    <p:extLst>
      <p:ext uri="{BB962C8B-B14F-4D97-AF65-F5344CB8AC3E}">
        <p14:creationId xmlns:p14="http://schemas.microsoft.com/office/powerpoint/2010/main" val="23566254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11183-C87F-47CD-AB45-6F1FD58DEB56}" type="slidenum">
              <a:rPr lang="en-GB" smtClean="0"/>
              <a:t>26</a:t>
            </a:fld>
            <a:endParaRPr lang="en-GB"/>
          </a:p>
        </p:txBody>
      </p:sp>
    </p:spTree>
    <p:extLst>
      <p:ext uri="{BB962C8B-B14F-4D97-AF65-F5344CB8AC3E}">
        <p14:creationId xmlns:p14="http://schemas.microsoft.com/office/powerpoint/2010/main" val="221954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D389-A9D2-B15A-8E76-31708DFE50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A86B04-AD12-C56D-5057-11D4EB188F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958A40-F709-318B-6E8F-D75B83FACD2A}"/>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75136687-6CE4-F7FC-BD2E-E828344BE4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B3532-86D4-4AAF-A239-634AEBCD7682}"/>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3338558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19482-6C8E-A8B5-8388-45AD8B6FEC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4B592D-1C3F-7E90-E883-FF23444DD3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E15602-900A-6265-EEAB-181FFCFA0412}"/>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12B4172A-EBE2-B790-287C-88E4FFA0B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463EF-5792-9638-A01D-9351A3E1196B}"/>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652767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CFBF-FA8E-A7B5-2DA8-53230A4A8A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6A37F-43A9-7E83-6A6F-BD7DA4D1FB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C1057C-D18A-B899-08CD-E15515883ADA}"/>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79FBD7D9-4534-8138-EC47-80D1A543D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2D645C-85B6-56FF-F070-8F78CA73101B}"/>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608032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237B-4FE2-21B4-4B8B-E2AFD1CADB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DDF5F2-DBD4-DAA0-06F3-9A3293A5C7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056926-A6C8-8DC7-44D8-5019FAD198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DE788C-6812-595E-F7EB-350321CD7948}"/>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6" name="Footer Placeholder 5">
            <a:extLst>
              <a:ext uri="{FF2B5EF4-FFF2-40B4-BE49-F238E27FC236}">
                <a16:creationId xmlns:a16="http://schemas.microsoft.com/office/drawing/2014/main" id="{3417A883-3878-226A-E8DE-3EBE0DC882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5CBD98-F542-B3CA-BFE5-645D9BEC98BD}"/>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114002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10E8C-BFB7-C796-4D30-6B94918679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BB6B3F-BA81-98A2-8A81-AA11C8D64D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EF3030-8192-3636-1098-96068BD372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FB31F2-884C-0CF1-00FB-DAFA92C45F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3837D4-6879-BC1D-86AA-45CD50DFFA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6AE4AC-65C4-A24E-CBAD-47DC02ADED15}"/>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8" name="Footer Placeholder 7">
            <a:extLst>
              <a:ext uri="{FF2B5EF4-FFF2-40B4-BE49-F238E27FC236}">
                <a16:creationId xmlns:a16="http://schemas.microsoft.com/office/drawing/2014/main" id="{471429AC-E5D4-E894-8763-9AEF7E15BC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DCE0FB-B288-F7B8-7A6C-117B34D694CF}"/>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2714947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F31B-B57D-69D5-72A2-63F0CA3004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14F369-F55D-9D0C-86AB-5AA60E90D929}"/>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4" name="Footer Placeholder 3">
            <a:extLst>
              <a:ext uri="{FF2B5EF4-FFF2-40B4-BE49-F238E27FC236}">
                <a16:creationId xmlns:a16="http://schemas.microsoft.com/office/drawing/2014/main" id="{288A1D40-F52B-C336-6112-C4F8313B5D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AA64B5-09B4-17B8-BC75-C4BA4875313C}"/>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40839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423E26-F944-7FCA-BC31-C24962B3522C}"/>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3" name="Footer Placeholder 2">
            <a:extLst>
              <a:ext uri="{FF2B5EF4-FFF2-40B4-BE49-F238E27FC236}">
                <a16:creationId xmlns:a16="http://schemas.microsoft.com/office/drawing/2014/main" id="{E3459D0C-6486-15F1-A29A-2F0FD1EDAB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6CBDF0-65F3-16F7-AC0A-3373DF1B8223}"/>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867685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F8D1-AEE1-2992-4985-D02E934DC0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EA5C6A-BBA9-9544-6319-AD4D24CB06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4B06B2-775A-C85D-51B1-555FAAA166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0FDC5D-DD10-1208-539A-33FCD5D4CDF6}"/>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6" name="Footer Placeholder 5">
            <a:extLst>
              <a:ext uri="{FF2B5EF4-FFF2-40B4-BE49-F238E27FC236}">
                <a16:creationId xmlns:a16="http://schemas.microsoft.com/office/drawing/2014/main" id="{C671E4CD-BF70-2CC4-1D7C-CE56085A7A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DA1F1-BB4E-8748-14CE-8CD4C99B01B3}"/>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215069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069E-C350-A711-0EC0-9D82F3B314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3D2345-CE21-B982-27B4-26EB4751A1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7C448A-2784-1547-0A1A-C1F8C26E79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A29722-70C4-644C-F49D-3A1F8BA99677}"/>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6" name="Footer Placeholder 5">
            <a:extLst>
              <a:ext uri="{FF2B5EF4-FFF2-40B4-BE49-F238E27FC236}">
                <a16:creationId xmlns:a16="http://schemas.microsoft.com/office/drawing/2014/main" id="{93803667-D649-9C1D-6084-7405E1E511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0BCC14-1CA5-D96B-8B9C-6AE66E1D182F}"/>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1646243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9EC2C-B541-4921-59DB-617AA71CCC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65D4CF-534D-82AC-0183-7C8FE8A9B4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B666A1-BDBB-4085-758E-4A0DAFD865CA}"/>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35B9FB76-DA53-752F-9C1C-7B5514A939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0A969-4967-2305-9C84-D1A914B27796}"/>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274486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36DDDA-A5DC-F43E-0947-5BA5658536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248A9A-E73F-6CAF-EDC1-020DE3225C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1B874-B9D4-37A7-4099-2FEBACD60BAB}"/>
              </a:ext>
            </a:extLst>
          </p:cNvPr>
          <p:cNvSpPr>
            <a:spLocks noGrp="1"/>
          </p:cNvSpPr>
          <p:nvPr>
            <p:ph type="dt" sz="half" idx="10"/>
          </p:nvPr>
        </p:nvSpPr>
        <p:spPr/>
        <p:txBody>
          <a:body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62C14EBB-D971-7CB0-9B6E-0B5FC0CCE1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36EB9-4C93-E6E2-E840-DE0BD05CEB7E}"/>
              </a:ext>
            </a:extLst>
          </p:cNvPr>
          <p:cNvSpPr>
            <a:spLocks noGrp="1"/>
          </p:cNvSpPr>
          <p:nvPr>
            <p:ph type="sldNum" sz="quarter" idx="12"/>
          </p:nvPr>
        </p:nvSpPr>
        <p:spPr/>
        <p:txBody>
          <a:bodyPr/>
          <a:lstStyle/>
          <a:p>
            <a:fld id="{418E26D7-FBB9-4EA1-B7F0-4BE942B84C07}" type="slidenum">
              <a:rPr lang="en-GB" smtClean="0"/>
              <a:t>‹#›</a:t>
            </a:fld>
            <a:endParaRPr lang="en-GB"/>
          </a:p>
        </p:txBody>
      </p:sp>
    </p:spTree>
    <p:extLst>
      <p:ext uri="{BB962C8B-B14F-4D97-AF65-F5344CB8AC3E}">
        <p14:creationId xmlns:p14="http://schemas.microsoft.com/office/powerpoint/2010/main" val="1873466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3B25DC-08FF-2F8E-D6E8-F26C538BD2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6F480D-1DF5-E46E-2BAC-D4CA44FC33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5B409-96E8-81BD-A8BE-4C319AFB96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17DFA3-3A8B-436A-B1DF-BED7CEBF342D}" type="datetimeFigureOut">
              <a:rPr lang="en-GB" smtClean="0"/>
              <a:t>28/11/2025</a:t>
            </a:fld>
            <a:endParaRPr lang="en-GB"/>
          </a:p>
        </p:txBody>
      </p:sp>
      <p:sp>
        <p:nvSpPr>
          <p:cNvPr id="5" name="Footer Placeholder 4">
            <a:extLst>
              <a:ext uri="{FF2B5EF4-FFF2-40B4-BE49-F238E27FC236}">
                <a16:creationId xmlns:a16="http://schemas.microsoft.com/office/drawing/2014/main" id="{BFA208D2-2D29-58BB-FA20-A9D78E838F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B471D5-D48A-7037-FA69-620F944C16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8E26D7-FBB9-4EA1-B7F0-4BE942B84C07}" type="slidenum">
              <a:rPr lang="en-GB" smtClean="0"/>
              <a:t>‹#›</a:t>
            </a:fld>
            <a:endParaRPr lang="en-GB"/>
          </a:p>
        </p:txBody>
      </p:sp>
    </p:spTree>
    <p:extLst>
      <p:ext uri="{BB962C8B-B14F-4D97-AF65-F5344CB8AC3E}">
        <p14:creationId xmlns:p14="http://schemas.microsoft.com/office/powerpoint/2010/main" val="4259642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criminaljusticealliance.org/wp-content/uploads/25.01.09-Sentencing-Review-CJA-Submission_F.pdf"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assets.publishing.service.gov.uk/media/66e83dadf8082e9740881b7f/cstr-proven-reoffending-report.pdf" TargetMode="External"/><Relationship Id="rId7" Type="http://schemas.openxmlformats.org/officeDocument/2006/relationships/hyperlink" Target="https://committees.parliament.uk/committee/519/justice-and-home-affairs-committee/news/199104/better-use-of-community-sentences-would-help-cut-crime-and-ease-pressure-on-prison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committees.parliament.uk/publications/43600/documents/216620/default/" TargetMode="External"/><Relationship Id="rId10" Type="http://schemas.openxmlformats.org/officeDocument/2006/relationships/image" Target="../media/image9.png"/><Relationship Id="rId4" Type="http://schemas.openxmlformats.org/officeDocument/2006/relationships/image" Target="../media/image6.png"/><Relationship Id="rId9" Type="http://schemas.openxmlformats.org/officeDocument/2006/relationships/hyperlink" Target="https://committees.parliament.uk/publications/42651/documents/212004/defaul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TLHU3bNrT2I?feature=oembed" TargetMode="External"/><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Fw_E2t2Wl-Q?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hyperlink" Target="https://www.tdcj.texas.gov/documents/State_Jail_Diligent_Participation_Credi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sentencing-bill-2025/sentencing-bill-probation-community-measures-factshee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research.senedd.wales/research-articles/sentencing-reforms-what-s-changing-and-why-it-matters-for-wales/" TargetMode="Externa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hyperlink" Target="https://assets.publishing.service.gov.uk/media/5a82009040f0b62305b91f49/lammy-review-final-report.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hyperlink" Target="https://prisonreformtrust.org.uk/wp-content/uploads/2023/03/Lammy-five-years-on.pdf"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hyperlink" Target="https://academic.oup.com/bjc/article/64/5/1189/7612940"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s://www.proquest.com/central/docview/3066895220/fulltextPDF/3543FC915ACB4136PQ/2?accountid=130472&amp;sourcetype=Scholarly%20Journal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rimrxiv.com/pub/js8s1mt8/release/1"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borgenproject.org/inequality-behind-bars-poverty-and-imprisonment-in-the-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revolving-doors.org.uk/women-criminal-justice-double-standard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hyperlink" Target="https://www.proquest.com/central/docview/3063328833/fulltextPDF/3543FC915ACB4136PQ/5?accountid=130472&amp;sourcetype=Scholarly%20Journal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video" Target="https://www.youtube.com/embed/vnEfv5dCh8M?feature=oembed" TargetMode="External"/><Relationship Id="rId4" Type="http://schemas.openxmlformats.org/officeDocument/2006/relationships/image" Target="../media/image32.jpeg"/></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77B04-DCEF-F900-AB1B-3D880EA1FC90}"/>
              </a:ext>
            </a:extLst>
          </p:cNvPr>
          <p:cNvSpPr>
            <a:spLocks noGrp="1"/>
          </p:cNvSpPr>
          <p:nvPr>
            <p:ph type="ctrTitle"/>
          </p:nvPr>
        </p:nvSpPr>
        <p:spPr>
          <a:xfrm>
            <a:off x="1524000" y="1293338"/>
            <a:ext cx="9144000" cy="3274592"/>
          </a:xfrm>
        </p:spPr>
        <p:txBody>
          <a:bodyPr anchor="ctr">
            <a:normAutofit/>
          </a:bodyPr>
          <a:lstStyle/>
          <a:p>
            <a:r>
              <a:rPr lang="en-GB" sz="5600" dirty="0"/>
              <a:t>Alternatives to imprisonment and inequalities within the CJS of England and Wales</a:t>
            </a:r>
          </a:p>
        </p:txBody>
      </p:sp>
      <p:sp>
        <p:nvSpPr>
          <p:cNvPr id="3" name="Subtitle 2">
            <a:extLst>
              <a:ext uri="{FF2B5EF4-FFF2-40B4-BE49-F238E27FC236}">
                <a16:creationId xmlns:a16="http://schemas.microsoft.com/office/drawing/2014/main" id="{993AE85B-F6DF-23C1-B341-FDB4B8EAB89B}"/>
              </a:ext>
            </a:extLst>
          </p:cNvPr>
          <p:cNvSpPr>
            <a:spLocks noGrp="1"/>
          </p:cNvSpPr>
          <p:nvPr>
            <p:ph type="subTitle" idx="1"/>
          </p:nvPr>
        </p:nvSpPr>
        <p:spPr>
          <a:xfrm>
            <a:off x="1524000" y="5514052"/>
            <a:ext cx="9144000" cy="651910"/>
          </a:xfrm>
        </p:spPr>
        <p:txBody>
          <a:bodyPr anchor="ctr">
            <a:normAutofit/>
          </a:bodyPr>
          <a:lstStyle/>
          <a:p>
            <a:r>
              <a:rPr lang="en-GB" dirty="0"/>
              <a:t>Laura Knight</a:t>
            </a:r>
          </a:p>
        </p:txBody>
      </p:sp>
      <p:cxnSp>
        <p:nvCxnSpPr>
          <p:cNvPr id="25" name="Straight Connector 2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52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D8E8508-3EAC-DCEE-6837-A61153AD07C7}"/>
              </a:ext>
            </a:extLst>
          </p:cNvPr>
          <p:cNvPicPr>
            <a:picLocks noChangeAspect="1"/>
          </p:cNvPicPr>
          <p:nvPr/>
        </p:nvPicPr>
        <p:blipFill>
          <a:blip r:embed="rId3"/>
          <a:srcRect t="19590" r="32269" b="4812"/>
          <a:stretch/>
        </p:blipFill>
        <p:spPr>
          <a:xfrm>
            <a:off x="4394273" y="625683"/>
            <a:ext cx="7654706" cy="5703042"/>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198359" y="1883476"/>
            <a:ext cx="5344311" cy="3729533"/>
          </a:xfrm>
        </p:spPr>
        <p:txBody>
          <a:bodyPr vert="horz" lIns="91440" tIns="45720" rIns="91440" bIns="45720" rtlCol="0">
            <a:noAutofit/>
          </a:bodyPr>
          <a:lstStyle/>
          <a:p>
            <a:pPr algn="l"/>
            <a:r>
              <a:rPr lang="en-US" sz="6000" dirty="0">
                <a:solidFill>
                  <a:schemeClr val="bg1"/>
                </a:solidFill>
              </a:rPr>
              <a:t>Alternatives to imprisonment</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44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39147F-EB8A-F73B-1E2B-244B1A2D4896}"/>
              </a:ext>
            </a:extLst>
          </p:cNvPr>
          <p:cNvPicPr>
            <a:picLocks noChangeAspect="1"/>
          </p:cNvPicPr>
          <p:nvPr/>
        </p:nvPicPr>
        <p:blipFill>
          <a:blip r:embed="rId3"/>
          <a:srcRect l="4002" r="7088"/>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19" name="Content Placeholder 2">
            <a:extLst>
              <a:ext uri="{FF2B5EF4-FFF2-40B4-BE49-F238E27FC236}">
                <a16:creationId xmlns:a16="http://schemas.microsoft.com/office/drawing/2014/main" id="{827273CB-02D0-4504-8347-F4998D76DD4F}"/>
              </a:ext>
            </a:extLst>
          </p:cNvPr>
          <p:cNvGraphicFramePr>
            <a:graphicFrameLocks noGrp="1"/>
          </p:cNvGraphicFramePr>
          <p:nvPr>
            <p:ph idx="1"/>
            <p:extLst>
              <p:ext uri="{D42A27DB-BD31-4B8C-83A1-F6EECF244321}">
                <p14:modId xmlns:p14="http://schemas.microsoft.com/office/powerpoint/2010/main" val="1420188528"/>
              </p:ext>
            </p:extLst>
          </p:nvPr>
        </p:nvGraphicFramePr>
        <p:xfrm>
          <a:off x="6368497" y="1650975"/>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1111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2010833"/>
            <a:ext cx="5096934" cy="4166130"/>
          </a:xfrm>
        </p:spPr>
        <p:txBody>
          <a:bodyPr vert="horz" lIns="91440" tIns="45720" rIns="91440" bIns="45720" rtlCol="0">
            <a:noAutofit/>
          </a:bodyPr>
          <a:lstStyle/>
          <a:p>
            <a:pPr marL="0" indent="0" algn="ctr">
              <a:buNone/>
            </a:pPr>
            <a:r>
              <a:rPr lang="en-US" sz="4800" dirty="0"/>
              <a:t>What are the main sentencing options available to the Courts in England and Wales?</a:t>
            </a:r>
          </a:p>
        </p:txBody>
      </p:sp>
      <p:sp>
        <p:nvSpPr>
          <p:cNvPr id="4" name="TextBox 3"/>
          <p:cNvSpPr txBox="1"/>
          <p:nvPr/>
        </p:nvSpPr>
        <p:spPr>
          <a:xfrm>
            <a:off x="6256866" y="2010833"/>
            <a:ext cx="5096933" cy="416613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3200" dirty="0"/>
              <a:t>CUSTODIAL SENTENCES</a:t>
            </a:r>
          </a:p>
          <a:p>
            <a:pPr marL="285750" indent="-228600">
              <a:lnSpc>
                <a:spcPct val="90000"/>
              </a:lnSpc>
              <a:spcAft>
                <a:spcPts val="600"/>
              </a:spcAft>
              <a:buFont typeface="Arial" panose="020B0604020202020204" pitchFamily="34" charset="0"/>
              <a:buChar char="•"/>
            </a:pPr>
            <a:r>
              <a:rPr lang="en-US" sz="3200" dirty="0"/>
              <a:t>COMMUNITY SENTENCES</a:t>
            </a:r>
          </a:p>
          <a:p>
            <a:pPr marL="285750" indent="-228600">
              <a:lnSpc>
                <a:spcPct val="90000"/>
              </a:lnSpc>
              <a:spcAft>
                <a:spcPts val="600"/>
              </a:spcAft>
              <a:buFont typeface="Arial" panose="020B0604020202020204" pitchFamily="34" charset="0"/>
              <a:buChar char="•"/>
            </a:pPr>
            <a:r>
              <a:rPr lang="en-US" sz="3200" dirty="0"/>
              <a:t>FINES AND OTHER MEASURES</a:t>
            </a:r>
          </a:p>
        </p:txBody>
      </p:sp>
      <p:sp>
        <p:nvSpPr>
          <p:cNvPr id="5" name="TextBox 4">
            <a:extLst>
              <a:ext uri="{FF2B5EF4-FFF2-40B4-BE49-F238E27FC236}">
                <a16:creationId xmlns:a16="http://schemas.microsoft.com/office/drawing/2014/main" id="{8DF5A249-7880-71F8-06A3-3C851A376A66}"/>
              </a:ext>
            </a:extLst>
          </p:cNvPr>
          <p:cNvSpPr txBox="1"/>
          <p:nvPr/>
        </p:nvSpPr>
        <p:spPr>
          <a:xfrm>
            <a:off x="7032104" y="4221088"/>
            <a:ext cx="3240360" cy="1646605"/>
          </a:xfrm>
          <a:prstGeom prst="rect">
            <a:avLst/>
          </a:prstGeom>
          <a:noFill/>
        </p:spPr>
        <p:txBody>
          <a:bodyPr wrap="square" rtlCol="0">
            <a:spAutoFit/>
          </a:bodyPr>
          <a:lstStyle/>
          <a:p>
            <a:pPr algn="ctr">
              <a:spcAft>
                <a:spcPts val="600"/>
              </a:spcAft>
            </a:pPr>
            <a:r>
              <a:rPr lang="en-GB" sz="2400" dirty="0"/>
              <a:t>TASK: </a:t>
            </a:r>
            <a:endParaRPr lang="en-GB" sz="2400"/>
          </a:p>
          <a:p>
            <a:pPr algn="ctr">
              <a:spcAft>
                <a:spcPts val="600"/>
              </a:spcAft>
            </a:pPr>
            <a:r>
              <a:rPr lang="en-GB" sz="2400" dirty="0"/>
              <a:t>What is a ‘RAR’ in terms of community sentences?</a:t>
            </a:r>
            <a:endParaRPr lang="en-GB" sz="2400"/>
          </a:p>
        </p:txBody>
      </p:sp>
    </p:spTree>
    <p:custDataLst>
      <p:tags r:id="rId1"/>
    </p:custDataLst>
    <p:extLst>
      <p:ext uri="{BB962C8B-B14F-4D97-AF65-F5344CB8AC3E}">
        <p14:creationId xmlns:p14="http://schemas.microsoft.com/office/powerpoint/2010/main" val="42410864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06A4C7-140E-B0A2-0E67-D39C45DB506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Types of community sentences</a:t>
            </a:r>
          </a:p>
        </p:txBody>
      </p:sp>
      <p:sp>
        <p:nvSpPr>
          <p:cNvPr id="7" name="TextBox 6">
            <a:extLst>
              <a:ext uri="{FF2B5EF4-FFF2-40B4-BE49-F238E27FC236}">
                <a16:creationId xmlns:a16="http://schemas.microsoft.com/office/drawing/2014/main" id="{000B147C-F628-C044-314D-047158B6F54E}"/>
              </a:ext>
            </a:extLst>
          </p:cNvPr>
          <p:cNvSpPr txBox="1"/>
          <p:nvPr/>
        </p:nvSpPr>
        <p:spPr>
          <a:xfrm>
            <a:off x="477981" y="4872922"/>
            <a:ext cx="3933306" cy="1208141"/>
          </a:xfrm>
          <a:prstGeom prst="rect">
            <a:avLst/>
          </a:prstGeom>
        </p:spPr>
        <p:txBody>
          <a:bodyPr vert="horz" lIns="91440" tIns="45720" rIns="91440" bIns="45720" rtlCol="0">
            <a:normAutofit/>
          </a:bodyPr>
          <a:lstStyle/>
          <a:p>
            <a:pPr>
              <a:lnSpc>
                <a:spcPct val="90000"/>
              </a:lnSpc>
              <a:spcBef>
                <a:spcPts val="1000"/>
              </a:spcBef>
            </a:pPr>
            <a:r>
              <a:rPr lang="en-US" sz="2000" kern="1200">
                <a:solidFill>
                  <a:schemeClr val="tx1"/>
                </a:solidFill>
                <a:latin typeface="+mn-lt"/>
                <a:ea typeface="+mn-ea"/>
                <a:cs typeface="+mn-cs"/>
              </a:rPr>
              <a:t>Sentencing Council (2023)</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91B8662-5D2B-5856-DCEE-842940FB4473}"/>
              </a:ext>
            </a:extLst>
          </p:cNvPr>
          <p:cNvSpPr txBox="1"/>
          <p:nvPr/>
        </p:nvSpPr>
        <p:spPr>
          <a:xfrm>
            <a:off x="3704195" y="872199"/>
            <a:ext cx="8069521" cy="5524589"/>
          </a:xfrm>
          <a:prstGeom prst="rect">
            <a:avLst/>
          </a:prstGeom>
          <a:solidFill>
            <a:schemeClr val="bg1"/>
          </a:solidFill>
        </p:spPr>
        <p:txBody>
          <a:bodyPr wrap="square" rtlCol="0">
            <a:spAutoFit/>
          </a:bodyPr>
          <a:lstStyle/>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Doing up to 300 hours of unpaid work</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Undertaking a rehabilitation activity requirement</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Taking part in a programme to help change offending behaviour</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Being forbidden to take part in particular activities</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Sticking to a curfew that means being in a particular place at certain times</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Meeting an exclusion requirement, which means not being allowed to go to particular places</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Being obliged to live at a particular address</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Being prohibited from travelling overseas</a:t>
            </a:r>
          </a:p>
          <a:p>
            <a:pPr algn="l">
              <a:spcAft>
                <a:spcPts val="600"/>
              </a:spcAft>
              <a:buFont typeface="Arial" panose="020B0604020202020204" pitchFamily="34" charset="0"/>
              <a:buChar char="•"/>
            </a:pPr>
            <a:r>
              <a:rPr lang="en-GB" dirty="0">
                <a:solidFill>
                  <a:srgbClr val="565656"/>
                </a:solidFill>
                <a:latin typeface="Open Sans" panose="020B0606030504020204" pitchFamily="34" charset="0"/>
              </a:rPr>
              <a:t>With the offender’s consent, undergoing:</a:t>
            </a:r>
          </a:p>
          <a:p>
            <a:pPr marL="742950" lvl="1" indent="-285750">
              <a:spcAft>
                <a:spcPts val="600"/>
              </a:spcAft>
              <a:buFont typeface="Arial" panose="020B0604020202020204" pitchFamily="34" charset="0"/>
              <a:buChar char="•"/>
            </a:pPr>
            <a:r>
              <a:rPr lang="en-GB" dirty="0">
                <a:solidFill>
                  <a:srgbClr val="565656"/>
                </a:solidFill>
                <a:latin typeface="Open Sans" panose="020B0606030504020204" pitchFamily="34" charset="0"/>
              </a:rPr>
              <a:t>mental health treatment</a:t>
            </a:r>
          </a:p>
          <a:p>
            <a:pPr marL="742950" lvl="1" indent="-285750">
              <a:spcAft>
                <a:spcPts val="600"/>
              </a:spcAft>
              <a:buFont typeface="Arial" panose="020B0604020202020204" pitchFamily="34" charset="0"/>
              <a:buChar char="•"/>
            </a:pPr>
            <a:r>
              <a:rPr lang="en-GB" dirty="0">
                <a:solidFill>
                  <a:srgbClr val="565656"/>
                </a:solidFill>
                <a:latin typeface="Open Sans" panose="020B0606030504020204" pitchFamily="34" charset="0"/>
              </a:rPr>
              <a:t>drug rehabilitation</a:t>
            </a:r>
          </a:p>
          <a:p>
            <a:pPr marL="742950" lvl="1" indent="-285750">
              <a:spcAft>
                <a:spcPts val="600"/>
              </a:spcAft>
              <a:buFont typeface="Arial" panose="020B0604020202020204" pitchFamily="34" charset="0"/>
              <a:buChar char="•"/>
            </a:pPr>
            <a:r>
              <a:rPr lang="en-GB" dirty="0">
                <a:solidFill>
                  <a:srgbClr val="565656"/>
                </a:solidFill>
                <a:latin typeface="Open Sans" panose="020B0606030504020204" pitchFamily="34" charset="0"/>
              </a:rPr>
              <a:t>alcohol treatment</a:t>
            </a:r>
          </a:p>
          <a:p>
            <a:pPr marL="742950" lvl="1" indent="-285750">
              <a:spcAft>
                <a:spcPts val="600"/>
              </a:spcAft>
              <a:buFont typeface="Arial" panose="020B0604020202020204" pitchFamily="34" charset="0"/>
              <a:buChar char="•"/>
            </a:pPr>
            <a:r>
              <a:rPr lang="en-GB" dirty="0">
                <a:solidFill>
                  <a:srgbClr val="565656"/>
                </a:solidFill>
                <a:latin typeface="Open Sans" panose="020B0606030504020204" pitchFamily="34" charset="0"/>
              </a:rPr>
              <a:t>alcohol abstinence and monitoring requirement</a:t>
            </a:r>
          </a:p>
          <a:p>
            <a:pPr>
              <a:spcAft>
                <a:spcPts val="600"/>
              </a:spcAft>
            </a:pPr>
            <a:endParaRPr lang="en-GB" dirty="0"/>
          </a:p>
        </p:txBody>
      </p:sp>
    </p:spTree>
    <p:extLst>
      <p:ext uri="{BB962C8B-B14F-4D97-AF65-F5344CB8AC3E}">
        <p14:creationId xmlns:p14="http://schemas.microsoft.com/office/powerpoint/2010/main" val="240334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273EE-8AEE-73EF-4BFE-DC752F43E0E7}"/>
              </a:ext>
            </a:extLst>
          </p:cNvPr>
          <p:cNvSpPr>
            <a:spLocks noGrp="1"/>
          </p:cNvSpPr>
          <p:nvPr>
            <p:ph type="title"/>
          </p:nvPr>
        </p:nvSpPr>
        <p:spPr>
          <a:xfrm>
            <a:off x="7239014" y="525982"/>
            <a:ext cx="4282983" cy="1200361"/>
          </a:xfrm>
        </p:spPr>
        <p:txBody>
          <a:bodyPr vert="horz" lIns="91440" tIns="45720" rIns="91440" bIns="45720" rtlCol="0" anchor="b">
            <a:normAutofit/>
          </a:bodyPr>
          <a:lstStyle/>
          <a:p>
            <a:r>
              <a:rPr lang="en-US" sz="3600"/>
              <a:t>Community Payback</a:t>
            </a:r>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B0E5E2A-A620-65B9-31B3-AFF8F0DE2667}"/>
              </a:ext>
            </a:extLst>
          </p:cNvPr>
          <p:cNvPicPr>
            <a:picLocks noGrp="1" noChangeAspect="1"/>
          </p:cNvPicPr>
          <p:nvPr>
            <p:ph idx="1"/>
          </p:nvPr>
        </p:nvPicPr>
        <p:blipFill rotWithShape="1">
          <a:blip r:embed="rId3"/>
          <a:srcRect l="1233" r="39306" b="1"/>
          <a:stretch>
            <a:fillRect/>
          </a:stretch>
        </p:blipFill>
        <p:spPr>
          <a:xfrm>
            <a:off x="576244" y="650494"/>
            <a:ext cx="5628018" cy="5324142"/>
          </a:xfrm>
          <a:prstGeom prst="rect">
            <a:avLst/>
          </a:prstGeom>
        </p:spPr>
      </p:pic>
      <p:sp>
        <p:nvSpPr>
          <p:cNvPr id="23" name="Rectangle 2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6E941FD-033B-90AC-F5C4-A8131630F9E0}"/>
              </a:ext>
            </a:extLst>
          </p:cNvPr>
          <p:cNvSpPr txBox="1"/>
          <p:nvPr/>
        </p:nvSpPr>
        <p:spPr>
          <a:xfrm>
            <a:off x="7239012" y="2031101"/>
            <a:ext cx="4282984" cy="3511943"/>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Unpaid work</a:t>
            </a:r>
          </a:p>
          <a:p>
            <a:pPr marL="285750" indent="-228600">
              <a:lnSpc>
                <a:spcPct val="90000"/>
              </a:lnSpc>
              <a:spcAft>
                <a:spcPts val="600"/>
              </a:spcAft>
              <a:buFont typeface="Arial" panose="020B0604020202020204" pitchFamily="34" charset="0"/>
              <a:buChar char="•"/>
            </a:pPr>
            <a:r>
              <a:rPr lang="en-US"/>
              <a:t>e.g. removing graffiti, clearing wasteland</a:t>
            </a:r>
          </a:p>
          <a:p>
            <a:pPr marL="285750" indent="-228600">
              <a:lnSpc>
                <a:spcPct val="90000"/>
              </a:lnSpc>
              <a:spcAft>
                <a:spcPts val="600"/>
              </a:spcAft>
              <a:buFont typeface="Arial" panose="020B0604020202020204" pitchFamily="34" charset="0"/>
              <a:buChar char="•"/>
            </a:pPr>
            <a:r>
              <a:rPr lang="en-US"/>
              <a:t>Expect to complete anything from 40 to 300 hours</a:t>
            </a:r>
          </a:p>
          <a:p>
            <a:pPr marL="285750" indent="-228600">
              <a:lnSpc>
                <a:spcPct val="90000"/>
              </a:lnSpc>
              <a:spcAft>
                <a:spcPts val="600"/>
              </a:spcAft>
              <a:buFont typeface="Arial" panose="020B0604020202020204" pitchFamily="34" charset="0"/>
              <a:buChar char="•"/>
            </a:pPr>
            <a:r>
              <a:rPr lang="en-US"/>
              <a:t>Have to work 3 to 4 days each week if unemployed</a:t>
            </a:r>
          </a:p>
        </p:txBody>
      </p:sp>
      <p:sp>
        <p:nvSpPr>
          <p:cNvPr id="25" name="Rectangle 2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572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D4B5B-FDB4-C6AC-74B6-77957F567B14}"/>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sz="5200"/>
              <a:t>Decline in community sentences</a:t>
            </a:r>
          </a:p>
        </p:txBody>
      </p:sp>
      <p:pic>
        <p:nvPicPr>
          <p:cNvPr id="5" name="Content Placeholder 4">
            <a:extLst>
              <a:ext uri="{FF2B5EF4-FFF2-40B4-BE49-F238E27FC236}">
                <a16:creationId xmlns:a16="http://schemas.microsoft.com/office/drawing/2014/main" id="{96A8700E-CD3D-EA9A-F9F0-1D9BA5B857E0}"/>
              </a:ext>
            </a:extLst>
          </p:cNvPr>
          <p:cNvPicPr>
            <a:picLocks noGrp="1" noChangeAspect="1"/>
          </p:cNvPicPr>
          <p:nvPr>
            <p:ph idx="1"/>
          </p:nvPr>
        </p:nvPicPr>
        <p:blipFill>
          <a:blip r:embed="rId3"/>
          <a:stretch>
            <a:fillRect/>
          </a:stretch>
        </p:blipFill>
        <p:spPr>
          <a:xfrm>
            <a:off x="893267" y="1956649"/>
            <a:ext cx="7688602" cy="3575198"/>
          </a:xfrm>
          <a:prstGeom prst="rect">
            <a:avLst/>
          </a:prstGeom>
        </p:spPr>
      </p:pic>
      <p:pic>
        <p:nvPicPr>
          <p:cNvPr id="4" name="Picture 3">
            <a:hlinkClick r:id="rId4"/>
            <a:extLst>
              <a:ext uri="{FF2B5EF4-FFF2-40B4-BE49-F238E27FC236}">
                <a16:creationId xmlns:a16="http://schemas.microsoft.com/office/drawing/2014/main" id="{E8F84886-AC51-C910-8F6F-4134060719FF}"/>
              </a:ext>
            </a:extLst>
          </p:cNvPr>
          <p:cNvPicPr>
            <a:picLocks noChangeAspect="1"/>
          </p:cNvPicPr>
          <p:nvPr/>
        </p:nvPicPr>
        <p:blipFill>
          <a:blip r:embed="rId5"/>
          <a:stretch>
            <a:fillRect/>
          </a:stretch>
        </p:blipFill>
        <p:spPr>
          <a:xfrm>
            <a:off x="4919835" y="3744248"/>
            <a:ext cx="6813614" cy="23677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7962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30C40-1F8B-F997-2559-BBAEF6136FC0}"/>
              </a:ext>
            </a:extLst>
          </p:cNvPr>
          <p:cNvSpPr>
            <a:spLocks noGrp="1"/>
          </p:cNvSpPr>
          <p:nvPr>
            <p:ph type="title"/>
          </p:nvPr>
        </p:nvSpPr>
        <p:spPr>
          <a:xfrm>
            <a:off x="630918" y="643465"/>
            <a:ext cx="3895359" cy="1846615"/>
          </a:xfrm>
        </p:spPr>
        <p:txBody>
          <a:bodyPr vert="horz" lIns="91440" tIns="45720" rIns="91440" bIns="45720" rtlCol="0" anchor="b">
            <a:normAutofit/>
          </a:bodyPr>
          <a:lstStyle/>
          <a:p>
            <a:r>
              <a:rPr lang="en-US" sz="3000" dirty="0"/>
              <a:t>Effectiveness of community sentences in reducing reoffending</a:t>
            </a:r>
          </a:p>
        </p:txBody>
      </p:sp>
      <p:sp>
        <p:nvSpPr>
          <p:cNvPr id="19"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A763A84-9586-FC38-FF9E-4F4DA5D40C7E}"/>
              </a:ext>
            </a:extLst>
          </p:cNvPr>
          <p:cNvSpPr txBox="1"/>
          <p:nvPr/>
        </p:nvSpPr>
        <p:spPr>
          <a:xfrm>
            <a:off x="630936" y="2807167"/>
            <a:ext cx="3895522" cy="3386399"/>
          </a:xfrm>
          <a:prstGeom prst="rect">
            <a:avLst/>
          </a:prstGeom>
        </p:spPr>
        <p:txBody>
          <a:bodyPr vert="horz" lIns="91440" tIns="45720" rIns="91440" bIns="45720" rtlCol="0">
            <a:normAutofit lnSpcReduction="10000"/>
          </a:bodyPr>
          <a:lstStyle/>
          <a:p>
            <a:pPr marL="285750" indent="-228600">
              <a:lnSpc>
                <a:spcPct val="90000"/>
              </a:lnSpc>
              <a:spcAft>
                <a:spcPts val="600"/>
              </a:spcAft>
              <a:buFont typeface="Arial" panose="020B0604020202020204" pitchFamily="34" charset="0"/>
              <a:buChar char="•"/>
            </a:pPr>
            <a:r>
              <a:rPr lang="en-US" sz="1600" dirty="0"/>
              <a:t>MoJ research shows that offenders who are given community ordered are significantly less likely to reoffend than similar offenders given short term prison sentences.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Treatment based requirements can further reduce reoffending when properly implemented, but uptake and completion rates remain low. </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Probation staffing shortages and lack of investment in mental health and substance misuse services is a big challenge!</a:t>
            </a:r>
          </a:p>
        </p:txBody>
      </p:sp>
      <p:pic>
        <p:nvPicPr>
          <p:cNvPr id="7" name="Picture 6" descr="A blue and white cover with black text&#10;&#10;AI-generated content may be incorrect.">
            <a:hlinkClick r:id="rId3"/>
            <a:extLst>
              <a:ext uri="{FF2B5EF4-FFF2-40B4-BE49-F238E27FC236}">
                <a16:creationId xmlns:a16="http://schemas.microsoft.com/office/drawing/2014/main" id="{A32FFB15-17CD-BB4A-78CC-804CCD2F4B96}"/>
              </a:ext>
            </a:extLst>
          </p:cNvPr>
          <p:cNvPicPr>
            <a:picLocks noChangeAspect="1"/>
          </p:cNvPicPr>
          <p:nvPr/>
        </p:nvPicPr>
        <p:blipFill>
          <a:blip r:embed="rId4"/>
          <a:stretch>
            <a:fillRect/>
          </a:stretch>
        </p:blipFill>
        <p:spPr>
          <a:xfrm>
            <a:off x="5185883" y="164592"/>
            <a:ext cx="2713298" cy="34564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Content Placeholder 4" descr="A white background with blue text&#10;&#10;AI-generated content may be incorrect.">
            <a:hlinkClick r:id="rId5"/>
            <a:extLst>
              <a:ext uri="{FF2B5EF4-FFF2-40B4-BE49-F238E27FC236}">
                <a16:creationId xmlns:a16="http://schemas.microsoft.com/office/drawing/2014/main" id="{6760F38F-3C98-1327-E9AE-B8C938C8B522}"/>
              </a:ext>
            </a:extLst>
          </p:cNvPr>
          <p:cNvPicPr>
            <a:picLocks noGrp="1" noChangeAspect="1"/>
          </p:cNvPicPr>
          <p:nvPr>
            <p:ph idx="1"/>
          </p:nvPr>
        </p:nvPicPr>
        <p:blipFill>
          <a:blip r:embed="rId6"/>
          <a:stretch>
            <a:fillRect/>
          </a:stretch>
        </p:blipFill>
        <p:spPr>
          <a:xfrm>
            <a:off x="8349120" y="164592"/>
            <a:ext cx="3583152" cy="26425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hlinkClick r:id="rId7"/>
            <a:extLst>
              <a:ext uri="{FF2B5EF4-FFF2-40B4-BE49-F238E27FC236}">
                <a16:creationId xmlns:a16="http://schemas.microsoft.com/office/drawing/2014/main" id="{448192D9-30BE-0B19-E38F-DF582587BBF1}"/>
              </a:ext>
            </a:extLst>
          </p:cNvPr>
          <p:cNvPicPr>
            <a:picLocks noChangeAspect="1"/>
          </p:cNvPicPr>
          <p:nvPr/>
        </p:nvPicPr>
        <p:blipFill>
          <a:blip r:embed="rId8"/>
          <a:stretch>
            <a:fillRect/>
          </a:stretch>
        </p:blipFill>
        <p:spPr>
          <a:xfrm>
            <a:off x="5010235" y="3795522"/>
            <a:ext cx="3064593" cy="23980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white card with black text&#10;&#10;AI-generated content may be incorrect.">
            <a:hlinkClick r:id="rId9"/>
            <a:extLst>
              <a:ext uri="{FF2B5EF4-FFF2-40B4-BE49-F238E27FC236}">
                <a16:creationId xmlns:a16="http://schemas.microsoft.com/office/drawing/2014/main" id="{A81C7413-2CD7-B8C6-F331-C8C54DCC6B69}"/>
              </a:ext>
            </a:extLst>
          </p:cNvPr>
          <p:cNvPicPr>
            <a:picLocks noChangeAspect="1"/>
          </p:cNvPicPr>
          <p:nvPr/>
        </p:nvPicPr>
        <p:blipFill>
          <a:blip r:embed="rId10"/>
          <a:stretch>
            <a:fillRect/>
          </a:stretch>
        </p:blipFill>
        <p:spPr>
          <a:xfrm>
            <a:off x="8247888" y="3073148"/>
            <a:ext cx="3785616" cy="30190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8107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69F642-010D-DBF6-1348-0D3B67951921}"/>
              </a:ext>
            </a:extLst>
          </p:cNvPr>
          <p:cNvPicPr>
            <a:picLocks noChangeAspect="1"/>
          </p:cNvPicPr>
          <p:nvPr/>
        </p:nvPicPr>
        <p:blipFill>
          <a:blip r:embed="rId3"/>
          <a:srcRect l="15829" t="3288" r="1" b="5804"/>
          <a:stretch/>
        </p:blipFill>
        <p:spPr>
          <a:xfrm>
            <a:off x="55417" y="0"/>
            <a:ext cx="8668492" cy="6857990"/>
          </a:xfrm>
          <a:prstGeom prst="rect">
            <a:avLst/>
          </a:prstGeom>
        </p:spPr>
      </p:pic>
      <p:sp>
        <p:nvSpPr>
          <p:cNvPr id="18" name="Rectangle 17">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8CF864A-CA06-E154-63B9-C8ECD0CC127F}"/>
              </a:ext>
            </a:extLst>
          </p:cNvPr>
          <p:cNvSpPr txBox="1"/>
          <p:nvPr/>
        </p:nvSpPr>
        <p:spPr>
          <a:xfrm>
            <a:off x="6798039" y="1891804"/>
            <a:ext cx="4966366" cy="4783016"/>
          </a:xfrm>
          <a:prstGeom prst="rect">
            <a:avLst/>
          </a:prstGeom>
        </p:spPr>
        <p:txBody>
          <a:bodyPr vert="horz" lIns="91440" tIns="45720" rIns="91440" bIns="45720" rtlCol="0" anchor="t">
            <a:normAutofit/>
          </a:bodyPr>
          <a:lstStyle/>
          <a:p>
            <a:pPr indent="-228600" algn="ctr">
              <a:lnSpc>
                <a:spcPct val="90000"/>
              </a:lnSpc>
              <a:spcAft>
                <a:spcPts val="800"/>
              </a:spcAft>
              <a:buFont typeface="Arial" panose="020B0604020202020204" pitchFamily="34" charset="0"/>
              <a:buChar char="•"/>
            </a:pPr>
            <a:r>
              <a:rPr lang="en-US" sz="2000" dirty="0">
                <a:effectLst/>
              </a:rPr>
              <a:t>1. What needs might a prison leaver in Swansea have?</a:t>
            </a:r>
          </a:p>
          <a:p>
            <a:pPr algn="ctr">
              <a:lnSpc>
                <a:spcPct val="90000"/>
              </a:lnSpc>
              <a:spcAft>
                <a:spcPts val="800"/>
              </a:spcAft>
            </a:pPr>
            <a:r>
              <a:rPr lang="en-US" sz="2000" dirty="0">
                <a:effectLst/>
              </a:rPr>
              <a:t> </a:t>
            </a:r>
          </a:p>
          <a:p>
            <a:pPr indent="-228600" algn="ctr">
              <a:lnSpc>
                <a:spcPct val="90000"/>
              </a:lnSpc>
              <a:spcAft>
                <a:spcPts val="800"/>
              </a:spcAft>
              <a:buFont typeface="Arial" panose="020B0604020202020204" pitchFamily="34" charset="0"/>
              <a:buChar char="•"/>
            </a:pPr>
            <a:r>
              <a:rPr lang="en-US" sz="2000" dirty="0">
                <a:effectLst/>
              </a:rPr>
              <a:t>2. Once you have identified the categories of need for the offender, which </a:t>
            </a:r>
            <a:r>
              <a:rPr lang="en-US" sz="2000" dirty="0" err="1">
                <a:effectLst/>
              </a:rPr>
              <a:t>organisations</a:t>
            </a:r>
            <a:r>
              <a:rPr lang="en-US" sz="2000" dirty="0">
                <a:effectLst/>
              </a:rPr>
              <a:t> are you going to advise the person to contact? What is the specific role of the </a:t>
            </a:r>
            <a:r>
              <a:rPr lang="en-US" sz="2000" dirty="0" err="1">
                <a:effectLst/>
              </a:rPr>
              <a:t>organisation</a:t>
            </a:r>
            <a:r>
              <a:rPr lang="en-US" sz="2000" dirty="0">
                <a:effectLst/>
              </a:rPr>
              <a:t> and what justification can you offer for suggesting this as an appropriate point of contact?</a:t>
            </a:r>
          </a:p>
          <a:p>
            <a:pPr algn="ctr">
              <a:lnSpc>
                <a:spcPct val="90000"/>
              </a:lnSpc>
              <a:spcAft>
                <a:spcPts val="800"/>
              </a:spcAft>
            </a:pPr>
            <a:r>
              <a:rPr lang="en-US" sz="2000" dirty="0">
                <a:effectLst/>
              </a:rPr>
              <a:t> </a:t>
            </a:r>
          </a:p>
          <a:p>
            <a:pPr indent="-228600" algn="ctr">
              <a:lnSpc>
                <a:spcPct val="90000"/>
              </a:lnSpc>
              <a:spcAft>
                <a:spcPts val="800"/>
              </a:spcAft>
              <a:buFont typeface="Arial" panose="020B0604020202020204" pitchFamily="34" charset="0"/>
              <a:buChar char="•"/>
            </a:pPr>
            <a:r>
              <a:rPr lang="en-US" sz="2000" dirty="0">
                <a:effectLst/>
              </a:rPr>
              <a:t>3. What barriers are in place which may hinder the ability of the offender in engaging with the </a:t>
            </a:r>
            <a:r>
              <a:rPr lang="en-US" sz="2000" dirty="0" err="1">
                <a:effectLst/>
              </a:rPr>
              <a:t>organisation</a:t>
            </a:r>
            <a:r>
              <a:rPr lang="en-US" sz="2000" dirty="0">
                <a:effectLst/>
              </a:rPr>
              <a:t>, how can these be addressed?</a:t>
            </a:r>
          </a:p>
        </p:txBody>
      </p:sp>
      <p:sp>
        <p:nvSpPr>
          <p:cNvPr id="7" name="TextBox 6">
            <a:extLst>
              <a:ext uri="{FF2B5EF4-FFF2-40B4-BE49-F238E27FC236}">
                <a16:creationId xmlns:a16="http://schemas.microsoft.com/office/drawing/2014/main" id="{5CA3FF68-1E04-5E52-51E9-3F1F346143E9}"/>
              </a:ext>
            </a:extLst>
          </p:cNvPr>
          <p:cNvSpPr txBox="1"/>
          <p:nvPr/>
        </p:nvSpPr>
        <p:spPr>
          <a:xfrm>
            <a:off x="5762262" y="503231"/>
            <a:ext cx="6142218" cy="1293496"/>
          </a:xfrm>
          <a:prstGeom prst="rect">
            <a:avLst/>
          </a:prstGeom>
          <a:solidFill>
            <a:schemeClr val="bg1"/>
          </a:solidFill>
        </p:spPr>
        <p:txBody>
          <a:bodyPr wrap="square">
            <a:spAutoFit/>
          </a:bodyPr>
          <a:lstStyle/>
          <a:p>
            <a:pPr>
              <a:lnSpc>
                <a:spcPct val="90000"/>
              </a:lnSpc>
              <a:spcAft>
                <a:spcPts val="600"/>
              </a:spcAft>
            </a:pPr>
            <a:r>
              <a:rPr lang="en-US" sz="2700" b="1" dirty="0"/>
              <a:t>Research task</a:t>
            </a:r>
            <a:r>
              <a:rPr lang="en-US" sz="2700" dirty="0"/>
              <a:t>: </a:t>
            </a:r>
          </a:p>
          <a:p>
            <a:pPr>
              <a:lnSpc>
                <a:spcPct val="90000"/>
              </a:lnSpc>
              <a:spcAft>
                <a:spcPts val="600"/>
              </a:spcAft>
            </a:pPr>
            <a:r>
              <a:rPr lang="en-US" sz="2700" dirty="0"/>
              <a:t>What is available for prison leavers in Swansea?</a:t>
            </a:r>
          </a:p>
        </p:txBody>
      </p:sp>
    </p:spTree>
    <p:extLst>
      <p:ext uri="{BB962C8B-B14F-4D97-AF65-F5344CB8AC3E}">
        <p14:creationId xmlns:p14="http://schemas.microsoft.com/office/powerpoint/2010/main" val="2941734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24B17-BDAF-632B-F83E-513CF419A58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Restorative Justice practice</a:t>
            </a:r>
          </a:p>
        </p:txBody>
      </p:sp>
      <p:pic>
        <p:nvPicPr>
          <p:cNvPr id="4" name="Online Media 3" title="Mother and her son's Killer in a BBC interview on Restorative Justice">
            <a:hlinkClick r:id="" action="ppaction://media"/>
            <a:extLst>
              <a:ext uri="{FF2B5EF4-FFF2-40B4-BE49-F238E27FC236}">
                <a16:creationId xmlns:a16="http://schemas.microsoft.com/office/drawing/2014/main" id="{B516E92F-B659-645C-EC6A-9BA1D8DB1269}"/>
              </a:ext>
            </a:extLst>
          </p:cNvPr>
          <p:cNvPicPr>
            <a:picLocks noGrp="1" noRot="1" noChangeAspect="1"/>
          </p:cNvPicPr>
          <p:nvPr>
            <p:ph idx="1"/>
            <a:videoFile r:link="rId1"/>
          </p:nvPr>
        </p:nvPicPr>
        <p:blipFill>
          <a:blip r:embed="rId4"/>
          <a:stretch>
            <a:fillRect/>
          </a:stretch>
        </p:blipFill>
        <p:spPr>
          <a:xfrm>
            <a:off x="438488" y="1812049"/>
            <a:ext cx="7777343" cy="4394199"/>
          </a:xfrm>
          <a:prstGeom prst="rect">
            <a:avLst/>
          </a:prstGeom>
        </p:spPr>
      </p:pic>
      <p:pic>
        <p:nvPicPr>
          <p:cNvPr id="6" name="Picture 5">
            <a:extLst>
              <a:ext uri="{FF2B5EF4-FFF2-40B4-BE49-F238E27FC236}">
                <a16:creationId xmlns:a16="http://schemas.microsoft.com/office/drawing/2014/main" id="{29F142A5-5339-B981-DD48-A746AB8615A3}"/>
              </a:ext>
            </a:extLst>
          </p:cNvPr>
          <p:cNvPicPr>
            <a:picLocks noChangeAspect="1"/>
          </p:cNvPicPr>
          <p:nvPr/>
        </p:nvPicPr>
        <p:blipFill>
          <a:blip r:embed="rId5"/>
          <a:srcRect l="24475" t="21748" r="30061" b="26011"/>
          <a:stretch>
            <a:fillRect/>
          </a:stretch>
        </p:blipFill>
        <p:spPr>
          <a:xfrm>
            <a:off x="8428117" y="2343928"/>
            <a:ext cx="3561515" cy="27282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5623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56BF9-AE0F-3338-70DB-EC55AB9CA3A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DUTCH APPROACH</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Do the Dutch have the answer to the UK's prison crisis?">
            <a:hlinkClick r:id="" action="ppaction://media"/>
            <a:extLst>
              <a:ext uri="{FF2B5EF4-FFF2-40B4-BE49-F238E27FC236}">
                <a16:creationId xmlns:a16="http://schemas.microsoft.com/office/drawing/2014/main" id="{6BF7C2AC-836F-E8A6-FE71-BED1E93E7D1D}"/>
              </a:ext>
            </a:extLst>
          </p:cNvPr>
          <p:cNvPicPr>
            <a:picLocks noGrp="1" noRot="1" noChangeAspect="1"/>
          </p:cNvPicPr>
          <p:nvPr>
            <p:ph idx="1"/>
            <a:videoFile r:link="rId1"/>
          </p:nvPr>
        </p:nvPicPr>
        <p:blipFill>
          <a:blip r:embed="rId4"/>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262328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9D5C4-9EF9-C186-D3A7-44329700F025}"/>
              </a:ext>
            </a:extLst>
          </p:cNvPr>
          <p:cNvSpPr>
            <a:spLocks noGrp="1"/>
          </p:cNvSpPr>
          <p:nvPr>
            <p:ph type="title"/>
          </p:nvPr>
        </p:nvSpPr>
        <p:spPr>
          <a:xfrm>
            <a:off x="1099425" y="1238081"/>
            <a:ext cx="4709345" cy="962953"/>
          </a:xfrm>
        </p:spPr>
        <p:txBody>
          <a:bodyPr vert="horz" lIns="91440" tIns="45720" rIns="91440" bIns="45720" rtlCol="0" anchor="b">
            <a:normAutofit/>
          </a:bodyPr>
          <a:lstStyle/>
          <a:p>
            <a:r>
              <a:rPr lang="en-US" sz="3800"/>
              <a:t>TEXAS APPROACH</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742F108-61FD-9161-12FE-26C58B61EF99}"/>
              </a:ext>
            </a:extLst>
          </p:cNvPr>
          <p:cNvSpPr txBox="1"/>
          <p:nvPr/>
        </p:nvSpPr>
        <p:spPr>
          <a:xfrm>
            <a:off x="1100736" y="2508105"/>
            <a:ext cx="4709345" cy="3632493"/>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Earned Compliance Credits</a:t>
            </a:r>
          </a:p>
          <a:p>
            <a:pPr marL="285750" indent="-228600">
              <a:lnSpc>
                <a:spcPct val="90000"/>
              </a:lnSpc>
              <a:spcAft>
                <a:spcPts val="600"/>
              </a:spcAft>
              <a:buFont typeface="Arial" panose="020B0604020202020204" pitchFamily="34" charset="0"/>
              <a:buChar char="•"/>
            </a:pPr>
            <a:r>
              <a:rPr lang="en-US" sz="2000"/>
              <a:t>2011</a:t>
            </a:r>
          </a:p>
          <a:p>
            <a:pPr marL="285750" indent="-228600">
              <a:lnSpc>
                <a:spcPct val="90000"/>
              </a:lnSpc>
              <a:spcAft>
                <a:spcPts val="600"/>
              </a:spcAft>
              <a:buFont typeface="Arial" panose="020B0604020202020204" pitchFamily="34" charset="0"/>
              <a:buChar char="•"/>
            </a:pPr>
            <a:r>
              <a:rPr lang="en-US" sz="2000"/>
              <a:t>Aim to promote positive behaviour during probation</a:t>
            </a:r>
          </a:p>
          <a:p>
            <a:pPr marL="285750" indent="-228600">
              <a:lnSpc>
                <a:spcPct val="90000"/>
              </a:lnSpc>
              <a:spcAft>
                <a:spcPts val="600"/>
              </a:spcAft>
              <a:buFont typeface="Arial" panose="020B0604020202020204" pitchFamily="34" charset="0"/>
              <a:buChar char="•"/>
            </a:pPr>
            <a:r>
              <a:rPr lang="en-US" sz="2000"/>
              <a:t>Offenders can shorten their supervision term through compliance</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p:txBody>
      </p:sp>
      <p:pic>
        <p:nvPicPr>
          <p:cNvPr id="5" name="Content Placeholder 4" descr="A document with text and numbers&#10;&#10;AI-generated content may be incorrect.">
            <a:hlinkClick r:id="rId3"/>
            <a:extLst>
              <a:ext uri="{FF2B5EF4-FFF2-40B4-BE49-F238E27FC236}">
                <a16:creationId xmlns:a16="http://schemas.microsoft.com/office/drawing/2014/main" id="{6D718BB5-32C2-264F-E4BB-27D94EB1F33F}"/>
              </a:ext>
            </a:extLst>
          </p:cNvPr>
          <p:cNvPicPr>
            <a:picLocks noGrp="1" noChangeAspect="1"/>
          </p:cNvPicPr>
          <p:nvPr>
            <p:ph idx="1"/>
          </p:nvPr>
        </p:nvPicPr>
        <p:blipFill>
          <a:blip r:embed="rId4"/>
          <a:srcRect t="2272" r="2" b="2"/>
          <a:stretch>
            <a:fillRect/>
          </a:stretch>
        </p:blipFill>
        <p:spPr>
          <a:xfrm>
            <a:off x="6381921" y="619240"/>
            <a:ext cx="4929098" cy="475687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649480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6755-957D-E7F5-7031-DBBEB140B14D}"/>
              </a:ext>
            </a:extLst>
          </p:cNvPr>
          <p:cNvSpPr>
            <a:spLocks noGrp="1"/>
          </p:cNvSpPr>
          <p:nvPr>
            <p:ph type="title"/>
          </p:nvPr>
        </p:nvSpPr>
        <p:spPr/>
        <p:txBody>
          <a:bodyPr/>
          <a:lstStyle/>
          <a:p>
            <a:r>
              <a:rPr lang="en-GB" dirty="0"/>
              <a:t>Reform suggestions?</a:t>
            </a:r>
          </a:p>
        </p:txBody>
      </p:sp>
      <p:pic>
        <p:nvPicPr>
          <p:cNvPr id="5" name="Content Placeholder 4">
            <a:hlinkClick r:id="rId3"/>
            <a:extLst>
              <a:ext uri="{FF2B5EF4-FFF2-40B4-BE49-F238E27FC236}">
                <a16:creationId xmlns:a16="http://schemas.microsoft.com/office/drawing/2014/main" id="{FF1B26B8-C0C5-5B5F-5C06-8C8C7414C66A}"/>
              </a:ext>
            </a:extLst>
          </p:cNvPr>
          <p:cNvPicPr>
            <a:picLocks noGrp="1" noChangeAspect="1"/>
          </p:cNvPicPr>
          <p:nvPr>
            <p:ph idx="1"/>
          </p:nvPr>
        </p:nvPicPr>
        <p:blipFill>
          <a:blip r:embed="rId4"/>
          <a:stretch>
            <a:fillRect/>
          </a:stretch>
        </p:blipFill>
        <p:spPr>
          <a:xfrm>
            <a:off x="695793" y="1690688"/>
            <a:ext cx="4526032" cy="17383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hlinkClick r:id="rId5"/>
            <a:extLst>
              <a:ext uri="{FF2B5EF4-FFF2-40B4-BE49-F238E27FC236}">
                <a16:creationId xmlns:a16="http://schemas.microsoft.com/office/drawing/2014/main" id="{554C623C-7D3D-4B7A-EE18-71B47C684C25}"/>
              </a:ext>
            </a:extLst>
          </p:cNvPr>
          <p:cNvPicPr>
            <a:picLocks noChangeAspect="1"/>
          </p:cNvPicPr>
          <p:nvPr/>
        </p:nvPicPr>
        <p:blipFill>
          <a:blip r:embed="rId6"/>
          <a:stretch>
            <a:fillRect/>
          </a:stretch>
        </p:blipFill>
        <p:spPr>
          <a:xfrm>
            <a:off x="7809875" y="312296"/>
            <a:ext cx="2927170" cy="36001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8" name="TextBox 7">
            <a:extLst>
              <a:ext uri="{FF2B5EF4-FFF2-40B4-BE49-F238E27FC236}">
                <a16:creationId xmlns:a16="http://schemas.microsoft.com/office/drawing/2014/main" id="{F5A22467-76D3-9CF0-91C6-EA16527618C0}"/>
              </a:ext>
            </a:extLst>
          </p:cNvPr>
          <p:cNvSpPr txBox="1"/>
          <p:nvPr/>
        </p:nvSpPr>
        <p:spPr>
          <a:xfrm>
            <a:off x="695793" y="3912433"/>
            <a:ext cx="3883702" cy="2585323"/>
          </a:xfrm>
          <a:prstGeom prst="rect">
            <a:avLst/>
          </a:prstGeom>
          <a:noFill/>
        </p:spPr>
        <p:txBody>
          <a:bodyPr wrap="square" rtlCol="0">
            <a:spAutoFit/>
          </a:bodyPr>
          <a:lstStyle/>
          <a:p>
            <a:pPr marL="285750" indent="-285750">
              <a:buFont typeface="Arial" panose="020B0604020202020204" pitchFamily="34" charset="0"/>
              <a:buChar char="•"/>
            </a:pPr>
            <a:r>
              <a:rPr lang="en-GB" dirty="0"/>
              <a:t>Intensive Supervision Courts – to offer closer monitoring and tailored support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Earned progression (like Texas model)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Up to £700 million additional funding by 2028</a:t>
            </a:r>
          </a:p>
        </p:txBody>
      </p:sp>
      <p:sp>
        <p:nvSpPr>
          <p:cNvPr id="9" name="TextBox 8">
            <a:extLst>
              <a:ext uri="{FF2B5EF4-FFF2-40B4-BE49-F238E27FC236}">
                <a16:creationId xmlns:a16="http://schemas.microsoft.com/office/drawing/2014/main" id="{D6C945C3-1BCB-C9B6-0F8E-39150886B6F6}"/>
              </a:ext>
            </a:extLst>
          </p:cNvPr>
          <p:cNvSpPr txBox="1"/>
          <p:nvPr/>
        </p:nvSpPr>
        <p:spPr>
          <a:xfrm>
            <a:off x="7232754" y="4017364"/>
            <a:ext cx="4542020" cy="1754326"/>
          </a:xfrm>
          <a:prstGeom prst="rect">
            <a:avLst/>
          </a:prstGeom>
          <a:noFill/>
        </p:spPr>
        <p:txBody>
          <a:bodyPr wrap="square" rtlCol="0">
            <a:spAutoFit/>
          </a:bodyPr>
          <a:lstStyle/>
          <a:p>
            <a:pPr marL="285750" indent="-285750">
              <a:buFontTx/>
              <a:buChar char="-"/>
            </a:pPr>
            <a:r>
              <a:rPr lang="en-GB" dirty="0"/>
              <a:t>Presumption against short custodial sentences (12 months or less).</a:t>
            </a:r>
          </a:p>
          <a:p>
            <a:pPr marL="285750" indent="-285750">
              <a:buFontTx/>
              <a:buChar char="-"/>
            </a:pPr>
            <a:endParaRPr lang="en-GB" dirty="0"/>
          </a:p>
          <a:p>
            <a:pPr marL="285750" indent="-285750">
              <a:buFontTx/>
              <a:buChar char="-"/>
            </a:pPr>
            <a:r>
              <a:rPr lang="en-GB" dirty="0"/>
              <a:t>Make community sentences credible and transparent to show effectiveness and address perceptions around leniency. </a:t>
            </a:r>
          </a:p>
        </p:txBody>
      </p:sp>
    </p:spTree>
    <p:extLst>
      <p:ext uri="{BB962C8B-B14F-4D97-AF65-F5344CB8AC3E}">
        <p14:creationId xmlns:p14="http://schemas.microsoft.com/office/powerpoint/2010/main" val="933737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atue on top of building">
            <a:extLst>
              <a:ext uri="{FF2B5EF4-FFF2-40B4-BE49-F238E27FC236}">
                <a16:creationId xmlns:a16="http://schemas.microsoft.com/office/drawing/2014/main" id="{604282D8-D901-5B01-AF77-9E1D2359B941}"/>
              </a:ext>
            </a:extLst>
          </p:cNvPr>
          <p:cNvPicPr>
            <a:picLocks noChangeAspect="1"/>
          </p:cNvPicPr>
          <p:nvPr/>
        </p:nvPicPr>
        <p:blipFill>
          <a:blip r:embed="rId3"/>
          <a:srcRect t="15730"/>
          <a:stretch/>
        </p:blipFill>
        <p:spPr>
          <a:xfrm>
            <a:off x="20" y="1"/>
            <a:ext cx="12191979" cy="6857999"/>
          </a:xfrm>
          <a:prstGeom prst="rect">
            <a:avLst/>
          </a:prstGeom>
        </p:spPr>
      </p:pic>
      <p:sp>
        <p:nvSpPr>
          <p:cNvPr id="2" name="Title 1">
            <a:extLst>
              <a:ext uri="{FF2B5EF4-FFF2-40B4-BE49-F238E27FC236}">
                <a16:creationId xmlns:a16="http://schemas.microsoft.com/office/drawing/2014/main" id="{785AB1FE-C4E8-3A28-72A8-EB6CC082F1A4}"/>
              </a:ext>
            </a:extLst>
          </p:cNvPr>
          <p:cNvSpPr>
            <a:spLocks noGrp="1"/>
          </p:cNvSpPr>
          <p:nvPr>
            <p:ph type="title"/>
          </p:nvPr>
        </p:nvSpPr>
        <p:spPr>
          <a:xfrm>
            <a:off x="486233" y="55808"/>
            <a:ext cx="3437651" cy="2647333"/>
          </a:xfrm>
        </p:spPr>
        <p:txBody>
          <a:bodyPr vert="horz" lIns="91440" tIns="45720" rIns="91440" bIns="45720" rtlCol="0" anchor="b">
            <a:noAutofit/>
          </a:bodyPr>
          <a:lstStyle/>
          <a:p>
            <a:pPr algn="ctr">
              <a:lnSpc>
                <a:spcPct val="100000"/>
              </a:lnSpc>
            </a:pPr>
            <a:r>
              <a:rPr lang="en-US" sz="2400" b="1" dirty="0"/>
              <a:t>INEQUALITIES AND THE CRIMINAL JUSTICE SYSTEM IN ENGLAND AND WALES</a:t>
            </a:r>
          </a:p>
        </p:txBody>
      </p:sp>
    </p:spTree>
    <p:extLst>
      <p:ext uri="{BB962C8B-B14F-4D97-AF65-F5344CB8AC3E}">
        <p14:creationId xmlns:p14="http://schemas.microsoft.com/office/powerpoint/2010/main" val="405112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296A-7E9F-4CAF-D5C4-A1F320BBA2AA}"/>
              </a:ext>
            </a:extLst>
          </p:cNvPr>
          <p:cNvSpPr>
            <a:spLocks noGrp="1"/>
          </p:cNvSpPr>
          <p:nvPr>
            <p:ph type="title"/>
          </p:nvPr>
        </p:nvSpPr>
        <p:spPr>
          <a:xfrm>
            <a:off x="1043631" y="809898"/>
            <a:ext cx="10173010" cy="1554480"/>
          </a:xfrm>
        </p:spPr>
        <p:txBody>
          <a:bodyPr anchor="ctr">
            <a:normAutofit/>
          </a:bodyPr>
          <a:lstStyle/>
          <a:p>
            <a:r>
              <a:rPr lang="en-GB" sz="4800" dirty="0"/>
              <a:t>Learning objectives</a:t>
            </a:r>
          </a:p>
        </p:txBody>
      </p:sp>
      <p:graphicFrame>
        <p:nvGraphicFramePr>
          <p:cNvPr id="5" name="Content Placeholder 2">
            <a:extLst>
              <a:ext uri="{FF2B5EF4-FFF2-40B4-BE49-F238E27FC236}">
                <a16:creationId xmlns:a16="http://schemas.microsoft.com/office/drawing/2014/main" id="{8829DD24-5E6D-3A68-3D05-44D204048F53}"/>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529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2272-7C3F-72D7-B4B2-AF2C76DF7A83}"/>
              </a:ext>
            </a:extLst>
          </p:cNvPr>
          <p:cNvSpPr>
            <a:spLocks noGrp="1"/>
          </p:cNvSpPr>
          <p:nvPr>
            <p:ph type="title"/>
          </p:nvPr>
        </p:nvSpPr>
        <p:spPr>
          <a:xfrm>
            <a:off x="5177859" y="609601"/>
            <a:ext cx="5683623" cy="1216024"/>
          </a:xfrm>
        </p:spPr>
        <p:txBody>
          <a:bodyPr>
            <a:normAutofit/>
          </a:bodyPr>
          <a:lstStyle/>
          <a:p>
            <a:r>
              <a:rPr lang="en-GB" dirty="0"/>
              <a:t>KEY FINDINGS</a:t>
            </a:r>
          </a:p>
        </p:txBody>
      </p:sp>
      <p:pic>
        <p:nvPicPr>
          <p:cNvPr id="5" name="Content Placeholder 4">
            <a:hlinkClick r:id="rId3"/>
            <a:extLst>
              <a:ext uri="{FF2B5EF4-FFF2-40B4-BE49-F238E27FC236}">
                <a16:creationId xmlns:a16="http://schemas.microsoft.com/office/drawing/2014/main" id="{BF7880F7-C4E1-9F83-4E0C-7DAB81EEB788}"/>
              </a:ext>
            </a:extLst>
          </p:cNvPr>
          <p:cNvPicPr>
            <a:picLocks noChangeAspect="1"/>
          </p:cNvPicPr>
          <p:nvPr/>
        </p:nvPicPr>
        <p:blipFill>
          <a:blip r:embed="rId4"/>
          <a:srcRect l="6154"/>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9" name="Content Placeholder 8">
            <a:extLst>
              <a:ext uri="{FF2B5EF4-FFF2-40B4-BE49-F238E27FC236}">
                <a16:creationId xmlns:a16="http://schemas.microsoft.com/office/drawing/2014/main" id="{C549023D-F095-AC48-1FE5-5EDF95716D8E}"/>
              </a:ext>
            </a:extLst>
          </p:cNvPr>
          <p:cNvSpPr>
            <a:spLocks noGrp="1"/>
          </p:cNvSpPr>
          <p:nvPr>
            <p:ph idx="1"/>
          </p:nvPr>
        </p:nvSpPr>
        <p:spPr>
          <a:xfrm>
            <a:off x="4470400" y="1735015"/>
            <a:ext cx="7330831" cy="4931507"/>
          </a:xfrm>
        </p:spPr>
        <p:txBody>
          <a:bodyPr>
            <a:normAutofit fontScale="55000" lnSpcReduction="20000"/>
          </a:bodyPr>
          <a:lstStyle/>
          <a:p>
            <a:pPr algn="l" fontAlgn="ctr"/>
            <a:r>
              <a:rPr lang="en-GB" sz="3600" b="0" i="0" dirty="0">
                <a:solidFill>
                  <a:srgbClr val="001D35"/>
                </a:solidFill>
                <a:effectLst/>
                <a:latin typeface="Google Sans"/>
              </a:rPr>
              <a:t>(BAME) people are disproportionately represented in the system: </a:t>
            </a:r>
          </a:p>
          <a:p>
            <a:pPr algn="l" fontAlgn="ctr">
              <a:buFont typeface="Arial" panose="020B0604020202020204" pitchFamily="34" charset="0"/>
              <a:buChar char="•"/>
            </a:pPr>
            <a:r>
              <a:rPr lang="en-GB" sz="3600" b="1" i="0" dirty="0">
                <a:solidFill>
                  <a:srgbClr val="001D35"/>
                </a:solidFill>
                <a:effectLst/>
                <a:latin typeface="Google Sans"/>
              </a:rPr>
              <a:t>Arrest rates</a:t>
            </a:r>
            <a:r>
              <a:rPr lang="en-GB" sz="3600" b="0" i="0" dirty="0">
                <a:solidFill>
                  <a:srgbClr val="001D35"/>
                </a:solidFill>
                <a:effectLst/>
                <a:latin typeface="Google Sans"/>
              </a:rPr>
              <a:t>: BAME people have higher arrest rates than white people. </a:t>
            </a:r>
          </a:p>
          <a:p>
            <a:pPr algn="l" fontAlgn="ctr">
              <a:buFont typeface="Arial" panose="020B0604020202020204" pitchFamily="34" charset="0"/>
              <a:buChar char="•"/>
            </a:pPr>
            <a:r>
              <a:rPr lang="en-GB" sz="3600" b="1" i="0" dirty="0">
                <a:solidFill>
                  <a:srgbClr val="001D35"/>
                </a:solidFill>
                <a:effectLst/>
                <a:latin typeface="Google Sans"/>
              </a:rPr>
              <a:t>Plea decisions</a:t>
            </a:r>
            <a:r>
              <a:rPr lang="en-GB" sz="3600" b="0" i="0" dirty="0">
                <a:solidFill>
                  <a:srgbClr val="001D35"/>
                </a:solidFill>
                <a:effectLst/>
                <a:latin typeface="Google Sans"/>
              </a:rPr>
              <a:t>: BAME defendants are more likely to plead not guilty than white defendants. For example, Black and Asian men are more than 1.5 times more likely to plead not guilty than white men. </a:t>
            </a:r>
          </a:p>
          <a:p>
            <a:pPr algn="l" fontAlgn="ctr">
              <a:buFont typeface="Arial" panose="020B0604020202020204" pitchFamily="34" charset="0"/>
              <a:buChar char="•"/>
            </a:pPr>
            <a:r>
              <a:rPr lang="en-GB" sz="3600" b="1" i="0" dirty="0">
                <a:solidFill>
                  <a:srgbClr val="001D35"/>
                </a:solidFill>
                <a:effectLst/>
                <a:latin typeface="Google Sans"/>
              </a:rPr>
              <a:t>Prison sentences</a:t>
            </a:r>
            <a:r>
              <a:rPr lang="en-GB" sz="3600" b="0" i="0" dirty="0">
                <a:solidFill>
                  <a:srgbClr val="001D35"/>
                </a:solidFill>
                <a:effectLst/>
                <a:latin typeface="Google Sans"/>
              </a:rPr>
              <a:t>: BAME people are more likely to receive prison sentences for drug offen</a:t>
            </a:r>
            <a:r>
              <a:rPr lang="en-GB" sz="3600" dirty="0">
                <a:solidFill>
                  <a:srgbClr val="001D35"/>
                </a:solidFill>
                <a:latin typeface="Google Sans"/>
              </a:rPr>
              <a:t>c</a:t>
            </a:r>
            <a:r>
              <a:rPr lang="en-GB" sz="3600" b="0" i="0" dirty="0">
                <a:solidFill>
                  <a:srgbClr val="001D35"/>
                </a:solidFill>
                <a:effectLst/>
                <a:latin typeface="Google Sans"/>
              </a:rPr>
              <a:t>es. </a:t>
            </a:r>
          </a:p>
          <a:p>
            <a:pPr algn="l" fontAlgn="ctr">
              <a:buFont typeface="Arial" panose="020B0604020202020204" pitchFamily="34" charset="0"/>
              <a:buChar char="•"/>
            </a:pPr>
            <a:r>
              <a:rPr lang="en-GB" sz="3600" b="1" i="0" dirty="0">
                <a:solidFill>
                  <a:srgbClr val="001D35"/>
                </a:solidFill>
                <a:effectLst/>
                <a:latin typeface="Google Sans"/>
              </a:rPr>
              <a:t>Representation</a:t>
            </a:r>
            <a:r>
              <a:rPr lang="en-GB" sz="3600" b="0" i="0" dirty="0">
                <a:solidFill>
                  <a:srgbClr val="001D35"/>
                </a:solidFill>
                <a:effectLst/>
                <a:latin typeface="Google Sans"/>
              </a:rPr>
              <a:t>: BAME representation at senior levels is much lower than other agencies. </a:t>
            </a:r>
          </a:p>
          <a:p>
            <a:pPr algn="l" fontAlgn="ctr">
              <a:buFont typeface="Arial" panose="020B0604020202020204" pitchFamily="34" charset="0"/>
              <a:buChar char="•"/>
            </a:pPr>
            <a:r>
              <a:rPr lang="en-GB" sz="3600" b="1" i="0" dirty="0">
                <a:solidFill>
                  <a:srgbClr val="001D35"/>
                </a:solidFill>
                <a:effectLst/>
                <a:latin typeface="Google Sans"/>
              </a:rPr>
              <a:t>Economic cost</a:t>
            </a:r>
            <a:r>
              <a:rPr lang="en-GB" sz="3600" b="0" i="0" dirty="0">
                <a:solidFill>
                  <a:srgbClr val="001D35"/>
                </a:solidFill>
                <a:effectLst/>
                <a:latin typeface="Google Sans"/>
              </a:rPr>
              <a:t>: The over-representation of BAME people in the criminal justice system costs the courts, prisons, and probation service an estimated £309 million a year. </a:t>
            </a:r>
          </a:p>
          <a:p>
            <a:pPr algn="l" fontAlgn="ctr">
              <a:buFont typeface="Arial" panose="020B0604020202020204" pitchFamily="34" charset="0"/>
              <a:buChar char="•"/>
            </a:pPr>
            <a:r>
              <a:rPr lang="en-GB" sz="3600" b="1" i="0" dirty="0">
                <a:solidFill>
                  <a:srgbClr val="001D35"/>
                </a:solidFill>
                <a:effectLst/>
                <a:latin typeface="Google Sans"/>
              </a:rPr>
              <a:t>Prison experience</a:t>
            </a:r>
            <a:r>
              <a:rPr lang="en-GB" sz="3600" b="0" i="0" dirty="0">
                <a:solidFill>
                  <a:srgbClr val="001D35"/>
                </a:solidFill>
                <a:effectLst/>
                <a:latin typeface="Google Sans"/>
              </a:rPr>
              <a:t>: BAME people report poor experiences of prison. </a:t>
            </a:r>
          </a:p>
          <a:p>
            <a:pPr marL="0" indent="0">
              <a:buNone/>
            </a:pPr>
            <a:endParaRPr lang="en-US" dirty="0"/>
          </a:p>
        </p:txBody>
      </p:sp>
      <p:sp>
        <p:nvSpPr>
          <p:cNvPr id="6" name="TextBox 5">
            <a:extLst>
              <a:ext uri="{FF2B5EF4-FFF2-40B4-BE49-F238E27FC236}">
                <a16:creationId xmlns:a16="http://schemas.microsoft.com/office/drawing/2014/main" id="{E1A65340-9C5D-965B-245C-0A750A90B9AB}"/>
              </a:ext>
            </a:extLst>
          </p:cNvPr>
          <p:cNvSpPr txBox="1"/>
          <p:nvPr/>
        </p:nvSpPr>
        <p:spPr>
          <a:xfrm>
            <a:off x="8806721" y="134911"/>
            <a:ext cx="2646972" cy="369332"/>
          </a:xfrm>
          <a:prstGeom prst="rect">
            <a:avLst/>
          </a:prstGeom>
          <a:solidFill>
            <a:schemeClr val="tx2">
              <a:lumMod val="10000"/>
              <a:lumOff val="90000"/>
            </a:schemeClr>
          </a:solidFill>
        </p:spPr>
        <p:txBody>
          <a:bodyPr wrap="square" rtlCol="0">
            <a:spAutoFit/>
          </a:bodyPr>
          <a:lstStyle/>
          <a:p>
            <a:r>
              <a:rPr lang="en-GB" dirty="0"/>
              <a:t>ETHNIC INEQUALITIES</a:t>
            </a:r>
          </a:p>
        </p:txBody>
      </p:sp>
    </p:spTree>
    <p:extLst>
      <p:ext uri="{BB962C8B-B14F-4D97-AF65-F5344CB8AC3E}">
        <p14:creationId xmlns:p14="http://schemas.microsoft.com/office/powerpoint/2010/main" val="3877637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C1D2FF8A-3B56-BDA2-5E89-67CE65EA9806}"/>
              </a:ext>
            </a:extLst>
          </p:cNvPr>
          <p:cNvPicPr>
            <a:picLocks noChangeAspect="1"/>
          </p:cNvPicPr>
          <p:nvPr/>
        </p:nvPicPr>
        <p:blipFill>
          <a:blip r:embed="rId4"/>
          <a:stretch>
            <a:fillRect/>
          </a:stretch>
        </p:blipFill>
        <p:spPr>
          <a:xfrm>
            <a:off x="916374" y="983891"/>
            <a:ext cx="2785205" cy="3993126"/>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2">
            <a:extLst>
              <a:ext uri="{FF2B5EF4-FFF2-40B4-BE49-F238E27FC236}">
                <a16:creationId xmlns:a16="http://schemas.microsoft.com/office/drawing/2014/main" id="{65C22160-3D17-9F16-6DC5-9A61DC148B30}"/>
              </a:ext>
            </a:extLst>
          </p:cNvPr>
          <p:cNvPicPr>
            <a:picLocks noChangeAspect="1"/>
          </p:cNvPicPr>
          <p:nvPr/>
        </p:nvPicPr>
        <p:blipFill>
          <a:blip r:embed="rId5"/>
          <a:srcRect r="-1" b="16033"/>
          <a:stretch/>
        </p:blipFill>
        <p:spPr>
          <a:xfrm>
            <a:off x="2897383" y="1680308"/>
            <a:ext cx="9105012" cy="4892879"/>
          </a:xfrm>
          <a:prstGeom prst="rect">
            <a:avLst/>
          </a:prstGeom>
        </p:spPr>
      </p:pic>
      <p:sp>
        <p:nvSpPr>
          <p:cNvPr id="4" name="TextBox 3">
            <a:extLst>
              <a:ext uri="{FF2B5EF4-FFF2-40B4-BE49-F238E27FC236}">
                <a16:creationId xmlns:a16="http://schemas.microsoft.com/office/drawing/2014/main" id="{E91801BC-DBD4-075C-FB62-E6F4AEE9F680}"/>
              </a:ext>
            </a:extLst>
          </p:cNvPr>
          <p:cNvSpPr txBox="1"/>
          <p:nvPr/>
        </p:nvSpPr>
        <p:spPr>
          <a:xfrm>
            <a:off x="9209582" y="397240"/>
            <a:ext cx="2445271" cy="369332"/>
          </a:xfrm>
          <a:prstGeom prst="rect">
            <a:avLst/>
          </a:prstGeom>
          <a:solidFill>
            <a:schemeClr val="tx2">
              <a:lumMod val="10000"/>
              <a:lumOff val="90000"/>
            </a:schemeClr>
          </a:solidFill>
        </p:spPr>
        <p:txBody>
          <a:bodyPr wrap="square">
            <a:spAutoFit/>
          </a:bodyPr>
          <a:lstStyle/>
          <a:p>
            <a:r>
              <a:rPr lang="en-GB" dirty="0"/>
              <a:t>ETHNIC INEQUALITIES</a:t>
            </a:r>
          </a:p>
        </p:txBody>
      </p:sp>
    </p:spTree>
    <p:extLst>
      <p:ext uri="{BB962C8B-B14F-4D97-AF65-F5344CB8AC3E}">
        <p14:creationId xmlns:p14="http://schemas.microsoft.com/office/powerpoint/2010/main" val="259405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62F20224-D43C-97D8-86A2-34F5E1B708C4}"/>
              </a:ext>
            </a:extLst>
          </p:cNvPr>
          <p:cNvPicPr>
            <a:picLocks noGrp="1" noChangeAspect="1"/>
          </p:cNvPicPr>
          <p:nvPr>
            <p:ph idx="1"/>
          </p:nvPr>
        </p:nvPicPr>
        <p:blipFill>
          <a:blip r:embed="rId4"/>
          <a:stretch>
            <a:fillRect/>
          </a:stretch>
        </p:blipFill>
        <p:spPr>
          <a:xfrm>
            <a:off x="235204" y="725694"/>
            <a:ext cx="4683581" cy="44291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77688BD9-FF35-4496-D92F-DF88AA372ECA}"/>
              </a:ext>
            </a:extLst>
          </p:cNvPr>
          <p:cNvSpPr txBox="1"/>
          <p:nvPr/>
        </p:nvSpPr>
        <p:spPr>
          <a:xfrm>
            <a:off x="1078523" y="5611446"/>
            <a:ext cx="3696676" cy="769441"/>
          </a:xfrm>
          <a:prstGeom prst="rect">
            <a:avLst/>
          </a:prstGeom>
          <a:solidFill>
            <a:schemeClr val="tx2">
              <a:lumMod val="10000"/>
              <a:lumOff val="90000"/>
            </a:schemeClr>
          </a:solidFill>
        </p:spPr>
        <p:txBody>
          <a:bodyPr wrap="square" rtlCol="0">
            <a:spAutoFit/>
          </a:bodyPr>
          <a:lstStyle/>
          <a:p>
            <a:r>
              <a:rPr lang="en-GB" sz="2200" b="1" dirty="0">
                <a:latin typeface="Neue Haas Grotesk Text Pro" panose="020B0504020202020204" pitchFamily="34" charset="0"/>
              </a:rPr>
              <a:t>Lymperopoulou (2024) – ETHNIC DISPARITIES</a:t>
            </a:r>
          </a:p>
        </p:txBody>
      </p:sp>
      <p:sp>
        <p:nvSpPr>
          <p:cNvPr id="3" name="TextBox 2">
            <a:extLst>
              <a:ext uri="{FF2B5EF4-FFF2-40B4-BE49-F238E27FC236}">
                <a16:creationId xmlns:a16="http://schemas.microsoft.com/office/drawing/2014/main" id="{C06D1763-3036-EFBE-1DC3-B5892BE80842}"/>
              </a:ext>
            </a:extLst>
          </p:cNvPr>
          <p:cNvSpPr txBox="1"/>
          <p:nvPr/>
        </p:nvSpPr>
        <p:spPr>
          <a:xfrm>
            <a:off x="5158153" y="197346"/>
            <a:ext cx="6704858" cy="6463308"/>
          </a:xfrm>
          <a:prstGeom prst="rect">
            <a:avLst/>
          </a:prstGeom>
          <a:noFill/>
        </p:spPr>
        <p:txBody>
          <a:bodyPr wrap="square" rtlCol="0">
            <a:spAutoFit/>
          </a:bodyPr>
          <a:lstStyle/>
          <a:p>
            <a:r>
              <a:rPr lang="en-GB" dirty="0"/>
              <a:t>FINDINGS</a:t>
            </a:r>
          </a:p>
          <a:p>
            <a:endParaRPr lang="en-GB" dirty="0"/>
          </a:p>
          <a:p>
            <a:r>
              <a:rPr lang="en-GB" dirty="0"/>
              <a:t>- The research found a close association between sentencing outcomes and legally relevant (case) factors.</a:t>
            </a:r>
          </a:p>
          <a:p>
            <a:pPr marL="171450" indent="-171450">
              <a:buFontTx/>
              <a:buChar char="-"/>
            </a:pPr>
            <a:r>
              <a:rPr lang="en-GB" dirty="0"/>
              <a:t>Pleading not guilty, pre-trial detention and offence severity are associated with an increased likelihood of imprisonment and a longer custodial sentence. </a:t>
            </a:r>
          </a:p>
          <a:p>
            <a:pPr marL="171450" indent="-171450">
              <a:buFontTx/>
              <a:buChar char="-"/>
            </a:pPr>
            <a:r>
              <a:rPr lang="en-GB" dirty="0"/>
              <a:t>Those entering a not guilty plea being three times more likely to be imprisoned and receiving nearly double the sentence length. In a similar vein, pre-trial detention holds a strong association with the likelihood of imprisonment with defendants remanded in custody prior to sentencing in the Crown Court being 7.5 times more likely to receive a custodial sentence. </a:t>
            </a:r>
          </a:p>
          <a:p>
            <a:pPr marL="171450" indent="-171450">
              <a:buFontTx/>
              <a:buChar char="-"/>
            </a:pPr>
            <a:r>
              <a:rPr lang="en-GB" dirty="0">
                <a:highlight>
                  <a:srgbClr val="FFFF00"/>
                </a:highlight>
              </a:rPr>
              <a:t>The association between poorer plea bargaining and pre-trial detention outcomes and harsher sentencing outcomes, combined with the higher not guilty pleas and pre-trial detention rates amongst ethnic minority groups (</a:t>
            </a:r>
            <a:r>
              <a:rPr lang="en-GB" dirty="0" err="1">
                <a:highlight>
                  <a:srgbClr val="FFFF00"/>
                </a:highlight>
              </a:rPr>
              <a:t>Uhrig</a:t>
            </a:r>
            <a:r>
              <a:rPr lang="en-GB" dirty="0">
                <a:highlight>
                  <a:srgbClr val="FFFF00"/>
                </a:highlight>
              </a:rPr>
              <a:t> 2016) suggests that ethnic minorities may be subject to ‘cumulative disadvantage’ (</a:t>
            </a:r>
            <a:r>
              <a:rPr lang="en-GB" dirty="0" err="1">
                <a:highlight>
                  <a:srgbClr val="FFFF00"/>
                </a:highlight>
              </a:rPr>
              <a:t>Wooldredge</a:t>
            </a:r>
            <a:r>
              <a:rPr lang="en-GB" dirty="0">
                <a:highlight>
                  <a:srgbClr val="FFFF00"/>
                </a:highlight>
              </a:rPr>
              <a:t> et al. 2015). </a:t>
            </a:r>
          </a:p>
          <a:p>
            <a:pPr marL="171450" indent="-171450">
              <a:buFontTx/>
              <a:buChar char="-"/>
            </a:pPr>
            <a:r>
              <a:rPr lang="en-GB" dirty="0"/>
              <a:t>From this it follows that tackling ethnic disparities in sentencing will require a greater appreciation by sentencers of the existence of ethnic disparities at earlier stages of the CJS (Roberts and Ashworth 2022). </a:t>
            </a:r>
          </a:p>
        </p:txBody>
      </p:sp>
    </p:spTree>
    <p:extLst>
      <p:ext uri="{BB962C8B-B14F-4D97-AF65-F5344CB8AC3E}">
        <p14:creationId xmlns:p14="http://schemas.microsoft.com/office/powerpoint/2010/main" val="1163346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5131583F-7CCF-86FC-91E9-F3723E882132}"/>
              </a:ext>
            </a:extLst>
          </p:cNvPr>
          <p:cNvPicPr>
            <a:picLocks noGrp="1" noChangeAspect="1"/>
          </p:cNvPicPr>
          <p:nvPr>
            <p:ph idx="1"/>
          </p:nvPr>
        </p:nvPicPr>
        <p:blipFill>
          <a:blip r:embed="rId4"/>
          <a:stretch>
            <a:fillRect/>
          </a:stretch>
        </p:blipFill>
        <p:spPr>
          <a:xfrm>
            <a:off x="277191" y="1868805"/>
            <a:ext cx="4652523" cy="4429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BD2DBFA1-B401-A566-C914-D8A901D2A777}"/>
              </a:ext>
            </a:extLst>
          </p:cNvPr>
          <p:cNvSpPr txBox="1"/>
          <p:nvPr/>
        </p:nvSpPr>
        <p:spPr>
          <a:xfrm>
            <a:off x="846213" y="414215"/>
            <a:ext cx="3698754" cy="738664"/>
          </a:xfrm>
          <a:prstGeom prst="rect">
            <a:avLst/>
          </a:prstGeom>
          <a:solidFill>
            <a:schemeClr val="tx2">
              <a:lumMod val="10000"/>
              <a:lumOff val="90000"/>
            </a:schemeClr>
          </a:solidFill>
        </p:spPr>
        <p:txBody>
          <a:bodyPr wrap="square" rtlCol="0">
            <a:spAutoFit/>
          </a:bodyPr>
          <a:lstStyle/>
          <a:p>
            <a:pPr algn="ctr"/>
            <a:r>
              <a:rPr lang="en-GB" sz="2400" b="1" dirty="0"/>
              <a:t>Salter and Blainey (2024</a:t>
            </a:r>
            <a:r>
              <a:rPr lang="en-GB" dirty="0"/>
              <a:t>) – AUTISM SPECTRUM DISORDER</a:t>
            </a:r>
          </a:p>
        </p:txBody>
      </p:sp>
      <p:sp>
        <p:nvSpPr>
          <p:cNvPr id="3" name="TextBox 2">
            <a:extLst>
              <a:ext uri="{FF2B5EF4-FFF2-40B4-BE49-F238E27FC236}">
                <a16:creationId xmlns:a16="http://schemas.microsoft.com/office/drawing/2014/main" id="{C373521B-F4A3-07C7-D8B2-95F5BE4CA3C1}"/>
              </a:ext>
            </a:extLst>
          </p:cNvPr>
          <p:cNvSpPr txBox="1"/>
          <p:nvPr/>
        </p:nvSpPr>
        <p:spPr>
          <a:xfrm>
            <a:off x="5314462" y="414215"/>
            <a:ext cx="6166338" cy="6463308"/>
          </a:xfrm>
          <a:prstGeom prst="rect">
            <a:avLst/>
          </a:prstGeom>
          <a:noFill/>
        </p:spPr>
        <p:txBody>
          <a:bodyPr wrap="square" rtlCol="0">
            <a:spAutoFit/>
          </a:bodyPr>
          <a:lstStyle/>
          <a:p>
            <a:r>
              <a:rPr lang="en-GB" b="1" dirty="0"/>
              <a:t>BACKGROUND:</a:t>
            </a:r>
          </a:p>
          <a:p>
            <a:r>
              <a:rPr lang="en-GB" dirty="0"/>
              <a:t>Individuals with ASD are facing additional challenges when navigating the CJS. </a:t>
            </a:r>
          </a:p>
          <a:p>
            <a:r>
              <a:rPr lang="en-GB" dirty="0"/>
              <a:t>Individuals with ASD and co-occurring intellectual disability (ID) are often identified and diverted from the criminal justice system (CJS), whilst those without ID are perceived as culpable. </a:t>
            </a:r>
          </a:p>
          <a:p>
            <a:endParaRPr lang="en-GB" dirty="0"/>
          </a:p>
          <a:p>
            <a:r>
              <a:rPr lang="en-GB" b="1" dirty="0"/>
              <a:t>AIM: </a:t>
            </a:r>
          </a:p>
          <a:p>
            <a:r>
              <a:rPr lang="en-GB" dirty="0"/>
              <a:t>The principal aim of this review was to evaluate the effectiveness of these interventions. The secondary aim was to examine whether the core features of ASD have an impact on the effectiveness of these forensic interventions and to identify other variables that may impact the overall effectiveness of interventions.</a:t>
            </a:r>
          </a:p>
          <a:p>
            <a:endParaRPr lang="en-GB" b="1" dirty="0"/>
          </a:p>
          <a:p>
            <a:r>
              <a:rPr lang="en-GB" b="1" dirty="0"/>
              <a:t>FINDINGS: </a:t>
            </a:r>
          </a:p>
          <a:p>
            <a:r>
              <a:rPr lang="en-GB" dirty="0"/>
              <a:t> The findings suggest that interventions for offending behaviours in adults with ASD without intellectual disability (ID) are largely inadequate, and that core ASD features need to be considered. </a:t>
            </a:r>
          </a:p>
          <a:p>
            <a:endParaRPr lang="en-GB" dirty="0"/>
          </a:p>
          <a:p>
            <a:endParaRPr lang="en-GB" dirty="0"/>
          </a:p>
        </p:txBody>
      </p:sp>
    </p:spTree>
    <p:extLst>
      <p:ext uri="{BB962C8B-B14F-4D97-AF65-F5344CB8AC3E}">
        <p14:creationId xmlns:p14="http://schemas.microsoft.com/office/powerpoint/2010/main" val="55907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additive="base">
                                        <p:cTn id="4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DC7E8-8DB5-50A9-8DC7-129BA45395BD}"/>
              </a:ext>
            </a:extLst>
          </p:cNvPr>
          <p:cNvSpPr>
            <a:spLocks noGrp="1"/>
          </p:cNvSpPr>
          <p:nvPr>
            <p:ph type="title"/>
          </p:nvPr>
        </p:nvSpPr>
        <p:spPr>
          <a:solidFill>
            <a:schemeClr val="tx2">
              <a:lumMod val="10000"/>
              <a:lumOff val="90000"/>
            </a:schemeClr>
          </a:solidFill>
        </p:spPr>
        <p:txBody>
          <a:bodyPr/>
          <a:lstStyle/>
          <a:p>
            <a:r>
              <a:rPr lang="en-GB" dirty="0"/>
              <a:t>Socioeconomic status – Judicial ‘</a:t>
            </a:r>
            <a:r>
              <a:rPr lang="en-GB" dirty="0" err="1"/>
              <a:t>Bias’</a:t>
            </a:r>
            <a:endParaRPr lang="en-GB" dirty="0"/>
          </a:p>
        </p:txBody>
      </p:sp>
      <p:pic>
        <p:nvPicPr>
          <p:cNvPr id="5" name="Content Placeholder 4">
            <a:extLst>
              <a:ext uri="{FF2B5EF4-FFF2-40B4-BE49-F238E27FC236}">
                <a16:creationId xmlns:a16="http://schemas.microsoft.com/office/drawing/2014/main" id="{508EAA29-73B9-EDA6-E336-7A6A6631D9CB}"/>
              </a:ext>
            </a:extLst>
          </p:cNvPr>
          <p:cNvPicPr>
            <a:picLocks noGrp="1" noChangeAspect="1"/>
          </p:cNvPicPr>
          <p:nvPr>
            <p:ph idx="1"/>
          </p:nvPr>
        </p:nvPicPr>
        <p:blipFill>
          <a:blip r:embed="rId3"/>
          <a:srcRect l="28028" t="17815" r="29025" b="5880"/>
          <a:stretch>
            <a:fillRect/>
          </a:stretch>
        </p:blipFill>
        <p:spPr>
          <a:xfrm>
            <a:off x="614597" y="2750695"/>
            <a:ext cx="2113445" cy="25033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5AA6E00-A676-93BB-F60C-54E8AF06BAD8}"/>
              </a:ext>
            </a:extLst>
          </p:cNvPr>
          <p:cNvSpPr txBox="1"/>
          <p:nvPr/>
        </p:nvSpPr>
        <p:spPr>
          <a:xfrm>
            <a:off x="3507698" y="2128603"/>
            <a:ext cx="7846102" cy="4524315"/>
          </a:xfrm>
          <a:prstGeom prst="rect">
            <a:avLst/>
          </a:prstGeom>
          <a:noFill/>
        </p:spPr>
        <p:txBody>
          <a:bodyPr wrap="square" rtlCol="0">
            <a:spAutoFit/>
          </a:bodyPr>
          <a:lstStyle/>
          <a:p>
            <a:pPr marL="285750" indent="-285750">
              <a:buFontTx/>
              <a:buChar char="-"/>
            </a:pPr>
            <a:r>
              <a:rPr lang="en-GB" dirty="0"/>
              <a:t>Qualitative studies show social deprivation rarely listed as a mitigating factor. </a:t>
            </a:r>
          </a:p>
          <a:p>
            <a:r>
              <a:rPr lang="en-GB" b="1" u="sng" dirty="0"/>
              <a:t>Findings</a:t>
            </a:r>
          </a:p>
          <a:p>
            <a:r>
              <a:rPr lang="en-GB" dirty="0"/>
              <a:t>Black and minority ethic defendants are systematically sentenced more harshly than white defendants in England and Wales.</a:t>
            </a:r>
          </a:p>
          <a:p>
            <a:endParaRPr lang="en-GB" dirty="0"/>
          </a:p>
          <a:p>
            <a:r>
              <a:rPr lang="en-GB" b="1" u="sng" dirty="0"/>
              <a:t>Reasons</a:t>
            </a:r>
          </a:p>
          <a:p>
            <a:r>
              <a:rPr lang="en-GB" dirty="0"/>
              <a:t>- Differential consideration of mitigating and aggravating factors and indirect discrimination linked to socio-economic disadvantage and over-policing in minority communities. </a:t>
            </a:r>
          </a:p>
          <a:p>
            <a:endParaRPr lang="en-GB" b="1" u="sng" dirty="0"/>
          </a:p>
          <a:p>
            <a:r>
              <a:rPr lang="en-GB" b="1" u="sng" dirty="0"/>
              <a:t>Recommendations</a:t>
            </a:r>
          </a:p>
          <a:p>
            <a:r>
              <a:rPr lang="en-GB" b="1" u="sng" dirty="0"/>
              <a:t>List social deprivation as a mitigating factor in sentencing guidelines</a:t>
            </a:r>
          </a:p>
          <a:p>
            <a:r>
              <a:rPr lang="en-GB" b="1" u="sng" dirty="0"/>
              <a:t>Increase judicial diversity to reduce bias</a:t>
            </a:r>
          </a:p>
          <a:p>
            <a:endParaRPr lang="en-GB" b="1" u="sng" dirty="0"/>
          </a:p>
          <a:p>
            <a:endParaRPr lang="en-GB" dirty="0"/>
          </a:p>
        </p:txBody>
      </p:sp>
      <p:sp>
        <p:nvSpPr>
          <p:cNvPr id="8" name="TextBox 7">
            <a:extLst>
              <a:ext uri="{FF2B5EF4-FFF2-40B4-BE49-F238E27FC236}">
                <a16:creationId xmlns:a16="http://schemas.microsoft.com/office/drawing/2014/main" id="{E93221F5-21F5-66DE-187E-FCC6701EE4EC}"/>
              </a:ext>
            </a:extLst>
          </p:cNvPr>
          <p:cNvSpPr txBox="1"/>
          <p:nvPr/>
        </p:nvSpPr>
        <p:spPr>
          <a:xfrm>
            <a:off x="397239" y="1888761"/>
            <a:ext cx="2630774" cy="646331"/>
          </a:xfrm>
          <a:prstGeom prst="rect">
            <a:avLst/>
          </a:prstGeom>
          <a:noFill/>
        </p:spPr>
        <p:txBody>
          <a:bodyPr wrap="square" rtlCol="0">
            <a:spAutoFit/>
          </a:bodyPr>
          <a:lstStyle/>
          <a:p>
            <a:r>
              <a:rPr lang="en-GB" dirty="0"/>
              <a:t>Veiga, Pina-Sánchez &amp; Lewis (2022)</a:t>
            </a:r>
          </a:p>
        </p:txBody>
      </p:sp>
    </p:spTree>
    <p:extLst>
      <p:ext uri="{BB962C8B-B14F-4D97-AF65-F5344CB8AC3E}">
        <p14:creationId xmlns:p14="http://schemas.microsoft.com/office/powerpoint/2010/main" val="1510554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E5579-7251-06E3-31A7-85AE82E727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7AEEDD-43AF-0EDD-CD12-CBF4480B7971}"/>
              </a:ext>
            </a:extLst>
          </p:cNvPr>
          <p:cNvSpPr>
            <a:spLocks noGrp="1"/>
          </p:cNvSpPr>
          <p:nvPr>
            <p:ph type="title"/>
          </p:nvPr>
        </p:nvSpPr>
        <p:spPr>
          <a:solidFill>
            <a:schemeClr val="tx2">
              <a:lumMod val="10000"/>
              <a:lumOff val="90000"/>
            </a:schemeClr>
          </a:solidFill>
        </p:spPr>
        <p:txBody>
          <a:bodyPr/>
          <a:lstStyle/>
          <a:p>
            <a:r>
              <a:rPr lang="en-GB" dirty="0"/>
              <a:t>Socioeconomic status – </a:t>
            </a:r>
            <a:br>
              <a:rPr lang="en-GB" dirty="0"/>
            </a:br>
            <a:r>
              <a:rPr lang="en-GB" dirty="0"/>
              <a:t>Punishment disparities</a:t>
            </a:r>
          </a:p>
        </p:txBody>
      </p:sp>
      <p:pic>
        <p:nvPicPr>
          <p:cNvPr id="5" name="Content Placeholder 4">
            <a:hlinkClick r:id="rId3"/>
            <a:extLst>
              <a:ext uri="{FF2B5EF4-FFF2-40B4-BE49-F238E27FC236}">
                <a16:creationId xmlns:a16="http://schemas.microsoft.com/office/drawing/2014/main" id="{8FC81003-7979-C2E9-1BE2-5F0E56BCFF88}"/>
              </a:ext>
            </a:extLst>
          </p:cNvPr>
          <p:cNvPicPr>
            <a:picLocks noGrp="1" noChangeAspect="1"/>
          </p:cNvPicPr>
          <p:nvPr>
            <p:ph idx="1"/>
          </p:nvPr>
        </p:nvPicPr>
        <p:blipFill>
          <a:blip r:embed="rId4"/>
          <a:stretch>
            <a:fillRect/>
          </a:stretch>
        </p:blipFill>
        <p:spPr>
          <a:xfrm>
            <a:off x="838200" y="1775379"/>
            <a:ext cx="10515600" cy="2398176"/>
          </a:xfrm>
          <a:prstGeom prst="rect">
            <a:avLst/>
          </a:prstGeom>
        </p:spPr>
      </p:pic>
      <p:sp>
        <p:nvSpPr>
          <p:cNvPr id="6" name="TextBox 5">
            <a:extLst>
              <a:ext uri="{FF2B5EF4-FFF2-40B4-BE49-F238E27FC236}">
                <a16:creationId xmlns:a16="http://schemas.microsoft.com/office/drawing/2014/main" id="{10E269A8-D33C-9D0A-42FE-FC12B1479D4D}"/>
              </a:ext>
            </a:extLst>
          </p:cNvPr>
          <p:cNvSpPr txBox="1"/>
          <p:nvPr/>
        </p:nvSpPr>
        <p:spPr>
          <a:xfrm>
            <a:off x="427219" y="4557010"/>
            <a:ext cx="4856813" cy="2031325"/>
          </a:xfrm>
          <a:prstGeom prst="rect">
            <a:avLst/>
          </a:prstGeom>
          <a:noFill/>
        </p:spPr>
        <p:txBody>
          <a:bodyPr wrap="square" rtlCol="0">
            <a:spAutoFit/>
          </a:bodyPr>
          <a:lstStyle/>
          <a:p>
            <a:r>
              <a:rPr lang="en-GB" dirty="0"/>
              <a:t>Disparities are more offence-specific than previously thought.</a:t>
            </a:r>
          </a:p>
          <a:p>
            <a:endParaRPr lang="en-GB" dirty="0"/>
          </a:p>
          <a:p>
            <a:r>
              <a:rPr lang="en-GB" dirty="0"/>
              <a:t>No major difference in length of custodial sentence but disparities do exist in relation to the likelihood of receiving a custodial sentence; especially in relation to drug offences. </a:t>
            </a:r>
          </a:p>
        </p:txBody>
      </p:sp>
      <p:sp>
        <p:nvSpPr>
          <p:cNvPr id="7" name="TextBox 6">
            <a:extLst>
              <a:ext uri="{FF2B5EF4-FFF2-40B4-BE49-F238E27FC236}">
                <a16:creationId xmlns:a16="http://schemas.microsoft.com/office/drawing/2014/main" id="{473827AF-FA38-1469-5064-D72BF20A0F18}"/>
              </a:ext>
            </a:extLst>
          </p:cNvPr>
          <p:cNvSpPr txBox="1"/>
          <p:nvPr/>
        </p:nvSpPr>
        <p:spPr>
          <a:xfrm>
            <a:off x="5861154" y="4557010"/>
            <a:ext cx="4287187" cy="1938992"/>
          </a:xfrm>
          <a:prstGeom prst="rect">
            <a:avLst/>
          </a:prstGeom>
          <a:noFill/>
        </p:spPr>
        <p:txBody>
          <a:bodyPr wrap="square" rtlCol="0">
            <a:spAutoFit/>
          </a:bodyPr>
          <a:lstStyle/>
          <a:p>
            <a:pPr algn="ctr"/>
            <a:r>
              <a:rPr lang="en-GB" sz="2400" b="1" dirty="0">
                <a:latin typeface="Arial Rounded MT Bold" panose="020F0704030504030204" pitchFamily="34" charset="0"/>
              </a:rPr>
              <a:t>While male offenders need 50% longer criminal records than Black male offenders to cross the custody threshold.</a:t>
            </a:r>
          </a:p>
        </p:txBody>
      </p:sp>
    </p:spTree>
    <p:extLst>
      <p:ext uri="{BB962C8B-B14F-4D97-AF65-F5344CB8AC3E}">
        <p14:creationId xmlns:p14="http://schemas.microsoft.com/office/powerpoint/2010/main" val="2955464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E4C70-0AAA-D672-2D17-D8DAFA6D4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95BBD0-B4DA-D38F-8F4A-DEECFA120CBA}"/>
              </a:ext>
            </a:extLst>
          </p:cNvPr>
          <p:cNvSpPr>
            <a:spLocks noGrp="1"/>
          </p:cNvSpPr>
          <p:nvPr>
            <p:ph type="title"/>
          </p:nvPr>
        </p:nvSpPr>
        <p:spPr>
          <a:solidFill>
            <a:schemeClr val="tx2">
              <a:lumMod val="10000"/>
              <a:lumOff val="90000"/>
            </a:schemeClr>
          </a:solidFill>
        </p:spPr>
        <p:txBody>
          <a:bodyPr/>
          <a:lstStyle/>
          <a:p>
            <a:r>
              <a:rPr lang="en-GB" dirty="0"/>
              <a:t>Socioeconomic status – Impact of prison</a:t>
            </a:r>
          </a:p>
        </p:txBody>
      </p:sp>
      <p:pic>
        <p:nvPicPr>
          <p:cNvPr id="5" name="Content Placeholder 4">
            <a:extLst>
              <a:ext uri="{FF2B5EF4-FFF2-40B4-BE49-F238E27FC236}">
                <a16:creationId xmlns:a16="http://schemas.microsoft.com/office/drawing/2014/main" id="{40158123-5398-2F0B-D1C1-04CE79050BA2}"/>
              </a:ext>
            </a:extLst>
          </p:cNvPr>
          <p:cNvPicPr>
            <a:picLocks noGrp="1" noChangeAspect="1"/>
          </p:cNvPicPr>
          <p:nvPr>
            <p:ph idx="1"/>
          </p:nvPr>
        </p:nvPicPr>
        <p:blipFill>
          <a:blip r:embed="rId3"/>
          <a:stretch>
            <a:fillRect/>
          </a:stretch>
        </p:blipFill>
        <p:spPr>
          <a:xfrm>
            <a:off x="717384" y="2285998"/>
            <a:ext cx="2599807" cy="330634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A200CE97-AB70-3E68-1BF7-8579BD8AE964}"/>
              </a:ext>
            </a:extLst>
          </p:cNvPr>
          <p:cNvSpPr txBox="1"/>
          <p:nvPr/>
        </p:nvSpPr>
        <p:spPr>
          <a:xfrm>
            <a:off x="3612629" y="2231011"/>
            <a:ext cx="2113613" cy="3416320"/>
          </a:xfrm>
          <a:prstGeom prst="rect">
            <a:avLst/>
          </a:prstGeom>
          <a:noFill/>
        </p:spPr>
        <p:txBody>
          <a:bodyPr wrap="square" rtlCol="0">
            <a:spAutoFit/>
          </a:bodyPr>
          <a:lstStyle/>
          <a:p>
            <a:pPr marL="285750" indent="-285750">
              <a:buFont typeface="Arial" panose="020B0604020202020204" pitchFamily="34" charset="0"/>
              <a:buChar char="•"/>
            </a:pPr>
            <a:r>
              <a:rPr lang="en-GB" dirty="0"/>
              <a:t>Economic disadvantage correlates with higher recidivism</a:t>
            </a:r>
          </a:p>
          <a:p>
            <a:endParaRPr lang="en-GB" dirty="0"/>
          </a:p>
          <a:p>
            <a:pPr marL="285750" indent="-285750">
              <a:buFont typeface="Arial" panose="020B0604020202020204" pitchFamily="34" charset="0"/>
              <a:buChar char="•"/>
            </a:pPr>
            <a:r>
              <a:rPr lang="en-GB" dirty="0"/>
              <a:t>Post-release barriers such as housing and unemployment must be addressed.</a:t>
            </a:r>
          </a:p>
        </p:txBody>
      </p:sp>
      <p:pic>
        <p:nvPicPr>
          <p:cNvPr id="8" name="Picture 7">
            <a:hlinkClick r:id="rId4"/>
            <a:extLst>
              <a:ext uri="{FF2B5EF4-FFF2-40B4-BE49-F238E27FC236}">
                <a16:creationId xmlns:a16="http://schemas.microsoft.com/office/drawing/2014/main" id="{EA91FA5D-2E06-48BB-18AA-B8B3CDE5401B}"/>
              </a:ext>
            </a:extLst>
          </p:cNvPr>
          <p:cNvPicPr>
            <a:picLocks noChangeAspect="1"/>
          </p:cNvPicPr>
          <p:nvPr/>
        </p:nvPicPr>
        <p:blipFill>
          <a:blip r:embed="rId5"/>
          <a:stretch>
            <a:fillRect/>
          </a:stretch>
        </p:blipFill>
        <p:spPr>
          <a:xfrm>
            <a:off x="5876144" y="2231011"/>
            <a:ext cx="2843361" cy="35186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18B82E38-7731-5C0B-1CF7-C0EAE40542A4}"/>
              </a:ext>
            </a:extLst>
          </p:cNvPr>
          <p:cNvSpPr txBox="1"/>
          <p:nvPr/>
        </p:nvSpPr>
        <p:spPr>
          <a:xfrm>
            <a:off x="9039069" y="2173574"/>
            <a:ext cx="2758190" cy="3970318"/>
          </a:xfrm>
          <a:prstGeom prst="rect">
            <a:avLst/>
          </a:prstGeom>
          <a:noFill/>
        </p:spPr>
        <p:txBody>
          <a:bodyPr wrap="square" rtlCol="0">
            <a:spAutoFit/>
          </a:bodyPr>
          <a:lstStyle/>
          <a:p>
            <a:pPr marL="285750" indent="-285750">
              <a:buFontTx/>
              <a:buChar char="-"/>
            </a:pPr>
            <a:r>
              <a:rPr lang="en-GB" dirty="0"/>
              <a:t>Prison population has increased despite falling crime rates.</a:t>
            </a:r>
          </a:p>
          <a:p>
            <a:pPr marL="285750" indent="-285750">
              <a:buFontTx/>
              <a:buChar char="-"/>
            </a:pPr>
            <a:endParaRPr lang="en-GB" dirty="0"/>
          </a:p>
          <a:p>
            <a:pPr marL="285750" indent="-285750">
              <a:buFontTx/>
              <a:buChar char="-"/>
            </a:pPr>
            <a:r>
              <a:rPr lang="en-GB" dirty="0"/>
              <a:t>Imprisonment in England and Wales disproportionately affects working-class families, creating a cycle where poverty leads to crime and punishment deepens poverty.</a:t>
            </a:r>
          </a:p>
          <a:p>
            <a:pPr marL="285750" indent="-285750">
              <a:buFontTx/>
              <a:buChar char="-"/>
            </a:pPr>
            <a:endParaRPr lang="en-GB" dirty="0"/>
          </a:p>
        </p:txBody>
      </p:sp>
    </p:spTree>
    <p:extLst>
      <p:ext uri="{BB962C8B-B14F-4D97-AF65-F5344CB8AC3E}">
        <p14:creationId xmlns:p14="http://schemas.microsoft.com/office/powerpoint/2010/main" val="2566114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website&#10;&#10;Description automatically generated">
            <a:hlinkClick r:id="rId3"/>
            <a:extLst>
              <a:ext uri="{FF2B5EF4-FFF2-40B4-BE49-F238E27FC236}">
                <a16:creationId xmlns:a16="http://schemas.microsoft.com/office/drawing/2014/main" id="{3CF2499E-8280-D2DB-81CE-94F973BA0400}"/>
              </a:ext>
            </a:extLst>
          </p:cNvPr>
          <p:cNvPicPr>
            <a:picLocks noChangeAspect="1"/>
          </p:cNvPicPr>
          <p:nvPr/>
        </p:nvPicPr>
        <p:blipFill>
          <a:blip r:embed="rId4"/>
          <a:srcRect b="52313"/>
          <a:stretch/>
        </p:blipFill>
        <p:spPr>
          <a:xfrm>
            <a:off x="279143" y="598853"/>
            <a:ext cx="5221625" cy="269924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0568F9A7-695E-E8DA-6259-8E284D3621A8}"/>
              </a:ext>
            </a:extLst>
          </p:cNvPr>
          <p:cNvSpPr txBox="1"/>
          <p:nvPr/>
        </p:nvSpPr>
        <p:spPr>
          <a:xfrm>
            <a:off x="6270052" y="1177561"/>
            <a:ext cx="2766646" cy="369332"/>
          </a:xfrm>
          <a:prstGeom prst="rect">
            <a:avLst/>
          </a:prstGeom>
          <a:noFill/>
        </p:spPr>
        <p:txBody>
          <a:bodyPr wrap="square" rtlCol="0">
            <a:spAutoFit/>
          </a:bodyPr>
          <a:lstStyle/>
          <a:p>
            <a:r>
              <a:rPr lang="en-GB" b="1" dirty="0"/>
              <a:t>Weinberg (2023)</a:t>
            </a:r>
          </a:p>
        </p:txBody>
      </p:sp>
      <p:pic>
        <p:nvPicPr>
          <p:cNvPr id="13" name="Picture 12">
            <a:extLst>
              <a:ext uri="{FF2B5EF4-FFF2-40B4-BE49-F238E27FC236}">
                <a16:creationId xmlns:a16="http://schemas.microsoft.com/office/drawing/2014/main" id="{F247B4F6-7B50-8128-526A-3F8542C24F33}"/>
              </a:ext>
            </a:extLst>
          </p:cNvPr>
          <p:cNvPicPr>
            <a:picLocks noChangeAspect="1"/>
          </p:cNvPicPr>
          <p:nvPr/>
        </p:nvPicPr>
        <p:blipFill>
          <a:blip r:embed="rId5"/>
          <a:stretch>
            <a:fillRect/>
          </a:stretch>
        </p:blipFill>
        <p:spPr>
          <a:xfrm>
            <a:off x="279143" y="4075713"/>
            <a:ext cx="5221625" cy="2004667"/>
          </a:xfrm>
          <a:prstGeom prst="rect">
            <a:avLst/>
          </a:prstGeom>
          <a:ln>
            <a:noFill/>
          </a:ln>
          <a:effectLst>
            <a:outerShdw blurRad="190500" algn="tl" rotWithShape="0">
              <a:srgbClr val="000000">
                <a:alpha val="70000"/>
              </a:srgbClr>
            </a:outerShdw>
          </a:effectLst>
        </p:spPr>
      </p:pic>
      <p:sp>
        <p:nvSpPr>
          <p:cNvPr id="15" name="TextBox 14">
            <a:extLst>
              <a:ext uri="{FF2B5EF4-FFF2-40B4-BE49-F238E27FC236}">
                <a16:creationId xmlns:a16="http://schemas.microsoft.com/office/drawing/2014/main" id="{EEF75D76-49FB-CCE1-34BE-186D93EB9C10}"/>
              </a:ext>
            </a:extLst>
          </p:cNvPr>
          <p:cNvSpPr txBox="1"/>
          <p:nvPr/>
        </p:nvSpPr>
        <p:spPr>
          <a:xfrm>
            <a:off x="5941933" y="1779687"/>
            <a:ext cx="5591755" cy="5078313"/>
          </a:xfrm>
          <a:prstGeom prst="rect">
            <a:avLst/>
          </a:prstGeom>
          <a:noFill/>
        </p:spPr>
        <p:txBody>
          <a:bodyPr wrap="square" rtlCol="0">
            <a:spAutoFit/>
          </a:bodyPr>
          <a:lstStyle/>
          <a:p>
            <a:pPr marL="285750" indent="-285750">
              <a:buFontTx/>
              <a:buChar char="-"/>
            </a:pPr>
            <a:r>
              <a:rPr lang="en-GB" dirty="0">
                <a:latin typeface="+mj-lt"/>
              </a:rPr>
              <a:t>Women and girls are culturally coerced into submission. </a:t>
            </a:r>
          </a:p>
          <a:p>
            <a:endParaRPr lang="en-GB" dirty="0">
              <a:latin typeface="+mj-lt"/>
            </a:endParaRPr>
          </a:p>
          <a:p>
            <a:pPr marL="285750" indent="-285750">
              <a:buFontTx/>
              <a:buChar char="-"/>
            </a:pPr>
            <a:r>
              <a:rPr lang="en-GB" dirty="0">
                <a:latin typeface="+mj-lt"/>
              </a:rPr>
              <a:t>Normalised expectations of women filter into the CJS. A woman needs to be perceived as ‘vulnerable’ for the CJS to recognise her injuries. </a:t>
            </a:r>
          </a:p>
          <a:p>
            <a:endParaRPr lang="en-GB" dirty="0">
              <a:latin typeface="+mj-lt"/>
            </a:endParaRPr>
          </a:p>
          <a:p>
            <a:pPr marL="285750" indent="-285750">
              <a:buFontTx/>
              <a:buChar char="-"/>
            </a:pPr>
            <a:r>
              <a:rPr lang="en-GB" dirty="0">
                <a:latin typeface="+mj-lt"/>
              </a:rPr>
              <a:t>Women in the CJS are most likely to be victims of violent crime in a frequency measure.</a:t>
            </a:r>
          </a:p>
          <a:p>
            <a:endParaRPr lang="en-GB" dirty="0">
              <a:latin typeface="+mj-lt"/>
            </a:endParaRPr>
          </a:p>
          <a:p>
            <a:pPr marL="285750" indent="-285750">
              <a:buFontTx/>
              <a:buChar char="-"/>
            </a:pPr>
            <a:r>
              <a:rPr lang="en-GB" dirty="0">
                <a:latin typeface="+mj-lt"/>
              </a:rPr>
              <a:t>Women are most likely to be primary care givers of children and are most likely to be susceptible to sexualised exploitation due to fear of  </a:t>
            </a:r>
            <a:r>
              <a:rPr lang="en-GB" b="0" dirty="0">
                <a:effectLst/>
                <a:latin typeface="+mj-lt"/>
              </a:rPr>
              <a:t>escalating violence, homelessness, threat or material need.</a:t>
            </a:r>
          </a:p>
          <a:p>
            <a:endParaRPr lang="en-GB" b="0" dirty="0">
              <a:effectLst/>
              <a:latin typeface="+mj-lt"/>
            </a:endParaRPr>
          </a:p>
          <a:p>
            <a:pPr marL="285750" indent="-285750">
              <a:buFontTx/>
              <a:buChar char="-"/>
            </a:pPr>
            <a:r>
              <a:rPr lang="en-GB" dirty="0">
                <a:latin typeface="+mj-lt"/>
              </a:rPr>
              <a:t>Women are punished more harshly for lesser offences</a:t>
            </a:r>
            <a:endParaRPr lang="en-GB" b="0" dirty="0">
              <a:effectLst/>
              <a:latin typeface="+mj-lt"/>
            </a:endParaRPr>
          </a:p>
          <a:p>
            <a:pPr marL="285750" indent="-285750">
              <a:buFontTx/>
              <a:buChar char="-"/>
            </a:pPr>
            <a:endParaRPr lang="en-GB" b="0" i="0" dirty="0">
              <a:solidFill>
                <a:srgbClr val="172463"/>
              </a:solidFill>
              <a:effectLst/>
              <a:latin typeface="stratos"/>
            </a:endParaRPr>
          </a:p>
          <a:p>
            <a:pPr marL="285750" indent="-285750">
              <a:buFontTx/>
              <a:buChar char="-"/>
            </a:pPr>
            <a:endParaRPr lang="en-GB" dirty="0"/>
          </a:p>
        </p:txBody>
      </p:sp>
      <p:sp>
        <p:nvSpPr>
          <p:cNvPr id="3" name="TextBox 2">
            <a:extLst>
              <a:ext uri="{FF2B5EF4-FFF2-40B4-BE49-F238E27FC236}">
                <a16:creationId xmlns:a16="http://schemas.microsoft.com/office/drawing/2014/main" id="{3FE40FDC-9ABA-EC60-20C6-DB61DE069B30}"/>
              </a:ext>
            </a:extLst>
          </p:cNvPr>
          <p:cNvSpPr txBox="1"/>
          <p:nvPr/>
        </p:nvSpPr>
        <p:spPr>
          <a:xfrm>
            <a:off x="8574374" y="262328"/>
            <a:ext cx="2360951" cy="369332"/>
          </a:xfrm>
          <a:prstGeom prst="rect">
            <a:avLst/>
          </a:prstGeom>
          <a:solidFill>
            <a:schemeClr val="tx2">
              <a:lumMod val="10000"/>
              <a:lumOff val="90000"/>
            </a:schemeClr>
          </a:solidFill>
        </p:spPr>
        <p:txBody>
          <a:bodyPr wrap="square" rtlCol="0">
            <a:spAutoFit/>
          </a:bodyPr>
          <a:lstStyle/>
          <a:p>
            <a:r>
              <a:rPr lang="en-GB" dirty="0"/>
              <a:t>Women and girls</a:t>
            </a:r>
          </a:p>
        </p:txBody>
      </p:sp>
    </p:spTree>
    <p:extLst>
      <p:ext uri="{BB962C8B-B14F-4D97-AF65-F5344CB8AC3E}">
        <p14:creationId xmlns:p14="http://schemas.microsoft.com/office/powerpoint/2010/main" val="1766943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hlinkClick r:id="rId3"/>
            <a:extLst>
              <a:ext uri="{FF2B5EF4-FFF2-40B4-BE49-F238E27FC236}">
                <a16:creationId xmlns:a16="http://schemas.microsoft.com/office/drawing/2014/main" id="{B613B8E3-D733-DF1C-B5BA-E4F2E734CE2A}"/>
              </a:ext>
            </a:extLst>
          </p:cNvPr>
          <p:cNvPicPr>
            <a:picLocks noChangeAspect="1"/>
          </p:cNvPicPr>
          <p:nvPr/>
        </p:nvPicPr>
        <p:blipFill>
          <a:blip r:embed="rId4"/>
          <a:srcRect l="7037" r="1367"/>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12" name="Content Placeholder 11">
            <a:extLst>
              <a:ext uri="{FF2B5EF4-FFF2-40B4-BE49-F238E27FC236}">
                <a16:creationId xmlns:a16="http://schemas.microsoft.com/office/drawing/2014/main" id="{A5BFD199-27EA-EC87-CA08-CD79AEA90395}"/>
              </a:ext>
            </a:extLst>
          </p:cNvPr>
          <p:cNvSpPr>
            <a:spLocks noGrp="1"/>
          </p:cNvSpPr>
          <p:nvPr>
            <p:ph idx="1"/>
          </p:nvPr>
        </p:nvSpPr>
        <p:spPr>
          <a:xfrm>
            <a:off x="5177859" y="1631541"/>
            <a:ext cx="5683624" cy="4107021"/>
          </a:xfrm>
        </p:spPr>
        <p:txBody>
          <a:bodyPr>
            <a:normAutofit fontScale="85000" lnSpcReduction="20000"/>
          </a:bodyPr>
          <a:lstStyle/>
          <a:p>
            <a:pPr marL="0" indent="0">
              <a:buNone/>
            </a:pPr>
            <a:r>
              <a:rPr lang="en-GB" dirty="0"/>
              <a:t>‘</a:t>
            </a:r>
            <a:r>
              <a:rPr lang="en-GB" sz="3500" i="1" dirty="0"/>
              <a:t>The prison system is on its knees and can’t possibly respond to the multiple, complex health needs of pregnant and postnatal women and their babies. Ending the use of prison for these women, be that sentences, remand, or recall, is the only way forward. This new mitigating factor sets us in the right direction—but more than guidance, we need concrete policy and sentencing reform.’ </a:t>
            </a:r>
            <a:endParaRPr lang="en-US" i="1" dirty="0"/>
          </a:p>
        </p:txBody>
      </p:sp>
      <p:sp>
        <p:nvSpPr>
          <p:cNvPr id="2" name="TextBox 1">
            <a:extLst>
              <a:ext uri="{FF2B5EF4-FFF2-40B4-BE49-F238E27FC236}">
                <a16:creationId xmlns:a16="http://schemas.microsoft.com/office/drawing/2014/main" id="{9063B5F1-7FBC-0C62-281C-D42E8E8BD648}"/>
              </a:ext>
            </a:extLst>
          </p:cNvPr>
          <p:cNvSpPr txBox="1"/>
          <p:nvPr/>
        </p:nvSpPr>
        <p:spPr>
          <a:xfrm>
            <a:off x="5177859" y="336062"/>
            <a:ext cx="4059926" cy="461665"/>
          </a:xfrm>
          <a:prstGeom prst="rect">
            <a:avLst/>
          </a:prstGeom>
          <a:noFill/>
        </p:spPr>
        <p:txBody>
          <a:bodyPr wrap="square" rtlCol="0">
            <a:spAutoFit/>
          </a:bodyPr>
          <a:lstStyle/>
          <a:p>
            <a:r>
              <a:rPr lang="en-GB" sz="2400" b="1" dirty="0"/>
              <a:t>Kitchen (2024, p.2)</a:t>
            </a:r>
          </a:p>
        </p:txBody>
      </p:sp>
      <p:sp>
        <p:nvSpPr>
          <p:cNvPr id="3" name="TextBox 2">
            <a:extLst>
              <a:ext uri="{FF2B5EF4-FFF2-40B4-BE49-F238E27FC236}">
                <a16:creationId xmlns:a16="http://schemas.microsoft.com/office/drawing/2014/main" id="{502D27FF-60D9-278C-54B7-0B0DDACF882D}"/>
              </a:ext>
            </a:extLst>
          </p:cNvPr>
          <p:cNvSpPr txBox="1"/>
          <p:nvPr/>
        </p:nvSpPr>
        <p:spPr>
          <a:xfrm>
            <a:off x="8641830" y="232348"/>
            <a:ext cx="2893101" cy="646331"/>
          </a:xfrm>
          <a:prstGeom prst="rect">
            <a:avLst/>
          </a:prstGeom>
          <a:solidFill>
            <a:schemeClr val="tx2">
              <a:lumMod val="10000"/>
              <a:lumOff val="90000"/>
            </a:schemeClr>
          </a:solidFill>
        </p:spPr>
        <p:txBody>
          <a:bodyPr wrap="square" rtlCol="0">
            <a:spAutoFit/>
          </a:bodyPr>
          <a:lstStyle/>
          <a:p>
            <a:pPr algn="ctr"/>
            <a:r>
              <a:rPr lang="en-GB" dirty="0"/>
              <a:t>Pregnant and Postnatal Women</a:t>
            </a:r>
          </a:p>
        </p:txBody>
      </p:sp>
    </p:spTree>
    <p:extLst>
      <p:ext uri="{BB962C8B-B14F-4D97-AF65-F5344CB8AC3E}">
        <p14:creationId xmlns:p14="http://schemas.microsoft.com/office/powerpoint/2010/main" val="821570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FEAAF-F680-2736-0A59-4A9E373105B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Policy reform and recommendations?</a:t>
            </a:r>
          </a:p>
        </p:txBody>
      </p:sp>
      <p:pic>
        <p:nvPicPr>
          <p:cNvPr id="5" name="Graphic 4" descr="Thought outline">
            <a:extLst>
              <a:ext uri="{FF2B5EF4-FFF2-40B4-BE49-F238E27FC236}">
                <a16:creationId xmlns:a16="http://schemas.microsoft.com/office/drawing/2014/main" id="{DF0B6BEF-4A69-1219-E744-ECB4C821AF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98900" y="1675227"/>
            <a:ext cx="4394199" cy="4394199"/>
          </a:xfrm>
          <a:prstGeom prst="rect">
            <a:avLst/>
          </a:prstGeom>
        </p:spPr>
      </p:pic>
    </p:spTree>
    <p:extLst>
      <p:ext uri="{BB962C8B-B14F-4D97-AF65-F5344CB8AC3E}">
        <p14:creationId xmlns:p14="http://schemas.microsoft.com/office/powerpoint/2010/main" val="1507552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n interview with David Lammy - Institutional Racism and the Criminal Justice System">
            <a:hlinkClick r:id="" action="ppaction://media"/>
            <a:extLst>
              <a:ext uri="{FF2B5EF4-FFF2-40B4-BE49-F238E27FC236}">
                <a16:creationId xmlns:a16="http://schemas.microsoft.com/office/drawing/2014/main" id="{E1AA6A90-6302-FBF3-09C2-C8A323BA5B5C}"/>
              </a:ext>
            </a:extLst>
          </p:cNvPr>
          <p:cNvPicPr>
            <a:picLocks noRot="1" noChangeAspect="1"/>
          </p:cNvPicPr>
          <p:nvPr>
            <a:videoFile r:link="rId1"/>
          </p:nvPr>
        </p:nvPicPr>
        <p:blipFill>
          <a:blip r:embed="rId4"/>
          <a:stretch>
            <a:fillRect/>
          </a:stretch>
        </p:blipFill>
        <p:spPr>
          <a:xfrm>
            <a:off x="836177" y="449705"/>
            <a:ext cx="10519646" cy="5943600"/>
          </a:xfrm>
          <a:prstGeom prst="rect">
            <a:avLst/>
          </a:prstGeom>
        </p:spPr>
      </p:pic>
    </p:spTree>
    <p:extLst>
      <p:ext uri="{BB962C8B-B14F-4D97-AF65-F5344CB8AC3E}">
        <p14:creationId xmlns:p14="http://schemas.microsoft.com/office/powerpoint/2010/main" val="152309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C0CFE9-3788-660F-4C63-0A61CD5766B0}"/>
              </a:ext>
            </a:extLst>
          </p:cNvPr>
          <p:cNvPicPr>
            <a:picLocks noChangeAspect="1"/>
          </p:cNvPicPr>
          <p:nvPr/>
        </p:nvPicPr>
        <p:blipFill>
          <a:blip r:embed="rId2"/>
          <a:stretch>
            <a:fillRect/>
          </a:stretch>
        </p:blipFill>
        <p:spPr>
          <a:xfrm>
            <a:off x="581114" y="410198"/>
            <a:ext cx="10850540" cy="5599157"/>
          </a:xfrm>
          <a:prstGeom prst="rect">
            <a:avLst/>
          </a:prstGeom>
        </p:spPr>
      </p:pic>
    </p:spTree>
    <p:extLst>
      <p:ext uri="{BB962C8B-B14F-4D97-AF65-F5344CB8AC3E}">
        <p14:creationId xmlns:p14="http://schemas.microsoft.com/office/powerpoint/2010/main" val="3001969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0.5|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1571</Words>
  <Application>Microsoft Office PowerPoint</Application>
  <PresentationFormat>Widescreen</PresentationFormat>
  <Paragraphs>175</Paragraphs>
  <Slides>27</Slides>
  <Notes>25</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27</vt:i4>
      </vt:variant>
    </vt:vector>
  </HeadingPairs>
  <TitlesOfParts>
    <vt:vector size="39" baseType="lpstr">
      <vt:lpstr>GDS Transport</vt:lpstr>
      <vt:lpstr>Google Sans</vt:lpstr>
      <vt:lpstr>stratos</vt:lpstr>
      <vt:lpstr>Aptos</vt:lpstr>
      <vt:lpstr>Aptos Display</vt:lpstr>
      <vt:lpstr>Arial</vt:lpstr>
      <vt:lpstr>Arial Rounded MT Bold</vt:lpstr>
      <vt:lpstr>Calibri</vt:lpstr>
      <vt:lpstr>Neue Haas Grotesk Text Pro</vt:lpstr>
      <vt:lpstr>Open Sans</vt:lpstr>
      <vt:lpstr>Verdana</vt:lpstr>
      <vt:lpstr>Office Theme</vt:lpstr>
      <vt:lpstr>Alternatives to imprisonment and inequalities within the CJS of England and Wales</vt:lpstr>
      <vt:lpstr>PowerPoint Presentation</vt:lpstr>
      <vt:lpstr>PowerPoint Presentation</vt:lpstr>
      <vt:lpstr>PowerPoint Presentation</vt:lpstr>
      <vt:lpstr>Types of community sentences</vt:lpstr>
      <vt:lpstr>Community Payback</vt:lpstr>
      <vt:lpstr>Decline in community sentences</vt:lpstr>
      <vt:lpstr>Effectiveness of community sentences in reducing reoffending</vt:lpstr>
      <vt:lpstr>PowerPoint Presentation</vt:lpstr>
      <vt:lpstr>Restorative Justice practice</vt:lpstr>
      <vt:lpstr>DUTCH APPROACH</vt:lpstr>
      <vt:lpstr>TEXAS APPROACH</vt:lpstr>
      <vt:lpstr>Reform suggestions?</vt:lpstr>
      <vt:lpstr>INEQUALITIES AND THE CRIMINAL JUSTICE SYSTEM IN ENGLAND AND WALES</vt:lpstr>
      <vt:lpstr>Learning objectives</vt:lpstr>
      <vt:lpstr>KEY FINDINGS</vt:lpstr>
      <vt:lpstr>PowerPoint Presentation</vt:lpstr>
      <vt:lpstr>PowerPoint Presentation</vt:lpstr>
      <vt:lpstr>PowerPoint Presentation</vt:lpstr>
      <vt:lpstr>Socioeconomic status – Judicial ‘Bias’</vt:lpstr>
      <vt:lpstr>Socioeconomic status –  Punishment disparities</vt:lpstr>
      <vt:lpstr>Socioeconomic status – Impact of prison</vt:lpstr>
      <vt:lpstr>PowerPoint Presentation</vt:lpstr>
      <vt:lpstr>PowerPoint Presentation</vt:lpstr>
      <vt:lpstr>Policy reform and recommendations?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3</cp:revision>
  <dcterms:created xsi:type="dcterms:W3CDTF">2024-11-22T10:28:39Z</dcterms:created>
  <dcterms:modified xsi:type="dcterms:W3CDTF">2025-11-28T18:58:51Z</dcterms:modified>
</cp:coreProperties>
</file>