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22" autoAdjust="0"/>
    <p:restoredTop sz="94660"/>
  </p:normalViewPr>
  <p:slideViewPr>
    <p:cSldViewPr snapToGrid="0">
      <p:cViewPr>
        <p:scale>
          <a:sx n="53" d="100"/>
          <a:sy n="53" d="100"/>
        </p:scale>
        <p:origin x="1203" y="9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w" userId="929abb11-9163-4b53-83a2-0cf1a4fecde8" providerId="ADAL" clId="{911F45EF-0153-4DB4-B02B-BC777DB35D6E}"/>
    <pc:docChg chg="custSel modSld">
      <pc:chgData name="Andrew" userId="929abb11-9163-4b53-83a2-0cf1a4fecde8" providerId="ADAL" clId="{911F45EF-0153-4DB4-B02B-BC777DB35D6E}" dt="2020-08-21T13:25:04.718" v="118" actId="1076"/>
      <pc:docMkLst>
        <pc:docMk/>
      </pc:docMkLst>
      <pc:sldChg chg="delSp modSp mod">
        <pc:chgData name="Andrew" userId="929abb11-9163-4b53-83a2-0cf1a4fecde8" providerId="ADAL" clId="{911F45EF-0153-4DB4-B02B-BC777DB35D6E}" dt="2020-08-21T13:25:04.718" v="118" actId="1076"/>
        <pc:sldMkLst>
          <pc:docMk/>
          <pc:sldMk cId="1194440229" sldId="256"/>
        </pc:sldMkLst>
        <pc:spChg chg="mod">
          <ac:chgData name="Andrew" userId="929abb11-9163-4b53-83a2-0cf1a4fecde8" providerId="ADAL" clId="{911F45EF-0153-4DB4-B02B-BC777DB35D6E}" dt="2020-08-21T13:13:29.397" v="0" actId="20577"/>
          <ac:spMkLst>
            <pc:docMk/>
            <pc:sldMk cId="1194440229" sldId="256"/>
            <ac:spMk id="6" creationId="{1183BB92-4A2C-4C6F-A93F-5E96631C3FCB}"/>
          </ac:spMkLst>
        </pc:spChg>
        <pc:graphicFrameChg chg="mod">
          <ac:chgData name="Andrew" userId="929abb11-9163-4b53-83a2-0cf1a4fecde8" providerId="ADAL" clId="{911F45EF-0153-4DB4-B02B-BC777DB35D6E}" dt="2020-08-21T13:25:04.718" v="118" actId="1076"/>
          <ac:graphicFrameMkLst>
            <pc:docMk/>
            <pc:sldMk cId="1194440229" sldId="256"/>
            <ac:graphicFrameMk id="14" creationId="{A9D731FB-9F3E-48C7-BD1C-02B52044FC8A}"/>
          </ac:graphicFrameMkLst>
        </pc:graphicFrameChg>
        <pc:cxnChg chg="del">
          <ac:chgData name="Andrew" userId="929abb11-9163-4b53-83a2-0cf1a4fecde8" providerId="ADAL" clId="{911F45EF-0153-4DB4-B02B-BC777DB35D6E}" dt="2020-08-21T13:14:30.294" v="1" actId="478"/>
          <ac:cxnSpMkLst>
            <pc:docMk/>
            <pc:sldMk cId="1194440229" sldId="256"/>
            <ac:cxnSpMk id="8" creationId="{6C46563A-20B6-4DDF-9999-38B3D2A2D2CA}"/>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C7BAF5-C3BE-4E53-A937-C3F46720FF01}" type="doc">
      <dgm:prSet loTypeId="urn:microsoft.com/office/officeart/2005/8/layout/bProcess3" loCatId="process" qsTypeId="urn:microsoft.com/office/officeart/2005/8/quickstyle/simple1" qsCatId="simple" csTypeId="urn:microsoft.com/office/officeart/2005/8/colors/accent1_2" csCatId="accent1" phldr="1"/>
      <dgm:spPr/>
      <dgm:t>
        <a:bodyPr/>
        <a:lstStyle/>
        <a:p>
          <a:endParaRPr lang="en-GB"/>
        </a:p>
      </dgm:t>
    </dgm:pt>
    <dgm:pt modelId="{55231EF4-07F6-4E0B-8C5B-7F7A0F94B11A}">
      <dgm:prSet phldrT="[Text]" custT="1"/>
      <dgm:spPr>
        <a:solidFill>
          <a:srgbClr val="92D050"/>
        </a:solidFill>
      </dgm:spPr>
      <dgm:t>
        <a:bodyPr/>
        <a:lstStyle/>
        <a:p>
          <a:r>
            <a:rPr lang="en-GB" sz="1400" b="1" u="sng" dirty="0"/>
            <a:t>What is the social model of disability?</a:t>
          </a:r>
        </a:p>
        <a:p>
          <a:r>
            <a:rPr lang="en-GB" sz="1400" dirty="0"/>
            <a:t>The social model of disability was endorsed by the government in 2014 and has helped shaped the current policies regarding people with disabilities. It was created by people with disabilities and recognises that the barriers erected by society need to be removed to allow people with disabilities to live independently, actively participate in society and be valued members of the workforce. (Ombudsman.org.uk, no date).</a:t>
          </a:r>
        </a:p>
      </dgm:t>
    </dgm:pt>
    <dgm:pt modelId="{BF3CEB92-BA3F-4049-AB29-11E9F333C614}" type="parTrans" cxnId="{D68CC0C2-BD94-41E8-9B10-DFFDDCEB8B8D}">
      <dgm:prSet/>
      <dgm:spPr/>
      <dgm:t>
        <a:bodyPr/>
        <a:lstStyle/>
        <a:p>
          <a:endParaRPr lang="en-GB"/>
        </a:p>
      </dgm:t>
    </dgm:pt>
    <dgm:pt modelId="{64CE5992-3CAD-4810-BC08-1FC72864918D}" type="sibTrans" cxnId="{D68CC0C2-BD94-41E8-9B10-DFFDDCEB8B8D}">
      <dgm:prSet/>
      <dgm:spPr/>
      <dgm:t>
        <a:bodyPr/>
        <a:lstStyle/>
        <a:p>
          <a:endParaRPr lang="en-GB"/>
        </a:p>
      </dgm:t>
    </dgm:pt>
    <dgm:pt modelId="{BC638AE9-B19B-4AC5-90DC-6F9B7C056FC5}">
      <dgm:prSet phldrT="[Text]" custT="1"/>
      <dgm:spPr/>
      <dgm:t>
        <a:bodyPr/>
        <a:lstStyle/>
        <a:p>
          <a:pPr algn="ctr">
            <a:buFont typeface="Arial" panose="020B0604020202020204" pitchFamily="34" charset="0"/>
            <a:buChar char="•"/>
          </a:pPr>
          <a:r>
            <a:rPr lang="en-GB" sz="1400" b="1" u="sng" dirty="0">
              <a:solidFill>
                <a:schemeClr val="bg1"/>
              </a:solidFill>
            </a:rPr>
            <a:t>1978 – The Warnock report </a:t>
          </a:r>
        </a:p>
        <a:p>
          <a:pPr algn="ctr">
            <a:buFont typeface="Arial" panose="020B0604020202020204" pitchFamily="34" charset="0"/>
            <a:buChar char="•"/>
          </a:pPr>
          <a:r>
            <a:rPr lang="en-GB" sz="1400" dirty="0">
              <a:solidFill>
                <a:schemeClr val="bg1"/>
              </a:solidFill>
            </a:rPr>
            <a:t>- largest undertaken by the UK government regarding SEN.</a:t>
          </a:r>
        </a:p>
        <a:p>
          <a:pPr algn="ctr">
            <a:buFont typeface="Arial" panose="020B0604020202020204" pitchFamily="34" charset="0"/>
            <a:buChar char="•"/>
          </a:pPr>
          <a:r>
            <a:rPr lang="en-GB" sz="1400" dirty="0">
              <a:solidFill>
                <a:schemeClr val="bg1"/>
              </a:solidFill>
            </a:rPr>
            <a:t>- made key changes to the language used when referring to pupils with SEN. </a:t>
          </a:r>
        </a:p>
        <a:p>
          <a:pPr algn="ctr">
            <a:buFont typeface="Arial" panose="020B0604020202020204" pitchFamily="34" charset="0"/>
            <a:buChar char="•"/>
          </a:pPr>
          <a:r>
            <a:rPr lang="en-GB" sz="1400" dirty="0">
              <a:solidFill>
                <a:schemeClr val="bg1"/>
              </a:solidFill>
            </a:rPr>
            <a:t>- added the need for more careful planning of placements and outlined the importance of regular reviews for pupils with SEN. (The Warnock report, 1978)</a:t>
          </a:r>
        </a:p>
      </dgm:t>
    </dgm:pt>
    <dgm:pt modelId="{D7AD9E4F-206A-401E-A05C-DFE4B2A58DC6}" type="parTrans" cxnId="{75CEB3D4-5E20-46D6-94C8-2968A84DEB00}">
      <dgm:prSet/>
      <dgm:spPr/>
      <dgm:t>
        <a:bodyPr/>
        <a:lstStyle/>
        <a:p>
          <a:endParaRPr lang="en-GB"/>
        </a:p>
      </dgm:t>
    </dgm:pt>
    <dgm:pt modelId="{128A0CC0-D41B-4A17-B30E-036FB7855DDE}" type="sibTrans" cxnId="{75CEB3D4-5E20-46D6-94C8-2968A84DEB00}">
      <dgm:prSet/>
      <dgm:spPr/>
      <dgm:t>
        <a:bodyPr/>
        <a:lstStyle/>
        <a:p>
          <a:endParaRPr lang="en-GB"/>
        </a:p>
      </dgm:t>
    </dgm:pt>
    <dgm:pt modelId="{6D926D6F-B38A-4213-89B9-BCE022511462}">
      <dgm:prSet phldrT="[Text]" custT="1"/>
      <dgm:spPr/>
      <dgm:t>
        <a:bodyPr/>
        <a:lstStyle/>
        <a:p>
          <a:pPr>
            <a:buFont typeface="Arial" panose="020B0604020202020204" pitchFamily="34" charset="0"/>
            <a:buNone/>
          </a:pPr>
          <a:r>
            <a:rPr lang="en-GB" sz="1400" b="1" u="sng" dirty="0">
              <a:solidFill>
                <a:schemeClr val="bg1"/>
              </a:solidFill>
            </a:rPr>
            <a:t>1989 -United Nations convention for the rights of the child (UNCRC)</a:t>
          </a:r>
        </a:p>
        <a:p>
          <a:pPr>
            <a:buFont typeface="Arial" panose="020B0604020202020204" pitchFamily="34" charset="0"/>
            <a:buNone/>
          </a:pPr>
          <a:r>
            <a:rPr lang="en-GB" sz="1400" dirty="0">
              <a:solidFill>
                <a:schemeClr val="bg1"/>
              </a:solidFill>
            </a:rPr>
            <a:t> - 54 articles set out in the most important children’s rights treaty in history. </a:t>
          </a:r>
        </a:p>
        <a:p>
          <a:pPr>
            <a:buFont typeface="Arial" panose="020B0604020202020204" pitchFamily="34" charset="0"/>
            <a:buNone/>
          </a:pPr>
          <a:r>
            <a:rPr lang="en-GB" sz="1400" dirty="0">
              <a:solidFill>
                <a:schemeClr val="bg1"/>
              </a:solidFill>
            </a:rPr>
            <a:t>- treaty covered all aspects of a child’s rights from social and cultural to educational and political.</a:t>
          </a:r>
        </a:p>
        <a:p>
          <a:pPr>
            <a:buFont typeface="Arial" panose="020B0604020202020204" pitchFamily="34" charset="0"/>
            <a:buNone/>
          </a:pPr>
          <a:r>
            <a:rPr lang="en-GB" sz="1400" dirty="0">
              <a:solidFill>
                <a:schemeClr val="bg1"/>
              </a:solidFill>
            </a:rPr>
            <a:t>- articles 23 (children with disability), articles 28 (educational rights) and 29 (educational goals) both being vital in the development of an inclusive mindset. (</a:t>
          </a:r>
          <a:r>
            <a:rPr lang="en-GB" sz="1400" dirty="0" err="1">
              <a:solidFill>
                <a:schemeClr val="bg1"/>
              </a:solidFill>
            </a:rPr>
            <a:t>Unicef</a:t>
          </a:r>
          <a:r>
            <a:rPr lang="en-GB" sz="1400" dirty="0">
              <a:solidFill>
                <a:schemeClr val="bg1"/>
              </a:solidFill>
            </a:rPr>
            <a:t>, 2020).</a:t>
          </a:r>
          <a:endParaRPr lang="en-GB" sz="1400" dirty="0"/>
        </a:p>
      </dgm:t>
    </dgm:pt>
    <dgm:pt modelId="{D7D2AD1D-0DA7-4F96-B2CC-E32F90834B7D}" type="parTrans" cxnId="{FD593EC5-CFB8-406C-84DE-FC3BBACF8638}">
      <dgm:prSet/>
      <dgm:spPr/>
      <dgm:t>
        <a:bodyPr/>
        <a:lstStyle/>
        <a:p>
          <a:endParaRPr lang="en-GB"/>
        </a:p>
      </dgm:t>
    </dgm:pt>
    <dgm:pt modelId="{19FB7AF4-736A-480E-B310-D93FFDC0574B}" type="sibTrans" cxnId="{FD593EC5-CFB8-406C-84DE-FC3BBACF8638}">
      <dgm:prSet/>
      <dgm:spPr/>
      <dgm:t>
        <a:bodyPr/>
        <a:lstStyle/>
        <a:p>
          <a:endParaRPr lang="en-GB"/>
        </a:p>
      </dgm:t>
    </dgm:pt>
    <dgm:pt modelId="{99C1791A-4950-41D6-9359-C180992D7236}">
      <dgm:prSet phldrT="[Text]" custT="1"/>
      <dgm:spPr/>
      <dgm:t>
        <a:bodyPr/>
        <a:lstStyle/>
        <a:p>
          <a:pPr>
            <a:buFont typeface="Arial" panose="020B0604020202020204" pitchFamily="34" charset="0"/>
            <a:buNone/>
          </a:pPr>
          <a:r>
            <a:rPr lang="en-GB" sz="1400" b="1" u="sng" dirty="0">
              <a:solidFill>
                <a:schemeClr val="bg1"/>
              </a:solidFill>
            </a:rPr>
            <a:t>1994 – The Salamanca statement. </a:t>
          </a:r>
        </a:p>
        <a:p>
          <a:pPr>
            <a:buFont typeface="Arial" panose="020B0604020202020204" pitchFamily="34" charset="0"/>
            <a:buNone/>
          </a:pPr>
          <a:r>
            <a:rPr lang="en-GB" sz="1400" dirty="0">
              <a:solidFill>
                <a:schemeClr val="bg1"/>
              </a:solidFill>
            </a:rPr>
            <a:t>- 92 governments and 25 international agencies stated their commitment to ‘education for all’.</a:t>
          </a:r>
        </a:p>
        <a:p>
          <a:pPr>
            <a:buFont typeface="Arial" panose="020B0604020202020204" pitchFamily="34" charset="0"/>
            <a:buNone/>
          </a:pPr>
          <a:r>
            <a:rPr lang="en-GB" sz="1400" dirty="0">
              <a:solidFill>
                <a:schemeClr val="bg1"/>
              </a:solidFill>
            </a:rPr>
            <a:t>- The Salamanca statement has had a huge impact on inclusion and could be seen as the starting point in the development of the inclusive approach to education that we see today.</a:t>
          </a:r>
        </a:p>
        <a:p>
          <a:pPr>
            <a:buFont typeface="Arial" panose="020B0604020202020204" pitchFamily="34" charset="0"/>
            <a:buNone/>
          </a:pPr>
          <a:r>
            <a:rPr lang="en-GB" sz="1400" dirty="0">
              <a:solidFill>
                <a:schemeClr val="bg1"/>
              </a:solidFill>
            </a:rPr>
            <a:t>- The key message was that all students should be able to access education together regardless of any difficulties or disabilities. </a:t>
          </a:r>
        </a:p>
        <a:p>
          <a:pPr>
            <a:buFont typeface="Arial" panose="020B0604020202020204" pitchFamily="34" charset="0"/>
            <a:buNone/>
          </a:pPr>
          <a:r>
            <a:rPr lang="en-GB" sz="1400" dirty="0">
              <a:solidFill>
                <a:schemeClr val="bg1"/>
              </a:solidFill>
            </a:rPr>
            <a:t>(UNESCO, 1994).</a:t>
          </a:r>
          <a:endParaRPr lang="en-GB" sz="1400" dirty="0"/>
        </a:p>
      </dgm:t>
    </dgm:pt>
    <dgm:pt modelId="{1ED34645-BC0F-4452-858C-EEFC182061DD}" type="parTrans" cxnId="{0747BB88-9B87-4C10-986C-0EED9EC683CA}">
      <dgm:prSet/>
      <dgm:spPr/>
      <dgm:t>
        <a:bodyPr/>
        <a:lstStyle/>
        <a:p>
          <a:endParaRPr lang="en-GB"/>
        </a:p>
      </dgm:t>
    </dgm:pt>
    <dgm:pt modelId="{3B5106AC-A6F1-4D64-B038-78422D98B56F}" type="sibTrans" cxnId="{0747BB88-9B87-4C10-986C-0EED9EC683CA}">
      <dgm:prSet/>
      <dgm:spPr/>
      <dgm:t>
        <a:bodyPr/>
        <a:lstStyle/>
        <a:p>
          <a:endParaRPr lang="en-GB"/>
        </a:p>
      </dgm:t>
    </dgm:pt>
    <dgm:pt modelId="{C93E9B26-5B83-4CA0-9D60-C4D38DC9C885}" type="pres">
      <dgm:prSet presAssocID="{52C7BAF5-C3BE-4E53-A937-C3F46720FF01}" presName="Name0" presStyleCnt="0">
        <dgm:presLayoutVars>
          <dgm:dir/>
          <dgm:resizeHandles val="exact"/>
        </dgm:presLayoutVars>
      </dgm:prSet>
      <dgm:spPr/>
    </dgm:pt>
    <dgm:pt modelId="{C1E26001-02EB-47F4-B138-E6F66382060B}" type="pres">
      <dgm:prSet presAssocID="{55231EF4-07F6-4E0B-8C5B-7F7A0F94B11A}" presName="node" presStyleLbl="node1" presStyleIdx="0" presStyleCnt="4" custScaleX="204557" custScaleY="598766" custLinFactNeighborX="-16809" custLinFactNeighborY="-95693">
        <dgm:presLayoutVars>
          <dgm:bulletEnabled val="1"/>
        </dgm:presLayoutVars>
      </dgm:prSet>
      <dgm:spPr/>
    </dgm:pt>
    <dgm:pt modelId="{D6827D02-A5DF-4424-8BC7-A8EBCE691132}" type="pres">
      <dgm:prSet presAssocID="{64CE5992-3CAD-4810-BC08-1FC72864918D}" presName="sibTrans" presStyleLbl="sibTrans1D1" presStyleIdx="0" presStyleCnt="3"/>
      <dgm:spPr/>
    </dgm:pt>
    <dgm:pt modelId="{B531B1E3-91C3-4FD9-A9AF-E4DE3EE4F9C7}" type="pres">
      <dgm:prSet presAssocID="{64CE5992-3CAD-4810-BC08-1FC72864918D}" presName="connectorText" presStyleLbl="sibTrans1D1" presStyleIdx="0" presStyleCnt="3"/>
      <dgm:spPr/>
    </dgm:pt>
    <dgm:pt modelId="{0041B890-9048-4A73-ABF2-291C49C921AE}" type="pres">
      <dgm:prSet presAssocID="{BC638AE9-B19B-4AC5-90DC-6F9B7C056FC5}" presName="node" presStyleLbl="node1" presStyleIdx="1" presStyleCnt="4" custScaleX="261081" custScaleY="455457" custLinFactNeighborX="-1213" custLinFactNeighborY="-95965">
        <dgm:presLayoutVars>
          <dgm:bulletEnabled val="1"/>
        </dgm:presLayoutVars>
      </dgm:prSet>
      <dgm:spPr/>
    </dgm:pt>
    <dgm:pt modelId="{8C2492CF-3F2E-4B6F-95FC-A56BAB3E0476}" type="pres">
      <dgm:prSet presAssocID="{128A0CC0-D41B-4A17-B30E-036FB7855DDE}" presName="sibTrans" presStyleLbl="sibTrans1D1" presStyleIdx="1" presStyleCnt="3"/>
      <dgm:spPr/>
    </dgm:pt>
    <dgm:pt modelId="{927B7563-F372-489C-BC68-74F2884DD19E}" type="pres">
      <dgm:prSet presAssocID="{128A0CC0-D41B-4A17-B30E-036FB7855DDE}" presName="connectorText" presStyleLbl="sibTrans1D1" presStyleIdx="1" presStyleCnt="3"/>
      <dgm:spPr/>
    </dgm:pt>
    <dgm:pt modelId="{BD4CA56C-EE99-49BE-ABEB-7E5693317825}" type="pres">
      <dgm:prSet presAssocID="{6D926D6F-B38A-4213-89B9-BCE022511462}" presName="node" presStyleLbl="node1" presStyleIdx="2" presStyleCnt="4" custScaleX="271959" custScaleY="452022" custLinFactNeighborX="-4712" custLinFactNeighborY="-95965">
        <dgm:presLayoutVars>
          <dgm:bulletEnabled val="1"/>
        </dgm:presLayoutVars>
      </dgm:prSet>
      <dgm:spPr/>
    </dgm:pt>
    <dgm:pt modelId="{2D1940C4-B93F-4401-963B-6F4559105166}" type="pres">
      <dgm:prSet presAssocID="{19FB7AF4-736A-480E-B310-D93FFDC0574B}" presName="sibTrans" presStyleLbl="sibTrans1D1" presStyleIdx="2" presStyleCnt="3"/>
      <dgm:spPr/>
    </dgm:pt>
    <dgm:pt modelId="{93C1CAF3-5049-423C-A0D0-1C56EE08C0B6}" type="pres">
      <dgm:prSet presAssocID="{19FB7AF4-736A-480E-B310-D93FFDC0574B}" presName="connectorText" presStyleLbl="sibTrans1D1" presStyleIdx="2" presStyleCnt="3"/>
      <dgm:spPr/>
    </dgm:pt>
    <dgm:pt modelId="{36487CAC-CBE0-4959-86A6-8612E200DE0B}" type="pres">
      <dgm:prSet presAssocID="{99C1791A-4950-41D6-9359-C180992D7236}" presName="node" presStyleLbl="node1" presStyleIdx="3" presStyleCnt="4" custScaleX="258870" custScaleY="507120" custLinFactX="100000" custLinFactNeighborX="140020" custLinFactNeighborY="-76290">
        <dgm:presLayoutVars>
          <dgm:bulletEnabled val="1"/>
        </dgm:presLayoutVars>
      </dgm:prSet>
      <dgm:spPr/>
    </dgm:pt>
  </dgm:ptLst>
  <dgm:cxnLst>
    <dgm:cxn modelId="{F49E7517-2119-47DB-813C-A7AF3F69BA36}" type="presOf" srcId="{19FB7AF4-736A-480E-B310-D93FFDC0574B}" destId="{93C1CAF3-5049-423C-A0D0-1C56EE08C0B6}" srcOrd="1" destOrd="0" presId="urn:microsoft.com/office/officeart/2005/8/layout/bProcess3"/>
    <dgm:cxn modelId="{D264151A-93B7-4D26-B4C8-AB429013D576}" type="presOf" srcId="{52C7BAF5-C3BE-4E53-A937-C3F46720FF01}" destId="{C93E9B26-5B83-4CA0-9D60-C4D38DC9C885}" srcOrd="0" destOrd="0" presId="urn:microsoft.com/office/officeart/2005/8/layout/bProcess3"/>
    <dgm:cxn modelId="{FC14033C-2756-4588-9EDA-055AB597348C}" type="presOf" srcId="{128A0CC0-D41B-4A17-B30E-036FB7855DDE}" destId="{927B7563-F372-489C-BC68-74F2884DD19E}" srcOrd="1" destOrd="0" presId="urn:microsoft.com/office/officeart/2005/8/layout/bProcess3"/>
    <dgm:cxn modelId="{0DAC8A79-B271-4AFF-BBFB-7C3BFE99AE9F}" type="presOf" srcId="{64CE5992-3CAD-4810-BC08-1FC72864918D}" destId="{B531B1E3-91C3-4FD9-A9AF-E4DE3EE4F9C7}" srcOrd="1" destOrd="0" presId="urn:microsoft.com/office/officeart/2005/8/layout/bProcess3"/>
    <dgm:cxn modelId="{90A8647C-8F0A-485C-A54F-84CFD473040A}" type="presOf" srcId="{128A0CC0-D41B-4A17-B30E-036FB7855DDE}" destId="{8C2492CF-3F2E-4B6F-95FC-A56BAB3E0476}" srcOrd="0" destOrd="0" presId="urn:microsoft.com/office/officeart/2005/8/layout/bProcess3"/>
    <dgm:cxn modelId="{DEA88C84-9B52-4293-9D2E-07CE03752DD4}" type="presOf" srcId="{19FB7AF4-736A-480E-B310-D93FFDC0574B}" destId="{2D1940C4-B93F-4401-963B-6F4559105166}" srcOrd="0" destOrd="0" presId="urn:microsoft.com/office/officeart/2005/8/layout/bProcess3"/>
    <dgm:cxn modelId="{0747BB88-9B87-4C10-986C-0EED9EC683CA}" srcId="{52C7BAF5-C3BE-4E53-A937-C3F46720FF01}" destId="{99C1791A-4950-41D6-9359-C180992D7236}" srcOrd="3" destOrd="0" parTransId="{1ED34645-BC0F-4452-858C-EEFC182061DD}" sibTransId="{3B5106AC-A6F1-4D64-B038-78422D98B56F}"/>
    <dgm:cxn modelId="{529572A5-9208-46C0-A8F7-5C77B827D19C}" type="presOf" srcId="{BC638AE9-B19B-4AC5-90DC-6F9B7C056FC5}" destId="{0041B890-9048-4A73-ABF2-291C49C921AE}" srcOrd="0" destOrd="0" presId="urn:microsoft.com/office/officeart/2005/8/layout/bProcess3"/>
    <dgm:cxn modelId="{F94048C1-0862-4C15-B19E-9C170F886ABB}" type="presOf" srcId="{55231EF4-07F6-4E0B-8C5B-7F7A0F94B11A}" destId="{C1E26001-02EB-47F4-B138-E6F66382060B}" srcOrd="0" destOrd="0" presId="urn:microsoft.com/office/officeart/2005/8/layout/bProcess3"/>
    <dgm:cxn modelId="{D68CC0C2-BD94-41E8-9B10-DFFDDCEB8B8D}" srcId="{52C7BAF5-C3BE-4E53-A937-C3F46720FF01}" destId="{55231EF4-07F6-4E0B-8C5B-7F7A0F94B11A}" srcOrd="0" destOrd="0" parTransId="{BF3CEB92-BA3F-4049-AB29-11E9F333C614}" sibTransId="{64CE5992-3CAD-4810-BC08-1FC72864918D}"/>
    <dgm:cxn modelId="{FD593EC5-CFB8-406C-84DE-FC3BBACF8638}" srcId="{52C7BAF5-C3BE-4E53-A937-C3F46720FF01}" destId="{6D926D6F-B38A-4213-89B9-BCE022511462}" srcOrd="2" destOrd="0" parTransId="{D7D2AD1D-0DA7-4F96-B2CC-E32F90834B7D}" sibTransId="{19FB7AF4-736A-480E-B310-D93FFDC0574B}"/>
    <dgm:cxn modelId="{7E5BA5CE-DB2C-4112-992A-872A49A55E56}" type="presOf" srcId="{6D926D6F-B38A-4213-89B9-BCE022511462}" destId="{BD4CA56C-EE99-49BE-ABEB-7E5693317825}" srcOrd="0" destOrd="0" presId="urn:microsoft.com/office/officeart/2005/8/layout/bProcess3"/>
    <dgm:cxn modelId="{75CEB3D4-5E20-46D6-94C8-2968A84DEB00}" srcId="{52C7BAF5-C3BE-4E53-A937-C3F46720FF01}" destId="{BC638AE9-B19B-4AC5-90DC-6F9B7C056FC5}" srcOrd="1" destOrd="0" parTransId="{D7AD9E4F-206A-401E-A05C-DFE4B2A58DC6}" sibTransId="{128A0CC0-D41B-4A17-B30E-036FB7855DDE}"/>
    <dgm:cxn modelId="{8A5DC0F1-B03C-4A1B-A6CD-0454B77B248A}" type="presOf" srcId="{64CE5992-3CAD-4810-BC08-1FC72864918D}" destId="{D6827D02-A5DF-4424-8BC7-A8EBCE691132}" srcOrd="0" destOrd="0" presId="urn:microsoft.com/office/officeart/2005/8/layout/bProcess3"/>
    <dgm:cxn modelId="{F36C0FF8-8CC1-4B3B-8EE4-A530CD29F893}" type="presOf" srcId="{99C1791A-4950-41D6-9359-C180992D7236}" destId="{36487CAC-CBE0-4959-86A6-8612E200DE0B}" srcOrd="0" destOrd="0" presId="urn:microsoft.com/office/officeart/2005/8/layout/bProcess3"/>
    <dgm:cxn modelId="{F6F93E06-C308-4B1F-A717-7AB066D5B764}" type="presParOf" srcId="{C93E9B26-5B83-4CA0-9D60-C4D38DC9C885}" destId="{C1E26001-02EB-47F4-B138-E6F66382060B}" srcOrd="0" destOrd="0" presId="urn:microsoft.com/office/officeart/2005/8/layout/bProcess3"/>
    <dgm:cxn modelId="{857FD62B-FAAA-4A3B-849C-6B4ACF22D786}" type="presParOf" srcId="{C93E9B26-5B83-4CA0-9D60-C4D38DC9C885}" destId="{D6827D02-A5DF-4424-8BC7-A8EBCE691132}" srcOrd="1" destOrd="0" presId="urn:microsoft.com/office/officeart/2005/8/layout/bProcess3"/>
    <dgm:cxn modelId="{2759EFA7-A3B4-4F26-8B27-4DD1941607CC}" type="presParOf" srcId="{D6827D02-A5DF-4424-8BC7-A8EBCE691132}" destId="{B531B1E3-91C3-4FD9-A9AF-E4DE3EE4F9C7}" srcOrd="0" destOrd="0" presId="urn:microsoft.com/office/officeart/2005/8/layout/bProcess3"/>
    <dgm:cxn modelId="{914CDD23-258E-4144-A6A9-780BB377C3C5}" type="presParOf" srcId="{C93E9B26-5B83-4CA0-9D60-C4D38DC9C885}" destId="{0041B890-9048-4A73-ABF2-291C49C921AE}" srcOrd="2" destOrd="0" presId="urn:microsoft.com/office/officeart/2005/8/layout/bProcess3"/>
    <dgm:cxn modelId="{44DFDB28-AB2F-428D-929B-A554BD8D8792}" type="presParOf" srcId="{C93E9B26-5B83-4CA0-9D60-C4D38DC9C885}" destId="{8C2492CF-3F2E-4B6F-95FC-A56BAB3E0476}" srcOrd="3" destOrd="0" presId="urn:microsoft.com/office/officeart/2005/8/layout/bProcess3"/>
    <dgm:cxn modelId="{31BA8B7D-5EE8-40B1-8440-2716D50AC53E}" type="presParOf" srcId="{8C2492CF-3F2E-4B6F-95FC-A56BAB3E0476}" destId="{927B7563-F372-489C-BC68-74F2884DD19E}" srcOrd="0" destOrd="0" presId="urn:microsoft.com/office/officeart/2005/8/layout/bProcess3"/>
    <dgm:cxn modelId="{99CFD040-12DA-45C0-B704-5DB74D775025}" type="presParOf" srcId="{C93E9B26-5B83-4CA0-9D60-C4D38DC9C885}" destId="{BD4CA56C-EE99-49BE-ABEB-7E5693317825}" srcOrd="4" destOrd="0" presId="urn:microsoft.com/office/officeart/2005/8/layout/bProcess3"/>
    <dgm:cxn modelId="{2E1736FD-AE82-4D97-B0E8-CB1CD2DBD4AF}" type="presParOf" srcId="{C93E9B26-5B83-4CA0-9D60-C4D38DC9C885}" destId="{2D1940C4-B93F-4401-963B-6F4559105166}" srcOrd="5" destOrd="0" presId="urn:microsoft.com/office/officeart/2005/8/layout/bProcess3"/>
    <dgm:cxn modelId="{79C8F036-EE75-4D72-A638-DF60601236B3}" type="presParOf" srcId="{2D1940C4-B93F-4401-963B-6F4559105166}" destId="{93C1CAF3-5049-423C-A0D0-1C56EE08C0B6}" srcOrd="0" destOrd="0" presId="urn:microsoft.com/office/officeart/2005/8/layout/bProcess3"/>
    <dgm:cxn modelId="{0FB9829B-8B90-43AD-9290-19F73C514539}" type="presParOf" srcId="{C93E9B26-5B83-4CA0-9D60-C4D38DC9C885}" destId="{36487CAC-CBE0-4959-86A6-8612E200DE0B}" srcOrd="6" destOrd="0" presId="urn:microsoft.com/office/officeart/2005/8/layout/b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827D02-A5DF-4424-8BC7-A8EBCE691132}">
      <dsp:nvSpPr>
        <dsp:cNvPr id="0" name=""/>
        <dsp:cNvSpPr/>
      </dsp:nvSpPr>
      <dsp:spPr>
        <a:xfrm>
          <a:off x="2295193" y="2303117"/>
          <a:ext cx="226638" cy="91440"/>
        </a:xfrm>
        <a:custGeom>
          <a:avLst/>
          <a:gdLst/>
          <a:ahLst/>
          <a:cxnLst/>
          <a:rect l="0" t="0" r="0" b="0"/>
          <a:pathLst>
            <a:path>
              <a:moveTo>
                <a:pt x="0" y="47552"/>
              </a:moveTo>
              <a:lnTo>
                <a:pt x="130419" y="47552"/>
              </a:lnTo>
              <a:lnTo>
                <a:pt x="130419" y="45720"/>
              </a:lnTo>
              <a:lnTo>
                <a:pt x="226638" y="45720"/>
              </a:lnTo>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402081" y="2347544"/>
        <a:ext cx="12862" cy="2585"/>
      </dsp:txXfrm>
    </dsp:sp>
    <dsp:sp modelId="{C1E26001-02EB-47F4-B138-E6F66382060B}">
      <dsp:nvSpPr>
        <dsp:cNvPr id="0" name=""/>
        <dsp:cNvSpPr/>
      </dsp:nvSpPr>
      <dsp:spPr>
        <a:xfrm>
          <a:off x="0" y="333586"/>
          <a:ext cx="2296993" cy="4034166"/>
        </a:xfrm>
        <a:prstGeom prst="rect">
          <a:avLst/>
        </a:prstGeom>
        <a:solidFill>
          <a:srgbClr val="92D05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u="sng" kern="1200" dirty="0"/>
            <a:t>What is the social model of disability?</a:t>
          </a:r>
        </a:p>
        <a:p>
          <a:pPr marL="0" lvl="0" indent="0" algn="ctr" defTabSz="622300">
            <a:lnSpc>
              <a:spcPct val="90000"/>
            </a:lnSpc>
            <a:spcBef>
              <a:spcPct val="0"/>
            </a:spcBef>
            <a:spcAft>
              <a:spcPct val="35000"/>
            </a:spcAft>
            <a:buNone/>
          </a:pPr>
          <a:r>
            <a:rPr lang="en-GB" sz="1400" kern="1200" dirty="0"/>
            <a:t>The social model of disability was endorsed by the government in 2014 and has helped shaped the current policies regarding people with disabilities. It was created by people with disabilities and recognises that the barriers erected by society need to be removed to allow people with disabilities to live independently, actively participate in society and be valued members of the workforce. (Ombudsman.org.uk, no date).</a:t>
          </a:r>
        </a:p>
      </dsp:txBody>
      <dsp:txXfrm>
        <a:off x="0" y="333586"/>
        <a:ext cx="2296993" cy="4034166"/>
      </dsp:txXfrm>
    </dsp:sp>
    <dsp:sp modelId="{8C2492CF-3F2E-4B6F-95FC-A56BAB3E0476}">
      <dsp:nvSpPr>
        <dsp:cNvPr id="0" name=""/>
        <dsp:cNvSpPr/>
      </dsp:nvSpPr>
      <dsp:spPr>
        <a:xfrm>
          <a:off x="5484140" y="2303117"/>
          <a:ext cx="188378" cy="91440"/>
        </a:xfrm>
        <a:custGeom>
          <a:avLst/>
          <a:gdLst/>
          <a:ahLst/>
          <a:cxnLst/>
          <a:rect l="0" t="0" r="0" b="0"/>
          <a:pathLst>
            <a:path>
              <a:moveTo>
                <a:pt x="0" y="45720"/>
              </a:moveTo>
              <a:lnTo>
                <a:pt x="188378" y="45720"/>
              </a:lnTo>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572855" y="2347544"/>
        <a:ext cx="10948" cy="2585"/>
      </dsp:txXfrm>
    </dsp:sp>
    <dsp:sp modelId="{0041B890-9048-4A73-ABF2-291C49C921AE}">
      <dsp:nvSpPr>
        <dsp:cNvPr id="0" name=""/>
        <dsp:cNvSpPr/>
      </dsp:nvSpPr>
      <dsp:spPr>
        <a:xfrm>
          <a:off x="2554232" y="814523"/>
          <a:ext cx="2931708" cy="306862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GB" sz="1400" b="1" u="sng" kern="1200" dirty="0">
              <a:solidFill>
                <a:schemeClr val="bg1"/>
              </a:solidFill>
            </a:rPr>
            <a:t>1978 – The Warnock report </a:t>
          </a:r>
        </a:p>
        <a:p>
          <a:pPr marL="0" lvl="0" indent="0" algn="ctr" defTabSz="622300">
            <a:lnSpc>
              <a:spcPct val="90000"/>
            </a:lnSpc>
            <a:spcBef>
              <a:spcPct val="0"/>
            </a:spcBef>
            <a:spcAft>
              <a:spcPct val="35000"/>
            </a:spcAft>
            <a:buFont typeface="Arial" panose="020B0604020202020204" pitchFamily="34" charset="0"/>
            <a:buNone/>
          </a:pPr>
          <a:r>
            <a:rPr lang="en-GB" sz="1400" kern="1200" dirty="0">
              <a:solidFill>
                <a:schemeClr val="bg1"/>
              </a:solidFill>
            </a:rPr>
            <a:t>- largest undertaken by the UK government regarding SEN.</a:t>
          </a:r>
        </a:p>
        <a:p>
          <a:pPr marL="0" lvl="0" indent="0" algn="ctr" defTabSz="622300">
            <a:lnSpc>
              <a:spcPct val="90000"/>
            </a:lnSpc>
            <a:spcBef>
              <a:spcPct val="0"/>
            </a:spcBef>
            <a:spcAft>
              <a:spcPct val="35000"/>
            </a:spcAft>
            <a:buFont typeface="Arial" panose="020B0604020202020204" pitchFamily="34" charset="0"/>
            <a:buNone/>
          </a:pPr>
          <a:r>
            <a:rPr lang="en-GB" sz="1400" kern="1200" dirty="0">
              <a:solidFill>
                <a:schemeClr val="bg1"/>
              </a:solidFill>
            </a:rPr>
            <a:t>- made key changes to the language used when referring to pupils with SEN. </a:t>
          </a:r>
        </a:p>
        <a:p>
          <a:pPr marL="0" lvl="0" indent="0" algn="ctr" defTabSz="622300">
            <a:lnSpc>
              <a:spcPct val="90000"/>
            </a:lnSpc>
            <a:spcBef>
              <a:spcPct val="0"/>
            </a:spcBef>
            <a:spcAft>
              <a:spcPct val="35000"/>
            </a:spcAft>
            <a:buFont typeface="Arial" panose="020B0604020202020204" pitchFamily="34" charset="0"/>
            <a:buNone/>
          </a:pPr>
          <a:r>
            <a:rPr lang="en-GB" sz="1400" kern="1200" dirty="0">
              <a:solidFill>
                <a:schemeClr val="bg1"/>
              </a:solidFill>
            </a:rPr>
            <a:t>- added the need for more careful planning of placements and outlined the importance of regular reviews for pupils with SEN. (The Warnock report, 1978)</a:t>
          </a:r>
        </a:p>
      </dsp:txBody>
      <dsp:txXfrm>
        <a:off x="2554232" y="814523"/>
        <a:ext cx="2931708" cy="3068626"/>
      </dsp:txXfrm>
    </dsp:sp>
    <dsp:sp modelId="{2D1940C4-B93F-4401-963B-6F4559105166}">
      <dsp:nvSpPr>
        <dsp:cNvPr id="0" name=""/>
        <dsp:cNvSpPr/>
      </dsp:nvSpPr>
      <dsp:spPr>
        <a:xfrm>
          <a:off x="8756977" y="2348837"/>
          <a:ext cx="293170" cy="132559"/>
        </a:xfrm>
        <a:custGeom>
          <a:avLst/>
          <a:gdLst/>
          <a:ahLst/>
          <a:cxnLst/>
          <a:rect l="0" t="0" r="0" b="0"/>
          <a:pathLst>
            <a:path>
              <a:moveTo>
                <a:pt x="0" y="0"/>
              </a:moveTo>
              <a:lnTo>
                <a:pt x="163685" y="0"/>
              </a:lnTo>
              <a:lnTo>
                <a:pt x="163685" y="132559"/>
              </a:lnTo>
              <a:lnTo>
                <a:pt x="293170" y="132559"/>
              </a:lnTo>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8894816" y="2413824"/>
        <a:ext cx="17492" cy="2585"/>
      </dsp:txXfrm>
    </dsp:sp>
    <dsp:sp modelId="{BD4CA56C-EE99-49BE-ABEB-7E5693317825}">
      <dsp:nvSpPr>
        <dsp:cNvPr id="0" name=""/>
        <dsp:cNvSpPr/>
      </dsp:nvSpPr>
      <dsp:spPr>
        <a:xfrm>
          <a:off x="5704919" y="826095"/>
          <a:ext cx="3053858" cy="304548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GB" sz="1400" b="1" u="sng" kern="1200" dirty="0">
              <a:solidFill>
                <a:schemeClr val="bg1"/>
              </a:solidFill>
            </a:rPr>
            <a:t>1989 -United Nations convention for the rights of the child (UNCRC)</a:t>
          </a:r>
        </a:p>
        <a:p>
          <a:pPr marL="0" lvl="0" indent="0" algn="ctr" defTabSz="622300">
            <a:lnSpc>
              <a:spcPct val="90000"/>
            </a:lnSpc>
            <a:spcBef>
              <a:spcPct val="0"/>
            </a:spcBef>
            <a:spcAft>
              <a:spcPct val="35000"/>
            </a:spcAft>
            <a:buFont typeface="Arial" panose="020B0604020202020204" pitchFamily="34" charset="0"/>
            <a:buNone/>
          </a:pPr>
          <a:r>
            <a:rPr lang="en-GB" sz="1400" kern="1200" dirty="0">
              <a:solidFill>
                <a:schemeClr val="bg1"/>
              </a:solidFill>
            </a:rPr>
            <a:t> - 54 articles set out in the most important children’s rights treaty in history. </a:t>
          </a:r>
        </a:p>
        <a:p>
          <a:pPr marL="0" lvl="0" indent="0" algn="ctr" defTabSz="622300">
            <a:lnSpc>
              <a:spcPct val="90000"/>
            </a:lnSpc>
            <a:spcBef>
              <a:spcPct val="0"/>
            </a:spcBef>
            <a:spcAft>
              <a:spcPct val="35000"/>
            </a:spcAft>
            <a:buFont typeface="Arial" panose="020B0604020202020204" pitchFamily="34" charset="0"/>
            <a:buNone/>
          </a:pPr>
          <a:r>
            <a:rPr lang="en-GB" sz="1400" kern="1200" dirty="0">
              <a:solidFill>
                <a:schemeClr val="bg1"/>
              </a:solidFill>
            </a:rPr>
            <a:t>- treaty covered all aspects of a child’s rights from social and cultural to educational and political.</a:t>
          </a:r>
        </a:p>
        <a:p>
          <a:pPr marL="0" lvl="0" indent="0" algn="ctr" defTabSz="622300">
            <a:lnSpc>
              <a:spcPct val="90000"/>
            </a:lnSpc>
            <a:spcBef>
              <a:spcPct val="0"/>
            </a:spcBef>
            <a:spcAft>
              <a:spcPct val="35000"/>
            </a:spcAft>
            <a:buFont typeface="Arial" panose="020B0604020202020204" pitchFamily="34" charset="0"/>
            <a:buNone/>
          </a:pPr>
          <a:r>
            <a:rPr lang="en-GB" sz="1400" kern="1200" dirty="0">
              <a:solidFill>
                <a:schemeClr val="bg1"/>
              </a:solidFill>
            </a:rPr>
            <a:t>- articles 23 (children with disability), articles 28 (educational rights) and 29 (educational goals) both being vital in the development of an inclusive mindset. (</a:t>
          </a:r>
          <a:r>
            <a:rPr lang="en-GB" sz="1400" kern="1200" dirty="0" err="1">
              <a:solidFill>
                <a:schemeClr val="bg1"/>
              </a:solidFill>
            </a:rPr>
            <a:t>Unicef</a:t>
          </a:r>
          <a:r>
            <a:rPr lang="en-GB" sz="1400" kern="1200" dirty="0">
              <a:solidFill>
                <a:schemeClr val="bg1"/>
              </a:solidFill>
            </a:rPr>
            <a:t>, 2020).</a:t>
          </a:r>
          <a:endParaRPr lang="en-GB" sz="1400" kern="1200" dirty="0"/>
        </a:p>
      </dsp:txBody>
      <dsp:txXfrm>
        <a:off x="5704919" y="826095"/>
        <a:ext cx="3053858" cy="3045483"/>
      </dsp:txXfrm>
    </dsp:sp>
    <dsp:sp modelId="{36487CAC-CBE0-4959-86A6-8612E200DE0B}">
      <dsp:nvSpPr>
        <dsp:cNvPr id="0" name=""/>
        <dsp:cNvSpPr/>
      </dsp:nvSpPr>
      <dsp:spPr>
        <a:xfrm>
          <a:off x="9082548" y="773044"/>
          <a:ext cx="2906880" cy="34167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GB" sz="1400" b="1" u="sng" kern="1200" dirty="0">
              <a:solidFill>
                <a:schemeClr val="bg1"/>
              </a:solidFill>
            </a:rPr>
            <a:t>1994 – The Salamanca statement. </a:t>
          </a:r>
        </a:p>
        <a:p>
          <a:pPr marL="0" lvl="0" indent="0" algn="ctr" defTabSz="622300">
            <a:lnSpc>
              <a:spcPct val="90000"/>
            </a:lnSpc>
            <a:spcBef>
              <a:spcPct val="0"/>
            </a:spcBef>
            <a:spcAft>
              <a:spcPct val="35000"/>
            </a:spcAft>
            <a:buFont typeface="Arial" panose="020B0604020202020204" pitchFamily="34" charset="0"/>
            <a:buNone/>
          </a:pPr>
          <a:r>
            <a:rPr lang="en-GB" sz="1400" kern="1200" dirty="0">
              <a:solidFill>
                <a:schemeClr val="bg1"/>
              </a:solidFill>
            </a:rPr>
            <a:t>- 92 governments and 25 international agencies stated their commitment to ‘education for all’.</a:t>
          </a:r>
        </a:p>
        <a:p>
          <a:pPr marL="0" lvl="0" indent="0" algn="ctr" defTabSz="622300">
            <a:lnSpc>
              <a:spcPct val="90000"/>
            </a:lnSpc>
            <a:spcBef>
              <a:spcPct val="0"/>
            </a:spcBef>
            <a:spcAft>
              <a:spcPct val="35000"/>
            </a:spcAft>
            <a:buFont typeface="Arial" panose="020B0604020202020204" pitchFamily="34" charset="0"/>
            <a:buNone/>
          </a:pPr>
          <a:r>
            <a:rPr lang="en-GB" sz="1400" kern="1200" dirty="0">
              <a:solidFill>
                <a:schemeClr val="bg1"/>
              </a:solidFill>
            </a:rPr>
            <a:t>- The Salamanca statement has had a huge impact on inclusion and could be seen as the starting point in the development of the inclusive approach to education that we see today.</a:t>
          </a:r>
        </a:p>
        <a:p>
          <a:pPr marL="0" lvl="0" indent="0" algn="ctr" defTabSz="622300">
            <a:lnSpc>
              <a:spcPct val="90000"/>
            </a:lnSpc>
            <a:spcBef>
              <a:spcPct val="0"/>
            </a:spcBef>
            <a:spcAft>
              <a:spcPct val="35000"/>
            </a:spcAft>
            <a:buFont typeface="Arial" panose="020B0604020202020204" pitchFamily="34" charset="0"/>
            <a:buNone/>
          </a:pPr>
          <a:r>
            <a:rPr lang="en-GB" sz="1400" kern="1200" dirty="0">
              <a:solidFill>
                <a:schemeClr val="bg1"/>
              </a:solidFill>
            </a:rPr>
            <a:t>- The key message was that all students should be able to access education together regardless of any difficulties or disabilities. </a:t>
          </a:r>
        </a:p>
        <a:p>
          <a:pPr marL="0" lvl="0" indent="0" algn="ctr" defTabSz="622300">
            <a:lnSpc>
              <a:spcPct val="90000"/>
            </a:lnSpc>
            <a:spcBef>
              <a:spcPct val="0"/>
            </a:spcBef>
            <a:spcAft>
              <a:spcPct val="35000"/>
            </a:spcAft>
            <a:buFont typeface="Arial" panose="020B0604020202020204" pitchFamily="34" charset="0"/>
            <a:buNone/>
          </a:pPr>
          <a:r>
            <a:rPr lang="en-GB" sz="1400" kern="1200" dirty="0">
              <a:solidFill>
                <a:schemeClr val="bg1"/>
              </a:solidFill>
            </a:rPr>
            <a:t>(UNESCO, 1994).</a:t>
          </a:r>
          <a:endParaRPr lang="en-GB" sz="1400" kern="1200" dirty="0"/>
        </a:p>
      </dsp:txBody>
      <dsp:txXfrm>
        <a:off x="9082548" y="773044"/>
        <a:ext cx="2906880" cy="3416704"/>
      </dsp:txXfrm>
    </dsp:sp>
  </dsp:spTree>
</dsp:drawing>
</file>

<file path=ppt/diagrams/layout1.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8/20/2020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8/20/2020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8/20/2020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8/20/2020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8/20/2020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8/20/2020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8/20/2020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8/20/2020</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8/20/2020</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8/20/2020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8/20/2020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8/20/2020</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8" Type="http://schemas.openxmlformats.org/officeDocument/2006/relationships/hyperlink" Target="https://gov.wales/sites/default/files/publications/2018-09/additional-learning-needs-aln-transformation-programme-v2.pdf" TargetMode="External"/><Relationship Id="rId3" Type="http://schemas.openxmlformats.org/officeDocument/2006/relationships/hyperlink" Target="http://www.disabilitywales.org/wpcontent/uploads/2018/03/An_introduction_to_the_Social_Model_of_Disability-1-2.doc" TargetMode="External"/><Relationship Id="rId7" Type="http://schemas.openxmlformats.org/officeDocument/2006/relationships/hyperlink" Target="https://www.unicef.org.uk/rights-respecting-schools/the-rrsa/introducing-the-crc/" TargetMode="External"/><Relationship Id="rId2" Type="http://schemas.openxmlformats.org/officeDocument/2006/relationships/hyperlink" Target="http://www.educationengland.org.uk/documents/warnock/warnock1978.html#20" TargetMode="External"/><Relationship Id="rId1" Type="http://schemas.openxmlformats.org/officeDocument/2006/relationships/slideLayout" Target="../slideLayouts/slideLayout2.xml"/><Relationship Id="rId6" Type="http://schemas.openxmlformats.org/officeDocument/2006/relationships/hyperlink" Target="https://unesdoc.unesco.org/ark:/48223/pf0000098427" TargetMode="External"/><Relationship Id="rId5" Type="http://schemas.openxmlformats.org/officeDocument/2006/relationships/hyperlink" Target="https://www.ombudsman.org.uk/sites/default/files/FDN218144_Introduction_to_the_Social_and_Medical_Models_of_Disability.pdf" TargetMode="External"/><Relationship Id="rId4" Type="http://schemas.openxmlformats.org/officeDocument/2006/relationships/hyperlink" Target="https://www.file/C:/Users/apalm/Downloads/Donaldson%20Report%20-%20Successful%20Futures.pdf" TargetMode="External"/><Relationship Id="rId9" Type="http://schemas.openxmlformats.org/officeDocument/2006/relationships/hyperlink" Target="https://gov.wales/childrens-rights-in-w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CFFFF"/>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191546" y="50180"/>
            <a:ext cx="8168609" cy="667178"/>
          </a:xfrm>
        </p:spPr>
        <p:txBody>
          <a:bodyPr>
            <a:noAutofit/>
          </a:bodyPr>
          <a:lstStyle/>
          <a:p>
            <a:r>
              <a:rPr lang="en-US" sz="2400" dirty="0"/>
              <a:t>What is the social model of disability?</a:t>
            </a:r>
          </a:p>
        </p:txBody>
      </p:sp>
      <p:sp>
        <p:nvSpPr>
          <p:cNvPr id="4" name="TextBox 3">
            <a:extLst>
              <a:ext uri="{FF2B5EF4-FFF2-40B4-BE49-F238E27FC236}">
                <a16:creationId xmlns:a16="http://schemas.microsoft.com/office/drawing/2014/main" id="{033FC704-663A-4CA5-955F-9EB9595AB123}"/>
              </a:ext>
            </a:extLst>
          </p:cNvPr>
          <p:cNvSpPr txBox="1"/>
          <p:nvPr/>
        </p:nvSpPr>
        <p:spPr>
          <a:xfrm>
            <a:off x="202571" y="1510911"/>
            <a:ext cx="3884779" cy="1754326"/>
          </a:xfrm>
          <a:prstGeom prst="rect">
            <a:avLst/>
          </a:prstGeom>
          <a:noFill/>
        </p:spPr>
        <p:txBody>
          <a:bodyPr wrap="square" rtlCol="0">
            <a:spAutoFit/>
          </a:bodyPr>
          <a:lstStyle/>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r>
              <a:rPr lang="en-GB" dirty="0">
                <a:solidFill>
                  <a:schemeClr val="bg1"/>
                </a:solidFill>
              </a:rPr>
              <a:t> </a:t>
            </a:r>
          </a:p>
          <a:p>
            <a:endParaRPr lang="en-GB" dirty="0">
              <a:solidFill>
                <a:schemeClr val="bg1"/>
              </a:solidFill>
            </a:endParaRPr>
          </a:p>
          <a:p>
            <a:endParaRPr lang="en-GB" dirty="0">
              <a:solidFill>
                <a:schemeClr val="bg1"/>
              </a:solidFill>
            </a:endParaRPr>
          </a:p>
          <a:p>
            <a:pPr marL="285750" indent="-285750">
              <a:buFont typeface="Arial" panose="020B0604020202020204" pitchFamily="34" charset="0"/>
              <a:buChar char="•"/>
            </a:pPr>
            <a:endParaRPr lang="en-GB" dirty="0"/>
          </a:p>
        </p:txBody>
      </p:sp>
      <p:graphicFrame>
        <p:nvGraphicFramePr>
          <p:cNvPr id="14" name="Diagram 13">
            <a:extLst>
              <a:ext uri="{FF2B5EF4-FFF2-40B4-BE49-F238E27FC236}">
                <a16:creationId xmlns:a16="http://schemas.microsoft.com/office/drawing/2014/main" id="{A9D731FB-9F3E-48C7-BD1C-02B52044FC8A}"/>
              </a:ext>
            </a:extLst>
          </p:cNvPr>
          <p:cNvGraphicFramePr/>
          <p:nvPr>
            <p:extLst>
              <p:ext uri="{D42A27DB-BD31-4B8C-83A1-F6EECF244321}">
                <p14:modId xmlns:p14="http://schemas.microsoft.com/office/powerpoint/2010/main" val="719195280"/>
              </p:ext>
            </p:extLst>
          </p:nvPr>
        </p:nvGraphicFramePr>
        <p:xfrm>
          <a:off x="77208" y="0"/>
          <a:ext cx="11989429" cy="59907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Rectangle: Rounded Corners 5">
            <a:extLst>
              <a:ext uri="{FF2B5EF4-FFF2-40B4-BE49-F238E27FC236}">
                <a16:creationId xmlns:a16="http://schemas.microsoft.com/office/drawing/2014/main" id="{1183BB92-4A2C-4C6F-A93F-5E96631C3FCB}"/>
              </a:ext>
            </a:extLst>
          </p:cNvPr>
          <p:cNvSpPr/>
          <p:nvPr/>
        </p:nvSpPr>
        <p:spPr>
          <a:xfrm>
            <a:off x="77208" y="4341657"/>
            <a:ext cx="4785078" cy="2416193"/>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r>
              <a:rPr lang="en-GB" sz="1400" b="1" u="sng" dirty="0"/>
              <a:t>How does this compare to the medical model?</a:t>
            </a:r>
          </a:p>
          <a:p>
            <a:pPr algn="ctr"/>
            <a:r>
              <a:rPr lang="en-GB" sz="1400" dirty="0"/>
              <a:t>The medical model states:</a:t>
            </a:r>
          </a:p>
          <a:p>
            <a:pPr marL="285750" indent="-285750" algn="ctr">
              <a:buFont typeface="Arial" panose="020B0604020202020204" pitchFamily="34" charset="0"/>
              <a:buChar char="•"/>
            </a:pPr>
            <a:r>
              <a:rPr lang="en-GB" sz="1400" dirty="0"/>
              <a:t>The disability is the problem</a:t>
            </a:r>
          </a:p>
          <a:p>
            <a:pPr marL="285750" indent="-285750" algn="ctr">
              <a:buFont typeface="Arial" panose="020B0604020202020204" pitchFamily="34" charset="0"/>
              <a:buChar char="•"/>
            </a:pPr>
            <a:r>
              <a:rPr lang="en-GB" sz="1400" dirty="0"/>
              <a:t>That it needs to be ‘cured’ to get patient back to ‘normal’</a:t>
            </a:r>
          </a:p>
          <a:p>
            <a:pPr marL="285750" indent="-285750" algn="ctr">
              <a:buFont typeface="Arial" panose="020B0604020202020204" pitchFamily="34" charset="0"/>
              <a:buChar char="•"/>
            </a:pPr>
            <a:r>
              <a:rPr lang="en-GB" sz="1400" dirty="0"/>
              <a:t>Uses language such as patient, case, tragedy and sufferer.</a:t>
            </a:r>
          </a:p>
          <a:p>
            <a:pPr algn="ctr"/>
            <a:r>
              <a:rPr lang="en-GB" sz="1400" dirty="0"/>
              <a:t>This model is the total opposite of the social model and highlights the need for more inclusive policies.</a:t>
            </a:r>
          </a:p>
          <a:p>
            <a:pPr algn="ctr"/>
            <a:r>
              <a:rPr lang="en-GB" sz="1400" dirty="0"/>
              <a:t>(Disability Wales, 2004)</a:t>
            </a:r>
          </a:p>
          <a:p>
            <a:pPr marL="285750" indent="-285750" algn="ctr">
              <a:buFont typeface="Arial" panose="020B0604020202020204" pitchFamily="34" charset="0"/>
              <a:buChar char="•"/>
            </a:pPr>
            <a:endParaRPr lang="en-GB" dirty="0"/>
          </a:p>
          <a:p>
            <a:pPr algn="ctr"/>
            <a:endParaRPr lang="en-GB" dirty="0"/>
          </a:p>
          <a:p>
            <a:pPr algn="ctr"/>
            <a:endParaRPr lang="en-GB" dirty="0"/>
          </a:p>
        </p:txBody>
      </p:sp>
      <p:sp>
        <p:nvSpPr>
          <p:cNvPr id="11" name="Rectangle: Rounded Corners 10">
            <a:extLst>
              <a:ext uri="{FF2B5EF4-FFF2-40B4-BE49-F238E27FC236}">
                <a16:creationId xmlns:a16="http://schemas.microsoft.com/office/drawing/2014/main" id="{2FAC4166-6C41-49D4-AEDD-57368F75B90B}"/>
              </a:ext>
            </a:extLst>
          </p:cNvPr>
          <p:cNvSpPr/>
          <p:nvPr/>
        </p:nvSpPr>
        <p:spPr>
          <a:xfrm>
            <a:off x="4913086" y="4245429"/>
            <a:ext cx="7201705" cy="2612571"/>
          </a:xfrm>
          <a:prstGeom prst="round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u="sng" dirty="0">
                <a:solidFill>
                  <a:schemeClr val="bg2"/>
                </a:solidFill>
                <a:latin typeface="Arial" panose="020B0604020202020204" pitchFamily="34" charset="0"/>
                <a:cs typeface="Arial" panose="020B0604020202020204" pitchFamily="34" charset="0"/>
              </a:rPr>
              <a:t>Policy reform in Wales</a:t>
            </a:r>
          </a:p>
          <a:p>
            <a:pPr algn="ctr"/>
            <a:r>
              <a:rPr lang="en-GB" sz="1400" dirty="0">
                <a:solidFill>
                  <a:schemeClr val="bg2"/>
                </a:solidFill>
                <a:latin typeface="Arial" panose="020B0604020202020204" pitchFamily="34" charset="0"/>
                <a:cs typeface="Arial" panose="020B0604020202020204" pitchFamily="34" charset="0"/>
              </a:rPr>
              <a:t>2004 – Wales makes the UNCRC the basis of its policy making for children and young people (Welsh Government, 2019).</a:t>
            </a:r>
          </a:p>
          <a:p>
            <a:pPr algn="ctr"/>
            <a:r>
              <a:rPr lang="en-GB" sz="1400" dirty="0">
                <a:solidFill>
                  <a:schemeClr val="bg2"/>
                </a:solidFill>
                <a:latin typeface="Arial" panose="020B0604020202020204" pitchFamily="34" charset="0"/>
                <a:cs typeface="Arial" panose="020B0604020202020204" pitchFamily="34" charset="0"/>
              </a:rPr>
              <a:t>2012 – Set about creating new reform with the </a:t>
            </a:r>
            <a:r>
              <a:rPr lang="en-GB" sz="1400" i="0" u="none" strike="noStrike" dirty="0">
                <a:solidFill>
                  <a:schemeClr val="bg2"/>
                </a:solidFill>
                <a:effectLst/>
                <a:latin typeface="Arial" panose="020B0604020202020204" pitchFamily="34" charset="0"/>
                <a:cs typeface="Arial" panose="020B0604020202020204" pitchFamily="34" charset="0"/>
              </a:rPr>
              <a:t>‘Forward in Partnership for Children and Young People with Additional Needs’ document.</a:t>
            </a:r>
          </a:p>
          <a:p>
            <a:pPr algn="ctr"/>
            <a:r>
              <a:rPr lang="en-GB" sz="1400" dirty="0">
                <a:solidFill>
                  <a:schemeClr val="bg2"/>
                </a:solidFill>
                <a:latin typeface="Arial" panose="020B0604020202020204" pitchFamily="34" charset="0"/>
                <a:cs typeface="Arial" panose="020B0604020202020204" pitchFamily="34" charset="0"/>
              </a:rPr>
              <a:t>2014 – Welsh government appoint Prof. Graham Donaldson to undertake a review of the curriculum in Wales the results of which were published in ‘Successful Futures’ 2015.</a:t>
            </a:r>
          </a:p>
          <a:p>
            <a:pPr algn="ctr"/>
            <a:r>
              <a:rPr lang="en-GB" sz="1400" dirty="0">
                <a:solidFill>
                  <a:schemeClr val="bg2"/>
                </a:solidFill>
                <a:latin typeface="Arial" panose="020B0604020202020204" pitchFamily="34" charset="0"/>
                <a:cs typeface="Arial" panose="020B0604020202020204" pitchFamily="34" charset="0"/>
              </a:rPr>
              <a:t>2017 – National Assembly passes a new Additional Learning Needs tribunal (Wales) bill. This will be coming into force in September 2020 and its aim is to deliver a fully inclusive educational system in Wales. (Welsh Government, 2018).</a:t>
            </a:r>
          </a:p>
        </p:txBody>
      </p:sp>
    </p:spTree>
    <p:extLst>
      <p:ext uri="{BB962C8B-B14F-4D97-AF65-F5344CB8AC3E}">
        <p14:creationId xmlns:p14="http://schemas.microsoft.com/office/powerpoint/2010/main" val="11944402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12427-1426-4586-8715-2EAF0E346141}"/>
              </a:ext>
            </a:extLst>
          </p:cNvPr>
          <p:cNvSpPr>
            <a:spLocks noGrp="1"/>
          </p:cNvSpPr>
          <p:nvPr>
            <p:ph type="title"/>
          </p:nvPr>
        </p:nvSpPr>
        <p:spPr>
          <a:xfrm>
            <a:off x="1958520" y="283151"/>
            <a:ext cx="7729728" cy="733480"/>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09A561E2-57D8-4FEB-964A-8117B1D1A620}"/>
              </a:ext>
            </a:extLst>
          </p:cNvPr>
          <p:cNvSpPr>
            <a:spLocks noGrp="1"/>
          </p:cNvSpPr>
          <p:nvPr>
            <p:ph idx="1"/>
          </p:nvPr>
        </p:nvSpPr>
        <p:spPr>
          <a:xfrm>
            <a:off x="403245" y="1317646"/>
            <a:ext cx="11478275" cy="5156988"/>
          </a:xfrm>
        </p:spPr>
        <p:txBody>
          <a:bodyPr>
            <a:normAutofit fontScale="92500" lnSpcReduction="20000"/>
          </a:bodyPr>
          <a:lstStyle/>
          <a:p>
            <a:r>
              <a:rPr lang="en-GB" sz="1700" b="0" i="0" u="none" strike="noStrike" dirty="0">
                <a:solidFill>
                  <a:srgbClr val="000000"/>
                </a:solidFill>
                <a:effectLst/>
                <a:latin typeface="Arial" panose="020B0604020202020204" pitchFamily="34" charset="0"/>
                <a:cs typeface="Arial" panose="020B0604020202020204" pitchFamily="34" charset="0"/>
              </a:rPr>
              <a:t>DES (Department of Education and Science) (1978) </a:t>
            </a:r>
            <a:r>
              <a:rPr lang="en-GB" sz="1700" b="0" i="1" u="none" strike="noStrike" dirty="0">
                <a:solidFill>
                  <a:srgbClr val="000000"/>
                </a:solidFill>
                <a:effectLst/>
                <a:latin typeface="Arial" panose="020B0604020202020204" pitchFamily="34" charset="0"/>
                <a:cs typeface="Arial" panose="020B0604020202020204" pitchFamily="34" charset="0"/>
              </a:rPr>
              <a:t>Special Educational Needs: Report of the Committee of Enquiry into the Education of Handicapped Children and Young People (The Warnock Report).</a:t>
            </a:r>
            <a:r>
              <a:rPr lang="en-GB" sz="1700" b="0" u="none" strike="noStrike" dirty="0">
                <a:solidFill>
                  <a:srgbClr val="000000"/>
                </a:solidFill>
                <a:effectLst/>
                <a:latin typeface="Arial" panose="020B0604020202020204" pitchFamily="34" charset="0"/>
                <a:cs typeface="Arial" panose="020B0604020202020204" pitchFamily="34" charset="0"/>
              </a:rPr>
              <a:t> Available at: </a:t>
            </a:r>
            <a:r>
              <a:rPr lang="en-GB" sz="1700" dirty="0">
                <a:latin typeface="Arial" panose="020B0604020202020204" pitchFamily="34" charset="0"/>
                <a:cs typeface="Arial" panose="020B0604020202020204" pitchFamily="34" charset="0"/>
                <a:hlinkClick r:id="rId2"/>
              </a:rPr>
              <a:t>http://www.educationengland.org.uk/documents/warnock/warnock1978.html#20</a:t>
            </a:r>
            <a:r>
              <a:rPr lang="en-GB" sz="1700" dirty="0">
                <a:latin typeface="Arial" panose="020B0604020202020204" pitchFamily="34" charset="0"/>
                <a:cs typeface="Arial" panose="020B0604020202020204" pitchFamily="34" charset="0"/>
              </a:rPr>
              <a:t>. (Accessed: 19.08.2020).</a:t>
            </a:r>
          </a:p>
          <a:p>
            <a:r>
              <a:rPr lang="en-GB" sz="1700" dirty="0">
                <a:latin typeface="Arial" panose="020B0604020202020204" pitchFamily="34" charset="0"/>
                <a:cs typeface="Arial" panose="020B0604020202020204" pitchFamily="34" charset="0"/>
              </a:rPr>
              <a:t>Disability Wales (2004) </a:t>
            </a:r>
            <a:r>
              <a:rPr lang="en-GB" sz="1700" i="1" dirty="0">
                <a:effectLst/>
                <a:latin typeface="Arial" panose="020B0604020202020204" pitchFamily="34" charset="0"/>
                <a:ea typeface="Times New Roman" panose="02020603050405020304" pitchFamily="18" charset="0"/>
                <a:cs typeface="Arial" panose="020B0604020202020204" pitchFamily="34" charset="0"/>
              </a:rPr>
              <a:t>An introduction to the Social Model of Disability. </a:t>
            </a:r>
            <a:r>
              <a:rPr lang="en-GB" sz="1700" dirty="0">
                <a:latin typeface="Arial" panose="020B0604020202020204" pitchFamily="34" charset="0"/>
                <a:ea typeface="Times New Roman" panose="02020603050405020304" pitchFamily="18" charset="0"/>
                <a:cs typeface="Arial" panose="020B0604020202020204" pitchFamily="34" charset="0"/>
              </a:rPr>
              <a:t>Available at: </a:t>
            </a:r>
            <a:r>
              <a:rPr lang="en-GB" sz="1700" b="0" i="0" u="sng" dirty="0">
                <a:solidFill>
                  <a:srgbClr val="660099"/>
                </a:solidFill>
                <a:effectLst/>
                <a:latin typeface="Arial" panose="020B0604020202020204" pitchFamily="34" charset="0"/>
                <a:cs typeface="Arial" panose="020B0604020202020204" pitchFamily="34" charset="0"/>
                <a:hlinkClick r:id="rId3"/>
              </a:rPr>
              <a:t>http://www.disabilitywales.org/wpcontent/uploads/2018/03/An_introduction_to_the_Social_Model_of_Disability-1-2.doc</a:t>
            </a:r>
            <a:r>
              <a:rPr lang="en-GB" sz="1700" b="0" i="0" dirty="0">
                <a:solidFill>
                  <a:srgbClr val="202020"/>
                </a:solidFill>
                <a:effectLst/>
                <a:latin typeface="Arial" panose="020B0604020202020204" pitchFamily="34" charset="0"/>
                <a:cs typeface="Arial" panose="020B0604020202020204" pitchFamily="34" charset="0"/>
              </a:rPr>
              <a:t>. (Accessed: 20.08.2020).</a:t>
            </a:r>
            <a:endParaRPr lang="en-GB" sz="1700" dirty="0">
              <a:latin typeface="Arial" panose="020B0604020202020204" pitchFamily="34" charset="0"/>
              <a:cs typeface="Arial" panose="020B0604020202020204" pitchFamily="34" charset="0"/>
            </a:endParaRPr>
          </a:p>
          <a:p>
            <a:r>
              <a:rPr lang="en-GB" sz="1700" dirty="0">
                <a:latin typeface="Arial" panose="020B0604020202020204" pitchFamily="34" charset="0"/>
                <a:cs typeface="Arial" panose="020B0604020202020204" pitchFamily="34" charset="0"/>
              </a:rPr>
              <a:t>Donaldson, G (2015) </a:t>
            </a:r>
            <a:r>
              <a:rPr lang="en-GB" sz="1700" i="1" dirty="0">
                <a:latin typeface="Arial" panose="020B0604020202020204" pitchFamily="34" charset="0"/>
                <a:cs typeface="Arial" panose="020B0604020202020204" pitchFamily="34" charset="0"/>
              </a:rPr>
              <a:t>Successful futures Independent Review of Curriculum and Assessment Arrangements in Wales. </a:t>
            </a:r>
            <a:r>
              <a:rPr lang="en-GB" sz="1700" dirty="0">
                <a:latin typeface="Arial" panose="020B0604020202020204" pitchFamily="34" charset="0"/>
                <a:cs typeface="Arial" panose="020B0604020202020204" pitchFamily="34" charset="0"/>
              </a:rPr>
              <a:t>Available at: </a:t>
            </a:r>
            <a:r>
              <a:rPr lang="en-GB" sz="1700" u="sng" dirty="0">
                <a:solidFill>
                  <a:srgbClr val="00B0F0"/>
                </a:solidFill>
                <a:latin typeface="Arial" panose="020B0604020202020204" pitchFamily="34" charset="0"/>
                <a:cs typeface="Arial" panose="020B0604020202020204" pitchFamily="34" charset="0"/>
                <a:hlinkClick r:id="rId4"/>
              </a:rPr>
              <a:t>https://www.file:///</a:t>
            </a:r>
            <a:r>
              <a:rPr lang="en-GB" sz="1700" dirty="0">
                <a:solidFill>
                  <a:srgbClr val="00B0F0"/>
                </a:solidFill>
                <a:latin typeface="Arial" panose="020B0604020202020204" pitchFamily="34" charset="0"/>
                <a:cs typeface="Arial" panose="020B0604020202020204" pitchFamily="34" charset="0"/>
                <a:hlinkClick r:id="rId4"/>
              </a:rPr>
              <a:t>C:/Users/apalm/Downloads/Donaldson%20Report%20-%20Successful%20Futures.pdf</a:t>
            </a:r>
            <a:r>
              <a:rPr lang="en-GB" sz="1700" dirty="0">
                <a:solidFill>
                  <a:srgbClr val="00B0F0"/>
                </a:solidFill>
                <a:latin typeface="Arial" panose="020B0604020202020204" pitchFamily="34" charset="0"/>
                <a:cs typeface="Arial" panose="020B0604020202020204" pitchFamily="34" charset="0"/>
              </a:rPr>
              <a:t>. </a:t>
            </a:r>
            <a:r>
              <a:rPr lang="en-GB" sz="1700" dirty="0">
                <a:solidFill>
                  <a:schemeClr val="tx1"/>
                </a:solidFill>
                <a:latin typeface="Arial" panose="020B0604020202020204" pitchFamily="34" charset="0"/>
                <a:cs typeface="Arial" panose="020B0604020202020204" pitchFamily="34" charset="0"/>
              </a:rPr>
              <a:t>(Accessed 20.08.2020).</a:t>
            </a:r>
            <a:endParaRPr lang="en-GB" sz="1700" dirty="0">
              <a:latin typeface="Arial" panose="020B0604020202020204" pitchFamily="34" charset="0"/>
              <a:cs typeface="Arial" panose="020B0604020202020204" pitchFamily="34" charset="0"/>
            </a:endParaRPr>
          </a:p>
          <a:p>
            <a:r>
              <a:rPr lang="en-GB" sz="1700" b="0" i="0" dirty="0">
                <a:solidFill>
                  <a:srgbClr val="202020"/>
                </a:solidFill>
                <a:effectLst/>
                <a:latin typeface="Arial" panose="020B0604020202020204" pitchFamily="34" charset="0"/>
                <a:cs typeface="Arial" panose="020B0604020202020204" pitchFamily="34" charset="0"/>
              </a:rPr>
              <a:t>Ombudsman (no date) </a:t>
            </a:r>
            <a:r>
              <a:rPr lang="en-GB" sz="1700" i="1" dirty="0">
                <a:latin typeface="Arial" panose="020B0604020202020204" pitchFamily="34" charset="0"/>
                <a:cs typeface="Arial" panose="020B0604020202020204" pitchFamily="34" charset="0"/>
              </a:rPr>
              <a:t>Introduction to the Social and Medical Models of Disability. </a:t>
            </a:r>
            <a:r>
              <a:rPr lang="en-GB" sz="1700" dirty="0">
                <a:latin typeface="Arial" panose="020B0604020202020204" pitchFamily="34" charset="0"/>
                <a:cs typeface="Arial" panose="020B0604020202020204" pitchFamily="34" charset="0"/>
              </a:rPr>
              <a:t>Available at:</a:t>
            </a:r>
            <a:r>
              <a:rPr lang="en-GB" sz="1700" i="1" dirty="0">
                <a:latin typeface="Arial" panose="020B0604020202020204" pitchFamily="34" charset="0"/>
                <a:cs typeface="Arial" panose="020B0604020202020204" pitchFamily="34" charset="0"/>
              </a:rPr>
              <a:t> </a:t>
            </a:r>
            <a:r>
              <a:rPr lang="en-GB" sz="1700" dirty="0">
                <a:latin typeface="Arial" panose="020B0604020202020204" pitchFamily="34" charset="0"/>
                <a:cs typeface="Arial" panose="020B0604020202020204" pitchFamily="34" charset="0"/>
                <a:hlinkClick r:id="rId5"/>
              </a:rPr>
              <a:t>https://www.ombudsman.org.uk/sites/default/files/FDN218144_Introduction_to_the_Social_and_Medical_Models_of_Disability.pdf</a:t>
            </a:r>
            <a:r>
              <a:rPr lang="en-GB" sz="1700" dirty="0">
                <a:latin typeface="Arial" panose="020B0604020202020204" pitchFamily="34" charset="0"/>
                <a:cs typeface="Arial" panose="020B0604020202020204" pitchFamily="34" charset="0"/>
              </a:rPr>
              <a:t>. (Accessed: 19.08.2020).</a:t>
            </a:r>
          </a:p>
          <a:p>
            <a:r>
              <a:rPr lang="en-GB" sz="1700" b="0" i="0" u="none" strike="noStrike" dirty="0">
                <a:solidFill>
                  <a:srgbClr val="000000"/>
                </a:solidFill>
                <a:effectLst/>
                <a:latin typeface="Arial" panose="020B0604020202020204" pitchFamily="34" charset="0"/>
                <a:cs typeface="Arial" panose="020B0604020202020204" pitchFamily="34" charset="0"/>
              </a:rPr>
              <a:t>UNESCO (1994) </a:t>
            </a:r>
            <a:r>
              <a:rPr lang="en-GB" sz="1700" b="0" i="1" u="none" strike="noStrike" dirty="0">
                <a:solidFill>
                  <a:srgbClr val="000000"/>
                </a:solidFill>
                <a:effectLst/>
                <a:latin typeface="Arial" panose="020B0604020202020204" pitchFamily="34" charset="0"/>
                <a:cs typeface="Arial" panose="020B0604020202020204" pitchFamily="34" charset="0"/>
              </a:rPr>
              <a:t>The Salamanca Statement and Framework for Action on Special Needs Education</a:t>
            </a:r>
            <a:r>
              <a:rPr lang="en-GB" sz="1700" b="0" i="0" u="none" strike="noStrike" dirty="0">
                <a:solidFill>
                  <a:srgbClr val="000000"/>
                </a:solidFill>
                <a:effectLst/>
                <a:latin typeface="Arial" panose="020B0604020202020204" pitchFamily="34" charset="0"/>
                <a:cs typeface="Arial" panose="020B0604020202020204" pitchFamily="34" charset="0"/>
              </a:rPr>
              <a:t>. Available at: </a:t>
            </a:r>
            <a:r>
              <a:rPr lang="en-GB" sz="1700" dirty="0">
                <a:latin typeface="Arial" panose="020B0604020202020204" pitchFamily="34" charset="0"/>
                <a:cs typeface="Arial" panose="020B0604020202020204" pitchFamily="34" charset="0"/>
                <a:hlinkClick r:id="rId6"/>
              </a:rPr>
              <a:t>https://unesdoc.unesco.org/ark:/48223/pf0000098427</a:t>
            </a:r>
            <a:r>
              <a:rPr lang="en-GB" sz="1700" dirty="0">
                <a:latin typeface="Arial" panose="020B0604020202020204" pitchFamily="34" charset="0"/>
                <a:cs typeface="Arial" panose="020B0604020202020204" pitchFamily="34" charset="0"/>
              </a:rPr>
              <a:t> . (Accessed: 19.08.2020).</a:t>
            </a:r>
          </a:p>
          <a:p>
            <a:r>
              <a:rPr lang="en-GB" sz="1700" dirty="0" err="1">
                <a:latin typeface="Arial" panose="020B0604020202020204" pitchFamily="34" charset="0"/>
                <a:cs typeface="Arial" panose="020B0604020202020204" pitchFamily="34" charset="0"/>
              </a:rPr>
              <a:t>Unicef</a:t>
            </a:r>
            <a:r>
              <a:rPr lang="en-GB" sz="1700" dirty="0">
                <a:latin typeface="Arial" panose="020B0604020202020204" pitchFamily="34" charset="0"/>
                <a:cs typeface="Arial" panose="020B0604020202020204" pitchFamily="34" charset="0"/>
              </a:rPr>
              <a:t> (2020) </a:t>
            </a:r>
            <a:r>
              <a:rPr lang="en-GB" sz="1700" i="1" dirty="0">
                <a:latin typeface="Arial" panose="020B0604020202020204" pitchFamily="34" charset="0"/>
                <a:cs typeface="Arial" panose="020B0604020202020204" pitchFamily="34" charset="0"/>
              </a:rPr>
              <a:t>Children’s rights the united nations convention on the rights of the child. </a:t>
            </a:r>
            <a:r>
              <a:rPr lang="en-GB" sz="1700" dirty="0">
                <a:latin typeface="Arial" panose="020B0604020202020204" pitchFamily="34" charset="0"/>
                <a:cs typeface="Arial" panose="020B0604020202020204" pitchFamily="34" charset="0"/>
              </a:rPr>
              <a:t>Available at </a:t>
            </a:r>
            <a:r>
              <a:rPr lang="en-GB" sz="1700" dirty="0">
                <a:latin typeface="Arial" panose="020B0604020202020204" pitchFamily="34" charset="0"/>
                <a:cs typeface="Arial" panose="020B0604020202020204" pitchFamily="34" charset="0"/>
                <a:hlinkClick r:id="rId7"/>
              </a:rPr>
              <a:t>https://www.unicef.org.uk/rights-respecting-schools/the-rrsa/introducing-the-crc/</a:t>
            </a:r>
            <a:r>
              <a:rPr lang="en-GB" sz="1700" dirty="0">
                <a:latin typeface="Arial" panose="020B0604020202020204" pitchFamily="34" charset="0"/>
                <a:cs typeface="Arial" panose="020B0604020202020204" pitchFamily="34" charset="0"/>
              </a:rPr>
              <a:t> (Accessed: 19.08.2020).</a:t>
            </a:r>
          </a:p>
          <a:p>
            <a:r>
              <a:rPr lang="en-GB" sz="1700" b="0" i="0" dirty="0">
                <a:solidFill>
                  <a:srgbClr val="202020"/>
                </a:solidFill>
                <a:effectLst/>
                <a:latin typeface="Arial" panose="020B0604020202020204" pitchFamily="34" charset="0"/>
                <a:cs typeface="Arial" panose="020B0604020202020204" pitchFamily="34" charset="0"/>
              </a:rPr>
              <a:t>Welsh Government (2018) </a:t>
            </a:r>
            <a:r>
              <a:rPr lang="en-GB" sz="1700" b="0" i="1" dirty="0">
                <a:solidFill>
                  <a:srgbClr val="202020"/>
                </a:solidFill>
                <a:effectLst/>
                <a:latin typeface="Arial" panose="020B0604020202020204" pitchFamily="34" charset="0"/>
                <a:cs typeface="Arial" panose="020B0604020202020204" pitchFamily="34" charset="0"/>
              </a:rPr>
              <a:t>Additional Learning Needs (ALN) Programme. </a:t>
            </a:r>
            <a:r>
              <a:rPr lang="en-GB" sz="1700" b="0" dirty="0">
                <a:solidFill>
                  <a:srgbClr val="202020"/>
                </a:solidFill>
                <a:effectLst/>
                <a:latin typeface="Arial" panose="020B0604020202020204" pitchFamily="34" charset="0"/>
                <a:cs typeface="Arial" panose="020B0604020202020204" pitchFamily="34" charset="0"/>
              </a:rPr>
              <a:t>Available at:</a:t>
            </a:r>
            <a:r>
              <a:rPr lang="en-GB" sz="1700" b="0" i="1" dirty="0">
                <a:solidFill>
                  <a:srgbClr val="202020"/>
                </a:solidFill>
                <a:effectLst/>
                <a:latin typeface="Arial" panose="020B0604020202020204" pitchFamily="34" charset="0"/>
                <a:cs typeface="Arial" panose="020B0604020202020204" pitchFamily="34" charset="0"/>
              </a:rPr>
              <a:t> </a:t>
            </a:r>
            <a:r>
              <a:rPr lang="en-GB" sz="1700" dirty="0">
                <a:latin typeface="Arial" panose="020B0604020202020204" pitchFamily="34" charset="0"/>
                <a:cs typeface="Arial" panose="020B0604020202020204" pitchFamily="34" charset="0"/>
                <a:hlinkClick r:id="rId8"/>
              </a:rPr>
              <a:t>https://gov.wales/sites/default/files/publications/2018-09/additional-learning-needs-aln-transformation-programme-v2.pdf</a:t>
            </a:r>
            <a:r>
              <a:rPr lang="en-GB" sz="1700" dirty="0">
                <a:latin typeface="Arial" panose="020B0604020202020204" pitchFamily="34" charset="0"/>
                <a:cs typeface="Arial" panose="020B0604020202020204" pitchFamily="34" charset="0"/>
              </a:rPr>
              <a:t>. (Accessed: 20.08.2020).</a:t>
            </a:r>
          </a:p>
          <a:p>
            <a:r>
              <a:rPr lang="en-GB" sz="1700" b="0" dirty="0">
                <a:solidFill>
                  <a:srgbClr val="202020"/>
                </a:solidFill>
                <a:effectLst/>
                <a:latin typeface="Arial" panose="020B0604020202020204" pitchFamily="34" charset="0"/>
                <a:cs typeface="Arial" panose="020B0604020202020204" pitchFamily="34" charset="0"/>
              </a:rPr>
              <a:t>Welsh Government (2018) </a:t>
            </a:r>
            <a:r>
              <a:rPr lang="en-GB" sz="1700" b="0" i="1" dirty="0">
                <a:solidFill>
                  <a:srgbClr val="202020"/>
                </a:solidFill>
                <a:effectLst/>
                <a:latin typeface="Arial" panose="020B0604020202020204" pitchFamily="34" charset="0"/>
                <a:cs typeface="Arial" panose="020B0604020202020204" pitchFamily="34" charset="0"/>
              </a:rPr>
              <a:t>Children’s rights in Wales. </a:t>
            </a:r>
            <a:r>
              <a:rPr lang="en-GB" sz="1700" b="0" dirty="0">
                <a:solidFill>
                  <a:srgbClr val="202020"/>
                </a:solidFill>
                <a:effectLst/>
                <a:latin typeface="Arial" panose="020B0604020202020204" pitchFamily="34" charset="0"/>
                <a:cs typeface="Arial" panose="020B0604020202020204" pitchFamily="34" charset="0"/>
              </a:rPr>
              <a:t>Available at: </a:t>
            </a:r>
            <a:r>
              <a:rPr lang="en-GB" sz="1700" dirty="0">
                <a:latin typeface="Arial" panose="020B0604020202020204" pitchFamily="34" charset="0"/>
                <a:cs typeface="Arial" panose="020B0604020202020204" pitchFamily="34" charset="0"/>
                <a:hlinkClick r:id="rId9"/>
              </a:rPr>
              <a:t>https://gov.wales/childrens-rights-in-wales</a:t>
            </a:r>
            <a:r>
              <a:rPr lang="en-GB" sz="1700" dirty="0">
                <a:latin typeface="Arial" panose="020B0604020202020204" pitchFamily="34" charset="0"/>
                <a:cs typeface="Arial" panose="020B0604020202020204" pitchFamily="34" charset="0"/>
              </a:rPr>
              <a:t>. (Accessed 20.08.2020). </a:t>
            </a:r>
            <a:endParaRPr lang="en-GB" sz="1700" b="0" dirty="0">
              <a:solidFill>
                <a:srgbClr val="202020"/>
              </a:solidFill>
              <a:effectLst/>
              <a:latin typeface="Arial" panose="020B0604020202020204" pitchFamily="34" charset="0"/>
              <a:cs typeface="Arial" panose="020B0604020202020204" pitchFamily="34" charset="0"/>
            </a:endParaRPr>
          </a:p>
          <a:p>
            <a:endParaRPr lang="en-GB" sz="1800" i="1"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061969215"/>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tf00001246_wac</Template>
  <TotalTime>2911</TotalTime>
  <Words>889</Words>
  <Application>Microsoft Office PowerPoint</Application>
  <PresentationFormat>Widescreen</PresentationFormat>
  <Paragraphs>47</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Gill Sans MT</vt:lpstr>
      <vt:lpstr>Times New Roman</vt:lpstr>
      <vt:lpstr>Parcel</vt:lpstr>
      <vt:lpstr>What is the social model of disability?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the social model of disability?</dc:title>
  <dc:creator>Andrew Palmer</dc:creator>
  <cp:lastModifiedBy>Andrew Palmer</cp:lastModifiedBy>
  <cp:revision>39</cp:revision>
  <dcterms:created xsi:type="dcterms:W3CDTF">2020-08-19T12:50:48Z</dcterms:created>
  <dcterms:modified xsi:type="dcterms:W3CDTF">2020-08-21T13:25:09Z</dcterms:modified>
</cp:coreProperties>
</file>