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43"/>
  </p:notesMasterIdLst>
  <p:handoutMasterIdLst>
    <p:handoutMasterId r:id="rId44"/>
  </p:handoutMasterIdLst>
  <p:sldIdLst>
    <p:sldId id="268" r:id="rId5"/>
    <p:sldId id="269" r:id="rId6"/>
    <p:sldId id="305" r:id="rId7"/>
    <p:sldId id="307" r:id="rId8"/>
    <p:sldId id="306" r:id="rId9"/>
    <p:sldId id="326" r:id="rId10"/>
    <p:sldId id="311" r:id="rId11"/>
    <p:sldId id="310" r:id="rId12"/>
    <p:sldId id="335" r:id="rId13"/>
    <p:sldId id="309" r:id="rId14"/>
    <p:sldId id="325" r:id="rId15"/>
    <p:sldId id="330" r:id="rId16"/>
    <p:sldId id="331" r:id="rId17"/>
    <p:sldId id="332" r:id="rId18"/>
    <p:sldId id="333" r:id="rId19"/>
    <p:sldId id="336" r:id="rId20"/>
    <p:sldId id="324" r:id="rId21"/>
    <p:sldId id="337" r:id="rId22"/>
    <p:sldId id="328" r:id="rId23"/>
    <p:sldId id="315" r:id="rId24"/>
    <p:sldId id="314" r:id="rId25"/>
    <p:sldId id="312" r:id="rId26"/>
    <p:sldId id="340" r:id="rId27"/>
    <p:sldId id="339" r:id="rId28"/>
    <p:sldId id="308" r:id="rId29"/>
    <p:sldId id="327" r:id="rId30"/>
    <p:sldId id="338" r:id="rId31"/>
    <p:sldId id="318" r:id="rId32"/>
    <p:sldId id="316" r:id="rId33"/>
    <p:sldId id="320" r:id="rId34"/>
    <p:sldId id="319" r:id="rId35"/>
    <p:sldId id="322" r:id="rId36"/>
    <p:sldId id="321" r:id="rId37"/>
    <p:sldId id="323" r:id="rId38"/>
    <p:sldId id="329" r:id="rId39"/>
    <p:sldId id="334" r:id="rId40"/>
    <p:sldId id="342" r:id="rId41"/>
    <p:sldId id="341" r:id="rId42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7" userDrawn="1">
          <p15:clr>
            <a:srgbClr val="A4A3A4"/>
          </p15:clr>
        </p15:guide>
        <p15:guide id="2" pos="214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6600"/>
    <a:srgbClr val="72AF2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1386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3127"/>
        <p:guide pos="214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41" Type="http://schemas.openxmlformats.org/officeDocument/2006/relationships/slide" Target="slides/slide37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handoutMaster" Target="handoutMasters/handout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notesMaster" Target="notesMasters/notesMaster1.xml"/><Relationship Id="rId48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8E64750-3FCF-4F46-BF04-65D3697D46DD}" type="doc">
      <dgm:prSet loTypeId="urn:microsoft.com/office/officeart/2005/8/layout/target1" loCatId="relationship" qsTypeId="urn:microsoft.com/office/officeart/2005/8/quickstyle/simple1" qsCatId="simple" csTypeId="urn:microsoft.com/office/officeart/2005/8/colors/accent1_2" csCatId="accent1" phldr="1"/>
      <dgm:spPr/>
    </dgm:pt>
    <dgm:pt modelId="{8010D350-A8E7-4ECE-9EFD-3A692FA71E86}">
      <dgm:prSet phldrT="[Text]" custT="1"/>
      <dgm:spPr/>
      <dgm:t>
        <a:bodyPr anchor="t"/>
        <a:lstStyle/>
        <a:p>
          <a:r>
            <a:rPr lang="en-GB" sz="2800" b="1" dirty="0" smtClean="0"/>
            <a:t>Basic assumptions</a:t>
          </a:r>
          <a:endParaRPr lang="en-GB" sz="3200" dirty="0"/>
        </a:p>
      </dgm:t>
    </dgm:pt>
    <dgm:pt modelId="{78251560-6B5E-4122-954E-48BBCEF7AB3F}" type="parTrans" cxnId="{AEABDB89-E028-4BC9-9EE1-AFBFB7F0752C}">
      <dgm:prSet/>
      <dgm:spPr/>
      <dgm:t>
        <a:bodyPr/>
        <a:lstStyle/>
        <a:p>
          <a:endParaRPr lang="en-GB"/>
        </a:p>
      </dgm:t>
    </dgm:pt>
    <dgm:pt modelId="{516E1D6F-6EC2-49FC-83DB-0089826C3AF6}" type="sibTrans" cxnId="{AEABDB89-E028-4BC9-9EE1-AFBFB7F0752C}">
      <dgm:prSet/>
      <dgm:spPr/>
      <dgm:t>
        <a:bodyPr/>
        <a:lstStyle/>
        <a:p>
          <a:endParaRPr lang="en-GB"/>
        </a:p>
      </dgm:t>
    </dgm:pt>
    <dgm:pt modelId="{8417D0F7-9E42-4696-A2F7-E7349A173B0A}">
      <dgm:prSet phldrT="[Text]" custT="1"/>
      <dgm:spPr/>
      <dgm:t>
        <a:bodyPr/>
        <a:lstStyle/>
        <a:p>
          <a:r>
            <a:rPr lang="en-GB" sz="2800" dirty="0" smtClean="0"/>
            <a:t>  </a:t>
          </a:r>
          <a:r>
            <a:rPr lang="en-GB" sz="2800" b="1" dirty="0" smtClean="0"/>
            <a:t>Values and beliefs</a:t>
          </a:r>
          <a:endParaRPr lang="en-GB" sz="2800" b="1" dirty="0"/>
        </a:p>
      </dgm:t>
    </dgm:pt>
    <dgm:pt modelId="{609D3C3B-0390-42E5-BDFF-90A8B09A641A}" type="parTrans" cxnId="{073CB90C-B69F-4839-ACA3-B7DF9265CD4B}">
      <dgm:prSet/>
      <dgm:spPr/>
      <dgm:t>
        <a:bodyPr/>
        <a:lstStyle/>
        <a:p>
          <a:endParaRPr lang="en-GB"/>
        </a:p>
      </dgm:t>
    </dgm:pt>
    <dgm:pt modelId="{FC70CCFC-1B22-4E87-9110-68864BEB88CB}" type="sibTrans" cxnId="{073CB90C-B69F-4839-ACA3-B7DF9265CD4B}">
      <dgm:prSet/>
      <dgm:spPr/>
      <dgm:t>
        <a:bodyPr/>
        <a:lstStyle/>
        <a:p>
          <a:endParaRPr lang="en-GB"/>
        </a:p>
      </dgm:t>
    </dgm:pt>
    <dgm:pt modelId="{5B27B837-CB5C-4B3D-82EE-2F1BF19052BA}">
      <dgm:prSet phldrT="[Text]" custT="1"/>
      <dgm:spPr/>
      <dgm:t>
        <a:bodyPr/>
        <a:lstStyle/>
        <a:p>
          <a:pPr algn="r"/>
          <a:r>
            <a:rPr lang="en-GB" sz="2800" b="1" dirty="0" smtClean="0"/>
            <a:t>Artefacts and behaviours</a:t>
          </a:r>
          <a:endParaRPr lang="en-GB" sz="2800" b="1" dirty="0"/>
        </a:p>
      </dgm:t>
    </dgm:pt>
    <dgm:pt modelId="{E93B17AA-1910-4E6C-B147-8312523D2A3B}" type="parTrans" cxnId="{399AD9B5-86C4-47DF-B139-C83E00683EFD}">
      <dgm:prSet/>
      <dgm:spPr/>
      <dgm:t>
        <a:bodyPr/>
        <a:lstStyle/>
        <a:p>
          <a:endParaRPr lang="en-GB"/>
        </a:p>
      </dgm:t>
    </dgm:pt>
    <dgm:pt modelId="{E405CD8A-ECFC-4128-A2D9-253ADC135F6F}" type="sibTrans" cxnId="{399AD9B5-86C4-47DF-B139-C83E00683EFD}">
      <dgm:prSet/>
      <dgm:spPr/>
      <dgm:t>
        <a:bodyPr/>
        <a:lstStyle/>
        <a:p>
          <a:endParaRPr lang="en-GB"/>
        </a:p>
      </dgm:t>
    </dgm:pt>
    <dgm:pt modelId="{F7036897-3653-4C15-8BC1-6A097BDBF486}" type="pres">
      <dgm:prSet presAssocID="{E8E64750-3FCF-4F46-BF04-65D3697D46DD}" presName="composite" presStyleCnt="0">
        <dgm:presLayoutVars>
          <dgm:chMax val="5"/>
          <dgm:dir/>
          <dgm:resizeHandles val="exact"/>
        </dgm:presLayoutVars>
      </dgm:prSet>
      <dgm:spPr/>
    </dgm:pt>
    <dgm:pt modelId="{E56D525B-56E5-42F5-A61F-E3AC44D16B53}" type="pres">
      <dgm:prSet presAssocID="{8010D350-A8E7-4ECE-9EFD-3A692FA71E86}" presName="circle1" presStyleLbl="lnNode1" presStyleIdx="0" presStyleCnt="3"/>
      <dgm:spPr>
        <a:solidFill>
          <a:srgbClr val="FFC000"/>
        </a:solidFill>
      </dgm:spPr>
    </dgm:pt>
    <dgm:pt modelId="{92A3FE2A-BAB4-440B-B089-567DBDEC5201}" type="pres">
      <dgm:prSet presAssocID="{8010D350-A8E7-4ECE-9EFD-3A692FA71E86}" presName="text1" presStyleLbl="revTx" presStyleIdx="0" presStyleCnt="3" custScaleX="256972" custLinFactNeighborX="67917" custLinFactNeighborY="-30754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7AFCA314-ABC2-47E1-A6A8-7B5A8C03A227}" type="pres">
      <dgm:prSet presAssocID="{8010D350-A8E7-4ECE-9EFD-3A692FA71E86}" presName="line1" presStyleLbl="callout" presStyleIdx="0" presStyleCnt="6" custLinFactY="-321605" custLinFactNeighborX="-45003" custLinFactNeighborY="-400000"/>
      <dgm:spPr/>
    </dgm:pt>
    <dgm:pt modelId="{82152525-B1E2-46C9-8876-9B65353599C3}" type="pres">
      <dgm:prSet presAssocID="{8010D350-A8E7-4ECE-9EFD-3A692FA71E86}" presName="d1" presStyleLbl="callout" presStyleIdx="1" presStyleCnt="6" custScaleX="97108" custScaleY="111888" custLinFactNeighborX="-11613" custLinFactNeighborY="-6948"/>
      <dgm:spPr/>
    </dgm:pt>
    <dgm:pt modelId="{4C303234-9B03-4CE4-B338-4451DB583F74}" type="pres">
      <dgm:prSet presAssocID="{8417D0F7-9E42-4696-A2F7-E7349A173B0A}" presName="circle2" presStyleLbl="lnNode1" presStyleIdx="1" presStyleCnt="3"/>
      <dgm:spPr>
        <a:solidFill>
          <a:srgbClr val="72AF2F"/>
        </a:solidFill>
      </dgm:spPr>
    </dgm:pt>
    <dgm:pt modelId="{F3C9CA67-5ADB-4941-9EC0-D0DA7864468A}" type="pres">
      <dgm:prSet presAssocID="{8417D0F7-9E42-4696-A2F7-E7349A173B0A}" presName="text2" presStyleLbl="revTx" presStyleIdx="1" presStyleCnt="3" custScaleX="282439" custLinFactX="28295" custLinFactNeighborX="100000" custLinFactNeighborY="1213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EE87D134-4027-45DB-A973-930ABE30D807}" type="pres">
      <dgm:prSet presAssocID="{8417D0F7-9E42-4696-A2F7-E7349A173B0A}" presName="line2" presStyleLbl="callout" presStyleIdx="2" presStyleCnt="6"/>
      <dgm:spPr/>
    </dgm:pt>
    <dgm:pt modelId="{4108FC44-F6EF-4D2B-A569-3C384D0114A0}" type="pres">
      <dgm:prSet presAssocID="{8417D0F7-9E42-4696-A2F7-E7349A173B0A}" presName="d2" presStyleLbl="callout" presStyleIdx="3" presStyleCnt="6"/>
      <dgm:spPr/>
    </dgm:pt>
    <dgm:pt modelId="{E15ECFA0-8C2A-4791-BEA0-6056098E66A6}" type="pres">
      <dgm:prSet presAssocID="{5B27B837-CB5C-4B3D-82EE-2F1BF19052BA}" presName="circle3" presStyleLbl="lnNode1" presStyleIdx="2" presStyleCnt="3"/>
      <dgm:spPr/>
    </dgm:pt>
    <dgm:pt modelId="{31018924-613F-4746-9F8D-C30088BF20EA}" type="pres">
      <dgm:prSet presAssocID="{5B27B837-CB5C-4B3D-82EE-2F1BF19052BA}" presName="text3" presStyleLbl="revTx" presStyleIdx="2" presStyleCnt="3" custScaleX="356589" custLinFactNeighborX="76040" custLinFactNeighborY="-381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EF073699-1E73-4C68-8730-81ED8D43B777}" type="pres">
      <dgm:prSet presAssocID="{5B27B837-CB5C-4B3D-82EE-2F1BF19052BA}" presName="line3" presStyleLbl="callout" presStyleIdx="4" presStyleCnt="6"/>
      <dgm:spPr/>
    </dgm:pt>
    <dgm:pt modelId="{A446B717-8934-4BA2-B427-CEAFB4D75851}" type="pres">
      <dgm:prSet presAssocID="{5B27B837-CB5C-4B3D-82EE-2F1BF19052BA}" presName="d3" presStyleLbl="callout" presStyleIdx="5" presStyleCnt="6"/>
      <dgm:spPr/>
    </dgm:pt>
  </dgm:ptLst>
  <dgm:cxnLst>
    <dgm:cxn modelId="{01506BF9-11CD-4A47-BAFB-C65F59327E57}" type="presOf" srcId="{8417D0F7-9E42-4696-A2F7-E7349A173B0A}" destId="{F3C9CA67-5ADB-4941-9EC0-D0DA7864468A}" srcOrd="0" destOrd="0" presId="urn:microsoft.com/office/officeart/2005/8/layout/target1"/>
    <dgm:cxn modelId="{3527EC14-ACF3-46FE-B1D7-D7BC8F70ACA5}" type="presOf" srcId="{5B27B837-CB5C-4B3D-82EE-2F1BF19052BA}" destId="{31018924-613F-4746-9F8D-C30088BF20EA}" srcOrd="0" destOrd="0" presId="urn:microsoft.com/office/officeart/2005/8/layout/target1"/>
    <dgm:cxn modelId="{AEABDB89-E028-4BC9-9EE1-AFBFB7F0752C}" srcId="{E8E64750-3FCF-4F46-BF04-65D3697D46DD}" destId="{8010D350-A8E7-4ECE-9EFD-3A692FA71E86}" srcOrd="0" destOrd="0" parTransId="{78251560-6B5E-4122-954E-48BBCEF7AB3F}" sibTransId="{516E1D6F-6EC2-49FC-83DB-0089826C3AF6}"/>
    <dgm:cxn modelId="{2F94AB72-C38A-4C33-AF87-13FF713D3F0C}" type="presOf" srcId="{E8E64750-3FCF-4F46-BF04-65D3697D46DD}" destId="{F7036897-3653-4C15-8BC1-6A097BDBF486}" srcOrd="0" destOrd="0" presId="urn:microsoft.com/office/officeart/2005/8/layout/target1"/>
    <dgm:cxn modelId="{AAFAADDF-5127-48EF-8F49-0ED71493F229}" type="presOf" srcId="{8010D350-A8E7-4ECE-9EFD-3A692FA71E86}" destId="{92A3FE2A-BAB4-440B-B089-567DBDEC5201}" srcOrd="0" destOrd="0" presId="urn:microsoft.com/office/officeart/2005/8/layout/target1"/>
    <dgm:cxn modelId="{399AD9B5-86C4-47DF-B139-C83E00683EFD}" srcId="{E8E64750-3FCF-4F46-BF04-65D3697D46DD}" destId="{5B27B837-CB5C-4B3D-82EE-2F1BF19052BA}" srcOrd="2" destOrd="0" parTransId="{E93B17AA-1910-4E6C-B147-8312523D2A3B}" sibTransId="{E405CD8A-ECFC-4128-A2D9-253ADC135F6F}"/>
    <dgm:cxn modelId="{073CB90C-B69F-4839-ACA3-B7DF9265CD4B}" srcId="{E8E64750-3FCF-4F46-BF04-65D3697D46DD}" destId="{8417D0F7-9E42-4696-A2F7-E7349A173B0A}" srcOrd="1" destOrd="0" parTransId="{609D3C3B-0390-42E5-BDFF-90A8B09A641A}" sibTransId="{FC70CCFC-1B22-4E87-9110-68864BEB88CB}"/>
    <dgm:cxn modelId="{10E30B38-608D-4842-A4EB-0A90A2632DA1}" type="presParOf" srcId="{F7036897-3653-4C15-8BC1-6A097BDBF486}" destId="{E56D525B-56E5-42F5-A61F-E3AC44D16B53}" srcOrd="0" destOrd="0" presId="urn:microsoft.com/office/officeart/2005/8/layout/target1"/>
    <dgm:cxn modelId="{2C1287AD-994D-4C82-8645-EDBDBDEFF4DC}" type="presParOf" srcId="{F7036897-3653-4C15-8BC1-6A097BDBF486}" destId="{92A3FE2A-BAB4-440B-B089-567DBDEC5201}" srcOrd="1" destOrd="0" presId="urn:microsoft.com/office/officeart/2005/8/layout/target1"/>
    <dgm:cxn modelId="{50335386-4473-490C-B136-A15AACA954FD}" type="presParOf" srcId="{F7036897-3653-4C15-8BC1-6A097BDBF486}" destId="{7AFCA314-ABC2-47E1-A6A8-7B5A8C03A227}" srcOrd="2" destOrd="0" presId="urn:microsoft.com/office/officeart/2005/8/layout/target1"/>
    <dgm:cxn modelId="{A527A720-7758-4E6C-B7C4-74448B79B214}" type="presParOf" srcId="{F7036897-3653-4C15-8BC1-6A097BDBF486}" destId="{82152525-B1E2-46C9-8876-9B65353599C3}" srcOrd="3" destOrd="0" presId="urn:microsoft.com/office/officeart/2005/8/layout/target1"/>
    <dgm:cxn modelId="{425D8E65-B65C-40B8-86F2-D5F0D8D4F0BC}" type="presParOf" srcId="{F7036897-3653-4C15-8BC1-6A097BDBF486}" destId="{4C303234-9B03-4CE4-B338-4451DB583F74}" srcOrd="4" destOrd="0" presId="urn:microsoft.com/office/officeart/2005/8/layout/target1"/>
    <dgm:cxn modelId="{72D25CFA-42E9-4321-A314-4E2035232935}" type="presParOf" srcId="{F7036897-3653-4C15-8BC1-6A097BDBF486}" destId="{F3C9CA67-5ADB-4941-9EC0-D0DA7864468A}" srcOrd="5" destOrd="0" presId="urn:microsoft.com/office/officeart/2005/8/layout/target1"/>
    <dgm:cxn modelId="{8B619EE7-937D-412B-B8AE-F888D6A28596}" type="presParOf" srcId="{F7036897-3653-4C15-8BC1-6A097BDBF486}" destId="{EE87D134-4027-45DB-A973-930ABE30D807}" srcOrd="6" destOrd="0" presId="urn:microsoft.com/office/officeart/2005/8/layout/target1"/>
    <dgm:cxn modelId="{B67162B5-5640-4154-B0E6-58ADA5193D49}" type="presParOf" srcId="{F7036897-3653-4C15-8BC1-6A097BDBF486}" destId="{4108FC44-F6EF-4D2B-A569-3C384D0114A0}" srcOrd="7" destOrd="0" presId="urn:microsoft.com/office/officeart/2005/8/layout/target1"/>
    <dgm:cxn modelId="{0BFAE287-F4C3-4DF4-94D1-F3CAFEE6BFBD}" type="presParOf" srcId="{F7036897-3653-4C15-8BC1-6A097BDBF486}" destId="{E15ECFA0-8C2A-4791-BEA0-6056098E66A6}" srcOrd="8" destOrd="0" presId="urn:microsoft.com/office/officeart/2005/8/layout/target1"/>
    <dgm:cxn modelId="{9BD2EA6B-B6B8-4942-9E51-ED1C9BA55F8F}" type="presParOf" srcId="{F7036897-3653-4C15-8BC1-6A097BDBF486}" destId="{31018924-613F-4746-9F8D-C30088BF20EA}" srcOrd="9" destOrd="0" presId="urn:microsoft.com/office/officeart/2005/8/layout/target1"/>
    <dgm:cxn modelId="{E5C0220E-C790-44ED-8A86-893413F1DDDA}" type="presParOf" srcId="{F7036897-3653-4C15-8BC1-6A097BDBF486}" destId="{EF073699-1E73-4C68-8730-81ED8D43B777}" srcOrd="10" destOrd="0" presId="urn:microsoft.com/office/officeart/2005/8/layout/target1"/>
    <dgm:cxn modelId="{4844155E-ACDF-4DE2-863D-BC6839738B9E}" type="presParOf" srcId="{F7036897-3653-4C15-8BC1-6A097BDBF486}" destId="{A446B717-8934-4BA2-B427-CEAFB4D75851}" srcOrd="11" destOrd="0" presId="urn:microsoft.com/office/officeart/2005/8/layout/targe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1">
  <dgm:title val=""/>
  <dgm:desc val=""/>
  <dgm:catLst>
    <dgm:cat type="relationship" pri="25000"/>
    <dgm:cat type="convert" pri="20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ite">
    <dgm:varLst>
      <dgm:chMax val="5"/>
      <dgm:dir/>
      <dgm:resizeHandles val="exact"/>
    </dgm:varLst>
    <dgm:alg type="composite">
      <dgm:param type="ar" val="1.25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hoose name="Name2">
          <dgm:if name="Name3" axis="ch" ptType="node" func="cnt" op="equ" val="0">
            <dgm:constrLst/>
          </dgm:if>
          <dgm:if name="Name4" axis="ch" ptType="node" func="cnt" op="equ" val="1">
            <dgm:constrLst>
              <dgm:constr type="primFontSz" for="des" ptType="node" op="equ" val="65"/>
              <dgm:constr type="w" for="ch" forName="circle1" refType="w" fact="0.6"/>
              <dgm:constr type="h" for="ch" forName="circle1" refType="w" refFor="ch" refForName="circle1"/>
              <dgm:constr type="ctrX" for="ch" forName="circle1" refType="w" fact="0.3"/>
              <dgm:constr type="ctrY" for="ch" forName="circle1" refType="h" fact="0.625"/>
              <dgm:constr type="w" for="ch" forName="text1" refType="w" fact="0.3"/>
              <dgm:constr type="h" for="ch" forName="text1" refType="h" fact="0.3125"/>
              <dgm:constr type="r" for="ch" forName="text1" refType="w"/>
              <dgm:constr type="t" for="ch" forName="text1"/>
              <dgm:constr type="l" for="ch" forName="line1" refType="w" fact="0.625"/>
              <dgm:constr type="ctrY" for="ch" forName="line1" refType="ctrY" refFor="ch" refForName="text1"/>
              <dgm:constr type="r" for="ch" forName="line1" refType="l" refFor="ch" refForName="text1"/>
              <dgm:constr type="h" for="ch" forName="line1"/>
              <dgm:constr type="l" for="ch" forName="d1" refType="w" fact="0.3"/>
              <dgm:constr type="b" for="ch" forName="d1" refType="h" fact="0.625"/>
              <dgm:constr type="w" for="ch" forName="d1" refType="w" fact="0.32475"/>
              <dgm:constr type="h" for="ch" forName="d1" refType="h" fact="0.469"/>
            </dgm:constrLst>
          </dgm:if>
          <dgm:if name="Name5" axis="ch" ptType="node" func="cnt" op="equ" val="2">
            <dgm:constrLst>
              <dgm:constr type="primFontSz" for="des" ptType="node" op="equ" val="65"/>
              <dgm:constr type="w" for="ch" forName="circle1" refType="w" fact="0.2"/>
              <dgm:constr type="h" for="ch" forName="circle1" refType="w" refFor="ch" refForName="circle1"/>
              <dgm:constr type="ctrX" for="ch" forName="circle1" refType="w" fact="0.3"/>
              <dgm:constr type="ctrY" for="ch" forName="circle1" refType="h" fact="0.625"/>
              <dgm:constr type="w" for="ch" forName="text1" refType="w" fact="0.3"/>
              <dgm:constr type="h" for="ch" forName="text1" refType="h" fact="0.3125"/>
              <dgm:constr type="r" for="ch" forName="text1" refType="w"/>
              <dgm:constr type="t" for="ch" forName="text1"/>
              <dgm:constr type="l" for="ch" forName="line1" refType="w" fact="0.625"/>
              <dgm:constr type="ctrY" for="ch" forName="line1" refType="ctrY" refFor="ch" refForName="text1"/>
              <dgm:constr type="w" for="ch" forName="line1" refType="w" fact="0.075"/>
              <dgm:constr type="h" for="ch" forName="line1"/>
              <dgm:constr type="l" for="ch" forName="d1" refType="w" fact="0.3"/>
              <dgm:constr type="b" for="ch" forName="d1" refType="h" fact="0.625"/>
              <dgm:constr type="w" for="ch" forName="d1" refType="w" fact="0.32475"/>
              <dgm:constr type="h" for="ch" forName="d1" refType="h" fact="0.469"/>
              <dgm:constr type="w" for="ch" forName="circle2" refType="w" fact="0.6"/>
              <dgm:constr type="h" for="ch" forName="circle2" refType="w" refFor="ch" refForName="circle2"/>
              <dgm:constr type="ctrX" for="ch" forName="circle2" refType="w" fact="0.3"/>
              <dgm:constr type="ctrY" for="ch" forName="circle2" refType="h" fact="0.625"/>
              <dgm:constr type="w" for="ch" forName="text2" refType="w" fact="0.3"/>
              <dgm:constr type="h" for="ch" forName="text2" refType="h" fact="0.3125"/>
              <dgm:constr type="r" for="ch" forName="text2" refType="w"/>
              <dgm:constr type="t" for="ch" forName="text2" refType="b" refFor="ch" refForName="text1"/>
              <dgm:constr type="l" for="ch" forName="line2" refType="w" fact="0.625"/>
              <dgm:constr type="ctrY" for="ch" forName="line2" refType="ctrY" refFor="ch" refForName="text2"/>
              <dgm:constr type="w" for="ch" forName="line2" refType="w" fact="0.075"/>
              <dgm:constr type="h" for="ch" forName="line2"/>
              <dgm:constr type="l" for="ch" forName="d2" refType="w" fact="0.44325"/>
              <dgm:constr type="b" for="ch" forName="d2" refType="h" fact="0.7975"/>
              <dgm:constr type="w" for="ch" forName="d2" refType="w" fact="0.1815"/>
              <dgm:constr type="h" for="ch" forName="d2" refType="h" fact="0.3283"/>
            </dgm:constrLst>
          </dgm:if>
          <dgm:if name="Name6" axis="ch" ptType="node" func="cnt" op="equ" val="3">
            <dgm:constrLst>
              <dgm:constr type="primFontSz" for="des" ptType="node" op="equ" val="65"/>
              <dgm:constr type="w" for="ch" forName="circle1" refType="w" fact="0.12"/>
              <dgm:constr type="h" for="ch" forName="circle1" refType="w" refFor="ch" refForName="circle1"/>
              <dgm:constr type="ctrX" for="ch" forName="circle1" refType="w" fact="0.3"/>
              <dgm:constr type="ctrY" for="ch" forName="circle1" refType="h" fact="0.625"/>
              <dgm:constr type="w" for="ch" forName="text1" refType="w" fact="0.3"/>
              <dgm:constr type="h" for="ch" forName="text1" refType="h" fact="0.21875"/>
              <dgm:constr type="r" for="ch" forName="text1" refType="w"/>
              <dgm:constr type="t" for="ch" forName="text1"/>
              <dgm:constr type="l" for="ch" forName="line1" refType="w" fact="0.625"/>
              <dgm:constr type="ctrY" for="ch" forName="line1" refType="ctrY" refFor="ch" refForName="text1"/>
              <dgm:constr type="w" for="ch" forName="line1" refType="w" fact="0.075"/>
              <dgm:constr type="h" for="ch" forName="line1"/>
              <dgm:constr type="l" for="ch" forName="d1" refType="w" fact="0.3"/>
              <dgm:constr type="b" for="ch" forName="d1" refType="h" fact="0.625"/>
              <dgm:constr type="w" for="ch" forName="d1" refType="w" fact="0.3247"/>
              <dgm:constr type="h" for="ch" forName="d1" refType="h" fact="0.5155"/>
              <dgm:constr type="w" for="ch" forName="circle2" refType="w" fact="0.36"/>
              <dgm:constr type="h" for="ch" forName="circle2" refType="w" refFor="ch" refForName="circle2"/>
              <dgm:constr type="ctrX" for="ch" forName="circle2" refType="w" fact="0.3"/>
              <dgm:constr type="ctrY" for="ch" forName="circle2" refType="h" fact="0.625"/>
              <dgm:constr type="w" for="ch" forName="text2" refType="w" fact="0.3"/>
              <dgm:constr type="h" for="ch" forName="text2" refType="h" fact="0.21875"/>
              <dgm:constr type="r" for="ch" forName="text2" refType="w"/>
              <dgm:constr type="t" for="ch" forName="text2" refType="b" refFor="ch" refForName="text1"/>
              <dgm:constr type="l" for="ch" forName="line2" refType="w" fact="0.625"/>
              <dgm:constr type="ctrY" for="ch" forName="line2" refType="ctrY" refFor="ch" refForName="text2"/>
              <dgm:constr type="w" for="ch" forName="line2" refType="w" fact="0.075"/>
              <dgm:constr type="h" for="ch" forName="line2"/>
              <dgm:constr type="l" for="ch" forName="d2" refType="w" fact="0.386"/>
              <dgm:constr type="b" for="ch" forName="d2" refType="h" fact="0.72969"/>
              <dgm:constr type="w" for="ch" forName="d2" refType="w" fact="0.2387"/>
              <dgm:constr type="h" for="ch" forName="d2" refType="h" fact="0.4017"/>
              <dgm:constr type="w" for="ch" forName="circle3" refType="w" fact="0.6"/>
              <dgm:constr type="h" for="ch" forName="circle3" refType="w" refFor="ch" refForName="circle3"/>
              <dgm:constr type="ctrX" for="ch" forName="circle3" refType="ctrX" refFor="ch" refForName="circle1"/>
              <dgm:constr type="ctrY" for="ch" forName="circle3" refType="ctrY" refFor="ch" refForName="circle1"/>
              <dgm:constr type="w" for="ch" forName="text3" refType="w" fact="0.3"/>
              <dgm:constr type="h" for="ch" forName="text3" refType="h" fact="0.21875"/>
              <dgm:constr type="r" for="ch" forName="text3" refType="w"/>
              <dgm:constr type="t" for="ch" forName="text3" refType="b" refFor="ch" refForName="text2"/>
              <dgm:constr type="l" for="ch" forName="line3" refType="w" fact="0.625"/>
              <dgm:constr type="ctrY" for="ch" forName="line3" refType="ctrY" refFor="ch" refForName="text3"/>
              <dgm:constr type="w" for="ch" forName="line3" refType="w" fact="0.075"/>
              <dgm:constr type="h" for="ch" forName="line3"/>
              <dgm:constr type="l" for="ch" forName="d3" refType="w" fact="0.47175"/>
              <dgm:constr type="b" for="ch" forName="d3" refType="h" fact="0.83375"/>
              <dgm:constr type="w" for="ch" forName="d3" refType="w" fact="0.1527"/>
              <dgm:constr type="h" for="ch" forName="d3" refType="h" fact="0.287"/>
            </dgm:constrLst>
          </dgm:if>
          <dgm:if name="Name7" axis="ch" ptType="node" func="cnt" op="equ" val="4">
            <dgm:constrLst>
              <dgm:constr type="primFontSz" for="des" ptType="node" op="equ" val="65"/>
              <dgm:constr type="w" for="ch" forName="circle1" refType="w" fact="0.0857"/>
              <dgm:constr type="h" for="ch" forName="circle1" refType="w" refFor="ch" refForName="circle1"/>
              <dgm:constr type="ctrX" for="ch" forName="circle1" refType="w" fact="0.3"/>
              <dgm:constr type="ctrY" for="ch" forName="circle1" refType="h" fact="0.625"/>
              <dgm:constr type="w" for="ch" forName="text1" refType="w" fact="0.3"/>
              <dgm:constr type="h" for="ch" forName="text1" refType="h" fact="0.17938"/>
              <dgm:constr type="r" for="ch" forName="text1" refType="w"/>
              <dgm:constr type="t" for="ch" forName="text1"/>
              <dgm:constr type="l" for="ch" forName="line1" refType="w" fact="0.625"/>
              <dgm:constr type="ctrY" for="ch" forName="line1" refType="ctrY" refFor="ch" refForName="text1"/>
              <dgm:constr type="w" for="ch" forName="line1" refType="w" fact="0.075"/>
              <dgm:constr type="h" for="ch" forName="line1"/>
              <dgm:constr type="l" for="ch" forName="d1" refType="w" fact="0.295"/>
              <dgm:constr type="b" for="ch" forName="d1" refType="h" fact="0.62"/>
              <dgm:constr type="w" for="ch" forName="d1" refType="w" fact="0.33"/>
              <dgm:constr type="h" for="ch" forName="d1" refType="h" fact="0.53"/>
              <dgm:constr type="w" for="ch" forName="circle2" refType="w" fact="0.2571"/>
              <dgm:constr type="h" for="ch" forName="circle2" refType="w" refFor="ch" refForName="circle2"/>
              <dgm:constr type="ctrX" for="ch" forName="circle2" refType="w" fact="0.3"/>
              <dgm:constr type="ctrY" for="ch" forName="circle2" refType="h" fact="0.625"/>
              <dgm:constr type="w" for="ch" forName="text2" refType="w" fact="0.3"/>
              <dgm:constr type="h" for="ch" forName="text2" refType="h" fact="0.17938"/>
              <dgm:constr type="r" for="ch" forName="text2" refType="w"/>
              <dgm:constr type="t" for="ch" forName="text2" refType="b" refFor="ch" refForName="text1"/>
              <dgm:constr type="l" for="ch" forName="line2" refType="w" fact="0.625"/>
              <dgm:constr type="ctrY" for="ch" forName="line2" refType="ctrY" refFor="ch" refForName="text2"/>
              <dgm:constr type="w" for="ch" forName="line2" refType="w" fact="0.075"/>
              <dgm:constr type="h" for="ch" forName="line2"/>
              <dgm:constr type="l" for="ch" forName="d2" refType="w" fact="0.36625"/>
              <dgm:constr type="b" for="ch" forName="d2" refType="h" fact="0.70438"/>
              <dgm:constr type="w" for="ch" forName="d2" refType="w" fact="0.2585"/>
              <dgm:constr type="h" for="ch" forName="d2" refType="h" fact="0.43525"/>
              <dgm:constr type="w" for="ch" forName="circle3" refType="w" fact="0.4285"/>
              <dgm:constr type="h" for="ch" forName="circle3" refType="w" refFor="ch" refForName="circle3"/>
              <dgm:constr type="ctrX" for="ch" forName="circle3" refType="ctrX" refFor="ch" refForName="circle1"/>
              <dgm:constr type="ctrY" for="ch" forName="circle3" refType="ctrY" refFor="ch" refForName="circle1"/>
              <dgm:constr type="w" for="ch" forName="text3" refType="w" fact="0.3"/>
              <dgm:constr type="h" for="ch" forName="text3" refType="h" fact="0.17938"/>
              <dgm:constr type="r" for="ch" forName="text3" refType="w"/>
              <dgm:constr type="t" for="ch" forName="text3" refType="b" refFor="ch" refForName="text2"/>
              <dgm:constr type="l" for="ch" forName="line3" refType="w" fact="0.625"/>
              <dgm:constr type="ctrY" for="ch" forName="line3" refType="ctrY" refFor="ch" refForName="text3"/>
              <dgm:constr type="w" for="ch" forName="line3" refType="w" fact="0.075"/>
              <dgm:constr type="h" for="ch" forName="line3"/>
              <dgm:constr type="l" for="ch" forName="d3" refType="w" fact="0.4255"/>
              <dgm:constr type="b" for="ch" forName="d3" refType="h" fact="0.78031"/>
              <dgm:constr type="w" for="ch" forName="d3" refType="w" fact="0.1995"/>
              <dgm:constr type="h" for="ch" forName="d3" refType="h" fact="0.332"/>
              <dgm:constr type="w" for="ch" forName="circle4" refType="w" fact="0.6"/>
              <dgm:constr type="h" for="ch" forName="circle4" refType="w" refFor="ch" refForName="circle4"/>
              <dgm:constr type="ctrX" for="ch" forName="circle4" refType="ctrX" refFor="ch" refForName="circle1"/>
              <dgm:constr type="ctrY" for="ch" forName="circle4" refType="ctrY" refFor="ch" refForName="circle1"/>
              <dgm:constr type="w" for="ch" forName="text4" refType="w" fact="0.3"/>
              <dgm:constr type="h" for="ch" forName="text4" refType="h" fact="0.17938"/>
              <dgm:constr type="r" for="ch" forName="text4" refType="w"/>
              <dgm:constr type="t" for="ch" forName="text4" refType="b" refFor="ch" refForName="text3"/>
              <dgm:constr type="l" for="ch" forName="line4" refType="w" fact="0.625"/>
              <dgm:constr type="ctrY" for="ch" forName="line4" refType="ctrY" refFor="ch" refForName="text4"/>
              <dgm:constr type="w" for="ch" forName="line4" refType="w" fact="0.075"/>
              <dgm:constr type="h" for="ch" forName="line4"/>
              <dgm:constr type="l" for="ch" forName="d4" refType="w" fact="0.48525"/>
              <dgm:constr type="b" for="ch" forName="d4" refType="h" fact="0.85594"/>
              <dgm:constr type="w" for="ch" forName="d4" refType="w" fact="0.1394"/>
              <dgm:constr type="h" for="ch" forName="d4" refType="h" fact="0.2282"/>
            </dgm:constrLst>
          </dgm:if>
          <dgm:if name="Name8" axis="ch" ptType="node" func="cnt" op="gte" val="5">
            <dgm:constrLst>
              <dgm:constr type="primFontSz" for="des" ptType="node" op="equ" val="65"/>
              <dgm:constr type="w" for="ch" forName="circle1" refType="w" fact="0.0667"/>
              <dgm:constr type="h" for="ch" forName="circle1" refType="w" refFor="ch" refForName="circle1"/>
              <dgm:constr type="ctrX" for="ch" forName="circle1" refType="w" fact="0.3"/>
              <dgm:constr type="ctrY" for="ch" forName="circle1" refType="h" fact="0.625"/>
              <dgm:constr type="w" for="ch" forName="text1" refType="w" fact="0.3"/>
              <dgm:constr type="h" for="ch" forName="text1" refType="h" fact="0.1324"/>
              <dgm:constr type="r" for="ch" forName="text1" refType="w"/>
              <dgm:constr type="ctrY" for="ch" forName="text1" refType="h" fact="0.13"/>
              <dgm:constr type="l" for="ch" forName="line1" refType="w" fact="0.625"/>
              <dgm:constr type="ctrY" for="ch" forName="line1" refType="ctrY" refFor="ch" refForName="text1"/>
              <dgm:constr type="w" for="ch" forName="line1" refType="w" fact="0.075"/>
              <dgm:constr type="h" for="ch" forName="line1"/>
              <dgm:constr type="l" for="ch" forName="d1" refType="w" fact="0.3"/>
              <dgm:constr type="b" for="ch" forName="d1" refType="h" fact="0.625"/>
              <dgm:constr type="w" for="ch" forName="d1" refType="w" fact="0.3245"/>
              <dgm:constr type="h" for="ch" forName="d1" refType="h" fact="0.495"/>
              <dgm:constr type="w" for="ch" forName="circle2" refType="w" fact="0.2"/>
              <dgm:constr type="h" for="ch" forName="circle2" refType="w" refFor="ch" refForName="circle2"/>
              <dgm:constr type="ctrX" for="ch" forName="circle2" refType="w" fact="0.3"/>
              <dgm:constr type="ctrY" for="ch" forName="circle2" refType="h" fact="0.625"/>
              <dgm:constr type="w" for="ch" forName="text2" refType="w" fact="0.3"/>
              <dgm:constr type="h" for="ch" forName="text2" refType="h" fact="0.1324"/>
              <dgm:constr type="r" for="ch" forName="text2" refType="w"/>
              <dgm:constr type="ctrY" for="ch" forName="text2" refType="h" fact="0.27"/>
              <dgm:constr type="l" for="ch" forName="line2" refType="w" fact="0.625"/>
              <dgm:constr type="ctrY" for="ch" forName="line2" refType="ctrY" refFor="ch" refForName="text2"/>
              <dgm:constr type="w" for="ch" forName="line2" refType="w" fact="0.075"/>
              <dgm:constr type="h" for="ch" forName="line2"/>
              <dgm:constr type="l" for="ch" forName="d2" refType="w" fact="0.3498"/>
              <dgm:constr type="b" for="ch" forName="d2" refType="h" fact="0.682"/>
              <dgm:constr type="w" for="ch" forName="d2" refType="w" fact="0.275"/>
              <dgm:constr type="h" for="ch" forName="d2" refType="h" fact="0.41215"/>
              <dgm:constr type="w" for="ch" forName="circle3" refType="w" fact="0.3334"/>
              <dgm:constr type="h" for="ch" forName="circle3" refType="w" refFor="ch" refForName="circle3"/>
              <dgm:constr type="ctrX" for="ch" forName="circle3" refType="ctrX" refFor="ch" refForName="circle1"/>
              <dgm:constr type="ctrY" for="ch" forName="circle3" refType="ctrY" refFor="ch" refForName="circle1"/>
              <dgm:constr type="w" for="ch" forName="text3" refType="w" fact="0.3"/>
              <dgm:constr type="h" for="ch" forName="text3" refType="h" fact="0.1324"/>
              <dgm:constr type="r" for="ch" forName="text3" refType="w"/>
              <dgm:constr type="ctrY" for="ch" forName="text3" refType="h" fact="0.41"/>
              <dgm:constr type="l" for="ch" forName="line3" refType="w" fact="0.625"/>
              <dgm:constr type="ctrY" for="ch" forName="line3" refType="ctrY" refFor="ch" refForName="text3"/>
              <dgm:constr type="w" for="ch" forName="line3" refType="w" fact="0.075"/>
              <dgm:constr type="h" for="ch" forName="line3"/>
              <dgm:constr type="l" for="ch" forName="d3" refType="w" fact="0.394"/>
              <dgm:constr type="b" for="ch" forName="d3" refType="h" fact="0.735"/>
              <dgm:constr type="w" for="ch" forName="d3" refType="w" fact="0.231"/>
              <dgm:constr type="h" for="ch" forName="d3" refType="h" fact="0.325"/>
              <dgm:constr type="w" for="ch" forName="circle4" refType="w" fact="0.4667"/>
              <dgm:constr type="h" for="ch" forName="circle4" refType="w" refFor="ch" refForName="circle4"/>
              <dgm:constr type="ctrX" for="ch" forName="circle4" refType="ctrX" refFor="ch" refForName="circle1"/>
              <dgm:constr type="ctrY" for="ch" forName="circle4" refType="ctrY" refFor="ch" refForName="circle1"/>
              <dgm:constr type="w" for="ch" forName="text4" refType="w" fact="0.3"/>
              <dgm:constr type="h" for="ch" forName="text4" refType="h" fact="0.1324"/>
              <dgm:constr type="r" for="ch" forName="text4" refType="w"/>
              <dgm:constr type="ctrY" for="ch" forName="text4" refType="h" fact="0.547"/>
              <dgm:constr type="l" for="ch" forName="line4" refType="w" fact="0.625"/>
              <dgm:constr type="ctrY" for="ch" forName="line4" refType="ctrY" refFor="ch" refForName="text4"/>
              <dgm:constr type="w" for="ch" forName="line4" refType="w" fact="0.075"/>
              <dgm:constr type="h" for="ch" forName="line4"/>
              <dgm:constr type="l" for="ch" forName="d4" refType="w" fact="0.446"/>
              <dgm:constr type="b" for="ch" forName="d4" refType="h" fact="0.795"/>
              <dgm:constr type="w" for="ch" forName="d4" refType="w" fact="0.179"/>
              <dgm:constr type="h" for="ch" forName="d4" refType="h" fact="0.248"/>
              <dgm:constr type="w" for="ch" forName="circle5" refType="w" fact="0.6"/>
              <dgm:constr type="h" for="ch" forName="circle5" refType="w" refFor="ch" refForName="circle5"/>
              <dgm:constr type="ctrX" for="ch" forName="circle5" refType="ctrX" refFor="ch" refForName="circle1"/>
              <dgm:constr type="ctrY" for="ch" forName="circle5" refType="ctrY" refFor="ch" refForName="circle1"/>
              <dgm:constr type="w" for="ch" forName="text5" refType="w" fact="0.3"/>
              <dgm:constr type="h" for="ch" forName="text5" refType="h" fact="0.1324"/>
              <dgm:constr type="r" for="ch" forName="text5" refType="w"/>
              <dgm:constr type="ctrY" for="ch" forName="text5" refType="h" fact="0.68"/>
              <dgm:constr type="l" for="ch" forName="line5" refType="w" fact="0.625"/>
              <dgm:constr type="ctrY" for="ch" forName="line5" refType="ctrY" refFor="ch" refForName="text5"/>
              <dgm:constr type="w" for="ch" forName="line5" refType="w" fact="0.075"/>
              <dgm:constr type="h" for="ch" forName="line5"/>
              <dgm:constr type="l" for="ch" forName="d5" refType="w" fact="0.495"/>
              <dgm:constr type="b" for="ch" forName="d5" refType="h" fact="0.855"/>
              <dgm:constr type="w" for="ch" forName="d5" refType="w" fact="0.13"/>
              <dgm:constr type="h" for="ch" forName="d5" refType="h" fact="0.175"/>
            </dgm:constrLst>
          </dgm:if>
          <dgm:else name="Name9"/>
        </dgm:choose>
      </dgm:if>
      <dgm:else name="Name10">
        <dgm:choose name="Name11">
          <dgm:if name="Name12" axis="ch" ptType="node" func="cnt" op="equ" val="0">
            <dgm:constrLst/>
          </dgm:if>
          <dgm:if name="Name13" axis="ch" ptType="node" func="cnt" op="equ" val="1">
            <dgm:constrLst>
              <dgm:constr type="primFontSz" for="des" ptType="node" op="equ" val="65"/>
              <dgm:constr type="w" for="ch" forName="circle1" refType="w" fact="0.6"/>
              <dgm:constr type="h" for="ch" forName="circle1" refType="w" refFor="ch" refForName="circle1"/>
              <dgm:constr type="ctrX" for="ch" forName="circle1" refType="w" fact="0.7"/>
              <dgm:constr type="ctrY" for="ch" forName="circle1" refType="h" fact="0.625"/>
              <dgm:constr type="w" for="ch" forName="text1" refType="w" fact="0.3"/>
              <dgm:constr type="h" for="ch" forName="text1" refType="h" fact="0.3125"/>
              <dgm:constr type="l" for="ch" forName="text1"/>
              <dgm:constr type="t" for="ch" forName="text1"/>
              <dgm:constr type="l" for="ch" forName="line1" refType="r" refFor="ch" refForName="text1"/>
              <dgm:constr type="ctrY" for="ch" forName="line1" refType="ctrY" refFor="ch" refForName="text1"/>
              <dgm:constr type="r" for="ch" forName="line1" refType="w" fact="0.375"/>
              <dgm:constr type="h" for="ch" forName="line1"/>
              <dgm:constr type="r" for="ch" forName="d1" refType="w" fact="0.7"/>
              <dgm:constr type="b" for="ch" forName="d1" refType="h" fact="0.625"/>
              <dgm:constr type="w" for="ch" forName="d1" refType="w" fact="0.32475"/>
              <dgm:constr type="h" for="ch" forName="d1" refType="h" fact="0.469"/>
            </dgm:constrLst>
          </dgm:if>
          <dgm:if name="Name14" axis="ch" ptType="node" func="cnt" op="equ" val="2">
            <dgm:constrLst>
              <dgm:constr type="primFontSz" for="des" ptType="node" op="equ" val="65"/>
              <dgm:constr type="w" for="ch" forName="circle1" refType="w" fact="0.2"/>
              <dgm:constr type="h" for="ch" forName="circle1" refType="w" refFor="ch" refForName="circle1"/>
              <dgm:constr type="ctrX" for="ch" forName="circle1" refType="w" fact="0.7"/>
              <dgm:constr type="ctrY" for="ch" forName="circle1" refType="h" fact="0.625"/>
              <dgm:constr type="w" for="ch" forName="text1" refType="w" fact="0.3"/>
              <dgm:constr type="h" for="ch" forName="text1" refType="h" fact="0.3125"/>
              <dgm:constr type="l" for="ch" forName="text1"/>
              <dgm:constr type="t" for="ch" forName="text1"/>
              <dgm:constr type="l" for="ch" forName="line1" refType="r" refFor="ch" refForName="text1"/>
              <dgm:constr type="ctrY" for="ch" forName="line1" refType="ctrY" refFor="ch" refForName="text1"/>
              <dgm:constr type="r" for="ch" forName="line1" refType="w" fact="0.375"/>
              <dgm:constr type="h" for="ch" forName="line1"/>
              <dgm:constr type="r" for="ch" forName="d1" refType="w" fact="0.7"/>
              <dgm:constr type="b" for="ch" forName="d1" refType="h" fact="0.625"/>
              <dgm:constr type="w" for="ch" forName="d1" refType="w" fact="0.32475"/>
              <dgm:constr type="h" for="ch" forName="d1" refType="h" fact="0.469"/>
              <dgm:constr type="w" for="ch" forName="circle2" refType="w" fact="0.6"/>
              <dgm:constr type="h" for="ch" forName="circle2" refType="w" refFor="ch" refForName="circle2"/>
              <dgm:constr type="ctrX" for="ch" forName="circle2" refType="w" fact="0.7"/>
              <dgm:constr type="ctrY" for="ch" forName="circle2" refType="h" fact="0.625"/>
              <dgm:constr type="w" for="ch" forName="text2" refType="w" fact="0.3"/>
              <dgm:constr type="h" for="ch" forName="text2" refType="h" fact="0.3125"/>
              <dgm:constr type="l" for="ch" forName="text2"/>
              <dgm:constr type="t" for="ch" forName="text2" refType="b" refFor="ch" refForName="text1"/>
              <dgm:constr type="l" for="ch" forName="line2" refType="r" refFor="ch" refForName="text2"/>
              <dgm:constr type="ctrY" for="ch" forName="line2" refType="ctrY" refFor="ch" refForName="text2"/>
              <dgm:constr type="r" for="ch" forName="line2" refType="w" fact="0.375"/>
              <dgm:constr type="h" for="ch" forName="line2"/>
              <dgm:constr type="r" for="ch" forName="d2" refType="w" fact="0.55675"/>
              <dgm:constr type="b" for="ch" forName="d2" refType="h" fact="0.7975"/>
              <dgm:constr type="w" for="ch" forName="d2" refType="w" fact="0.1815"/>
              <dgm:constr type="h" for="ch" forName="d2" refType="h" fact="0.3283"/>
            </dgm:constrLst>
          </dgm:if>
          <dgm:if name="Name15" axis="ch" ptType="node" func="cnt" op="equ" val="3">
            <dgm:constrLst>
              <dgm:constr type="primFontSz" for="des" ptType="node" op="equ" val="65"/>
              <dgm:constr type="w" for="ch" forName="circle1" refType="w" fact="0.12"/>
              <dgm:constr type="h" for="ch" forName="circle1" refType="w" refFor="ch" refForName="circle1"/>
              <dgm:constr type="ctrX" for="ch" forName="circle1" refType="w" fact="0.7"/>
              <dgm:constr type="ctrY" for="ch" forName="circle1" refType="h" fact="0.625"/>
              <dgm:constr type="w" for="ch" forName="text1" refType="w" fact="0.3"/>
              <dgm:constr type="h" for="ch" forName="text1" refType="h" fact="0.21875"/>
              <dgm:constr type="l" for="ch" forName="text1"/>
              <dgm:constr type="t" for="ch" forName="text1"/>
              <dgm:constr type="l" for="ch" forName="line1" refType="r" refFor="ch" refForName="text1"/>
              <dgm:constr type="ctrY" for="ch" forName="line1" refType="ctrY" refFor="ch" refForName="text1"/>
              <dgm:constr type="r" for="ch" forName="line1" refType="w" fact="0.375"/>
              <dgm:constr type="h" for="ch" forName="line1"/>
              <dgm:constr type="r" for="ch" forName="d1" refType="w" fact="0.7"/>
              <dgm:constr type="b" for="ch" forName="d1" refType="h" fact="0.625"/>
              <dgm:constr type="w" for="ch" forName="d1" refType="w" fact="0.3247"/>
              <dgm:constr type="h" for="ch" forName="d1" refType="h" fact="0.5155"/>
              <dgm:constr type="w" for="ch" forName="circle2" refType="w" fact="0.36"/>
              <dgm:constr type="h" for="ch" forName="circle2" refType="w" refFor="ch" refForName="circle2"/>
              <dgm:constr type="ctrX" for="ch" forName="circle2" refType="w" fact="0.7"/>
              <dgm:constr type="ctrY" for="ch" forName="circle2" refType="h" fact="0.625"/>
              <dgm:constr type="w" for="ch" forName="text2" refType="w" fact="0.3"/>
              <dgm:constr type="h" for="ch" forName="text2" refType="h" fact="0.21875"/>
              <dgm:constr type="l" for="ch" forName="text2"/>
              <dgm:constr type="t" for="ch" forName="text2" refType="b" refFor="ch" refForName="text1"/>
              <dgm:constr type="l" for="ch" forName="line2" refType="r" refFor="ch" refForName="text2"/>
              <dgm:constr type="ctrY" for="ch" forName="line2" refType="ctrY" refFor="ch" refForName="text2"/>
              <dgm:constr type="r" for="ch" forName="line2" refType="w" fact="0.375"/>
              <dgm:constr type="h" for="ch" forName="line2"/>
              <dgm:constr type="r" for="ch" forName="d2" refType="w" fact="0.614"/>
              <dgm:constr type="b" for="ch" forName="d2" refType="h" fact="0.72969"/>
              <dgm:constr type="w" for="ch" forName="d2" refType="w" fact="0.2387"/>
              <dgm:constr type="h" for="ch" forName="d2" refType="h" fact="0.4017"/>
              <dgm:constr type="w" for="ch" forName="circle3" refType="w" fact="0.6"/>
              <dgm:constr type="h" for="ch" forName="circle3" refType="w" refFor="ch" refForName="circle3"/>
              <dgm:constr type="ctrX" for="ch" forName="circle3" refType="ctrX" refFor="ch" refForName="circle1"/>
              <dgm:constr type="ctrY" for="ch" forName="circle3" refType="ctrY" refFor="ch" refForName="circle1"/>
              <dgm:constr type="w" for="ch" forName="text3" refType="w" fact="0.3"/>
              <dgm:constr type="h" for="ch" forName="text3" refType="h" fact="0.21875"/>
              <dgm:constr type="l" for="ch" forName="text3"/>
              <dgm:constr type="t" for="ch" forName="text3" refType="b" refFor="ch" refForName="text2"/>
              <dgm:constr type="l" for="ch" forName="line3" refType="r" refFor="ch" refForName="text3"/>
              <dgm:constr type="ctrY" for="ch" forName="line3" refType="ctrY" refFor="ch" refForName="text3"/>
              <dgm:constr type="r" for="ch" forName="line3" refType="w" fact="0.375"/>
              <dgm:constr type="h" for="ch" forName="line3"/>
              <dgm:constr type="r" for="ch" forName="d3" refType="w" fact="0.52825"/>
              <dgm:constr type="b" for="ch" forName="d3" refType="h" fact="0.83375"/>
              <dgm:constr type="w" for="ch" forName="d3" refType="w" fact="0.1527"/>
              <dgm:constr type="h" for="ch" forName="d3" refType="h" fact="0.287"/>
            </dgm:constrLst>
          </dgm:if>
          <dgm:if name="Name16" axis="ch" ptType="node" func="cnt" op="equ" val="4">
            <dgm:constrLst>
              <dgm:constr type="primFontSz" for="des" ptType="node" op="equ" val="65"/>
              <dgm:constr type="w" for="ch" forName="circle1" refType="w" fact="0.0857"/>
              <dgm:constr type="h" for="ch" forName="circle1" refType="w" refFor="ch" refForName="circle1"/>
              <dgm:constr type="ctrX" for="ch" forName="circle1" refType="w" fact="0.7"/>
              <dgm:constr type="ctrY" for="ch" forName="circle1" refType="h" fact="0.625"/>
              <dgm:constr type="w" for="ch" forName="text1" refType="w" fact="0.3"/>
              <dgm:constr type="h" for="ch" forName="text1" refType="h" fact="0.17938"/>
              <dgm:constr type="l" for="ch" forName="text1"/>
              <dgm:constr type="t" for="ch" forName="text1"/>
              <dgm:constr type="l" for="ch" forName="line1" refType="r" refFor="ch" refForName="text1"/>
              <dgm:constr type="ctrY" for="ch" forName="line1" refType="ctrY" refFor="ch" refForName="text1"/>
              <dgm:constr type="r" for="ch" forName="line1" refType="w" fact="0.375"/>
              <dgm:constr type="h" for="ch" forName="line1"/>
              <dgm:constr type="r" for="ch" forName="d1" refType="w" fact="0.705"/>
              <dgm:constr type="b" for="ch" forName="d1" refType="h" fact="0.62"/>
              <dgm:constr type="w" for="ch" forName="d1" refType="w" fact="0.33"/>
              <dgm:constr type="h" for="ch" forName="d1" refType="h" fact="0.53"/>
              <dgm:constr type="w" for="ch" forName="circle2" refType="w" fact="0.2571"/>
              <dgm:constr type="h" for="ch" forName="circle2" refType="w" refFor="ch" refForName="circle2"/>
              <dgm:constr type="ctrX" for="ch" forName="circle2" refType="w" fact="0.7"/>
              <dgm:constr type="ctrY" for="ch" forName="circle2" refType="h" fact="0.625"/>
              <dgm:constr type="w" for="ch" forName="text2" refType="w" fact="0.3"/>
              <dgm:constr type="h" for="ch" forName="text2" refType="h" fact="0.17938"/>
              <dgm:constr type="l" for="ch" forName="text2"/>
              <dgm:constr type="t" for="ch" forName="text2" refType="b" refFor="ch" refForName="text1"/>
              <dgm:constr type="l" for="ch" forName="line2" refType="r" refFor="ch" refForName="text2"/>
              <dgm:constr type="ctrY" for="ch" forName="line2" refType="ctrY" refFor="ch" refForName="text2"/>
              <dgm:constr type="r" for="ch" forName="line2" refType="w" fact="0.375"/>
              <dgm:constr type="h" for="ch" forName="line2"/>
              <dgm:constr type="r" for="ch" forName="d2" refType="w" fact="0.63375"/>
              <dgm:constr type="b" for="ch" forName="d2" refType="h" fact="0.70438"/>
              <dgm:constr type="w" for="ch" forName="d2" refType="w" fact="0.2585"/>
              <dgm:constr type="h" for="ch" forName="d2" refType="h" fact="0.43525"/>
              <dgm:constr type="w" for="ch" forName="circle3" refType="w" fact="0.4285"/>
              <dgm:constr type="h" for="ch" forName="circle3" refType="w" refFor="ch" refForName="circle3"/>
              <dgm:constr type="ctrX" for="ch" forName="circle3" refType="ctrX" refFor="ch" refForName="circle1"/>
              <dgm:constr type="ctrY" for="ch" forName="circle3" refType="ctrY" refFor="ch" refForName="circle1"/>
              <dgm:constr type="w" for="ch" forName="text3" refType="w" fact="0.3"/>
              <dgm:constr type="h" for="ch" forName="text3" refType="h" fact="0.17938"/>
              <dgm:constr type="l" for="ch" forName="text3"/>
              <dgm:constr type="t" for="ch" forName="text3" refType="b" refFor="ch" refForName="text2"/>
              <dgm:constr type="l" for="ch" forName="line3" refType="r" refFor="ch" refForName="text3"/>
              <dgm:constr type="ctrY" for="ch" forName="line3" refType="ctrY" refFor="ch" refForName="text3"/>
              <dgm:constr type="r" for="ch" forName="line3" refType="w" fact="0.375"/>
              <dgm:constr type="h" for="ch" forName="line3"/>
              <dgm:constr type="r" for="ch" forName="d3" refType="w" fact="0.5745"/>
              <dgm:constr type="b" for="ch" forName="d3" refType="h" fact="0.78031"/>
              <dgm:constr type="w" for="ch" forName="d3" refType="w" fact="0.1995"/>
              <dgm:constr type="h" for="ch" forName="d3" refType="h" fact="0.332"/>
              <dgm:constr type="w" for="ch" forName="circle4" refType="w" fact="0.6"/>
              <dgm:constr type="h" for="ch" forName="circle4" refType="w" refFor="ch" refForName="circle4"/>
              <dgm:constr type="ctrX" for="ch" forName="circle4" refType="ctrX" refFor="ch" refForName="circle1"/>
              <dgm:constr type="ctrY" for="ch" forName="circle4" refType="ctrY" refFor="ch" refForName="circle1"/>
              <dgm:constr type="w" for="ch" forName="text4" refType="w" fact="0.3"/>
              <dgm:constr type="h" for="ch" forName="text4" refType="h" fact="0.17938"/>
              <dgm:constr type="l" for="ch" forName="text4"/>
              <dgm:constr type="t" for="ch" forName="text4" refType="b" refFor="ch" refForName="text3"/>
              <dgm:constr type="l" for="ch" forName="line4" refType="r" refFor="ch" refForName="text4"/>
              <dgm:constr type="ctrY" for="ch" forName="line4" refType="ctrY" refFor="ch" refForName="text4"/>
              <dgm:constr type="r" for="ch" forName="line4" refType="w" fact="0.375"/>
              <dgm:constr type="h" for="ch" forName="line4"/>
              <dgm:constr type="r" for="ch" forName="d4" refType="w" fact="0.51475"/>
              <dgm:constr type="b" for="ch" forName="d4" refType="h" fact="0.85594"/>
              <dgm:constr type="w" for="ch" forName="d4" refType="w" fact="0.1394"/>
              <dgm:constr type="h" for="ch" forName="d4" refType="h" fact="0.2282"/>
            </dgm:constrLst>
          </dgm:if>
          <dgm:if name="Name17" axis="ch" ptType="node" func="cnt" op="gte" val="5">
            <dgm:constrLst>
              <dgm:constr type="primFontSz" for="des" ptType="node" op="equ" val="65"/>
              <dgm:constr type="w" for="ch" forName="circle1" refType="w" fact="0.0667"/>
              <dgm:constr type="h" for="ch" forName="circle1" refType="w" refFor="ch" refForName="circle1"/>
              <dgm:constr type="ctrX" for="ch" forName="circle1" refType="w" fact="0.7"/>
              <dgm:constr type="ctrY" for="ch" forName="circle1" refType="h" fact="0.625"/>
              <dgm:constr type="w" for="ch" forName="text1" refType="w" fact="0.3"/>
              <dgm:constr type="h" for="ch" forName="text1" refType="h" fact="0.1324"/>
              <dgm:constr type="l" for="ch" forName="text1"/>
              <dgm:constr type="ctrY" for="ch" forName="text1" refType="h" fact="0.13"/>
              <dgm:constr type="l" for="ch" forName="line1" refType="r" refFor="ch" refForName="text1"/>
              <dgm:constr type="ctrY" for="ch" forName="line1" refType="ctrY" refFor="ch" refForName="text1"/>
              <dgm:constr type="r" for="ch" forName="line1" refType="w" fact="0.375"/>
              <dgm:constr type="h" for="ch" forName="line1"/>
              <dgm:constr type="r" for="ch" forName="d1" refType="w" fact="0.7"/>
              <dgm:constr type="b" for="ch" forName="d1" refType="h" fact="0.625"/>
              <dgm:constr type="w" for="ch" forName="d1" refType="w" fact="0.3245"/>
              <dgm:constr type="h" for="ch" forName="d1" refType="h" fact="0.495"/>
              <dgm:constr type="w" for="ch" forName="circle2" refType="w" fact="0.2"/>
              <dgm:constr type="h" for="ch" forName="circle2" refType="w" refFor="ch" refForName="circle2"/>
              <dgm:constr type="ctrX" for="ch" forName="circle2" refType="w" fact="0.7"/>
              <dgm:constr type="ctrY" for="ch" forName="circle2" refType="h" fact="0.625"/>
              <dgm:constr type="w" for="ch" forName="text2" refType="w" fact="0.3"/>
              <dgm:constr type="h" for="ch" forName="text2" refType="h" fact="0.1324"/>
              <dgm:constr type="l" for="ch" forName="text2"/>
              <dgm:constr type="ctrY" for="ch" forName="text2" refType="h" fact="0.27"/>
              <dgm:constr type="l" for="ch" forName="line2" refType="r" refFor="ch" refForName="text2"/>
              <dgm:constr type="ctrY" for="ch" forName="line2" refType="ctrY" refFor="ch" refForName="text2"/>
              <dgm:constr type="r" for="ch" forName="line2" refType="w" fact="0.375"/>
              <dgm:constr type="h" for="ch" forName="line2"/>
              <dgm:constr type="r" for="ch" forName="d2" refType="w" fact="0.6502"/>
              <dgm:constr type="b" for="ch" forName="d2" refType="h" fact="0.682"/>
              <dgm:constr type="w" for="ch" forName="d2" refType="w" fact="0.275"/>
              <dgm:constr type="h" for="ch" forName="d2" refType="h" fact="0.41215"/>
              <dgm:constr type="w" for="ch" forName="circle3" refType="w" fact="0.3334"/>
              <dgm:constr type="h" for="ch" forName="circle3" refType="w" refFor="ch" refForName="circle3"/>
              <dgm:constr type="ctrX" for="ch" forName="circle3" refType="ctrX" refFor="ch" refForName="circle1"/>
              <dgm:constr type="ctrY" for="ch" forName="circle3" refType="ctrY" refFor="ch" refForName="circle1"/>
              <dgm:constr type="w" for="ch" forName="text3" refType="w" fact="0.3"/>
              <dgm:constr type="h" for="ch" forName="text3" refType="h" fact="0.1324"/>
              <dgm:constr type="l" for="ch" forName="text3"/>
              <dgm:constr type="ctrY" for="ch" forName="text3" refType="h" fact="0.41"/>
              <dgm:constr type="l" for="ch" forName="line3" refType="r" refFor="ch" refForName="text3"/>
              <dgm:constr type="ctrY" for="ch" forName="line3" refType="ctrY" refFor="ch" refForName="text3"/>
              <dgm:constr type="r" for="ch" forName="line3" refType="w" fact="0.375"/>
              <dgm:constr type="h" for="ch" forName="line3"/>
              <dgm:constr type="r" for="ch" forName="d3" refType="w" fact="0.606"/>
              <dgm:constr type="b" for="ch" forName="d3" refType="h" fact="0.735"/>
              <dgm:constr type="w" for="ch" forName="d3" refType="w" fact="0.231"/>
              <dgm:constr type="h" for="ch" forName="d3" refType="h" fact="0.325"/>
              <dgm:constr type="w" for="ch" forName="circle4" refType="w" fact="0.4667"/>
              <dgm:constr type="h" for="ch" forName="circle4" refType="w" refFor="ch" refForName="circle4"/>
              <dgm:constr type="ctrX" for="ch" forName="circle4" refType="ctrX" refFor="ch" refForName="circle1"/>
              <dgm:constr type="ctrY" for="ch" forName="circle4" refType="ctrY" refFor="ch" refForName="circle1"/>
              <dgm:constr type="w" for="ch" forName="text4" refType="w" fact="0.3"/>
              <dgm:constr type="h" for="ch" forName="text4" refType="h" fact="0.1324"/>
              <dgm:constr type="l" for="ch" forName="text4"/>
              <dgm:constr type="ctrY" for="ch" forName="text4" refType="h" fact="0.547"/>
              <dgm:constr type="l" for="ch" forName="line4" refType="r" refFor="ch" refForName="text4"/>
              <dgm:constr type="ctrY" for="ch" forName="line4" refType="ctrY" refFor="ch" refForName="text4"/>
              <dgm:constr type="r" for="ch" forName="line4" refType="w" fact="0.375"/>
              <dgm:constr type="h" for="ch" forName="line4"/>
              <dgm:constr type="r" for="ch" forName="d4" refType="w" fact="0.554"/>
              <dgm:constr type="b" for="ch" forName="d4" refType="h" fact="0.795"/>
              <dgm:constr type="w" for="ch" forName="d4" refType="w" fact="0.179"/>
              <dgm:constr type="h" for="ch" forName="d4" refType="h" fact="0.248"/>
              <dgm:constr type="w" for="ch" forName="circle5" refType="w" fact="0.6"/>
              <dgm:constr type="h" for="ch" forName="circle5" refType="w" refFor="ch" refForName="circle5"/>
              <dgm:constr type="ctrX" for="ch" forName="circle5" refType="ctrX" refFor="ch" refForName="circle1"/>
              <dgm:constr type="ctrY" for="ch" forName="circle5" refType="ctrY" refFor="ch" refForName="circle1"/>
              <dgm:constr type="w" for="ch" forName="text5" refType="w" fact="0.3"/>
              <dgm:constr type="h" for="ch" forName="text5" refType="h" fact="0.1324"/>
              <dgm:constr type="l" for="ch" forName="text5"/>
              <dgm:constr type="ctrY" for="ch" forName="text5" refType="h" fact="0.68"/>
              <dgm:constr type="l" for="ch" forName="line5" refType="r" refFor="ch" refForName="text5"/>
              <dgm:constr type="ctrY" for="ch" forName="line5" refType="ctrY" refFor="ch" refForName="text5"/>
              <dgm:constr type="r" for="ch" forName="line5" refType="w" fact="0.375"/>
              <dgm:constr type="h" for="ch" forName="line5"/>
              <dgm:constr type="r" for="ch" forName="d5" refType="w" fact="0.505"/>
              <dgm:constr type="b" for="ch" forName="d5" refType="h" fact="0.855"/>
              <dgm:constr type="w" for="ch" forName="d5" refType="w" fact="0.13"/>
              <dgm:constr type="h" for="ch" forName="d5" refType="h" fact="0.175"/>
            </dgm:constrLst>
          </dgm:if>
          <dgm:else name="Name18"/>
        </dgm:choose>
      </dgm:else>
    </dgm:choose>
    <dgm:ruleLst/>
    <dgm:forEach name="Name19" axis="ch" ptType="node" cnt="1">
      <dgm:layoutNode name="circle1" styleLbl="l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text1" styleLbl="revTx">
        <dgm:varLst>
          <dgm:bulletEnabled val="1"/>
        </dgm:varLst>
        <dgm:choose name="Name20">
          <dgm:if name="Name21" func="var" arg="dir" op="equ" val="norm">
            <dgm:choose name="Name22">
              <dgm:if name="Name23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24">
                <dgm:alg type="tx">
                  <dgm:param type="parTxLTRAlign" val="l"/>
                  <dgm:param type="parTxRTLAlign" val="l"/>
                </dgm:alg>
              </dgm:else>
            </dgm:choose>
          </dgm:if>
          <dgm:else name="Name25">
            <dgm:choose name="Name26">
              <dgm:if name="Name27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28">
                <dgm:alg type="tx">
                  <dgm:param type="parTxLTRAlign" val="r"/>
                  <dgm:param type="parTxRTLAlign" val="r"/>
                </dgm:alg>
              </dgm:else>
            </dgm:choose>
          </dgm:else>
        </dgm:choose>
        <dgm:shape xmlns:r="http://schemas.openxmlformats.org/officeDocument/2006/relationships" type="rect" r:blip="">
          <dgm:adjLst/>
        </dgm:shape>
        <dgm:presOf axis="desOrSelf" ptType="node"/>
        <dgm:choose name="Name29">
          <dgm:if name="Name30" func="var" arg="dir" op="equ" val="norm">
            <dgm:constrLst>
              <dgm:constr type="tMarg" refType="primFontSz" fact="0.1"/>
              <dgm:constr type="bMarg" refType="primFontSz" fact="0.1"/>
              <dgm:constr type="rMarg" refType="primFontSz" fact="0.1"/>
            </dgm:constrLst>
          </dgm:if>
          <dgm:else name="Name31">
            <dgm:constrLst>
              <dgm:constr type="tMarg" refType="primFontSz" fact="0.1"/>
              <dgm:constr type="bMarg" refType="primFontSz" fact="0.1"/>
              <dgm:constr type="lMarg" refType="primFontSz" fact="0.1"/>
            </dgm:constrLst>
          </dgm:else>
        </dgm:choose>
        <dgm:ruleLst>
          <dgm:rule type="primFontSz" val="5" fact="NaN" max="NaN"/>
        </dgm:ruleLst>
      </dgm:layoutNode>
      <dgm:layoutNode name="line1" styleLbl="callout">
        <dgm:alg type="sp"/>
        <dgm:shape xmlns:r="http://schemas.openxmlformats.org/officeDocument/2006/relationships" type="line" r:blip="">
          <dgm:adjLst/>
        </dgm:shape>
        <dgm:presOf/>
        <dgm:constrLst/>
        <dgm:ruleLst/>
      </dgm:layoutNode>
      <dgm:layoutNode name="d1" styleLbl="callout">
        <dgm:alg type="sp"/>
        <dgm:choose name="Name32">
          <dgm:if name="Name33" func="var" arg="dir" op="equ" val="norm">
            <dgm:shape xmlns:r="http://schemas.openxmlformats.org/officeDocument/2006/relationships" rot="90" type="line" r:blip="">
              <dgm:adjLst/>
            </dgm:shape>
          </dgm:if>
          <dgm:else name="Name34">
            <dgm:shape xmlns:r="http://schemas.openxmlformats.org/officeDocument/2006/relationships" rot="180" type="line" r:blip="">
              <dgm:adjLst/>
            </dgm:shape>
          </dgm:else>
        </dgm:choose>
        <dgm:presOf/>
        <dgm:constrLst/>
        <dgm:ruleLst/>
      </dgm:layoutNode>
    </dgm:forEach>
    <dgm:forEach name="Name35" axis="ch" ptType="node" st="2" cnt="1">
      <dgm:layoutNode name="circle2" styleLbl="lnNode1">
        <dgm:alg type="sp"/>
        <dgm:shape xmlns:r="http://schemas.openxmlformats.org/officeDocument/2006/relationships" type="ellipse" r:blip="" zOrderOff="-5">
          <dgm:adjLst/>
        </dgm:shape>
        <dgm:presOf/>
        <dgm:constrLst/>
        <dgm:ruleLst/>
      </dgm:layoutNode>
      <dgm:layoutNode name="text2" styleLbl="revTx">
        <dgm:varLst>
          <dgm:bulletEnabled val="1"/>
        </dgm:varLst>
        <dgm:choose name="Name36">
          <dgm:if name="Name37" func="var" arg="dir" op="equ" val="norm">
            <dgm:choose name="Name38">
              <dgm:if name="Name39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40">
                <dgm:alg type="tx">
                  <dgm:param type="parTxLTRAlign" val="l"/>
                  <dgm:param type="parTxRTLAlign" val="l"/>
                </dgm:alg>
              </dgm:else>
            </dgm:choose>
          </dgm:if>
          <dgm:else name="Name41">
            <dgm:choose name="Name42">
              <dgm:if name="Name43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44">
                <dgm:alg type="tx">
                  <dgm:param type="parTxLTRAlign" val="r"/>
                  <dgm:param type="parTxRTLAlign" val="r"/>
                </dgm:alg>
              </dgm:else>
            </dgm:choose>
          </dgm:else>
        </dgm:choose>
        <dgm:shape xmlns:r="http://schemas.openxmlformats.org/officeDocument/2006/relationships" type="rect" r:blip="">
          <dgm:adjLst/>
        </dgm:shape>
        <dgm:presOf axis="desOrSelf" ptType="node"/>
        <dgm:choose name="Name45">
          <dgm:if name="Name46" func="var" arg="dir" op="equ" val="norm">
            <dgm:constrLst>
              <dgm:constr type="tMarg" refType="primFontSz" fact="0.1"/>
              <dgm:constr type="bMarg" refType="primFontSz" fact="0.1"/>
              <dgm:constr type="rMarg" refType="primFontSz" fact="0.1"/>
            </dgm:constrLst>
          </dgm:if>
          <dgm:else name="Name47">
            <dgm:constrLst>
              <dgm:constr type="tMarg" refType="primFontSz" fact="0.1"/>
              <dgm:constr type="bMarg" refType="primFontSz" fact="0.1"/>
              <dgm:constr type="lMarg" refType="primFontSz" fact="0.1"/>
            </dgm:constrLst>
          </dgm:else>
        </dgm:choose>
        <dgm:ruleLst>
          <dgm:rule type="primFontSz" val="5" fact="NaN" max="NaN"/>
        </dgm:ruleLst>
      </dgm:layoutNode>
      <dgm:layoutNode name="line2" styleLbl="callout">
        <dgm:alg type="sp"/>
        <dgm:shape xmlns:r="http://schemas.openxmlformats.org/officeDocument/2006/relationships" type="line" r:blip="">
          <dgm:adjLst/>
        </dgm:shape>
        <dgm:presOf/>
        <dgm:constrLst/>
        <dgm:ruleLst/>
      </dgm:layoutNode>
      <dgm:layoutNode name="d2" styleLbl="callout">
        <dgm:alg type="sp"/>
        <dgm:choose name="Name48">
          <dgm:if name="Name49" func="var" arg="dir" op="equ" val="norm">
            <dgm:shape xmlns:r="http://schemas.openxmlformats.org/officeDocument/2006/relationships" rot="90" type="line" r:blip="">
              <dgm:adjLst/>
            </dgm:shape>
          </dgm:if>
          <dgm:else name="Name50">
            <dgm:shape xmlns:r="http://schemas.openxmlformats.org/officeDocument/2006/relationships" rot="180" type="line" r:blip="">
              <dgm:adjLst/>
            </dgm:shape>
          </dgm:else>
        </dgm:choose>
        <dgm:presOf/>
        <dgm:constrLst/>
        <dgm:ruleLst/>
      </dgm:layoutNode>
    </dgm:forEach>
    <dgm:forEach name="Name51" axis="ch" ptType="node" st="3" cnt="1">
      <dgm:layoutNode name="circle3" styleLbl="lnNode1">
        <dgm:alg type="sp"/>
        <dgm:shape xmlns:r="http://schemas.openxmlformats.org/officeDocument/2006/relationships" type="ellipse" r:blip="" zOrderOff="-10">
          <dgm:adjLst/>
        </dgm:shape>
        <dgm:presOf/>
        <dgm:constrLst/>
        <dgm:ruleLst/>
      </dgm:layoutNode>
      <dgm:layoutNode name="text3" styleLbl="revTx">
        <dgm:varLst>
          <dgm:bulletEnabled val="1"/>
        </dgm:varLst>
        <dgm:choose name="Name52">
          <dgm:if name="Name53" func="var" arg="dir" op="equ" val="norm">
            <dgm:choose name="Name54">
              <dgm:if name="Name55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56">
                <dgm:alg type="tx">
                  <dgm:param type="parTxLTRAlign" val="l"/>
                  <dgm:param type="parTxRTLAlign" val="l"/>
                </dgm:alg>
              </dgm:else>
            </dgm:choose>
          </dgm:if>
          <dgm:else name="Name57">
            <dgm:choose name="Name58">
              <dgm:if name="Name59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60">
                <dgm:alg type="tx">
                  <dgm:param type="parTxLTRAlign" val="r"/>
                  <dgm:param type="parTxRTLAlign" val="r"/>
                </dgm:alg>
              </dgm:else>
            </dgm:choose>
          </dgm:else>
        </dgm:choose>
        <dgm:shape xmlns:r="http://schemas.openxmlformats.org/officeDocument/2006/relationships" type="rect" r:blip="">
          <dgm:adjLst/>
        </dgm:shape>
        <dgm:presOf axis="desOrSelf" ptType="node"/>
        <dgm:choose name="Name61">
          <dgm:if name="Name62" func="var" arg="dir" op="equ" val="norm">
            <dgm:constrLst>
              <dgm:constr type="tMarg" refType="primFontSz" fact="0.1"/>
              <dgm:constr type="bMarg" refType="primFontSz" fact="0.1"/>
              <dgm:constr type="rMarg" refType="primFontSz" fact="0.1"/>
            </dgm:constrLst>
          </dgm:if>
          <dgm:else name="Name63">
            <dgm:constrLst>
              <dgm:constr type="tMarg" refType="primFontSz" fact="0.1"/>
              <dgm:constr type="bMarg" refType="primFontSz" fact="0.1"/>
              <dgm:constr type="lMarg" refType="primFontSz" fact="0.1"/>
            </dgm:constrLst>
          </dgm:else>
        </dgm:choose>
        <dgm:ruleLst>
          <dgm:rule type="primFontSz" val="5" fact="NaN" max="NaN"/>
        </dgm:ruleLst>
      </dgm:layoutNode>
      <dgm:layoutNode name="line3" styleLbl="callout">
        <dgm:alg type="sp"/>
        <dgm:shape xmlns:r="http://schemas.openxmlformats.org/officeDocument/2006/relationships" type="line" r:blip="">
          <dgm:adjLst/>
        </dgm:shape>
        <dgm:presOf/>
        <dgm:constrLst/>
        <dgm:ruleLst/>
      </dgm:layoutNode>
      <dgm:layoutNode name="d3" styleLbl="callout">
        <dgm:alg type="sp"/>
        <dgm:choose name="Name64">
          <dgm:if name="Name65" func="var" arg="dir" op="equ" val="norm">
            <dgm:shape xmlns:r="http://schemas.openxmlformats.org/officeDocument/2006/relationships" rot="90" type="line" r:blip="">
              <dgm:adjLst/>
            </dgm:shape>
          </dgm:if>
          <dgm:else name="Name66">
            <dgm:shape xmlns:r="http://schemas.openxmlformats.org/officeDocument/2006/relationships" rot="180" type="line" r:blip="">
              <dgm:adjLst/>
            </dgm:shape>
          </dgm:else>
        </dgm:choose>
        <dgm:presOf/>
        <dgm:constrLst/>
        <dgm:ruleLst/>
      </dgm:layoutNode>
    </dgm:forEach>
    <dgm:forEach name="Name67" axis="ch" ptType="node" st="4" cnt="1">
      <dgm:layoutNode name="circle4" styleLbl="lnNode1">
        <dgm:alg type="sp"/>
        <dgm:shape xmlns:r="http://schemas.openxmlformats.org/officeDocument/2006/relationships" type="ellipse" r:blip="" zOrderOff="-15">
          <dgm:adjLst/>
        </dgm:shape>
        <dgm:presOf/>
        <dgm:constrLst/>
        <dgm:ruleLst/>
      </dgm:layoutNode>
      <dgm:layoutNode name="text4" styleLbl="revTx">
        <dgm:varLst>
          <dgm:bulletEnabled val="1"/>
        </dgm:varLst>
        <dgm:choose name="Name68">
          <dgm:if name="Name69" func="var" arg="dir" op="equ" val="norm">
            <dgm:choose name="Name70">
              <dgm:if name="Name71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72">
                <dgm:alg type="tx">
                  <dgm:param type="parTxLTRAlign" val="l"/>
                  <dgm:param type="parTxRTLAlign" val="l"/>
                </dgm:alg>
              </dgm:else>
            </dgm:choose>
          </dgm:if>
          <dgm:else name="Name73">
            <dgm:choose name="Name74">
              <dgm:if name="Name75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76">
                <dgm:alg type="tx">
                  <dgm:param type="parTxLTRAlign" val="r"/>
                  <dgm:param type="parTxRTLAlign" val="r"/>
                </dgm:alg>
              </dgm:else>
            </dgm:choose>
          </dgm:else>
        </dgm:choose>
        <dgm:shape xmlns:r="http://schemas.openxmlformats.org/officeDocument/2006/relationships" type="rect" r:blip="">
          <dgm:adjLst/>
        </dgm:shape>
        <dgm:presOf axis="desOrSelf" ptType="node"/>
        <dgm:choose name="Name77">
          <dgm:if name="Name78" func="var" arg="dir" op="equ" val="norm">
            <dgm:constrLst>
              <dgm:constr type="tMarg" refType="primFontSz" fact="0.1"/>
              <dgm:constr type="bMarg" refType="primFontSz" fact="0.1"/>
              <dgm:constr type="rMarg" refType="primFontSz" fact="0.1"/>
            </dgm:constrLst>
          </dgm:if>
          <dgm:else name="Name79">
            <dgm:constrLst>
              <dgm:constr type="tMarg" refType="primFontSz" fact="0.1"/>
              <dgm:constr type="bMarg" refType="primFontSz" fact="0.1"/>
              <dgm:constr type="lMarg" refType="primFontSz" fact="0.1"/>
            </dgm:constrLst>
          </dgm:else>
        </dgm:choose>
        <dgm:ruleLst>
          <dgm:rule type="primFontSz" val="5" fact="NaN" max="NaN"/>
        </dgm:ruleLst>
      </dgm:layoutNode>
      <dgm:layoutNode name="line4" styleLbl="callout">
        <dgm:alg type="sp"/>
        <dgm:shape xmlns:r="http://schemas.openxmlformats.org/officeDocument/2006/relationships" type="line" r:blip="">
          <dgm:adjLst/>
        </dgm:shape>
        <dgm:presOf/>
        <dgm:constrLst/>
        <dgm:ruleLst/>
      </dgm:layoutNode>
      <dgm:layoutNode name="d4" styleLbl="callout">
        <dgm:alg type="sp"/>
        <dgm:choose name="Name80">
          <dgm:if name="Name81" func="var" arg="dir" op="equ" val="norm">
            <dgm:shape xmlns:r="http://schemas.openxmlformats.org/officeDocument/2006/relationships" rot="90" type="line" r:blip="">
              <dgm:adjLst/>
            </dgm:shape>
          </dgm:if>
          <dgm:else name="Name82">
            <dgm:shape xmlns:r="http://schemas.openxmlformats.org/officeDocument/2006/relationships" rot="180" type="line" r:blip="">
              <dgm:adjLst/>
            </dgm:shape>
          </dgm:else>
        </dgm:choose>
        <dgm:presOf/>
        <dgm:constrLst/>
        <dgm:ruleLst/>
      </dgm:layoutNode>
    </dgm:forEach>
    <dgm:forEach name="Name83" axis="ch" ptType="node" st="5" cnt="1">
      <dgm:layoutNode name="circle5" styleLbl="lnNode1">
        <dgm:alg type="sp"/>
        <dgm:shape xmlns:r="http://schemas.openxmlformats.org/officeDocument/2006/relationships" type="ellipse" r:blip="" zOrderOff="-20">
          <dgm:adjLst/>
        </dgm:shape>
        <dgm:presOf/>
        <dgm:constrLst/>
        <dgm:ruleLst/>
      </dgm:layoutNode>
      <dgm:layoutNode name="text5" styleLbl="revTx">
        <dgm:varLst>
          <dgm:bulletEnabled val="1"/>
        </dgm:varLst>
        <dgm:choose name="Name84">
          <dgm:if name="Name85" func="var" arg="dir" op="equ" val="norm">
            <dgm:choose name="Name86">
              <dgm:if name="Name87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88">
                <dgm:alg type="tx">
                  <dgm:param type="parTxLTRAlign" val="l"/>
                  <dgm:param type="parTxRTLAlign" val="l"/>
                </dgm:alg>
              </dgm:else>
            </dgm:choose>
          </dgm:if>
          <dgm:else name="Name89">
            <dgm:choose name="Name90">
              <dgm:if name="Name91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92">
                <dgm:alg type="tx">
                  <dgm:param type="parTxLTRAlign" val="r"/>
                  <dgm:param type="parTxRTLAlign" val="r"/>
                </dgm:alg>
              </dgm:else>
            </dgm:choose>
          </dgm:else>
        </dgm:choose>
        <dgm:shape xmlns:r="http://schemas.openxmlformats.org/officeDocument/2006/relationships" type="rect" r:blip="">
          <dgm:adjLst/>
        </dgm:shape>
        <dgm:presOf axis="desOrSelf" ptType="node"/>
        <dgm:choose name="Name93">
          <dgm:if name="Name94" func="var" arg="dir" op="equ" val="norm">
            <dgm:constrLst>
              <dgm:constr type="tMarg" refType="primFontSz" fact="0.1"/>
              <dgm:constr type="bMarg" refType="primFontSz" fact="0.1"/>
              <dgm:constr type="rMarg" refType="primFontSz" fact="0.1"/>
            </dgm:constrLst>
          </dgm:if>
          <dgm:else name="Name95">
            <dgm:constrLst>
              <dgm:constr type="tMarg" refType="primFontSz" fact="0.1"/>
              <dgm:constr type="bMarg" refType="primFontSz" fact="0.1"/>
              <dgm:constr type="lMarg" refType="primFontSz" fact="0.1"/>
            </dgm:constrLst>
          </dgm:else>
        </dgm:choose>
        <dgm:ruleLst>
          <dgm:rule type="primFontSz" val="5" fact="NaN" max="NaN"/>
        </dgm:ruleLst>
      </dgm:layoutNode>
      <dgm:layoutNode name="line5" styleLbl="callout">
        <dgm:alg type="sp"/>
        <dgm:shape xmlns:r="http://schemas.openxmlformats.org/officeDocument/2006/relationships" type="line" r:blip="">
          <dgm:adjLst/>
        </dgm:shape>
        <dgm:presOf/>
        <dgm:constrLst/>
        <dgm:ruleLst/>
      </dgm:layoutNode>
      <dgm:layoutNode name="d5" styleLbl="callout">
        <dgm:alg type="sp"/>
        <dgm:choose name="Name96">
          <dgm:if name="Name97" func="var" arg="dir" op="equ" val="norm">
            <dgm:shape xmlns:r="http://schemas.openxmlformats.org/officeDocument/2006/relationships" rot="90" type="line" r:blip="">
              <dgm:adjLst/>
            </dgm:shape>
          </dgm:if>
          <dgm:else name="Name98">
            <dgm:shape xmlns:r="http://schemas.openxmlformats.org/officeDocument/2006/relationships" rot="180" type="line" r:blip="">
              <dgm:adjLst/>
            </dgm:shape>
          </dgm:else>
        </dgm:choose>
        <dgm:presOf/>
        <dgm:constrLst/>
        <dgm:ruleLst/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4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01/02/2018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1" y="9428584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4" y="9428584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1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4" y="1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7494226-496A-4EA1-95DA-2C4C7D30ADD1}" type="datetimeFigureOut">
              <a:rPr lang="en-GB" smtClean="0"/>
              <a:t>01/02/2018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66813" y="1241425"/>
            <a:ext cx="4464050" cy="33496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77195"/>
            <a:ext cx="5438140" cy="3908614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1" y="9428584"/>
            <a:ext cx="2945659" cy="49805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4" y="9428584"/>
            <a:ext cx="2945659" cy="49805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388A03F-A921-411A-AF2A-67D5AB8676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445772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Elements of the Cultural Web</a:t>
            </a:r>
          </a:p>
          <a:p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Cultural Web identifies six interrelated elements that help to make up what Johnson and Scholes call the "paradigm" – the pattern or model – of the work environment. By </a:t>
            </a:r>
            <a:r>
              <a:rPr lang="en-GB" sz="120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analyzing</a:t>
            </a: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the factors in each, you can begin to see the bigger picture of your culture: what is working, what isn't working, and what needs to be changed. The six elements are:</a:t>
            </a:r>
          </a:p>
          <a:p>
            <a:r>
              <a:rPr lang="en-GB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Stories</a:t>
            </a: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– The past events and people talked about inside and outside the company. Who and what the company chooses to immortalize says a great deal about what it values, and perceives as great </a:t>
            </a:r>
            <a:r>
              <a:rPr lang="en-GB" sz="120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behavior</a:t>
            </a: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</a:t>
            </a:r>
          </a:p>
          <a:p>
            <a:r>
              <a:rPr lang="en-GB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Rituals and Routines</a:t>
            </a: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– The daily </a:t>
            </a:r>
            <a:r>
              <a:rPr lang="en-GB" sz="120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behavior</a:t>
            </a: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and actions of people that signal acceptable </a:t>
            </a:r>
            <a:r>
              <a:rPr lang="en-GB" sz="120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behavior</a:t>
            </a: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This determines what is expected to happen in given situations, and what is valued by management.</a:t>
            </a:r>
          </a:p>
          <a:p>
            <a:r>
              <a:rPr lang="en-GB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Symbols</a:t>
            </a: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– The visual representations of the company including logos, how plush the offices are, and the formal or informal dress codes.</a:t>
            </a:r>
          </a:p>
          <a:p>
            <a:r>
              <a:rPr lang="en-GB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Organizational Structure</a:t>
            </a: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– This includes both the structure defined by the organization chart, and the unwritten lines of power and influence that indicate whose contributions are most valued.</a:t>
            </a:r>
          </a:p>
          <a:p>
            <a:r>
              <a:rPr lang="en-GB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Control Systems</a:t>
            </a: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– The ways that the organization is controlled. These include financial systems, quality systems, and rewards (including the way they are measured and distributed within the organization.)</a:t>
            </a:r>
          </a:p>
          <a:p>
            <a:r>
              <a:rPr lang="en-GB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Power Structures</a:t>
            </a: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– The pockets of real power in the company. This may involve one or two key senior executives, a whole group of executives, or even a department. The key is that these people have the greatest amount of influence on decisions, operations, and strategic direction.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388A03F-A921-411A-AF2A-67D5AB8676DF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118207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01/02/2018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01/02/2018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01/02/2018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01/02/2018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01/02/2018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01/02/2018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01/02/2018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01/02/2018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01/02/2018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01/02/2018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01/02/2018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TxuC93dc8iM&amp;feature=player_embedded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wsnSBhWEyK4" TargetMode="External"/><Relationship Id="rId2" Type="http://schemas.openxmlformats.org/officeDocument/2006/relationships/hyperlink" Target="http://www.youtube.com/watch?v=EcHpgsTg458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5" Type="http://schemas.openxmlformats.org/officeDocument/2006/relationships/hyperlink" Target="http://www.youtube.com/watch?v=TxuC93dc8iM&amp;feature=player_embedded" TargetMode="External"/><Relationship Id="rId4" Type="http://schemas.openxmlformats.org/officeDocument/2006/relationships/hyperlink" Target="http://www.youtube.com/watch?v=yL8HZverSSU" TargetMode="Externa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pn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eert-hofstede.com/united-kingdom.html" TargetMode="External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Organisational Culture</a:t>
            </a:r>
            <a:endParaRPr lang="en-GB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246276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5"/>
          <p:cNvSpPr>
            <a:spLocks noChangeArrowheads="1"/>
          </p:cNvSpPr>
          <p:nvPr/>
        </p:nvSpPr>
        <p:spPr bwMode="auto">
          <a:xfrm>
            <a:off x="251520" y="139054"/>
            <a:ext cx="8496944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altLang="en-US" sz="3600" b="1" dirty="0" smtClean="0">
                <a:solidFill>
                  <a:schemeClr val="accent5">
                    <a:lumMod val="50000"/>
                  </a:schemeClr>
                </a:solidFill>
              </a:rPr>
              <a:t>What is organisational culture?</a:t>
            </a:r>
          </a:p>
        </p:txBody>
      </p:sp>
      <p:pic>
        <p:nvPicPr>
          <p:cNvPr id="5" name="Picture 4" descr="https://donotflyemirates.files.wordpress.com/2014/11/images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1864700"/>
            <a:ext cx="3941762" cy="2952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15" descr="question.jp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228361"/>
            <a:ext cx="3074988" cy="2620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971858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5"/>
          <p:cNvSpPr>
            <a:spLocks noChangeArrowheads="1"/>
          </p:cNvSpPr>
          <p:nvPr/>
        </p:nvSpPr>
        <p:spPr bwMode="auto">
          <a:xfrm>
            <a:off x="755576" y="260648"/>
            <a:ext cx="7451725" cy="792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altLang="en-US" sz="4400" b="1" dirty="0" smtClean="0">
                <a:solidFill>
                  <a:schemeClr val="accent5">
                    <a:lumMod val="50000"/>
                  </a:schemeClr>
                </a:solidFill>
              </a:rPr>
              <a:t>Organisational culture</a:t>
            </a:r>
          </a:p>
        </p:txBody>
      </p:sp>
      <p:sp>
        <p:nvSpPr>
          <p:cNvPr id="5" name="Content Placeholder 5"/>
          <p:cNvSpPr txBox="1">
            <a:spLocks/>
          </p:cNvSpPr>
          <p:nvPr/>
        </p:nvSpPr>
        <p:spPr bwMode="auto">
          <a:xfrm>
            <a:off x="395536" y="1700808"/>
            <a:ext cx="8643938" cy="32146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eaLnBrk="0" fontAlgn="base" hangingPunct="0">
              <a:spcBef>
                <a:spcPct val="20000"/>
              </a:spcBef>
              <a:spcAft>
                <a:spcPct val="0"/>
              </a:spcAft>
              <a:defRPr/>
            </a:pPr>
            <a:r>
              <a:rPr lang="en-US" sz="2400" kern="0" dirty="0">
                <a:solidFill>
                  <a:srgbClr val="000000"/>
                </a:solidFill>
              </a:rPr>
              <a:t>	</a:t>
            </a:r>
          </a:p>
          <a:p>
            <a:pPr marL="342900" indent="-342900" eaLnBrk="0" fontAlgn="base" hangingPunct="0">
              <a:spcBef>
                <a:spcPct val="20000"/>
              </a:spcBef>
              <a:spcAft>
                <a:spcPct val="0"/>
              </a:spcAft>
              <a:defRPr/>
            </a:pPr>
            <a:r>
              <a:rPr lang="en-US" sz="2400" b="1" kern="0" dirty="0">
                <a:solidFill>
                  <a:srgbClr val="000000"/>
                </a:solidFill>
              </a:rPr>
              <a:t>“Values, beliefs, </a:t>
            </a:r>
            <a:r>
              <a:rPr lang="en-US" sz="2400" b="1" kern="0" dirty="0" err="1">
                <a:solidFill>
                  <a:srgbClr val="000000"/>
                </a:solidFill>
              </a:rPr>
              <a:t>behaviours</a:t>
            </a:r>
            <a:r>
              <a:rPr lang="en-US" sz="2400" b="1" kern="0" dirty="0">
                <a:solidFill>
                  <a:srgbClr val="000000"/>
                </a:solidFill>
              </a:rPr>
              <a:t>, customs, and </a:t>
            </a:r>
          </a:p>
          <a:p>
            <a:pPr marL="342900" indent="-342900" eaLnBrk="0" fontAlgn="base" hangingPunct="0">
              <a:spcBef>
                <a:spcPct val="20000"/>
              </a:spcBef>
              <a:spcAft>
                <a:spcPct val="0"/>
              </a:spcAft>
              <a:defRPr/>
            </a:pPr>
            <a:r>
              <a:rPr lang="en-US" sz="2400" b="1" kern="0" dirty="0">
                <a:solidFill>
                  <a:srgbClr val="000000"/>
                </a:solidFill>
              </a:rPr>
              <a:t>attitudes </a:t>
            </a:r>
            <a:r>
              <a:rPr lang="en-US" sz="2400" kern="0" dirty="0">
                <a:solidFill>
                  <a:srgbClr val="000000"/>
                </a:solidFill>
              </a:rPr>
              <a:t>that help the </a:t>
            </a:r>
            <a:r>
              <a:rPr lang="en-US" sz="2400" b="1" kern="0" dirty="0">
                <a:solidFill>
                  <a:srgbClr val="000000"/>
                </a:solidFill>
              </a:rPr>
              <a:t>members of the </a:t>
            </a:r>
          </a:p>
          <a:p>
            <a:pPr marL="342900" indent="-342900" eaLnBrk="0" fontAlgn="base" hangingPunct="0">
              <a:spcBef>
                <a:spcPct val="20000"/>
              </a:spcBef>
              <a:spcAft>
                <a:spcPct val="0"/>
              </a:spcAft>
              <a:defRPr/>
            </a:pPr>
            <a:r>
              <a:rPr lang="en-US" sz="2400" b="1" kern="0" dirty="0" err="1">
                <a:solidFill>
                  <a:srgbClr val="000000"/>
                </a:solidFill>
              </a:rPr>
              <a:t>organisation</a:t>
            </a:r>
            <a:r>
              <a:rPr lang="en-US" sz="2400" b="1" kern="0" dirty="0">
                <a:solidFill>
                  <a:srgbClr val="000000"/>
                </a:solidFill>
              </a:rPr>
              <a:t> understand what it stands for</a:t>
            </a:r>
            <a:r>
              <a:rPr lang="en-US" sz="2400" kern="0" dirty="0">
                <a:solidFill>
                  <a:srgbClr val="000000"/>
                </a:solidFill>
              </a:rPr>
              <a:t>, </a:t>
            </a:r>
            <a:r>
              <a:rPr lang="en-US" sz="2400" b="1" kern="0" dirty="0">
                <a:solidFill>
                  <a:srgbClr val="000000"/>
                </a:solidFill>
              </a:rPr>
              <a:t>how </a:t>
            </a:r>
          </a:p>
          <a:p>
            <a:pPr marL="342900" indent="-342900" eaLnBrk="0" fontAlgn="base" hangingPunct="0">
              <a:spcBef>
                <a:spcPct val="20000"/>
              </a:spcBef>
              <a:spcAft>
                <a:spcPct val="0"/>
              </a:spcAft>
              <a:defRPr/>
            </a:pPr>
            <a:r>
              <a:rPr lang="en-US" sz="2400" kern="0" dirty="0">
                <a:solidFill>
                  <a:srgbClr val="000000"/>
                </a:solidFill>
              </a:rPr>
              <a:t>it does things, and </a:t>
            </a:r>
            <a:r>
              <a:rPr lang="en-US" sz="2400" b="1" kern="0" dirty="0">
                <a:solidFill>
                  <a:srgbClr val="000000"/>
                </a:solidFill>
              </a:rPr>
              <a:t>what </a:t>
            </a:r>
            <a:r>
              <a:rPr lang="en-US" sz="2400" kern="0" dirty="0">
                <a:solidFill>
                  <a:srgbClr val="000000"/>
                </a:solidFill>
              </a:rPr>
              <a:t>it considers important.</a:t>
            </a:r>
          </a:p>
          <a:p>
            <a:pPr marL="342900" indent="-342900" eaLnBrk="0" fontAlgn="base" hangingPunct="0">
              <a:spcBef>
                <a:spcPct val="20000"/>
              </a:spcBef>
              <a:spcAft>
                <a:spcPct val="0"/>
              </a:spcAft>
              <a:defRPr/>
            </a:pPr>
            <a:endParaRPr lang="en-US" sz="2400" i="1" kern="0" dirty="0">
              <a:solidFill>
                <a:srgbClr val="000000"/>
              </a:solidFill>
            </a:endParaRPr>
          </a:p>
          <a:p>
            <a:pPr marL="342900" indent="-342900" eaLnBrk="0" fontAlgn="base" hangingPunct="0">
              <a:spcBef>
                <a:spcPct val="20000"/>
              </a:spcBef>
              <a:spcAft>
                <a:spcPct val="0"/>
              </a:spcAft>
              <a:defRPr/>
            </a:pPr>
            <a:r>
              <a:rPr lang="en-US" sz="2400" b="1" i="1" kern="0" dirty="0">
                <a:solidFill>
                  <a:srgbClr val="000000"/>
                </a:solidFill>
              </a:rPr>
              <a:t>Source: CMI 2010</a:t>
            </a:r>
          </a:p>
          <a:p>
            <a:pPr marL="742950" lvl="1" indent="-285750" eaLnBrk="0" fontAlgn="base" hangingPunct="0">
              <a:spcBef>
                <a:spcPct val="20000"/>
              </a:spcBef>
              <a:spcAft>
                <a:spcPct val="0"/>
              </a:spcAft>
              <a:buFontTx/>
              <a:buChar char="–"/>
              <a:defRPr/>
            </a:pPr>
            <a:endParaRPr lang="en-US" sz="2400" kern="0" dirty="0">
              <a:solidFill>
                <a:srgbClr val="000000"/>
              </a:solidFill>
            </a:endParaRPr>
          </a:p>
          <a:p>
            <a:pPr marL="342900" indent="-342900" eaLnBrk="0" fontAlgn="base" hangingPunct="0">
              <a:spcBef>
                <a:spcPct val="20000"/>
              </a:spcBef>
              <a:spcAft>
                <a:spcPct val="0"/>
              </a:spcAft>
              <a:defRPr/>
            </a:pPr>
            <a:endParaRPr lang="en-GB" sz="2400" kern="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813654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81257" y="9128"/>
            <a:ext cx="3962743" cy="5717624"/>
          </a:xfrm>
          <a:prstGeom prst="rect">
            <a:avLst/>
          </a:prstGeom>
        </p:spPr>
      </p:pic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395537" y="188640"/>
            <a:ext cx="4896544" cy="144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altLang="en-US" sz="4400" b="1" dirty="0" smtClean="0">
                <a:solidFill>
                  <a:schemeClr val="accent5">
                    <a:lumMod val="50000"/>
                  </a:schemeClr>
                </a:solidFill>
              </a:rPr>
              <a:t>Organisational 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altLang="en-US" sz="4400" b="1" dirty="0" smtClean="0">
                <a:solidFill>
                  <a:schemeClr val="accent5">
                    <a:lumMod val="50000"/>
                  </a:schemeClr>
                </a:solidFill>
              </a:rPr>
              <a:t>culture</a:t>
            </a:r>
          </a:p>
        </p:txBody>
      </p:sp>
      <p:sp>
        <p:nvSpPr>
          <p:cNvPr id="6" name="Content Placeholder 5"/>
          <p:cNvSpPr txBox="1">
            <a:spLocks/>
          </p:cNvSpPr>
          <p:nvPr/>
        </p:nvSpPr>
        <p:spPr bwMode="auto">
          <a:xfrm>
            <a:off x="0" y="1814702"/>
            <a:ext cx="4859338" cy="32146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742950" lvl="1" indent="-285750" eaLnBrk="0" fontAlgn="base" hangingPunct="0">
              <a:spcBef>
                <a:spcPct val="20000"/>
              </a:spcBef>
              <a:spcAft>
                <a:spcPct val="0"/>
              </a:spcAft>
              <a:defRPr/>
            </a:pPr>
            <a:r>
              <a:rPr lang="en-US" sz="2400" kern="0" dirty="0">
                <a:solidFill>
                  <a:srgbClr val="000000"/>
                </a:solidFill>
              </a:rPr>
              <a:t>“A </a:t>
            </a:r>
            <a:r>
              <a:rPr lang="en-US" sz="2400" b="1" kern="0" dirty="0">
                <a:solidFill>
                  <a:srgbClr val="000000"/>
                </a:solidFill>
              </a:rPr>
              <a:t>pattern of basic assumptions </a:t>
            </a:r>
            <a:r>
              <a:rPr lang="en-US" sz="2400" kern="0" dirty="0">
                <a:solidFill>
                  <a:srgbClr val="000000"/>
                </a:solidFill>
              </a:rPr>
              <a:t>that are </a:t>
            </a:r>
          </a:p>
          <a:p>
            <a:pPr marL="742950" lvl="1" indent="-285750" eaLnBrk="0" fontAlgn="base" hangingPunct="0">
              <a:spcBef>
                <a:spcPct val="20000"/>
              </a:spcBef>
              <a:spcAft>
                <a:spcPct val="0"/>
              </a:spcAft>
              <a:defRPr/>
            </a:pPr>
            <a:r>
              <a:rPr lang="en-US" sz="2400" kern="0" dirty="0" smtClean="0">
                <a:solidFill>
                  <a:srgbClr val="000000"/>
                </a:solidFill>
              </a:rPr>
              <a:t>    considered </a:t>
            </a:r>
            <a:r>
              <a:rPr lang="en-US" sz="2400" b="1" kern="0" dirty="0">
                <a:solidFill>
                  <a:srgbClr val="000000"/>
                </a:solidFill>
              </a:rPr>
              <a:t>valid</a:t>
            </a:r>
            <a:r>
              <a:rPr lang="en-US" sz="2400" kern="0" dirty="0">
                <a:solidFill>
                  <a:srgbClr val="000000"/>
                </a:solidFill>
              </a:rPr>
              <a:t> and that are taught to new </a:t>
            </a:r>
          </a:p>
          <a:p>
            <a:pPr marL="742950" lvl="1" indent="-285750" eaLnBrk="0" fontAlgn="base" hangingPunct="0">
              <a:spcBef>
                <a:spcPct val="20000"/>
              </a:spcBef>
              <a:spcAft>
                <a:spcPct val="0"/>
              </a:spcAft>
              <a:defRPr/>
            </a:pPr>
            <a:r>
              <a:rPr lang="en-US" sz="2400" kern="0" dirty="0">
                <a:solidFill>
                  <a:srgbClr val="000000"/>
                </a:solidFill>
              </a:rPr>
              <a:t>members as the way to </a:t>
            </a:r>
            <a:r>
              <a:rPr lang="en-US" sz="2400" b="1" kern="0" dirty="0">
                <a:solidFill>
                  <a:srgbClr val="000000"/>
                </a:solidFill>
              </a:rPr>
              <a:t>perceive, think and feel </a:t>
            </a:r>
            <a:r>
              <a:rPr lang="en-US" sz="2400" kern="0" dirty="0">
                <a:solidFill>
                  <a:srgbClr val="000000"/>
                </a:solidFill>
              </a:rPr>
              <a:t>in the </a:t>
            </a:r>
            <a:r>
              <a:rPr lang="en-US" sz="2400" b="1" kern="0" dirty="0" err="1">
                <a:solidFill>
                  <a:srgbClr val="000000"/>
                </a:solidFill>
              </a:rPr>
              <a:t>organisation</a:t>
            </a:r>
            <a:r>
              <a:rPr lang="en-US" sz="2400" b="1" kern="0" dirty="0">
                <a:solidFill>
                  <a:srgbClr val="000000"/>
                </a:solidFill>
              </a:rPr>
              <a:t>.”</a:t>
            </a:r>
          </a:p>
          <a:p>
            <a:pPr marL="742950" lvl="1" indent="-28575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/>
            </a:pPr>
            <a:endParaRPr lang="en-US" sz="2000" b="1" kern="0" dirty="0">
              <a:solidFill>
                <a:srgbClr val="000000"/>
              </a:solidFill>
            </a:endParaRPr>
          </a:p>
          <a:p>
            <a:pPr marL="742950" lvl="1" indent="-285750" eaLnBrk="0" fontAlgn="base" hangingPunct="0">
              <a:spcBef>
                <a:spcPct val="20000"/>
              </a:spcBef>
              <a:spcAft>
                <a:spcPct val="0"/>
              </a:spcAft>
              <a:buFontTx/>
              <a:buChar char="–"/>
              <a:defRPr/>
            </a:pPr>
            <a:endParaRPr lang="en-US" sz="2000" kern="0" dirty="0">
              <a:solidFill>
                <a:srgbClr val="000000"/>
              </a:solidFill>
            </a:endParaRPr>
          </a:p>
          <a:p>
            <a:pPr marL="342900" indent="-342900" eaLnBrk="0" fontAlgn="base" hangingPunct="0">
              <a:spcBef>
                <a:spcPct val="20000"/>
              </a:spcBef>
              <a:spcAft>
                <a:spcPct val="0"/>
              </a:spcAft>
              <a:defRPr/>
            </a:pPr>
            <a:endParaRPr lang="en-GB" sz="3200" kern="0" dirty="0">
              <a:solidFill>
                <a:srgbClr val="000000"/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0" y="4715748"/>
            <a:ext cx="4465638" cy="101441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marL="742950" lvl="1" indent="-285750" eaLnBrk="0" fontAlgn="base" hangingPunct="0">
              <a:spcBef>
                <a:spcPct val="20000"/>
              </a:spcBef>
              <a:spcAft>
                <a:spcPct val="0"/>
              </a:spcAft>
              <a:defRPr/>
            </a:pPr>
            <a:r>
              <a:rPr lang="en-US" sz="2000" i="1" kern="0" dirty="0">
                <a:solidFill>
                  <a:srgbClr val="000000"/>
                </a:solidFill>
              </a:rPr>
              <a:t>Source: Nelson and Quick; </a:t>
            </a:r>
            <a:r>
              <a:rPr lang="en-US" sz="2000" i="1" kern="0" dirty="0" err="1">
                <a:solidFill>
                  <a:srgbClr val="000000"/>
                </a:solidFill>
              </a:rPr>
              <a:t>Organisational</a:t>
            </a:r>
            <a:r>
              <a:rPr lang="en-US" sz="2000" i="1" kern="0" dirty="0">
                <a:solidFill>
                  <a:srgbClr val="000000"/>
                </a:solidFill>
              </a:rPr>
              <a:t> </a:t>
            </a:r>
            <a:r>
              <a:rPr lang="en-US" sz="2000" i="1" kern="0" dirty="0" err="1">
                <a:solidFill>
                  <a:srgbClr val="000000"/>
                </a:solidFill>
              </a:rPr>
              <a:t>Behaviour</a:t>
            </a:r>
            <a:r>
              <a:rPr lang="en-US" sz="2000" i="1" kern="0" dirty="0">
                <a:solidFill>
                  <a:srgbClr val="000000"/>
                </a:solidFill>
              </a:rPr>
              <a:t> (2007)</a:t>
            </a:r>
          </a:p>
        </p:txBody>
      </p:sp>
    </p:spTree>
    <p:extLst>
      <p:ext uri="{BB962C8B-B14F-4D97-AF65-F5344CB8AC3E}">
        <p14:creationId xmlns:p14="http://schemas.microsoft.com/office/powerpoint/2010/main" val="12859554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 txBox="1">
            <a:spLocks noChangeArrowheads="1"/>
          </p:cNvSpPr>
          <p:nvPr/>
        </p:nvSpPr>
        <p:spPr bwMode="auto">
          <a:xfrm>
            <a:off x="385191" y="1124744"/>
            <a:ext cx="8229600" cy="3240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sz="3200" i="1" kern="0" dirty="0">
                <a:solidFill>
                  <a:srgbClr val="000000"/>
                </a:solidFill>
              </a:rPr>
              <a:t>“</a:t>
            </a:r>
            <a:r>
              <a:rPr lang="en-GB" sz="3200" b="1" i="1" kern="0" dirty="0">
                <a:solidFill>
                  <a:srgbClr val="000000"/>
                </a:solidFill>
              </a:rPr>
              <a:t>Culture </a:t>
            </a:r>
            <a:r>
              <a:rPr lang="en-GB" sz="3200" i="1" kern="0" dirty="0">
                <a:solidFill>
                  <a:srgbClr val="000000"/>
                </a:solidFill>
              </a:rPr>
              <a:t>is the </a:t>
            </a:r>
            <a:r>
              <a:rPr lang="en-GB" sz="3200" b="1" i="1" kern="0" dirty="0">
                <a:solidFill>
                  <a:srgbClr val="000000"/>
                </a:solidFill>
              </a:rPr>
              <a:t>commonly held </a:t>
            </a:r>
            <a:r>
              <a:rPr lang="en-GB" sz="3200" i="1" kern="0" dirty="0">
                <a:solidFill>
                  <a:srgbClr val="000000"/>
                </a:solidFill>
              </a:rPr>
              <a:t>and</a:t>
            </a:r>
          </a:p>
          <a:p>
            <a:pPr marL="342900" indent="-34290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sz="3200" b="1" i="1" kern="0" dirty="0">
                <a:solidFill>
                  <a:srgbClr val="000000"/>
                </a:solidFill>
              </a:rPr>
              <a:t> relatively stable beliefs</a:t>
            </a:r>
            <a:r>
              <a:rPr lang="en-GB" sz="3200" i="1" kern="0" dirty="0">
                <a:solidFill>
                  <a:srgbClr val="000000"/>
                </a:solidFill>
              </a:rPr>
              <a:t>, </a:t>
            </a:r>
            <a:r>
              <a:rPr lang="en-GB" sz="3200" b="1" i="1" kern="0" dirty="0">
                <a:solidFill>
                  <a:srgbClr val="000000"/>
                </a:solidFill>
              </a:rPr>
              <a:t>attitudes</a:t>
            </a:r>
          </a:p>
          <a:p>
            <a:pPr marL="342900" indent="-34290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sz="3200" b="1" i="1" kern="0" dirty="0">
                <a:solidFill>
                  <a:srgbClr val="000000"/>
                </a:solidFill>
              </a:rPr>
              <a:t> </a:t>
            </a:r>
            <a:r>
              <a:rPr lang="en-GB" sz="3200" i="1" kern="0" dirty="0">
                <a:solidFill>
                  <a:srgbClr val="000000"/>
                </a:solidFill>
              </a:rPr>
              <a:t>and </a:t>
            </a:r>
            <a:r>
              <a:rPr lang="en-GB" sz="3200" b="1" i="1" kern="0" dirty="0">
                <a:solidFill>
                  <a:srgbClr val="000000"/>
                </a:solidFill>
              </a:rPr>
              <a:t>values</a:t>
            </a:r>
            <a:r>
              <a:rPr lang="en-GB" sz="3200" i="1" kern="0" dirty="0">
                <a:solidFill>
                  <a:srgbClr val="000000"/>
                </a:solidFill>
              </a:rPr>
              <a:t> that </a:t>
            </a:r>
            <a:r>
              <a:rPr lang="en-GB" sz="3200" b="1" i="1" kern="0" dirty="0">
                <a:solidFill>
                  <a:srgbClr val="000000"/>
                </a:solidFill>
              </a:rPr>
              <a:t>exist</a:t>
            </a:r>
            <a:r>
              <a:rPr lang="en-GB" sz="3200" i="1" kern="0" dirty="0">
                <a:solidFill>
                  <a:srgbClr val="000000"/>
                </a:solidFill>
              </a:rPr>
              <a:t> </a:t>
            </a:r>
            <a:r>
              <a:rPr lang="en-GB" sz="3200" b="1" i="1" kern="0" dirty="0">
                <a:solidFill>
                  <a:srgbClr val="000000"/>
                </a:solidFill>
              </a:rPr>
              <a:t>within</a:t>
            </a:r>
            <a:r>
              <a:rPr lang="en-GB" sz="3200" i="1" kern="0" dirty="0">
                <a:solidFill>
                  <a:srgbClr val="000000"/>
                </a:solidFill>
              </a:rPr>
              <a:t> an </a:t>
            </a:r>
          </a:p>
          <a:p>
            <a:pPr marL="342900" indent="-34290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sz="3200" b="1" i="1" kern="0" dirty="0">
                <a:solidFill>
                  <a:srgbClr val="000000"/>
                </a:solidFill>
              </a:rPr>
              <a:t>organisation</a:t>
            </a:r>
            <a:r>
              <a:rPr lang="en-GB" sz="3200" i="1" kern="0" dirty="0">
                <a:solidFill>
                  <a:srgbClr val="000000"/>
                </a:solidFill>
              </a:rPr>
              <a:t>”.</a:t>
            </a:r>
          </a:p>
          <a:p>
            <a:pPr marL="342900" indent="-34290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defRPr/>
            </a:pPr>
            <a:endParaRPr lang="en-GB" sz="3200" i="1" kern="0" dirty="0">
              <a:solidFill>
                <a:srgbClr val="000000"/>
              </a:solidFill>
            </a:endParaRPr>
          </a:p>
          <a:p>
            <a:pPr marL="342900" indent="-34290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sz="3200" i="1" kern="0" dirty="0">
                <a:solidFill>
                  <a:srgbClr val="000000"/>
                </a:solidFill>
              </a:rPr>
              <a:t>“….</a:t>
            </a:r>
            <a:r>
              <a:rPr lang="en-GB" sz="3200" b="1" i="1" kern="0" dirty="0">
                <a:solidFill>
                  <a:srgbClr val="000000"/>
                </a:solidFill>
              </a:rPr>
              <a:t>the way things are done around here”.</a:t>
            </a:r>
          </a:p>
          <a:p>
            <a:pPr marL="342900" indent="-34290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defRPr/>
            </a:pPr>
            <a:endParaRPr lang="en-GB" sz="2400" i="1" kern="0" dirty="0">
              <a:solidFill>
                <a:srgbClr val="000000"/>
              </a:solidFill>
            </a:endParaRPr>
          </a:p>
          <a:p>
            <a:pPr marL="342900" indent="-34290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i="1" kern="0" dirty="0">
                <a:solidFill>
                  <a:srgbClr val="000000"/>
                </a:solidFill>
              </a:rPr>
              <a:t>(Deal and Kennedy, 1992</a:t>
            </a:r>
            <a:r>
              <a:rPr lang="en-GB" sz="2400" i="1" kern="0" dirty="0">
                <a:solidFill>
                  <a:srgbClr val="000000"/>
                </a:solidFill>
              </a:rPr>
              <a:t>)</a:t>
            </a:r>
            <a:endParaRPr lang="en-GB" sz="3200" i="1" kern="0" dirty="0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251520" y="188640"/>
            <a:ext cx="8496943" cy="7694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altLang="en-US" sz="4400" b="1" dirty="0" smtClean="0">
                <a:solidFill>
                  <a:schemeClr val="accent5">
                    <a:lumMod val="50000"/>
                  </a:schemeClr>
                </a:solidFill>
              </a:rPr>
              <a:t>Organisational culture</a:t>
            </a:r>
          </a:p>
        </p:txBody>
      </p:sp>
    </p:spTree>
    <p:extLst>
      <p:ext uri="{BB962C8B-B14F-4D97-AF65-F5344CB8AC3E}">
        <p14:creationId xmlns:p14="http://schemas.microsoft.com/office/powerpoint/2010/main" val="13697620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5"/>
          <p:cNvSpPr>
            <a:spLocks noChangeArrowheads="1"/>
          </p:cNvSpPr>
          <p:nvPr/>
        </p:nvSpPr>
        <p:spPr bwMode="auto">
          <a:xfrm>
            <a:off x="251520" y="188640"/>
            <a:ext cx="8496943" cy="7694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altLang="en-US" sz="4400" b="1" dirty="0" smtClean="0">
                <a:solidFill>
                  <a:schemeClr val="accent5">
                    <a:lumMod val="50000"/>
                  </a:schemeClr>
                </a:solidFill>
              </a:rPr>
              <a:t>Organisational culture</a:t>
            </a:r>
          </a:p>
        </p:txBody>
      </p:sp>
      <p:sp>
        <p:nvSpPr>
          <p:cNvPr id="5" name="Rectangle 3"/>
          <p:cNvSpPr>
            <a:spLocks noChangeArrowheads="1"/>
          </p:cNvSpPr>
          <p:nvPr/>
        </p:nvSpPr>
        <p:spPr bwMode="auto">
          <a:xfrm>
            <a:off x="323528" y="1196752"/>
            <a:ext cx="8352928" cy="34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sz="2800" b="1" dirty="0" smtClean="0">
                <a:solidFill>
                  <a:srgbClr val="000000"/>
                </a:solidFill>
                <a:latin typeface="Calibri"/>
                <a:ea typeface="Times New Roman" pitchFamily="18" charset="0"/>
                <a:cs typeface="Times New Roman" pitchFamily="18" charset="0"/>
              </a:rPr>
              <a:t>Culture determines what is: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GB" sz="2800" dirty="0" smtClean="0">
              <a:solidFill>
                <a:srgbClr val="000000"/>
              </a:solidFill>
              <a:latin typeface="Calibri"/>
              <a:ea typeface="Times New Roman" pitchFamily="18" charset="0"/>
              <a:cs typeface="Times New Roman" pitchFamily="18" charset="0"/>
            </a:endParaRPr>
          </a:p>
          <a:p>
            <a:pPr fontAlgn="base">
              <a:spcBef>
                <a:spcPct val="0"/>
              </a:spcBef>
              <a:spcAft>
                <a:spcPct val="0"/>
              </a:spcAft>
              <a:buClr>
                <a:srgbClr val="C00000"/>
              </a:buClr>
              <a:buFont typeface="Arial" pitchFamily="34" charset="0"/>
              <a:buChar char="•"/>
            </a:pPr>
            <a:r>
              <a:rPr lang="en-GB" sz="2800" dirty="0" smtClean="0">
                <a:solidFill>
                  <a:srgbClr val="000000"/>
                </a:solidFill>
                <a:latin typeface="Calibri"/>
                <a:ea typeface="Times New Roman" pitchFamily="18" charset="0"/>
                <a:cs typeface="Times New Roman" pitchFamily="18" charset="0"/>
              </a:rPr>
              <a:t> acceptable or unacceptable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  <a:buClr>
                <a:srgbClr val="C00000"/>
              </a:buClr>
              <a:buFont typeface="Arial" pitchFamily="34" charset="0"/>
              <a:buChar char="•"/>
            </a:pPr>
            <a:r>
              <a:rPr lang="en-GB" sz="2800" dirty="0" smtClean="0">
                <a:solidFill>
                  <a:srgbClr val="000000"/>
                </a:solidFill>
                <a:latin typeface="Calibri"/>
                <a:ea typeface="Times New Roman" pitchFamily="18" charset="0"/>
                <a:cs typeface="Times New Roman" pitchFamily="18" charset="0"/>
              </a:rPr>
              <a:t> important or unimportant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  <a:buClr>
                <a:srgbClr val="C00000"/>
              </a:buClr>
              <a:buFont typeface="Arial" pitchFamily="34" charset="0"/>
              <a:buChar char="•"/>
            </a:pPr>
            <a:r>
              <a:rPr lang="en-GB" sz="2800" dirty="0" smtClean="0">
                <a:solidFill>
                  <a:srgbClr val="000000"/>
                </a:solidFill>
                <a:latin typeface="Calibri"/>
                <a:ea typeface="Times New Roman" pitchFamily="18" charset="0"/>
                <a:cs typeface="Times New Roman" pitchFamily="18" charset="0"/>
              </a:rPr>
              <a:t> right or wrong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  <a:buClr>
                <a:srgbClr val="C00000"/>
              </a:buClr>
              <a:buFont typeface="Arial" pitchFamily="34" charset="0"/>
              <a:buChar char="•"/>
            </a:pPr>
            <a:r>
              <a:rPr lang="en-GB" sz="2800" dirty="0" smtClean="0">
                <a:solidFill>
                  <a:srgbClr val="000000"/>
                </a:solidFill>
                <a:latin typeface="Calibri"/>
                <a:ea typeface="Times New Roman" pitchFamily="18" charset="0"/>
                <a:cs typeface="Times New Roman" pitchFamily="18" charset="0"/>
              </a:rPr>
              <a:t> workable or unworkable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GB" sz="2000" i="1" dirty="0" smtClean="0">
              <a:solidFill>
                <a:srgbClr val="000000"/>
              </a:solidFill>
              <a:latin typeface="Calibri"/>
              <a:ea typeface="Times New Roman" pitchFamily="18" charset="0"/>
              <a:cs typeface="Times New Roman" pitchFamily="18" charset="0"/>
            </a:endParaRP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3200" i="1" dirty="0" smtClean="0">
                <a:solidFill>
                  <a:srgbClr val="000000"/>
                </a:solidFill>
                <a:latin typeface="Calibri"/>
                <a:ea typeface="Times New Roman" pitchFamily="18" charset="0"/>
                <a:cs typeface="Times New Roman" pitchFamily="18" charset="0"/>
              </a:rPr>
              <a:t>It encompasses... 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0" y="4869160"/>
            <a:ext cx="9144000" cy="10464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b="1" dirty="0" smtClean="0">
                <a:solidFill>
                  <a:schemeClr val="accent5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/>
                <a:ea typeface="Times New Roman" pitchFamily="18" charset="0"/>
                <a:cs typeface="Times New Roman" pitchFamily="18" charset="0"/>
              </a:rPr>
              <a:t>values</a:t>
            </a:r>
            <a:r>
              <a:rPr lang="en-GB" sz="4400" b="1" dirty="0" smtClean="0">
                <a:solidFill>
                  <a:srgbClr val="0066CC"/>
                </a:solidFill>
                <a:latin typeface="Calibri"/>
                <a:ea typeface="Times New Roman" pitchFamily="18" charset="0"/>
                <a:cs typeface="Times New Roman" pitchFamily="18" charset="0"/>
              </a:rPr>
              <a:t> </a:t>
            </a:r>
            <a:r>
              <a:rPr lang="en-GB" sz="4400" b="1" dirty="0" smtClean="0">
                <a:solidFill>
                  <a:srgbClr val="FF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/>
                <a:ea typeface="Times New Roman" pitchFamily="18" charset="0"/>
                <a:cs typeface="Times New Roman" pitchFamily="18" charset="0"/>
              </a:rPr>
              <a:t>attitudes</a:t>
            </a:r>
            <a:r>
              <a:rPr lang="en-GB" sz="4400" b="1" dirty="0" smtClean="0">
                <a:solidFill>
                  <a:srgbClr val="FF6600"/>
                </a:solidFill>
                <a:latin typeface="Calibri"/>
                <a:ea typeface="Times New Roman" pitchFamily="18" charset="0"/>
                <a:cs typeface="Times New Roman" pitchFamily="18" charset="0"/>
              </a:rPr>
              <a:t> </a:t>
            </a:r>
            <a:r>
              <a:rPr lang="en-GB" sz="4400" b="1" dirty="0" smtClean="0">
                <a:solidFill>
                  <a:schemeClr val="accent5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/>
                <a:ea typeface="Times New Roman" pitchFamily="18" charset="0"/>
                <a:cs typeface="Times New Roman" pitchFamily="18" charset="0"/>
              </a:rPr>
              <a:t>behaviour</a:t>
            </a:r>
            <a:r>
              <a:rPr lang="en-GB" sz="4400" b="1" dirty="0" smtClean="0">
                <a:solidFill>
                  <a:srgbClr val="0066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/>
                <a:ea typeface="Times New Roman" pitchFamily="18" charset="0"/>
                <a:cs typeface="Times New Roman" pitchFamily="18" charset="0"/>
              </a:rPr>
              <a:t> </a:t>
            </a:r>
            <a:r>
              <a:rPr lang="en-GB" sz="4400" b="1" dirty="0" smtClean="0">
                <a:solidFill>
                  <a:srgbClr val="FF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/>
                <a:ea typeface="Times New Roman" pitchFamily="18" charset="0"/>
                <a:cs typeface="Times New Roman" pitchFamily="18" charset="0"/>
              </a:rPr>
              <a:t>language</a:t>
            </a:r>
          </a:p>
          <a:p>
            <a:endParaRPr lang="en-GB" dirty="0">
              <a:solidFill>
                <a:prstClr val="black"/>
              </a:solidFill>
              <a:latin typeface="Calibri"/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2040" y="1136400"/>
            <a:ext cx="3944105" cy="27890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00837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2"/>
          <p:cNvSpPr txBox="1">
            <a:spLocks noChangeArrowheads="1"/>
          </p:cNvSpPr>
          <p:nvPr/>
        </p:nvSpPr>
        <p:spPr>
          <a:xfrm>
            <a:off x="436537" y="257846"/>
            <a:ext cx="8250263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 b="1" dirty="0" smtClean="0">
                <a:solidFill>
                  <a:schemeClr val="accent5">
                    <a:lumMod val="50000"/>
                  </a:schemeClr>
                </a:solidFill>
              </a:rPr>
              <a:t>Do leaders affect culture?</a:t>
            </a:r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>
          <a:xfrm>
            <a:off x="330980" y="1254071"/>
            <a:ext cx="8461375" cy="419115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GB" altLang="en-US" sz="2800" dirty="0" smtClean="0"/>
              <a:t>Douglas McGregor’s Theory X and Theory Y stated that the beliefs held by managers have a strong influence on the people working in an organisation.</a:t>
            </a:r>
          </a:p>
          <a:p>
            <a:pPr>
              <a:lnSpc>
                <a:spcPct val="90000"/>
              </a:lnSpc>
              <a:buFontTx/>
              <a:buNone/>
            </a:pPr>
            <a:endParaRPr lang="en-GB" altLang="en-US" sz="2800" dirty="0" smtClean="0"/>
          </a:p>
          <a:p>
            <a:pPr>
              <a:lnSpc>
                <a:spcPct val="90000"/>
              </a:lnSpc>
            </a:pPr>
            <a:r>
              <a:rPr lang="en-GB" altLang="en-US" sz="2800" dirty="0" smtClean="0"/>
              <a:t>As a result, McGregor stated that employees can only respond as their manager’s “style” allows – this can have a major influence on attitudes to work (positive and negative)</a:t>
            </a:r>
          </a:p>
          <a:p>
            <a:pPr>
              <a:lnSpc>
                <a:spcPct val="90000"/>
              </a:lnSpc>
              <a:buFontTx/>
              <a:buNone/>
            </a:pPr>
            <a:endParaRPr lang="en-GB" altLang="en-US" sz="1400" u="sng" dirty="0" smtClean="0">
              <a:hlinkClick r:id="rId2"/>
            </a:endParaRPr>
          </a:p>
        </p:txBody>
      </p:sp>
    </p:spTree>
    <p:extLst>
      <p:ext uri="{BB962C8B-B14F-4D97-AF65-F5344CB8AC3E}">
        <p14:creationId xmlns:p14="http://schemas.microsoft.com/office/powerpoint/2010/main" val="38318118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 txBox="1">
            <a:spLocks noChangeArrowheads="1"/>
          </p:cNvSpPr>
          <p:nvPr/>
        </p:nvSpPr>
        <p:spPr bwMode="auto">
          <a:xfrm>
            <a:off x="274333" y="260648"/>
            <a:ext cx="8412467" cy="15841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algn="ctr" eaLnBrk="0" fontAlgn="base" hangingPunct="0">
              <a:spcBef>
                <a:spcPct val="20000"/>
              </a:spcBef>
              <a:spcAft>
                <a:spcPct val="0"/>
              </a:spcAft>
              <a:defRPr/>
            </a:pPr>
            <a:r>
              <a:rPr lang="en-GB" sz="4400" b="1" kern="0" dirty="0">
                <a:solidFill>
                  <a:schemeClr val="accent5">
                    <a:lumMod val="50000"/>
                  </a:schemeClr>
                </a:solidFill>
                <a:cs typeface="ＭＳ Ｐゴシック"/>
              </a:rPr>
              <a:t>Leadership </a:t>
            </a:r>
            <a:r>
              <a:rPr lang="en-GB" sz="4400" b="1" kern="0" dirty="0" smtClean="0">
                <a:solidFill>
                  <a:schemeClr val="accent5">
                    <a:lumMod val="50000"/>
                  </a:schemeClr>
                </a:solidFill>
                <a:cs typeface="ＭＳ Ｐゴシック"/>
              </a:rPr>
              <a:t>and organisational </a:t>
            </a:r>
            <a:r>
              <a:rPr lang="en-GB" sz="4000" b="1" kern="0" dirty="0" smtClean="0">
                <a:solidFill>
                  <a:schemeClr val="accent5">
                    <a:lumMod val="50000"/>
                  </a:schemeClr>
                </a:solidFill>
                <a:cs typeface="ＭＳ Ｐゴシック"/>
              </a:rPr>
              <a:t>culture</a:t>
            </a:r>
            <a:endParaRPr lang="en-GB" sz="4400" b="1" kern="0" dirty="0">
              <a:solidFill>
                <a:schemeClr val="accent5">
                  <a:lumMod val="50000"/>
                </a:schemeClr>
              </a:solidFill>
              <a:cs typeface="ＭＳ Ｐゴシック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7704" y="1651861"/>
            <a:ext cx="5112568" cy="39426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13789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solidFill>
                  <a:schemeClr val="accent5">
                    <a:lumMod val="50000"/>
                  </a:schemeClr>
                </a:solidFill>
              </a:rPr>
              <a:t>McKinsey 7 S Model</a:t>
            </a:r>
            <a:endParaRPr lang="en-GB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90737" y="1581150"/>
            <a:ext cx="4962525" cy="3695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74251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 txBox="1">
            <a:spLocks noChangeArrowheads="1"/>
          </p:cNvSpPr>
          <p:nvPr/>
        </p:nvSpPr>
        <p:spPr bwMode="auto">
          <a:xfrm>
            <a:off x="611560" y="260648"/>
            <a:ext cx="7308850" cy="99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GB" sz="4400" b="1" kern="0" dirty="0">
                <a:solidFill>
                  <a:schemeClr val="accent5">
                    <a:lumMod val="50000"/>
                  </a:schemeClr>
                </a:solidFill>
              </a:rPr>
              <a:t>Do leaders </a:t>
            </a:r>
            <a:r>
              <a:rPr lang="en-GB" sz="4400" b="1" kern="0" dirty="0" smtClean="0">
                <a:solidFill>
                  <a:schemeClr val="accent5">
                    <a:lumMod val="50000"/>
                  </a:schemeClr>
                </a:solidFill>
              </a:rPr>
              <a:t>affect </a:t>
            </a:r>
            <a:r>
              <a:rPr lang="en-GB" sz="4400" b="1" kern="0" dirty="0">
                <a:solidFill>
                  <a:schemeClr val="accent5">
                    <a:lumMod val="50000"/>
                  </a:schemeClr>
                </a:solidFill>
              </a:rPr>
              <a:t>culture?</a:t>
            </a: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624711" y="1547743"/>
            <a:ext cx="7993062" cy="8309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US" altLang="en-US" dirty="0" smtClean="0">
                <a:solidFill>
                  <a:srgbClr val="000000"/>
                </a:solidFill>
                <a:hlinkClick r:id="rId2"/>
              </a:rPr>
              <a:t>Culture at Apple</a:t>
            </a:r>
            <a:endParaRPr lang="en-GB" altLang="en-US" dirty="0" smtClean="0">
              <a:solidFill>
                <a:srgbClr val="000000"/>
              </a:solidFill>
            </a:endParaRP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US" altLang="en-US" dirty="0" smtClean="0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ChangeArrowheads="1"/>
          </p:cNvSpPr>
          <p:nvPr/>
        </p:nvSpPr>
        <p:spPr bwMode="auto">
          <a:xfrm>
            <a:off x="624711" y="2442103"/>
            <a:ext cx="8137525" cy="1200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US" altLang="en-US" dirty="0" smtClean="0">
                <a:solidFill>
                  <a:srgbClr val="000000"/>
                </a:solidFill>
                <a:hlinkClick r:id="rId3"/>
              </a:rPr>
              <a:t>Culture at Google</a:t>
            </a:r>
            <a:r>
              <a:rPr lang="en-US" altLang="en-US" dirty="0" smtClean="0">
                <a:solidFill>
                  <a:srgbClr val="000000"/>
                </a:solidFill>
              </a:rPr>
              <a:t> 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GB" altLang="en-US" dirty="0" smtClean="0">
              <a:solidFill>
                <a:srgbClr val="000000"/>
              </a:solidFill>
            </a:endParaRP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US" altLang="en-US" dirty="0" smtClean="0">
              <a:solidFill>
                <a:srgbClr val="000000"/>
              </a:solidFill>
            </a:endParaRPr>
          </a:p>
        </p:txBody>
      </p:sp>
      <p:sp>
        <p:nvSpPr>
          <p:cNvPr id="7" name="Rectangle 7"/>
          <p:cNvSpPr>
            <a:spLocks noChangeArrowheads="1"/>
          </p:cNvSpPr>
          <p:nvPr/>
        </p:nvSpPr>
        <p:spPr bwMode="auto">
          <a:xfrm>
            <a:off x="611188" y="3253513"/>
            <a:ext cx="8137525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US" altLang="en-US" dirty="0" smtClean="0">
                <a:solidFill>
                  <a:srgbClr val="000000"/>
                </a:solidFill>
                <a:hlinkClick r:id="rId4"/>
              </a:rPr>
              <a:t>Culture at Facebook</a:t>
            </a:r>
            <a:endParaRPr lang="en-US" altLang="en-US" dirty="0" smtClean="0">
              <a:solidFill>
                <a:srgbClr val="000000"/>
              </a:solidFill>
            </a:endParaRPr>
          </a:p>
        </p:txBody>
      </p:sp>
      <p:sp>
        <p:nvSpPr>
          <p:cNvPr id="8" name="TextBox 10"/>
          <p:cNvSpPr txBox="1">
            <a:spLocks noChangeArrowheads="1"/>
          </p:cNvSpPr>
          <p:nvPr/>
        </p:nvSpPr>
        <p:spPr bwMode="auto">
          <a:xfrm>
            <a:off x="611188" y="4078271"/>
            <a:ext cx="8388350" cy="4247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</a:pPr>
            <a:r>
              <a:rPr lang="en-GB" altLang="en-US" u="sng" dirty="0" smtClean="0">
                <a:solidFill>
                  <a:srgbClr val="000000"/>
                </a:solidFill>
                <a:hlinkClick r:id="rId5"/>
              </a:rPr>
              <a:t>Culture at Coastal Housing</a:t>
            </a:r>
            <a:endParaRPr lang="en-GB" altLang="en-US" dirty="0" smtClean="0">
              <a:solidFill>
                <a:srgbClr val="000000"/>
              </a:solidFill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97355" y="1484784"/>
            <a:ext cx="3420418" cy="34204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5995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 txBox="1">
            <a:spLocks/>
          </p:cNvSpPr>
          <p:nvPr/>
        </p:nvSpPr>
        <p:spPr>
          <a:xfrm>
            <a:off x="457200" y="404664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US" altLang="en-US" sz="4000" b="1" dirty="0" smtClean="0">
                <a:solidFill>
                  <a:schemeClr val="accent5">
                    <a:lumMod val="50000"/>
                  </a:schemeClr>
                </a:solidFill>
              </a:rPr>
              <a:t>Managing </a:t>
            </a:r>
            <a:r>
              <a:rPr lang="en-US" altLang="en-US" sz="4000" b="1" dirty="0" err="1" smtClean="0">
                <a:solidFill>
                  <a:schemeClr val="accent5">
                    <a:lumMod val="50000"/>
                  </a:schemeClr>
                </a:solidFill>
              </a:rPr>
              <a:t>organisational</a:t>
            </a:r>
            <a:r>
              <a:rPr lang="en-US" altLang="en-US" sz="4000" b="1" dirty="0" smtClean="0">
                <a:solidFill>
                  <a:schemeClr val="accent5">
                    <a:lumMod val="50000"/>
                  </a:schemeClr>
                </a:solidFill>
              </a:rPr>
              <a:t> culture</a:t>
            </a:r>
            <a:br>
              <a:rPr lang="en-US" altLang="en-US" sz="4000" b="1" dirty="0" smtClean="0">
                <a:solidFill>
                  <a:schemeClr val="accent5">
                    <a:lumMod val="50000"/>
                  </a:schemeClr>
                </a:solidFill>
              </a:rPr>
            </a:br>
            <a:endParaRPr lang="en-GB" altLang="en-US" sz="4000" b="1" dirty="0" smtClean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5" name="Rectangle 3"/>
          <p:cNvSpPr txBox="1">
            <a:spLocks noChangeArrowheads="1"/>
          </p:cNvSpPr>
          <p:nvPr/>
        </p:nvSpPr>
        <p:spPr bwMode="auto">
          <a:xfrm>
            <a:off x="457200" y="1628800"/>
            <a:ext cx="8429625" cy="3857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742950" lvl="1" indent="-285750" fontAlgn="base">
              <a:spcBef>
                <a:spcPct val="20000"/>
              </a:spcBef>
              <a:spcAft>
                <a:spcPct val="0"/>
              </a:spcAft>
              <a:buFontTx/>
              <a:buChar char="–"/>
              <a:defRPr/>
            </a:pPr>
            <a:r>
              <a:rPr lang="en-US" sz="2800" b="1" kern="0" dirty="0">
                <a:solidFill>
                  <a:srgbClr val="000000"/>
                </a:solidFill>
              </a:rPr>
              <a:t>Understand</a:t>
            </a:r>
            <a:r>
              <a:rPr lang="en-US" sz="2800" kern="0" dirty="0">
                <a:solidFill>
                  <a:srgbClr val="000000"/>
                </a:solidFill>
              </a:rPr>
              <a:t> the </a:t>
            </a:r>
            <a:r>
              <a:rPr lang="en-US" sz="2800" b="1" kern="0" dirty="0">
                <a:solidFill>
                  <a:srgbClr val="000000"/>
                </a:solidFill>
              </a:rPr>
              <a:t>current culture </a:t>
            </a:r>
            <a:r>
              <a:rPr lang="en-US" sz="2800" kern="0" dirty="0">
                <a:solidFill>
                  <a:srgbClr val="000000"/>
                </a:solidFill>
              </a:rPr>
              <a:t>to decide whether to maintain or change it</a:t>
            </a:r>
          </a:p>
          <a:p>
            <a:pPr marL="742950" lvl="1" indent="-285750" fontAlgn="base">
              <a:spcBef>
                <a:spcPct val="20000"/>
              </a:spcBef>
              <a:spcAft>
                <a:spcPct val="0"/>
              </a:spcAft>
              <a:buFontTx/>
              <a:buChar char="–"/>
              <a:defRPr/>
            </a:pPr>
            <a:r>
              <a:rPr lang="en-US" sz="2800" b="1" kern="0" dirty="0">
                <a:solidFill>
                  <a:srgbClr val="000000"/>
                </a:solidFill>
              </a:rPr>
              <a:t>Articulate</a:t>
            </a:r>
            <a:r>
              <a:rPr lang="en-US" sz="2800" kern="0" dirty="0">
                <a:solidFill>
                  <a:srgbClr val="000000"/>
                </a:solidFill>
              </a:rPr>
              <a:t> the culture through </a:t>
            </a:r>
            <a:r>
              <a:rPr lang="en-US" sz="2800" b="1" kern="0" dirty="0">
                <a:solidFill>
                  <a:srgbClr val="000000"/>
                </a:solidFill>
              </a:rPr>
              <a:t>slogans</a:t>
            </a:r>
            <a:r>
              <a:rPr lang="en-US" sz="2800" kern="0" dirty="0">
                <a:solidFill>
                  <a:srgbClr val="000000"/>
                </a:solidFill>
              </a:rPr>
              <a:t>, </a:t>
            </a:r>
            <a:r>
              <a:rPr lang="en-US" sz="2800" b="1" kern="0" dirty="0">
                <a:solidFill>
                  <a:srgbClr val="000000"/>
                </a:solidFill>
              </a:rPr>
              <a:t>ceremonies</a:t>
            </a:r>
            <a:r>
              <a:rPr lang="en-US" sz="2800" kern="0" dirty="0">
                <a:solidFill>
                  <a:srgbClr val="000000"/>
                </a:solidFill>
              </a:rPr>
              <a:t>, and </a:t>
            </a:r>
            <a:r>
              <a:rPr lang="en-US" sz="2800" b="1" kern="0" dirty="0">
                <a:solidFill>
                  <a:srgbClr val="000000"/>
                </a:solidFill>
              </a:rPr>
              <a:t>shared experiences</a:t>
            </a:r>
          </a:p>
          <a:p>
            <a:pPr marL="742950" lvl="1" indent="-285750" fontAlgn="base">
              <a:spcBef>
                <a:spcPct val="20000"/>
              </a:spcBef>
              <a:spcAft>
                <a:spcPct val="0"/>
              </a:spcAft>
              <a:buFontTx/>
              <a:buChar char="–"/>
              <a:defRPr/>
            </a:pPr>
            <a:r>
              <a:rPr lang="en-US" sz="2800" b="1" kern="0" dirty="0">
                <a:solidFill>
                  <a:srgbClr val="000000"/>
                </a:solidFill>
              </a:rPr>
              <a:t>Reward</a:t>
            </a:r>
            <a:r>
              <a:rPr lang="en-US" sz="2800" kern="0" dirty="0">
                <a:solidFill>
                  <a:srgbClr val="000000"/>
                </a:solidFill>
              </a:rPr>
              <a:t> and </a:t>
            </a:r>
            <a:r>
              <a:rPr lang="en-US" sz="2800" b="1" kern="0" dirty="0">
                <a:solidFill>
                  <a:srgbClr val="000000"/>
                </a:solidFill>
              </a:rPr>
              <a:t>promote</a:t>
            </a:r>
            <a:r>
              <a:rPr lang="en-US" sz="2800" kern="0" dirty="0">
                <a:solidFill>
                  <a:srgbClr val="000000"/>
                </a:solidFill>
              </a:rPr>
              <a:t> people whose </a:t>
            </a:r>
            <a:r>
              <a:rPr lang="en-US" sz="2800" b="1" kern="0" dirty="0" err="1" smtClean="0">
                <a:solidFill>
                  <a:srgbClr val="000000"/>
                </a:solidFill>
              </a:rPr>
              <a:t>behaviours</a:t>
            </a:r>
            <a:r>
              <a:rPr lang="en-US" sz="2800" kern="0" dirty="0" smtClean="0">
                <a:solidFill>
                  <a:srgbClr val="000000"/>
                </a:solidFill>
              </a:rPr>
              <a:t> </a:t>
            </a:r>
            <a:r>
              <a:rPr lang="en-US" sz="2800" b="1" kern="0" dirty="0">
                <a:solidFill>
                  <a:srgbClr val="000000"/>
                </a:solidFill>
              </a:rPr>
              <a:t>are consistent </a:t>
            </a:r>
            <a:r>
              <a:rPr lang="en-US" sz="2800" kern="0" dirty="0">
                <a:solidFill>
                  <a:srgbClr val="000000"/>
                </a:solidFill>
              </a:rPr>
              <a:t>with desired </a:t>
            </a:r>
            <a:r>
              <a:rPr lang="en-US" sz="2800" b="1" kern="0" dirty="0">
                <a:solidFill>
                  <a:srgbClr val="000000"/>
                </a:solidFill>
              </a:rPr>
              <a:t>cultural values</a:t>
            </a:r>
          </a:p>
        </p:txBody>
      </p:sp>
    </p:spTree>
    <p:extLst>
      <p:ext uri="{BB962C8B-B14F-4D97-AF65-F5344CB8AC3E}">
        <p14:creationId xmlns:p14="http://schemas.microsoft.com/office/powerpoint/2010/main" val="37487145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619672" y="260648"/>
            <a:ext cx="5832648" cy="53081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55084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en-US" b="1" dirty="0">
                <a:solidFill>
                  <a:schemeClr val="accent5">
                    <a:lumMod val="50000"/>
                  </a:schemeClr>
                </a:solidFill>
              </a:rPr>
              <a:t>Mission Statement: Why?</a:t>
            </a:r>
            <a:br>
              <a:rPr lang="en-US" altLang="en-US" b="1" dirty="0">
                <a:solidFill>
                  <a:schemeClr val="accent5">
                    <a:lumMod val="50000"/>
                  </a:schemeClr>
                </a:solidFill>
              </a:rPr>
            </a:br>
            <a:endParaRPr lang="en-GB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6" name="Rectangle 4"/>
          <p:cNvSpPr>
            <a:spLocks noGrp="1" noChangeArrowheads="1"/>
          </p:cNvSpPr>
          <p:nvPr>
            <p:ph idx="1"/>
          </p:nvPr>
        </p:nvSpPr>
        <p:spPr bwMode="auto">
          <a:xfrm>
            <a:off x="457200" y="1600201"/>
            <a:ext cx="8229600" cy="2936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endParaRPr lang="en-US" altLang="en-US" sz="2800" dirty="0"/>
          </a:p>
          <a:p>
            <a:pPr>
              <a:buFont typeface="Arial" panose="020B0604020202020204" pitchFamily="34" charset="0"/>
              <a:buChar char="•"/>
            </a:pPr>
            <a:r>
              <a:rPr lang="en-US" altLang="en-US" sz="2800" dirty="0"/>
              <a:t>Defines the fundamental purpose of the </a:t>
            </a:r>
            <a:r>
              <a:rPr lang="en-US" altLang="en-US" sz="2800" dirty="0" err="1"/>
              <a:t>organisation</a:t>
            </a:r>
            <a:r>
              <a:rPr lang="en-US" altLang="en-US" sz="2800" dirty="0"/>
              <a:t> and why it exists</a:t>
            </a:r>
          </a:p>
          <a:p>
            <a:endParaRPr lang="en-US" altLang="en-US" sz="2800" dirty="0"/>
          </a:p>
          <a:p>
            <a:pPr>
              <a:buFont typeface="Arial" panose="020B0604020202020204" pitchFamily="34" charset="0"/>
              <a:buChar char="•"/>
            </a:pPr>
            <a:r>
              <a:rPr lang="en-US" altLang="en-US" sz="2800" dirty="0"/>
              <a:t>It should be concise, to the point, realistic and clear</a:t>
            </a:r>
            <a:endParaRPr lang="en-GB" altLang="en-US" sz="2800" dirty="0"/>
          </a:p>
        </p:txBody>
      </p:sp>
    </p:spTree>
    <p:extLst>
      <p:ext uri="{BB962C8B-B14F-4D97-AF65-F5344CB8AC3E}">
        <p14:creationId xmlns:p14="http://schemas.microsoft.com/office/powerpoint/2010/main" val="10702222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en-US" b="1" dirty="0">
                <a:solidFill>
                  <a:schemeClr val="accent5">
                    <a:lumMod val="50000"/>
                  </a:schemeClr>
                </a:solidFill>
              </a:rPr>
              <a:t>Vision Statement: Why?</a:t>
            </a:r>
            <a:br>
              <a:rPr lang="en-US" altLang="en-US" b="1" dirty="0">
                <a:solidFill>
                  <a:schemeClr val="accent5">
                    <a:lumMod val="50000"/>
                  </a:schemeClr>
                </a:solidFill>
              </a:rPr>
            </a:br>
            <a:endParaRPr lang="en-GB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4" name="Rectangle 4"/>
          <p:cNvSpPr>
            <a:spLocks noGrp="1" noChangeArrowheads="1"/>
          </p:cNvSpPr>
          <p:nvPr>
            <p:ph idx="1"/>
          </p:nvPr>
        </p:nvSpPr>
        <p:spPr bwMode="auto">
          <a:xfrm>
            <a:off x="457200" y="1600201"/>
            <a:ext cx="8229600" cy="259147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endParaRPr lang="en-US" altLang="en-US" sz="2800" dirty="0"/>
          </a:p>
          <a:p>
            <a:pPr marL="0" indent="0">
              <a:buNone/>
            </a:pPr>
            <a:r>
              <a:rPr lang="en-US" altLang="en-US" sz="2800" b="1" dirty="0"/>
              <a:t>Answers the questions</a:t>
            </a:r>
            <a:r>
              <a:rPr lang="en-US" altLang="en-US" sz="2800" dirty="0"/>
              <a:t>:</a:t>
            </a:r>
          </a:p>
          <a:p>
            <a:endParaRPr lang="en-US" altLang="en-US" sz="2800" dirty="0"/>
          </a:p>
          <a:p>
            <a:pPr>
              <a:buFont typeface="Arial" panose="020B0604020202020204" pitchFamily="34" charset="0"/>
              <a:buChar char="•"/>
            </a:pPr>
            <a:r>
              <a:rPr lang="en-US" altLang="en-US" sz="2800" dirty="0"/>
              <a:t>What do we aspire to be?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altLang="en-US" sz="2800" dirty="0"/>
              <a:t>How do we want others to see us?</a:t>
            </a:r>
          </a:p>
        </p:txBody>
      </p:sp>
    </p:spTree>
    <p:extLst>
      <p:ext uri="{BB962C8B-B14F-4D97-AF65-F5344CB8AC3E}">
        <p14:creationId xmlns:p14="http://schemas.microsoft.com/office/powerpoint/2010/main" val="20412504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b="1">
                <a:solidFill>
                  <a:schemeClr val="accent5">
                    <a:lumMod val="50000"/>
                  </a:schemeClr>
                </a:solidFill>
              </a:rPr>
              <a:t>Value Statement: Why?</a:t>
            </a:r>
            <a:endParaRPr lang="en-US" altLang="en-US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4" name="Rectangle 4"/>
          <p:cNvSpPr>
            <a:spLocks noGrp="1" noChangeArrowheads="1"/>
          </p:cNvSpPr>
          <p:nvPr>
            <p:ph idx="1"/>
          </p:nvPr>
        </p:nvSpPr>
        <p:spPr bwMode="auto">
          <a:xfrm>
            <a:off x="457200" y="1600201"/>
            <a:ext cx="8229600" cy="285001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endParaRPr lang="en-US" altLang="en-US" sz="2800" dirty="0"/>
          </a:p>
          <a:p>
            <a:pPr>
              <a:buFont typeface="Arial" panose="020B0604020202020204" pitchFamily="34" charset="0"/>
              <a:buChar char="•"/>
            </a:pPr>
            <a:r>
              <a:rPr lang="en-US" altLang="en-US" sz="2800" dirty="0"/>
              <a:t>Reflect the core ideals or principles by which an </a:t>
            </a:r>
            <a:r>
              <a:rPr lang="en-US" altLang="en-US" sz="2800" dirty="0" err="1"/>
              <a:t>organisation</a:t>
            </a:r>
            <a:r>
              <a:rPr lang="en-US" altLang="en-US" sz="2800" dirty="0"/>
              <a:t> functions or conducts business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altLang="en-US" sz="2800" dirty="0"/>
              <a:t>Tells the wider community what is truly important to the </a:t>
            </a:r>
            <a:r>
              <a:rPr lang="en-US" altLang="en-US" sz="2800" dirty="0" err="1"/>
              <a:t>organisation</a:t>
            </a:r>
            <a:r>
              <a:rPr lang="en-US" altLang="en-US" sz="28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1962137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b="1" dirty="0" smtClean="0">
                <a:solidFill>
                  <a:schemeClr val="accent5">
                    <a:lumMod val="50000"/>
                  </a:schemeClr>
                </a:solidFill>
              </a:rPr>
              <a:t>Activity</a:t>
            </a:r>
            <a:endParaRPr lang="en-GB" sz="5400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4258816" cy="2692895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3600" dirty="0" smtClean="0"/>
              <a:t>Match the organisation’s logo to the mission, vision or values statements issued.</a:t>
            </a:r>
            <a:endParaRPr lang="en-GB" sz="3600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48705" y="1602446"/>
            <a:ext cx="2638095" cy="92381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86294" y="2852936"/>
            <a:ext cx="2619048" cy="1104762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76256" y="4221088"/>
            <a:ext cx="1676190" cy="5619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65378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435238" y="332656"/>
            <a:ext cx="8313225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r>
              <a:rPr lang="en-GB" sz="6000" b="1" dirty="0" smtClean="0">
                <a:solidFill>
                  <a:schemeClr val="accent5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Organisational values</a:t>
            </a:r>
            <a:endParaRPr lang="en-GB" sz="6000" b="1" dirty="0">
              <a:solidFill>
                <a:schemeClr val="accent5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2622" y="1628800"/>
            <a:ext cx="4852979" cy="3604750"/>
          </a:xfrm>
          <a:prstGeom prst="rect">
            <a:avLst/>
          </a:prstGeom>
        </p:spPr>
      </p:pic>
      <p:sp>
        <p:nvSpPr>
          <p:cNvPr id="5" name="TextBox 7"/>
          <p:cNvSpPr txBox="1">
            <a:spLocks noChangeArrowheads="1"/>
          </p:cNvSpPr>
          <p:nvPr/>
        </p:nvSpPr>
        <p:spPr bwMode="auto">
          <a:xfrm>
            <a:off x="519117" y="2132856"/>
            <a:ext cx="4104456" cy="15696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altLang="en-US" sz="3200" dirty="0" smtClean="0">
                <a:solidFill>
                  <a:srgbClr val="000000"/>
                </a:solidFill>
              </a:rPr>
              <a:t>What are your organisation’s values?</a:t>
            </a:r>
          </a:p>
        </p:txBody>
      </p:sp>
    </p:spTree>
    <p:extLst>
      <p:ext uri="{BB962C8B-B14F-4D97-AF65-F5344CB8AC3E}">
        <p14:creationId xmlns:p14="http://schemas.microsoft.com/office/powerpoint/2010/main" val="13345991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b="1" dirty="0" smtClean="0">
                <a:solidFill>
                  <a:schemeClr val="accent5">
                    <a:lumMod val="50000"/>
                  </a:schemeClr>
                </a:solidFill>
              </a:rPr>
              <a:t>Activity</a:t>
            </a:r>
            <a:endParaRPr lang="en-GB" sz="5400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3610744" cy="39170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4400" dirty="0" smtClean="0"/>
              <a:t>Complete </a:t>
            </a:r>
          </a:p>
          <a:p>
            <a:pPr marL="0" indent="0">
              <a:buNone/>
            </a:pPr>
            <a:r>
              <a:rPr lang="en-GB" sz="4400" dirty="0" smtClean="0"/>
              <a:t>the questionnaire issued</a:t>
            </a:r>
            <a:endParaRPr lang="en-GB" sz="44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99992" y="1266744"/>
            <a:ext cx="4032448" cy="40485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09787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>
                <a:solidFill>
                  <a:schemeClr val="accent5">
                    <a:lumMod val="50000"/>
                  </a:schemeClr>
                </a:solidFill>
              </a:rPr>
              <a:t>Influences on the development</a:t>
            </a:r>
            <a:br>
              <a:rPr lang="en-GB" b="1" dirty="0">
                <a:solidFill>
                  <a:schemeClr val="accent5">
                    <a:lumMod val="50000"/>
                  </a:schemeClr>
                </a:solidFill>
              </a:rPr>
            </a:br>
            <a:r>
              <a:rPr lang="en-GB" b="1" dirty="0">
                <a:solidFill>
                  <a:schemeClr val="accent5">
                    <a:lumMod val="50000"/>
                  </a:schemeClr>
                </a:solidFill>
              </a:rPr>
              <a:t>of culture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Primary </a:t>
            </a:r>
            <a:r>
              <a:rPr lang="en-GB" dirty="0" smtClean="0"/>
              <a:t>function of the organisation</a:t>
            </a:r>
            <a:endParaRPr lang="en-GB" dirty="0"/>
          </a:p>
          <a:p>
            <a:r>
              <a:rPr lang="en-GB" dirty="0" smtClean="0"/>
              <a:t>Management </a:t>
            </a:r>
            <a:r>
              <a:rPr lang="en-GB" dirty="0"/>
              <a:t>and staffing</a:t>
            </a:r>
          </a:p>
          <a:p>
            <a:r>
              <a:rPr lang="en-GB" dirty="0" smtClean="0"/>
              <a:t>Goals </a:t>
            </a:r>
            <a:r>
              <a:rPr lang="en-GB" dirty="0"/>
              <a:t>and objectives</a:t>
            </a:r>
          </a:p>
          <a:p>
            <a:r>
              <a:rPr lang="en-GB" dirty="0"/>
              <a:t>The environment</a:t>
            </a:r>
          </a:p>
          <a:p>
            <a:r>
              <a:rPr lang="en-GB" dirty="0" smtClean="0"/>
              <a:t>History</a:t>
            </a:r>
            <a:endParaRPr lang="en-GB" dirty="0"/>
          </a:p>
          <a:p>
            <a:r>
              <a:rPr lang="en-GB" dirty="0" smtClean="0"/>
              <a:t>Size</a:t>
            </a:r>
            <a:endParaRPr lang="en-GB" dirty="0"/>
          </a:p>
          <a:p>
            <a:r>
              <a:rPr lang="en-GB" dirty="0" smtClean="0"/>
              <a:t>Location</a:t>
            </a:r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49900" y="3212976"/>
            <a:ext cx="4065879" cy="22322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55234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899592" y="332656"/>
            <a:ext cx="7200800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r>
              <a:rPr lang="en-GB" sz="4000" b="1" dirty="0">
                <a:solidFill>
                  <a:schemeClr val="accent5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CIPD Research </a:t>
            </a:r>
            <a:r>
              <a:rPr lang="en-GB" sz="2800" dirty="0" smtClean="0">
                <a:solidFill>
                  <a:schemeClr val="accent5">
                    <a:lumMod val="50000"/>
                  </a:schemeClr>
                </a:solidFill>
              </a:rPr>
              <a:t>(</a:t>
            </a:r>
            <a:r>
              <a:rPr lang="en-GB" sz="2800" dirty="0">
                <a:solidFill>
                  <a:schemeClr val="accent5">
                    <a:lumMod val="50000"/>
                  </a:schemeClr>
                </a:solidFill>
              </a:rPr>
              <a:t>May 2014)</a:t>
            </a:r>
          </a:p>
        </p:txBody>
      </p:sp>
      <p:sp>
        <p:nvSpPr>
          <p:cNvPr id="5" name="TextBox 7"/>
          <p:cNvSpPr txBox="1">
            <a:spLocks noChangeArrowheads="1"/>
          </p:cNvSpPr>
          <p:nvPr/>
        </p:nvSpPr>
        <p:spPr bwMode="auto">
          <a:xfrm>
            <a:off x="611560" y="1340768"/>
            <a:ext cx="7632700" cy="35385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altLang="en-US" sz="2800" dirty="0" smtClean="0">
                <a:solidFill>
                  <a:srgbClr val="000000"/>
                </a:solidFill>
              </a:rPr>
              <a:t>“The overall message from our research is that </a:t>
            </a:r>
            <a:r>
              <a:rPr lang="en-GB" altLang="en-US" sz="2800" b="1" dirty="0" smtClean="0">
                <a:solidFill>
                  <a:srgbClr val="000000"/>
                </a:solidFill>
              </a:rPr>
              <a:t>culture is not static</a:t>
            </a:r>
            <a:r>
              <a:rPr lang="en-GB" altLang="en-US" sz="2800" dirty="0" smtClean="0">
                <a:solidFill>
                  <a:srgbClr val="000000"/>
                </a:solidFill>
              </a:rPr>
              <a:t>; it can be affected by internal and external events, small and large. And, </a:t>
            </a:r>
            <a:r>
              <a:rPr lang="en-GB" altLang="en-US" sz="2800" b="1" dirty="0" smtClean="0">
                <a:solidFill>
                  <a:srgbClr val="000000"/>
                </a:solidFill>
              </a:rPr>
              <a:t>if not attended to and reinforced</a:t>
            </a:r>
            <a:r>
              <a:rPr lang="en-GB" altLang="en-US" sz="2800" dirty="0" smtClean="0">
                <a:solidFill>
                  <a:srgbClr val="000000"/>
                </a:solidFill>
              </a:rPr>
              <a:t>, it </a:t>
            </a:r>
            <a:r>
              <a:rPr lang="en-GB" altLang="en-US" sz="2800" b="1" dirty="0" smtClean="0">
                <a:solidFill>
                  <a:srgbClr val="000000"/>
                </a:solidFill>
              </a:rPr>
              <a:t>can take on a life of its own </a:t>
            </a:r>
            <a:r>
              <a:rPr lang="en-GB" altLang="en-US" sz="2800" dirty="0" smtClean="0">
                <a:solidFill>
                  <a:srgbClr val="000000"/>
                </a:solidFill>
              </a:rPr>
              <a:t>and </a:t>
            </a:r>
            <a:r>
              <a:rPr lang="en-GB" altLang="en-US" sz="2800" b="1" dirty="0" smtClean="0">
                <a:solidFill>
                  <a:srgbClr val="000000"/>
                </a:solidFill>
              </a:rPr>
              <a:t>your values and purpose can become diluted </a:t>
            </a:r>
            <a:r>
              <a:rPr lang="en-GB" altLang="en-US" sz="2800" dirty="0" smtClean="0">
                <a:solidFill>
                  <a:srgbClr val="000000"/>
                </a:solidFill>
              </a:rPr>
              <a:t>and even lost over time.”</a:t>
            </a:r>
          </a:p>
        </p:txBody>
      </p:sp>
    </p:spTree>
    <p:extLst>
      <p:ext uri="{BB962C8B-B14F-4D97-AF65-F5344CB8AC3E}">
        <p14:creationId xmlns:p14="http://schemas.microsoft.com/office/powerpoint/2010/main" val="28474260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611560" y="260648"/>
            <a:ext cx="7992888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fontAlgn="base">
              <a:spcBef>
                <a:spcPct val="20000"/>
              </a:spcBef>
              <a:spcAft>
                <a:spcPct val="0"/>
              </a:spcAft>
              <a:defRPr/>
            </a:pPr>
            <a:r>
              <a:rPr lang="en-US" sz="3200" b="1" kern="0" dirty="0">
                <a:solidFill>
                  <a:schemeClr val="accent5">
                    <a:lumMod val="50000"/>
                  </a:schemeClr>
                </a:solidFill>
              </a:rPr>
              <a:t>Determinants of </a:t>
            </a:r>
            <a:r>
              <a:rPr lang="en-US" sz="3200" b="1" kern="0" dirty="0" err="1">
                <a:solidFill>
                  <a:schemeClr val="accent5">
                    <a:lumMod val="50000"/>
                  </a:schemeClr>
                </a:solidFill>
              </a:rPr>
              <a:t>Organisational</a:t>
            </a:r>
            <a:r>
              <a:rPr lang="en-US" sz="3200" b="1" kern="0" dirty="0">
                <a:solidFill>
                  <a:schemeClr val="accent5">
                    <a:lumMod val="50000"/>
                  </a:schemeClr>
                </a:solidFill>
              </a:rPr>
              <a:t> Culture</a:t>
            </a:r>
          </a:p>
        </p:txBody>
      </p:sp>
      <p:sp>
        <p:nvSpPr>
          <p:cNvPr id="5" name="Rectangle 3"/>
          <p:cNvSpPr txBox="1">
            <a:spLocks noChangeArrowheads="1"/>
          </p:cNvSpPr>
          <p:nvPr/>
        </p:nvSpPr>
        <p:spPr bwMode="auto">
          <a:xfrm>
            <a:off x="317698" y="980728"/>
            <a:ext cx="8286750" cy="428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742950" lvl="1" indent="-285750" fontAlgn="base">
              <a:spcBef>
                <a:spcPct val="20000"/>
              </a:spcBef>
              <a:spcAft>
                <a:spcPct val="0"/>
              </a:spcAft>
              <a:buFontTx/>
              <a:buChar char="–"/>
              <a:defRPr/>
            </a:pPr>
            <a:r>
              <a:rPr lang="en-US" sz="2800" kern="0" dirty="0" err="1">
                <a:solidFill>
                  <a:srgbClr val="000000"/>
                </a:solidFill>
              </a:rPr>
              <a:t>Organisation’s</a:t>
            </a:r>
            <a:r>
              <a:rPr lang="en-US" sz="2800" kern="0" dirty="0">
                <a:solidFill>
                  <a:srgbClr val="000000"/>
                </a:solidFill>
              </a:rPr>
              <a:t> founder (personal values and beliefs)</a:t>
            </a:r>
          </a:p>
          <a:p>
            <a:pPr marL="742950" lvl="1" indent="-285750" fontAlgn="base">
              <a:spcBef>
                <a:spcPct val="20000"/>
              </a:spcBef>
              <a:spcAft>
                <a:spcPct val="0"/>
              </a:spcAft>
              <a:buFontTx/>
              <a:buChar char="–"/>
              <a:defRPr/>
            </a:pPr>
            <a:r>
              <a:rPr lang="en-US" sz="2800" kern="0" dirty="0">
                <a:solidFill>
                  <a:srgbClr val="000000"/>
                </a:solidFill>
              </a:rPr>
              <a:t>Symbols, stories, heroes, slogans, and ceremonies that embody and personify the spirit of the </a:t>
            </a:r>
            <a:r>
              <a:rPr lang="en-US" sz="2800" kern="0" dirty="0" err="1">
                <a:solidFill>
                  <a:srgbClr val="000000"/>
                </a:solidFill>
              </a:rPr>
              <a:t>organisation</a:t>
            </a:r>
            <a:endParaRPr lang="en-US" sz="2800" kern="0" dirty="0">
              <a:solidFill>
                <a:srgbClr val="000000"/>
              </a:solidFill>
            </a:endParaRPr>
          </a:p>
          <a:p>
            <a:pPr marL="742950" lvl="1" indent="-285750" fontAlgn="base">
              <a:spcBef>
                <a:spcPct val="20000"/>
              </a:spcBef>
              <a:spcAft>
                <a:spcPct val="0"/>
              </a:spcAft>
              <a:buFontTx/>
              <a:buChar char="–"/>
              <a:defRPr/>
            </a:pPr>
            <a:r>
              <a:rPr lang="en-US" sz="2800" kern="0" dirty="0">
                <a:solidFill>
                  <a:srgbClr val="000000"/>
                </a:solidFill>
              </a:rPr>
              <a:t>Corporate success that strengthens the culture.</a:t>
            </a:r>
          </a:p>
          <a:p>
            <a:pPr marL="742950" lvl="1" indent="-285750" fontAlgn="base">
              <a:spcBef>
                <a:spcPct val="20000"/>
              </a:spcBef>
              <a:spcAft>
                <a:spcPct val="0"/>
              </a:spcAft>
              <a:buFontTx/>
              <a:buChar char="–"/>
              <a:defRPr/>
            </a:pPr>
            <a:r>
              <a:rPr lang="en-US" sz="2800" kern="0" dirty="0">
                <a:solidFill>
                  <a:srgbClr val="000000"/>
                </a:solidFill>
              </a:rPr>
              <a:t>Shared experiences that bond </a:t>
            </a:r>
            <a:r>
              <a:rPr lang="en-US" sz="2800" kern="0" dirty="0" err="1">
                <a:solidFill>
                  <a:srgbClr val="000000"/>
                </a:solidFill>
              </a:rPr>
              <a:t>organisational</a:t>
            </a:r>
            <a:r>
              <a:rPr lang="en-US" sz="2800" kern="0" dirty="0">
                <a:solidFill>
                  <a:srgbClr val="000000"/>
                </a:solidFill>
              </a:rPr>
              <a:t> members together</a:t>
            </a:r>
          </a:p>
        </p:txBody>
      </p:sp>
    </p:spTree>
    <p:extLst>
      <p:ext uri="{BB962C8B-B14F-4D97-AF65-F5344CB8AC3E}">
        <p14:creationId xmlns:p14="http://schemas.microsoft.com/office/powerpoint/2010/main" val="28253206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539552" y="2204864"/>
            <a:ext cx="2160240" cy="1143001"/>
          </a:xfrm>
        </p:spPr>
        <p:txBody>
          <a:bodyPr/>
          <a:lstStyle/>
          <a:p>
            <a:pPr algn="l">
              <a:defRPr/>
            </a:pPr>
            <a:r>
              <a:rPr lang="en-GB" sz="4000" b="1" dirty="0" smtClean="0">
                <a:solidFill>
                  <a:schemeClr val="accent5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Activity</a:t>
            </a:r>
            <a:endParaRPr lang="en-GB" sz="4000" b="1" dirty="0">
              <a:solidFill>
                <a:schemeClr val="accent5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31840" y="188640"/>
            <a:ext cx="4907260" cy="53925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8822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23528" y="2685487"/>
            <a:ext cx="3352800" cy="1362075"/>
          </a:xfrm>
          <a:prstGeom prst="rect">
            <a:avLst/>
          </a:prstGeom>
        </p:spPr>
      </p:pic>
      <p:sp>
        <p:nvSpPr>
          <p:cNvPr id="4" name="Title 1"/>
          <p:cNvSpPr txBox="1">
            <a:spLocks/>
          </p:cNvSpPr>
          <p:nvPr/>
        </p:nvSpPr>
        <p:spPr>
          <a:xfrm>
            <a:off x="457200" y="260648"/>
            <a:ext cx="3384376" cy="1143001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>
              <a:defRPr/>
            </a:pPr>
            <a:r>
              <a:rPr lang="en-GB" b="1" dirty="0" smtClean="0">
                <a:solidFill>
                  <a:schemeClr val="accent5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Research activity</a:t>
            </a:r>
            <a:endParaRPr lang="en-GB" b="1" dirty="0">
              <a:solidFill>
                <a:schemeClr val="accent5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94398" y="548680"/>
            <a:ext cx="2019300" cy="2266950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04048" y="3099098"/>
            <a:ext cx="3835514" cy="2556000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00192" y="832148"/>
            <a:ext cx="2395173" cy="13445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34838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879304" y="308422"/>
            <a:ext cx="6264696" cy="501456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180528" y="350144"/>
            <a:ext cx="4618856" cy="1143000"/>
          </a:xfrm>
        </p:spPr>
        <p:txBody>
          <a:bodyPr>
            <a:normAutofit fontScale="90000"/>
          </a:bodyPr>
          <a:lstStyle/>
          <a:p>
            <a:r>
              <a:rPr lang="en-GB" b="1" dirty="0" smtClean="0">
                <a:solidFill>
                  <a:schemeClr val="accent5">
                    <a:lumMod val="50000"/>
                  </a:schemeClr>
                </a:solidFill>
              </a:rPr>
              <a:t>Geert Hofstede and national culture</a:t>
            </a:r>
            <a:endParaRPr lang="en-GB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251520" y="5180044"/>
            <a:ext cx="387798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342900" indent="-342900" eaLnBrk="0" fontAlgn="base" hangingPunct="0">
              <a:spcBef>
                <a:spcPct val="20000"/>
              </a:spcBef>
              <a:spcAft>
                <a:spcPct val="0"/>
              </a:spcAft>
              <a:defRPr/>
            </a:pPr>
            <a:r>
              <a:rPr lang="en-GB" kern="0" dirty="0">
                <a:solidFill>
                  <a:srgbClr val="000000"/>
                </a:solidFill>
                <a:hlinkClick r:id="rId3"/>
              </a:rPr>
              <a:t>Geert Hofstede Cultural Dimensions</a:t>
            </a:r>
            <a:endParaRPr lang="en-GB" kern="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654397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47664" y="908720"/>
            <a:ext cx="6076950" cy="4562475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899592" y="188640"/>
            <a:ext cx="77048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 smtClean="0">
                <a:solidFill>
                  <a:schemeClr val="accent5">
                    <a:lumMod val="50000"/>
                  </a:schemeClr>
                </a:solidFill>
              </a:rPr>
              <a:t>Schein’s Three Levels of Culture</a:t>
            </a:r>
            <a:endParaRPr lang="en-GB" sz="3600" b="1" dirty="0">
              <a:solidFill>
                <a:schemeClr val="accent5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559164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116632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b="1" dirty="0" smtClean="0">
                <a:solidFill>
                  <a:schemeClr val="accent5">
                    <a:lumMod val="50000"/>
                  </a:schemeClr>
                </a:solidFill>
              </a:rPr>
              <a:t>Schein’s Three Levels of Culture</a:t>
            </a:r>
            <a:endParaRPr lang="en-GB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316316"/>
              </p:ext>
            </p:extLst>
          </p:nvPr>
        </p:nvGraphicFramePr>
        <p:xfrm>
          <a:off x="251520" y="1244202"/>
          <a:ext cx="8712968" cy="39163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775478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 err="1" smtClean="0">
                <a:solidFill>
                  <a:schemeClr val="accent5">
                    <a:lumMod val="50000"/>
                  </a:schemeClr>
                </a:solidFill>
              </a:rPr>
              <a:t>Handy’s</a:t>
            </a:r>
            <a:r>
              <a:rPr lang="en-GB" b="1" dirty="0" smtClean="0">
                <a:solidFill>
                  <a:schemeClr val="accent5">
                    <a:lumMod val="50000"/>
                  </a:schemeClr>
                </a:solidFill>
              </a:rPr>
              <a:t> model of organisational culture</a:t>
            </a:r>
            <a:endParaRPr lang="en-GB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502185" y="1556792"/>
            <a:ext cx="5934975" cy="38884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40765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 txBox="1">
            <a:spLocks noChangeArrowheads="1"/>
          </p:cNvSpPr>
          <p:nvPr/>
        </p:nvSpPr>
        <p:spPr bwMode="auto">
          <a:xfrm>
            <a:off x="827584" y="332656"/>
            <a:ext cx="7772400" cy="835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GB" sz="4400" b="1" kern="0" dirty="0">
                <a:solidFill>
                  <a:schemeClr val="accent5">
                    <a:lumMod val="50000"/>
                  </a:schemeClr>
                </a:solidFill>
              </a:rPr>
              <a:t>Harrison’s types of culture</a:t>
            </a:r>
          </a:p>
        </p:txBody>
      </p:sp>
      <p:sp>
        <p:nvSpPr>
          <p:cNvPr id="5" name="Rectangle 3"/>
          <p:cNvSpPr txBox="1">
            <a:spLocks noChangeArrowheads="1"/>
          </p:cNvSpPr>
          <p:nvPr/>
        </p:nvSpPr>
        <p:spPr bwMode="auto">
          <a:xfrm>
            <a:off x="429308" y="1177122"/>
            <a:ext cx="8714692" cy="407227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fontAlgn="base">
              <a:spcBef>
                <a:spcPct val="20000"/>
              </a:spcBef>
              <a:spcAft>
                <a:spcPct val="0"/>
              </a:spcAft>
              <a:defRPr/>
            </a:pPr>
            <a:r>
              <a:rPr lang="en-GB" sz="3200" kern="0" dirty="0" smtClean="0">
                <a:solidFill>
                  <a:srgbClr val="000000"/>
                </a:solidFill>
              </a:rPr>
              <a:t>Roger </a:t>
            </a:r>
            <a:r>
              <a:rPr lang="en-GB" sz="3200" kern="0" dirty="0">
                <a:solidFill>
                  <a:srgbClr val="000000"/>
                </a:solidFill>
              </a:rPr>
              <a:t>Harrison identified </a:t>
            </a:r>
            <a:r>
              <a:rPr lang="en-GB" sz="3200" kern="0" dirty="0" smtClean="0">
                <a:solidFill>
                  <a:srgbClr val="000000"/>
                </a:solidFill>
              </a:rPr>
              <a:t>four </a:t>
            </a:r>
            <a:r>
              <a:rPr lang="en-GB" sz="3200" kern="0" dirty="0">
                <a:solidFill>
                  <a:srgbClr val="000000"/>
                </a:solidFill>
              </a:rPr>
              <a:t>types </a:t>
            </a:r>
            <a:r>
              <a:rPr lang="en-GB" sz="3200" kern="0" dirty="0" smtClean="0">
                <a:solidFill>
                  <a:srgbClr val="000000"/>
                </a:solidFill>
              </a:rPr>
              <a:t>of culture</a:t>
            </a:r>
            <a:r>
              <a:rPr lang="en-GB" sz="3200" kern="0" dirty="0">
                <a:solidFill>
                  <a:srgbClr val="000000"/>
                </a:solidFill>
              </a:rPr>
              <a:t>:</a:t>
            </a:r>
          </a:p>
          <a:p>
            <a:pPr marL="342900" indent="-342900" fontAlgn="base">
              <a:spcBef>
                <a:spcPct val="20000"/>
              </a:spcBef>
              <a:spcAft>
                <a:spcPct val="0"/>
              </a:spcAft>
              <a:defRPr/>
            </a:pPr>
            <a:endParaRPr lang="en-GB" sz="3200" kern="0" dirty="0">
              <a:solidFill>
                <a:srgbClr val="000000"/>
              </a:solidFill>
            </a:endParaRPr>
          </a:p>
          <a:p>
            <a:pPr marL="342900" indent="-342900" fontAlgn="base">
              <a:spcBef>
                <a:spcPct val="20000"/>
              </a:spcBef>
              <a:spcAft>
                <a:spcPct val="0"/>
              </a:spcAft>
              <a:defRPr/>
            </a:pPr>
            <a:r>
              <a:rPr lang="en-GB" sz="2800" kern="0" dirty="0">
                <a:solidFill>
                  <a:srgbClr val="000000"/>
                </a:solidFill>
              </a:rPr>
              <a:t>1.  </a:t>
            </a:r>
            <a:r>
              <a:rPr lang="en-GB" sz="2800" b="1" kern="0" dirty="0">
                <a:solidFill>
                  <a:srgbClr val="000000"/>
                </a:solidFill>
              </a:rPr>
              <a:t>Power</a:t>
            </a:r>
            <a:r>
              <a:rPr lang="en-GB" sz="2800" kern="0" dirty="0">
                <a:solidFill>
                  <a:srgbClr val="000000"/>
                </a:solidFill>
              </a:rPr>
              <a:t> Culture</a:t>
            </a:r>
          </a:p>
          <a:p>
            <a:pPr marL="342900" indent="-342900" fontAlgn="base">
              <a:spcBef>
                <a:spcPct val="20000"/>
              </a:spcBef>
              <a:spcAft>
                <a:spcPct val="0"/>
              </a:spcAft>
              <a:defRPr/>
            </a:pPr>
            <a:r>
              <a:rPr lang="en-GB" sz="2800" kern="0" dirty="0">
                <a:solidFill>
                  <a:srgbClr val="000000"/>
                </a:solidFill>
              </a:rPr>
              <a:t>2.  </a:t>
            </a:r>
            <a:r>
              <a:rPr lang="en-GB" sz="2800" b="1" kern="0" dirty="0">
                <a:solidFill>
                  <a:srgbClr val="000000"/>
                </a:solidFill>
              </a:rPr>
              <a:t>Role</a:t>
            </a:r>
            <a:r>
              <a:rPr lang="en-GB" sz="2800" kern="0" dirty="0">
                <a:solidFill>
                  <a:srgbClr val="000000"/>
                </a:solidFill>
              </a:rPr>
              <a:t> Culture</a:t>
            </a:r>
          </a:p>
          <a:p>
            <a:pPr marL="342900" indent="-342900" fontAlgn="base">
              <a:spcBef>
                <a:spcPct val="20000"/>
              </a:spcBef>
              <a:spcAft>
                <a:spcPct val="0"/>
              </a:spcAft>
              <a:defRPr/>
            </a:pPr>
            <a:r>
              <a:rPr lang="en-GB" sz="2800" kern="0" dirty="0">
                <a:solidFill>
                  <a:srgbClr val="000000"/>
                </a:solidFill>
              </a:rPr>
              <a:t>3.  </a:t>
            </a:r>
            <a:r>
              <a:rPr lang="en-GB" sz="2800" b="1" kern="0" dirty="0">
                <a:solidFill>
                  <a:srgbClr val="000000"/>
                </a:solidFill>
              </a:rPr>
              <a:t>Achievement</a:t>
            </a:r>
            <a:r>
              <a:rPr lang="en-GB" sz="2800" kern="0" dirty="0">
                <a:solidFill>
                  <a:srgbClr val="000000"/>
                </a:solidFill>
              </a:rPr>
              <a:t> Culture</a:t>
            </a:r>
          </a:p>
          <a:p>
            <a:pPr marL="342900" indent="-342900" fontAlgn="base">
              <a:spcBef>
                <a:spcPct val="20000"/>
              </a:spcBef>
              <a:spcAft>
                <a:spcPct val="0"/>
              </a:spcAft>
              <a:defRPr/>
            </a:pPr>
            <a:r>
              <a:rPr lang="en-GB" sz="2800" kern="0" dirty="0">
                <a:solidFill>
                  <a:srgbClr val="000000"/>
                </a:solidFill>
              </a:rPr>
              <a:t>4.  </a:t>
            </a:r>
            <a:r>
              <a:rPr lang="en-GB" sz="2800" b="1" kern="0" dirty="0">
                <a:solidFill>
                  <a:srgbClr val="000000"/>
                </a:solidFill>
              </a:rPr>
              <a:t>Support</a:t>
            </a:r>
            <a:r>
              <a:rPr lang="en-GB" sz="2800" kern="0" dirty="0">
                <a:solidFill>
                  <a:srgbClr val="000000"/>
                </a:solidFill>
              </a:rPr>
              <a:t> </a:t>
            </a:r>
            <a:r>
              <a:rPr lang="en-GB" sz="2800" kern="0" dirty="0" smtClean="0">
                <a:solidFill>
                  <a:srgbClr val="000000"/>
                </a:solidFill>
              </a:rPr>
              <a:t>Culture</a:t>
            </a:r>
            <a:endParaRPr lang="en-GB" sz="2800" kern="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06521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 txBox="1">
            <a:spLocks noChangeArrowheads="1"/>
          </p:cNvSpPr>
          <p:nvPr/>
        </p:nvSpPr>
        <p:spPr bwMode="auto">
          <a:xfrm>
            <a:off x="971600" y="332656"/>
            <a:ext cx="7198568" cy="1063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GB" sz="4400" b="1" kern="0" dirty="0">
                <a:solidFill>
                  <a:schemeClr val="accent5">
                    <a:lumMod val="50000"/>
                  </a:schemeClr>
                </a:solidFill>
              </a:rPr>
              <a:t>Harrison: </a:t>
            </a:r>
            <a:r>
              <a:rPr lang="en-GB" sz="4400" b="1" kern="0" dirty="0" smtClean="0">
                <a:solidFill>
                  <a:schemeClr val="accent5">
                    <a:lumMod val="50000"/>
                  </a:schemeClr>
                </a:solidFill>
              </a:rPr>
              <a:t>Power culture</a:t>
            </a:r>
            <a:endParaRPr lang="en-GB" sz="4400" b="1" kern="0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5" name="Rectangle 3"/>
          <p:cNvSpPr txBox="1">
            <a:spLocks noChangeArrowheads="1"/>
          </p:cNvSpPr>
          <p:nvPr/>
        </p:nvSpPr>
        <p:spPr bwMode="auto">
          <a:xfrm>
            <a:off x="395536" y="1396281"/>
            <a:ext cx="8229600" cy="397693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fontAlgn="base">
              <a:spcBef>
                <a:spcPct val="20000"/>
              </a:spcBef>
              <a:spcAft>
                <a:spcPct val="0"/>
              </a:spcAft>
              <a:buFontTx/>
              <a:buChar char="•"/>
              <a:defRPr/>
            </a:pPr>
            <a:r>
              <a:rPr lang="en-GB" sz="2800" b="1" kern="0" dirty="0">
                <a:solidFill>
                  <a:srgbClr val="000000"/>
                </a:solidFill>
              </a:rPr>
              <a:t>Power and authority centred</a:t>
            </a:r>
            <a:r>
              <a:rPr lang="en-GB" sz="2800" kern="0" dirty="0">
                <a:solidFill>
                  <a:srgbClr val="000000"/>
                </a:solidFill>
              </a:rPr>
              <a:t> with an </a:t>
            </a:r>
            <a:r>
              <a:rPr lang="en-GB" sz="2800" b="1" kern="0" dirty="0">
                <a:solidFill>
                  <a:srgbClr val="000000"/>
                </a:solidFill>
              </a:rPr>
              <a:t>individual </a:t>
            </a:r>
            <a:r>
              <a:rPr lang="en-GB" sz="2800" kern="0" dirty="0">
                <a:solidFill>
                  <a:srgbClr val="000000"/>
                </a:solidFill>
              </a:rPr>
              <a:t>at the </a:t>
            </a:r>
            <a:r>
              <a:rPr lang="en-GB" sz="2800" b="1" kern="0" dirty="0">
                <a:solidFill>
                  <a:srgbClr val="000000"/>
                </a:solidFill>
              </a:rPr>
              <a:t>heart </a:t>
            </a:r>
            <a:r>
              <a:rPr lang="en-GB" sz="2800" kern="0" dirty="0">
                <a:solidFill>
                  <a:srgbClr val="000000"/>
                </a:solidFill>
              </a:rPr>
              <a:t>of the </a:t>
            </a:r>
            <a:r>
              <a:rPr lang="en-GB" sz="2800" b="1" kern="0" dirty="0">
                <a:solidFill>
                  <a:srgbClr val="000000"/>
                </a:solidFill>
              </a:rPr>
              <a:t>organisation </a:t>
            </a:r>
            <a:r>
              <a:rPr lang="en-GB" sz="2800" kern="0" dirty="0">
                <a:solidFill>
                  <a:srgbClr val="000000"/>
                </a:solidFill>
              </a:rPr>
              <a:t>who is often a </a:t>
            </a:r>
            <a:r>
              <a:rPr lang="en-GB" sz="2800" b="1" kern="0" dirty="0">
                <a:solidFill>
                  <a:srgbClr val="000000"/>
                </a:solidFill>
              </a:rPr>
              <a:t>charismatic or autocratic chief executive or owner.</a:t>
            </a:r>
          </a:p>
          <a:p>
            <a:pPr marL="342900" indent="-342900" fontAlgn="base">
              <a:spcBef>
                <a:spcPct val="20000"/>
              </a:spcBef>
              <a:spcAft>
                <a:spcPct val="0"/>
              </a:spcAft>
              <a:defRPr/>
            </a:pPr>
            <a:endParaRPr lang="en-GB" sz="2800" kern="0" dirty="0">
              <a:solidFill>
                <a:srgbClr val="000000"/>
              </a:solidFill>
            </a:endParaRPr>
          </a:p>
          <a:p>
            <a:pPr marL="342900" indent="-342900" fontAlgn="base">
              <a:spcBef>
                <a:spcPct val="20000"/>
              </a:spcBef>
              <a:spcAft>
                <a:spcPct val="0"/>
              </a:spcAft>
              <a:buFontTx/>
              <a:buChar char="•"/>
              <a:defRPr/>
            </a:pPr>
            <a:r>
              <a:rPr lang="en-GB" sz="2800" b="1" kern="0" dirty="0">
                <a:solidFill>
                  <a:srgbClr val="000000"/>
                </a:solidFill>
              </a:rPr>
              <a:t>Decision making </a:t>
            </a:r>
            <a:r>
              <a:rPr lang="en-GB" sz="2800" kern="0" dirty="0">
                <a:solidFill>
                  <a:srgbClr val="000000"/>
                </a:solidFill>
              </a:rPr>
              <a:t>is seen as </a:t>
            </a:r>
            <a:r>
              <a:rPr lang="en-GB" sz="2800" b="1" kern="0" dirty="0">
                <a:solidFill>
                  <a:srgbClr val="000000"/>
                </a:solidFill>
              </a:rPr>
              <a:t>part of the leaders role – contributions not encouraged </a:t>
            </a:r>
            <a:r>
              <a:rPr lang="en-GB" sz="2800" kern="0" dirty="0">
                <a:solidFill>
                  <a:srgbClr val="000000"/>
                </a:solidFill>
              </a:rPr>
              <a:t>from staff</a:t>
            </a:r>
            <a:r>
              <a:rPr lang="en-GB" sz="2800" kern="0" dirty="0" smtClean="0">
                <a:solidFill>
                  <a:srgbClr val="000000"/>
                </a:solidFill>
              </a:rPr>
              <a:t>.</a:t>
            </a:r>
            <a:endParaRPr lang="en-GB" sz="2800" kern="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371854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 txBox="1">
            <a:spLocks noChangeArrowheads="1"/>
          </p:cNvSpPr>
          <p:nvPr/>
        </p:nvSpPr>
        <p:spPr bwMode="auto">
          <a:xfrm>
            <a:off x="971600" y="332656"/>
            <a:ext cx="7198568" cy="1063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GB" sz="4400" b="1" kern="0" dirty="0">
                <a:solidFill>
                  <a:schemeClr val="accent5">
                    <a:lumMod val="50000"/>
                  </a:schemeClr>
                </a:solidFill>
              </a:rPr>
              <a:t>Harrison: </a:t>
            </a:r>
            <a:r>
              <a:rPr lang="en-GB" sz="4400" b="1" kern="0" dirty="0" smtClean="0">
                <a:solidFill>
                  <a:schemeClr val="accent5">
                    <a:lumMod val="50000"/>
                  </a:schemeClr>
                </a:solidFill>
              </a:rPr>
              <a:t>Role culture</a:t>
            </a:r>
            <a:endParaRPr lang="en-GB" sz="4400" b="1" kern="0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5" name="Rectangle 3"/>
          <p:cNvSpPr txBox="1">
            <a:spLocks noChangeArrowheads="1"/>
          </p:cNvSpPr>
          <p:nvPr/>
        </p:nvSpPr>
        <p:spPr bwMode="auto">
          <a:xfrm>
            <a:off x="251520" y="1556792"/>
            <a:ext cx="8785225" cy="4648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fontAlgn="base">
              <a:spcBef>
                <a:spcPct val="20000"/>
              </a:spcBef>
              <a:spcAft>
                <a:spcPct val="0"/>
              </a:spcAft>
              <a:buFontTx/>
              <a:buChar char="•"/>
              <a:defRPr/>
            </a:pPr>
            <a:r>
              <a:rPr lang="en-GB" sz="2800" kern="0" dirty="0">
                <a:solidFill>
                  <a:srgbClr val="000000"/>
                </a:solidFill>
              </a:rPr>
              <a:t>Organisations with a </a:t>
            </a:r>
            <a:r>
              <a:rPr lang="en-GB" sz="2800" b="1" kern="0" dirty="0">
                <a:solidFill>
                  <a:srgbClr val="000000"/>
                </a:solidFill>
              </a:rPr>
              <a:t>dominant role culture </a:t>
            </a:r>
            <a:r>
              <a:rPr lang="en-GB" sz="2800" kern="0" dirty="0">
                <a:solidFill>
                  <a:srgbClr val="000000"/>
                </a:solidFill>
              </a:rPr>
              <a:t>can be </a:t>
            </a:r>
            <a:r>
              <a:rPr lang="en-GB" sz="2800" b="1" kern="0" dirty="0">
                <a:solidFill>
                  <a:srgbClr val="000000"/>
                </a:solidFill>
              </a:rPr>
              <a:t>bureaucratic</a:t>
            </a:r>
            <a:r>
              <a:rPr lang="en-GB" sz="2800" kern="0" dirty="0">
                <a:solidFill>
                  <a:srgbClr val="000000"/>
                </a:solidFill>
              </a:rPr>
              <a:t> and </a:t>
            </a:r>
            <a:r>
              <a:rPr lang="en-GB" sz="2800" b="1" kern="0" dirty="0">
                <a:solidFill>
                  <a:srgbClr val="000000"/>
                </a:solidFill>
              </a:rPr>
              <a:t>hierarchical</a:t>
            </a:r>
            <a:r>
              <a:rPr lang="en-GB" sz="2800" kern="0" dirty="0">
                <a:solidFill>
                  <a:srgbClr val="000000"/>
                </a:solidFill>
              </a:rPr>
              <a:t> in nature.</a:t>
            </a:r>
          </a:p>
          <a:p>
            <a:pPr marL="342900" indent="-342900" fontAlgn="base">
              <a:spcBef>
                <a:spcPct val="20000"/>
              </a:spcBef>
              <a:spcAft>
                <a:spcPct val="0"/>
              </a:spcAft>
              <a:buFontTx/>
              <a:buChar char="•"/>
              <a:defRPr/>
            </a:pPr>
            <a:r>
              <a:rPr lang="en-GB" sz="2800" kern="0" dirty="0">
                <a:solidFill>
                  <a:srgbClr val="000000"/>
                </a:solidFill>
              </a:rPr>
              <a:t>Often quite </a:t>
            </a:r>
            <a:r>
              <a:rPr lang="en-GB" sz="2800" b="1" kern="0" dirty="0">
                <a:solidFill>
                  <a:srgbClr val="000000"/>
                </a:solidFill>
              </a:rPr>
              <a:t>rigid role boundaries</a:t>
            </a:r>
            <a:r>
              <a:rPr lang="en-GB" sz="2800" kern="0" dirty="0">
                <a:solidFill>
                  <a:srgbClr val="000000"/>
                </a:solidFill>
              </a:rPr>
              <a:t>.</a:t>
            </a:r>
          </a:p>
          <a:p>
            <a:pPr marL="342900" indent="-342900" fontAlgn="base">
              <a:spcBef>
                <a:spcPct val="20000"/>
              </a:spcBef>
              <a:spcAft>
                <a:spcPct val="0"/>
              </a:spcAft>
              <a:buFontTx/>
              <a:buChar char="•"/>
              <a:defRPr/>
            </a:pPr>
            <a:r>
              <a:rPr lang="en-GB" sz="2800" b="1" kern="0" dirty="0">
                <a:solidFill>
                  <a:srgbClr val="000000"/>
                </a:solidFill>
              </a:rPr>
              <a:t>Staff </a:t>
            </a:r>
            <a:r>
              <a:rPr lang="en-GB" sz="2800" kern="0" dirty="0">
                <a:solidFill>
                  <a:srgbClr val="000000"/>
                </a:solidFill>
              </a:rPr>
              <a:t>often</a:t>
            </a:r>
            <a:r>
              <a:rPr lang="en-GB" sz="2800" b="1" kern="0" dirty="0">
                <a:solidFill>
                  <a:srgbClr val="000000"/>
                </a:solidFill>
              </a:rPr>
              <a:t> unprepared </a:t>
            </a:r>
            <a:r>
              <a:rPr lang="en-GB" sz="2800" kern="0" dirty="0">
                <a:solidFill>
                  <a:srgbClr val="000000"/>
                </a:solidFill>
              </a:rPr>
              <a:t>to</a:t>
            </a:r>
            <a:r>
              <a:rPr lang="en-GB" sz="2800" b="1" kern="0" dirty="0">
                <a:solidFill>
                  <a:srgbClr val="000000"/>
                </a:solidFill>
              </a:rPr>
              <a:t> step out of their job role.</a:t>
            </a:r>
          </a:p>
          <a:p>
            <a:pPr marL="342900" indent="-342900" fontAlgn="base">
              <a:spcBef>
                <a:spcPct val="20000"/>
              </a:spcBef>
              <a:spcAft>
                <a:spcPct val="0"/>
              </a:spcAft>
              <a:buFontTx/>
              <a:buChar char="•"/>
              <a:defRPr/>
            </a:pPr>
            <a:r>
              <a:rPr lang="en-GB" sz="2800" kern="0" dirty="0">
                <a:solidFill>
                  <a:srgbClr val="000000"/>
                </a:solidFill>
              </a:rPr>
              <a:t>Where there is a</a:t>
            </a:r>
            <a:r>
              <a:rPr lang="en-GB" sz="2800" b="1" kern="0" dirty="0">
                <a:solidFill>
                  <a:srgbClr val="000000"/>
                </a:solidFill>
              </a:rPr>
              <a:t> reluctance to upset the status quo</a:t>
            </a:r>
            <a:r>
              <a:rPr lang="en-GB" sz="2800" kern="0" dirty="0">
                <a:solidFill>
                  <a:srgbClr val="000000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4883128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 txBox="1">
            <a:spLocks noChangeArrowheads="1"/>
          </p:cNvSpPr>
          <p:nvPr/>
        </p:nvSpPr>
        <p:spPr bwMode="auto">
          <a:xfrm>
            <a:off x="457200" y="332656"/>
            <a:ext cx="8363272" cy="1063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GB" sz="4400" b="1" kern="0" dirty="0">
                <a:solidFill>
                  <a:schemeClr val="accent5">
                    <a:lumMod val="50000"/>
                  </a:schemeClr>
                </a:solidFill>
              </a:rPr>
              <a:t>Harrison: </a:t>
            </a:r>
            <a:r>
              <a:rPr lang="en-GB" sz="4400" b="1" kern="0" dirty="0" smtClean="0">
                <a:solidFill>
                  <a:schemeClr val="accent5">
                    <a:lumMod val="50000"/>
                  </a:schemeClr>
                </a:solidFill>
              </a:rPr>
              <a:t>Achievement culture</a:t>
            </a:r>
            <a:endParaRPr lang="en-GB" sz="4400" b="1" kern="0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5" name="Rectangle 3"/>
          <p:cNvSpPr txBox="1">
            <a:spLocks noChangeArrowheads="1"/>
          </p:cNvSpPr>
          <p:nvPr/>
        </p:nvSpPr>
        <p:spPr bwMode="auto">
          <a:xfrm>
            <a:off x="323528" y="1628801"/>
            <a:ext cx="8229600" cy="30243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fontAlgn="base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Tx/>
              <a:buChar char="•"/>
              <a:defRPr/>
            </a:pPr>
            <a:r>
              <a:rPr lang="en-GB" sz="2800" b="1" kern="0" dirty="0">
                <a:solidFill>
                  <a:srgbClr val="000000"/>
                </a:solidFill>
              </a:rPr>
              <a:t>Focuses on performance</a:t>
            </a:r>
            <a:r>
              <a:rPr lang="en-GB" sz="2800" kern="0" dirty="0">
                <a:solidFill>
                  <a:srgbClr val="000000"/>
                </a:solidFill>
              </a:rPr>
              <a:t>, </a:t>
            </a:r>
            <a:r>
              <a:rPr lang="en-GB" sz="2800" b="1" kern="0" dirty="0">
                <a:solidFill>
                  <a:srgbClr val="000000"/>
                </a:solidFill>
              </a:rPr>
              <a:t>tasks </a:t>
            </a:r>
            <a:r>
              <a:rPr lang="en-GB" sz="2800" kern="0" dirty="0">
                <a:solidFill>
                  <a:srgbClr val="000000"/>
                </a:solidFill>
              </a:rPr>
              <a:t>and</a:t>
            </a:r>
            <a:r>
              <a:rPr lang="en-GB" sz="2800" b="1" kern="0" dirty="0">
                <a:solidFill>
                  <a:srgbClr val="000000"/>
                </a:solidFill>
              </a:rPr>
              <a:t> success.</a:t>
            </a:r>
          </a:p>
          <a:p>
            <a:pPr marL="342900" indent="-342900" fontAlgn="base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Tx/>
              <a:buChar char="•"/>
              <a:defRPr/>
            </a:pPr>
            <a:r>
              <a:rPr lang="en-GB" sz="2800" b="1" kern="0" dirty="0">
                <a:solidFill>
                  <a:srgbClr val="000000"/>
                </a:solidFill>
              </a:rPr>
              <a:t>Little focus </a:t>
            </a:r>
            <a:r>
              <a:rPr lang="en-GB" sz="2800" kern="0" dirty="0">
                <a:solidFill>
                  <a:srgbClr val="000000"/>
                </a:solidFill>
              </a:rPr>
              <a:t>on</a:t>
            </a:r>
            <a:r>
              <a:rPr lang="en-GB" sz="2800" b="1" kern="0" dirty="0">
                <a:solidFill>
                  <a:srgbClr val="000000"/>
                </a:solidFill>
              </a:rPr>
              <a:t> hierarchy </a:t>
            </a:r>
            <a:r>
              <a:rPr lang="en-GB" sz="2800" kern="0" dirty="0">
                <a:solidFill>
                  <a:srgbClr val="000000"/>
                </a:solidFill>
              </a:rPr>
              <a:t>and</a:t>
            </a:r>
            <a:r>
              <a:rPr lang="en-GB" sz="2800" b="1" kern="0" dirty="0">
                <a:solidFill>
                  <a:srgbClr val="000000"/>
                </a:solidFill>
              </a:rPr>
              <a:t> status</a:t>
            </a:r>
            <a:r>
              <a:rPr lang="en-GB" sz="2800" kern="0" dirty="0">
                <a:solidFill>
                  <a:srgbClr val="000000"/>
                </a:solidFill>
              </a:rPr>
              <a:t>.</a:t>
            </a:r>
          </a:p>
          <a:p>
            <a:pPr marL="342900" indent="-342900" fontAlgn="base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Tx/>
              <a:buChar char="•"/>
              <a:defRPr/>
            </a:pPr>
            <a:r>
              <a:rPr lang="en-GB" sz="2800" b="1" kern="0" dirty="0">
                <a:solidFill>
                  <a:srgbClr val="000000"/>
                </a:solidFill>
              </a:rPr>
              <a:t>Contributions welcomed </a:t>
            </a:r>
            <a:r>
              <a:rPr lang="en-GB" sz="2800" kern="0" dirty="0">
                <a:solidFill>
                  <a:srgbClr val="000000"/>
                </a:solidFill>
              </a:rPr>
              <a:t>from staff </a:t>
            </a:r>
            <a:r>
              <a:rPr lang="en-GB" sz="2800" b="1" kern="0" dirty="0">
                <a:solidFill>
                  <a:srgbClr val="000000"/>
                </a:solidFill>
              </a:rPr>
              <a:t>in relation to projects, problems or goals</a:t>
            </a:r>
            <a:r>
              <a:rPr lang="en-GB" sz="2800" kern="0" dirty="0">
                <a:solidFill>
                  <a:srgbClr val="000000"/>
                </a:solidFill>
              </a:rPr>
              <a:t>.</a:t>
            </a:r>
          </a:p>
          <a:p>
            <a:pPr marL="342900" indent="-342900" fontAlgn="base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Tx/>
              <a:buChar char="•"/>
              <a:defRPr/>
            </a:pPr>
            <a:r>
              <a:rPr lang="en-GB" sz="2800" b="1" kern="0" dirty="0">
                <a:solidFill>
                  <a:srgbClr val="000000"/>
                </a:solidFill>
              </a:rPr>
              <a:t>Some failure is tolerated – </a:t>
            </a:r>
            <a:br>
              <a:rPr lang="en-GB" sz="2800" b="1" kern="0" dirty="0">
                <a:solidFill>
                  <a:srgbClr val="000000"/>
                </a:solidFill>
              </a:rPr>
            </a:br>
            <a:r>
              <a:rPr lang="en-GB" sz="2800" b="1" kern="0" dirty="0">
                <a:solidFill>
                  <a:srgbClr val="000000"/>
                </a:solidFill>
              </a:rPr>
              <a:t>“you can’t win them all” mentality</a:t>
            </a:r>
            <a:r>
              <a:rPr lang="en-GB" sz="2800" b="1" kern="0" dirty="0" smtClean="0">
                <a:solidFill>
                  <a:srgbClr val="000000"/>
                </a:solidFill>
              </a:rPr>
              <a:t>.</a:t>
            </a:r>
            <a:endParaRPr lang="en-GB" sz="2800" kern="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784039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 txBox="1">
            <a:spLocks noChangeArrowheads="1"/>
          </p:cNvSpPr>
          <p:nvPr/>
        </p:nvSpPr>
        <p:spPr bwMode="auto">
          <a:xfrm>
            <a:off x="971600" y="332656"/>
            <a:ext cx="7198568" cy="1063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GB" sz="4400" b="1" kern="0" dirty="0">
                <a:solidFill>
                  <a:schemeClr val="accent5">
                    <a:lumMod val="50000"/>
                  </a:schemeClr>
                </a:solidFill>
              </a:rPr>
              <a:t>Harrison: </a:t>
            </a:r>
            <a:r>
              <a:rPr lang="en-GB" sz="4400" b="1" kern="0" dirty="0" smtClean="0">
                <a:solidFill>
                  <a:schemeClr val="accent5">
                    <a:lumMod val="50000"/>
                  </a:schemeClr>
                </a:solidFill>
              </a:rPr>
              <a:t>Support culture</a:t>
            </a:r>
            <a:endParaRPr lang="en-GB" sz="4400" b="1" kern="0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5" name="Rectangle 3"/>
          <p:cNvSpPr txBox="1">
            <a:spLocks noChangeArrowheads="1"/>
          </p:cNvSpPr>
          <p:nvPr/>
        </p:nvSpPr>
        <p:spPr bwMode="auto">
          <a:xfrm>
            <a:off x="323528" y="1556793"/>
            <a:ext cx="8229600" cy="34563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fontAlgn="base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Tx/>
              <a:buChar char="•"/>
              <a:defRPr/>
            </a:pPr>
            <a:r>
              <a:rPr lang="en-GB" sz="2800" b="1" kern="0" dirty="0">
                <a:solidFill>
                  <a:srgbClr val="000000"/>
                </a:solidFill>
              </a:rPr>
              <a:t>Nurturing </a:t>
            </a:r>
            <a:r>
              <a:rPr lang="en-GB" sz="2800" kern="0" dirty="0">
                <a:solidFill>
                  <a:srgbClr val="000000"/>
                </a:solidFill>
              </a:rPr>
              <a:t>of</a:t>
            </a:r>
            <a:r>
              <a:rPr lang="en-GB" sz="2800" b="1" kern="0" dirty="0">
                <a:solidFill>
                  <a:srgbClr val="000000"/>
                </a:solidFill>
              </a:rPr>
              <a:t> personal relationships</a:t>
            </a:r>
            <a:r>
              <a:rPr lang="en-GB" sz="2800" kern="0" dirty="0">
                <a:solidFill>
                  <a:srgbClr val="000000"/>
                </a:solidFill>
              </a:rPr>
              <a:t>, </a:t>
            </a:r>
            <a:r>
              <a:rPr lang="en-GB" sz="2800" b="1" kern="0" dirty="0">
                <a:solidFill>
                  <a:srgbClr val="000000"/>
                </a:solidFill>
              </a:rPr>
              <a:t>mutual trust </a:t>
            </a:r>
            <a:r>
              <a:rPr lang="en-GB" sz="2800" kern="0" dirty="0">
                <a:solidFill>
                  <a:srgbClr val="000000"/>
                </a:solidFill>
              </a:rPr>
              <a:t>and</a:t>
            </a:r>
            <a:r>
              <a:rPr lang="en-GB" sz="2800" b="1" kern="0" dirty="0">
                <a:solidFill>
                  <a:srgbClr val="000000"/>
                </a:solidFill>
              </a:rPr>
              <a:t> support.</a:t>
            </a:r>
          </a:p>
          <a:p>
            <a:pPr marL="342900" indent="-342900" fontAlgn="base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Tx/>
              <a:buChar char="•"/>
              <a:defRPr/>
            </a:pPr>
            <a:r>
              <a:rPr lang="en-GB" sz="2800" kern="0" dirty="0">
                <a:solidFill>
                  <a:srgbClr val="000000"/>
                </a:solidFill>
              </a:rPr>
              <a:t>Often</a:t>
            </a:r>
            <a:r>
              <a:rPr lang="en-GB" sz="2800" b="1" kern="0" dirty="0">
                <a:solidFill>
                  <a:srgbClr val="000000"/>
                </a:solidFill>
              </a:rPr>
              <a:t> typical of organisations formed by professionals </a:t>
            </a:r>
            <a:r>
              <a:rPr lang="en-GB" sz="2800" kern="0" dirty="0">
                <a:solidFill>
                  <a:srgbClr val="000000"/>
                </a:solidFill>
              </a:rPr>
              <a:t>such as doctors, barristers, charity groups and architects.</a:t>
            </a:r>
          </a:p>
          <a:p>
            <a:pPr marL="342900" indent="-342900" fontAlgn="base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FontTx/>
              <a:buChar char="•"/>
              <a:defRPr/>
            </a:pPr>
            <a:r>
              <a:rPr lang="en-GB" sz="2800" b="1" kern="0" dirty="0">
                <a:solidFill>
                  <a:srgbClr val="000000"/>
                </a:solidFill>
              </a:rPr>
              <a:t>Can lack competitiveness and awareness </a:t>
            </a:r>
            <a:r>
              <a:rPr lang="en-GB" sz="2800" kern="0" dirty="0">
                <a:solidFill>
                  <a:srgbClr val="000000"/>
                </a:solidFill>
              </a:rPr>
              <a:t>of what is going on outside of own organisation</a:t>
            </a:r>
            <a:r>
              <a:rPr lang="en-GB" sz="2800" kern="0" dirty="0" smtClean="0">
                <a:solidFill>
                  <a:srgbClr val="000000"/>
                </a:solidFill>
              </a:rPr>
              <a:t>.</a:t>
            </a:r>
            <a:endParaRPr lang="en-GB" sz="2800" kern="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14711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 txBox="1">
            <a:spLocks/>
          </p:cNvSpPr>
          <p:nvPr/>
        </p:nvSpPr>
        <p:spPr bwMode="auto">
          <a:xfrm>
            <a:off x="487490" y="260648"/>
            <a:ext cx="7772400" cy="785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r>
              <a:rPr lang="en-GB" sz="4800" b="1" kern="0" dirty="0">
                <a:solidFill>
                  <a:schemeClr val="accent5">
                    <a:lumMod val="50000"/>
                  </a:schemeClr>
                </a:solidFill>
              </a:rPr>
              <a:t>Problems arise when....</a:t>
            </a:r>
          </a:p>
        </p:txBody>
      </p:sp>
      <p:sp>
        <p:nvSpPr>
          <p:cNvPr id="5" name="Content Placeholder 2"/>
          <p:cNvSpPr txBox="1">
            <a:spLocks/>
          </p:cNvSpPr>
          <p:nvPr/>
        </p:nvSpPr>
        <p:spPr bwMode="auto">
          <a:xfrm>
            <a:off x="611188" y="1844675"/>
            <a:ext cx="5472980" cy="32146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eaLnBrk="0" fontAlgn="base" hangingPunct="0">
              <a:spcBef>
                <a:spcPct val="20000"/>
              </a:spcBef>
              <a:spcAft>
                <a:spcPct val="0"/>
              </a:spcAft>
              <a:defRPr/>
            </a:pPr>
            <a:r>
              <a:rPr lang="en-GB" sz="3600" kern="0" dirty="0">
                <a:solidFill>
                  <a:srgbClr val="000000"/>
                </a:solidFill>
              </a:rPr>
              <a:t>The organisation’s culture clashes with the beliefs and values systems of its managers and </a:t>
            </a:r>
            <a:r>
              <a:rPr lang="en-GB" sz="3600" kern="0" dirty="0" smtClean="0">
                <a:solidFill>
                  <a:srgbClr val="000000"/>
                </a:solidFill>
              </a:rPr>
              <a:t>employees</a:t>
            </a:r>
          </a:p>
          <a:p>
            <a:pPr marL="342900" indent="-342900" eaLnBrk="0" fontAlgn="base" hangingPunct="0">
              <a:spcBef>
                <a:spcPct val="20000"/>
              </a:spcBef>
              <a:spcAft>
                <a:spcPct val="0"/>
              </a:spcAft>
              <a:defRPr/>
            </a:pPr>
            <a:endParaRPr lang="en-GB" sz="3600" kern="0" dirty="0">
              <a:solidFill>
                <a:srgbClr val="000000"/>
              </a:solidFill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84168" y="1653543"/>
            <a:ext cx="2402032" cy="35969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89804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6694" y="332656"/>
            <a:ext cx="8229600" cy="1143000"/>
          </a:xfrm>
        </p:spPr>
        <p:txBody>
          <a:bodyPr>
            <a:noAutofit/>
          </a:bodyPr>
          <a:lstStyle/>
          <a:p>
            <a:r>
              <a:rPr lang="en-GB" sz="5400" b="1" dirty="0" smtClean="0">
                <a:solidFill>
                  <a:schemeClr val="accent5">
                    <a:lumMod val="50000"/>
                  </a:schemeClr>
                </a:solidFill>
              </a:rPr>
              <a:t>Developing organisational culture</a:t>
            </a:r>
            <a:endParaRPr lang="en-GB" sz="5400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pic>
        <p:nvPicPr>
          <p:cNvPr id="5" name="Picture 15" descr="question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3068960"/>
            <a:ext cx="3014944" cy="25682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Box 8"/>
          <p:cNvSpPr txBox="1">
            <a:spLocks noChangeArrowheads="1"/>
          </p:cNvSpPr>
          <p:nvPr/>
        </p:nvSpPr>
        <p:spPr bwMode="auto">
          <a:xfrm>
            <a:off x="827584" y="2132856"/>
            <a:ext cx="7272337" cy="23083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sz="3600" b="1" dirty="0" smtClean="0">
                <a:solidFill>
                  <a:schemeClr val="accent5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Activity</a:t>
            </a:r>
            <a:r>
              <a:rPr lang="en-GB" altLang="en-US" sz="3600" dirty="0" smtClean="0">
                <a:solidFill>
                  <a:srgbClr val="000000"/>
                </a:solidFill>
              </a:rPr>
              <a:t>: In small teams read through the case studies and feed back your </a:t>
            </a:r>
          </a:p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en-GB" altLang="en-US" sz="3600" dirty="0">
                <a:solidFill>
                  <a:srgbClr val="000000"/>
                </a:solidFill>
              </a:rPr>
              <a:t>t</a:t>
            </a:r>
            <a:r>
              <a:rPr lang="en-GB" altLang="en-US" sz="3600" dirty="0" smtClean="0">
                <a:solidFill>
                  <a:srgbClr val="000000"/>
                </a:solidFill>
              </a:rPr>
              <a:t>houghts</a:t>
            </a:r>
          </a:p>
        </p:txBody>
      </p:sp>
    </p:spTree>
    <p:extLst>
      <p:ext uri="{BB962C8B-B14F-4D97-AF65-F5344CB8AC3E}">
        <p14:creationId xmlns:p14="http://schemas.microsoft.com/office/powerpoint/2010/main" val="35094375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 txBox="1">
            <a:spLocks noChangeArrowheads="1"/>
          </p:cNvSpPr>
          <p:nvPr/>
        </p:nvSpPr>
        <p:spPr bwMode="auto">
          <a:xfrm>
            <a:off x="251520" y="265829"/>
            <a:ext cx="8229600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algn="ctr" rtl="0" fontAlgn="base">
              <a:spcBef>
                <a:spcPct val="0"/>
              </a:spcBef>
              <a:spcAft>
                <a:spcPct val="0"/>
              </a:spcAft>
              <a:defRPr sz="40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fontAlgn="base">
              <a:spcBef>
                <a:spcPct val="0"/>
              </a:spcBef>
              <a:spcAft>
                <a:spcPct val="0"/>
              </a:spcAft>
              <a:defRPr sz="4000">
                <a:solidFill>
                  <a:schemeClr val="tx2"/>
                </a:solidFill>
                <a:latin typeface="Arial" charset="0"/>
              </a:defRPr>
            </a:lvl2pPr>
            <a:lvl3pPr algn="ctr" rtl="0" fontAlgn="base">
              <a:spcBef>
                <a:spcPct val="0"/>
              </a:spcBef>
              <a:spcAft>
                <a:spcPct val="0"/>
              </a:spcAft>
              <a:defRPr sz="4000">
                <a:solidFill>
                  <a:schemeClr val="tx2"/>
                </a:solidFill>
                <a:latin typeface="Arial" charset="0"/>
              </a:defRPr>
            </a:lvl3pPr>
            <a:lvl4pPr algn="ctr" rtl="0" fontAlgn="base">
              <a:spcBef>
                <a:spcPct val="0"/>
              </a:spcBef>
              <a:spcAft>
                <a:spcPct val="0"/>
              </a:spcAft>
              <a:defRPr sz="4000">
                <a:solidFill>
                  <a:schemeClr val="tx2"/>
                </a:solidFill>
                <a:latin typeface="Arial" charset="0"/>
              </a:defRPr>
            </a:lvl4pPr>
            <a:lvl5pPr algn="ctr" rtl="0" fontAlgn="base">
              <a:spcBef>
                <a:spcPct val="0"/>
              </a:spcBef>
              <a:spcAft>
                <a:spcPct val="0"/>
              </a:spcAft>
              <a:defRPr sz="4000">
                <a:solidFill>
                  <a:schemeClr val="tx2"/>
                </a:solidFill>
                <a:latin typeface="Arial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000">
                <a:solidFill>
                  <a:schemeClr val="tx2"/>
                </a:solidFill>
                <a:latin typeface="Arial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000">
                <a:solidFill>
                  <a:schemeClr val="tx2"/>
                </a:solidFill>
                <a:latin typeface="Arial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000">
                <a:solidFill>
                  <a:schemeClr val="tx2"/>
                </a:solidFill>
                <a:latin typeface="Arial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000">
                <a:solidFill>
                  <a:schemeClr val="tx2"/>
                </a:solidFill>
                <a:latin typeface="Arial" charset="0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000" b="1" i="0" u="none" strike="noStrike" kern="0" cap="none" spc="0" normalizeH="0" baseline="0" noProof="0" dirty="0" smtClean="0">
                <a:ln>
                  <a:noFill/>
                </a:ln>
                <a:solidFill>
                  <a:schemeClr val="accent5">
                    <a:lumMod val="50000"/>
                  </a:schemeClr>
                </a:solidFill>
                <a:effectLst/>
                <a:uLnTx/>
                <a:uFillTx/>
                <a:latin typeface="Arial"/>
                <a:ea typeface="+mj-ea"/>
                <a:cs typeface="+mj-cs"/>
              </a:rPr>
              <a:t>Culture and organisational performance</a:t>
            </a:r>
            <a:endParaRPr kumimoji="0" lang="en-GB" sz="4000" b="1" i="0" u="none" strike="noStrike" kern="0" cap="none" spc="0" normalizeH="0" baseline="0" noProof="0" dirty="0">
              <a:ln>
                <a:noFill/>
              </a:ln>
              <a:solidFill>
                <a:schemeClr val="accent5">
                  <a:lumMod val="50000"/>
                </a:schemeClr>
              </a:solidFill>
              <a:effectLst/>
              <a:uLnTx/>
              <a:uFillTx/>
              <a:latin typeface="Arial"/>
              <a:ea typeface="+mj-ea"/>
              <a:cs typeface="+mj-cs"/>
            </a:endParaRPr>
          </a:p>
        </p:txBody>
      </p:sp>
      <p:sp>
        <p:nvSpPr>
          <p:cNvPr id="5" name="Rectangle 3"/>
          <p:cNvSpPr>
            <a:spLocks noGrp="1" noChangeArrowheads="1"/>
          </p:cNvSpPr>
          <p:nvPr>
            <p:ph idx="1"/>
          </p:nvPr>
        </p:nvSpPr>
        <p:spPr>
          <a:xfrm>
            <a:off x="251520" y="1600201"/>
            <a:ext cx="8568952" cy="3502497"/>
          </a:xfrm>
          <a:noFill/>
          <a:ln/>
        </p:spPr>
        <p:txBody>
          <a:bodyPr wrap="square">
            <a:spAutoFit/>
          </a:bodyPr>
          <a:lstStyle/>
          <a:p>
            <a:pPr>
              <a:buFontTx/>
              <a:buNone/>
            </a:pPr>
            <a:r>
              <a:rPr lang="en-GB" sz="2800" i="1" dirty="0"/>
              <a:t>‘Without exception, the dominance and coherence of culture proved to be an essential quality of the excellent companies.’</a:t>
            </a:r>
          </a:p>
          <a:p>
            <a:pPr>
              <a:buFontTx/>
              <a:buNone/>
            </a:pPr>
            <a:r>
              <a:rPr lang="en-GB" sz="2000" dirty="0"/>
              <a:t>Peters and Waterman</a:t>
            </a:r>
          </a:p>
          <a:p>
            <a:pPr>
              <a:buFontTx/>
              <a:buNone/>
            </a:pPr>
            <a:r>
              <a:rPr lang="en-GB" sz="2800" i="1" dirty="0" smtClean="0"/>
              <a:t>‘</a:t>
            </a:r>
            <a:r>
              <a:rPr lang="en-GB" sz="2800" i="1" dirty="0"/>
              <a:t>There is nothing accidental about cultural </a:t>
            </a:r>
            <a:r>
              <a:rPr lang="en-GB" sz="2800" i="1" dirty="0" smtClean="0"/>
              <a:t>strengths… </a:t>
            </a:r>
            <a:r>
              <a:rPr lang="en-GB" sz="2800" i="1" dirty="0"/>
              <a:t>There is a relationship between an organisation’s culture and its performance.’</a:t>
            </a:r>
            <a:endParaRPr lang="en-GB" sz="2800" dirty="0"/>
          </a:p>
          <a:p>
            <a:pPr>
              <a:buFontTx/>
              <a:buNone/>
            </a:pPr>
            <a:r>
              <a:rPr lang="en-GB" sz="2000" dirty="0" smtClean="0"/>
              <a:t>Heller (</a:t>
            </a:r>
            <a:r>
              <a:rPr lang="en-GB" sz="2000" i="1" dirty="0" smtClean="0"/>
              <a:t>Cited in Mullins, 2010</a:t>
            </a:r>
            <a:r>
              <a:rPr lang="en-GB" sz="2000" dirty="0" smtClean="0"/>
              <a:t>)</a:t>
            </a:r>
            <a:endParaRPr lang="en-GB" sz="2000" i="1" dirty="0"/>
          </a:p>
        </p:txBody>
      </p:sp>
    </p:spTree>
    <p:extLst>
      <p:ext uri="{BB962C8B-B14F-4D97-AF65-F5344CB8AC3E}">
        <p14:creationId xmlns:p14="http://schemas.microsoft.com/office/powerpoint/2010/main" val="24982177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/>
          <a:lstStyle/>
          <a:p>
            <a:r>
              <a:rPr lang="en-GB" b="1" dirty="0" smtClean="0">
                <a:solidFill>
                  <a:schemeClr val="accent5">
                    <a:lumMod val="50000"/>
                  </a:schemeClr>
                </a:solidFill>
              </a:rPr>
              <a:t>Leadership Responsibilities</a:t>
            </a:r>
            <a:endParaRPr lang="en-GB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363272" cy="3917032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sz="4000" dirty="0" smtClean="0"/>
              <a:t>“It </a:t>
            </a:r>
            <a:r>
              <a:rPr lang="en-GB" sz="4000" dirty="0"/>
              <a:t>is the board’s role to determine the purpose of the company and ensure that the company’s values, strategy and business model are aligned to it</a:t>
            </a:r>
            <a:r>
              <a:rPr lang="en-GB" sz="4000" dirty="0" smtClean="0"/>
              <a:t>.”</a:t>
            </a:r>
          </a:p>
          <a:p>
            <a:pPr marL="0" indent="0">
              <a:buNone/>
            </a:pPr>
            <a:r>
              <a:rPr lang="en-GB" sz="4000" dirty="0" smtClean="0"/>
              <a:t>“Leaders</a:t>
            </a:r>
            <a:r>
              <a:rPr lang="en-GB" sz="4000" dirty="0"/>
              <a:t>, in particular the chief executive</a:t>
            </a:r>
            <a:r>
              <a:rPr lang="en-GB" sz="4000" dirty="0" smtClean="0"/>
              <a:t>, must </a:t>
            </a:r>
            <a:r>
              <a:rPr lang="en-GB" sz="4000" dirty="0"/>
              <a:t>embody the desired culture, </a:t>
            </a:r>
            <a:r>
              <a:rPr lang="en-GB" sz="4000" dirty="0" smtClean="0"/>
              <a:t>embedding this </a:t>
            </a:r>
            <a:r>
              <a:rPr lang="en-GB" sz="4000" dirty="0"/>
              <a:t>at all levels and in every aspect of </a:t>
            </a:r>
            <a:r>
              <a:rPr lang="en-GB" sz="4000" dirty="0" smtClean="0"/>
              <a:t>the business</a:t>
            </a:r>
            <a:r>
              <a:rPr lang="en-GB" sz="4000" dirty="0"/>
              <a:t>. Boards have a responsibility </a:t>
            </a:r>
            <a:r>
              <a:rPr lang="en-GB" sz="4000" dirty="0" smtClean="0"/>
              <a:t>to act </a:t>
            </a:r>
            <a:r>
              <a:rPr lang="en-GB" sz="4000" dirty="0"/>
              <a:t>where leaders do not deliver</a:t>
            </a:r>
            <a:r>
              <a:rPr lang="en-GB" sz="4000" dirty="0" smtClean="0"/>
              <a:t>.”</a:t>
            </a:r>
          </a:p>
          <a:p>
            <a:pPr marL="0" indent="0">
              <a:buNone/>
            </a:pPr>
            <a:r>
              <a:rPr lang="en-GB" sz="2100" i="1" dirty="0" smtClean="0"/>
              <a:t>Financial Reporting Council (2016)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294979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solidFill>
                  <a:schemeClr val="accent5">
                    <a:lumMod val="50000"/>
                  </a:schemeClr>
                </a:solidFill>
              </a:rPr>
              <a:t>Recap</a:t>
            </a:r>
            <a:endParaRPr lang="en-GB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250825" y="1700213"/>
            <a:ext cx="8642350" cy="397031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r>
              <a:rPr lang="en-GB" sz="2800" b="1" dirty="0" smtClean="0">
                <a:solidFill>
                  <a:srgbClr val="000000"/>
                </a:solidFill>
                <a:cs typeface="Arial" charset="0"/>
              </a:rPr>
              <a:t>Organisational Culture: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r>
              <a:rPr lang="en-GB" sz="2800" b="1" i="1" dirty="0" smtClean="0">
                <a:solidFill>
                  <a:srgbClr val="4BACC6">
                    <a:lumMod val="50000"/>
                  </a:srgbClr>
                </a:solidFill>
                <a:cs typeface="Arial" charset="0"/>
              </a:rPr>
              <a:t>Evaluate the influence of organisational culture in the context of change initiatives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  <a:defRPr/>
            </a:pPr>
            <a:r>
              <a:rPr lang="en-GB" sz="2800" dirty="0" smtClean="0">
                <a:solidFill>
                  <a:srgbClr val="000000"/>
                </a:solidFill>
                <a:latin typeface="Calibri" pitchFamily="34" charset="0"/>
                <a:cs typeface="Times New Roman" pitchFamily="18" charset="0"/>
              </a:rPr>
              <a:t>Theoretical </a:t>
            </a:r>
            <a:r>
              <a:rPr lang="en-GB" sz="2800" dirty="0">
                <a:solidFill>
                  <a:srgbClr val="000000"/>
                </a:solidFill>
                <a:latin typeface="Calibri" pitchFamily="34" charset="0"/>
                <a:cs typeface="Times New Roman" pitchFamily="18" charset="0"/>
              </a:rPr>
              <a:t>approaches to organisational </a:t>
            </a:r>
            <a:r>
              <a:rPr lang="en-GB" sz="2800" dirty="0" smtClean="0">
                <a:solidFill>
                  <a:srgbClr val="000000"/>
                </a:solidFill>
                <a:latin typeface="Calibri" pitchFamily="34" charset="0"/>
                <a:cs typeface="Times New Roman" pitchFamily="18" charset="0"/>
              </a:rPr>
              <a:t>and national culture</a:t>
            </a:r>
            <a:endParaRPr lang="en-GB" sz="2800" dirty="0">
              <a:solidFill>
                <a:srgbClr val="000000"/>
              </a:solidFill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  <a:defRPr/>
            </a:pPr>
            <a:r>
              <a:rPr lang="en-GB" sz="2800" dirty="0">
                <a:solidFill>
                  <a:srgbClr val="000000"/>
                </a:solidFill>
                <a:latin typeface="Calibri" pitchFamily="34" charset="0"/>
                <a:cs typeface="Times New Roman" pitchFamily="18" charset="0"/>
              </a:rPr>
              <a:t>Analysis of organisational </a:t>
            </a:r>
            <a:r>
              <a:rPr lang="en-GB" sz="2800" dirty="0" smtClean="0">
                <a:solidFill>
                  <a:srgbClr val="000000"/>
                </a:solidFill>
                <a:latin typeface="Calibri" pitchFamily="34" charset="0"/>
                <a:cs typeface="Times New Roman" pitchFamily="18" charset="0"/>
              </a:rPr>
              <a:t>values and </a:t>
            </a:r>
            <a:r>
              <a:rPr lang="en-GB" sz="2800" dirty="0">
                <a:solidFill>
                  <a:srgbClr val="000000"/>
                </a:solidFill>
                <a:latin typeface="Calibri" pitchFamily="34" charset="0"/>
                <a:cs typeface="Times New Roman" pitchFamily="18" charset="0"/>
              </a:rPr>
              <a:t>culture</a:t>
            </a:r>
            <a:endParaRPr lang="en-GB" sz="2800" dirty="0">
              <a:solidFill>
                <a:srgbClr val="000000"/>
              </a:solidFill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  <a:defRPr/>
            </a:pPr>
            <a:r>
              <a:rPr lang="en-GB" sz="2800" dirty="0" smtClean="0">
                <a:solidFill>
                  <a:srgbClr val="000000"/>
                </a:solidFill>
                <a:latin typeface="Calibri" pitchFamily="34" charset="0"/>
                <a:cs typeface="Times New Roman" pitchFamily="18" charset="0"/>
              </a:rPr>
              <a:t>Evaluation </a:t>
            </a:r>
            <a:r>
              <a:rPr lang="en-GB" sz="2800" dirty="0">
                <a:solidFill>
                  <a:srgbClr val="000000"/>
                </a:solidFill>
                <a:latin typeface="Calibri" pitchFamily="34" charset="0"/>
                <a:cs typeface="Times New Roman" pitchFamily="18" charset="0"/>
              </a:rPr>
              <a:t>of personal leadership behaviours that reinforce organisational values and </a:t>
            </a:r>
            <a:r>
              <a:rPr lang="en-GB" sz="2800" dirty="0" smtClean="0">
                <a:solidFill>
                  <a:srgbClr val="000000"/>
                </a:solidFill>
                <a:latin typeface="Calibri" pitchFamily="34" charset="0"/>
                <a:cs typeface="Times New Roman" pitchFamily="18" charset="0"/>
              </a:rPr>
              <a:t>cultures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  <a:defRPr/>
            </a:pPr>
            <a:r>
              <a:rPr lang="en-GB" sz="2800" dirty="0" smtClean="0">
                <a:solidFill>
                  <a:srgbClr val="000000"/>
                </a:solidFill>
                <a:latin typeface="Calibri" pitchFamily="34" charset="0"/>
                <a:cs typeface="Times New Roman" pitchFamily="18" charset="0"/>
              </a:rPr>
              <a:t>Evaluation of culture in relation to change initiatives </a:t>
            </a:r>
            <a:endParaRPr lang="en-GB" sz="280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439010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36512" y="-243408"/>
            <a:ext cx="9180512" cy="6044891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8944" y="-26735"/>
            <a:ext cx="8229600" cy="1143000"/>
          </a:xfrm>
        </p:spPr>
        <p:txBody>
          <a:bodyPr/>
          <a:lstStyle/>
          <a:p>
            <a:r>
              <a:rPr lang="en-GB" b="1" dirty="0" smtClean="0">
                <a:solidFill>
                  <a:schemeClr val="accent5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Thank you / </a:t>
            </a:r>
            <a:r>
              <a:rPr lang="en-GB" b="1" dirty="0" err="1" smtClean="0">
                <a:solidFill>
                  <a:schemeClr val="accent5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Diolch</a:t>
            </a:r>
            <a:endParaRPr lang="en-US" b="1" dirty="0">
              <a:solidFill>
                <a:schemeClr val="accent5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219660033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01155a8fcdf8072eea97715944ea3d84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f60d8c41df2d54b37b748a3da9bbc2a0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3F7E1A4D-29DB-447C-8201-DF1B692C6EC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http://schemas.microsoft.com/office/infopath/2007/PartnerControls"/>
    <ds:schemaRef ds:uri="http://schemas.microsoft.com/office/2006/documentManagement/types"/>
    <ds:schemaRef ds:uri="303dbf9b-b85b-46a0-94f1-894078c07ecd"/>
    <ds:schemaRef ds:uri="http://purl.org/dc/elements/1.1/"/>
    <ds:schemaRef ds:uri="http://schemas.openxmlformats.org/package/2006/metadata/core-properties"/>
    <ds:schemaRef ds:uri="http://purl.org/dc/terms/"/>
    <ds:schemaRef ds:uri="http://purl.org/dc/dcmitype/"/>
    <ds:schemaRef ds:uri="http://www.w3.org/XML/1998/namespace"/>
    <ds:schemaRef ds:uri="http://schemas.microsoft.com/office/2006/metadata/properties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1026</TotalTime>
  <Words>1249</Words>
  <Application>Microsoft Office PowerPoint</Application>
  <PresentationFormat>On-screen Show (4:3)</PresentationFormat>
  <Paragraphs>154</Paragraphs>
  <Slides>38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38</vt:i4>
      </vt:variant>
    </vt:vector>
  </HeadingPairs>
  <TitlesOfParts>
    <vt:vector size="45" baseType="lpstr">
      <vt:lpstr>ＭＳ Ｐゴシック</vt:lpstr>
      <vt:lpstr>Arial</vt:lpstr>
      <vt:lpstr>Calibri</vt:lpstr>
      <vt:lpstr>Myriad Pro</vt:lpstr>
      <vt:lpstr>Times New Roman</vt:lpstr>
      <vt:lpstr>Verdana</vt:lpstr>
      <vt:lpstr>20140311PresentationUWTSDTemplate</vt:lpstr>
      <vt:lpstr>Organisational Culture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McKinsey 7 S Model</vt:lpstr>
      <vt:lpstr>PowerPoint Presentation</vt:lpstr>
      <vt:lpstr>PowerPoint Presentation</vt:lpstr>
      <vt:lpstr>PowerPoint Presentation</vt:lpstr>
      <vt:lpstr>Mission Statement: Why? </vt:lpstr>
      <vt:lpstr>Vision Statement: Why? </vt:lpstr>
      <vt:lpstr>Value Statement: Why?</vt:lpstr>
      <vt:lpstr>Activity</vt:lpstr>
      <vt:lpstr>PowerPoint Presentation</vt:lpstr>
      <vt:lpstr>Activity</vt:lpstr>
      <vt:lpstr>Influences on the development of culture</vt:lpstr>
      <vt:lpstr>PowerPoint Presentation</vt:lpstr>
      <vt:lpstr>PowerPoint Presentation</vt:lpstr>
      <vt:lpstr>Activity</vt:lpstr>
      <vt:lpstr>PowerPoint Presentation</vt:lpstr>
      <vt:lpstr>Geert Hofstede and national culture</vt:lpstr>
      <vt:lpstr>PowerPoint Presentation</vt:lpstr>
      <vt:lpstr>Schein’s Three Levels of Culture</vt:lpstr>
      <vt:lpstr>Handy’s model of organisational culture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Developing organisational culture</vt:lpstr>
      <vt:lpstr>PowerPoint Presentation</vt:lpstr>
      <vt:lpstr>Leadership Responsibilities</vt:lpstr>
      <vt:lpstr>Recap</vt:lpstr>
      <vt:lpstr>Thank you / Diolch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Julie Crossman</cp:lastModifiedBy>
  <cp:revision>74</cp:revision>
  <cp:lastPrinted>2017-02-08T10:00:02Z</cp:lastPrinted>
  <dcterms:created xsi:type="dcterms:W3CDTF">2015-04-14T15:21:28Z</dcterms:created>
  <dcterms:modified xsi:type="dcterms:W3CDTF">2018-02-01T17:22:14Z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