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9"/>
  </p:notes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78044" autoAdjust="0"/>
  </p:normalViewPr>
  <p:slideViewPr>
    <p:cSldViewPr snapToGrid="0">
      <p:cViewPr varScale="1">
        <p:scale>
          <a:sx n="89" d="100"/>
          <a:sy n="89" d="100"/>
        </p:scale>
        <p:origin x="143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E9A103-B162-4743-A86E-655AD1186B16}" type="datetimeFigureOut">
              <a:rPr lang="en-GB" smtClean="0"/>
              <a:t>24/02/2024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06CF26-CF00-4216-978A-A8AF1867389C}" type="slidenum">
              <a:rPr lang="en-GB" smtClean="0"/>
              <a:t>‹#›</a:t>
            </a:fld>
            <a:endParaRPr lang="en-GB"/>
          </a:p>
        </p:txBody>
      </p:sp>
    </p:spTree>
    <p:extLst>
      <p:ext uri="{BB962C8B-B14F-4D97-AF65-F5344CB8AC3E}">
        <p14:creationId xmlns:p14="http://schemas.microsoft.com/office/powerpoint/2010/main" val="35165579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06CF26-CF00-4216-978A-A8AF1867389C}" type="slidenum">
              <a:rPr lang="en-GB" smtClean="0"/>
              <a:t>1</a:t>
            </a:fld>
            <a:endParaRPr lang="en-GB"/>
          </a:p>
        </p:txBody>
      </p:sp>
    </p:spTree>
    <p:extLst>
      <p:ext uri="{BB962C8B-B14F-4D97-AF65-F5344CB8AC3E}">
        <p14:creationId xmlns:p14="http://schemas.microsoft.com/office/powerpoint/2010/main" val="19483358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06CF26-CF00-4216-978A-A8AF1867389C}" type="slidenum">
              <a:rPr lang="en-GB" smtClean="0"/>
              <a:t>2</a:t>
            </a:fld>
            <a:endParaRPr lang="en-GB"/>
          </a:p>
        </p:txBody>
      </p:sp>
    </p:spTree>
    <p:extLst>
      <p:ext uri="{BB962C8B-B14F-4D97-AF65-F5344CB8AC3E}">
        <p14:creationId xmlns:p14="http://schemas.microsoft.com/office/powerpoint/2010/main" val="28925020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Times New Roman" panose="02020603050405020304" pitchFamily="18" charset="0"/>
                <a:cs typeface="Times New Roman" panose="02020603050405020304" pitchFamily="18" charset="0"/>
              </a:rPr>
              <a:t>In details, hospitality organisations deal with a wide range of stakeholders, including local communities, suppliers, and guests in addition to their own staff and others. In fast changing era, the dynamic environment in which the industry operates is shaped by technological advancements, global economic trends, cultural transformations and regulatory changes. Due to its complexity, sustainability must be approached with a comprehensive strategy that considers overall its social, economic, and environmental aspects (Baum, 2019).</a:t>
            </a:r>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D106CF26-CF00-4216-978A-A8AF1867389C}" type="slidenum">
              <a:rPr lang="en-GB" smtClean="0"/>
              <a:t>3</a:t>
            </a:fld>
            <a:endParaRPr lang="en-GB"/>
          </a:p>
        </p:txBody>
      </p:sp>
    </p:spTree>
    <p:extLst>
      <p:ext uri="{BB962C8B-B14F-4D97-AF65-F5344CB8AC3E}">
        <p14:creationId xmlns:p14="http://schemas.microsoft.com/office/powerpoint/2010/main" val="29737023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Times New Roman" panose="02020603050405020304" pitchFamily="18" charset="0"/>
                <a:cs typeface="Times New Roman" panose="02020603050405020304" pitchFamily="18" charset="0"/>
              </a:rPr>
              <a:t>1. Environmental Responsibilities: Due to its extensive use of raw materials, electricity, and water, the hotel and hospitality industries are intrinsically linked to environmental problems. Given the urgent global issues of resource depletion and climate change, the sector has an ethical and moral obligation to </a:t>
            </a:r>
            <a:r>
              <a:rPr lang="en-US" dirty="0" err="1">
                <a:latin typeface="Times New Roman" panose="02020603050405020304" pitchFamily="18" charset="0"/>
                <a:cs typeface="Times New Roman" panose="02020603050405020304" pitchFamily="18" charset="0"/>
              </a:rPr>
              <a:t>minimise</a:t>
            </a:r>
            <a:r>
              <a:rPr lang="en-US" dirty="0">
                <a:latin typeface="Times New Roman" panose="02020603050405020304" pitchFamily="18" charset="0"/>
                <a:cs typeface="Times New Roman" panose="02020603050405020304" pitchFamily="18" charset="0"/>
              </a:rPr>
              <a:t> environmental damage and lessen its environmental impact (Sharma et al., 2023).</a:t>
            </a:r>
          </a:p>
          <a:p>
            <a:r>
              <a:rPr lang="en-US" dirty="0">
                <a:latin typeface="Times New Roman" panose="02020603050405020304" pitchFamily="18" charset="0"/>
                <a:cs typeface="Times New Roman" panose="02020603050405020304" pitchFamily="18" charset="0"/>
              </a:rPr>
              <a:t>2. Expectations for Guests: Today's </a:t>
            </a:r>
            <a:r>
              <a:rPr lang="en-US" dirty="0" err="1">
                <a:latin typeface="Times New Roman" panose="02020603050405020304" pitchFamily="18" charset="0"/>
                <a:cs typeface="Times New Roman" panose="02020603050405020304" pitchFamily="18" charset="0"/>
              </a:rPr>
              <a:t>travellers</a:t>
            </a:r>
            <a:r>
              <a:rPr lang="en-US" dirty="0">
                <a:latin typeface="Times New Roman" panose="02020603050405020304" pitchFamily="18" charset="0"/>
                <a:cs typeface="Times New Roman" panose="02020603050405020304" pitchFamily="18" charset="0"/>
              </a:rPr>
              <a:t> are more aware of their social and environmental impact. They want to support companies that </a:t>
            </a:r>
            <a:r>
              <a:rPr lang="en-US" dirty="0" err="1">
                <a:latin typeface="Times New Roman" panose="02020603050405020304" pitchFamily="18" charset="0"/>
                <a:cs typeface="Times New Roman" panose="02020603050405020304" pitchFamily="18" charset="0"/>
              </a:rPr>
              <a:t>practise</a:t>
            </a:r>
            <a:r>
              <a:rPr lang="en-US" dirty="0">
                <a:latin typeface="Times New Roman" panose="02020603050405020304" pitchFamily="18" charset="0"/>
                <a:cs typeface="Times New Roman" panose="02020603050405020304" pitchFamily="18" charset="0"/>
              </a:rPr>
              <a:t> sustainability and social responsibility, and they look for lodging that is consistent with their ideals. A hotel or other hospitality establishment's reputation and attractiveness can be improved through sustainability measures, which can increase business.</a:t>
            </a:r>
          </a:p>
          <a:p>
            <a:r>
              <a:rPr lang="en-US" dirty="0">
                <a:latin typeface="Times New Roman" panose="02020603050405020304" pitchFamily="18" charset="0"/>
                <a:cs typeface="Times New Roman" panose="02020603050405020304" pitchFamily="18" charset="0"/>
              </a:rPr>
              <a:t>3. Cost Efficiency: Over time, sustainable practises frequently result in cost savings. Operational costs can be decreased by implementing strategies like waste minimization, energy-efficient lighting, and ethical material sourcing. Hotels may increase their income and safeguard the environment at the same time by making sustainable investments.</a:t>
            </a:r>
          </a:p>
          <a:p>
            <a:r>
              <a:rPr lang="en-US" dirty="0">
                <a:latin typeface="Times New Roman" panose="02020603050405020304" pitchFamily="18" charset="0"/>
                <a:cs typeface="Times New Roman" panose="02020603050405020304" pitchFamily="18" charset="0"/>
              </a:rPr>
              <a:t>4. Regulatory Compliance: To address social and environmental issues, governments and international organisations are enforcing stronger rules and guidelines. There may be fines and reputational harm for noncompliance. To ensure that business continues, the industry must thus proactively adopt sustainable practises and adjust to changing legal requirements (King et al., 2019).</a:t>
            </a:r>
          </a:p>
          <a:p>
            <a:r>
              <a:rPr lang="en-US" dirty="0">
                <a:latin typeface="Times New Roman" panose="02020603050405020304" pitchFamily="18" charset="0"/>
                <a:cs typeface="Times New Roman" panose="02020603050405020304" pitchFamily="18" charset="0"/>
              </a:rPr>
              <a:t>5. Community Involvement: Hotels and other hospitality businesses have the ability to be very important in their communities. Through their philanthropic </a:t>
            </a:r>
            <a:r>
              <a:rPr lang="en-US" dirty="0" err="1">
                <a:latin typeface="Times New Roman" panose="02020603050405020304" pitchFamily="18" charset="0"/>
                <a:cs typeface="Times New Roman" panose="02020603050405020304" pitchFamily="18" charset="0"/>
              </a:rPr>
              <a:t>endeavours</a:t>
            </a:r>
            <a:r>
              <a:rPr lang="en-US" dirty="0">
                <a:latin typeface="Times New Roman" panose="02020603050405020304" pitchFamily="18" charset="0"/>
                <a:cs typeface="Times New Roman" panose="02020603050405020304" pitchFamily="18" charset="0"/>
              </a:rPr>
              <a:t>, job possibilities, and support of local businesses, they may improve their social sustainability and make a good impact on the communities in which they operate.</a:t>
            </a:r>
          </a:p>
          <a:p>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D106CF26-CF00-4216-978A-A8AF1867389C}" type="slidenum">
              <a:rPr lang="en-GB" smtClean="0"/>
              <a:t>4</a:t>
            </a:fld>
            <a:endParaRPr lang="en-GB"/>
          </a:p>
        </p:txBody>
      </p:sp>
    </p:spTree>
    <p:extLst>
      <p:ext uri="{BB962C8B-B14F-4D97-AF65-F5344CB8AC3E}">
        <p14:creationId xmlns:p14="http://schemas.microsoft.com/office/powerpoint/2010/main" val="15741694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Times New Roman" panose="02020603050405020304" pitchFamily="18" charset="0"/>
                <a:cs typeface="Times New Roman" panose="02020603050405020304" pitchFamily="18" charset="0"/>
              </a:rPr>
              <a:t>1. Environmental Impact: These hotels are renowned for implementing a number of sustainability measures, including trash minimization, water conservation, energy-efficient lighting, and sustainable material procurement (Cheng and Wong, 2015). They have thereby greatly lessened their environmental impact. Eco-friendly boutique hotels, for instance, have reduced their energy and water use by investing in water-saving systems and renewable energy sources.</a:t>
            </a:r>
          </a:p>
          <a:p>
            <a:r>
              <a:rPr lang="en-US" dirty="0">
                <a:latin typeface="Times New Roman" panose="02020603050405020304" pitchFamily="18" charset="0"/>
                <a:cs typeface="Times New Roman" panose="02020603050405020304" pitchFamily="18" charset="0"/>
              </a:rPr>
              <a:t>2. Guest Attraction and Loyalty: As a result of sustainability activities, more environmentally concerned tourists are drawn to the area. These boutique hotels have better occupancy rates and more devoted patrons because guests who value environmental responsibility are more inclined to select them over traditional lodging options. For these businesses, adopting sustainable practises has become a major selling factor (Walker, 2021).</a:t>
            </a:r>
          </a:p>
          <a:p>
            <a:r>
              <a:rPr lang="en-US" dirty="0">
                <a:latin typeface="Times New Roman" panose="02020603050405020304" pitchFamily="18" charset="0"/>
                <a:cs typeface="Times New Roman" panose="02020603050405020304" pitchFamily="18" charset="0"/>
              </a:rPr>
              <a:t>3. Cost Savings: Although eco-friendly technologies, like solar panels and energy-efficient appliances, require initial investments, these expenditures frequently pay off in the long run. These hotels have improved operating efficiency, lowered utility costs, and managed waste more effectively thanks to sustainable practises.</a:t>
            </a:r>
          </a:p>
          <a:p>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D106CF26-CF00-4216-978A-A8AF1867389C}" type="slidenum">
              <a:rPr lang="en-GB" smtClean="0"/>
              <a:t>9</a:t>
            </a:fld>
            <a:endParaRPr lang="en-GB"/>
          </a:p>
        </p:txBody>
      </p:sp>
    </p:spTree>
    <p:extLst>
      <p:ext uri="{BB962C8B-B14F-4D97-AF65-F5344CB8AC3E}">
        <p14:creationId xmlns:p14="http://schemas.microsoft.com/office/powerpoint/2010/main" val="38312377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Times New Roman" panose="02020603050405020304" pitchFamily="18" charset="0"/>
                <a:cs typeface="Times New Roman" panose="02020603050405020304" pitchFamily="18" charset="0"/>
              </a:rPr>
              <a:t>Eco-Certifications: A lot of these hotels work towards earning eco-certifications like the Green Tourism Business Scheme, </a:t>
            </a:r>
            <a:r>
              <a:rPr lang="en-US" dirty="0" err="1">
                <a:latin typeface="Times New Roman" panose="02020603050405020304" pitchFamily="18" charset="0"/>
                <a:cs typeface="Times New Roman" panose="02020603050405020304" pitchFamily="18" charset="0"/>
              </a:rPr>
              <a:t>EarthCheck</a:t>
            </a:r>
            <a:r>
              <a:rPr lang="en-US" dirty="0">
                <a:latin typeface="Times New Roman" panose="02020603050405020304" pitchFamily="18" charset="0"/>
                <a:cs typeface="Times New Roman" panose="02020603050405020304" pitchFamily="18" charset="0"/>
              </a:rPr>
              <a:t>, or Green Key. These certificates vouch for their sustainable business practises and give </a:t>
            </a:r>
            <a:r>
              <a:rPr lang="en-US" dirty="0" err="1">
                <a:latin typeface="Times New Roman" panose="02020603050405020304" pitchFamily="18" charset="0"/>
                <a:cs typeface="Times New Roman" panose="02020603050405020304" pitchFamily="18" charset="0"/>
              </a:rPr>
              <a:t>travellers</a:t>
            </a:r>
            <a:r>
              <a:rPr lang="en-US" dirty="0">
                <a:latin typeface="Times New Roman" panose="02020603050405020304" pitchFamily="18" charset="0"/>
                <a:cs typeface="Times New Roman" panose="02020603050405020304" pitchFamily="18" charset="0"/>
              </a:rPr>
              <a:t> who care about the environment peace of mind (</a:t>
            </a:r>
            <a:r>
              <a:rPr lang="en-US" dirty="0" err="1">
                <a:latin typeface="Times New Roman" panose="02020603050405020304" pitchFamily="18" charset="0"/>
                <a:cs typeface="Times New Roman" panose="02020603050405020304" pitchFamily="18" charset="0"/>
              </a:rPr>
              <a:t>Brotherton</a:t>
            </a:r>
            <a:r>
              <a:rPr lang="en-US" dirty="0">
                <a:latin typeface="Times New Roman" panose="02020603050405020304" pitchFamily="18" charset="0"/>
                <a:cs typeface="Times New Roman" panose="02020603050405020304" pitchFamily="18" charset="0"/>
              </a:rPr>
              <a:t>, 2012).</a:t>
            </a:r>
          </a:p>
          <a:p>
            <a:r>
              <a:rPr lang="en-US" dirty="0">
                <a:latin typeface="Times New Roman" panose="02020603050405020304" pitchFamily="18" charset="0"/>
                <a:cs typeface="Times New Roman" panose="02020603050405020304" pitchFamily="18" charset="0"/>
              </a:rPr>
              <a:t>2. Local and Sustainable Sourcing: These hotels place a strong emphasis on obtaining food and goods that are produced locally and sustainably, which lowers their carbon footprint and helps out the companies and communities in the area.</a:t>
            </a:r>
          </a:p>
          <a:p>
            <a:r>
              <a:rPr lang="en-US" dirty="0">
                <a:latin typeface="Times New Roman" panose="02020603050405020304" pitchFamily="18" charset="0"/>
                <a:cs typeface="Times New Roman" panose="02020603050405020304" pitchFamily="18" charset="0"/>
              </a:rPr>
              <a:t>3. Waste Reduction and Recycling: They have put in place strong </a:t>
            </a:r>
            <a:r>
              <a:rPr lang="en-US" dirty="0" err="1">
                <a:latin typeface="Times New Roman" panose="02020603050405020304" pitchFamily="18" charset="0"/>
                <a:cs typeface="Times New Roman" panose="02020603050405020304" pitchFamily="18" charset="0"/>
              </a:rPr>
              <a:t>programmes</a:t>
            </a:r>
            <a:r>
              <a:rPr lang="en-US" dirty="0">
                <a:latin typeface="Times New Roman" panose="02020603050405020304" pitchFamily="18" charset="0"/>
                <a:cs typeface="Times New Roman" panose="02020603050405020304" pitchFamily="18" charset="0"/>
              </a:rPr>
              <a:t> for recycling and waste reduction, frequently going above and above legal standards (Mill, 2012). This entails cutting less on single-use plastics, recycling goods, and composting organic waste.</a:t>
            </a:r>
          </a:p>
          <a:p>
            <a:r>
              <a:rPr lang="en-US" dirty="0">
                <a:latin typeface="Times New Roman" panose="02020603050405020304" pitchFamily="18" charset="0"/>
                <a:cs typeface="Times New Roman" panose="02020603050405020304" pitchFamily="18" charset="0"/>
              </a:rPr>
              <a:t>4. Community Engagement: Through charitable giving, support of regional non-profits, and involvement in community events, eco-friendly boutique hotels actively interact with their communities. This improves their social sustainability and cultivates a </a:t>
            </a:r>
            <a:r>
              <a:rPr lang="en-US" dirty="0" err="1">
                <a:latin typeface="Times New Roman" panose="02020603050405020304" pitchFamily="18" charset="0"/>
                <a:cs typeface="Times New Roman" panose="02020603050405020304" pitchFamily="18" charset="0"/>
              </a:rPr>
              <a:t>favourable</a:t>
            </a:r>
            <a:r>
              <a:rPr lang="en-US" dirty="0">
                <a:latin typeface="Times New Roman" panose="02020603050405020304" pitchFamily="18" charset="0"/>
                <a:cs typeface="Times New Roman" panose="02020603050405020304" pitchFamily="18" charset="0"/>
              </a:rPr>
              <a:t> rapport with regional stakeholders (</a:t>
            </a:r>
            <a:r>
              <a:rPr lang="en-US" dirty="0" err="1">
                <a:latin typeface="Times New Roman" panose="02020603050405020304" pitchFamily="18" charset="0"/>
                <a:cs typeface="Times New Roman" panose="02020603050405020304" pitchFamily="18" charset="0"/>
              </a:rPr>
              <a:t>Krippendorf</a:t>
            </a:r>
            <a:r>
              <a:rPr lang="en-US" dirty="0">
                <a:latin typeface="Times New Roman" panose="02020603050405020304" pitchFamily="18" charset="0"/>
                <a:cs typeface="Times New Roman" panose="02020603050405020304" pitchFamily="18" charset="0"/>
              </a:rPr>
              <a:t>, 2011).</a:t>
            </a:r>
          </a:p>
          <a:p>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D106CF26-CF00-4216-978A-A8AF1867389C}" type="slidenum">
              <a:rPr lang="en-GB" smtClean="0"/>
              <a:t>10</a:t>
            </a:fld>
            <a:endParaRPr lang="en-GB"/>
          </a:p>
        </p:txBody>
      </p:sp>
    </p:spTree>
    <p:extLst>
      <p:ext uri="{BB962C8B-B14F-4D97-AF65-F5344CB8AC3E}">
        <p14:creationId xmlns:p14="http://schemas.microsoft.com/office/powerpoint/2010/main" val="33527265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Times New Roman" panose="02020603050405020304" pitchFamily="18" charset="0"/>
                <a:cs typeface="Times New Roman" panose="02020603050405020304" pitchFamily="18" charset="0"/>
              </a:rPr>
              <a:t>1. Regulation and Incentives by the Government:</a:t>
            </a:r>
          </a:p>
          <a:p>
            <a:r>
              <a:rPr lang="en-US" dirty="0">
                <a:latin typeface="Times New Roman" panose="02020603050405020304" pitchFamily="18" charset="0"/>
                <a:cs typeface="Times New Roman" panose="02020603050405020304" pitchFamily="18" charset="0"/>
              </a:rPr>
              <a:t>•Policy: Governments ought to keep creating and enforcing laws pertaining to fair salaries, </a:t>
            </a:r>
            <a:r>
              <a:rPr lang="en-US" dirty="0" err="1">
                <a:latin typeface="Times New Roman" panose="02020603050405020304" pitchFamily="18" charset="0"/>
                <a:cs typeface="Times New Roman" panose="02020603050405020304" pitchFamily="18" charset="0"/>
              </a:rPr>
              <a:t>labour</a:t>
            </a:r>
            <a:r>
              <a:rPr lang="en-US" dirty="0">
                <a:latin typeface="Times New Roman" panose="02020603050405020304" pitchFamily="18" charset="0"/>
                <a:cs typeface="Times New Roman" panose="02020603050405020304" pitchFamily="18" charset="0"/>
              </a:rPr>
              <a:t> practises, and environmental sustainability in the hospitality sector. Stricter carbon emission goals, waste minimization specifications, and sustainable sourcing policies are a few examples of this (Darcy et al., 2012).</a:t>
            </a:r>
          </a:p>
          <a:p>
            <a:r>
              <a:rPr lang="en-US" dirty="0">
                <a:latin typeface="Times New Roman" panose="02020603050405020304" pitchFamily="18" charset="0"/>
                <a:cs typeface="Times New Roman" panose="02020603050405020304" pitchFamily="18" charset="0"/>
              </a:rPr>
              <a:t>•Incentives: To encourage hotels and other hospitality firms to adopt sustainable practises, governments might provide financial incentives like tax exemptions, grants, or subsidies. This can lessen the initial expense of implementing eco-friendly practises and technologies.</a:t>
            </a:r>
          </a:p>
          <a:p>
            <a:r>
              <a:rPr lang="en-US" dirty="0">
                <a:latin typeface="Times New Roman" panose="02020603050405020304" pitchFamily="18" charset="0"/>
                <a:cs typeface="Times New Roman" panose="02020603050405020304" pitchFamily="18" charset="0"/>
              </a:rPr>
              <a:t>2. Industry Certifications and Standards:</a:t>
            </a:r>
          </a:p>
          <a:p>
            <a:r>
              <a:rPr lang="en-US" dirty="0">
                <a:latin typeface="Times New Roman" panose="02020603050405020304" pitchFamily="18" charset="0"/>
                <a:cs typeface="Times New Roman" panose="02020603050405020304" pitchFamily="18" charset="0"/>
              </a:rPr>
              <a:t>•Policy: By creating and enforcing uniform sustainable practises, the hospitality sector may establish standards for waste minimization, energy efficiency, and ethical sourcing. Enforcing a mandatory conformance to established certifications such as Green Key or </a:t>
            </a:r>
            <a:r>
              <a:rPr lang="en-US" dirty="0" err="1">
                <a:latin typeface="Times New Roman" panose="02020603050405020304" pitchFamily="18" charset="0"/>
                <a:cs typeface="Times New Roman" panose="02020603050405020304" pitchFamily="18" charset="0"/>
              </a:rPr>
              <a:t>EarthCheck</a:t>
            </a:r>
            <a:r>
              <a:rPr lang="en-US" dirty="0">
                <a:latin typeface="Times New Roman" panose="02020603050405020304" pitchFamily="18" charset="0"/>
                <a:cs typeface="Times New Roman" panose="02020603050405020304" pitchFamily="18" charset="0"/>
              </a:rPr>
              <a:t> can guarantee a uniform sustainability strategy.</a:t>
            </a:r>
          </a:p>
          <a:p>
            <a:r>
              <a:rPr lang="en-US" dirty="0">
                <a:latin typeface="Times New Roman" panose="02020603050405020304" pitchFamily="18" charset="0"/>
                <a:cs typeface="Times New Roman" panose="02020603050405020304" pitchFamily="18" charset="0"/>
              </a:rPr>
              <a:t>•Education of the Public: The hotel business ought to take the initiative to inform </a:t>
            </a:r>
            <a:r>
              <a:rPr lang="en-US" dirty="0" err="1">
                <a:latin typeface="Times New Roman" panose="02020603050405020304" pitchFamily="18" charset="0"/>
                <a:cs typeface="Times New Roman" panose="02020603050405020304" pitchFamily="18" charset="0"/>
              </a:rPr>
              <a:t>travellers</a:t>
            </a:r>
            <a:r>
              <a:rPr lang="en-US" dirty="0">
                <a:latin typeface="Times New Roman" panose="02020603050405020304" pitchFamily="18" charset="0"/>
                <a:cs typeface="Times New Roman" panose="02020603050405020304" pitchFamily="18" charset="0"/>
              </a:rPr>
              <a:t> about the importance of selecting sustainable lodging options and the advantages of doing so (Dawson et al., 2012). Marketing efforts, unambiguous labelling of environmentally friendly practises, and guest interaction can all help achieve this.</a:t>
            </a:r>
          </a:p>
          <a:p>
            <a:r>
              <a:rPr lang="en-US" dirty="0">
                <a:latin typeface="Times New Roman" panose="02020603050405020304" pitchFamily="18" charset="0"/>
                <a:cs typeface="Times New Roman" panose="02020603050405020304" pitchFamily="18" charset="0"/>
              </a:rPr>
              <a:t>3. Innovation and Technology:</a:t>
            </a:r>
          </a:p>
          <a:p>
            <a:r>
              <a:rPr lang="en-US" dirty="0">
                <a:latin typeface="Times New Roman" panose="02020603050405020304" pitchFamily="18" charset="0"/>
                <a:cs typeface="Times New Roman" panose="02020603050405020304" pitchFamily="18" charset="0"/>
              </a:rPr>
              <a:t>•Management: To generate creative solutions for sustainable practises, hotels ought to allocate resources to research and development. This can include digital applications that let visitors regulate resource usage in their rooms, smart building management systems, and energy-efficient technologies (</a:t>
            </a:r>
            <a:r>
              <a:rPr lang="en-US" dirty="0" err="1">
                <a:latin typeface="Times New Roman" panose="02020603050405020304" pitchFamily="18" charset="0"/>
                <a:cs typeface="Times New Roman" panose="02020603050405020304" pitchFamily="18" charset="0"/>
              </a:rPr>
              <a:t>Brotherton</a:t>
            </a:r>
            <a:r>
              <a:rPr lang="en-US" dirty="0">
                <a:latin typeface="Times New Roman" panose="02020603050405020304" pitchFamily="18" charset="0"/>
                <a:cs typeface="Times New Roman" panose="02020603050405020304" pitchFamily="18" charset="0"/>
              </a:rPr>
              <a:t>, 2015).</a:t>
            </a:r>
          </a:p>
          <a:p>
            <a:r>
              <a:rPr lang="en-US" dirty="0">
                <a:latin typeface="Times New Roman" panose="02020603050405020304" pitchFamily="18" charset="0"/>
                <a:cs typeface="Times New Roman" panose="02020603050405020304" pitchFamily="18" charset="0"/>
              </a:rPr>
              <a:t>•Investment in Renewable Energy: Encourage the use of renewable energy sources, such as wind turbines and solar panels, to cut carbon emissions and energy prices.</a:t>
            </a:r>
          </a:p>
          <a:p>
            <a:r>
              <a:rPr lang="en-US" dirty="0">
                <a:latin typeface="Times New Roman" panose="02020603050405020304" pitchFamily="18" charset="0"/>
                <a:cs typeface="Times New Roman" panose="02020603050405020304" pitchFamily="18" charset="0"/>
              </a:rPr>
              <a:t>4. Cooperative Projects:</a:t>
            </a:r>
          </a:p>
          <a:p>
            <a:r>
              <a:rPr lang="en-US" dirty="0">
                <a:latin typeface="Times New Roman" panose="02020603050405020304" pitchFamily="18" charset="0"/>
                <a:cs typeface="Times New Roman" panose="02020603050405020304" pitchFamily="18" charset="0"/>
              </a:rPr>
              <a:t>•Policy: To enhance social sustainability, the hotel sector might form cooperative projects and alliances with nearby communities and organisations. This can involve helping local companies and craftspeople, as well as providing education and employment training for the community's citizens (Tribe, (2009).</a:t>
            </a:r>
          </a:p>
          <a:p>
            <a:r>
              <a:rPr lang="en-US" dirty="0">
                <a:latin typeface="Times New Roman" panose="02020603050405020304" pitchFamily="18" charset="0"/>
                <a:cs typeface="Times New Roman" panose="02020603050405020304" pitchFamily="18" charset="0"/>
              </a:rPr>
              <a:t>•Industry Networks: Create forums and networks where lodging and hospitality companies can exchange sustainable best practises and experiences (Clegg et al., 2021). These forums may promote the sharing of concepts and inventions.</a:t>
            </a:r>
          </a:p>
          <a:p>
            <a:r>
              <a:rPr lang="en-US" dirty="0">
                <a:latin typeface="Times New Roman" panose="02020603050405020304" pitchFamily="18" charset="0"/>
                <a:cs typeface="Times New Roman" panose="02020603050405020304" pitchFamily="18" charset="0"/>
              </a:rPr>
              <a:t>5. The Circular Economy and Waste Reduction:</a:t>
            </a:r>
          </a:p>
          <a:p>
            <a:r>
              <a:rPr lang="en-US" dirty="0">
                <a:latin typeface="Times New Roman" panose="02020603050405020304" pitchFamily="18" charset="0"/>
                <a:cs typeface="Times New Roman" panose="02020603050405020304" pitchFamily="18" charset="0"/>
              </a:rPr>
              <a:t>•Management: Put waste reduction plans into action, such as cutting back on single-use plastics and starting composting and recycling initiatives. To reduce waste and increase the lifespan of materials and products, investigate the concepts of the circular economy.</a:t>
            </a:r>
          </a:p>
          <a:p>
            <a:r>
              <a:rPr lang="en-US" dirty="0">
                <a:latin typeface="Times New Roman" panose="02020603050405020304" pitchFamily="18" charset="0"/>
                <a:cs typeface="Times New Roman" panose="02020603050405020304" pitchFamily="18" charset="0"/>
              </a:rPr>
              <a:t>•Food Sustainability: Work with nearby food banks or organisations that redistribute food to manage food waste. In addition, hotels should </a:t>
            </a:r>
            <a:r>
              <a:rPr lang="en-US" dirty="0" err="1">
                <a:latin typeface="Times New Roman" panose="02020603050405020304" pitchFamily="18" charset="0"/>
                <a:cs typeface="Times New Roman" panose="02020603050405020304" pitchFamily="18" charset="0"/>
              </a:rPr>
              <a:t>prioritise</a:t>
            </a:r>
            <a:r>
              <a:rPr lang="en-US" dirty="0">
                <a:latin typeface="Times New Roman" panose="02020603050405020304" pitchFamily="18" charset="0"/>
                <a:cs typeface="Times New Roman" panose="02020603050405020304" pitchFamily="18" charset="0"/>
              </a:rPr>
              <a:t> menu planning that uses organic and locally produced goods and </a:t>
            </a:r>
            <a:r>
              <a:rPr lang="en-US" dirty="0" err="1">
                <a:latin typeface="Times New Roman" panose="02020603050405020304" pitchFamily="18" charset="0"/>
                <a:cs typeface="Times New Roman" panose="02020603050405020304" pitchFamily="18" charset="0"/>
              </a:rPr>
              <a:t>minimises</a:t>
            </a:r>
            <a:r>
              <a:rPr lang="en-US" dirty="0">
                <a:latin typeface="Times New Roman" panose="02020603050405020304" pitchFamily="18" charset="0"/>
                <a:cs typeface="Times New Roman" panose="02020603050405020304" pitchFamily="18" charset="0"/>
              </a:rPr>
              <a:t> food waste (Cooper and Hall, 2019).</a:t>
            </a:r>
          </a:p>
          <a:p>
            <a:r>
              <a:rPr lang="en-US" dirty="0">
                <a:latin typeface="Times New Roman" panose="02020603050405020304" pitchFamily="18" charset="0"/>
                <a:cs typeface="Times New Roman" panose="02020603050405020304" pitchFamily="18" charset="0"/>
              </a:rPr>
              <a:t>6. Engagement of Stakeholders:</a:t>
            </a:r>
          </a:p>
          <a:p>
            <a:r>
              <a:rPr lang="en-US" dirty="0">
                <a:latin typeface="Times New Roman" panose="02020603050405020304" pitchFamily="18" charset="0"/>
                <a:cs typeface="Times New Roman" panose="02020603050405020304" pitchFamily="18" charset="0"/>
              </a:rPr>
              <a:t>•Management: Interact with a range of stakeholders, such as staff members, visitors, members of the community, and suppliers, to get their opinions on sustainability projects. Employee participation in sustainable </a:t>
            </a:r>
            <a:r>
              <a:rPr lang="en-US" dirty="0" err="1">
                <a:latin typeface="Times New Roman" panose="02020603050405020304" pitchFamily="18" charset="0"/>
                <a:cs typeface="Times New Roman" panose="02020603050405020304" pitchFamily="18" charset="0"/>
              </a:rPr>
              <a:t>practise</a:t>
            </a:r>
            <a:r>
              <a:rPr lang="en-US" dirty="0">
                <a:latin typeface="Times New Roman" panose="02020603050405020304" pitchFamily="18" charset="0"/>
                <a:cs typeface="Times New Roman" panose="02020603050405020304" pitchFamily="18" charset="0"/>
              </a:rPr>
              <a:t> decision-making processes is encouraged.</a:t>
            </a:r>
          </a:p>
          <a:p>
            <a:r>
              <a:rPr lang="en-US" dirty="0">
                <a:latin typeface="Times New Roman" panose="02020603050405020304" pitchFamily="18" charset="0"/>
                <a:cs typeface="Times New Roman" panose="02020603050405020304" pitchFamily="18" charset="0"/>
              </a:rPr>
              <a:t>•Transparency and Reporting: Establish open and honest reporting procedures for sustainability indicators so that interested parties can learn about the hotel's social and environmental performance (</a:t>
            </a:r>
            <a:r>
              <a:rPr lang="en-US" dirty="0" err="1">
                <a:latin typeface="Times New Roman" panose="02020603050405020304" pitchFamily="18" charset="0"/>
                <a:cs typeface="Times New Roman" panose="02020603050405020304" pitchFamily="18" charset="0"/>
              </a:rPr>
              <a:t>Conrady</a:t>
            </a:r>
            <a:r>
              <a:rPr lang="en-US" dirty="0">
                <a:latin typeface="Times New Roman" panose="02020603050405020304" pitchFamily="18" charset="0"/>
                <a:cs typeface="Times New Roman" panose="02020603050405020304" pitchFamily="18" charset="0"/>
              </a:rPr>
              <a:t> and Buck, 2012).</a:t>
            </a:r>
          </a:p>
          <a:p>
            <a:r>
              <a:rPr lang="en-US" dirty="0">
                <a:latin typeface="Times New Roman" panose="02020603050405020304" pitchFamily="18" charset="0"/>
                <a:cs typeface="Times New Roman" panose="02020603050405020304" pitchFamily="18" charset="0"/>
              </a:rPr>
              <a:t>7. Investigation and Progression:</a:t>
            </a:r>
          </a:p>
          <a:p>
            <a:r>
              <a:rPr lang="en-US" dirty="0">
                <a:latin typeface="Times New Roman" panose="02020603050405020304" pitchFamily="18" charset="0"/>
                <a:cs typeface="Times New Roman" panose="02020603050405020304" pitchFamily="18" charset="0"/>
              </a:rPr>
              <a:t>•Management: Make ongoing investments in the creation of sustainable practises and technology. Try out novel, eco-friendly building materials and techniques to lessen your building's negative effects on the environment.</a:t>
            </a:r>
          </a:p>
          <a:p>
            <a:r>
              <a:rPr lang="en-US" dirty="0">
                <a:latin typeface="Times New Roman" panose="02020603050405020304" pitchFamily="18" charset="0"/>
                <a:cs typeface="Times New Roman" panose="02020603050405020304" pitchFamily="18" charset="0"/>
              </a:rPr>
              <a:t>In conclusion, future management strategies and policies for the hospitality sector should be focused on advancing sustainability initiatives and </a:t>
            </a:r>
            <a:r>
              <a:rPr lang="en-US" dirty="0" err="1">
                <a:latin typeface="Times New Roman" panose="02020603050405020304" pitchFamily="18" charset="0"/>
                <a:cs typeface="Times New Roman" panose="02020603050405020304" pitchFamily="18" charset="0"/>
              </a:rPr>
              <a:t>harmonising</a:t>
            </a:r>
            <a:r>
              <a:rPr lang="en-US" dirty="0">
                <a:latin typeface="Times New Roman" panose="02020603050405020304" pitchFamily="18" charset="0"/>
                <a:cs typeface="Times New Roman" panose="02020603050405020304" pitchFamily="18" charset="0"/>
              </a:rPr>
              <a:t> the industry with the current "Sustainable" concept (Ford and </a:t>
            </a:r>
            <a:r>
              <a:rPr lang="en-US" dirty="0" err="1">
                <a:latin typeface="Times New Roman" panose="02020603050405020304" pitchFamily="18" charset="0"/>
                <a:cs typeface="Times New Roman" panose="02020603050405020304" pitchFamily="18" charset="0"/>
              </a:rPr>
              <a:t>Sturman</a:t>
            </a:r>
            <a:r>
              <a:rPr lang="en-US" dirty="0">
                <a:latin typeface="Times New Roman" panose="02020603050405020304" pitchFamily="18" charset="0"/>
                <a:cs typeface="Times New Roman" panose="02020603050405020304" pitchFamily="18" charset="0"/>
              </a:rPr>
              <a:t>, 2020). The hospitality industry can continue to develop as a responsible and sustainable sector that satisfies the needs of both environmentally conscious tourists and the global community by embracing stricter government regulations, </a:t>
            </a:r>
            <a:r>
              <a:rPr lang="en-US" dirty="0" err="1">
                <a:latin typeface="Times New Roman" panose="02020603050405020304" pitchFamily="18" charset="0"/>
                <a:cs typeface="Times New Roman" panose="02020603050405020304" pitchFamily="18" charset="0"/>
              </a:rPr>
              <a:t>standardised</a:t>
            </a:r>
            <a:r>
              <a:rPr lang="en-US" dirty="0">
                <a:latin typeface="Times New Roman" panose="02020603050405020304" pitchFamily="18" charset="0"/>
                <a:cs typeface="Times New Roman" panose="02020603050405020304" pitchFamily="18" charset="0"/>
              </a:rPr>
              <a:t> industry practises, cutting-edge technologies, cooperative initiatives, waste reduction strategies, stakeholder engagement, and continuous research and development.</a:t>
            </a:r>
          </a:p>
          <a:p>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D106CF26-CF00-4216-978A-A8AF1867389C}" type="slidenum">
              <a:rPr lang="en-GB" smtClean="0"/>
              <a:t>13</a:t>
            </a:fld>
            <a:endParaRPr lang="en-GB"/>
          </a:p>
        </p:txBody>
      </p:sp>
    </p:spTree>
    <p:extLst>
      <p:ext uri="{BB962C8B-B14F-4D97-AF65-F5344CB8AC3E}">
        <p14:creationId xmlns:p14="http://schemas.microsoft.com/office/powerpoint/2010/main" val="23771211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Times New Roman" panose="02020603050405020304" pitchFamily="18" charset="0"/>
                <a:cs typeface="Times New Roman" panose="02020603050405020304" pitchFamily="18" charset="0"/>
              </a:rPr>
              <a:t>These actions have allowed these institutions to enhance their brand, boost customer loyalty, reduce costs, and contribute positively to the surroundings and local communities. But it's critical to acknowledge the upfront investment expenses and scalability issues that must be resolved. In summary, the hotel and hospitality industry is at a turning point in its history where sustainability is a need rather than an option. The way the industry responds to this subject will determine not only how successful it is going to be in the future, but also how it will contribute to solving global issues like resource depletion, climate change, and societal well-being. Adopting sustainable practises can result in a future where ethical and sustainable practises are woven into the very fabric of the industry, improving the guest experience while safeguarding the environment and boosting local communities, as eco-friendly boutique hotels have shown.</a:t>
            </a:r>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D106CF26-CF00-4216-978A-A8AF1867389C}" type="slidenum">
              <a:rPr lang="en-GB" smtClean="0"/>
              <a:t>14</a:t>
            </a:fld>
            <a:endParaRPr lang="en-GB"/>
          </a:p>
        </p:txBody>
      </p:sp>
    </p:spTree>
    <p:extLst>
      <p:ext uri="{BB962C8B-B14F-4D97-AF65-F5344CB8AC3E}">
        <p14:creationId xmlns:p14="http://schemas.microsoft.com/office/powerpoint/2010/main" val="371762431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2/24/2024</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2/24/2024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2/24/2024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2/24/2024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2/24/2024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2/24/2024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2/24/2024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2/24/2024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2/24/2024</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30014" y="0"/>
            <a:ext cx="9050767" cy="1258646"/>
          </a:xfrm>
        </p:spPr>
        <p:txBody>
          <a:bodyPr>
            <a:normAutofit fontScale="92500" lnSpcReduction="20000"/>
          </a:bodyPr>
          <a:lstStyle/>
          <a:p>
            <a:pPr algn="ctr"/>
            <a:endParaRPr lang="en-US" sz="3600" dirty="0">
              <a:solidFill>
                <a:schemeClr val="accent2">
                  <a:lumMod val="20000"/>
                  <a:lumOff val="80000"/>
                </a:schemeClr>
              </a:solidFill>
              <a:latin typeface="Times New Roman" panose="02020603050405020304" pitchFamily="18" charset="0"/>
              <a:cs typeface="Times New Roman" panose="02020603050405020304" pitchFamily="18" charset="0"/>
            </a:endParaRPr>
          </a:p>
          <a:p>
            <a:pPr algn="ctr"/>
            <a:r>
              <a:rPr lang="en-US" sz="3600" dirty="0">
                <a:solidFill>
                  <a:schemeClr val="accent2">
                    <a:lumMod val="20000"/>
                    <a:lumOff val="80000"/>
                  </a:schemeClr>
                </a:solidFill>
                <a:latin typeface="Times New Roman" panose="02020603050405020304" pitchFamily="18" charset="0"/>
                <a:cs typeface="Times New Roman" panose="02020603050405020304" pitchFamily="18" charset="0"/>
              </a:rPr>
              <a:t>Welcome to the presentation</a:t>
            </a:r>
          </a:p>
          <a:p>
            <a:pPr algn="ctr"/>
            <a:endParaRPr lang="en-US" sz="3600" dirty="0">
              <a:solidFill>
                <a:schemeClr val="accent2">
                  <a:lumMod val="20000"/>
                  <a:lumOff val="80000"/>
                </a:schemeClr>
              </a:solidFill>
              <a:latin typeface="Times New Roman" panose="02020603050405020304" pitchFamily="18" charset="0"/>
              <a:cs typeface="Times New Roman" panose="02020603050405020304" pitchFamily="18" charset="0"/>
            </a:endParaRPr>
          </a:p>
          <a:p>
            <a:pPr algn="ctr"/>
            <a:endParaRPr lang="en-US" sz="3600" dirty="0">
              <a:solidFill>
                <a:schemeClr val="accent2">
                  <a:lumMod val="20000"/>
                  <a:lumOff val="80000"/>
                </a:schemeClr>
              </a:solidFill>
              <a:latin typeface="Times New Roman" panose="02020603050405020304" pitchFamily="18" charset="0"/>
              <a:cs typeface="Times New Roman" panose="02020603050405020304" pitchFamily="18" charset="0"/>
            </a:endParaRPr>
          </a:p>
          <a:p>
            <a:pPr algn="ctr"/>
            <a:endParaRPr lang="en-US" sz="1200" dirty="0">
              <a:solidFill>
                <a:schemeClr val="accent2">
                  <a:lumMod val="20000"/>
                  <a:lumOff val="80000"/>
                </a:schemeClr>
              </a:solidFill>
              <a:latin typeface="Times New Roman" panose="02020603050405020304" pitchFamily="18" charset="0"/>
              <a:cs typeface="Times New Roman" panose="02020603050405020304" pitchFamily="18" charset="0"/>
            </a:endParaRPr>
          </a:p>
          <a:p>
            <a:pPr algn="ctr"/>
            <a:endParaRPr lang="en-GB" sz="1600" dirty="0">
              <a:solidFill>
                <a:schemeClr val="accent2">
                  <a:lumMod val="20000"/>
                  <a:lumOff val="80000"/>
                </a:schemeClr>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5DCD941-FA27-9CDE-BCD8-E819F734CB3B}"/>
              </a:ext>
            </a:extLst>
          </p:cNvPr>
          <p:cNvSpPr txBox="1"/>
          <p:nvPr/>
        </p:nvSpPr>
        <p:spPr>
          <a:xfrm>
            <a:off x="3040827" y="2213282"/>
            <a:ext cx="7229139" cy="2431435"/>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Contemporary Themes in the Hotel and Hospitality Sector (BMIH6001)</a:t>
            </a:r>
          </a:p>
          <a:p>
            <a:pPr algn="ctr"/>
            <a:endParaRPr lang="en-GB" sz="2400" dirty="0">
              <a:latin typeface="Times New Roman" panose="02020603050405020304" pitchFamily="18" charset="0"/>
              <a:cs typeface="Times New Roman" panose="02020603050405020304" pitchFamily="18" charset="0"/>
            </a:endParaRPr>
          </a:p>
          <a:p>
            <a:pPr algn="ctr"/>
            <a:r>
              <a:rPr lang="en-GB" sz="2400" dirty="0">
                <a:latin typeface="Times New Roman" panose="02020603050405020304" pitchFamily="18" charset="0"/>
                <a:cs typeface="Times New Roman" panose="02020603050405020304" pitchFamily="18" charset="0"/>
              </a:rPr>
              <a:t>Name: Syed Jahangir Bakth</a:t>
            </a:r>
          </a:p>
          <a:p>
            <a:pPr algn="ctr"/>
            <a:r>
              <a:rPr lang="en-GB" sz="2400" dirty="0">
                <a:latin typeface="Times New Roman" panose="02020603050405020304" pitchFamily="18" charset="0"/>
                <a:cs typeface="Times New Roman" panose="02020603050405020304" pitchFamily="18" charset="0"/>
              </a:rPr>
              <a:t>Student Id: 2026520</a:t>
            </a:r>
          </a:p>
          <a:p>
            <a:pPr algn="ctr"/>
            <a:r>
              <a:rPr lang="en-GB" sz="2400" dirty="0">
                <a:latin typeface="Times New Roman" panose="02020603050405020304" pitchFamily="18" charset="0"/>
                <a:cs typeface="Times New Roman" panose="02020603050405020304" pitchFamily="18" charset="0"/>
              </a:rPr>
              <a:t>Module Lead: Scott James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89608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en-GB" dirty="0">
                <a:latin typeface="Times New Roman" panose="02020603050405020304" pitchFamily="18" charset="0"/>
                <a:cs typeface="Times New Roman" panose="02020603050405020304" pitchFamily="18" charset="0"/>
              </a:rPr>
              <a:t>Introduction</a:t>
            </a:r>
          </a:p>
        </p:txBody>
      </p:sp>
      <p:sp>
        <p:nvSpPr>
          <p:cNvPr id="3" name="Content Placeholder 2"/>
          <p:cNvSpPr>
            <a:spLocks noGrp="1"/>
          </p:cNvSpPr>
          <p:nvPr>
            <p:ph idx="1"/>
          </p:nvPr>
        </p:nvSpPr>
        <p:spPr/>
        <p:txBody>
          <a:bodyPr/>
          <a:lstStyle/>
          <a:p>
            <a:pPr marL="0" indent="0" algn="just">
              <a:lnSpc>
                <a:spcPct val="150000"/>
              </a:lnSpc>
              <a:buNone/>
            </a:pPr>
            <a:r>
              <a:rPr lang="en-US" dirty="0">
                <a:latin typeface="Times New Roman" panose="02020603050405020304" pitchFamily="18" charset="0"/>
                <a:cs typeface="Times New Roman" panose="02020603050405020304" pitchFamily="18" charset="0"/>
              </a:rPr>
              <a:t>The hotel and hospitality industries, sustainability has become increasingly relevant and important issue in this modern era. In order to understand how important sustainability is to this specific industry, this section will first discuss the importance of sustainability in general and then provide "GreenStay Hotels," a well-known hotel chain, as the example of case study.</a:t>
            </a: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337951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The Sector of Hotels and Hospitality</a:t>
            </a:r>
            <a:endParaRPr lang="en-GB"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Autofit/>
          </a:bodyPr>
          <a:lstStyle/>
          <a:p>
            <a:pPr marL="0" indent="0" algn="just">
              <a:buNone/>
            </a:pPr>
            <a:r>
              <a:rPr lang="en-US" dirty="0">
                <a:latin typeface="Times New Roman" panose="02020603050405020304" pitchFamily="18" charset="0"/>
                <a:cs typeface="Times New Roman" panose="02020603050405020304" pitchFamily="18" charset="0"/>
              </a:rPr>
              <a:t>Major companies, including hotels, resorts, restaurants, travel agents, event planners, and more, are included in the hotel and hospitality sector. It is important to the world economy since it provides travelers and visitors lodging and recreational opportunities. This industry is well known for its wide range of products and services, meeting the demands and tastes of a wide range of tourists, from luxury-seekers to frugal vacationers (William, 2016). </a:t>
            </a: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61206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a:latin typeface="Times New Roman" panose="02020603050405020304" pitchFamily="18" charset="0"/>
                <a:cs typeface="Times New Roman" panose="02020603050405020304" pitchFamily="18" charset="0"/>
              </a:rPr>
              <a:t>It is critical to understand why sustainability is so relevant and important to this industry</a:t>
            </a:r>
            <a:endParaRPr lang="en-GB"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r>
              <a:rPr lang="en-GB" sz="2800" dirty="0">
                <a:latin typeface="Times New Roman" panose="02020603050405020304" pitchFamily="18" charset="0"/>
                <a:cs typeface="Times New Roman" panose="02020603050405020304" pitchFamily="18" charset="0"/>
              </a:rPr>
              <a:t>Environmental Responsibilities</a:t>
            </a:r>
          </a:p>
          <a:p>
            <a:r>
              <a:rPr lang="en-US" sz="2800" dirty="0">
                <a:latin typeface="Times New Roman" panose="02020603050405020304" pitchFamily="18" charset="0"/>
                <a:cs typeface="Times New Roman" panose="02020603050405020304" pitchFamily="18" charset="0"/>
              </a:rPr>
              <a:t>Expectations for Guests</a:t>
            </a:r>
          </a:p>
          <a:p>
            <a:r>
              <a:rPr lang="en-US" sz="2800" dirty="0">
                <a:latin typeface="Times New Roman" panose="02020603050405020304" pitchFamily="18" charset="0"/>
                <a:cs typeface="Times New Roman" panose="02020603050405020304" pitchFamily="18" charset="0"/>
              </a:rPr>
              <a:t>Cost Efficiency</a:t>
            </a:r>
          </a:p>
          <a:p>
            <a:r>
              <a:rPr lang="en-US" sz="2800" dirty="0">
                <a:latin typeface="Times New Roman" panose="02020603050405020304" pitchFamily="18" charset="0"/>
                <a:cs typeface="Times New Roman" panose="02020603050405020304" pitchFamily="18" charset="0"/>
              </a:rPr>
              <a:t>Regulatory Compliance</a:t>
            </a:r>
          </a:p>
          <a:p>
            <a:r>
              <a:rPr lang="en-US" sz="2800" dirty="0">
                <a:latin typeface="Times New Roman" panose="02020603050405020304" pitchFamily="18" charset="0"/>
                <a:cs typeface="Times New Roman" panose="02020603050405020304" pitchFamily="18" charset="0"/>
              </a:rPr>
              <a:t>Community Involvement </a:t>
            </a:r>
          </a:p>
          <a:p>
            <a:endParaRPr lang="en-GB" dirty="0"/>
          </a:p>
        </p:txBody>
      </p:sp>
    </p:spTree>
    <p:extLst>
      <p:ext uri="{BB962C8B-B14F-4D97-AF65-F5344CB8AC3E}">
        <p14:creationId xmlns:p14="http://schemas.microsoft.com/office/powerpoint/2010/main" val="24887996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GreenStay Hotels as a Case Study</a:t>
            </a:r>
            <a:r>
              <a:rPr lang="en-US" dirty="0"/>
              <a:t> </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US" dirty="0">
                <a:latin typeface="Times New Roman" panose="02020603050405020304" pitchFamily="18" charset="0"/>
                <a:cs typeface="Times New Roman" panose="02020603050405020304" pitchFamily="18" charset="0"/>
              </a:rPr>
              <a:t>The well-known hotel chain that has made great progress in adopting sustainability will be the subject of this research paper's case study. We will demonstrate how sustainability is used practically in the hotel and hospitality industry by examining GreenStay's sustainable practices and assessing the results of these endeavors. The GreenStay case study will offer tangible illustrations of management approaches to current sustainability concerns, enabling us to evaluate their advantages and disadvantages in a critical manner (</a:t>
            </a:r>
            <a:r>
              <a:rPr lang="en-US" dirty="0" err="1">
                <a:latin typeface="Times New Roman" panose="02020603050405020304" pitchFamily="18" charset="0"/>
                <a:cs typeface="Times New Roman" panose="02020603050405020304" pitchFamily="18" charset="0"/>
              </a:rPr>
              <a:t>Hassanien</a:t>
            </a:r>
            <a:r>
              <a:rPr lang="en-US" dirty="0">
                <a:latin typeface="Times New Roman" panose="02020603050405020304" pitchFamily="18" charset="0"/>
                <a:cs typeface="Times New Roman" panose="02020603050405020304" pitchFamily="18" charset="0"/>
              </a:rPr>
              <a:t> and Dale, 2019).</a:t>
            </a: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91749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latin typeface="Times New Roman" panose="02020603050405020304" pitchFamily="18" charset="0"/>
                <a:cs typeface="Times New Roman" panose="02020603050405020304" pitchFamily="18" charset="0"/>
              </a:rPr>
              <a:t>Overview of Literature</a:t>
            </a:r>
          </a:p>
        </p:txBody>
      </p:sp>
      <p:sp>
        <p:nvSpPr>
          <p:cNvPr id="3" name="Content Placeholder 2"/>
          <p:cNvSpPr>
            <a:spLocks noGrp="1"/>
          </p:cNvSpPr>
          <p:nvPr>
            <p:ph idx="1"/>
          </p:nvPr>
        </p:nvSpPr>
        <p:spPr>
          <a:xfrm>
            <a:off x="1141412" y="2249487"/>
            <a:ext cx="9905999" cy="4306588"/>
          </a:xfrm>
        </p:spPr>
        <p:txBody>
          <a:bodyPr>
            <a:normAutofit fontScale="85000" lnSpcReduction="20000"/>
          </a:bodyPr>
          <a:lstStyle/>
          <a:p>
            <a:pPr marL="0" indent="0">
              <a:buNone/>
            </a:pPr>
            <a:r>
              <a:rPr lang="en-US" dirty="0">
                <a:latin typeface="Times New Roman" panose="02020603050405020304" pitchFamily="18" charset="0"/>
                <a:cs typeface="Times New Roman" panose="02020603050405020304" pitchFamily="18" charset="0"/>
              </a:rPr>
              <a:t>As a modern concept, sustainability has a big influence on the hotel and hospitality industry. It is crucial to study the most recent results from published journal articles in order to comprehend the theoretical underpinnings and concepts underlying this influence. This section aims to present and explore important theories and concepts that facilitate the analysis and determination of the ways in which the hospitality industry is impacted by the current sustainability theme.</a:t>
            </a:r>
          </a:p>
          <a:p>
            <a:pPr marL="0" indent="0">
              <a:buNone/>
            </a:pPr>
            <a:r>
              <a:rPr lang="en-US" b="1" dirty="0">
                <a:latin typeface="Times New Roman" panose="02020603050405020304" pitchFamily="18" charset="0"/>
                <a:cs typeface="Times New Roman" panose="02020603050405020304" pitchFamily="18" charset="0"/>
              </a:rPr>
              <a:t>1. PESTEL Analysis</a:t>
            </a:r>
          </a:p>
          <a:p>
            <a:pPr marL="0" indent="0">
              <a:buNone/>
            </a:pPr>
            <a:r>
              <a:rPr lang="en-GB" b="1" dirty="0">
                <a:latin typeface="Times New Roman" panose="02020603050405020304" pitchFamily="18" charset="0"/>
                <a:cs typeface="Times New Roman" panose="02020603050405020304" pitchFamily="18" charset="0"/>
              </a:rPr>
              <a:t>2. Triple Bottom Line (TBL)</a:t>
            </a:r>
          </a:p>
          <a:p>
            <a:pPr marL="0" indent="0">
              <a:buNone/>
            </a:pPr>
            <a:r>
              <a:rPr lang="en-GB" b="1" dirty="0">
                <a:latin typeface="Times New Roman" panose="02020603050405020304" pitchFamily="18" charset="0"/>
                <a:cs typeface="Times New Roman" panose="02020603050405020304" pitchFamily="18" charset="0"/>
              </a:rPr>
              <a:t>3. Sustainable Development goals (SDGs)</a:t>
            </a:r>
          </a:p>
          <a:p>
            <a:pPr marL="0" indent="0">
              <a:buNone/>
            </a:pPr>
            <a:r>
              <a:rPr lang="en-GB" b="1" dirty="0">
                <a:latin typeface="Times New Roman" panose="02020603050405020304" pitchFamily="18" charset="0"/>
                <a:cs typeface="Times New Roman" panose="02020603050405020304" pitchFamily="18" charset="0"/>
              </a:rPr>
              <a:t>4.Corporate Social Responsibility (CSR)</a:t>
            </a:r>
          </a:p>
          <a:p>
            <a:pPr marL="0" indent="0">
              <a:buNone/>
            </a:pPr>
            <a:r>
              <a:rPr lang="en-GB" b="1" dirty="0">
                <a:latin typeface="Times New Roman" panose="02020603050405020304" pitchFamily="18" charset="0"/>
                <a:cs typeface="Times New Roman" panose="02020603050405020304" pitchFamily="18" charset="0"/>
              </a:rPr>
              <a:t>5. Circular Economy</a:t>
            </a: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05589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Application to the hotel and hospitality sector</a:t>
            </a:r>
            <a:endParaRPr lang="en-GB"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Autofit/>
          </a:bodyPr>
          <a:lstStyle/>
          <a:p>
            <a:pPr marL="0" indent="0" algn="just">
              <a:buNone/>
            </a:pPr>
            <a:r>
              <a:rPr lang="en-US" sz="2800" dirty="0">
                <a:latin typeface="Times New Roman" panose="02020603050405020304" pitchFamily="18" charset="0"/>
                <a:cs typeface="Times New Roman" panose="02020603050405020304" pitchFamily="18" charset="0"/>
              </a:rPr>
              <a:t>Let's concentrate on one particular segment of the hotel business in the UK for this section: eco-friendly boutique hotels. This sector is well-known for its environmental sustainability activities. These establishments are distinguished by their dedication to mitigating their ecological footprint, and they frequently serve environmentally conscientious tourists in search of sustainable and distinctive lodging options.</a:t>
            </a:r>
            <a:endParaRPr lang="en-GB"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865717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Overview of Boutique Hotels That Are Eco-Friendly</a:t>
            </a:r>
            <a:endParaRPr lang="en-GB"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0" indent="0" algn="just">
              <a:buNone/>
            </a:pPr>
            <a:r>
              <a:rPr lang="en-US" dirty="0">
                <a:latin typeface="Times New Roman" panose="02020603050405020304" pitchFamily="18" charset="0"/>
                <a:cs typeface="Times New Roman" panose="02020603050405020304" pitchFamily="18" charset="0"/>
              </a:rPr>
              <a:t>In the UK, eco-friendly boutique hotels are a subset of the hospitality sector that places an emphasis on environmental responsibility, sustainability, and distinctive guest experiences. These institutions are distinguished by their commitment to reducing their carbon footprint, preserving resources, and incorporating local culture and the environment into their architecture and offerings. They frequently serve a sophisticated audience that seeks out lodgings that are consistent with their environmental beliefs.</a:t>
            </a: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068942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Impacts of the Contemporary Sustainable Theme</a:t>
            </a:r>
            <a:endParaRPr lang="en-GB"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r>
              <a:rPr lang="en-US" sz="2800" dirty="0">
                <a:latin typeface="Times New Roman" panose="02020603050405020304" pitchFamily="18" charset="0"/>
                <a:cs typeface="Times New Roman" panose="02020603050405020304" pitchFamily="18" charset="0"/>
              </a:rPr>
              <a:t>Eco-friendly boutique hotels in the UK have been greatly impacted by the current sustainability theme</a:t>
            </a:r>
          </a:p>
          <a:p>
            <a:r>
              <a:rPr lang="en-US" sz="2800" dirty="0">
                <a:latin typeface="Times New Roman" panose="02020603050405020304" pitchFamily="18" charset="0"/>
                <a:cs typeface="Times New Roman" panose="02020603050405020304" pitchFamily="18" charset="0"/>
              </a:rPr>
              <a:t>Environmental Impact</a:t>
            </a:r>
          </a:p>
          <a:p>
            <a:r>
              <a:rPr lang="en-US" sz="2800" dirty="0">
                <a:latin typeface="Times New Roman" panose="02020603050405020304" pitchFamily="18" charset="0"/>
                <a:cs typeface="Times New Roman" panose="02020603050405020304" pitchFamily="18" charset="0"/>
              </a:rPr>
              <a:t>Guest Attraction and Loyalty</a:t>
            </a:r>
          </a:p>
          <a:p>
            <a:r>
              <a:rPr lang="en-US" sz="2800" dirty="0">
                <a:latin typeface="Times New Roman" panose="02020603050405020304" pitchFamily="18" charset="0"/>
                <a:cs typeface="Times New Roman" panose="02020603050405020304" pitchFamily="18" charset="0"/>
              </a:rPr>
              <a:t>Cost Savings</a:t>
            </a:r>
          </a:p>
          <a:p>
            <a:pPr marL="0" indent="0">
              <a:buNone/>
            </a:pPr>
            <a:endParaRPr lang="en-GB" dirty="0"/>
          </a:p>
        </p:txBody>
      </p:sp>
    </p:spTree>
    <p:extLst>
      <p:ext uri="{BB962C8B-B14F-4D97-AF65-F5344CB8AC3E}">
        <p14:creationId xmlns:p14="http://schemas.microsoft.com/office/powerpoint/2010/main" val="38511700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Management Responses to Contemporary Issues</a:t>
            </a:r>
            <a:endParaRPr lang="en-GB"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pPr marL="0" indent="0" algn="just">
              <a:buNone/>
            </a:pPr>
            <a:r>
              <a:rPr lang="en-US" dirty="0">
                <a:latin typeface="Times New Roman" panose="02020603050405020304" pitchFamily="18" charset="0"/>
                <a:cs typeface="Times New Roman" panose="02020603050405020304" pitchFamily="18" charset="0"/>
              </a:rPr>
              <a:t>Sustainable boutique hotels in the United Kingdom have adopted diverse management strategies to tackle current sustainability issues.</a:t>
            </a:r>
          </a:p>
          <a:p>
            <a:pPr algn="just"/>
            <a:r>
              <a:rPr lang="en-US" b="1" dirty="0">
                <a:latin typeface="Times New Roman" panose="02020603050405020304" pitchFamily="18" charset="0"/>
                <a:cs typeface="Times New Roman" panose="02020603050405020304" pitchFamily="18" charset="0"/>
              </a:rPr>
              <a:t>Eco-Certifications</a:t>
            </a:r>
          </a:p>
          <a:p>
            <a:pPr algn="just"/>
            <a:r>
              <a:rPr lang="en-US" b="1" dirty="0">
                <a:latin typeface="Times New Roman" panose="02020603050405020304" pitchFamily="18" charset="0"/>
                <a:cs typeface="Times New Roman" panose="02020603050405020304" pitchFamily="18" charset="0"/>
              </a:rPr>
              <a:t>Local and Sustainable Sourcing</a:t>
            </a:r>
          </a:p>
          <a:p>
            <a:pPr algn="just"/>
            <a:r>
              <a:rPr lang="en-US" b="1" dirty="0">
                <a:latin typeface="Times New Roman" panose="02020603050405020304" pitchFamily="18" charset="0"/>
                <a:cs typeface="Times New Roman" panose="02020603050405020304" pitchFamily="18" charset="0"/>
              </a:rPr>
              <a:t>Waste Reduction and Recycling</a:t>
            </a:r>
            <a:endParaRPr lang="en-GB"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27077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Strengths and Limitations</a:t>
            </a:r>
          </a:p>
        </p:txBody>
      </p:sp>
      <p:sp>
        <p:nvSpPr>
          <p:cNvPr id="3" name="Content Placeholder 2"/>
          <p:cNvSpPr>
            <a:spLocks noGrp="1"/>
          </p:cNvSpPr>
          <p:nvPr>
            <p:ph idx="1"/>
          </p:nvPr>
        </p:nvSpPr>
        <p:spPr/>
        <p:txBody>
          <a:bodyPr/>
          <a:lstStyle/>
          <a:p>
            <a:pPr algn="just"/>
            <a:r>
              <a:rPr lang="en-US" dirty="0">
                <a:latin typeface="Times New Roman" panose="02020603050405020304" pitchFamily="18" charset="0"/>
                <a:cs typeface="Times New Roman" panose="02020603050405020304" pitchFamily="18" charset="0"/>
              </a:rPr>
              <a:t>Strengths of management responses in eco-friendly Boutique hotels:</a:t>
            </a:r>
          </a:p>
          <a:p>
            <a:pPr algn="just"/>
            <a:r>
              <a:rPr lang="en-US" dirty="0">
                <a:latin typeface="Times New Roman" panose="02020603050405020304" pitchFamily="18" charset="0"/>
                <a:cs typeface="Times New Roman" panose="02020603050405020304" pitchFamily="18" charset="0"/>
              </a:rPr>
              <a:t>Improved standing and uniqueness in the marketplace.</a:t>
            </a:r>
          </a:p>
          <a:p>
            <a:pPr algn="just"/>
            <a:r>
              <a:rPr lang="en-US" dirty="0">
                <a:latin typeface="Times New Roman" panose="02020603050405020304" pitchFamily="18" charset="0"/>
                <a:cs typeface="Times New Roman" panose="02020603050405020304" pitchFamily="18" charset="0"/>
              </a:rPr>
              <a:t>Drawing in eco-aware tourists.</a:t>
            </a:r>
          </a:p>
          <a:p>
            <a:pPr algn="just"/>
            <a:r>
              <a:rPr lang="en-US" dirty="0">
                <a:latin typeface="Times New Roman" panose="02020603050405020304" pitchFamily="18" charset="0"/>
                <a:cs typeface="Times New Roman" panose="02020603050405020304" pitchFamily="18" charset="0"/>
              </a:rPr>
              <a:t>Over time, increased cost effectiveness.</a:t>
            </a:r>
          </a:p>
          <a:p>
            <a:pPr algn="just"/>
            <a:r>
              <a:rPr lang="en-US" dirty="0">
                <a:latin typeface="Times New Roman" panose="02020603050405020304" pitchFamily="18" charset="0"/>
                <a:cs typeface="Times New Roman" panose="02020603050405020304" pitchFamily="18" charset="0"/>
              </a:rPr>
              <a:t>Beneficial effects on the surroundings and local communities.</a:t>
            </a:r>
          </a:p>
          <a:p>
            <a:endParaRPr lang="en-GB" dirty="0"/>
          </a:p>
        </p:txBody>
      </p:sp>
    </p:spTree>
    <p:extLst>
      <p:ext uri="{BB962C8B-B14F-4D97-AF65-F5344CB8AC3E}">
        <p14:creationId xmlns:p14="http://schemas.microsoft.com/office/powerpoint/2010/main" val="9767226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Limitations</a:t>
            </a:r>
            <a:br>
              <a:rPr lang="en-GB" dirty="0"/>
            </a:br>
            <a:endParaRPr lang="en-GB" dirty="0"/>
          </a:p>
        </p:txBody>
      </p:sp>
      <p:sp>
        <p:nvSpPr>
          <p:cNvPr id="3" name="Content Placeholder 2"/>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The initial outlay for certifications and sustainable technology.</a:t>
            </a:r>
          </a:p>
          <a:p>
            <a:r>
              <a:rPr lang="en-US" dirty="0">
                <a:latin typeface="Times New Roman" panose="02020603050405020304" pitchFamily="18" charset="0"/>
                <a:cs typeface="Times New Roman" panose="02020603050405020304" pitchFamily="18" charset="0"/>
              </a:rPr>
              <a:t>Potential infrastructural and space constraints for putting some sustainability practices into practice (Faulkner et al., 2013).</a:t>
            </a:r>
          </a:p>
          <a:p>
            <a:r>
              <a:rPr lang="en-US" dirty="0">
                <a:latin typeface="Times New Roman" panose="02020603050405020304" pitchFamily="18" charset="0"/>
                <a:cs typeface="Times New Roman" panose="02020603050405020304" pitchFamily="18" charset="0"/>
              </a:rPr>
              <a:t>Due to resource limitations, small boutique hotels have limited scalability.</a:t>
            </a:r>
          </a:p>
          <a:p>
            <a:endParaRPr lang="en-GB" dirty="0"/>
          </a:p>
        </p:txBody>
      </p:sp>
    </p:spTree>
    <p:extLst>
      <p:ext uri="{BB962C8B-B14F-4D97-AF65-F5344CB8AC3E}">
        <p14:creationId xmlns:p14="http://schemas.microsoft.com/office/powerpoint/2010/main" val="9317200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2" y="376979"/>
            <a:ext cx="9905998" cy="1020501"/>
          </a:xfrm>
        </p:spPr>
        <p:txBody>
          <a:bodyPr>
            <a:normAutofit/>
          </a:bodyPr>
          <a:lstStyle/>
          <a:p>
            <a:r>
              <a:rPr lang="en-US" sz="3200" dirty="0">
                <a:latin typeface="Times New Roman" panose="02020603050405020304" pitchFamily="18" charset="0"/>
                <a:cs typeface="Times New Roman" panose="02020603050405020304" pitchFamily="18" charset="0"/>
              </a:rPr>
              <a:t>Future Policy and Management Options for the Hospitality Industry</a:t>
            </a:r>
            <a:endParaRPr lang="en-GB" sz="32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141411" y="1708030"/>
            <a:ext cx="9905999" cy="4632384"/>
          </a:xfrm>
        </p:spPr>
        <p:txBody>
          <a:bodyPr>
            <a:normAutofit fontScale="92500"/>
          </a:bodyPr>
          <a:lstStyle/>
          <a:p>
            <a:pPr marL="0" indent="0">
              <a:buNone/>
            </a:pPr>
            <a:r>
              <a:rPr lang="en-US" sz="1800" dirty="0">
                <a:latin typeface="Times New Roman" panose="02020603050405020304" pitchFamily="18" charset="0"/>
                <a:cs typeface="Times New Roman" panose="02020603050405020304" pitchFamily="18" charset="0"/>
              </a:rPr>
              <a:t>A number of important policy and management choices can help the hotel sector better integrate sustainability into its operations as it navigates the modern "Sustainable" theme. Following up on the previous analysis and assessment of sustainability in the hotel and hospitality industries, the following suggestions are made:</a:t>
            </a:r>
          </a:p>
          <a:p>
            <a:r>
              <a:rPr lang="en-US" sz="1800" dirty="0">
                <a:latin typeface="Times New Roman" panose="02020603050405020304" pitchFamily="18" charset="0"/>
                <a:cs typeface="Times New Roman" panose="02020603050405020304" pitchFamily="18" charset="0"/>
              </a:rPr>
              <a:t>Regulation and Incentives by the Government</a:t>
            </a:r>
          </a:p>
          <a:p>
            <a:r>
              <a:rPr lang="en-US" sz="1800" dirty="0">
                <a:latin typeface="Times New Roman" panose="02020603050405020304" pitchFamily="18" charset="0"/>
                <a:cs typeface="Times New Roman" panose="02020603050405020304" pitchFamily="18" charset="0"/>
              </a:rPr>
              <a:t>Incentives</a:t>
            </a:r>
          </a:p>
          <a:p>
            <a:r>
              <a:rPr lang="en-US" sz="1800" dirty="0">
                <a:latin typeface="Times New Roman" panose="02020603050405020304" pitchFamily="18" charset="0"/>
                <a:cs typeface="Times New Roman" panose="02020603050405020304" pitchFamily="18" charset="0"/>
              </a:rPr>
              <a:t>Industry Certifications and Standards</a:t>
            </a:r>
          </a:p>
          <a:p>
            <a:r>
              <a:rPr lang="en-US" sz="1800" dirty="0">
                <a:latin typeface="Times New Roman" panose="02020603050405020304" pitchFamily="18" charset="0"/>
                <a:cs typeface="Times New Roman" panose="02020603050405020304" pitchFamily="18" charset="0"/>
              </a:rPr>
              <a:t>Innovation and Technology</a:t>
            </a:r>
          </a:p>
          <a:p>
            <a:r>
              <a:rPr lang="en-US" sz="1800" dirty="0">
                <a:latin typeface="Times New Roman" panose="02020603050405020304" pitchFamily="18" charset="0"/>
                <a:cs typeface="Times New Roman" panose="02020603050405020304" pitchFamily="18" charset="0"/>
              </a:rPr>
              <a:t>Cooperative Projects</a:t>
            </a:r>
          </a:p>
          <a:p>
            <a:r>
              <a:rPr lang="en-US" sz="1800" dirty="0">
                <a:latin typeface="Times New Roman" panose="02020603050405020304" pitchFamily="18" charset="0"/>
                <a:cs typeface="Times New Roman" panose="02020603050405020304" pitchFamily="18" charset="0"/>
              </a:rPr>
              <a:t>The Circular Economy and Waste Reduction</a:t>
            </a:r>
          </a:p>
          <a:p>
            <a:r>
              <a:rPr lang="en-US" sz="1800" dirty="0">
                <a:latin typeface="Times New Roman" panose="02020603050405020304" pitchFamily="18" charset="0"/>
                <a:cs typeface="Times New Roman" panose="02020603050405020304" pitchFamily="18" charset="0"/>
              </a:rPr>
              <a:t>Engagement of Stakeholders</a:t>
            </a:r>
          </a:p>
          <a:p>
            <a:r>
              <a:rPr lang="en-US" sz="1800" dirty="0">
                <a:latin typeface="Times New Roman" panose="02020603050405020304" pitchFamily="18" charset="0"/>
                <a:cs typeface="Times New Roman" panose="02020603050405020304" pitchFamily="18" charset="0"/>
              </a:rPr>
              <a:t>Investigation and Progression</a:t>
            </a:r>
          </a:p>
          <a:p>
            <a:endParaRPr lang="en-US" sz="1800" dirty="0"/>
          </a:p>
          <a:p>
            <a:endParaRPr lang="en-US" sz="1800" dirty="0"/>
          </a:p>
          <a:p>
            <a:endParaRPr lang="en-US" dirty="0"/>
          </a:p>
          <a:p>
            <a:endParaRPr lang="en-US" dirty="0"/>
          </a:p>
          <a:p>
            <a:endParaRPr lang="en-US" dirty="0"/>
          </a:p>
          <a:p>
            <a:endParaRPr lang="en-GB" dirty="0"/>
          </a:p>
        </p:txBody>
      </p:sp>
    </p:spTree>
    <p:extLst>
      <p:ext uri="{BB962C8B-B14F-4D97-AF65-F5344CB8AC3E}">
        <p14:creationId xmlns:p14="http://schemas.microsoft.com/office/powerpoint/2010/main" val="32552545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Conclusion</a:t>
            </a:r>
            <a:br>
              <a:rPr lang="en-GB" dirty="0"/>
            </a:br>
            <a:endParaRPr lang="en-GB" dirty="0"/>
          </a:p>
        </p:txBody>
      </p:sp>
      <p:sp>
        <p:nvSpPr>
          <p:cNvPr id="3" name="Content Placeholder 2"/>
          <p:cNvSpPr>
            <a:spLocks noGrp="1"/>
          </p:cNvSpPr>
          <p:nvPr>
            <p:ph idx="1"/>
          </p:nvPr>
        </p:nvSpPr>
        <p:spPr/>
        <p:txBody>
          <a:bodyPr>
            <a:normAutofit fontScale="85000" lnSpcReduction="10000"/>
          </a:bodyPr>
          <a:lstStyle/>
          <a:p>
            <a:pPr marL="0" indent="0" algn="just">
              <a:buNone/>
            </a:pPr>
            <a:r>
              <a:rPr lang="en-US" dirty="0">
                <a:latin typeface="Times New Roman" panose="02020603050405020304" pitchFamily="18" charset="0"/>
                <a:cs typeface="Times New Roman" panose="02020603050405020304" pitchFamily="18" charset="0"/>
              </a:rPr>
              <a:t>In the hotel and hospitality industry, the topic of sustainability has become increasingly important and pertinent. The importance of sustainability has been emphasized in this research paper, along with insights into how it is applied in the sector and an assessment of the theme's effects with a particular focus on eco-friendly boutique hotels in the UK. With the world becoming more and more environmentally and socially conscious, the hotel and hospitality industry has realized how important sustainability is. Along with embracing eco-friendly practices, it has also explored social and economic aspects, taking a comprehensive approach that aligns with the Triple Bottom Line paradigm. These boutique hotels' management strategies include trash reduction, community involvement, eco-certifications, and local and sustainable sourcing. </a:t>
            </a: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723306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7034" y="155275"/>
            <a:ext cx="11800936" cy="6538823"/>
          </a:xfrm>
          <a:prstGeom prst="rect">
            <a:avLst/>
          </a:prstGeom>
          <a:noFill/>
        </p:spPr>
        <p:style>
          <a:lnRef idx="2">
            <a:schemeClr val="accent6"/>
          </a:lnRef>
          <a:fillRef idx="1">
            <a:schemeClr val="lt1"/>
          </a:fillRef>
          <a:effectRef idx="0">
            <a:schemeClr val="accent6"/>
          </a:effectRef>
          <a:fontRef idx="minor">
            <a:schemeClr val="dk1"/>
          </a:fontRef>
        </p:style>
        <p:txBody>
          <a:bodyPr rtlCol="0" anchor="ctr"/>
          <a:lstStyle/>
          <a:p>
            <a:pPr algn="just"/>
            <a:r>
              <a:rPr lang="en-US" sz="2400" b="1"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References</a:t>
            </a:r>
          </a:p>
          <a:p>
            <a:pPr algn="just"/>
            <a:r>
              <a:rPr lang="en-GB" dirty="0">
                <a:solidFill>
                  <a:schemeClr val="tx1"/>
                </a:solidFill>
                <a:latin typeface="Times New Roman" panose="02020603050405020304" pitchFamily="18" charset="0"/>
                <a:cs typeface="Times New Roman" panose="02020603050405020304" pitchFamily="18" charset="0"/>
              </a:rPr>
              <a:t>Baum, T., 2012. Skills and training for the hospitality sector: a review of issues. </a:t>
            </a:r>
            <a:r>
              <a:rPr lang="en-GB" i="1" dirty="0">
                <a:solidFill>
                  <a:schemeClr val="tx1"/>
                </a:solidFill>
                <a:latin typeface="Times New Roman" panose="02020603050405020304" pitchFamily="18" charset="0"/>
                <a:cs typeface="Times New Roman" panose="02020603050405020304" pitchFamily="18" charset="0"/>
              </a:rPr>
              <a:t>Journal of vocational Education and Training</a:t>
            </a:r>
            <a:r>
              <a:rPr lang="en-GB" dirty="0">
                <a:solidFill>
                  <a:schemeClr val="tx1"/>
                </a:solidFill>
                <a:latin typeface="Times New Roman" panose="02020603050405020304" pitchFamily="18" charset="0"/>
                <a:cs typeface="Times New Roman" panose="02020603050405020304" pitchFamily="18" charset="0"/>
              </a:rPr>
              <a:t>, </a:t>
            </a:r>
            <a:r>
              <a:rPr lang="en-GB" i="1" dirty="0">
                <a:solidFill>
                  <a:schemeClr val="tx1"/>
                </a:solidFill>
                <a:latin typeface="Times New Roman" panose="02020603050405020304" pitchFamily="18" charset="0"/>
                <a:cs typeface="Times New Roman" panose="02020603050405020304" pitchFamily="18" charset="0"/>
              </a:rPr>
              <a:t>54</a:t>
            </a:r>
            <a:r>
              <a:rPr lang="en-GB" dirty="0">
                <a:solidFill>
                  <a:schemeClr val="tx1"/>
                </a:solidFill>
                <a:latin typeface="Times New Roman" panose="02020603050405020304" pitchFamily="18" charset="0"/>
                <a:cs typeface="Times New Roman" panose="02020603050405020304" pitchFamily="18" charset="0"/>
              </a:rPr>
              <a:t>(3), pp.343-364.</a:t>
            </a:r>
          </a:p>
          <a:p>
            <a:pPr algn="just"/>
            <a:r>
              <a:rPr lang="en-GB" dirty="0">
                <a:solidFill>
                  <a:schemeClr val="tx1"/>
                </a:solidFill>
                <a:latin typeface="Times New Roman" panose="02020603050405020304" pitchFamily="18" charset="0"/>
                <a:cs typeface="Times New Roman" panose="02020603050405020304" pitchFamily="18" charset="0"/>
              </a:rPr>
              <a:t>Baum, T., 2019. Does the hospitality industry need or deserve talent?. </a:t>
            </a:r>
            <a:r>
              <a:rPr lang="en-GB" i="1" dirty="0">
                <a:solidFill>
                  <a:schemeClr val="tx1"/>
                </a:solidFill>
                <a:latin typeface="Times New Roman" panose="02020603050405020304" pitchFamily="18" charset="0"/>
                <a:cs typeface="Times New Roman" panose="02020603050405020304" pitchFamily="18" charset="0"/>
              </a:rPr>
              <a:t>International Journal of Contemporary Hospitality Management</a:t>
            </a:r>
            <a:r>
              <a:rPr lang="en-GB" dirty="0">
                <a:solidFill>
                  <a:schemeClr val="tx1"/>
                </a:solidFill>
                <a:latin typeface="Times New Roman" panose="02020603050405020304" pitchFamily="18" charset="0"/>
                <a:cs typeface="Times New Roman" panose="02020603050405020304" pitchFamily="18" charset="0"/>
              </a:rPr>
              <a:t>, </a:t>
            </a:r>
            <a:r>
              <a:rPr lang="en-GB" i="1" dirty="0">
                <a:solidFill>
                  <a:schemeClr val="tx1"/>
                </a:solidFill>
                <a:latin typeface="Times New Roman" panose="02020603050405020304" pitchFamily="18" charset="0"/>
                <a:cs typeface="Times New Roman" panose="02020603050405020304" pitchFamily="18" charset="0"/>
              </a:rPr>
              <a:t>31</a:t>
            </a:r>
            <a:r>
              <a:rPr lang="en-GB" dirty="0">
                <a:solidFill>
                  <a:schemeClr val="tx1"/>
                </a:solidFill>
                <a:latin typeface="Times New Roman" panose="02020603050405020304" pitchFamily="18" charset="0"/>
                <a:cs typeface="Times New Roman" panose="02020603050405020304" pitchFamily="18" charset="0"/>
              </a:rPr>
              <a:t>(10), pp.3823-3837.</a:t>
            </a:r>
          </a:p>
          <a:p>
            <a:pPr algn="just"/>
            <a:r>
              <a:rPr lang="en-GB" dirty="0" err="1">
                <a:solidFill>
                  <a:schemeClr val="tx1"/>
                </a:solidFill>
                <a:latin typeface="Times New Roman" panose="02020603050405020304" pitchFamily="18" charset="0"/>
                <a:cs typeface="Times New Roman" panose="02020603050405020304" pitchFamily="18" charset="0"/>
              </a:rPr>
              <a:t>Boella</a:t>
            </a:r>
            <a:r>
              <a:rPr lang="en-GB" dirty="0">
                <a:solidFill>
                  <a:schemeClr val="tx1"/>
                </a:solidFill>
                <a:latin typeface="Times New Roman" panose="02020603050405020304" pitchFamily="18" charset="0"/>
                <a:cs typeface="Times New Roman" panose="02020603050405020304" pitchFamily="18" charset="0"/>
              </a:rPr>
              <a:t>, M.J. and Goss-Turner, S., 2013. </a:t>
            </a:r>
            <a:r>
              <a:rPr lang="en-GB" i="1" dirty="0">
                <a:solidFill>
                  <a:schemeClr val="tx1"/>
                </a:solidFill>
                <a:latin typeface="Times New Roman" panose="02020603050405020304" pitchFamily="18" charset="0"/>
                <a:cs typeface="Times New Roman" panose="02020603050405020304" pitchFamily="18" charset="0"/>
              </a:rPr>
              <a:t>Human resource management in the hospitality industry: A guide to best practice</a:t>
            </a:r>
            <a:r>
              <a:rPr lang="en-GB" dirty="0">
                <a:solidFill>
                  <a:schemeClr val="tx1"/>
                </a:solidFill>
                <a:latin typeface="Times New Roman" panose="02020603050405020304" pitchFamily="18" charset="0"/>
                <a:cs typeface="Times New Roman" panose="02020603050405020304" pitchFamily="18" charset="0"/>
              </a:rPr>
              <a:t>. Routledge.</a:t>
            </a:r>
          </a:p>
          <a:p>
            <a:pPr algn="just"/>
            <a:r>
              <a:rPr lang="en-GB" dirty="0" err="1">
                <a:solidFill>
                  <a:schemeClr val="tx1"/>
                </a:solidFill>
                <a:latin typeface="Times New Roman" panose="02020603050405020304" pitchFamily="18" charset="0"/>
                <a:cs typeface="Times New Roman" panose="02020603050405020304" pitchFamily="18" charset="0"/>
              </a:rPr>
              <a:t>Brotherton</a:t>
            </a:r>
            <a:r>
              <a:rPr lang="en-GB" dirty="0">
                <a:solidFill>
                  <a:schemeClr val="tx1"/>
                </a:solidFill>
                <a:latin typeface="Times New Roman" panose="02020603050405020304" pitchFamily="18" charset="0"/>
                <a:cs typeface="Times New Roman" panose="02020603050405020304" pitchFamily="18" charset="0"/>
              </a:rPr>
              <a:t>, B. ed., 2012. </a:t>
            </a:r>
            <a:r>
              <a:rPr lang="en-GB" i="1" dirty="0">
                <a:solidFill>
                  <a:schemeClr val="tx1"/>
                </a:solidFill>
                <a:latin typeface="Times New Roman" panose="02020603050405020304" pitchFamily="18" charset="0"/>
                <a:cs typeface="Times New Roman" panose="02020603050405020304" pitchFamily="18" charset="0"/>
              </a:rPr>
              <a:t>International hospitality industry</a:t>
            </a:r>
            <a:r>
              <a:rPr lang="en-GB" dirty="0">
                <a:solidFill>
                  <a:schemeClr val="tx1"/>
                </a:solidFill>
                <a:latin typeface="Times New Roman" panose="02020603050405020304" pitchFamily="18" charset="0"/>
                <a:cs typeface="Times New Roman" panose="02020603050405020304" pitchFamily="18" charset="0"/>
              </a:rPr>
              <a:t>. Routledge.</a:t>
            </a:r>
          </a:p>
          <a:p>
            <a:pPr algn="just"/>
            <a:r>
              <a:rPr lang="en-GB" dirty="0" err="1">
                <a:solidFill>
                  <a:schemeClr val="tx1"/>
                </a:solidFill>
                <a:latin typeface="Times New Roman" panose="02020603050405020304" pitchFamily="18" charset="0"/>
                <a:cs typeface="Times New Roman" panose="02020603050405020304" pitchFamily="18" charset="0"/>
              </a:rPr>
              <a:t>Brotherton</a:t>
            </a:r>
            <a:r>
              <a:rPr lang="en-GB" dirty="0">
                <a:solidFill>
                  <a:schemeClr val="tx1"/>
                </a:solidFill>
                <a:latin typeface="Times New Roman" panose="02020603050405020304" pitchFamily="18" charset="0"/>
                <a:cs typeface="Times New Roman" panose="02020603050405020304" pitchFamily="18" charset="0"/>
              </a:rPr>
              <a:t>. B (2015) Researching Hospitality &amp; Tourism 2 </a:t>
            </a:r>
            <a:r>
              <a:rPr lang="en-GB" dirty="0" err="1">
                <a:solidFill>
                  <a:schemeClr val="tx1"/>
                </a:solidFill>
                <a:latin typeface="Times New Roman" panose="02020603050405020304" pitchFamily="18" charset="0"/>
                <a:cs typeface="Times New Roman" panose="02020603050405020304" pitchFamily="18" charset="0"/>
              </a:rPr>
              <a:t>nd</a:t>
            </a:r>
            <a:r>
              <a:rPr lang="en-GB" dirty="0">
                <a:solidFill>
                  <a:schemeClr val="tx1"/>
                </a:solidFill>
                <a:latin typeface="Times New Roman" panose="02020603050405020304" pitchFamily="18" charset="0"/>
                <a:cs typeface="Times New Roman" panose="02020603050405020304" pitchFamily="18" charset="0"/>
              </a:rPr>
              <a:t> </a:t>
            </a:r>
            <a:r>
              <a:rPr lang="en-GB" dirty="0" err="1">
                <a:solidFill>
                  <a:schemeClr val="tx1"/>
                </a:solidFill>
                <a:latin typeface="Times New Roman" panose="02020603050405020304" pitchFamily="18" charset="0"/>
                <a:cs typeface="Times New Roman" panose="02020603050405020304" pitchFamily="18" charset="0"/>
              </a:rPr>
              <a:t>Edn</a:t>
            </a:r>
            <a:r>
              <a:rPr lang="en-GB" dirty="0">
                <a:solidFill>
                  <a:schemeClr val="tx1"/>
                </a:solidFill>
                <a:latin typeface="Times New Roman" panose="02020603050405020304" pitchFamily="18" charset="0"/>
                <a:cs typeface="Times New Roman" panose="02020603050405020304" pitchFamily="18" charset="0"/>
              </a:rPr>
              <a:t>. Sage. London</a:t>
            </a:r>
          </a:p>
          <a:p>
            <a:pPr algn="just"/>
            <a:r>
              <a:rPr lang="en-GB" dirty="0">
                <a:solidFill>
                  <a:schemeClr val="tx1"/>
                </a:solidFill>
                <a:latin typeface="Times New Roman" panose="02020603050405020304" pitchFamily="18" charset="0"/>
                <a:cs typeface="Times New Roman" panose="02020603050405020304" pitchFamily="18" charset="0"/>
              </a:rPr>
              <a:t>Cheng, S. and Wong, A., 2015. Professionalism: A contemporary interpretation in hospitality industry context. </a:t>
            </a:r>
            <a:r>
              <a:rPr lang="en-GB" i="1" dirty="0">
                <a:solidFill>
                  <a:schemeClr val="tx1"/>
                </a:solidFill>
                <a:latin typeface="Times New Roman" panose="02020603050405020304" pitchFamily="18" charset="0"/>
                <a:cs typeface="Times New Roman" panose="02020603050405020304" pitchFamily="18" charset="0"/>
              </a:rPr>
              <a:t>International Journal of Hospitality Management</a:t>
            </a:r>
            <a:r>
              <a:rPr lang="en-GB" dirty="0">
                <a:solidFill>
                  <a:schemeClr val="tx1"/>
                </a:solidFill>
                <a:latin typeface="Times New Roman" panose="02020603050405020304" pitchFamily="18" charset="0"/>
                <a:cs typeface="Times New Roman" panose="02020603050405020304" pitchFamily="18" charset="0"/>
              </a:rPr>
              <a:t>, </a:t>
            </a:r>
            <a:r>
              <a:rPr lang="en-GB" i="1" dirty="0">
                <a:solidFill>
                  <a:schemeClr val="tx1"/>
                </a:solidFill>
                <a:latin typeface="Times New Roman" panose="02020603050405020304" pitchFamily="18" charset="0"/>
                <a:cs typeface="Times New Roman" panose="02020603050405020304" pitchFamily="18" charset="0"/>
              </a:rPr>
              <a:t>50</a:t>
            </a:r>
            <a:r>
              <a:rPr lang="en-GB" dirty="0">
                <a:solidFill>
                  <a:schemeClr val="tx1"/>
                </a:solidFill>
                <a:latin typeface="Times New Roman" panose="02020603050405020304" pitchFamily="18" charset="0"/>
                <a:cs typeface="Times New Roman" panose="02020603050405020304" pitchFamily="18" charset="0"/>
              </a:rPr>
              <a:t>, pp.122-133.</a:t>
            </a:r>
          </a:p>
          <a:p>
            <a:pPr algn="just"/>
            <a:r>
              <a:rPr lang="en-GB" dirty="0">
                <a:solidFill>
                  <a:schemeClr val="tx1"/>
                </a:solidFill>
                <a:latin typeface="Times New Roman" panose="02020603050405020304" pitchFamily="18" charset="0"/>
                <a:cs typeface="Times New Roman" panose="02020603050405020304" pitchFamily="18" charset="0"/>
              </a:rPr>
              <a:t>Chon, K.K.S. and Zoltan, J., 2018. Role of servant leadership in contemporary hospitality. </a:t>
            </a:r>
            <a:r>
              <a:rPr lang="en-GB" i="1" dirty="0">
                <a:solidFill>
                  <a:schemeClr val="tx1"/>
                </a:solidFill>
                <a:latin typeface="Times New Roman" panose="02020603050405020304" pitchFamily="18" charset="0"/>
                <a:cs typeface="Times New Roman" panose="02020603050405020304" pitchFamily="18" charset="0"/>
              </a:rPr>
              <a:t>International Journal of Contemporary Hospitality Management</a:t>
            </a:r>
            <a:r>
              <a:rPr lang="en-GB" dirty="0">
                <a:solidFill>
                  <a:schemeClr val="tx1"/>
                </a:solidFill>
                <a:latin typeface="Times New Roman" panose="02020603050405020304" pitchFamily="18" charset="0"/>
                <a:cs typeface="Times New Roman" panose="02020603050405020304" pitchFamily="18" charset="0"/>
              </a:rPr>
              <a:t>, </a:t>
            </a:r>
            <a:r>
              <a:rPr lang="en-GB" i="1" dirty="0">
                <a:solidFill>
                  <a:schemeClr val="tx1"/>
                </a:solidFill>
                <a:latin typeface="Times New Roman" panose="02020603050405020304" pitchFamily="18" charset="0"/>
                <a:cs typeface="Times New Roman" panose="02020603050405020304" pitchFamily="18" charset="0"/>
              </a:rPr>
              <a:t>31</a:t>
            </a:r>
            <a:r>
              <a:rPr lang="en-GB" dirty="0">
                <a:solidFill>
                  <a:schemeClr val="tx1"/>
                </a:solidFill>
                <a:latin typeface="Times New Roman" panose="02020603050405020304" pitchFamily="18" charset="0"/>
                <a:cs typeface="Times New Roman" panose="02020603050405020304" pitchFamily="18" charset="0"/>
              </a:rPr>
              <a:t>(8), pp.3371-3394.</a:t>
            </a:r>
          </a:p>
          <a:p>
            <a:pPr algn="just"/>
            <a:r>
              <a:rPr lang="en-GB" dirty="0">
                <a:solidFill>
                  <a:schemeClr val="tx1"/>
                </a:solidFill>
                <a:latin typeface="Times New Roman" panose="02020603050405020304" pitchFamily="18" charset="0"/>
                <a:cs typeface="Times New Roman" panose="02020603050405020304" pitchFamily="18" charset="0"/>
              </a:rPr>
              <a:t>Clegg. S.R, </a:t>
            </a:r>
            <a:r>
              <a:rPr lang="en-GB" dirty="0" err="1">
                <a:solidFill>
                  <a:schemeClr val="tx1"/>
                </a:solidFill>
                <a:latin typeface="Times New Roman" panose="02020603050405020304" pitchFamily="18" charset="0"/>
                <a:cs typeface="Times New Roman" panose="02020603050405020304" pitchFamily="18" charset="0"/>
              </a:rPr>
              <a:t>Skyttermoen</a:t>
            </a:r>
            <a:r>
              <a:rPr lang="en-GB" dirty="0">
                <a:solidFill>
                  <a:schemeClr val="tx1"/>
                </a:solidFill>
                <a:latin typeface="Times New Roman" panose="02020603050405020304" pitchFamily="18" charset="0"/>
                <a:cs typeface="Times New Roman" panose="02020603050405020304" pitchFamily="18" charset="0"/>
              </a:rPr>
              <a:t>. T. </a:t>
            </a:r>
            <a:r>
              <a:rPr lang="en-GB" dirty="0" err="1">
                <a:solidFill>
                  <a:schemeClr val="tx1"/>
                </a:solidFill>
                <a:latin typeface="Times New Roman" panose="02020603050405020304" pitchFamily="18" charset="0"/>
                <a:cs typeface="Times New Roman" panose="02020603050405020304" pitchFamily="18" charset="0"/>
              </a:rPr>
              <a:t>Vaagaasar</a:t>
            </a:r>
            <a:r>
              <a:rPr lang="en-GB" dirty="0">
                <a:solidFill>
                  <a:schemeClr val="tx1"/>
                </a:solidFill>
                <a:latin typeface="Times New Roman" panose="02020603050405020304" pitchFamily="18" charset="0"/>
                <a:cs typeface="Times New Roman" panose="02020603050405020304" pitchFamily="18" charset="0"/>
              </a:rPr>
              <a:t> .A.L, (2021) Project Management: A Value Creation Approach. Sage, London.</a:t>
            </a:r>
          </a:p>
          <a:p>
            <a:pPr algn="just"/>
            <a:r>
              <a:rPr lang="en-GB" dirty="0" err="1">
                <a:solidFill>
                  <a:schemeClr val="tx1"/>
                </a:solidFill>
                <a:latin typeface="Times New Roman" panose="02020603050405020304" pitchFamily="18" charset="0"/>
                <a:cs typeface="Times New Roman" panose="02020603050405020304" pitchFamily="18" charset="0"/>
              </a:rPr>
              <a:t>Conrady</a:t>
            </a:r>
            <a:r>
              <a:rPr lang="en-GB" dirty="0">
                <a:solidFill>
                  <a:schemeClr val="tx1"/>
                </a:solidFill>
                <a:latin typeface="Times New Roman" panose="02020603050405020304" pitchFamily="18" charset="0"/>
                <a:cs typeface="Times New Roman" panose="02020603050405020304" pitchFamily="18" charset="0"/>
              </a:rPr>
              <a:t>, R., Buck, M. (2012) Trends and Issues in Global ☒ Tourism, Springer</a:t>
            </a:r>
          </a:p>
          <a:p>
            <a:pPr algn="just"/>
            <a:r>
              <a:rPr lang="en-GB" dirty="0">
                <a:solidFill>
                  <a:schemeClr val="tx1"/>
                </a:solidFill>
                <a:latin typeface="Times New Roman" panose="02020603050405020304" pitchFamily="18" charset="0"/>
                <a:cs typeface="Times New Roman" panose="02020603050405020304" pitchFamily="18" charset="0"/>
              </a:rPr>
              <a:t>Cooper, C. and Hall, M. (2019) Contemporary Tourism: An International Approach, 4 </a:t>
            </a:r>
            <a:r>
              <a:rPr lang="en-GB" dirty="0" err="1">
                <a:solidFill>
                  <a:schemeClr val="tx1"/>
                </a:solidFill>
                <a:latin typeface="Times New Roman" panose="02020603050405020304" pitchFamily="18" charset="0"/>
                <a:cs typeface="Times New Roman" panose="02020603050405020304" pitchFamily="18" charset="0"/>
              </a:rPr>
              <a:t>th</a:t>
            </a:r>
            <a:r>
              <a:rPr lang="en-GB" dirty="0">
                <a:solidFill>
                  <a:schemeClr val="tx1"/>
                </a:solidFill>
                <a:latin typeface="Times New Roman" panose="02020603050405020304" pitchFamily="18" charset="0"/>
                <a:cs typeface="Times New Roman" panose="02020603050405020304" pitchFamily="18" charset="0"/>
              </a:rPr>
              <a:t> </a:t>
            </a:r>
            <a:r>
              <a:rPr lang="en-GB" dirty="0" err="1">
                <a:solidFill>
                  <a:schemeClr val="tx1"/>
                </a:solidFill>
                <a:latin typeface="Times New Roman" panose="02020603050405020304" pitchFamily="18" charset="0"/>
                <a:cs typeface="Times New Roman" panose="02020603050405020304" pitchFamily="18" charset="0"/>
              </a:rPr>
              <a:t>Edn</a:t>
            </a:r>
            <a:r>
              <a:rPr lang="en-GB" dirty="0">
                <a:solidFill>
                  <a:schemeClr val="tx1"/>
                </a:solidFill>
                <a:latin typeface="Times New Roman" panose="02020603050405020304" pitchFamily="18" charset="0"/>
                <a:cs typeface="Times New Roman" panose="02020603050405020304" pitchFamily="18" charset="0"/>
              </a:rPr>
              <a:t>. </a:t>
            </a:r>
            <a:r>
              <a:rPr lang="en-GB" dirty="0" err="1">
                <a:solidFill>
                  <a:schemeClr val="tx1"/>
                </a:solidFill>
                <a:latin typeface="Times New Roman" panose="02020603050405020304" pitchFamily="18" charset="0"/>
                <a:cs typeface="Times New Roman" panose="02020603050405020304" pitchFamily="18" charset="0"/>
              </a:rPr>
              <a:t>Goodfellows</a:t>
            </a:r>
            <a:r>
              <a:rPr lang="en-GB" dirty="0">
                <a:solidFill>
                  <a:schemeClr val="tx1"/>
                </a:solidFill>
                <a:latin typeface="Times New Roman" panose="02020603050405020304" pitchFamily="18" charset="0"/>
                <a:cs typeface="Times New Roman" panose="02020603050405020304" pitchFamily="18" charset="0"/>
              </a:rPr>
              <a:t>, Oxford.</a:t>
            </a:r>
          </a:p>
          <a:p>
            <a:pPr algn="just"/>
            <a:r>
              <a:rPr lang="en-GB" dirty="0">
                <a:solidFill>
                  <a:schemeClr val="tx1"/>
                </a:solidFill>
                <a:latin typeface="Times New Roman" panose="02020603050405020304" pitchFamily="18" charset="0"/>
                <a:cs typeface="Times New Roman" panose="02020603050405020304" pitchFamily="18" charset="0"/>
              </a:rPr>
              <a:t>Darcy, S. Ambrose, J. </a:t>
            </a:r>
            <a:r>
              <a:rPr lang="en-GB" dirty="0" err="1">
                <a:solidFill>
                  <a:schemeClr val="tx1"/>
                </a:solidFill>
                <a:latin typeface="Times New Roman" panose="02020603050405020304" pitchFamily="18" charset="0"/>
                <a:cs typeface="Times New Roman" panose="02020603050405020304" pitchFamily="18" charset="0"/>
              </a:rPr>
              <a:t>Bulhalis</a:t>
            </a:r>
            <a:r>
              <a:rPr lang="en-GB" dirty="0">
                <a:solidFill>
                  <a:schemeClr val="tx1"/>
                </a:solidFill>
                <a:latin typeface="Times New Roman" panose="02020603050405020304" pitchFamily="18" charset="0"/>
                <a:cs typeface="Times New Roman" panose="02020603050405020304" pitchFamily="18" charset="0"/>
              </a:rPr>
              <a:t>, D. (2012) Best Practice in Accessible Tourism: Inclusion, Disability, Ageing Population and Tourism, Channel View, London</a:t>
            </a:r>
          </a:p>
          <a:p>
            <a:pPr algn="just"/>
            <a:r>
              <a:rPr lang="en-GB" dirty="0">
                <a:solidFill>
                  <a:schemeClr val="tx1"/>
                </a:solidFill>
                <a:latin typeface="Times New Roman" panose="02020603050405020304" pitchFamily="18" charset="0"/>
                <a:cs typeface="Times New Roman" panose="02020603050405020304" pitchFamily="18" charset="0"/>
              </a:rPr>
              <a:t>Dawson, J. </a:t>
            </a:r>
            <a:r>
              <a:rPr lang="en-GB" dirty="0" err="1">
                <a:solidFill>
                  <a:schemeClr val="tx1"/>
                </a:solidFill>
                <a:latin typeface="Times New Roman" panose="02020603050405020304" pitchFamily="18" charset="0"/>
                <a:cs typeface="Times New Roman" panose="02020603050405020304" pitchFamily="18" charset="0"/>
              </a:rPr>
              <a:t>Lemelin</a:t>
            </a:r>
            <a:r>
              <a:rPr lang="en-GB" dirty="0">
                <a:solidFill>
                  <a:schemeClr val="tx1"/>
                </a:solidFill>
                <a:latin typeface="Times New Roman" panose="02020603050405020304" pitchFamily="18" charset="0"/>
                <a:cs typeface="Times New Roman" panose="02020603050405020304" pitchFamily="18" charset="0"/>
              </a:rPr>
              <a:t>, H. Stewart, E. (2012) Last Chance Tourism: Adapting Tourism Opportunities in a Changing World, Routledge, London</a:t>
            </a:r>
          </a:p>
          <a:p>
            <a:pPr algn="just"/>
            <a:r>
              <a:rPr lang="en-GB" dirty="0">
                <a:solidFill>
                  <a:schemeClr val="tx1"/>
                </a:solidFill>
                <a:latin typeface="Times New Roman" panose="02020603050405020304" pitchFamily="18" charset="0"/>
                <a:cs typeface="Times New Roman" panose="02020603050405020304" pitchFamily="18" charset="0"/>
              </a:rPr>
              <a:t>Faulkner, B, </a:t>
            </a:r>
            <a:r>
              <a:rPr lang="en-GB" dirty="0" err="1">
                <a:solidFill>
                  <a:schemeClr val="tx1"/>
                </a:solidFill>
                <a:latin typeface="Times New Roman" panose="02020603050405020304" pitchFamily="18" charset="0"/>
                <a:cs typeface="Times New Roman" panose="02020603050405020304" pitchFamily="18" charset="0"/>
              </a:rPr>
              <a:t>Moscardo</a:t>
            </a:r>
            <a:r>
              <a:rPr lang="en-GB" dirty="0">
                <a:solidFill>
                  <a:schemeClr val="tx1"/>
                </a:solidFill>
                <a:latin typeface="Times New Roman" panose="02020603050405020304" pitchFamily="18" charset="0"/>
                <a:cs typeface="Times New Roman" panose="02020603050405020304" pitchFamily="18" charset="0"/>
              </a:rPr>
              <a:t>, G, Laws, E, 2014, Tourism in 21st Century. Reflections on Experience. Continuum, London</a:t>
            </a:r>
          </a:p>
          <a:p>
            <a:pPr algn="just"/>
            <a:r>
              <a:rPr lang="en-GB" dirty="0" err="1">
                <a:solidFill>
                  <a:schemeClr val="tx1"/>
                </a:solidFill>
                <a:latin typeface="Times New Roman" panose="02020603050405020304" pitchFamily="18" charset="0"/>
                <a:cs typeface="Times New Roman" panose="02020603050405020304" pitchFamily="18" charset="0"/>
              </a:rPr>
              <a:t>Ford.R.C</a:t>
            </a:r>
            <a:r>
              <a:rPr lang="en-GB" dirty="0">
                <a:solidFill>
                  <a:schemeClr val="tx1"/>
                </a:solidFill>
                <a:latin typeface="Times New Roman" panose="02020603050405020304" pitchFamily="18" charset="0"/>
                <a:cs typeface="Times New Roman" panose="02020603050405020304" pitchFamily="18" charset="0"/>
              </a:rPr>
              <a:t>, </a:t>
            </a:r>
            <a:r>
              <a:rPr lang="en-GB" dirty="0" err="1">
                <a:solidFill>
                  <a:schemeClr val="tx1"/>
                </a:solidFill>
                <a:latin typeface="Times New Roman" panose="02020603050405020304" pitchFamily="18" charset="0"/>
                <a:cs typeface="Times New Roman" panose="02020603050405020304" pitchFamily="18" charset="0"/>
              </a:rPr>
              <a:t>Sturman.M.C</a:t>
            </a:r>
            <a:r>
              <a:rPr lang="en-GB" dirty="0">
                <a:solidFill>
                  <a:schemeClr val="tx1"/>
                </a:solidFill>
                <a:latin typeface="Times New Roman" panose="02020603050405020304" pitchFamily="18" charset="0"/>
                <a:cs typeface="Times New Roman" panose="02020603050405020304" pitchFamily="18" charset="0"/>
              </a:rPr>
              <a:t> (2020) Managing Hospitality Organizations 2 </a:t>
            </a:r>
            <a:r>
              <a:rPr lang="en-GB" dirty="0" err="1">
                <a:solidFill>
                  <a:schemeClr val="tx1"/>
                </a:solidFill>
                <a:latin typeface="Times New Roman" panose="02020603050405020304" pitchFamily="18" charset="0"/>
                <a:cs typeface="Times New Roman" panose="02020603050405020304" pitchFamily="18" charset="0"/>
              </a:rPr>
              <a:t>nd</a:t>
            </a:r>
            <a:r>
              <a:rPr lang="en-GB" dirty="0">
                <a:solidFill>
                  <a:schemeClr val="tx1"/>
                </a:solidFill>
                <a:latin typeface="Times New Roman" panose="02020603050405020304" pitchFamily="18" charset="0"/>
                <a:cs typeface="Times New Roman" panose="02020603050405020304" pitchFamily="18" charset="0"/>
              </a:rPr>
              <a:t> </a:t>
            </a:r>
            <a:r>
              <a:rPr lang="en-GB" dirty="0" err="1">
                <a:solidFill>
                  <a:schemeClr val="tx1"/>
                </a:solidFill>
                <a:latin typeface="Times New Roman" panose="02020603050405020304" pitchFamily="18" charset="0"/>
                <a:cs typeface="Times New Roman" panose="02020603050405020304" pitchFamily="18" charset="0"/>
              </a:rPr>
              <a:t>Edn</a:t>
            </a:r>
            <a:r>
              <a:rPr lang="en-GB" dirty="0">
                <a:solidFill>
                  <a:schemeClr val="tx1"/>
                </a:solidFill>
                <a:latin typeface="Times New Roman" panose="02020603050405020304" pitchFamily="18" charset="0"/>
                <a:cs typeface="Times New Roman" panose="02020603050405020304" pitchFamily="18" charset="0"/>
              </a:rPr>
              <a:t>. Sage, London</a:t>
            </a:r>
          </a:p>
          <a:p>
            <a:pPr algn="just"/>
            <a:r>
              <a:rPr lang="en-GB" dirty="0" err="1">
                <a:solidFill>
                  <a:schemeClr val="tx1"/>
                </a:solidFill>
                <a:latin typeface="Times New Roman" panose="02020603050405020304" pitchFamily="18" charset="0"/>
                <a:cs typeface="Times New Roman" panose="02020603050405020304" pitchFamily="18" charset="0"/>
              </a:rPr>
              <a:t>Hassanien</a:t>
            </a:r>
            <a:r>
              <a:rPr lang="en-GB" dirty="0">
                <a:solidFill>
                  <a:schemeClr val="tx1"/>
                </a:solidFill>
                <a:latin typeface="Times New Roman" panose="02020603050405020304" pitchFamily="18" charset="0"/>
                <a:cs typeface="Times New Roman" panose="02020603050405020304" pitchFamily="18" charset="0"/>
              </a:rPr>
              <a:t>, A. and Dale, C., 2019. </a:t>
            </a:r>
            <a:r>
              <a:rPr lang="en-GB" i="1" dirty="0">
                <a:solidFill>
                  <a:schemeClr val="tx1"/>
                </a:solidFill>
                <a:latin typeface="Times New Roman" panose="02020603050405020304" pitchFamily="18" charset="0"/>
                <a:cs typeface="Times New Roman" panose="02020603050405020304" pitchFamily="18" charset="0"/>
              </a:rPr>
              <a:t>Hospitality business development</a:t>
            </a:r>
            <a:r>
              <a:rPr lang="en-GB" dirty="0">
                <a:solidFill>
                  <a:schemeClr val="tx1"/>
                </a:solidFill>
                <a:latin typeface="Times New Roman" panose="02020603050405020304" pitchFamily="18" charset="0"/>
                <a:cs typeface="Times New Roman" panose="02020603050405020304" pitchFamily="18" charset="0"/>
              </a:rPr>
              <a:t>. Routledge.</a:t>
            </a:r>
          </a:p>
          <a:p>
            <a:pPr algn="just"/>
            <a:endParaRPr lang="en-US" sz="11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98166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5275" y="155275"/>
            <a:ext cx="11904453" cy="641805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a:p>
            <a:pPr algn="just"/>
            <a:r>
              <a:rPr lang="en-GB" dirty="0" err="1">
                <a:latin typeface="Times New Roman" panose="02020603050405020304" pitchFamily="18" charset="0"/>
                <a:cs typeface="Times New Roman" panose="02020603050405020304" pitchFamily="18" charset="0"/>
              </a:rPr>
              <a:t>Hearns</a:t>
            </a:r>
            <a:r>
              <a:rPr lang="en-GB" dirty="0">
                <a:latin typeface="Times New Roman" panose="02020603050405020304" pitchFamily="18" charset="0"/>
                <a:cs typeface="Times New Roman" panose="02020603050405020304" pitchFamily="18" charset="0"/>
              </a:rPr>
              <a:t>, N., Devine, F. and Baum, T., 2017. The implications of contemporary cultural diversity for the hospitality curriculum. </a:t>
            </a:r>
            <a:r>
              <a:rPr lang="en-GB" i="1" dirty="0">
                <a:latin typeface="Times New Roman" panose="02020603050405020304" pitchFamily="18" charset="0"/>
                <a:cs typeface="Times New Roman" panose="02020603050405020304" pitchFamily="18" charset="0"/>
              </a:rPr>
              <a:t>Education+ Training</a:t>
            </a:r>
            <a:r>
              <a:rPr lang="en-GB" dirty="0">
                <a:latin typeface="Times New Roman" panose="02020603050405020304" pitchFamily="18" charset="0"/>
                <a:cs typeface="Times New Roman" panose="02020603050405020304" pitchFamily="18" charset="0"/>
              </a:rPr>
              <a:t>, </a:t>
            </a:r>
            <a:r>
              <a:rPr lang="en-GB" i="1" dirty="0">
                <a:latin typeface="Times New Roman" panose="02020603050405020304" pitchFamily="18" charset="0"/>
                <a:cs typeface="Times New Roman" panose="02020603050405020304" pitchFamily="18" charset="0"/>
              </a:rPr>
              <a:t>49</a:t>
            </a:r>
            <a:r>
              <a:rPr lang="en-GB" dirty="0">
                <a:latin typeface="Times New Roman" panose="02020603050405020304" pitchFamily="18" charset="0"/>
                <a:cs typeface="Times New Roman" panose="02020603050405020304" pitchFamily="18" charset="0"/>
              </a:rPr>
              <a:t>(5), pp.350-363.</a:t>
            </a:r>
          </a:p>
          <a:p>
            <a:pPr algn="just"/>
            <a:r>
              <a:rPr lang="en-GB" dirty="0" err="1">
                <a:latin typeface="Times New Roman" panose="02020603050405020304" pitchFamily="18" charset="0"/>
                <a:cs typeface="Times New Roman" panose="02020603050405020304" pitchFamily="18" charset="0"/>
              </a:rPr>
              <a:t>Huertas</a:t>
            </a:r>
            <a:r>
              <a:rPr lang="en-GB" dirty="0">
                <a:latin typeface="Times New Roman" panose="02020603050405020304" pitchFamily="18" charset="0"/>
                <a:cs typeface="Times New Roman" panose="02020603050405020304" pitchFamily="18" charset="0"/>
              </a:rPr>
              <a:t>-Valdivia, I., González-Torres, T. and </a:t>
            </a:r>
            <a:r>
              <a:rPr lang="en-GB" dirty="0" err="1">
                <a:latin typeface="Times New Roman" panose="02020603050405020304" pitchFamily="18" charset="0"/>
                <a:cs typeface="Times New Roman" panose="02020603050405020304" pitchFamily="18" charset="0"/>
              </a:rPr>
              <a:t>Nájera</a:t>
            </a:r>
            <a:r>
              <a:rPr lang="en-GB" dirty="0">
                <a:latin typeface="Times New Roman" panose="02020603050405020304" pitchFamily="18" charset="0"/>
                <a:cs typeface="Times New Roman" panose="02020603050405020304" pitchFamily="18" charset="0"/>
              </a:rPr>
              <a:t>-Sánchez, J.J., 2022. Contemporary leadership in hospitality: a review and research agenda. </a:t>
            </a:r>
            <a:r>
              <a:rPr lang="en-GB" i="1" dirty="0">
                <a:latin typeface="Times New Roman" panose="02020603050405020304" pitchFamily="18" charset="0"/>
                <a:cs typeface="Times New Roman" panose="02020603050405020304" pitchFamily="18" charset="0"/>
              </a:rPr>
              <a:t>International Journal of Contemporary Hospitality Management</a:t>
            </a:r>
            <a:r>
              <a:rPr lang="en-GB" dirty="0">
                <a:latin typeface="Times New Roman" panose="02020603050405020304" pitchFamily="18" charset="0"/>
                <a:cs typeface="Times New Roman" panose="02020603050405020304" pitchFamily="18" charset="0"/>
              </a:rPr>
              <a:t>, </a:t>
            </a:r>
            <a:r>
              <a:rPr lang="en-GB" i="1" dirty="0">
                <a:latin typeface="Times New Roman" panose="02020603050405020304" pitchFamily="18" charset="0"/>
                <a:cs typeface="Times New Roman" panose="02020603050405020304" pitchFamily="18" charset="0"/>
              </a:rPr>
              <a:t>34</a:t>
            </a:r>
            <a:r>
              <a:rPr lang="en-GB" dirty="0">
                <a:latin typeface="Times New Roman" panose="02020603050405020304" pitchFamily="18" charset="0"/>
                <a:cs typeface="Times New Roman" panose="02020603050405020304" pitchFamily="18" charset="0"/>
              </a:rPr>
              <a:t>(6), pp.2399-2422.</a:t>
            </a:r>
          </a:p>
          <a:p>
            <a:pPr algn="just"/>
            <a:r>
              <a:rPr lang="en-GB" dirty="0">
                <a:latin typeface="Times New Roman" panose="02020603050405020304" pitchFamily="18" charset="0"/>
                <a:cs typeface="Times New Roman" panose="02020603050405020304" pitchFamily="18" charset="0"/>
              </a:rPr>
              <a:t>King, C., Funk, D.C. and Wilkins, H., 2019. Bridging the gap: An examination of the relative alignment of hospitality research and industry priorities. </a:t>
            </a:r>
            <a:r>
              <a:rPr lang="en-GB" i="1" dirty="0">
                <a:latin typeface="Times New Roman" panose="02020603050405020304" pitchFamily="18" charset="0"/>
                <a:cs typeface="Times New Roman" panose="02020603050405020304" pitchFamily="18" charset="0"/>
              </a:rPr>
              <a:t>International Journal of Hospitality Management</a:t>
            </a:r>
            <a:r>
              <a:rPr lang="en-GB" dirty="0">
                <a:latin typeface="Times New Roman" panose="02020603050405020304" pitchFamily="18" charset="0"/>
                <a:cs typeface="Times New Roman" panose="02020603050405020304" pitchFamily="18" charset="0"/>
              </a:rPr>
              <a:t>, </a:t>
            </a:r>
            <a:r>
              <a:rPr lang="en-GB" i="1" dirty="0">
                <a:latin typeface="Times New Roman" panose="02020603050405020304" pitchFamily="18" charset="0"/>
                <a:cs typeface="Times New Roman" panose="02020603050405020304" pitchFamily="18" charset="0"/>
              </a:rPr>
              <a:t>30</a:t>
            </a:r>
            <a:r>
              <a:rPr lang="en-GB" dirty="0">
                <a:latin typeface="Times New Roman" panose="02020603050405020304" pitchFamily="18" charset="0"/>
                <a:cs typeface="Times New Roman" panose="02020603050405020304" pitchFamily="18" charset="0"/>
              </a:rPr>
              <a:t>(1), pp.157-166.</a:t>
            </a:r>
          </a:p>
          <a:p>
            <a:pPr algn="just"/>
            <a:r>
              <a:rPr lang="en-GB" dirty="0" err="1">
                <a:latin typeface="Times New Roman" panose="02020603050405020304" pitchFamily="18" charset="0"/>
                <a:cs typeface="Times New Roman" panose="02020603050405020304" pitchFamily="18" charset="0"/>
              </a:rPr>
              <a:t>Krippendorf</a:t>
            </a:r>
            <a:r>
              <a:rPr lang="en-GB" dirty="0">
                <a:latin typeface="Times New Roman" panose="02020603050405020304" pitchFamily="18" charset="0"/>
                <a:cs typeface="Times New Roman" panose="02020603050405020304" pitchFamily="18" charset="0"/>
              </a:rPr>
              <a:t>, J, 2011, The Holiday Makers: Understanding  the Impact of Leisure &amp; Travel;</a:t>
            </a:r>
          </a:p>
          <a:p>
            <a:pPr algn="just"/>
            <a:r>
              <a:rPr lang="en-GB" dirty="0" err="1">
                <a:latin typeface="Times New Roman" panose="02020603050405020304" pitchFamily="18" charset="0"/>
                <a:cs typeface="Times New Roman" panose="02020603050405020304" pitchFamily="18" charset="0"/>
              </a:rPr>
              <a:t>Laws,E</a:t>
            </a:r>
            <a:r>
              <a:rPr lang="en-GB" dirty="0">
                <a:latin typeface="Times New Roman" panose="02020603050405020304" pitchFamily="18" charset="0"/>
                <a:cs typeface="Times New Roman" panose="02020603050405020304" pitchFamily="18" charset="0"/>
              </a:rPr>
              <a:t>. </a:t>
            </a:r>
            <a:r>
              <a:rPr lang="en-GB" dirty="0" err="1">
                <a:latin typeface="Times New Roman" panose="02020603050405020304" pitchFamily="18" charset="0"/>
                <a:cs typeface="Times New Roman" panose="02020603050405020304" pitchFamily="18" charset="0"/>
              </a:rPr>
              <a:t>Prideaux</a:t>
            </a:r>
            <a:r>
              <a:rPr lang="en-GB" dirty="0">
                <a:latin typeface="Times New Roman" panose="02020603050405020304" pitchFamily="18" charset="0"/>
                <a:cs typeface="Times New Roman" panose="02020603050405020304" pitchFamily="18" charset="0"/>
              </a:rPr>
              <a:t>, B. Chon, K. (2007) Crisis Management in Tourism, CABI, Wallingford</a:t>
            </a:r>
          </a:p>
          <a:p>
            <a:pPr algn="just"/>
            <a:r>
              <a:rPr lang="en-GB" dirty="0">
                <a:latin typeface="Times New Roman" panose="02020603050405020304" pitchFamily="18" charset="0"/>
                <a:cs typeface="Times New Roman" panose="02020603050405020304" pitchFamily="18" charset="0"/>
              </a:rPr>
              <a:t>Mill, R. (2012) Resorts management and Operations (3rd Ed) Wiley, London</a:t>
            </a:r>
          </a:p>
          <a:p>
            <a:pPr algn="just"/>
            <a:r>
              <a:rPr lang="en-GB" dirty="0" err="1">
                <a:latin typeface="Times New Roman" panose="02020603050405020304" pitchFamily="18" charset="0"/>
                <a:cs typeface="Times New Roman" panose="02020603050405020304" pitchFamily="18" charset="0"/>
              </a:rPr>
              <a:t>Pizam</a:t>
            </a:r>
            <a:r>
              <a:rPr lang="en-GB" dirty="0">
                <a:latin typeface="Times New Roman" panose="02020603050405020304" pitchFamily="18" charset="0"/>
                <a:cs typeface="Times New Roman" panose="02020603050405020304" pitchFamily="18" charset="0"/>
              </a:rPr>
              <a:t>, A. and </a:t>
            </a:r>
            <a:r>
              <a:rPr lang="en-GB" dirty="0" err="1">
                <a:latin typeface="Times New Roman" panose="02020603050405020304" pitchFamily="18" charset="0"/>
                <a:cs typeface="Times New Roman" panose="02020603050405020304" pitchFamily="18" charset="0"/>
              </a:rPr>
              <a:t>Shani</a:t>
            </a:r>
            <a:r>
              <a:rPr lang="en-GB" dirty="0">
                <a:latin typeface="Times New Roman" panose="02020603050405020304" pitchFamily="18" charset="0"/>
                <a:cs typeface="Times New Roman" panose="02020603050405020304" pitchFamily="18" charset="0"/>
              </a:rPr>
              <a:t>, A., 2009. The nature of the hospitality industry: Present and future managers' perspectives. </a:t>
            </a:r>
            <a:r>
              <a:rPr lang="en-GB" i="1" dirty="0">
                <a:latin typeface="Times New Roman" panose="02020603050405020304" pitchFamily="18" charset="0"/>
                <a:cs typeface="Times New Roman" panose="02020603050405020304" pitchFamily="18" charset="0"/>
              </a:rPr>
              <a:t>Anatolia</a:t>
            </a:r>
            <a:r>
              <a:rPr lang="en-GB" dirty="0">
                <a:latin typeface="Times New Roman" panose="02020603050405020304" pitchFamily="18" charset="0"/>
                <a:cs typeface="Times New Roman" panose="02020603050405020304" pitchFamily="18" charset="0"/>
              </a:rPr>
              <a:t>, </a:t>
            </a:r>
            <a:r>
              <a:rPr lang="en-GB" i="1" dirty="0">
                <a:latin typeface="Times New Roman" panose="02020603050405020304" pitchFamily="18" charset="0"/>
                <a:cs typeface="Times New Roman" panose="02020603050405020304" pitchFamily="18" charset="0"/>
              </a:rPr>
              <a:t>20</a:t>
            </a:r>
            <a:r>
              <a:rPr lang="en-GB" dirty="0">
                <a:latin typeface="Times New Roman" panose="02020603050405020304" pitchFamily="18" charset="0"/>
                <a:cs typeface="Times New Roman" panose="02020603050405020304" pitchFamily="18" charset="0"/>
              </a:rPr>
              <a:t>(1), pp.134-150.</a:t>
            </a:r>
          </a:p>
          <a:p>
            <a:pPr algn="just"/>
            <a:r>
              <a:rPr lang="en-GB" dirty="0">
                <a:latin typeface="Times New Roman" panose="02020603050405020304" pitchFamily="18" charset="0"/>
                <a:cs typeface="Times New Roman" panose="02020603050405020304" pitchFamily="18" charset="0"/>
              </a:rPr>
              <a:t>Sharma, G.D., Taheri, B., Gupta, M. and Chopra, R., 2023. Over 33 years of the hospitality research: a bibliometric review of the International Journal of Contemporary Hospitality Management. </a:t>
            </a:r>
            <a:r>
              <a:rPr lang="en-GB" i="1" dirty="0">
                <a:latin typeface="Times New Roman" panose="02020603050405020304" pitchFamily="18" charset="0"/>
                <a:cs typeface="Times New Roman" panose="02020603050405020304" pitchFamily="18" charset="0"/>
              </a:rPr>
              <a:t>International Journal of Contemporary Hospitality Management</a:t>
            </a:r>
            <a:r>
              <a:rPr lang="en-GB" dirty="0">
                <a:latin typeface="Times New Roman" panose="02020603050405020304" pitchFamily="18" charset="0"/>
                <a:cs typeface="Times New Roman" panose="02020603050405020304" pitchFamily="18" charset="0"/>
              </a:rPr>
              <a:t>.</a:t>
            </a:r>
          </a:p>
          <a:p>
            <a:pPr algn="just"/>
            <a:r>
              <a:rPr lang="en-GB" dirty="0">
                <a:latin typeface="Times New Roman" panose="02020603050405020304" pitchFamily="18" charset="0"/>
                <a:cs typeface="Times New Roman" panose="02020603050405020304" pitchFamily="18" charset="0"/>
              </a:rPr>
              <a:t>Tribe J (2009) Philosophical issues in Tourism (Aspects of Tourism), Channel View</a:t>
            </a:r>
          </a:p>
          <a:p>
            <a:pPr algn="just"/>
            <a:r>
              <a:rPr lang="en-GB" dirty="0">
                <a:latin typeface="Times New Roman" panose="02020603050405020304" pitchFamily="18" charset="0"/>
                <a:cs typeface="Times New Roman" panose="02020603050405020304" pitchFamily="18" charset="0"/>
              </a:rPr>
              <a:t>Walker, J.R., 2021. </a:t>
            </a:r>
            <a:r>
              <a:rPr lang="en-GB" i="1" dirty="0">
                <a:latin typeface="Times New Roman" panose="02020603050405020304" pitchFamily="18" charset="0"/>
                <a:cs typeface="Times New Roman" panose="02020603050405020304" pitchFamily="18" charset="0"/>
              </a:rPr>
              <a:t>Introduction to hospitality</a:t>
            </a:r>
            <a:r>
              <a:rPr lang="en-GB" dirty="0">
                <a:latin typeface="Times New Roman" panose="02020603050405020304" pitchFamily="18" charset="0"/>
                <a:cs typeface="Times New Roman" panose="02020603050405020304" pitchFamily="18" charset="0"/>
              </a:rPr>
              <a:t>. Pearson.</a:t>
            </a:r>
          </a:p>
          <a:p>
            <a:pPr algn="just"/>
            <a:r>
              <a:rPr lang="en-GB" dirty="0">
                <a:latin typeface="Times New Roman" panose="02020603050405020304" pitchFamily="18" charset="0"/>
                <a:cs typeface="Times New Roman" panose="02020603050405020304" pitchFamily="18" charset="0"/>
              </a:rPr>
              <a:t>Williams, A., 2016. Tourism and hospitality marketing: fantasy, feeling and fun. </a:t>
            </a:r>
            <a:r>
              <a:rPr lang="en-GB" i="1" dirty="0">
                <a:latin typeface="Times New Roman" panose="02020603050405020304" pitchFamily="18" charset="0"/>
                <a:cs typeface="Times New Roman" panose="02020603050405020304" pitchFamily="18" charset="0"/>
              </a:rPr>
              <a:t>International journal of contemporary hospitality management</a:t>
            </a:r>
            <a:r>
              <a:rPr lang="en-GB" dirty="0">
                <a:latin typeface="Times New Roman" panose="02020603050405020304" pitchFamily="18" charset="0"/>
                <a:cs typeface="Times New Roman" panose="02020603050405020304" pitchFamily="18" charset="0"/>
              </a:rPr>
              <a:t>, </a:t>
            </a:r>
            <a:r>
              <a:rPr lang="en-GB" i="1" dirty="0">
                <a:latin typeface="Times New Roman" panose="02020603050405020304" pitchFamily="18" charset="0"/>
                <a:cs typeface="Times New Roman" panose="02020603050405020304" pitchFamily="18" charset="0"/>
              </a:rPr>
              <a:t>18</a:t>
            </a:r>
            <a:r>
              <a:rPr lang="en-GB" dirty="0">
                <a:latin typeface="Times New Roman" panose="02020603050405020304" pitchFamily="18" charset="0"/>
                <a:cs typeface="Times New Roman" panose="02020603050405020304" pitchFamily="18" charset="0"/>
              </a:rPr>
              <a:t>(6), pp.482-495.</a:t>
            </a:r>
          </a:p>
          <a:p>
            <a:pPr algn="just"/>
            <a:endParaRPr lang="en-US" dirty="0"/>
          </a:p>
          <a:p>
            <a:pPr algn="ctr"/>
            <a:endParaRPr lang="en-GB" dirty="0"/>
          </a:p>
        </p:txBody>
      </p:sp>
    </p:spTree>
    <p:extLst>
      <p:ext uri="{BB962C8B-B14F-4D97-AF65-F5344CB8AC3E}">
        <p14:creationId xmlns:p14="http://schemas.microsoft.com/office/powerpoint/2010/main" val="22351830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7896" y="2499077"/>
            <a:ext cx="9905998" cy="1478570"/>
          </a:xfrm>
        </p:spPr>
        <p:txBody>
          <a:bodyPr/>
          <a:lstStyle/>
          <a:p>
            <a:pPr algn="ctr"/>
            <a:r>
              <a:rPr lang="en-US" b="1" dirty="0"/>
              <a:t>Thank You</a:t>
            </a:r>
            <a:endParaRPr lang="en-GB" b="1" dirty="0"/>
          </a:p>
        </p:txBody>
      </p:sp>
    </p:spTree>
    <p:extLst>
      <p:ext uri="{BB962C8B-B14F-4D97-AF65-F5344CB8AC3E}">
        <p14:creationId xmlns:p14="http://schemas.microsoft.com/office/powerpoint/2010/main" val="427897895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TM04033919[[fn=Circuit]]</Template>
  <TotalTime>84</TotalTime>
  <Words>3285</Words>
  <Application>Microsoft Office PowerPoint</Application>
  <PresentationFormat>Widescreen</PresentationFormat>
  <Paragraphs>140</Paragraphs>
  <Slides>17</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Times New Roman</vt:lpstr>
      <vt:lpstr>Tw Cen MT</vt:lpstr>
      <vt:lpstr>Circuit</vt:lpstr>
      <vt:lpstr>PowerPoint Presentation</vt:lpstr>
      <vt:lpstr>Introduction</vt:lpstr>
      <vt:lpstr>The Sector of Hotels and Hospitality</vt:lpstr>
      <vt:lpstr>It is critical to understand why sustainability is so relevant and important to this industry</vt:lpstr>
      <vt:lpstr>GreenStay Hotels as a Case Study </vt:lpstr>
      <vt:lpstr>Overview of Literature</vt:lpstr>
      <vt:lpstr>Application to the hotel and hospitality sector</vt:lpstr>
      <vt:lpstr>Overview of Boutique Hotels That Are Eco-Friendly</vt:lpstr>
      <vt:lpstr>Impacts of the Contemporary Sustainable Theme</vt:lpstr>
      <vt:lpstr>Management Responses to Contemporary Issues</vt:lpstr>
      <vt:lpstr>Strengths and Limitations</vt:lpstr>
      <vt:lpstr>Limitations </vt:lpstr>
      <vt:lpstr>Future Policy and Management Options for the Hospitality Industry</vt:lpstr>
      <vt:lpstr>Conclusion </vt:lpstr>
      <vt:lpstr>PowerPoint Presentation</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Syed Jahangir Bakth (2026520)</cp:lastModifiedBy>
  <cp:revision>18</cp:revision>
  <dcterms:created xsi:type="dcterms:W3CDTF">2023-11-05T02:07:38Z</dcterms:created>
  <dcterms:modified xsi:type="dcterms:W3CDTF">2024-02-24T19:52:08Z</dcterms:modified>
</cp:coreProperties>
</file>