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259" r:id="rId4"/>
    <p:sldId id="268" r:id="rId5"/>
    <p:sldId id="260" r:id="rId6"/>
    <p:sldId id="263" r:id="rId7"/>
    <p:sldId id="261" r:id="rId8"/>
    <p:sldId id="272" r:id="rId9"/>
    <p:sldId id="262" r:id="rId10"/>
    <p:sldId id="270" r:id="rId11"/>
    <p:sldId id="265" r:id="rId12"/>
    <p:sldId id="273" r:id="rId13"/>
    <p:sldId id="264" r:id="rId14"/>
    <p:sldId id="266" r:id="rId15"/>
    <p:sldId id="269" r:id="rId16"/>
    <p:sldId id="267" r:id="rId17"/>
    <p:sldId id="274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4D3698-F516-967A-2AB8-516B551EAE22}" v="759" dt="2023-06-14T15:06:54.559"/>
    <p1510:client id="{5D51D2C2-4630-4D53-B93C-D2C7ACB5C548}" v="2422" dt="2023-06-09T09:27:53.048"/>
    <p1510:client id="{6C53390F-7B0A-81CC-D88D-ADF2FBC126D0}" v="230" dt="2023-06-20T17:29:05.135"/>
    <p1510:client id="{84B955FB-90C2-530B-2D72-1ED6DCD78A5C}" v="404" dt="2023-06-15T09:51:46.224"/>
    <p1510:client id="{948E3C5A-8158-E9A2-32AA-06AF4CF51405}" v="667" dt="2023-06-16T10:34:06.633"/>
    <p1510:client id="{A13AB942-BE81-19A7-1729-7A7862599111}" v="50" dt="2023-06-10T13:31:11.320"/>
    <p1510:client id="{B4A03EE0-3718-E21B-DA8B-CE81C6D82FD5}" v="100" dt="2023-06-21T09:45:43.405"/>
    <p1510:client id="{B93522F5-9145-FB63-209E-C0FC6F70B340}" v="4" dt="2023-06-14T09:28:26.2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DFEB1D-C08E-4FA5-9F1F-B37F10ED997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318CCB-F477-40BA-96D0-750FBB1196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The proposed study aims to determine whether students with</a:t>
          </a:r>
          <a:r>
            <a:rPr lang="en-GB" b="1" dirty="0">
              <a:latin typeface="Arial"/>
              <a:cs typeface="Arial"/>
            </a:rPr>
            <a:t> lower socio-economic backgrounds </a:t>
          </a:r>
          <a:r>
            <a:rPr lang="en-GB" dirty="0">
              <a:latin typeface="Arial"/>
              <a:cs typeface="Arial"/>
            </a:rPr>
            <a:t>face greater </a:t>
          </a:r>
          <a:r>
            <a:rPr lang="en-GB" b="1" dirty="0">
              <a:latin typeface="Arial"/>
              <a:cs typeface="Arial"/>
            </a:rPr>
            <a:t>barriers to access physical activity </a:t>
          </a:r>
          <a:r>
            <a:rPr lang="en-GB" dirty="0">
              <a:latin typeface="Arial"/>
              <a:cs typeface="Arial"/>
            </a:rPr>
            <a:t>within a public university, compared to those with a higher socio-economic background</a:t>
          </a:r>
          <a:endParaRPr lang="en-US" dirty="0">
            <a:latin typeface="Arial"/>
            <a:cs typeface="Arial"/>
          </a:endParaRPr>
        </a:p>
      </dgm:t>
    </dgm:pt>
    <dgm:pt modelId="{820462A9-8E87-4CE3-B728-D4F20EB24D59}" type="parTrans" cxnId="{22FD44E4-CB53-4373-B999-536BE1ADF99B}">
      <dgm:prSet/>
      <dgm:spPr/>
      <dgm:t>
        <a:bodyPr/>
        <a:lstStyle/>
        <a:p>
          <a:endParaRPr lang="en-US"/>
        </a:p>
      </dgm:t>
    </dgm:pt>
    <dgm:pt modelId="{95EDF211-ECB8-480E-8970-079CE3F946AA}" type="sibTrans" cxnId="{22FD44E4-CB53-4373-B999-536BE1ADF99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B20BBB-31C7-4E4B-AEC1-306BD9A9BDE1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Studies have been conducted assessing</a:t>
          </a:r>
          <a:r>
            <a:rPr lang="en-GB" b="1" dirty="0">
              <a:latin typeface="Arial"/>
              <a:cs typeface="Arial"/>
            </a:rPr>
            <a:t> similar hypotheses</a:t>
          </a:r>
          <a:r>
            <a:rPr lang="en-GB" dirty="0">
              <a:latin typeface="Arial"/>
              <a:cs typeface="Arial"/>
            </a:rPr>
            <a:t>, e.g. Quadros et al., (2009) and students level of physical activity based on sociodemographic variables in Brazil. The study determined </a:t>
          </a:r>
          <a:r>
            <a:rPr lang="en-GB" b="0" dirty="0">
              <a:solidFill>
                <a:srgbClr val="403D39"/>
              </a:solidFill>
              <a:latin typeface="Arial"/>
              <a:cs typeface="Arial"/>
            </a:rPr>
            <a:t>factors included a lack of motivation and time, aswell as available social </a:t>
          </a:r>
          <a:r>
            <a:rPr lang="en-GB" b="0" dirty="0">
              <a:latin typeface="Arial"/>
              <a:cs typeface="Arial"/>
            </a:rPr>
            <a:t>support</a:t>
          </a:r>
          <a:endParaRPr lang="en-GB" b="1" dirty="0">
            <a:latin typeface="Arial"/>
            <a:cs typeface="Arial"/>
          </a:endParaRPr>
        </a:p>
      </dgm:t>
    </dgm:pt>
    <dgm:pt modelId="{CBFD3A00-07BD-454D-98BA-66D05494D832}" type="parTrans" cxnId="{8B073A55-EB1C-47A8-A2CD-10F30E4D815C}">
      <dgm:prSet/>
      <dgm:spPr/>
      <dgm:t>
        <a:bodyPr/>
        <a:lstStyle/>
        <a:p>
          <a:endParaRPr lang="en-US"/>
        </a:p>
      </dgm:t>
    </dgm:pt>
    <dgm:pt modelId="{D9AA4494-9F8E-41A4-9A65-6AC24795C460}" type="sibTrans" cxnId="{8B073A55-EB1C-47A8-A2CD-10F30E4D815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FC3EE1D-324A-445D-99C0-DC299A5DBF3A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000000"/>
              </a:solidFill>
              <a:latin typeface="Arial"/>
              <a:cs typeface="Calibri"/>
            </a:rPr>
            <a:t> </a:t>
          </a:r>
          <a:r>
            <a:rPr lang="en-GB" b="1" dirty="0">
              <a:solidFill>
                <a:srgbClr val="000000"/>
              </a:solidFill>
              <a:latin typeface="Arial"/>
              <a:cs typeface="Calibri"/>
            </a:rPr>
            <a:t>Studies in the UK (</a:t>
          </a:r>
          <a:r>
            <a:rPr lang="en-GB" dirty="0">
              <a:solidFill>
                <a:srgbClr val="000000"/>
              </a:solidFill>
              <a:latin typeface="Arial"/>
              <a:cs typeface="Calibri"/>
            </a:rPr>
            <a:t>Griffiths, Moore and Brunton, 2020) focused on adolescent population and their related exercise habits  as a whole and not taken into consideration</a:t>
          </a:r>
          <a:r>
            <a:rPr lang="en-GB" b="1" dirty="0">
              <a:solidFill>
                <a:srgbClr val="000000"/>
              </a:solidFill>
              <a:latin typeface="Arial"/>
              <a:cs typeface="Calibri"/>
            </a:rPr>
            <a:t> university study as a</a:t>
          </a:r>
          <a:r>
            <a:rPr lang="en-GB" b="1" dirty="0">
              <a:latin typeface="Arial"/>
              <a:cs typeface="Calibri"/>
            </a:rPr>
            <a:t> dependant variable</a:t>
          </a:r>
          <a:endParaRPr lang="en-GB" b="1" dirty="0">
            <a:latin typeface="Arial"/>
          </a:endParaRPr>
        </a:p>
      </dgm:t>
    </dgm:pt>
    <dgm:pt modelId="{6FE864A8-1623-41CA-A9CB-B875BAA41120}" type="parTrans" cxnId="{8E65725B-AEBE-4E80-868E-47E36784F83A}">
      <dgm:prSet/>
      <dgm:spPr/>
      <dgm:t>
        <a:bodyPr/>
        <a:lstStyle/>
        <a:p>
          <a:endParaRPr lang="en-US"/>
        </a:p>
      </dgm:t>
    </dgm:pt>
    <dgm:pt modelId="{AD5E57F6-CA90-4ECA-A3FA-31C79868E837}" type="sibTrans" cxnId="{8E65725B-AEBE-4E80-868E-47E36784F83A}">
      <dgm:prSet/>
      <dgm:spPr/>
      <dgm:t>
        <a:bodyPr/>
        <a:lstStyle/>
        <a:p>
          <a:endParaRPr lang="en-US"/>
        </a:p>
      </dgm:t>
    </dgm:pt>
    <dgm:pt modelId="{CCF5AE6D-ED02-4EA0-BAFF-BF6ED47C79A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/>
              <a:cs typeface="Arial"/>
            </a:rPr>
            <a:t>Theoretical Framework</a:t>
          </a:r>
          <a:r>
            <a:rPr lang="en-GB" dirty="0">
              <a:latin typeface="Arial"/>
              <a:cs typeface="Arial"/>
            </a:rPr>
            <a:t>: People in lower socioeconomic groupings (SEGs) are  less likely to partake in physical activity</a:t>
          </a:r>
        </a:p>
      </dgm:t>
    </dgm:pt>
    <dgm:pt modelId="{A5D9ADA5-71D6-47BD-8A0A-981FAD62BD4D}" type="parTrans" cxnId="{D5B83C17-21B8-42FC-BE13-D7734676CFC2}">
      <dgm:prSet/>
      <dgm:spPr/>
    </dgm:pt>
    <dgm:pt modelId="{214E6DFB-1E42-40FF-B4F0-BCC6FFA4CF1D}" type="sibTrans" cxnId="{D5B83C17-21B8-42FC-BE13-D7734676CFC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699C6679-3FE5-450B-B75C-E720611DDB71}" type="pres">
      <dgm:prSet presAssocID="{49DFEB1D-C08E-4FA5-9F1F-B37F10ED997E}" presName="root" presStyleCnt="0">
        <dgm:presLayoutVars>
          <dgm:dir/>
          <dgm:resizeHandles val="exact"/>
        </dgm:presLayoutVars>
      </dgm:prSet>
      <dgm:spPr/>
    </dgm:pt>
    <dgm:pt modelId="{46BBA445-7BD7-49A6-B66E-9AE58E61B304}" type="pres">
      <dgm:prSet presAssocID="{49DFEB1D-C08E-4FA5-9F1F-B37F10ED997E}" presName="container" presStyleCnt="0">
        <dgm:presLayoutVars>
          <dgm:dir/>
          <dgm:resizeHandles val="exact"/>
        </dgm:presLayoutVars>
      </dgm:prSet>
      <dgm:spPr/>
    </dgm:pt>
    <dgm:pt modelId="{1FAECEE3-3EED-4160-91A3-BD6A5B18909C}" type="pres">
      <dgm:prSet presAssocID="{3B318CCB-F477-40BA-96D0-750FBB11964E}" presName="compNode" presStyleCnt="0"/>
      <dgm:spPr/>
    </dgm:pt>
    <dgm:pt modelId="{9B5C0FB1-A264-49DB-8BF2-0148AA8708E2}" type="pres">
      <dgm:prSet presAssocID="{3B318CCB-F477-40BA-96D0-750FBB11964E}" presName="iconBgRect" presStyleLbl="bgShp" presStyleIdx="0" presStyleCnt="4"/>
      <dgm:spPr/>
    </dgm:pt>
    <dgm:pt modelId="{6ED61E44-5835-4CAB-B945-E8183D82BF7B}" type="pres">
      <dgm:prSet presAssocID="{3B318CCB-F477-40BA-96D0-750FBB11964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7F7C971-53DA-4800-89E0-7C89988F5A8B}" type="pres">
      <dgm:prSet presAssocID="{3B318CCB-F477-40BA-96D0-750FBB11964E}" presName="spaceRect" presStyleCnt="0"/>
      <dgm:spPr/>
    </dgm:pt>
    <dgm:pt modelId="{CD5C8510-68A9-4817-89F7-D84DA7FC36CE}" type="pres">
      <dgm:prSet presAssocID="{3B318CCB-F477-40BA-96D0-750FBB11964E}" presName="textRect" presStyleLbl="revTx" presStyleIdx="0" presStyleCnt="4">
        <dgm:presLayoutVars>
          <dgm:chMax val="1"/>
          <dgm:chPref val="1"/>
        </dgm:presLayoutVars>
      </dgm:prSet>
      <dgm:spPr/>
    </dgm:pt>
    <dgm:pt modelId="{CBC88989-8DA4-4FF9-935A-701EF7A420AA}" type="pres">
      <dgm:prSet presAssocID="{95EDF211-ECB8-480E-8970-079CE3F946AA}" presName="sibTrans" presStyleLbl="sibTrans2D1" presStyleIdx="0" presStyleCnt="0"/>
      <dgm:spPr/>
    </dgm:pt>
    <dgm:pt modelId="{9CE2FFBD-FECB-4BA7-B496-813DD726A4C6}" type="pres">
      <dgm:prSet presAssocID="{33B20BBB-31C7-4E4B-AEC1-306BD9A9BDE1}" presName="compNode" presStyleCnt="0"/>
      <dgm:spPr/>
    </dgm:pt>
    <dgm:pt modelId="{B4A354DA-85C0-4D50-BFB4-E0E4E6F09084}" type="pres">
      <dgm:prSet presAssocID="{33B20BBB-31C7-4E4B-AEC1-306BD9A9BDE1}" presName="iconBgRect" presStyleLbl="bgShp" presStyleIdx="1" presStyleCnt="4"/>
      <dgm:spPr/>
    </dgm:pt>
    <dgm:pt modelId="{2A8E55E0-9DC0-413B-880A-C3923DDF52C4}" type="pres">
      <dgm:prSet presAssocID="{33B20BBB-31C7-4E4B-AEC1-306BD9A9BD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31B28E2-6D9C-4C4D-8F7A-4D0B3BDD8987}" type="pres">
      <dgm:prSet presAssocID="{33B20BBB-31C7-4E4B-AEC1-306BD9A9BDE1}" presName="spaceRect" presStyleCnt="0"/>
      <dgm:spPr/>
    </dgm:pt>
    <dgm:pt modelId="{C786E69A-BD05-4290-A421-A43DA10586EB}" type="pres">
      <dgm:prSet presAssocID="{33B20BBB-31C7-4E4B-AEC1-306BD9A9BDE1}" presName="textRect" presStyleLbl="revTx" presStyleIdx="1" presStyleCnt="4">
        <dgm:presLayoutVars>
          <dgm:chMax val="1"/>
          <dgm:chPref val="1"/>
        </dgm:presLayoutVars>
      </dgm:prSet>
      <dgm:spPr/>
    </dgm:pt>
    <dgm:pt modelId="{00C863E6-21CA-472D-BC2B-B6E494C261A5}" type="pres">
      <dgm:prSet presAssocID="{D9AA4494-9F8E-41A4-9A65-6AC24795C460}" presName="sibTrans" presStyleLbl="sibTrans2D1" presStyleIdx="0" presStyleCnt="0"/>
      <dgm:spPr/>
    </dgm:pt>
    <dgm:pt modelId="{976728E2-0BA2-41F1-A06C-06462F98381D}" type="pres">
      <dgm:prSet presAssocID="{CCF5AE6D-ED02-4EA0-BAFF-BF6ED47C79A2}" presName="compNode" presStyleCnt="0"/>
      <dgm:spPr/>
    </dgm:pt>
    <dgm:pt modelId="{273A2C55-7BC3-4F44-BDC9-342F94FBC2BF}" type="pres">
      <dgm:prSet presAssocID="{CCF5AE6D-ED02-4EA0-BAFF-BF6ED47C79A2}" presName="iconBgRect" presStyleLbl="bgShp" presStyleIdx="2" presStyleCnt="4"/>
      <dgm:spPr/>
    </dgm:pt>
    <dgm:pt modelId="{2E0D9E4E-4EDB-4F2E-AEFA-D7B5BCC3F23B}" type="pres">
      <dgm:prSet presAssocID="{CCF5AE6D-ED02-4EA0-BAFF-BF6ED47C79A2}" presName="iconRect" presStyleLbl="node1" presStyleIdx="2" presStyleCnt="4"/>
      <dgm:spPr/>
    </dgm:pt>
    <dgm:pt modelId="{D8D69A6C-0DF2-4447-ACCE-4FE28EC8B789}" type="pres">
      <dgm:prSet presAssocID="{CCF5AE6D-ED02-4EA0-BAFF-BF6ED47C79A2}" presName="spaceRect" presStyleCnt="0"/>
      <dgm:spPr/>
    </dgm:pt>
    <dgm:pt modelId="{86CCE4D0-A09F-421F-B430-D6EE8190E88E}" type="pres">
      <dgm:prSet presAssocID="{CCF5AE6D-ED02-4EA0-BAFF-BF6ED47C79A2}" presName="textRect" presStyleLbl="revTx" presStyleIdx="2" presStyleCnt="4">
        <dgm:presLayoutVars>
          <dgm:chMax val="1"/>
          <dgm:chPref val="1"/>
        </dgm:presLayoutVars>
      </dgm:prSet>
      <dgm:spPr/>
    </dgm:pt>
    <dgm:pt modelId="{0511F1C4-98A3-42B8-BB71-D7BF7601772D}" type="pres">
      <dgm:prSet presAssocID="{214E6DFB-1E42-40FF-B4F0-BCC6FFA4CF1D}" presName="sibTrans" presStyleLbl="sibTrans2D1" presStyleIdx="0" presStyleCnt="0"/>
      <dgm:spPr/>
    </dgm:pt>
    <dgm:pt modelId="{3D95FA55-9CD6-42E8-9C96-0998F0424CEC}" type="pres">
      <dgm:prSet presAssocID="{6FC3EE1D-324A-445D-99C0-DC299A5DBF3A}" presName="compNode" presStyleCnt="0"/>
      <dgm:spPr/>
    </dgm:pt>
    <dgm:pt modelId="{305C79CB-371C-432B-A2A3-FA6B19E11C27}" type="pres">
      <dgm:prSet presAssocID="{6FC3EE1D-324A-445D-99C0-DC299A5DBF3A}" presName="iconBgRect" presStyleLbl="bgShp" presStyleIdx="3" presStyleCnt="4"/>
      <dgm:spPr/>
    </dgm:pt>
    <dgm:pt modelId="{696EE254-FBB7-4AEC-9D11-073AD5FF1976}" type="pres">
      <dgm:prSet presAssocID="{6FC3EE1D-324A-445D-99C0-DC299A5DBF3A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 outline"/>
        </a:ext>
      </dgm:extLst>
    </dgm:pt>
    <dgm:pt modelId="{2D739C12-9950-4C88-9440-82D2DA9C5AA3}" type="pres">
      <dgm:prSet presAssocID="{6FC3EE1D-324A-445D-99C0-DC299A5DBF3A}" presName="spaceRect" presStyleCnt="0"/>
      <dgm:spPr/>
    </dgm:pt>
    <dgm:pt modelId="{ED24BF79-8EDC-437E-819E-4454CEF3C8F7}" type="pres">
      <dgm:prSet presAssocID="{6FC3EE1D-324A-445D-99C0-DC299A5DBF3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177FD0A-9FDC-4F3B-AFD8-F939D7852679}" type="presOf" srcId="{D9AA4494-9F8E-41A4-9A65-6AC24795C460}" destId="{00C863E6-21CA-472D-BC2B-B6E494C261A5}" srcOrd="0" destOrd="0" presId="urn:microsoft.com/office/officeart/2018/2/layout/IconCircleList"/>
    <dgm:cxn modelId="{D5B83C17-21B8-42FC-BE13-D7734676CFC2}" srcId="{49DFEB1D-C08E-4FA5-9F1F-B37F10ED997E}" destId="{CCF5AE6D-ED02-4EA0-BAFF-BF6ED47C79A2}" srcOrd="2" destOrd="0" parTransId="{A5D9ADA5-71D6-47BD-8A0A-981FAD62BD4D}" sibTransId="{214E6DFB-1E42-40FF-B4F0-BCC6FFA4CF1D}"/>
    <dgm:cxn modelId="{CFFA1030-CAFE-4C51-B2D8-A01153860087}" type="presOf" srcId="{214E6DFB-1E42-40FF-B4F0-BCC6FFA4CF1D}" destId="{0511F1C4-98A3-42B8-BB71-D7BF7601772D}" srcOrd="0" destOrd="0" presId="urn:microsoft.com/office/officeart/2018/2/layout/IconCircleList"/>
    <dgm:cxn modelId="{8E65725B-AEBE-4E80-868E-47E36784F83A}" srcId="{49DFEB1D-C08E-4FA5-9F1F-B37F10ED997E}" destId="{6FC3EE1D-324A-445D-99C0-DC299A5DBF3A}" srcOrd="3" destOrd="0" parTransId="{6FE864A8-1623-41CA-A9CB-B875BAA41120}" sibTransId="{AD5E57F6-CA90-4ECA-A3FA-31C79868E837}"/>
    <dgm:cxn modelId="{5B51F541-D355-4C5F-BE93-E7DDADE4DB66}" type="presOf" srcId="{6FC3EE1D-324A-445D-99C0-DC299A5DBF3A}" destId="{ED24BF79-8EDC-437E-819E-4454CEF3C8F7}" srcOrd="0" destOrd="0" presId="urn:microsoft.com/office/officeart/2018/2/layout/IconCircleList"/>
    <dgm:cxn modelId="{06F49C71-2A1F-44B0-B1BC-701013603AA2}" type="presOf" srcId="{33B20BBB-31C7-4E4B-AEC1-306BD9A9BDE1}" destId="{C786E69A-BD05-4290-A421-A43DA10586EB}" srcOrd="0" destOrd="0" presId="urn:microsoft.com/office/officeart/2018/2/layout/IconCircleList"/>
    <dgm:cxn modelId="{8B073A55-EB1C-47A8-A2CD-10F30E4D815C}" srcId="{49DFEB1D-C08E-4FA5-9F1F-B37F10ED997E}" destId="{33B20BBB-31C7-4E4B-AEC1-306BD9A9BDE1}" srcOrd="1" destOrd="0" parTransId="{CBFD3A00-07BD-454D-98BA-66D05494D832}" sibTransId="{D9AA4494-9F8E-41A4-9A65-6AC24795C460}"/>
    <dgm:cxn modelId="{6D06C877-7480-4C4A-B94C-E32679EF088E}" type="presOf" srcId="{3B318CCB-F477-40BA-96D0-750FBB11964E}" destId="{CD5C8510-68A9-4817-89F7-D84DA7FC36CE}" srcOrd="0" destOrd="0" presId="urn:microsoft.com/office/officeart/2018/2/layout/IconCircleList"/>
    <dgm:cxn modelId="{49FD84B2-5833-4FE8-BBA4-D34B1DE2DB4B}" type="presOf" srcId="{95EDF211-ECB8-480E-8970-079CE3F946AA}" destId="{CBC88989-8DA4-4FF9-935A-701EF7A420AA}" srcOrd="0" destOrd="0" presId="urn:microsoft.com/office/officeart/2018/2/layout/IconCircleList"/>
    <dgm:cxn modelId="{29CFCFD1-F61C-4165-AAB3-4D5F2169E9ED}" type="presOf" srcId="{49DFEB1D-C08E-4FA5-9F1F-B37F10ED997E}" destId="{699C6679-3FE5-450B-B75C-E720611DDB71}" srcOrd="0" destOrd="0" presId="urn:microsoft.com/office/officeart/2018/2/layout/IconCircleList"/>
    <dgm:cxn modelId="{22FD44E4-CB53-4373-B999-536BE1ADF99B}" srcId="{49DFEB1D-C08E-4FA5-9F1F-B37F10ED997E}" destId="{3B318CCB-F477-40BA-96D0-750FBB11964E}" srcOrd="0" destOrd="0" parTransId="{820462A9-8E87-4CE3-B728-D4F20EB24D59}" sibTransId="{95EDF211-ECB8-480E-8970-079CE3F946AA}"/>
    <dgm:cxn modelId="{4D321EE9-9E5B-4A71-B61D-011E7FCE9BC3}" type="presOf" srcId="{CCF5AE6D-ED02-4EA0-BAFF-BF6ED47C79A2}" destId="{86CCE4D0-A09F-421F-B430-D6EE8190E88E}" srcOrd="0" destOrd="0" presId="urn:microsoft.com/office/officeart/2018/2/layout/IconCircleList"/>
    <dgm:cxn modelId="{B2F3C50B-A340-463D-8C2F-02873B767D28}" type="presParOf" srcId="{699C6679-3FE5-450B-B75C-E720611DDB71}" destId="{46BBA445-7BD7-49A6-B66E-9AE58E61B304}" srcOrd="0" destOrd="0" presId="urn:microsoft.com/office/officeart/2018/2/layout/IconCircleList"/>
    <dgm:cxn modelId="{7A69F78C-4210-4F0C-8BF5-F0A57719E67C}" type="presParOf" srcId="{46BBA445-7BD7-49A6-B66E-9AE58E61B304}" destId="{1FAECEE3-3EED-4160-91A3-BD6A5B18909C}" srcOrd="0" destOrd="0" presId="urn:microsoft.com/office/officeart/2018/2/layout/IconCircleList"/>
    <dgm:cxn modelId="{7E6AEAF8-4A93-4981-849B-97C00EA9D3F2}" type="presParOf" srcId="{1FAECEE3-3EED-4160-91A3-BD6A5B18909C}" destId="{9B5C0FB1-A264-49DB-8BF2-0148AA8708E2}" srcOrd="0" destOrd="0" presId="urn:microsoft.com/office/officeart/2018/2/layout/IconCircleList"/>
    <dgm:cxn modelId="{50A8C4F6-89E3-463A-BCE6-9D389730CB01}" type="presParOf" srcId="{1FAECEE3-3EED-4160-91A3-BD6A5B18909C}" destId="{6ED61E44-5835-4CAB-B945-E8183D82BF7B}" srcOrd="1" destOrd="0" presId="urn:microsoft.com/office/officeart/2018/2/layout/IconCircleList"/>
    <dgm:cxn modelId="{A19BD594-B788-4941-89CA-DEF7F458A5C5}" type="presParOf" srcId="{1FAECEE3-3EED-4160-91A3-BD6A5B18909C}" destId="{77F7C971-53DA-4800-89E0-7C89988F5A8B}" srcOrd="2" destOrd="0" presId="urn:microsoft.com/office/officeart/2018/2/layout/IconCircleList"/>
    <dgm:cxn modelId="{E7EAC9EB-83BA-47CC-A14A-40DAA4DDDC7A}" type="presParOf" srcId="{1FAECEE3-3EED-4160-91A3-BD6A5B18909C}" destId="{CD5C8510-68A9-4817-89F7-D84DA7FC36CE}" srcOrd="3" destOrd="0" presId="urn:microsoft.com/office/officeart/2018/2/layout/IconCircleList"/>
    <dgm:cxn modelId="{0B1D2AF6-7E29-4D45-9094-D4495F1EFD78}" type="presParOf" srcId="{46BBA445-7BD7-49A6-B66E-9AE58E61B304}" destId="{CBC88989-8DA4-4FF9-935A-701EF7A420AA}" srcOrd="1" destOrd="0" presId="urn:microsoft.com/office/officeart/2018/2/layout/IconCircleList"/>
    <dgm:cxn modelId="{96F652F1-2C96-444E-8F09-7CF7D4D74C24}" type="presParOf" srcId="{46BBA445-7BD7-49A6-B66E-9AE58E61B304}" destId="{9CE2FFBD-FECB-4BA7-B496-813DD726A4C6}" srcOrd="2" destOrd="0" presId="urn:microsoft.com/office/officeart/2018/2/layout/IconCircleList"/>
    <dgm:cxn modelId="{5015F9C1-ADAB-4BE1-BF5D-47965B18A4D3}" type="presParOf" srcId="{9CE2FFBD-FECB-4BA7-B496-813DD726A4C6}" destId="{B4A354DA-85C0-4D50-BFB4-E0E4E6F09084}" srcOrd="0" destOrd="0" presId="urn:microsoft.com/office/officeart/2018/2/layout/IconCircleList"/>
    <dgm:cxn modelId="{AE1536B1-CB07-4D96-90C6-392DE514835C}" type="presParOf" srcId="{9CE2FFBD-FECB-4BA7-B496-813DD726A4C6}" destId="{2A8E55E0-9DC0-413B-880A-C3923DDF52C4}" srcOrd="1" destOrd="0" presId="urn:microsoft.com/office/officeart/2018/2/layout/IconCircleList"/>
    <dgm:cxn modelId="{25B6D079-43E4-44CB-91D7-F114A4B78CC4}" type="presParOf" srcId="{9CE2FFBD-FECB-4BA7-B496-813DD726A4C6}" destId="{D31B28E2-6D9C-4C4D-8F7A-4D0B3BDD8987}" srcOrd="2" destOrd="0" presId="urn:microsoft.com/office/officeart/2018/2/layout/IconCircleList"/>
    <dgm:cxn modelId="{0B798952-C96F-4F32-94FC-7B98582BBE8D}" type="presParOf" srcId="{9CE2FFBD-FECB-4BA7-B496-813DD726A4C6}" destId="{C786E69A-BD05-4290-A421-A43DA10586EB}" srcOrd="3" destOrd="0" presId="urn:microsoft.com/office/officeart/2018/2/layout/IconCircleList"/>
    <dgm:cxn modelId="{0E7F00F5-F0C0-4A52-B15C-BAB462B94091}" type="presParOf" srcId="{46BBA445-7BD7-49A6-B66E-9AE58E61B304}" destId="{00C863E6-21CA-472D-BC2B-B6E494C261A5}" srcOrd="3" destOrd="0" presId="urn:microsoft.com/office/officeart/2018/2/layout/IconCircleList"/>
    <dgm:cxn modelId="{4A68C00A-1D63-4BFF-9DD9-110D69BC01BE}" type="presParOf" srcId="{46BBA445-7BD7-49A6-B66E-9AE58E61B304}" destId="{976728E2-0BA2-41F1-A06C-06462F98381D}" srcOrd="4" destOrd="0" presId="urn:microsoft.com/office/officeart/2018/2/layout/IconCircleList"/>
    <dgm:cxn modelId="{2AAEEDFC-9BEA-49BD-9B4D-169307C910D7}" type="presParOf" srcId="{976728E2-0BA2-41F1-A06C-06462F98381D}" destId="{273A2C55-7BC3-4F44-BDC9-342F94FBC2BF}" srcOrd="0" destOrd="0" presId="urn:microsoft.com/office/officeart/2018/2/layout/IconCircleList"/>
    <dgm:cxn modelId="{ACFB6E15-8B1A-4DD2-92F6-08D5478244A7}" type="presParOf" srcId="{976728E2-0BA2-41F1-A06C-06462F98381D}" destId="{2E0D9E4E-4EDB-4F2E-AEFA-D7B5BCC3F23B}" srcOrd="1" destOrd="0" presId="urn:microsoft.com/office/officeart/2018/2/layout/IconCircleList"/>
    <dgm:cxn modelId="{DE219325-8F29-43C4-8A03-A47FBB6D3664}" type="presParOf" srcId="{976728E2-0BA2-41F1-A06C-06462F98381D}" destId="{D8D69A6C-0DF2-4447-ACCE-4FE28EC8B789}" srcOrd="2" destOrd="0" presId="urn:microsoft.com/office/officeart/2018/2/layout/IconCircleList"/>
    <dgm:cxn modelId="{C971F2CC-0349-45F6-84DF-7931D06ECE7B}" type="presParOf" srcId="{976728E2-0BA2-41F1-A06C-06462F98381D}" destId="{86CCE4D0-A09F-421F-B430-D6EE8190E88E}" srcOrd="3" destOrd="0" presId="urn:microsoft.com/office/officeart/2018/2/layout/IconCircleList"/>
    <dgm:cxn modelId="{C3A55532-DBC9-43C4-BF92-EC288DFD0DE6}" type="presParOf" srcId="{46BBA445-7BD7-49A6-B66E-9AE58E61B304}" destId="{0511F1C4-98A3-42B8-BB71-D7BF7601772D}" srcOrd="5" destOrd="0" presId="urn:microsoft.com/office/officeart/2018/2/layout/IconCircleList"/>
    <dgm:cxn modelId="{8A182DF5-A6AF-44A1-B5D5-7DCEEA1FC8FD}" type="presParOf" srcId="{46BBA445-7BD7-49A6-B66E-9AE58E61B304}" destId="{3D95FA55-9CD6-42E8-9C96-0998F0424CEC}" srcOrd="6" destOrd="0" presId="urn:microsoft.com/office/officeart/2018/2/layout/IconCircleList"/>
    <dgm:cxn modelId="{4EB68791-A4F1-4ACF-8442-D02E8A9FA4DF}" type="presParOf" srcId="{3D95FA55-9CD6-42E8-9C96-0998F0424CEC}" destId="{305C79CB-371C-432B-A2A3-FA6B19E11C27}" srcOrd="0" destOrd="0" presId="urn:microsoft.com/office/officeart/2018/2/layout/IconCircleList"/>
    <dgm:cxn modelId="{DB0D67B3-B58D-4A53-B78B-5B702D609BB5}" type="presParOf" srcId="{3D95FA55-9CD6-42E8-9C96-0998F0424CEC}" destId="{696EE254-FBB7-4AEC-9D11-073AD5FF1976}" srcOrd="1" destOrd="0" presId="urn:microsoft.com/office/officeart/2018/2/layout/IconCircleList"/>
    <dgm:cxn modelId="{6EDAD5C5-377E-43DD-9DED-83C68874FBD7}" type="presParOf" srcId="{3D95FA55-9CD6-42E8-9C96-0998F0424CEC}" destId="{2D739C12-9950-4C88-9440-82D2DA9C5AA3}" srcOrd="2" destOrd="0" presId="urn:microsoft.com/office/officeart/2018/2/layout/IconCircleList"/>
    <dgm:cxn modelId="{E907F44D-83F2-46E4-BEF2-89CD1C6E645C}" type="presParOf" srcId="{3D95FA55-9CD6-42E8-9C96-0998F0424CEC}" destId="{ED24BF79-8EDC-437E-819E-4454CEF3C8F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3464B7-A739-4BF5-9F42-D44BBB85553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9596EB6-7C81-432B-AB31-D6882ECCAAF3}">
      <dgm:prSet/>
      <dgm:spPr/>
      <dgm:t>
        <a:bodyPr/>
        <a:lstStyle/>
        <a:p>
          <a:pPr rtl="0"/>
          <a:r>
            <a:rPr lang="en-GB" b="1" dirty="0"/>
            <a:t>Descriptive Case Study</a:t>
          </a:r>
          <a:r>
            <a:rPr lang="en-GB" b="1" dirty="0">
              <a:latin typeface="Calibri Light" panose="020F0302020204030204"/>
            </a:rPr>
            <a:t> detailed propositions are scrutinised</a:t>
          </a:r>
          <a:r>
            <a:rPr lang="en-GB" dirty="0">
              <a:latin typeface="Calibri Light" panose="020F0302020204030204"/>
            </a:rPr>
            <a:t> </a:t>
          </a:r>
          <a:r>
            <a:rPr lang="en-GB" dirty="0"/>
            <a:t>(Mills, </a:t>
          </a:r>
          <a:r>
            <a:rPr lang="en-GB" dirty="0" err="1"/>
            <a:t>Durepos</a:t>
          </a:r>
          <a:r>
            <a:rPr lang="en-GB" dirty="0"/>
            <a:t> and Wiebe, 2010)</a:t>
          </a:r>
          <a:endParaRPr lang="en-US" dirty="0"/>
        </a:p>
      </dgm:t>
    </dgm:pt>
    <dgm:pt modelId="{36BC80BF-D6AB-46FE-898F-9B719420402B}" type="parTrans" cxnId="{86219414-D61E-4E5C-A248-19B28605E77D}">
      <dgm:prSet/>
      <dgm:spPr/>
      <dgm:t>
        <a:bodyPr/>
        <a:lstStyle/>
        <a:p>
          <a:endParaRPr lang="en-US"/>
        </a:p>
      </dgm:t>
    </dgm:pt>
    <dgm:pt modelId="{9970C0D4-07D2-4613-A23A-5DE9C3AF7773}" type="sibTrans" cxnId="{86219414-D61E-4E5C-A248-19B28605E77D}">
      <dgm:prSet/>
      <dgm:spPr/>
      <dgm:t>
        <a:bodyPr/>
        <a:lstStyle/>
        <a:p>
          <a:endParaRPr lang="en-US"/>
        </a:p>
      </dgm:t>
    </dgm:pt>
    <dgm:pt modelId="{610AE252-A2C2-40A8-B086-29012438B9AA}">
      <dgm:prSet/>
      <dgm:spPr/>
      <dgm:t>
        <a:bodyPr/>
        <a:lstStyle/>
        <a:p>
          <a:r>
            <a:rPr lang="en-GB" b="1" dirty="0"/>
            <a:t>Deductive Research Approach</a:t>
          </a:r>
          <a:r>
            <a:rPr lang="en-GB" dirty="0"/>
            <a:t>: Testing or confirming hypothesis (University of Warwick, 2014)</a:t>
          </a:r>
          <a:endParaRPr lang="en-US" dirty="0"/>
        </a:p>
      </dgm:t>
    </dgm:pt>
    <dgm:pt modelId="{F8015CE2-1DE7-4399-BD32-0D960FDD6274}" type="parTrans" cxnId="{2FDDA7D9-6B3C-4E49-B792-9D06A049FD34}">
      <dgm:prSet/>
      <dgm:spPr/>
      <dgm:t>
        <a:bodyPr/>
        <a:lstStyle/>
        <a:p>
          <a:endParaRPr lang="en-US"/>
        </a:p>
      </dgm:t>
    </dgm:pt>
    <dgm:pt modelId="{1C51EA61-6AC9-4859-A008-072F02FC4B81}" type="sibTrans" cxnId="{2FDDA7D9-6B3C-4E49-B792-9D06A049FD34}">
      <dgm:prSet/>
      <dgm:spPr/>
      <dgm:t>
        <a:bodyPr/>
        <a:lstStyle/>
        <a:p>
          <a:endParaRPr lang="en-US"/>
        </a:p>
      </dgm:t>
    </dgm:pt>
    <dgm:pt modelId="{C4B2C80B-C401-4B7C-B09E-7F93DD90FA93}">
      <dgm:prSet/>
      <dgm:spPr/>
      <dgm:t>
        <a:bodyPr/>
        <a:lstStyle/>
        <a:p>
          <a:pPr rtl="0"/>
          <a:r>
            <a:rPr lang="en-GB" dirty="0"/>
            <a:t>The focus interviews will take an </a:t>
          </a:r>
          <a:r>
            <a:rPr lang="en-GB" b="1" dirty="0"/>
            <a:t>Interpretative approach</a:t>
          </a:r>
          <a:r>
            <a:rPr lang="en-GB" b="1" dirty="0">
              <a:latin typeface="Calibri Light" panose="020F0302020204030204"/>
            </a:rPr>
            <a:t>: Questioning and observation for a deep understanding</a:t>
          </a:r>
          <a:r>
            <a:rPr lang="en-GB" dirty="0"/>
            <a:t> (University of Nottingham, 2023)</a:t>
          </a:r>
          <a:endParaRPr lang="en-US" dirty="0"/>
        </a:p>
      </dgm:t>
    </dgm:pt>
    <dgm:pt modelId="{31453AD9-0BC5-4EFE-A867-7E8C486BBB07}" type="parTrans" cxnId="{45EC0B7F-0A08-4E9A-8589-9377B97EB09B}">
      <dgm:prSet/>
      <dgm:spPr/>
      <dgm:t>
        <a:bodyPr/>
        <a:lstStyle/>
        <a:p>
          <a:endParaRPr lang="en-US"/>
        </a:p>
      </dgm:t>
    </dgm:pt>
    <dgm:pt modelId="{BE988FF5-CCB1-470A-9EE9-BFC81287836D}" type="sibTrans" cxnId="{45EC0B7F-0A08-4E9A-8589-9377B97EB09B}">
      <dgm:prSet/>
      <dgm:spPr/>
      <dgm:t>
        <a:bodyPr/>
        <a:lstStyle/>
        <a:p>
          <a:endParaRPr lang="en-US"/>
        </a:p>
      </dgm:t>
    </dgm:pt>
    <dgm:pt modelId="{8E8C26D2-8D86-42CC-8B48-2CB5785B9460}" type="pres">
      <dgm:prSet presAssocID="{B33464B7-A739-4BF5-9F42-D44BBB855530}" presName="root" presStyleCnt="0">
        <dgm:presLayoutVars>
          <dgm:dir/>
          <dgm:resizeHandles val="exact"/>
        </dgm:presLayoutVars>
      </dgm:prSet>
      <dgm:spPr/>
    </dgm:pt>
    <dgm:pt modelId="{14A1F0C8-D11A-4FA6-BE2A-BE59EA28A40E}" type="pres">
      <dgm:prSet presAssocID="{49596EB6-7C81-432B-AB31-D6882ECCAAF3}" presName="compNode" presStyleCnt="0"/>
      <dgm:spPr/>
    </dgm:pt>
    <dgm:pt modelId="{1F0CA1A5-9688-4492-AAC9-A7B241915243}" type="pres">
      <dgm:prSet presAssocID="{49596EB6-7C81-432B-AB31-D6882ECCAAF3}" presName="bgRect" presStyleLbl="bgShp" presStyleIdx="0" presStyleCnt="3"/>
      <dgm:spPr/>
    </dgm:pt>
    <dgm:pt modelId="{4BDAA0B9-144B-4AED-895E-2FA5AC8104EA}" type="pres">
      <dgm:prSet presAssocID="{49596EB6-7C81-432B-AB31-D6882ECCAAF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60B49F6-502A-4455-B08D-945F84D8AC4F}" type="pres">
      <dgm:prSet presAssocID="{49596EB6-7C81-432B-AB31-D6882ECCAAF3}" presName="spaceRect" presStyleCnt="0"/>
      <dgm:spPr/>
    </dgm:pt>
    <dgm:pt modelId="{9EA7BC5B-FA37-442F-AD74-DD696ECD882F}" type="pres">
      <dgm:prSet presAssocID="{49596EB6-7C81-432B-AB31-D6882ECCAAF3}" presName="parTx" presStyleLbl="revTx" presStyleIdx="0" presStyleCnt="3">
        <dgm:presLayoutVars>
          <dgm:chMax val="0"/>
          <dgm:chPref val="0"/>
        </dgm:presLayoutVars>
      </dgm:prSet>
      <dgm:spPr/>
    </dgm:pt>
    <dgm:pt modelId="{D7B7D033-6DD1-41EB-B0D8-858A50611201}" type="pres">
      <dgm:prSet presAssocID="{9970C0D4-07D2-4613-A23A-5DE9C3AF7773}" presName="sibTrans" presStyleCnt="0"/>
      <dgm:spPr/>
    </dgm:pt>
    <dgm:pt modelId="{2BAA7BD8-8B82-46CF-8FA9-077F0916CB33}" type="pres">
      <dgm:prSet presAssocID="{610AE252-A2C2-40A8-B086-29012438B9AA}" presName="compNode" presStyleCnt="0"/>
      <dgm:spPr/>
    </dgm:pt>
    <dgm:pt modelId="{23AAC1B9-A9BE-4384-909C-3877EAE83AC3}" type="pres">
      <dgm:prSet presAssocID="{610AE252-A2C2-40A8-B086-29012438B9AA}" presName="bgRect" presStyleLbl="bgShp" presStyleIdx="1" presStyleCnt="3"/>
      <dgm:spPr/>
    </dgm:pt>
    <dgm:pt modelId="{1ADF0AAD-29F3-4D07-BC2F-9B6230263585}" type="pres">
      <dgm:prSet presAssocID="{610AE252-A2C2-40A8-B086-29012438B9A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E7B69B4-6585-45C5-B5AE-844001F6EC9F}" type="pres">
      <dgm:prSet presAssocID="{610AE252-A2C2-40A8-B086-29012438B9AA}" presName="spaceRect" presStyleCnt="0"/>
      <dgm:spPr/>
    </dgm:pt>
    <dgm:pt modelId="{40FED005-839C-4F70-B8DF-2F09A764E6AA}" type="pres">
      <dgm:prSet presAssocID="{610AE252-A2C2-40A8-B086-29012438B9AA}" presName="parTx" presStyleLbl="revTx" presStyleIdx="1" presStyleCnt="3">
        <dgm:presLayoutVars>
          <dgm:chMax val="0"/>
          <dgm:chPref val="0"/>
        </dgm:presLayoutVars>
      </dgm:prSet>
      <dgm:spPr/>
    </dgm:pt>
    <dgm:pt modelId="{4DB90381-4890-45D6-8370-215979B0BC09}" type="pres">
      <dgm:prSet presAssocID="{1C51EA61-6AC9-4859-A008-072F02FC4B81}" presName="sibTrans" presStyleCnt="0"/>
      <dgm:spPr/>
    </dgm:pt>
    <dgm:pt modelId="{8C37B9C1-CBBE-4E88-A3DD-C276A2328C3A}" type="pres">
      <dgm:prSet presAssocID="{C4B2C80B-C401-4B7C-B09E-7F93DD90FA93}" presName="compNode" presStyleCnt="0"/>
      <dgm:spPr/>
    </dgm:pt>
    <dgm:pt modelId="{15E94348-7AB4-4108-8DAB-45D682227A3D}" type="pres">
      <dgm:prSet presAssocID="{C4B2C80B-C401-4B7C-B09E-7F93DD90FA93}" presName="bgRect" presStyleLbl="bgShp" presStyleIdx="2" presStyleCnt="3"/>
      <dgm:spPr/>
    </dgm:pt>
    <dgm:pt modelId="{E8160E97-FD67-44E1-849D-123F7ACCAF1E}" type="pres">
      <dgm:prSet presAssocID="{C4B2C80B-C401-4B7C-B09E-7F93DD90FA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743BC1F-8264-4D31-A332-EF4AEEC1D836}" type="pres">
      <dgm:prSet presAssocID="{C4B2C80B-C401-4B7C-B09E-7F93DD90FA93}" presName="spaceRect" presStyleCnt="0"/>
      <dgm:spPr/>
    </dgm:pt>
    <dgm:pt modelId="{57E57070-A68E-4488-BE66-3493EF1627E0}" type="pres">
      <dgm:prSet presAssocID="{C4B2C80B-C401-4B7C-B09E-7F93DD90FA9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9C90708-CBDA-4691-AB8A-1E8148E34C41}" type="presOf" srcId="{610AE252-A2C2-40A8-B086-29012438B9AA}" destId="{40FED005-839C-4F70-B8DF-2F09A764E6AA}" srcOrd="0" destOrd="0" presId="urn:microsoft.com/office/officeart/2018/2/layout/IconVerticalSolidList"/>
    <dgm:cxn modelId="{86219414-D61E-4E5C-A248-19B28605E77D}" srcId="{B33464B7-A739-4BF5-9F42-D44BBB855530}" destId="{49596EB6-7C81-432B-AB31-D6882ECCAAF3}" srcOrd="0" destOrd="0" parTransId="{36BC80BF-D6AB-46FE-898F-9B719420402B}" sibTransId="{9970C0D4-07D2-4613-A23A-5DE9C3AF7773}"/>
    <dgm:cxn modelId="{B6165764-6529-4BA0-8088-997C498596D3}" type="presOf" srcId="{49596EB6-7C81-432B-AB31-D6882ECCAAF3}" destId="{9EA7BC5B-FA37-442F-AD74-DD696ECD882F}" srcOrd="0" destOrd="0" presId="urn:microsoft.com/office/officeart/2018/2/layout/IconVerticalSolidList"/>
    <dgm:cxn modelId="{469FCA57-66C8-434B-B586-96D30C9FF750}" type="presOf" srcId="{B33464B7-A739-4BF5-9F42-D44BBB855530}" destId="{8E8C26D2-8D86-42CC-8B48-2CB5785B9460}" srcOrd="0" destOrd="0" presId="urn:microsoft.com/office/officeart/2018/2/layout/IconVerticalSolidList"/>
    <dgm:cxn modelId="{45EC0B7F-0A08-4E9A-8589-9377B97EB09B}" srcId="{B33464B7-A739-4BF5-9F42-D44BBB855530}" destId="{C4B2C80B-C401-4B7C-B09E-7F93DD90FA93}" srcOrd="2" destOrd="0" parTransId="{31453AD9-0BC5-4EFE-A867-7E8C486BBB07}" sibTransId="{BE988FF5-CCB1-470A-9EE9-BFC81287836D}"/>
    <dgm:cxn modelId="{2FDDA7D9-6B3C-4E49-B792-9D06A049FD34}" srcId="{B33464B7-A739-4BF5-9F42-D44BBB855530}" destId="{610AE252-A2C2-40A8-B086-29012438B9AA}" srcOrd="1" destOrd="0" parTransId="{F8015CE2-1DE7-4399-BD32-0D960FDD6274}" sibTransId="{1C51EA61-6AC9-4859-A008-072F02FC4B81}"/>
    <dgm:cxn modelId="{760FF3DE-64BA-4AED-BD12-41EA656D823A}" type="presOf" srcId="{C4B2C80B-C401-4B7C-B09E-7F93DD90FA93}" destId="{57E57070-A68E-4488-BE66-3493EF1627E0}" srcOrd="0" destOrd="0" presId="urn:microsoft.com/office/officeart/2018/2/layout/IconVerticalSolidList"/>
    <dgm:cxn modelId="{0E4EFF7F-E6A2-4367-9486-9E0A0D339B71}" type="presParOf" srcId="{8E8C26D2-8D86-42CC-8B48-2CB5785B9460}" destId="{14A1F0C8-D11A-4FA6-BE2A-BE59EA28A40E}" srcOrd="0" destOrd="0" presId="urn:microsoft.com/office/officeart/2018/2/layout/IconVerticalSolidList"/>
    <dgm:cxn modelId="{A6EB0D21-AB67-41FB-B73F-89D743534965}" type="presParOf" srcId="{14A1F0C8-D11A-4FA6-BE2A-BE59EA28A40E}" destId="{1F0CA1A5-9688-4492-AAC9-A7B241915243}" srcOrd="0" destOrd="0" presId="urn:microsoft.com/office/officeart/2018/2/layout/IconVerticalSolidList"/>
    <dgm:cxn modelId="{BD8EA26F-ED9D-4B18-8EF4-804C8365B164}" type="presParOf" srcId="{14A1F0C8-D11A-4FA6-BE2A-BE59EA28A40E}" destId="{4BDAA0B9-144B-4AED-895E-2FA5AC8104EA}" srcOrd="1" destOrd="0" presId="urn:microsoft.com/office/officeart/2018/2/layout/IconVerticalSolidList"/>
    <dgm:cxn modelId="{82B7EB1C-DBB9-408A-8AFA-029194338FF9}" type="presParOf" srcId="{14A1F0C8-D11A-4FA6-BE2A-BE59EA28A40E}" destId="{F60B49F6-502A-4455-B08D-945F84D8AC4F}" srcOrd="2" destOrd="0" presId="urn:microsoft.com/office/officeart/2018/2/layout/IconVerticalSolidList"/>
    <dgm:cxn modelId="{D4E3E4B2-7334-437C-8797-F9E77C8D1D9A}" type="presParOf" srcId="{14A1F0C8-D11A-4FA6-BE2A-BE59EA28A40E}" destId="{9EA7BC5B-FA37-442F-AD74-DD696ECD882F}" srcOrd="3" destOrd="0" presId="urn:microsoft.com/office/officeart/2018/2/layout/IconVerticalSolidList"/>
    <dgm:cxn modelId="{7DF09C21-E007-4B86-977A-3F09C9648D9F}" type="presParOf" srcId="{8E8C26D2-8D86-42CC-8B48-2CB5785B9460}" destId="{D7B7D033-6DD1-41EB-B0D8-858A50611201}" srcOrd="1" destOrd="0" presId="urn:microsoft.com/office/officeart/2018/2/layout/IconVerticalSolidList"/>
    <dgm:cxn modelId="{23912161-48B0-4A28-BC0D-B2799C1125AC}" type="presParOf" srcId="{8E8C26D2-8D86-42CC-8B48-2CB5785B9460}" destId="{2BAA7BD8-8B82-46CF-8FA9-077F0916CB33}" srcOrd="2" destOrd="0" presId="urn:microsoft.com/office/officeart/2018/2/layout/IconVerticalSolidList"/>
    <dgm:cxn modelId="{01C42AC8-8D55-4FAF-84EF-67736DD4E18A}" type="presParOf" srcId="{2BAA7BD8-8B82-46CF-8FA9-077F0916CB33}" destId="{23AAC1B9-A9BE-4384-909C-3877EAE83AC3}" srcOrd="0" destOrd="0" presId="urn:microsoft.com/office/officeart/2018/2/layout/IconVerticalSolidList"/>
    <dgm:cxn modelId="{C4580649-54F0-4DE5-A6DA-61D438566AFC}" type="presParOf" srcId="{2BAA7BD8-8B82-46CF-8FA9-077F0916CB33}" destId="{1ADF0AAD-29F3-4D07-BC2F-9B6230263585}" srcOrd="1" destOrd="0" presId="urn:microsoft.com/office/officeart/2018/2/layout/IconVerticalSolidList"/>
    <dgm:cxn modelId="{A76A297A-78BD-4F75-BD0C-CB0E6B538E9D}" type="presParOf" srcId="{2BAA7BD8-8B82-46CF-8FA9-077F0916CB33}" destId="{0E7B69B4-6585-45C5-B5AE-844001F6EC9F}" srcOrd="2" destOrd="0" presId="urn:microsoft.com/office/officeart/2018/2/layout/IconVerticalSolidList"/>
    <dgm:cxn modelId="{F7486D1A-B28C-4071-83EC-8B76718775E9}" type="presParOf" srcId="{2BAA7BD8-8B82-46CF-8FA9-077F0916CB33}" destId="{40FED005-839C-4F70-B8DF-2F09A764E6AA}" srcOrd="3" destOrd="0" presId="urn:microsoft.com/office/officeart/2018/2/layout/IconVerticalSolidList"/>
    <dgm:cxn modelId="{DBCA0D0C-E444-4A79-9E8E-76F9297F014F}" type="presParOf" srcId="{8E8C26D2-8D86-42CC-8B48-2CB5785B9460}" destId="{4DB90381-4890-45D6-8370-215979B0BC09}" srcOrd="3" destOrd="0" presId="urn:microsoft.com/office/officeart/2018/2/layout/IconVerticalSolidList"/>
    <dgm:cxn modelId="{E4A28033-4C3B-43BD-AC25-3F15C15B3332}" type="presParOf" srcId="{8E8C26D2-8D86-42CC-8B48-2CB5785B9460}" destId="{8C37B9C1-CBBE-4E88-A3DD-C276A2328C3A}" srcOrd="4" destOrd="0" presId="urn:microsoft.com/office/officeart/2018/2/layout/IconVerticalSolidList"/>
    <dgm:cxn modelId="{47189EC4-2DD1-4D98-85D9-A3B161493814}" type="presParOf" srcId="{8C37B9C1-CBBE-4E88-A3DD-C276A2328C3A}" destId="{15E94348-7AB4-4108-8DAB-45D682227A3D}" srcOrd="0" destOrd="0" presId="urn:microsoft.com/office/officeart/2018/2/layout/IconVerticalSolidList"/>
    <dgm:cxn modelId="{362BC573-186C-4E7B-8770-4FC3D548E249}" type="presParOf" srcId="{8C37B9C1-CBBE-4E88-A3DD-C276A2328C3A}" destId="{E8160E97-FD67-44E1-849D-123F7ACCAF1E}" srcOrd="1" destOrd="0" presId="urn:microsoft.com/office/officeart/2018/2/layout/IconVerticalSolidList"/>
    <dgm:cxn modelId="{132C2187-D54B-40D8-9FD9-AFED9795E68D}" type="presParOf" srcId="{8C37B9C1-CBBE-4E88-A3DD-C276A2328C3A}" destId="{A743BC1F-8264-4D31-A332-EF4AEEC1D836}" srcOrd="2" destOrd="0" presId="urn:microsoft.com/office/officeart/2018/2/layout/IconVerticalSolidList"/>
    <dgm:cxn modelId="{2677855E-D5B0-47F4-92BF-A72AA2286A91}" type="presParOf" srcId="{8C37B9C1-CBBE-4E88-A3DD-C276A2328C3A}" destId="{57E57070-A68E-4488-BE66-3493EF1627E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5C0FB1-A264-49DB-8BF2-0148AA8708E2}">
      <dsp:nvSpPr>
        <dsp:cNvPr id="0" name=""/>
        <dsp:cNvSpPr/>
      </dsp:nvSpPr>
      <dsp:spPr>
        <a:xfrm>
          <a:off x="258082" y="666265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D61E44-5835-4CAB-B945-E8183D82BF7B}">
      <dsp:nvSpPr>
        <dsp:cNvPr id="0" name=""/>
        <dsp:cNvSpPr/>
      </dsp:nvSpPr>
      <dsp:spPr>
        <a:xfrm>
          <a:off x="543582" y="951765"/>
          <a:ext cx="788525" cy="7885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5C8510-68A9-4817-89F7-D84DA7FC36CE}">
      <dsp:nvSpPr>
        <dsp:cNvPr id="0" name=""/>
        <dsp:cNvSpPr/>
      </dsp:nvSpPr>
      <dsp:spPr>
        <a:xfrm>
          <a:off x="1908935" y="666265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/>
              <a:cs typeface="Arial"/>
            </a:rPr>
            <a:t>The proposed study aims to determine whether students with</a:t>
          </a:r>
          <a:r>
            <a:rPr lang="en-GB" sz="1300" b="1" kern="1200" dirty="0">
              <a:latin typeface="Arial"/>
              <a:cs typeface="Arial"/>
            </a:rPr>
            <a:t> lower socio-economic backgrounds </a:t>
          </a:r>
          <a:r>
            <a:rPr lang="en-GB" sz="1300" kern="1200" dirty="0">
              <a:latin typeface="Arial"/>
              <a:cs typeface="Arial"/>
            </a:rPr>
            <a:t>face greater </a:t>
          </a:r>
          <a:r>
            <a:rPr lang="en-GB" sz="1300" b="1" kern="1200" dirty="0">
              <a:latin typeface="Arial"/>
              <a:cs typeface="Arial"/>
            </a:rPr>
            <a:t>barriers to access physical activity </a:t>
          </a:r>
          <a:r>
            <a:rPr lang="en-GB" sz="1300" kern="1200" dirty="0">
              <a:latin typeface="Arial"/>
              <a:cs typeface="Arial"/>
            </a:rPr>
            <a:t>within a public university, compared to those with a higher socio-economic background</a:t>
          </a:r>
          <a:endParaRPr lang="en-US" sz="1300" kern="1200" dirty="0">
            <a:latin typeface="Arial"/>
            <a:cs typeface="Arial"/>
          </a:endParaRPr>
        </a:p>
      </dsp:txBody>
      <dsp:txXfrm>
        <a:off x="1908935" y="666265"/>
        <a:ext cx="3204597" cy="1359526"/>
      </dsp:txXfrm>
    </dsp:sp>
    <dsp:sp modelId="{B4A354DA-85C0-4D50-BFB4-E0E4E6F09084}">
      <dsp:nvSpPr>
        <dsp:cNvPr id="0" name=""/>
        <dsp:cNvSpPr/>
      </dsp:nvSpPr>
      <dsp:spPr>
        <a:xfrm>
          <a:off x="5671910" y="666265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8E55E0-9DC0-413B-880A-C3923DDF52C4}">
      <dsp:nvSpPr>
        <dsp:cNvPr id="0" name=""/>
        <dsp:cNvSpPr/>
      </dsp:nvSpPr>
      <dsp:spPr>
        <a:xfrm>
          <a:off x="5957410" y="951765"/>
          <a:ext cx="788525" cy="7885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6E69A-BD05-4290-A421-A43DA10586EB}">
      <dsp:nvSpPr>
        <dsp:cNvPr id="0" name=""/>
        <dsp:cNvSpPr/>
      </dsp:nvSpPr>
      <dsp:spPr>
        <a:xfrm>
          <a:off x="7322763" y="666265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rial"/>
              <a:cs typeface="Arial"/>
            </a:rPr>
            <a:t>Studies have been conducted assessing</a:t>
          </a:r>
          <a:r>
            <a:rPr lang="en-GB" sz="1300" b="1" kern="1200" dirty="0">
              <a:latin typeface="Arial"/>
              <a:cs typeface="Arial"/>
            </a:rPr>
            <a:t> similar hypotheses</a:t>
          </a:r>
          <a:r>
            <a:rPr lang="en-GB" sz="1300" kern="1200" dirty="0">
              <a:latin typeface="Arial"/>
              <a:cs typeface="Arial"/>
            </a:rPr>
            <a:t>, e.g. Quadros et al., (2009) and students level of physical activity based on sociodemographic variables in Brazil. The study determined </a:t>
          </a:r>
          <a:r>
            <a:rPr lang="en-GB" sz="1300" b="0" kern="1200" dirty="0">
              <a:solidFill>
                <a:srgbClr val="403D39"/>
              </a:solidFill>
              <a:latin typeface="Arial"/>
              <a:cs typeface="Arial"/>
            </a:rPr>
            <a:t>factors included a lack of motivation and time, aswell as available social </a:t>
          </a:r>
          <a:r>
            <a:rPr lang="en-GB" sz="1300" b="0" kern="1200" dirty="0">
              <a:latin typeface="Arial"/>
              <a:cs typeface="Arial"/>
            </a:rPr>
            <a:t>support</a:t>
          </a:r>
          <a:endParaRPr lang="en-GB" sz="1300" b="1" kern="1200" dirty="0">
            <a:latin typeface="Arial"/>
            <a:cs typeface="Arial"/>
          </a:endParaRPr>
        </a:p>
      </dsp:txBody>
      <dsp:txXfrm>
        <a:off x="7322763" y="666265"/>
        <a:ext cx="3204597" cy="1359526"/>
      </dsp:txXfrm>
    </dsp:sp>
    <dsp:sp modelId="{273A2C55-7BC3-4F44-BDC9-342F94FBC2BF}">
      <dsp:nvSpPr>
        <dsp:cNvPr id="0" name=""/>
        <dsp:cNvSpPr/>
      </dsp:nvSpPr>
      <dsp:spPr>
        <a:xfrm>
          <a:off x="258082" y="2855633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0D9E4E-4EDB-4F2E-AEFA-D7B5BCC3F23B}">
      <dsp:nvSpPr>
        <dsp:cNvPr id="0" name=""/>
        <dsp:cNvSpPr/>
      </dsp:nvSpPr>
      <dsp:spPr>
        <a:xfrm>
          <a:off x="543582" y="3141134"/>
          <a:ext cx="788525" cy="7885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CCE4D0-A09F-421F-B430-D6EE8190E88E}">
      <dsp:nvSpPr>
        <dsp:cNvPr id="0" name=""/>
        <dsp:cNvSpPr/>
      </dsp:nvSpPr>
      <dsp:spPr>
        <a:xfrm>
          <a:off x="1908935" y="2855633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>
              <a:latin typeface="Arial"/>
              <a:cs typeface="Arial"/>
            </a:rPr>
            <a:t>Theoretical Framework</a:t>
          </a:r>
          <a:r>
            <a:rPr lang="en-GB" sz="1300" kern="1200" dirty="0">
              <a:latin typeface="Arial"/>
              <a:cs typeface="Arial"/>
            </a:rPr>
            <a:t>: People in lower socioeconomic groupings (SEGs) are  less likely to partake in physical activity</a:t>
          </a:r>
        </a:p>
      </dsp:txBody>
      <dsp:txXfrm>
        <a:off x="1908935" y="2855633"/>
        <a:ext cx="3204597" cy="1359526"/>
      </dsp:txXfrm>
    </dsp:sp>
    <dsp:sp modelId="{305C79CB-371C-432B-A2A3-FA6B19E11C27}">
      <dsp:nvSpPr>
        <dsp:cNvPr id="0" name=""/>
        <dsp:cNvSpPr/>
      </dsp:nvSpPr>
      <dsp:spPr>
        <a:xfrm>
          <a:off x="5671910" y="2855633"/>
          <a:ext cx="1359526" cy="135952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6EE254-FBB7-4AEC-9D11-073AD5FF1976}">
      <dsp:nvSpPr>
        <dsp:cNvPr id="0" name=""/>
        <dsp:cNvSpPr/>
      </dsp:nvSpPr>
      <dsp:spPr>
        <a:xfrm>
          <a:off x="5957410" y="3141134"/>
          <a:ext cx="788525" cy="7885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4BF79-8EDC-437E-819E-4454CEF3C8F7}">
      <dsp:nvSpPr>
        <dsp:cNvPr id="0" name=""/>
        <dsp:cNvSpPr/>
      </dsp:nvSpPr>
      <dsp:spPr>
        <a:xfrm>
          <a:off x="7322763" y="2855633"/>
          <a:ext cx="3204597" cy="13595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rgbClr val="000000"/>
              </a:solidFill>
              <a:latin typeface="Arial"/>
              <a:cs typeface="Calibri"/>
            </a:rPr>
            <a:t> </a:t>
          </a:r>
          <a:r>
            <a:rPr lang="en-GB" sz="1300" b="1" kern="1200" dirty="0">
              <a:solidFill>
                <a:srgbClr val="000000"/>
              </a:solidFill>
              <a:latin typeface="Arial"/>
              <a:cs typeface="Calibri"/>
            </a:rPr>
            <a:t>Studies in the UK (</a:t>
          </a:r>
          <a:r>
            <a:rPr lang="en-GB" sz="1300" kern="1200" dirty="0">
              <a:solidFill>
                <a:srgbClr val="000000"/>
              </a:solidFill>
              <a:latin typeface="Arial"/>
              <a:cs typeface="Calibri"/>
            </a:rPr>
            <a:t>Griffiths, Moore and Brunton, 2020) focused on adolescent population and their related exercise habits  as a whole and not taken into consideration</a:t>
          </a:r>
          <a:r>
            <a:rPr lang="en-GB" sz="1300" b="1" kern="1200" dirty="0">
              <a:solidFill>
                <a:srgbClr val="000000"/>
              </a:solidFill>
              <a:latin typeface="Arial"/>
              <a:cs typeface="Calibri"/>
            </a:rPr>
            <a:t> university study as a</a:t>
          </a:r>
          <a:r>
            <a:rPr lang="en-GB" sz="1300" b="1" kern="1200" dirty="0">
              <a:latin typeface="Arial"/>
              <a:cs typeface="Calibri"/>
            </a:rPr>
            <a:t> dependant variable</a:t>
          </a:r>
          <a:endParaRPr lang="en-GB" sz="1300" b="1" kern="1200" dirty="0">
            <a:latin typeface="Arial"/>
          </a:endParaRPr>
        </a:p>
      </dsp:txBody>
      <dsp:txXfrm>
        <a:off x="7322763" y="2855633"/>
        <a:ext cx="3204597" cy="13595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0CA1A5-9688-4492-AAC9-A7B241915243}">
      <dsp:nvSpPr>
        <dsp:cNvPr id="0" name=""/>
        <dsp:cNvSpPr/>
      </dsp:nvSpPr>
      <dsp:spPr>
        <a:xfrm>
          <a:off x="0" y="673"/>
          <a:ext cx="6364224" cy="15749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AA0B9-144B-4AED-895E-2FA5AC8104EA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A7BC5B-FA37-442F-AD74-DD696ECD882F}">
      <dsp:nvSpPr>
        <dsp:cNvPr id="0" name=""/>
        <dsp:cNvSpPr/>
      </dsp:nvSpPr>
      <dsp:spPr>
        <a:xfrm>
          <a:off x="1819120" y="673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Descriptive Case Study</a:t>
          </a:r>
          <a:r>
            <a:rPr lang="en-GB" sz="1700" b="1" kern="1200" dirty="0">
              <a:latin typeface="Calibri Light" panose="020F0302020204030204"/>
            </a:rPr>
            <a:t> detailed propositions are scrutinised</a:t>
          </a:r>
          <a:r>
            <a:rPr lang="en-GB" sz="1700" kern="1200" dirty="0">
              <a:latin typeface="Calibri Light" panose="020F0302020204030204"/>
            </a:rPr>
            <a:t> </a:t>
          </a:r>
          <a:r>
            <a:rPr lang="en-GB" sz="1700" kern="1200" dirty="0"/>
            <a:t>(Mills, </a:t>
          </a:r>
          <a:r>
            <a:rPr lang="en-GB" sz="1700" kern="1200" dirty="0" err="1"/>
            <a:t>Durepos</a:t>
          </a:r>
          <a:r>
            <a:rPr lang="en-GB" sz="1700" kern="1200" dirty="0"/>
            <a:t> and Wiebe, 2010)</a:t>
          </a:r>
          <a:endParaRPr lang="en-US" sz="1700" kern="1200" dirty="0"/>
        </a:p>
      </dsp:txBody>
      <dsp:txXfrm>
        <a:off x="1819120" y="673"/>
        <a:ext cx="4545103" cy="1574995"/>
      </dsp:txXfrm>
    </dsp:sp>
    <dsp:sp modelId="{23AAC1B9-A9BE-4384-909C-3877EAE83AC3}">
      <dsp:nvSpPr>
        <dsp:cNvPr id="0" name=""/>
        <dsp:cNvSpPr/>
      </dsp:nvSpPr>
      <dsp:spPr>
        <a:xfrm>
          <a:off x="0" y="1969418"/>
          <a:ext cx="6364224" cy="1574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F0AAD-29F3-4D07-BC2F-9B6230263585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ED005-839C-4F70-B8DF-2F09A764E6AA}">
      <dsp:nvSpPr>
        <dsp:cNvPr id="0" name=""/>
        <dsp:cNvSpPr/>
      </dsp:nvSpPr>
      <dsp:spPr>
        <a:xfrm>
          <a:off x="1819120" y="1969418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/>
            <a:t>Deductive Research Approach</a:t>
          </a:r>
          <a:r>
            <a:rPr lang="en-GB" sz="1700" kern="1200" dirty="0"/>
            <a:t>: Testing or confirming hypothesis (University of Warwick, 2014)</a:t>
          </a:r>
          <a:endParaRPr lang="en-US" sz="1700" kern="1200" dirty="0"/>
        </a:p>
      </dsp:txBody>
      <dsp:txXfrm>
        <a:off x="1819120" y="1969418"/>
        <a:ext cx="4545103" cy="1574995"/>
      </dsp:txXfrm>
    </dsp:sp>
    <dsp:sp modelId="{15E94348-7AB4-4108-8DAB-45D682227A3D}">
      <dsp:nvSpPr>
        <dsp:cNvPr id="0" name=""/>
        <dsp:cNvSpPr/>
      </dsp:nvSpPr>
      <dsp:spPr>
        <a:xfrm>
          <a:off x="0" y="3938162"/>
          <a:ext cx="6364224" cy="15749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160E97-FD67-44E1-849D-123F7ACCAF1E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57070-A68E-4488-BE66-3493EF1627E0}">
      <dsp:nvSpPr>
        <dsp:cNvPr id="0" name=""/>
        <dsp:cNvSpPr/>
      </dsp:nvSpPr>
      <dsp:spPr>
        <a:xfrm>
          <a:off x="1819120" y="3938162"/>
          <a:ext cx="4545103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The focus interviews will take an </a:t>
          </a:r>
          <a:r>
            <a:rPr lang="en-GB" sz="1700" b="1" kern="1200" dirty="0"/>
            <a:t>Interpretative approach</a:t>
          </a:r>
          <a:r>
            <a:rPr lang="en-GB" sz="1700" b="1" kern="1200" dirty="0">
              <a:latin typeface="Calibri Light" panose="020F0302020204030204"/>
            </a:rPr>
            <a:t>: Questioning and observation for a deep understanding</a:t>
          </a:r>
          <a:r>
            <a:rPr lang="en-GB" sz="1700" kern="1200" dirty="0"/>
            <a:t> (University of Nottingham, 2023)</a:t>
          </a:r>
          <a:endParaRPr lang="en-US" sz="1700" kern="1200" dirty="0"/>
        </a:p>
      </dsp:txBody>
      <dsp:txXfrm>
        <a:off x="1819120" y="3938162"/>
        <a:ext cx="4545103" cy="15749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8F4A8-6C2C-42F0-8B20-66D5E2F5E15F}" type="datetimeFigureOut">
              <a:t>6/21/2023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12AE68-5217-4AA2-9853-B8C2CDEB61F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3040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Explain theories that have already being determined. Use most relevant ones to develop my theoretical framework. Read different credible sources to determine this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540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People who are first generation to attend university, mature students, women with children, BAME community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538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Descriptive - </a:t>
            </a:r>
            <a:r>
              <a:rPr lang="en-US" dirty="0"/>
              <a:t>A descriptive case study is one that is focused and detailed, in which propositions and questions about a phenomenon are carefully scrutinized and articulated at the outset.</a:t>
            </a:r>
          </a:p>
          <a:p>
            <a:r>
              <a:rPr lang="en-US" dirty="0">
                <a:ea typeface="Calibri"/>
                <a:cs typeface="Calibri"/>
              </a:rPr>
              <a:t>Deductive - </a:t>
            </a:r>
            <a:r>
              <a:rPr lang="en-US" dirty="0"/>
              <a:t>type of research in which the researcher starts with a theory, hypothesis, or generalization and then tests it through observations and data collection</a:t>
            </a:r>
          </a:p>
          <a:p>
            <a:r>
              <a:rPr lang="en-US" dirty="0"/>
              <a:t>Interpretative - rely on questioning and observation in order to discover or generate a rich and deep understanding of the phenomenon being investigated.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625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Probability sampling: Systematic sampling: population listed in alphabetical number, choose number and select every 10th person, to get 10 people to sample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5582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summative content analysis: involves counting and comparisons, usually of keywords or content, followed by the interpretation of the underlying context</a:t>
            </a:r>
          </a:p>
          <a:p>
            <a:r>
              <a:rPr lang="en-US" dirty="0">
                <a:ea typeface="Calibri"/>
                <a:cs typeface="Calibri"/>
              </a:rPr>
              <a:t>Categorical score - </a:t>
            </a:r>
            <a:r>
              <a:rPr lang="en-US" dirty="0"/>
              <a:t> a type of data that can be stored into groups or categories with the aid of names or labels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12AE68-5217-4AA2-9853-B8C2CDEB61F6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22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ysio-pedia.com/images/c/c7/Quidelines_for_interpreting_the_IPAQ.pdf" TargetMode="External"/><Relationship Id="rId7" Type="http://schemas.openxmlformats.org/officeDocument/2006/relationships/hyperlink" Target="https://www.scribbr.co.uk/research-methods/sampling/" TargetMode="External"/><Relationship Id="rId2" Type="http://schemas.openxmlformats.org/officeDocument/2006/relationships/hyperlink" Target="https://www.gov.uk/guidance/mixed-methods-study#:~:text=Benefits%20include%3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liverpool.ac.uk/2022/05/20/free-access-to-the-sports-centre-23-may-1-june/" TargetMode="External"/><Relationship Id="rId5" Type="http://schemas.openxmlformats.org/officeDocument/2006/relationships/hyperlink" Target="https://www.jrf.org.uk/report/philosophical-review-poverty" TargetMode="External"/><Relationship Id="rId4" Type="http://schemas.openxmlformats.org/officeDocument/2006/relationships/hyperlink" Target="https://www.ncbi.nlm.nih.gov/pmc/articles/PMC4453117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sk.sagepub.com/reference/casestudy/n108.xml#:~:text=A%20descriptive%20case%20study%20is" TargetMode="External"/><Relationship Id="rId7" Type="http://schemas.openxmlformats.org/officeDocument/2006/relationships/hyperlink" Target="https://warwick.ac.uk/fac/soc/ces/research/current/socialtheory/maps/when/" TargetMode="External"/><Relationship Id="rId2" Type="http://schemas.openxmlformats.org/officeDocument/2006/relationships/hyperlink" Target="https://www.cambridge.org/core/books/abs/public-health-ethics/public-health-research-ethics/8A520562F0499E5C17A78826CAB5107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ottingham.ac.uk/helmopen/rlos/research-evidence-based-practice/designing-research/types-of-study/understanding-pragmatic-research/section02.html#:~:text=Interpretive%20approaches%20rely%20on%20questioning" TargetMode="External"/><Relationship Id="rId5" Type="http://schemas.openxmlformats.org/officeDocument/2006/relationships/hyperlink" Target="https://ukc-word-edit.officeapps.live.com/we/www.nottingham.ac.uk" TargetMode="External"/><Relationship Id="rId4" Type="http://schemas.openxmlformats.org/officeDocument/2006/relationships/hyperlink" Target="https://www.officeforstudents.org.uk/advice-and-guidance/promoting-equal-opportunities/addressing-barriers-to-student-success-program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9" name="Freeform: Shape 38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277029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900" b="1">
                <a:latin typeface="Arial"/>
                <a:cs typeface="Arial"/>
              </a:rPr>
              <a:t>MSc Public Health and Social Care in Practice </a:t>
            </a:r>
            <a:br>
              <a:rPr lang="en-US" sz="2900" b="1">
                <a:latin typeface="Arial"/>
                <a:cs typeface="Arial"/>
              </a:rPr>
            </a:br>
            <a:r>
              <a:rPr lang="en-US" sz="2900" b="1">
                <a:latin typeface="Arial"/>
                <a:ea typeface="+mj-lt"/>
                <a:cs typeface="+mj-lt"/>
              </a:rPr>
              <a:t>Practice-Based Research</a:t>
            </a:r>
            <a:endParaRPr lang="en-GB" sz="2900">
              <a:latin typeface="Arial"/>
              <a:ea typeface="+mj-lt"/>
              <a:cs typeface="+mj-lt"/>
            </a:endParaRPr>
          </a:p>
          <a:p>
            <a:r>
              <a:rPr lang="en-US" sz="2900">
                <a:latin typeface="Arial"/>
                <a:ea typeface="+mj-lt"/>
                <a:cs typeface="+mj-lt"/>
              </a:rPr>
              <a:t>LCHS7001</a:t>
            </a:r>
            <a:br>
              <a:rPr lang="en-US" sz="2900">
                <a:latin typeface="Arial"/>
                <a:ea typeface="+mj-lt"/>
                <a:cs typeface="+mj-lt"/>
              </a:rPr>
            </a:br>
            <a:br>
              <a:rPr lang="en-US" sz="2900">
                <a:latin typeface="Arial"/>
                <a:ea typeface="+mj-lt"/>
                <a:cs typeface="+mj-lt"/>
              </a:rPr>
            </a:br>
            <a:r>
              <a:rPr lang="en-US" sz="2900">
                <a:latin typeface="Arial"/>
                <a:ea typeface="+mj-lt"/>
                <a:cs typeface="+mj-lt"/>
              </a:rPr>
              <a:t>Parese Ahmed</a:t>
            </a:r>
            <a:br>
              <a:rPr lang="en-US" sz="2900">
                <a:latin typeface="Arial"/>
                <a:ea typeface="+mj-lt"/>
                <a:cs typeface="+mj-lt"/>
              </a:rPr>
            </a:br>
            <a:r>
              <a:rPr lang="en-US" sz="2900">
                <a:latin typeface="Arial"/>
                <a:ea typeface="+mj-lt"/>
                <a:cs typeface="+mj-lt"/>
              </a:rPr>
              <a:t>Lecturer: Ogochukwu Agunenye</a:t>
            </a:r>
          </a:p>
          <a:p>
            <a:endParaRPr lang="en-GB" sz="2900">
              <a:latin typeface="Arial"/>
              <a:ea typeface="Calibri Light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0050" y="4528426"/>
            <a:ext cx="8258176" cy="63182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b="1" dirty="0">
                <a:latin typeface="Arial"/>
                <a:ea typeface="+mn-lt"/>
                <a:cs typeface="+mn-lt"/>
              </a:rPr>
              <a:t>Assignment component 1:</a:t>
            </a:r>
            <a:r>
              <a:rPr lang="en-GB" dirty="0">
                <a:latin typeface="Arial"/>
                <a:ea typeface="+mn-lt"/>
                <a:cs typeface="+mn-lt"/>
              </a:rPr>
              <a:t> </a:t>
            </a:r>
            <a:r>
              <a:rPr lang="en-GB" b="1" dirty="0">
                <a:latin typeface="Arial"/>
                <a:ea typeface="+mn-lt"/>
                <a:cs typeface="+mn-lt"/>
              </a:rPr>
              <a:t>Individual Presentation-Research Proposal</a:t>
            </a:r>
            <a:endParaRPr lang="en-GB" dirty="0">
              <a:latin typeface="Arial"/>
              <a:ea typeface="Calibri"/>
              <a:cs typeface="Calibri"/>
            </a:endParaRPr>
          </a:p>
          <a:p>
            <a:endParaRPr lang="en-GB" sz="1800">
              <a:latin typeface="Arial"/>
              <a:ea typeface="Calibri"/>
              <a:cs typeface="Calibri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8C10D51C-0F6B-8DF0-D814-BDFE9CB619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020" y="5851293"/>
            <a:ext cx="2243959" cy="739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C905F71-4E41-0781-DC27-EBA418423D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b="154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470725-E599-32EB-C607-5EF787086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  <a:latin typeface="Arial"/>
                <a:cs typeface="Arial"/>
              </a:rPr>
              <a:t>Topic - Prevalence of Physical Activity Among Students in a Public University</a:t>
            </a:r>
            <a:endParaRPr lang="en-US" sz="3600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068C86-DADC-A5FF-6830-57E6973657FB}"/>
              </a:ext>
            </a:extLst>
          </p:cNvPr>
          <p:cNvSpPr txBox="1"/>
          <p:nvPr/>
        </p:nvSpPr>
        <p:spPr>
          <a:xfrm>
            <a:off x="10595020" y="6484513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(Mallaber, 2022)</a:t>
            </a:r>
          </a:p>
        </p:txBody>
      </p:sp>
    </p:spTree>
    <p:extLst>
      <p:ext uri="{BB962C8B-B14F-4D97-AF65-F5344CB8AC3E}">
        <p14:creationId xmlns:p14="http://schemas.microsoft.com/office/powerpoint/2010/main" val="1764688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6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C203B-4F8E-593D-F726-8DDEFFDA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/>
                <a:cs typeface="Calibri"/>
              </a:rPr>
              <a:t>Introduction and Literature Based Background to the Study</a:t>
            </a:r>
            <a:endParaRPr lang="en-US" sz="4000" dirty="0">
              <a:latin typeface="Arial"/>
              <a:cs typeface="Calibri Light" panose="020F0302020204030204"/>
            </a:endParaRPr>
          </a:p>
        </p:txBody>
      </p:sp>
      <p:sp>
        <p:nvSpPr>
          <p:cNvPr id="37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DFFDF554-B38F-01BB-0384-12A659A392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8147919"/>
              </p:ext>
            </p:extLst>
          </p:nvPr>
        </p:nvGraphicFramePr>
        <p:xfrm>
          <a:off x="802970" y="1922500"/>
          <a:ext cx="10785444" cy="488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1" name="Graphic 131" descr="Scientific Thought outline">
            <a:extLst>
              <a:ext uri="{FF2B5EF4-FFF2-40B4-BE49-F238E27FC236}">
                <a16:creationId xmlns:a16="http://schemas.microsoft.com/office/drawing/2014/main" id="{AB018BB9-CDF6-E56B-EBB9-34158B032AD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414183" y="5168152"/>
            <a:ext cx="667871" cy="656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550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0C203B-4F8E-593D-F726-8DDEFFDA4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Rationale for the Study</a:t>
            </a:r>
            <a:endParaRPr lang="en-GB" sz="4000" dirty="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363E9-4D34-B007-0E6A-BC1ABDC75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dirty="0">
              <a:latin typeface="Arial"/>
              <a:cs typeface="Calibri"/>
            </a:endParaRPr>
          </a:p>
          <a:p>
            <a:r>
              <a:rPr lang="en-GB" sz="1800" b="1" dirty="0">
                <a:latin typeface="Arial"/>
                <a:ea typeface="+mn-lt"/>
                <a:cs typeface="+mn-lt"/>
              </a:rPr>
              <a:t>Testing Philosophical Principle - </a:t>
            </a:r>
            <a:r>
              <a:rPr lang="en-GB" sz="1800" dirty="0">
                <a:latin typeface="Arial"/>
                <a:ea typeface="+mn-lt"/>
                <a:cs typeface="+mn-lt"/>
              </a:rPr>
              <a:t>Philosophers like Amartya Sen and Martha Nussbaum state that poverty should be characterised as 'capability deprivation' instead of 'low income'</a:t>
            </a:r>
            <a:r>
              <a:rPr lang="en-GB" sz="1800" dirty="0">
                <a:solidFill>
                  <a:srgbClr val="494848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sz="1800" dirty="0">
                <a:latin typeface="Arial"/>
                <a:ea typeface="+mn-lt"/>
                <a:cs typeface="+mn-lt"/>
              </a:rPr>
              <a:t>(Joseph Rowntree Foundation, 2015)</a:t>
            </a:r>
          </a:p>
          <a:p>
            <a:r>
              <a:rPr lang="en-GB" sz="1800" dirty="0">
                <a:latin typeface="Arial"/>
                <a:ea typeface="+mn-lt"/>
                <a:cs typeface="+mn-lt"/>
              </a:rPr>
              <a:t>Students involved in 'capability deprivation' could be </a:t>
            </a:r>
            <a:r>
              <a:rPr lang="en-US" sz="1800" dirty="0">
                <a:latin typeface="Arial"/>
                <a:ea typeface="+mn-lt"/>
                <a:cs typeface="+mn-lt"/>
              </a:rPr>
              <a:t>first generation to attend university, mature students, women with children, BAME community</a:t>
            </a:r>
            <a:endParaRPr lang="en-GB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Study across 23 high, medium and low-income countries concluded that</a:t>
            </a:r>
            <a:r>
              <a:rPr lang="en-GB" sz="1800" b="1" dirty="0">
                <a:latin typeface="Arial"/>
                <a:ea typeface="+mn-lt"/>
                <a:cs typeface="+mn-lt"/>
              </a:rPr>
              <a:t> four students out of every ten are physically inactive</a:t>
            </a:r>
            <a:r>
              <a:rPr lang="en-GB" sz="1800" dirty="0">
                <a:latin typeface="Arial"/>
                <a:ea typeface="+mn-lt"/>
                <a:cs typeface="+mn-lt"/>
              </a:rPr>
              <a:t> (</a:t>
            </a:r>
            <a:r>
              <a:rPr lang="en-GB" sz="1800" err="1">
                <a:latin typeface="Arial"/>
                <a:ea typeface="+mn-lt"/>
                <a:cs typeface="+mn-lt"/>
              </a:rPr>
              <a:t>Pengpid</a:t>
            </a:r>
            <a:r>
              <a:rPr lang="en-GB" sz="1800" dirty="0">
                <a:latin typeface="Arial"/>
                <a:ea typeface="+mn-lt"/>
                <a:cs typeface="+mn-lt"/>
              </a:rPr>
              <a:t> et al., 2015)</a:t>
            </a:r>
          </a:p>
          <a:p>
            <a:r>
              <a:rPr lang="en-GB" sz="1800" dirty="0">
                <a:latin typeface="Arial"/>
                <a:ea typeface="+mn-lt"/>
                <a:cs typeface="+mn-lt"/>
              </a:rPr>
              <a:t>Physical activity </a:t>
            </a:r>
            <a:r>
              <a:rPr lang="en-GB" sz="1800" dirty="0">
                <a:latin typeface="Arial"/>
                <a:ea typeface="+mn-lt"/>
                <a:cs typeface="Arial"/>
              </a:rPr>
              <a:t>is integral to</a:t>
            </a:r>
            <a:r>
              <a:rPr lang="en-GB" sz="1800" b="1" dirty="0">
                <a:latin typeface="Arial"/>
                <a:ea typeface="+mn-lt"/>
                <a:cs typeface="Arial"/>
              </a:rPr>
              <a:t> health, thinking abilities, QOL, and self-efficacy </a:t>
            </a:r>
            <a:r>
              <a:rPr lang="en-GB" sz="1800" dirty="0">
                <a:latin typeface="Arial"/>
                <a:ea typeface="+mn-lt"/>
                <a:cs typeface="Arial"/>
              </a:rPr>
              <a:t>both now and in later life </a:t>
            </a:r>
            <a:r>
              <a:rPr lang="en-GB" sz="1800" dirty="0">
                <a:latin typeface="Arial"/>
                <a:ea typeface="+mn-lt"/>
                <a:cs typeface="+mn-lt"/>
              </a:rPr>
              <a:t> (WHO, 2022)</a:t>
            </a:r>
            <a:endParaRPr lang="en-GB" sz="180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Providing </a:t>
            </a:r>
            <a:r>
              <a:rPr lang="en-GB" sz="1800" b="1" dirty="0">
                <a:latin typeface="Arial"/>
                <a:ea typeface="+mn-lt"/>
                <a:cs typeface="+mn-lt"/>
              </a:rPr>
              <a:t>equity and equal opportunities</a:t>
            </a:r>
            <a:r>
              <a:rPr lang="en-GB" sz="1800" dirty="0">
                <a:latin typeface="Arial"/>
                <a:ea typeface="+mn-lt"/>
                <a:cs typeface="+mn-lt"/>
              </a:rPr>
              <a:t> for all students regardless of background and </a:t>
            </a:r>
            <a:r>
              <a:rPr lang="en-GB" sz="1800" dirty="0">
                <a:solidFill>
                  <a:srgbClr val="000000"/>
                </a:solidFill>
                <a:latin typeface="Arial"/>
                <a:ea typeface="+mn-lt"/>
                <a:cs typeface="+mn-lt"/>
              </a:rPr>
              <a:t>a</a:t>
            </a:r>
            <a:r>
              <a:rPr lang="en-GB" sz="1800" dirty="0">
                <a:solidFill>
                  <a:srgbClr val="333333"/>
                </a:solidFill>
                <a:latin typeface="Arial"/>
                <a:ea typeface="+mn-lt"/>
                <a:cs typeface="+mn-lt"/>
              </a:rPr>
              <a:t>ddressing barriers to student success </a:t>
            </a:r>
            <a:r>
              <a:rPr lang="en-GB" sz="1800" dirty="0">
                <a:latin typeface="Arial"/>
                <a:ea typeface="+mn-lt"/>
                <a:cs typeface="+mn-lt"/>
              </a:rPr>
              <a:t>(Office for Students, 2019)</a:t>
            </a:r>
            <a:endParaRPr lang="en-GB" sz="1800" dirty="0">
              <a:latin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45710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Research Question</a:t>
            </a:r>
            <a:endParaRPr lang="en-GB" sz="4000" dirty="0">
              <a:latin typeface="Arial"/>
              <a:cs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3329802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2200" b="1" i="1" dirty="0">
                <a:latin typeface="Arial"/>
                <a:cs typeface="Calibri"/>
              </a:rPr>
              <a:t>Are low Socio-Economic Determinants the key Barriers to Students Accessing Physical Activity within a Public University?</a:t>
            </a:r>
            <a:endParaRPr lang="en-US" sz="2200" b="1" dirty="0">
              <a:latin typeface="Arial"/>
              <a:cs typeface="Calibri" panose="020F0502020204030204"/>
            </a:endParaRPr>
          </a:p>
          <a:p>
            <a:pPr algn="ctr"/>
            <a:endParaRPr lang="en-GB" sz="2200">
              <a:highlight>
                <a:srgbClr val="FFFF00"/>
              </a:highlight>
              <a:latin typeface="Arial"/>
              <a:cs typeface="Calibri"/>
            </a:endParaRPr>
          </a:p>
          <a:p>
            <a:pPr marL="0" indent="0" algn="ctr">
              <a:buNone/>
            </a:pPr>
            <a:endParaRPr lang="en-GB" sz="2200">
              <a:cs typeface="Calibri"/>
            </a:endParaRPr>
          </a:p>
          <a:p>
            <a:pPr algn="ctr"/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64074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Aims and Objectives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 b="1" dirty="0">
                <a:latin typeface="Arial"/>
                <a:cs typeface="Calibri"/>
              </a:rPr>
              <a:t>Aim:</a:t>
            </a:r>
            <a:endParaRPr lang="en-US" sz="1700" b="1" dirty="0">
              <a:latin typeface="Arial"/>
              <a:cs typeface="Calibri"/>
            </a:endParaRPr>
          </a:p>
          <a:p>
            <a:r>
              <a:rPr lang="en-GB" sz="1700" dirty="0">
                <a:latin typeface="Arial"/>
                <a:cs typeface="Calibri"/>
              </a:rPr>
              <a:t>To determine whether a student with a lower socio-economic background has increased barriers to access physical education at a public university</a:t>
            </a:r>
            <a:endParaRPr lang="en-US" sz="1700" dirty="0">
              <a:latin typeface="Arial"/>
              <a:cs typeface="Calibri" panose="020F0502020204030204"/>
            </a:endParaRPr>
          </a:p>
          <a:p>
            <a:pPr marL="0" indent="0">
              <a:buNone/>
            </a:pPr>
            <a:endParaRPr lang="en-GB" sz="170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700" b="1" dirty="0">
                <a:latin typeface="Arial"/>
                <a:cs typeface="Calibri"/>
              </a:rPr>
              <a:t>Objectives:</a:t>
            </a:r>
            <a:r>
              <a:rPr lang="en-GB" sz="1700" dirty="0">
                <a:latin typeface="Arial"/>
                <a:cs typeface="Calibri"/>
              </a:rPr>
              <a:t> </a:t>
            </a:r>
          </a:p>
          <a:p>
            <a:r>
              <a:rPr lang="en-GB" sz="1700" dirty="0">
                <a:latin typeface="Arial"/>
                <a:ea typeface="+mn-lt"/>
                <a:cs typeface="+mn-lt"/>
              </a:rPr>
              <a:t>To collect data on the prevalence of physical activity among those students with a low socio-economic background in a public university</a:t>
            </a:r>
            <a:endParaRPr lang="en-GB" sz="1700">
              <a:latin typeface="Arial"/>
              <a:cs typeface="Calibri"/>
            </a:endParaRPr>
          </a:p>
          <a:p>
            <a:r>
              <a:rPr lang="en-GB" sz="1700" dirty="0">
                <a:latin typeface="Arial"/>
                <a:ea typeface="+mn-lt"/>
                <a:cs typeface="+mn-lt"/>
              </a:rPr>
              <a:t>To analyse the data to determine the key socio-economic barriers associated with students lack-of physical activity</a:t>
            </a:r>
          </a:p>
          <a:p>
            <a:endParaRPr lang="en-GB" sz="1700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53867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350C8-7B6D-538C-C960-E6965D8AA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Proposed Methodology</a:t>
            </a:r>
            <a:endParaRPr lang="en-GB" sz="4000" dirty="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82803-7BAE-9B09-D340-7F8E4AC211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2200" b="1" dirty="0">
              <a:latin typeface="Calibri"/>
              <a:ea typeface="+mn-lt"/>
              <a:cs typeface="+mn-lt"/>
            </a:endParaRPr>
          </a:p>
          <a:p>
            <a:r>
              <a:rPr lang="en-GB" sz="1800" b="1" dirty="0">
                <a:latin typeface="Arial"/>
                <a:cs typeface="Calibri"/>
              </a:rPr>
              <a:t>Mixed Method Study</a:t>
            </a:r>
            <a:r>
              <a:rPr lang="en-GB" sz="1800" dirty="0">
                <a:latin typeface="Arial"/>
                <a:cs typeface="Calibri"/>
              </a:rPr>
              <a:t> as </a:t>
            </a:r>
            <a:r>
              <a:rPr lang="en-GB" sz="1800" dirty="0">
                <a:latin typeface="Arial"/>
                <a:ea typeface="+mn-lt"/>
                <a:cs typeface="+mn-lt"/>
              </a:rPr>
              <a:t>techniques can compensate for the limits of each method, providing better evidence and greater confidence in your findings (GOV UK, 2020)</a:t>
            </a:r>
            <a:endParaRPr lang="en-GB" sz="1800" dirty="0">
              <a:latin typeface="Arial"/>
              <a:cs typeface="Calibri"/>
            </a:endParaRPr>
          </a:p>
          <a:p>
            <a:r>
              <a:rPr lang="en-GB" sz="1800" b="1" dirty="0">
                <a:latin typeface="Arial"/>
                <a:cs typeface="Calibri"/>
              </a:rPr>
              <a:t>Qualitative:</a:t>
            </a:r>
            <a:r>
              <a:rPr lang="en-GB" sz="1800" dirty="0">
                <a:latin typeface="Arial"/>
                <a:cs typeface="Calibri"/>
              </a:rPr>
              <a:t> Individual Focus Interviews not Focus Groups due to sharing of sensitive information</a:t>
            </a:r>
          </a:p>
          <a:p>
            <a:r>
              <a:rPr lang="en-GB" sz="1800" b="1" dirty="0">
                <a:latin typeface="Arial"/>
                <a:cs typeface="Calibri"/>
              </a:rPr>
              <a:t>Quantitative: </a:t>
            </a:r>
            <a:r>
              <a:rPr lang="en-GB" sz="1800" dirty="0">
                <a:latin typeface="Arial"/>
                <a:cs typeface="Calibri"/>
              </a:rPr>
              <a:t>Standardised Closed </a:t>
            </a:r>
            <a:r>
              <a:rPr lang="en-GB" sz="1800" dirty="0" err="1">
                <a:latin typeface="Arial"/>
                <a:cs typeface="Calibri"/>
              </a:rPr>
              <a:t>Questionaire</a:t>
            </a:r>
            <a:r>
              <a:rPr lang="en-GB" sz="1800" dirty="0">
                <a:latin typeface="Arial"/>
                <a:cs typeface="Calibri"/>
              </a:rPr>
              <a:t> for validity of research</a:t>
            </a:r>
          </a:p>
        </p:txBody>
      </p:sp>
    </p:spTree>
    <p:extLst>
      <p:ext uri="{BB962C8B-B14F-4D97-AF65-F5344CB8AC3E}">
        <p14:creationId xmlns:p14="http://schemas.microsoft.com/office/powerpoint/2010/main" val="4058843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531FEF3A-9897-5991-8F0C-2D93AF04F8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90" r="9085" b="-7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5A67C9-5B63-FE76-8299-E88C9B430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553" y="3091928"/>
            <a:ext cx="907856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/>
              <a:t>Research Design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251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9E9F2-9B6D-677A-17F3-18CF29247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Type of Study</a:t>
            </a:r>
            <a:endParaRPr lang="en-GB" sz="4000" dirty="0">
              <a:latin typeface="Arial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6A68797-166A-B9FB-114E-C5B0A53332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156790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73252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B9E9F2-9B6D-677A-17F3-18CF29247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Sample Strategy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0C275-5DD3-4D38-D8BB-608CA1704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200" i="1" u="sng" dirty="0">
                <a:latin typeface="Arial"/>
                <a:cs typeface="Calibri"/>
              </a:rPr>
              <a:t>Recruitment of Participants</a:t>
            </a:r>
            <a:endParaRPr lang="en-US" i="1" u="sng" dirty="0"/>
          </a:p>
          <a:p>
            <a:r>
              <a:rPr lang="en-GB" sz="2200" dirty="0">
                <a:latin typeface="Arial"/>
                <a:cs typeface="Calibri"/>
              </a:rPr>
              <a:t>Define </a:t>
            </a:r>
            <a:r>
              <a:rPr lang="en-GB" sz="2200" b="1" dirty="0">
                <a:latin typeface="Arial"/>
                <a:cs typeface="Calibri"/>
              </a:rPr>
              <a:t>target population</a:t>
            </a:r>
            <a:r>
              <a:rPr lang="en-GB" sz="2200" dirty="0">
                <a:latin typeface="Arial"/>
                <a:cs typeface="Calibri"/>
              </a:rPr>
              <a:t> for purpose and practicality of project </a:t>
            </a:r>
            <a:endParaRPr lang="en-GB" u="sng" dirty="0">
              <a:latin typeface="Calibri" panose="020F0502020204030204"/>
              <a:cs typeface="Calibri"/>
            </a:endParaRPr>
          </a:p>
          <a:p>
            <a:r>
              <a:rPr lang="en-GB" sz="2200" b="1" dirty="0">
                <a:latin typeface="Arial"/>
                <a:cs typeface="Calibri"/>
              </a:rPr>
              <a:t>Sampling Frame</a:t>
            </a:r>
            <a:r>
              <a:rPr lang="en-GB" sz="2200" dirty="0">
                <a:latin typeface="Arial"/>
                <a:cs typeface="Calibri"/>
              </a:rPr>
              <a:t>: A representative sample of students not taking part in physical activity</a:t>
            </a:r>
            <a:endParaRPr lang="en-GB" u="sng">
              <a:latin typeface="Calibri" panose="020F0502020204030204"/>
              <a:cs typeface="Calibri"/>
            </a:endParaRPr>
          </a:p>
          <a:p>
            <a:r>
              <a:rPr lang="en-GB" sz="2200" dirty="0">
                <a:latin typeface="Arial"/>
                <a:cs typeface="Arial"/>
              </a:rPr>
              <a:t>Stratified sampling would be ideal however </a:t>
            </a:r>
            <a:r>
              <a:rPr lang="en-GB" sz="2200" b="1" dirty="0">
                <a:latin typeface="Arial"/>
                <a:cs typeface="Calibri"/>
              </a:rPr>
              <a:t>probability sampling used </a:t>
            </a:r>
            <a:r>
              <a:rPr lang="en-GB" sz="2200" dirty="0">
                <a:latin typeface="Arial"/>
                <a:cs typeface="Calibri"/>
              </a:rPr>
              <a:t>by randomly selecting every 10th student not doing physical activity, as cannot determine socioeconomic background</a:t>
            </a:r>
          </a:p>
          <a:p>
            <a:r>
              <a:rPr lang="en-GB" sz="2200" b="1" dirty="0">
                <a:latin typeface="Arial"/>
                <a:cs typeface="Arial"/>
              </a:rPr>
              <a:t>Non-probability sampling method not used</a:t>
            </a:r>
            <a:r>
              <a:rPr lang="en-GB" sz="2200" dirty="0">
                <a:latin typeface="Arial"/>
                <a:cs typeface="Arial"/>
              </a:rPr>
              <a:t> as participants are not selected at random, meaning not everyone has the chance to partake. This results in bias, and inferences made about the population</a:t>
            </a:r>
            <a:br>
              <a:rPr lang="en-GB" sz="2200" dirty="0">
                <a:latin typeface="Arial"/>
                <a:cs typeface="Arial"/>
              </a:rPr>
            </a:br>
            <a:r>
              <a:rPr lang="en-GB" sz="2200" dirty="0">
                <a:latin typeface="Arial"/>
                <a:cs typeface="Arial"/>
              </a:rPr>
              <a:t>                                                                                                     </a:t>
            </a:r>
            <a:r>
              <a:rPr lang="en-GB" sz="2200" dirty="0">
                <a:ea typeface="+mn-lt"/>
                <a:cs typeface="+mn-lt"/>
              </a:rPr>
              <a:t>(</a:t>
            </a:r>
            <a:r>
              <a:rPr lang="en-GB" sz="2200" dirty="0" err="1">
                <a:ea typeface="+mn-lt"/>
                <a:cs typeface="+mn-lt"/>
              </a:rPr>
              <a:t>McCombes</a:t>
            </a:r>
            <a:r>
              <a:rPr lang="en-GB" sz="2200" dirty="0">
                <a:ea typeface="+mn-lt"/>
                <a:cs typeface="+mn-lt"/>
              </a:rPr>
              <a:t>, 2022)</a:t>
            </a:r>
            <a:endParaRPr lang="en-US" sz="22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GB" sz="2200" dirty="0">
              <a:latin typeface="Arial"/>
              <a:cs typeface="Calibri"/>
            </a:endParaRPr>
          </a:p>
          <a:p>
            <a:pPr marL="0" indent="0">
              <a:buNone/>
            </a:pPr>
            <a:endParaRPr lang="en-GB" sz="2200" dirty="0">
              <a:latin typeface="Arial"/>
              <a:cs typeface="Calibri"/>
            </a:endParaRPr>
          </a:p>
          <a:p>
            <a:endParaRPr lang="en-GB" sz="2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5156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Materials and Data Collection Method</a:t>
            </a:r>
            <a:endParaRPr lang="en-GB" sz="4000" dirty="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7055734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>
                <a:cs typeface="Calibri"/>
              </a:rPr>
              <a:t>F</a:t>
            </a:r>
            <a:r>
              <a:rPr lang="en-GB" sz="2200" b="1" dirty="0">
                <a:cs typeface="Calibri"/>
              </a:rPr>
              <a:t>ocus Interviews</a:t>
            </a:r>
            <a:r>
              <a:rPr lang="en-GB" sz="2200" dirty="0">
                <a:cs typeface="Calibri"/>
              </a:rPr>
              <a:t> – List of designed open questions relating to participants lifestyle, background, socio-economic factors, and reasons for their level of physical activity</a:t>
            </a:r>
            <a:endParaRPr lang="en-US" dirty="0"/>
          </a:p>
          <a:p>
            <a:r>
              <a:rPr lang="en-GB" sz="2200" b="1" dirty="0">
                <a:ea typeface="+mn-lt"/>
                <a:cs typeface="+mn-lt"/>
              </a:rPr>
              <a:t>IPAQ Validated Short Form </a:t>
            </a:r>
            <a:r>
              <a:rPr lang="en-GB" sz="2200" b="1" dirty="0" err="1">
                <a:ea typeface="+mn-lt"/>
                <a:cs typeface="+mn-lt"/>
              </a:rPr>
              <a:t>Questionaire</a:t>
            </a:r>
            <a:r>
              <a:rPr lang="en-GB" sz="2200" b="1" dirty="0">
                <a:ea typeface="+mn-lt"/>
                <a:cs typeface="+mn-lt"/>
              </a:rPr>
              <a:t> </a:t>
            </a:r>
            <a:r>
              <a:rPr lang="en-GB" sz="2200" dirty="0">
                <a:ea typeface="+mn-lt"/>
                <a:cs typeface="+mn-lt"/>
              </a:rPr>
              <a:t>used to gauge the participants' degree of physical activity as part of the focus interview</a:t>
            </a:r>
            <a:endParaRPr lang="en-GB" sz="2200" dirty="0">
              <a:latin typeface="Calibri"/>
              <a:cs typeface="Calibri"/>
            </a:endParaRPr>
          </a:p>
          <a:p>
            <a:endParaRPr lang="en-GB" sz="2200" dirty="0">
              <a:cs typeface="Calibri"/>
            </a:endParaRPr>
          </a:p>
          <a:p>
            <a:endParaRPr lang="en-GB" sz="2200" dirty="0">
              <a:cs typeface="Calibri"/>
            </a:endParaRPr>
          </a:p>
        </p:txBody>
      </p:sp>
      <p:pic>
        <p:nvPicPr>
          <p:cNvPr id="4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BC18F842-F9FD-BF42-F48B-D3C3034BC5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3414" y="2543347"/>
            <a:ext cx="2743200" cy="357434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7885A1-79EF-9C63-2393-E3B201332551}"/>
              </a:ext>
            </a:extLst>
          </p:cNvPr>
          <p:cNvSpPr txBox="1"/>
          <p:nvPr/>
        </p:nvSpPr>
        <p:spPr>
          <a:xfrm>
            <a:off x="9500315" y="6323527"/>
            <a:ext cx="2743200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/>
              <a:t>(Youthrex, 2017)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02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Data Analysis Technique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3137" y="3583912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000" b="1" dirty="0">
                <a:latin typeface="Arial"/>
                <a:ea typeface="+mn-lt"/>
                <a:cs typeface="+mn-lt"/>
              </a:rPr>
              <a:t>Summative Content Analysis</a:t>
            </a:r>
            <a:r>
              <a:rPr lang="en-GB" sz="2000" dirty="0">
                <a:latin typeface="Arial"/>
                <a:ea typeface="+mn-lt"/>
                <a:cs typeface="+mn-lt"/>
              </a:rPr>
              <a:t> for qualitative data (Hsieh and Shannon, 2005)</a:t>
            </a:r>
            <a:endParaRPr lang="en-US"/>
          </a:p>
          <a:p>
            <a:pPr algn="ctr"/>
            <a:r>
              <a:rPr lang="en-GB" sz="2000" b="1" dirty="0">
                <a:latin typeface="Arial"/>
                <a:ea typeface="Calibri"/>
                <a:cs typeface="Calibri"/>
              </a:rPr>
              <a:t>IPAQ Data Analysis Guidelines</a:t>
            </a:r>
            <a:r>
              <a:rPr lang="en-GB" sz="2000" dirty="0">
                <a:latin typeface="Arial"/>
                <a:ea typeface="Calibri"/>
                <a:cs typeface="Calibri"/>
              </a:rPr>
              <a:t> for quantitative data obtained through IPAQ E</a:t>
            </a:r>
            <a:r>
              <a:rPr lang="en-GB" sz="2000" dirty="0">
                <a:latin typeface="Arial"/>
                <a:ea typeface="+mn-lt"/>
                <a:cs typeface="+mn-lt"/>
              </a:rPr>
              <a:t>.g. </a:t>
            </a:r>
            <a:r>
              <a:rPr lang="en-GB" sz="2000" dirty="0">
                <a:latin typeface="Arial"/>
                <a:ea typeface="Calibri"/>
                <a:cs typeface="Calibri"/>
              </a:rPr>
              <a:t>Categorical score (IPAQ, 2004)</a:t>
            </a:r>
          </a:p>
          <a:p>
            <a:endParaRPr lang="en-GB" sz="2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873061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Ethical Considerations </a:t>
            </a:r>
            <a:endParaRPr lang="en-GB" sz="4000">
              <a:latin typeface="Arial"/>
              <a:cs typeface="Calibri Light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600" dirty="0">
              <a:solidFill>
                <a:srgbClr val="212121"/>
              </a:solidFill>
              <a:latin typeface="Cambria"/>
              <a:ea typeface="Cambria"/>
              <a:cs typeface="Calibri" panose="020F0502020204030204"/>
            </a:endParaRPr>
          </a:p>
          <a:p>
            <a:r>
              <a:rPr lang="en-GB" sz="1600" b="1" dirty="0">
                <a:latin typeface="Arial"/>
                <a:ea typeface="+mn-lt"/>
                <a:cs typeface="+mn-lt"/>
              </a:rPr>
              <a:t>No harm</a:t>
            </a:r>
            <a:r>
              <a:rPr lang="en-GB" sz="1600" dirty="0">
                <a:latin typeface="Arial"/>
                <a:ea typeface="+mn-lt"/>
                <a:cs typeface="+mn-lt"/>
              </a:rPr>
              <a:t> should come to the participants – confidentiality, integrity discussing sensitive topics such as economic deprivation</a:t>
            </a:r>
          </a:p>
          <a:p>
            <a:r>
              <a:rPr lang="en-GB" sz="1600" b="1" dirty="0">
                <a:latin typeface="Arial"/>
                <a:ea typeface="Cambria"/>
                <a:cs typeface="+mn-lt"/>
              </a:rPr>
              <a:t>Informed consent</a:t>
            </a:r>
            <a:r>
              <a:rPr lang="en-GB" sz="1600" dirty="0">
                <a:latin typeface="Arial"/>
                <a:ea typeface="Cambria"/>
                <a:cs typeface="+mn-lt"/>
              </a:rPr>
              <a:t> for the intervention trial portraying honestly and integrity</a:t>
            </a:r>
            <a:endParaRPr lang="en-GB" dirty="0"/>
          </a:p>
          <a:p>
            <a:r>
              <a:rPr lang="en-GB" sz="1600" dirty="0">
                <a:latin typeface="Arial"/>
                <a:ea typeface="Cambria"/>
                <a:cs typeface="+mn-lt"/>
              </a:rPr>
              <a:t>The sample was chosen at random to be </a:t>
            </a:r>
            <a:r>
              <a:rPr lang="en-GB" sz="1600" b="1" dirty="0">
                <a:latin typeface="Arial"/>
                <a:ea typeface="Cambria"/>
                <a:cs typeface="+mn-lt"/>
              </a:rPr>
              <a:t>representative</a:t>
            </a:r>
            <a:r>
              <a:rPr lang="en-GB" sz="1600" dirty="0">
                <a:latin typeface="Arial"/>
                <a:ea typeface="Cambria"/>
                <a:cs typeface="+mn-lt"/>
              </a:rPr>
              <a:t> of the population</a:t>
            </a:r>
          </a:p>
          <a:p>
            <a:r>
              <a:rPr lang="en-GB" sz="1600" dirty="0">
                <a:latin typeface="Arial"/>
                <a:ea typeface="+mn-lt"/>
                <a:cs typeface="+mn-lt"/>
              </a:rPr>
              <a:t>Analyse data appropriately to </a:t>
            </a:r>
            <a:r>
              <a:rPr lang="en-GB" sz="1600" b="1" dirty="0">
                <a:latin typeface="Arial"/>
                <a:ea typeface="+mn-lt"/>
                <a:cs typeface="+mn-lt"/>
              </a:rPr>
              <a:t>avoid </a:t>
            </a:r>
            <a:r>
              <a:rPr lang="en-GB" sz="1600" b="1" dirty="0">
                <a:latin typeface="Arial"/>
                <a:ea typeface="Cambria"/>
                <a:cs typeface="+mn-lt"/>
              </a:rPr>
              <a:t>misinterpretation</a:t>
            </a:r>
            <a:r>
              <a:rPr lang="en-GB" sz="1600" dirty="0">
                <a:latin typeface="Arial"/>
                <a:ea typeface="Cambria"/>
                <a:cs typeface="+mn-lt"/>
              </a:rPr>
              <a:t> and mislead the readers</a:t>
            </a:r>
          </a:p>
          <a:p>
            <a:r>
              <a:rPr lang="en-GB" sz="1600" dirty="0">
                <a:latin typeface="Arial"/>
                <a:ea typeface="Cambria"/>
                <a:cs typeface="Calibri" panose="020F0502020204030204"/>
              </a:rPr>
              <a:t>Ensure </a:t>
            </a:r>
            <a:r>
              <a:rPr lang="en-GB" sz="1600" b="1" dirty="0">
                <a:latin typeface="Arial"/>
                <a:ea typeface="Cambria"/>
                <a:cs typeface="Calibri" panose="020F0502020204030204"/>
              </a:rPr>
              <a:t>no conflicts of interest </a:t>
            </a:r>
            <a:r>
              <a:rPr lang="en-GB" sz="1600" dirty="0">
                <a:latin typeface="Arial"/>
                <a:ea typeface="Cambria"/>
                <a:cs typeface="Calibri" panose="020F0502020204030204"/>
              </a:rPr>
              <a:t>– financial, educational, commercial or political</a:t>
            </a:r>
          </a:p>
          <a:p>
            <a:r>
              <a:rPr lang="en-GB" sz="1600" b="1" dirty="0">
                <a:latin typeface="Arial"/>
                <a:ea typeface="Cambria"/>
                <a:cs typeface="Calibri" panose="020F0502020204030204"/>
              </a:rPr>
              <a:t>Plagiarism   </a:t>
            </a:r>
            <a:r>
              <a:rPr lang="en-GB" sz="1600" dirty="0">
                <a:latin typeface="Arial"/>
                <a:ea typeface="Cambria"/>
                <a:cs typeface="Calibri" panose="020F0502020204030204"/>
              </a:rPr>
              <a:t>                                                                                                           </a:t>
            </a:r>
            <a:r>
              <a:rPr lang="en-GB" sz="1600" dirty="0">
                <a:ea typeface="+mn-lt"/>
                <a:cs typeface="+mn-lt"/>
              </a:rPr>
              <a:t>(McMillan, 2011)</a:t>
            </a:r>
          </a:p>
          <a:p>
            <a:pPr marL="0" indent="0">
              <a:buNone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mbria"/>
                <a:cs typeface="Arial"/>
              </a:rPr>
              <a:t>Obtain </a:t>
            </a:r>
            <a:r>
              <a:rPr lang="en-GB" sz="1600" b="1" dirty="0">
                <a:latin typeface="Arial"/>
                <a:ea typeface="Cambria"/>
                <a:cs typeface="Arial"/>
              </a:rPr>
              <a:t>approval </a:t>
            </a:r>
            <a:r>
              <a:rPr lang="en-GB" sz="1600" dirty="0">
                <a:latin typeface="Arial"/>
                <a:ea typeface="Cambria"/>
                <a:cs typeface="Arial"/>
              </a:rPr>
              <a:t>from the University's Review Board/ Ethics Committee (Jenn, 2006)</a:t>
            </a:r>
            <a:endParaRPr lang="en-GB" sz="1600" dirty="0">
              <a:latin typeface="Arial"/>
              <a:ea typeface="Cambria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749850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/>
                <a:ea typeface="+mj-lt"/>
                <a:cs typeface="Calibri"/>
              </a:rPr>
              <a:t>Plan of Work and Time Schedule</a:t>
            </a:r>
            <a:br>
              <a:rPr lang="en-GB" sz="3200" dirty="0">
                <a:latin typeface="Arial"/>
                <a:ea typeface="+mj-lt"/>
                <a:cs typeface="Calibri"/>
              </a:rPr>
            </a:br>
            <a:r>
              <a:rPr lang="en-GB" sz="3200" b="1" i="1" dirty="0">
                <a:latin typeface="Arial"/>
                <a:ea typeface="+mj-lt"/>
                <a:cs typeface="Calibri"/>
              </a:rPr>
              <a:t>Gantt Chart: </a:t>
            </a:r>
            <a:r>
              <a:rPr lang="en-GB" sz="3200" dirty="0">
                <a:latin typeface="Arial"/>
                <a:ea typeface="+mj-lt"/>
                <a:cs typeface="Arial"/>
              </a:rPr>
              <a:t> (Clark, 1922)</a:t>
            </a:r>
            <a:endParaRPr lang="en-GB" sz="3200" dirty="0">
              <a:latin typeface="Calibri"/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4401826-6D15-C2AB-AC30-B0C42F4743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3664014"/>
              </p:ext>
            </p:extLst>
          </p:nvPr>
        </p:nvGraphicFramePr>
        <p:xfrm>
          <a:off x="677312" y="2144929"/>
          <a:ext cx="11079251" cy="42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4731">
                  <a:extLst>
                    <a:ext uri="{9D8B030D-6E8A-4147-A177-3AD203B41FA5}">
                      <a16:colId xmlns:a16="http://schemas.microsoft.com/office/drawing/2014/main" val="1949646477"/>
                    </a:ext>
                  </a:extLst>
                </a:gridCol>
                <a:gridCol w="1638352">
                  <a:extLst>
                    <a:ext uri="{9D8B030D-6E8A-4147-A177-3AD203B41FA5}">
                      <a16:colId xmlns:a16="http://schemas.microsoft.com/office/drawing/2014/main" val="3229556286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1561668961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1003302886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3142000630"/>
                    </a:ext>
                  </a:extLst>
                </a:gridCol>
                <a:gridCol w="1846542">
                  <a:extLst>
                    <a:ext uri="{9D8B030D-6E8A-4147-A177-3AD203B41FA5}">
                      <a16:colId xmlns:a16="http://schemas.microsoft.com/office/drawing/2014/main" val="1915542341"/>
                    </a:ext>
                  </a:extLst>
                </a:gridCol>
              </a:tblGrid>
              <a:tr h="373765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July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August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September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October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605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Extensive Literature Review of Problem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73413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Develop Hypothesis</a:t>
                      </a:r>
                      <a:endParaRPr lang="en-US" sz="1200" b="0" i="0" u="none" strike="noStrike" noProof="0" dirty="0">
                        <a:solidFill>
                          <a:srgbClr val="040C28"/>
                        </a:solidFill>
                        <a:latin typeface="Google San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200" b="0" i="0" u="none" strike="noStrike" noProof="0" dirty="0">
                        <a:solidFill>
                          <a:srgbClr val="040C28"/>
                        </a:solidFill>
                        <a:latin typeface="Google San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11261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Design Research Question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287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Prepare Research Design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9243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Determine Sample Design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3322905"/>
                  </a:ext>
                </a:extLst>
              </a:tr>
              <a:tr h="37083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Collect Data/ Execute Project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309686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Analysis of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88925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Hypothesis Testing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rgbClr val="ED7D3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1831282"/>
                  </a:ext>
                </a:extLst>
              </a:tr>
              <a:tr h="370838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200" b="0" i="0" u="none" strike="noStrike" noProof="0" dirty="0">
                          <a:solidFill>
                            <a:srgbClr val="040C28"/>
                          </a:solidFill>
                          <a:latin typeface="Google Sans"/>
                        </a:rPr>
                        <a:t>Interpretation and Preparation of Final Report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422262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3541DC8-710C-C33D-8B81-42D6E523A0C9}"/>
              </a:ext>
            </a:extLst>
          </p:cNvPr>
          <p:cNvSpPr txBox="1"/>
          <p:nvPr/>
        </p:nvSpPr>
        <p:spPr>
          <a:xfrm>
            <a:off x="2146" y="6581104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Arial"/>
                <a:cs typeface="Arial"/>
              </a:rPr>
              <a:t>(Creswell, 2014)</a:t>
            </a:r>
          </a:p>
        </p:txBody>
      </p:sp>
    </p:spTree>
    <p:extLst>
      <p:ext uri="{BB962C8B-B14F-4D97-AF65-F5344CB8AC3E}">
        <p14:creationId xmlns:p14="http://schemas.microsoft.com/office/powerpoint/2010/main" val="1537701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 Light"/>
              </a:rPr>
              <a:t>Implication of Work</a:t>
            </a:r>
            <a:endParaRPr lang="en-GB" sz="4000" dirty="0">
              <a:latin typeface="Arial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C5562-9EE3-7DE0-2E56-BEE2A9156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sz="1800" b="1" i="1" dirty="0">
                <a:latin typeface="Arial"/>
                <a:cs typeface="Calibri"/>
              </a:rPr>
              <a:t>Through analysis and </a:t>
            </a:r>
            <a:r>
              <a:rPr lang="en-GB" sz="1800" b="1" i="1">
                <a:latin typeface="Arial"/>
                <a:cs typeface="Calibri"/>
              </a:rPr>
              <a:t>interpretation</a:t>
            </a:r>
            <a:r>
              <a:rPr lang="en-GB" sz="1800" b="1" i="1" dirty="0">
                <a:latin typeface="Arial"/>
                <a:cs typeface="Calibri"/>
              </a:rPr>
              <a:t> the proposed research will enable</a:t>
            </a:r>
            <a:r>
              <a:rPr lang="en-GB" sz="1800" b="1" i="1" dirty="0">
                <a:latin typeface="Arial"/>
                <a:ea typeface="Calibri"/>
                <a:cs typeface="Calibri"/>
              </a:rPr>
              <a:t> the university to address access to physical education barriers among students from lower socio economic backgrounds</a:t>
            </a:r>
            <a:endParaRPr lang="en-US" sz="1800">
              <a:latin typeface="Arial"/>
              <a:ea typeface="Calibri"/>
              <a:cs typeface="Calibri"/>
            </a:endParaRPr>
          </a:p>
          <a:p>
            <a:pPr marL="0" indent="0">
              <a:buNone/>
            </a:pPr>
            <a:endParaRPr lang="en-GB" sz="1800" dirty="0">
              <a:ea typeface="Calibri"/>
              <a:cs typeface="Calibri"/>
            </a:endParaRPr>
          </a:p>
          <a:p>
            <a:pPr marL="342900" indent="-342900"/>
            <a:r>
              <a:rPr lang="en-GB" sz="1800" b="1" dirty="0">
                <a:latin typeface="Arial"/>
                <a:ea typeface="Calibri"/>
                <a:cs typeface="Calibri"/>
              </a:rPr>
              <a:t>Bridge the attainment gap </a:t>
            </a:r>
            <a:r>
              <a:rPr lang="en-GB" sz="1800" dirty="0">
                <a:latin typeface="Arial"/>
                <a:ea typeface="Calibri"/>
                <a:cs typeface="Calibri"/>
              </a:rPr>
              <a:t>of disadvantaged students and reduce inequalities</a:t>
            </a:r>
          </a:p>
          <a:p>
            <a:pPr marL="342900" indent="-342900"/>
            <a:r>
              <a:rPr lang="en-GB" sz="1800" dirty="0">
                <a:latin typeface="Arial"/>
                <a:ea typeface="Calibri"/>
                <a:cs typeface="Calibri"/>
              </a:rPr>
              <a:t>Reduce student's likelihood of developing </a:t>
            </a:r>
            <a:r>
              <a:rPr lang="en-GB" sz="1800" b="1" dirty="0">
                <a:latin typeface="Arial"/>
                <a:ea typeface="Calibri"/>
                <a:cs typeface="Calibri"/>
              </a:rPr>
              <a:t>health conditions</a:t>
            </a:r>
            <a:endParaRPr lang="en-GB" sz="1800" b="1">
              <a:latin typeface="Arial"/>
              <a:ea typeface="Calibri" panose="020F0502020204030204"/>
              <a:cs typeface="Calibri" panose="020F0502020204030204"/>
            </a:endParaRPr>
          </a:p>
          <a:p>
            <a:pPr marL="342900" indent="-342900"/>
            <a:r>
              <a:rPr lang="en-GB" sz="1800" dirty="0">
                <a:latin typeface="Arial"/>
                <a:ea typeface="Calibri"/>
                <a:cs typeface="Calibri"/>
              </a:rPr>
              <a:t>Improve</a:t>
            </a:r>
            <a:r>
              <a:rPr lang="en-GB" sz="1800" b="1" dirty="0">
                <a:latin typeface="Arial"/>
                <a:ea typeface="Calibri"/>
                <a:cs typeface="Calibri"/>
              </a:rPr>
              <a:t> mental health</a:t>
            </a:r>
          </a:p>
          <a:p>
            <a:pPr marL="342900" indent="-342900"/>
            <a:r>
              <a:rPr lang="en-GB" sz="1800" dirty="0">
                <a:latin typeface="Arial"/>
                <a:ea typeface="Calibri"/>
                <a:cs typeface="Calibri"/>
              </a:rPr>
              <a:t>Improve the university's </a:t>
            </a:r>
            <a:r>
              <a:rPr lang="en-GB" sz="1800" b="1" dirty="0">
                <a:latin typeface="Arial"/>
                <a:ea typeface="Calibri"/>
                <a:cs typeface="Calibri"/>
              </a:rPr>
              <a:t>community ethos </a:t>
            </a:r>
          </a:p>
          <a:p>
            <a:endParaRPr lang="en-GB" sz="2200" dirty="0">
              <a:ea typeface="Calibri"/>
              <a:cs typeface="Calibri"/>
            </a:endParaRPr>
          </a:p>
          <a:p>
            <a:endParaRPr lang="en-GB" sz="22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45718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"/>
              </a:rPr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EF86ACC-4A98-6F1A-B511-40ABE2CC9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94548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Arial"/>
                <a:cs typeface="Times New Roman"/>
              </a:rPr>
              <a:t>Clark, W. (1922). </a:t>
            </a:r>
            <a:r>
              <a:rPr lang="en-GB" sz="1200" i="1" dirty="0">
                <a:latin typeface="Arial"/>
                <a:cs typeface="Times New Roman"/>
              </a:rPr>
              <a:t>The Gantt Chart: Working Tool of Management</a:t>
            </a:r>
            <a:r>
              <a:rPr lang="en-GB" sz="1200" dirty="0">
                <a:latin typeface="Arial"/>
                <a:cs typeface="Times New Roman"/>
              </a:rPr>
              <a:t>. New York, NY: Ronald Press.</a:t>
            </a:r>
          </a:p>
          <a:p>
            <a:r>
              <a:rPr lang="en-GB" sz="1200" dirty="0">
                <a:latin typeface="Arial"/>
                <a:cs typeface="Times New Roman"/>
              </a:rPr>
              <a:t>Creswell, J.W. (2014). </a:t>
            </a:r>
            <a:r>
              <a:rPr lang="en-GB" sz="1200" i="1" dirty="0">
                <a:latin typeface="Arial"/>
                <a:cs typeface="Times New Roman"/>
              </a:rPr>
              <a:t>Research Design: Qualitative, Quantitative, and Mixed Methods Approaches</a:t>
            </a:r>
            <a:r>
              <a:rPr lang="en-GB" sz="1200" dirty="0">
                <a:latin typeface="Arial"/>
                <a:cs typeface="Times New Roman"/>
              </a:rPr>
              <a:t>. 4th ed. London: Sage Publications Ltd.</a:t>
            </a:r>
          </a:p>
          <a:p>
            <a:r>
              <a:rPr lang="en-GB" sz="1200" dirty="0">
                <a:latin typeface="Arial"/>
                <a:cs typeface="Times New Roman"/>
              </a:rPr>
              <a:t>GOV UK (2020). </a:t>
            </a:r>
            <a:r>
              <a:rPr lang="en-GB" sz="1200" i="1" dirty="0">
                <a:latin typeface="Arial"/>
                <a:cs typeface="Times New Roman"/>
              </a:rPr>
              <a:t>Mixed methods study</a:t>
            </a:r>
            <a:r>
              <a:rPr lang="en-GB" sz="1200" dirty="0">
                <a:latin typeface="Arial"/>
                <a:cs typeface="Times New Roman"/>
              </a:rPr>
              <a:t>. (online) GOV.UK. Available at: 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2"/>
              </a:rPr>
              <a:t>https://www.gov.uk/guidance/mixed-methods-study#:~:text=Benefits%20include%3A</a:t>
            </a:r>
            <a:r>
              <a:rPr lang="en-GB" sz="1200" dirty="0">
                <a:latin typeface="Arial"/>
                <a:cs typeface="Times New Roman"/>
              </a:rPr>
              <a:t> (Accessed: 9 Jun. 2023).</a:t>
            </a:r>
          </a:p>
          <a:p>
            <a:r>
              <a:rPr lang="en-GB" sz="1200" dirty="0">
                <a:latin typeface="Arial"/>
                <a:cs typeface="Times New Roman"/>
              </a:rPr>
              <a:t>Griffiths, K., Moore, R. and Brunton, J. (2020). Sport and physical activity habits, behaviours and barriers to participation in university students: an exploration by socio-economic group. </a:t>
            </a:r>
            <a:r>
              <a:rPr lang="en-GB" sz="1200" i="1" dirty="0">
                <a:latin typeface="Arial"/>
                <a:cs typeface="Times New Roman"/>
              </a:rPr>
              <a:t>Sport, Education and Society</a:t>
            </a:r>
            <a:r>
              <a:rPr lang="en-GB" sz="1200" dirty="0">
                <a:latin typeface="Arial"/>
                <a:cs typeface="Times New Roman"/>
              </a:rPr>
              <a:t>, (online) 27(3), pp.1–15.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 dirty="0">
                <a:latin typeface="Arial"/>
                <a:cs typeface="Times New Roman"/>
              </a:rPr>
              <a:t>://doi.org/10.1080/13573322.2020.1837766.</a:t>
            </a:r>
          </a:p>
          <a:p>
            <a:r>
              <a:rPr lang="en-GB" sz="1200" dirty="0">
                <a:latin typeface="Arial"/>
                <a:cs typeface="Times New Roman"/>
              </a:rPr>
              <a:t>Hsieh, H.F. and Shannon, S.E. (2005). Three Approaches to Qualitative Content Analysis. </a:t>
            </a:r>
            <a:r>
              <a:rPr lang="en-GB" sz="1200" i="1" dirty="0">
                <a:latin typeface="Arial"/>
                <a:cs typeface="Times New Roman"/>
              </a:rPr>
              <a:t>Qualitative Health Research</a:t>
            </a:r>
            <a:r>
              <a:rPr lang="en-GB" sz="1200" dirty="0">
                <a:latin typeface="Arial"/>
                <a:cs typeface="Times New Roman"/>
              </a:rPr>
              <a:t>, (online) 15(9), pp.1277–1288.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 dirty="0">
                <a:latin typeface="Arial"/>
                <a:cs typeface="Times New Roman"/>
              </a:rPr>
              <a:t>://doi.org/10.1177/1049732305276687.</a:t>
            </a:r>
          </a:p>
          <a:p>
            <a:r>
              <a:rPr lang="en-GB" sz="1200" dirty="0">
                <a:latin typeface="Arial"/>
                <a:cs typeface="Times New Roman"/>
              </a:rPr>
              <a:t>IPAQ (2004). </a:t>
            </a:r>
            <a:r>
              <a:rPr lang="en-GB" sz="1200" i="1" dirty="0">
                <a:latin typeface="Arial"/>
                <a:cs typeface="Times New Roman"/>
              </a:rPr>
              <a:t>Guidelines for Data Processing and Analysis of the International Physical Activity Questionnaire (IPAQ) -Short Form</a:t>
            </a:r>
            <a:r>
              <a:rPr lang="en-GB" sz="1200" dirty="0">
                <a:latin typeface="Arial"/>
                <a:cs typeface="Times New Roman"/>
              </a:rPr>
              <a:t>. (online) Available at: 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3"/>
              </a:rPr>
              <a:t>https://www.physio-pedia.com/images/c/c7/Quidelines_for_interpreting_the_IPAQ.pdf</a:t>
            </a:r>
            <a:r>
              <a:rPr lang="en-GB" sz="1200" dirty="0">
                <a:latin typeface="Arial"/>
                <a:cs typeface="Times New Roman"/>
              </a:rPr>
              <a:t> (Accessed: 16 Jun. 2023).</a:t>
            </a:r>
          </a:p>
          <a:p>
            <a:r>
              <a:rPr lang="en-GB" sz="1200" dirty="0">
                <a:latin typeface="Arial"/>
                <a:cs typeface="Times New Roman"/>
              </a:rPr>
              <a:t>Jenn, N.C. (2006). Common Ethical Issues in Research and Publication. </a:t>
            </a:r>
            <a:r>
              <a:rPr lang="en-GB" sz="1200" i="1" dirty="0">
                <a:latin typeface="Arial"/>
                <a:cs typeface="Times New Roman"/>
              </a:rPr>
              <a:t>Malaysian Family Physician : the Official Journal of the Academy of Family Physicians of Malaysia</a:t>
            </a:r>
            <a:r>
              <a:rPr lang="en-GB" sz="1200" dirty="0">
                <a:latin typeface="Arial"/>
                <a:cs typeface="Times New Roman"/>
              </a:rPr>
              <a:t>, (online) 1(2-3), pp.74–6. Available at: 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4"/>
              </a:rPr>
              <a:t>https://www.ncbi.nlm.nih.gov/pmc/articles/PMC4453117/</a:t>
            </a:r>
            <a:r>
              <a:rPr lang="en-GB" sz="1200" dirty="0">
                <a:latin typeface="Arial"/>
                <a:cs typeface="Times New Roman"/>
              </a:rPr>
              <a:t> (Accessed: 8 Jun. 2023).</a:t>
            </a:r>
          </a:p>
          <a:p>
            <a:r>
              <a:rPr lang="en-GB" sz="1200" dirty="0">
                <a:latin typeface="Arial"/>
                <a:cs typeface="Times New Roman"/>
              </a:rPr>
              <a:t>Joseph Rowntree Foundation (2015). </a:t>
            </a:r>
            <a:r>
              <a:rPr lang="en-GB" sz="1200" i="1" dirty="0">
                <a:latin typeface="Arial"/>
                <a:cs typeface="Times New Roman"/>
              </a:rPr>
              <a:t>A philosophical review of poverty</a:t>
            </a:r>
            <a:r>
              <a:rPr lang="en-GB" sz="1200" dirty="0">
                <a:latin typeface="Arial"/>
                <a:cs typeface="Times New Roman"/>
              </a:rPr>
              <a:t>. (online) JRF. Available at: 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5"/>
              </a:rPr>
              <a:t>https://www.jrf.org.uk/report/philosophical-review-poverty</a:t>
            </a:r>
            <a:r>
              <a:rPr lang="en-GB" sz="1200" dirty="0">
                <a:latin typeface="Arial"/>
                <a:cs typeface="Times New Roman"/>
              </a:rPr>
              <a:t> (Accessed: 14 Jun. 2023).</a:t>
            </a:r>
          </a:p>
          <a:p>
            <a:r>
              <a:rPr lang="en-GB" sz="1200" dirty="0">
                <a:latin typeface="Arial"/>
                <a:cs typeface="Times New Roman"/>
              </a:rPr>
              <a:t>Mallaber, L. (2022). </a:t>
            </a:r>
            <a:r>
              <a:rPr lang="en-GB" sz="1200" i="1" dirty="0">
                <a:latin typeface="Arial"/>
                <a:cs typeface="Times New Roman"/>
              </a:rPr>
              <a:t>Free access to the Sports Centre, 23 May - 1 June - University of Liverpool News</a:t>
            </a:r>
            <a:r>
              <a:rPr lang="en-GB" sz="1200" dirty="0">
                <a:latin typeface="Arial"/>
                <a:cs typeface="Times New Roman"/>
              </a:rPr>
              <a:t>. (online) News. Available at: 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6"/>
              </a:rPr>
              <a:t>https://news.liverpool.ac.uk/2022/05/20/free-access-to-the-sports-centre-23-may-1-june/</a:t>
            </a:r>
            <a:r>
              <a:rPr lang="en-GB" sz="1200" dirty="0">
                <a:latin typeface="Arial"/>
                <a:cs typeface="Times New Roman"/>
              </a:rPr>
              <a:t> (Accessed: 10 Jun. 2023).</a:t>
            </a:r>
          </a:p>
          <a:p>
            <a:r>
              <a:rPr lang="en-GB" sz="1200" err="1">
                <a:latin typeface="Arial"/>
                <a:cs typeface="Times New Roman"/>
              </a:rPr>
              <a:t>McCombes</a:t>
            </a:r>
            <a:r>
              <a:rPr lang="en-GB" sz="1200" dirty="0">
                <a:latin typeface="Arial"/>
                <a:cs typeface="Times New Roman"/>
              </a:rPr>
              <a:t>, S. (2022). </a:t>
            </a:r>
            <a:r>
              <a:rPr lang="en-GB" sz="1200" i="1" dirty="0">
                <a:latin typeface="Arial"/>
                <a:cs typeface="Times New Roman"/>
              </a:rPr>
              <a:t>Sampling Methods | Types, Techniques, &amp; Examples</a:t>
            </a:r>
            <a:r>
              <a:rPr lang="en-GB" sz="1200" dirty="0">
                <a:latin typeface="Arial"/>
                <a:cs typeface="Times New Roman"/>
              </a:rPr>
              <a:t>. (online) </a:t>
            </a:r>
            <a:r>
              <a:rPr lang="en-GB" sz="1200" err="1">
                <a:latin typeface="Arial"/>
                <a:cs typeface="Times New Roman"/>
              </a:rPr>
              <a:t>Scribbr</a:t>
            </a:r>
            <a:r>
              <a:rPr lang="en-GB" sz="1200" dirty="0">
                <a:latin typeface="Arial"/>
                <a:cs typeface="Times New Roman"/>
              </a:rPr>
              <a:t>. Available at: </a:t>
            </a:r>
            <a:r>
              <a:rPr lang="en-GB" sz="1200" dirty="0">
                <a:latin typeface="Arial"/>
                <a:cs typeface="Times New Roman"/>
                <a:hlinkClick r:id="rId7"/>
              </a:rPr>
              <a:t>https://www.scribbr.co.uk/research-methods/sampling/</a:t>
            </a:r>
            <a:r>
              <a:rPr lang="en-GB" sz="1200" dirty="0">
                <a:latin typeface="Arial"/>
                <a:cs typeface="Times New Roman"/>
              </a:rPr>
              <a:t> (Accessed:16 Jun. 2023)</a:t>
            </a:r>
          </a:p>
          <a:p>
            <a:pPr marL="0" indent="0">
              <a:buNone/>
            </a:pP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24590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37BE73-CD0C-5A5C-452D-F1AD35B5B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/>
                <a:cs typeface="Calibri"/>
              </a:rPr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5C46327-2320-EADA-6494-C7F0EBF1C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5092" y="2235932"/>
            <a:ext cx="10515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200" dirty="0">
                <a:latin typeface="Arial"/>
                <a:cs typeface="Arial"/>
              </a:rPr>
              <a:t>McMillan, J. (2011). </a:t>
            </a:r>
            <a:r>
              <a:rPr lang="en-GB" sz="1200" i="1" dirty="0">
                <a:latin typeface="Arial"/>
                <a:cs typeface="Arial"/>
              </a:rPr>
              <a:t>Public health research ethics: Is non-exploitation the new principle for population-based research ethics?</a:t>
            </a:r>
            <a:r>
              <a:rPr lang="en-GB" sz="1200" dirty="0">
                <a:latin typeface="Arial"/>
                <a:cs typeface="Arial"/>
              </a:rPr>
              <a:t> (online) Cambridge University Press. Available at: 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Arial"/>
                <a:hlinkClick r:id="rId2"/>
              </a:rPr>
              <a:t>https://www.cambridge.org/core/books/abs/public-health-ethics/public-health-research-ethics/8A520562F0499E5C17A78826CAB51076</a:t>
            </a:r>
            <a:r>
              <a:rPr lang="en-GB" sz="1200" dirty="0">
                <a:latin typeface="Arial"/>
                <a:cs typeface="Arial"/>
              </a:rPr>
              <a:t> (Accessed: 16 Jun. 2023).</a:t>
            </a:r>
            <a:endParaRPr lang="en-US" sz="1200" dirty="0">
              <a:latin typeface="Arial"/>
              <a:cs typeface="Times New Roman"/>
            </a:endParaRPr>
          </a:p>
          <a:p>
            <a:r>
              <a:rPr lang="en-GB" sz="1200" dirty="0">
                <a:latin typeface="Arial"/>
                <a:cs typeface="Times New Roman"/>
              </a:rPr>
              <a:t>Mills, A., </a:t>
            </a:r>
            <a:r>
              <a:rPr lang="en-GB" sz="1200" dirty="0" err="1">
                <a:latin typeface="Arial"/>
                <a:cs typeface="Times New Roman"/>
              </a:rPr>
              <a:t>Durepos</a:t>
            </a:r>
            <a:r>
              <a:rPr lang="en-GB" sz="1200" dirty="0">
                <a:latin typeface="Arial"/>
                <a:cs typeface="Times New Roman"/>
              </a:rPr>
              <a:t>, G. and Wiebe, E. (2010). </a:t>
            </a:r>
            <a:r>
              <a:rPr lang="en-GB" sz="1200" i="1" dirty="0">
                <a:latin typeface="Arial"/>
                <a:cs typeface="Times New Roman"/>
              </a:rPr>
              <a:t>Descriptive Case Study</a:t>
            </a:r>
            <a:r>
              <a:rPr lang="en-GB" sz="1200" dirty="0">
                <a:latin typeface="Arial"/>
                <a:cs typeface="Times New Roman"/>
              </a:rPr>
              <a:t>. (online) SAGE Knowledge. Available at: 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3"/>
              </a:rPr>
              <a:t>https://sk.sagepub.com/reference/casestudy/n108.xml#:~:text=A%20descriptive%20case%20study%20is</a:t>
            </a:r>
            <a:r>
              <a:rPr lang="en-GB" sz="1200" dirty="0">
                <a:latin typeface="Arial"/>
                <a:cs typeface="Times New Roman"/>
              </a:rPr>
              <a:t> (Accessed: 16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dirty="0">
                <a:latin typeface="Arial"/>
                <a:cs typeface="Times New Roman"/>
              </a:rPr>
              <a:t>Nagy, V. (2022). Peer Review of ‘Patterns of Physical Activity Among University Students and Their Perceptions About the Curricular Content Concerned With Health: Cross-sectional Study’. </a:t>
            </a:r>
            <a:r>
              <a:rPr lang="en-GB" sz="1200" i="1" dirty="0" err="1">
                <a:latin typeface="Arial"/>
                <a:cs typeface="Times New Roman"/>
              </a:rPr>
              <a:t>JMIRx</a:t>
            </a:r>
            <a:r>
              <a:rPr lang="en-GB" sz="1200" i="1" dirty="0">
                <a:latin typeface="Arial"/>
                <a:cs typeface="Times New Roman"/>
              </a:rPr>
              <a:t> Med</a:t>
            </a:r>
            <a:r>
              <a:rPr lang="en-GB" sz="1200" dirty="0">
                <a:latin typeface="Arial"/>
                <a:cs typeface="Times New Roman"/>
              </a:rPr>
              <a:t>, 3(2), p.e37119. </a:t>
            </a:r>
            <a:r>
              <a:rPr lang="en-GB" sz="1200" dirty="0" err="1">
                <a:latin typeface="Arial"/>
                <a:cs typeface="Times New Roman"/>
              </a:rPr>
              <a:t>doi:https</a:t>
            </a:r>
            <a:r>
              <a:rPr lang="en-GB" sz="1200" dirty="0">
                <a:latin typeface="Arial"/>
                <a:cs typeface="Times New Roman"/>
              </a:rPr>
              <a:t>://doi.org/10.2196/37119.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dirty="0">
                <a:latin typeface="Arial"/>
                <a:cs typeface="Times New Roman"/>
              </a:rPr>
              <a:t>Office for Students (2019). </a:t>
            </a:r>
            <a:r>
              <a:rPr lang="en-GB" sz="1200" i="1" dirty="0">
                <a:latin typeface="Arial"/>
                <a:cs typeface="Times New Roman"/>
              </a:rPr>
              <a:t>Addressing Barriers to Student Success programme - Office for Students</a:t>
            </a:r>
            <a:r>
              <a:rPr lang="en-GB" sz="1200" dirty="0">
                <a:latin typeface="Arial"/>
                <a:cs typeface="Times New Roman"/>
              </a:rPr>
              <a:t>. (online) Officeforstudents.org.uk. Available at: 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4"/>
              </a:rPr>
              <a:t>https://www.officeforstudents.org.uk/advice-and-guidance/promoting-equal-opportunities/addressing-barriers-to-student-success-programme/</a:t>
            </a:r>
            <a:r>
              <a:rPr lang="en-GB" sz="1200" dirty="0">
                <a:latin typeface="Arial"/>
                <a:cs typeface="Times New Roman"/>
              </a:rPr>
              <a:t> (Accessed: 9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dirty="0" err="1">
                <a:latin typeface="Arial"/>
                <a:cs typeface="Times New Roman"/>
              </a:rPr>
              <a:t>Pengpid</a:t>
            </a:r>
            <a:r>
              <a:rPr lang="en-GB" sz="1200" dirty="0">
                <a:latin typeface="Arial"/>
                <a:cs typeface="Times New Roman"/>
              </a:rPr>
              <a:t>, S., Peltzer, K., </a:t>
            </a:r>
            <a:r>
              <a:rPr lang="en-GB" sz="1200" dirty="0" err="1">
                <a:latin typeface="Arial"/>
                <a:cs typeface="Times New Roman"/>
              </a:rPr>
              <a:t>Kassean</a:t>
            </a:r>
            <a:r>
              <a:rPr lang="en-GB" sz="1200" dirty="0">
                <a:latin typeface="Arial"/>
                <a:cs typeface="Times New Roman"/>
              </a:rPr>
              <a:t>, H.K., Tsala </a:t>
            </a:r>
            <a:r>
              <a:rPr lang="en-GB" sz="1200" dirty="0" err="1">
                <a:latin typeface="Arial"/>
                <a:cs typeface="Times New Roman"/>
              </a:rPr>
              <a:t>Tsala</a:t>
            </a:r>
            <a:r>
              <a:rPr lang="en-GB" sz="1200" dirty="0">
                <a:latin typeface="Arial"/>
                <a:cs typeface="Times New Roman"/>
              </a:rPr>
              <a:t>, J.P., </a:t>
            </a:r>
            <a:r>
              <a:rPr lang="en-GB" sz="1200" dirty="0" err="1">
                <a:latin typeface="Arial"/>
                <a:cs typeface="Times New Roman"/>
              </a:rPr>
              <a:t>Sychareun</a:t>
            </a:r>
            <a:r>
              <a:rPr lang="en-GB" sz="1200" dirty="0">
                <a:latin typeface="Arial"/>
                <a:cs typeface="Times New Roman"/>
              </a:rPr>
              <a:t>, V. and Müller-Riemenschneider, F. (2015). Physical inactivity and associated factors among university students in 23 low-, middle- and high-income countries. </a:t>
            </a:r>
            <a:r>
              <a:rPr lang="en-GB" sz="1200" i="1" dirty="0">
                <a:latin typeface="Arial"/>
                <a:cs typeface="Times New Roman"/>
              </a:rPr>
              <a:t>International journal of public health</a:t>
            </a:r>
            <a:r>
              <a:rPr lang="en-GB" sz="1200" dirty="0">
                <a:latin typeface="Arial"/>
                <a:cs typeface="Times New Roman"/>
              </a:rPr>
              <a:t>, (online) 60(5), pp.539–49. </a:t>
            </a:r>
            <a:r>
              <a:rPr lang="en-GB" sz="1200" dirty="0" err="1">
                <a:latin typeface="Arial"/>
                <a:cs typeface="Times New Roman"/>
              </a:rPr>
              <a:t>doi:https</a:t>
            </a:r>
            <a:r>
              <a:rPr lang="en-GB" sz="1200" dirty="0">
                <a:latin typeface="Arial"/>
                <a:cs typeface="Times New Roman"/>
              </a:rPr>
              <a:t>://doi.org/10.1007/s00038-015-0680-0.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dirty="0">
                <a:latin typeface="Arial"/>
                <a:cs typeface="Times New Roman"/>
              </a:rPr>
              <a:t>Quadros, T.M.B. de, Petroski, E.L., Santos-Silva, D.A. and Pinheiro-Gordia, A. (2009). The prevalence of physical inactivity amongst Brazilian university students: its association with sociodemographic variables. </a:t>
            </a:r>
            <a:r>
              <a:rPr lang="en-GB" sz="1200" i="1" dirty="0" err="1">
                <a:latin typeface="Arial"/>
                <a:cs typeface="Times New Roman"/>
              </a:rPr>
              <a:t>Revista</a:t>
            </a:r>
            <a:r>
              <a:rPr lang="en-GB" sz="1200" i="1" dirty="0">
                <a:latin typeface="Arial"/>
                <a:cs typeface="Times New Roman"/>
              </a:rPr>
              <a:t> de Salud Pública</a:t>
            </a:r>
            <a:r>
              <a:rPr lang="en-GB" sz="1200" dirty="0">
                <a:latin typeface="Arial"/>
                <a:cs typeface="Times New Roman"/>
              </a:rPr>
              <a:t>, 11(5), pp.724–733. </a:t>
            </a:r>
            <a:r>
              <a:rPr lang="en-GB" sz="1200" dirty="0" err="1">
                <a:latin typeface="Arial"/>
                <a:cs typeface="Times New Roman"/>
              </a:rPr>
              <a:t>doi:https</a:t>
            </a:r>
            <a:r>
              <a:rPr lang="en-GB" sz="1200" dirty="0">
                <a:latin typeface="Arial"/>
                <a:cs typeface="Times New Roman"/>
              </a:rPr>
              <a:t>://doi.org/10.1590/s0124-00642009000500005.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dirty="0">
                <a:latin typeface="Arial"/>
                <a:cs typeface="Times New Roman"/>
              </a:rPr>
              <a:t>University of Nottingham (2023). </a:t>
            </a:r>
            <a:r>
              <a:rPr lang="en-GB" sz="1200" i="1" dirty="0">
                <a:latin typeface="Arial"/>
                <a:cs typeface="Times New Roman"/>
              </a:rPr>
              <a:t>Understanding Pragmatic Research</a:t>
            </a:r>
            <a:r>
              <a:rPr lang="en-GB" sz="1200" dirty="0">
                <a:latin typeface="Arial"/>
                <a:cs typeface="Times New Roman"/>
              </a:rPr>
              <a:t>. (online) 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5"/>
              </a:rPr>
              <a:t>www.nottingham.ac.uk</a:t>
            </a:r>
            <a:r>
              <a:rPr lang="en-GB" sz="1200" dirty="0">
                <a:latin typeface="Arial"/>
                <a:cs typeface="Times New Roman"/>
              </a:rPr>
              <a:t>. Available at: 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6"/>
              </a:rPr>
              <a:t>https://www.nottingham.ac.uk/helmopen/rlos/research-evidence-based-practice/designing-research/types-of-study/understanding-pragmatic-research/section02.html#:~:text=Interpretive%20approaches%20rely%20on%20questioning</a:t>
            </a:r>
            <a:r>
              <a:rPr lang="en-GB" sz="1200" dirty="0">
                <a:latin typeface="Arial"/>
                <a:cs typeface="Times New Roman"/>
              </a:rPr>
              <a:t> (Accessed: 16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dirty="0">
                <a:latin typeface="Arial"/>
                <a:cs typeface="Times New Roman"/>
              </a:rPr>
              <a:t>University of Warwick (2014). </a:t>
            </a:r>
            <a:r>
              <a:rPr lang="en-GB" sz="1200" i="1" dirty="0">
                <a:latin typeface="Arial"/>
                <a:cs typeface="Times New Roman"/>
              </a:rPr>
              <a:t>inductive or deductive approaches</a:t>
            </a:r>
            <a:r>
              <a:rPr lang="en-GB" sz="1200" dirty="0">
                <a:latin typeface="Arial"/>
                <a:cs typeface="Times New Roman"/>
              </a:rPr>
              <a:t>. (online) University of Warwick. Available at: </a:t>
            </a:r>
            <a:r>
              <a:rPr lang="en-GB" sz="1200" u="sng" dirty="0">
                <a:solidFill>
                  <a:srgbClr val="0563C1"/>
                </a:solidFill>
                <a:latin typeface="Arial"/>
                <a:cs typeface="Times New Roman"/>
                <a:hlinkClick r:id="rId7"/>
              </a:rPr>
              <a:t>https://warwick.ac.uk/fac/soc/ces/research/current/socialtheory/maps/when/</a:t>
            </a:r>
            <a:r>
              <a:rPr lang="en-GB" sz="1200" dirty="0">
                <a:latin typeface="Arial"/>
                <a:cs typeface="Times New Roman"/>
              </a:rPr>
              <a:t> (Accessed: 16 Jun. 2023).</a:t>
            </a:r>
            <a:endParaRPr lang="en-US" sz="1200">
              <a:latin typeface="Arial"/>
              <a:cs typeface="Times New Roman"/>
            </a:endParaRPr>
          </a:p>
          <a:p>
            <a:r>
              <a:rPr lang="en-GB" sz="1200" err="1">
                <a:latin typeface="Arial"/>
                <a:cs typeface="Times New Roman"/>
              </a:rPr>
              <a:t>Youthrex</a:t>
            </a:r>
            <a:r>
              <a:rPr lang="en-GB" sz="1200" dirty="0">
                <a:latin typeface="Arial"/>
                <a:cs typeface="Times New Roman"/>
              </a:rPr>
              <a:t> (2017). </a:t>
            </a:r>
            <a:r>
              <a:rPr lang="en-GB" sz="1200" i="1" dirty="0">
                <a:latin typeface="Arial"/>
                <a:cs typeface="Times New Roman"/>
              </a:rPr>
              <a:t>Evaluation Measures</a:t>
            </a:r>
            <a:r>
              <a:rPr lang="en-GB" sz="1200" dirty="0">
                <a:latin typeface="Arial"/>
                <a:cs typeface="Times New Roman"/>
              </a:rPr>
              <a:t>. (online) </a:t>
            </a:r>
            <a:r>
              <a:rPr lang="en-GB" sz="1200" err="1">
                <a:latin typeface="Arial"/>
                <a:cs typeface="Times New Roman"/>
              </a:rPr>
              <a:t>Youthrex</a:t>
            </a:r>
            <a:r>
              <a:rPr lang="en-GB" sz="1200" dirty="0">
                <a:latin typeface="Arial"/>
                <a:cs typeface="Times New Roman"/>
              </a:rPr>
              <a:t>. </a:t>
            </a:r>
            <a:r>
              <a:rPr lang="en-GB" sz="1200" err="1">
                <a:latin typeface="Arial"/>
                <a:cs typeface="Times New Roman"/>
              </a:rPr>
              <a:t>doi:https</a:t>
            </a:r>
            <a:r>
              <a:rPr lang="en-GB" sz="1200" dirty="0">
                <a:latin typeface="Arial"/>
                <a:cs typeface="Times New Roman"/>
              </a:rPr>
              <a:t>://doi.org/10.2165/11531930-000000000-.</a:t>
            </a:r>
          </a:p>
          <a:p>
            <a:endParaRPr lang="en-GB" sz="1200" dirty="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61942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MSc Public Health and Social Care in Practice  Practice-Based Research LCHS7001  Parese Ahmed Lecturer: Ogochukwu Agunenye </vt:lpstr>
      <vt:lpstr>Topic - Prevalence of Physical Activity Among Students in a Public University</vt:lpstr>
      <vt:lpstr>Introduction and Literature Based Background to the Study</vt:lpstr>
      <vt:lpstr>Rationale for the Study</vt:lpstr>
      <vt:lpstr>Research Question</vt:lpstr>
      <vt:lpstr>Aims and Objectives</vt:lpstr>
      <vt:lpstr>Proposed Methodology</vt:lpstr>
      <vt:lpstr>Research Design</vt:lpstr>
      <vt:lpstr>Type of Study</vt:lpstr>
      <vt:lpstr>Sample Strategy</vt:lpstr>
      <vt:lpstr>Materials and Data Collection Method</vt:lpstr>
      <vt:lpstr>Data Analysis Technique</vt:lpstr>
      <vt:lpstr>Ethical Considerations </vt:lpstr>
      <vt:lpstr>Plan of Work and Time Schedule Gantt Chart:  (Clark, 1922)</vt:lpstr>
      <vt:lpstr>Implication of Work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1513</cp:revision>
  <dcterms:created xsi:type="dcterms:W3CDTF">2023-06-07T09:10:19Z</dcterms:created>
  <dcterms:modified xsi:type="dcterms:W3CDTF">2023-06-21T09:45:47Z</dcterms:modified>
</cp:coreProperties>
</file>